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2"/>
  </p:notesMasterIdLst>
  <p:handoutMasterIdLst>
    <p:handoutMasterId r:id="rId13"/>
  </p:handoutMasterIdLst>
  <p:sldIdLst>
    <p:sldId id="793" r:id="rId2"/>
    <p:sldId id="804" r:id="rId3"/>
    <p:sldId id="795" r:id="rId4"/>
    <p:sldId id="865" r:id="rId5"/>
    <p:sldId id="866" r:id="rId6"/>
    <p:sldId id="867" r:id="rId7"/>
    <p:sldId id="868" r:id="rId8"/>
    <p:sldId id="863" r:id="rId9"/>
    <p:sldId id="850" r:id="rId10"/>
    <p:sldId id="794" r:id="rId1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60" d="100"/>
          <a:sy n="60" d="100"/>
        </p:scale>
        <p:origin x="304" y="-12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25/11/17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25/11/17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88869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1</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Dot NET 101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270671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 to compilers and code generation.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Platform independent development technologies and intermediate instruction/code.</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History and background of </a:t>
            </a:r>
            <a:r>
              <a:rPr lang="en-US" sz="4000" dirty="0" err="1">
                <a:ea typeface="Open Sans" panose="020B0606030504020204" pitchFamily="34" charset="0"/>
                <a:cs typeface="Open Sans" panose="020B0606030504020204" pitchFamily="34" charset="0"/>
              </a:rPr>
              <a:t>.Net</a:t>
            </a:r>
            <a:r>
              <a:rPr lang="en-US" sz="4000" dirty="0">
                <a:ea typeface="Open Sans" panose="020B0606030504020204" pitchFamily="34" charset="0"/>
                <a:cs typeface="Open Sans" panose="020B0606030504020204" pitchFamily="34" charset="0"/>
              </a:rPr>
              <a:t>.</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 Compiler: 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2556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C# programs run on the .NET Framework, an integral component of Windows that includes a virtual execution system called the common language runtime (CLR) and a unified set of class libraries. The CLR is the commercial implementation by Microsoft of the common language infrastructure (CLI</a:t>
            </a:r>
            <a:r>
              <a:rPr lang="en-US" sz="3600" dirty="0" smtClean="0"/>
              <a:t>).</a:t>
            </a:r>
          </a:p>
          <a:p>
            <a:pPr marL="571500" indent="-571500">
              <a:buFont typeface="Arial" panose="020B0604020202020204" pitchFamily="34" charset="0"/>
              <a:buChar char="•"/>
            </a:pPr>
            <a:r>
              <a:rPr lang="en-US" sz="3600" dirty="0"/>
              <a:t>Source code written in C# is compiled into an intermediate language (IL) that conforms to the CLI specification. The IL code and resources, such as bitmaps and strings, are stored on disk in an executable file called an assembly, typically with an extension of .exe or .</a:t>
            </a:r>
            <a:r>
              <a:rPr lang="en-US" sz="3600" dirty="0" err="1"/>
              <a:t>dll</a:t>
            </a:r>
            <a:r>
              <a:rPr lang="en-US" sz="3600" dirty="0"/>
              <a:t>. An assembly contains a manifest that provides information about the assembly's types, version, culture, and security requirements</a:t>
            </a:r>
            <a:r>
              <a:rPr lang="en-US" sz="3600" dirty="0" smtClean="0"/>
              <a:t>.</a:t>
            </a:r>
          </a:p>
          <a:p>
            <a:pPr marL="571500" indent="-571500">
              <a:buFont typeface="Arial" panose="020B0604020202020204" pitchFamily="34" charset="0"/>
              <a:buChar char="•"/>
            </a:pPr>
            <a:r>
              <a:rPr lang="en-US" sz="3600" dirty="0"/>
              <a:t>Language interoperability is a key feature of the .NET Framework. Because the IL code produced by the C# compiler conforms to the Common Type Specification (CTS), IL code generated from C# can interact with code that was generated from the .NET versions of Visual Basic, Visual C++, or any of more than 20 other CTS-compliant languages</a:t>
            </a:r>
            <a:r>
              <a:rPr lang="en-US" sz="3600" dirty="0" smtClean="0"/>
              <a:t>.</a:t>
            </a:r>
          </a:p>
          <a:p>
            <a:pPr marL="571500" indent="-571500">
              <a:buFont typeface="Arial" panose="020B0604020202020204" pitchFamily="34" charset="0"/>
              <a:buChar char="•"/>
            </a:pPr>
            <a:r>
              <a:rPr lang="en-US" sz="3600" dirty="0"/>
              <a:t>In addition to the run time services, the .NET Framework also includes an extensive library of over 4000 classes organized into namespaces that provide a wide variety of useful functionality for everything from file input and output to string manipulation to XML parsing, to Windows Forms controls. The typical C# application uses the .NET Framework class library extensively to handle common "plumbing" chores.</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 Code Compilation &amp; Execution Process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8560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0036116"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C# source files along with references and resources (bitmaps, strings etc.) are fed into C# compiler.</a:t>
            </a:r>
          </a:p>
          <a:p>
            <a:pPr marL="571500" indent="-571500">
              <a:buFont typeface="Arial" panose="020B0604020202020204" pitchFamily="34" charset="0"/>
              <a:buChar char="•"/>
            </a:pPr>
            <a:r>
              <a:rPr lang="en-US" sz="3600" dirty="0" smtClean="0"/>
              <a:t>C# Compiler (</a:t>
            </a:r>
            <a:r>
              <a:rPr lang="en-US" sz="3600" dirty="0" err="1" smtClean="0"/>
              <a:t>csc.exe</a:t>
            </a:r>
            <a:r>
              <a:rPr lang="en-US" sz="3600" dirty="0" smtClean="0"/>
              <a:t>) generates MSIL (intermediate language) code as an assembly.</a:t>
            </a:r>
          </a:p>
          <a:p>
            <a:pPr marL="571500" indent="-571500">
              <a:buFont typeface="Arial" panose="020B0604020202020204" pitchFamily="34" charset="0"/>
              <a:buChar char="•"/>
            </a:pPr>
            <a:r>
              <a:rPr lang="en-US" sz="3600" dirty="0"/>
              <a:t>T</a:t>
            </a:r>
            <a:r>
              <a:rPr lang="en-US" sz="3600" dirty="0" smtClean="0"/>
              <a:t>he </a:t>
            </a:r>
            <a:r>
              <a:rPr lang="en-US" sz="3600" dirty="0"/>
              <a:t>assembly is loaded into the CLR, which might take various actions based on the information in the manifest. Then, if the security requirements are met, the CLR performs just in time (JIT) compilation to convert the IL code to native machine </a:t>
            </a:r>
            <a:r>
              <a:rPr lang="en-US" sz="3600" dirty="0" smtClean="0"/>
              <a:t>instructions.</a:t>
            </a:r>
          </a:p>
          <a:p>
            <a:pPr marL="571500" indent="-571500">
              <a:buFont typeface="Arial" panose="020B0604020202020204" pitchFamily="34" charset="0"/>
              <a:buChar char="•"/>
            </a:pPr>
            <a:r>
              <a:rPr lang="en-US" sz="3600" dirty="0"/>
              <a:t>The CLR also provides other services related to automatic garbage collection, exception handling, and resource management. Code that is executed by the CLR is </a:t>
            </a:r>
            <a:r>
              <a:rPr lang="en-US" sz="3600" dirty="0" smtClean="0"/>
              <a:t>referred </a:t>
            </a:r>
            <a:r>
              <a:rPr lang="en-US" sz="3600" dirty="0"/>
              <a:t>to as "managed </a:t>
            </a:r>
            <a:r>
              <a:rPr lang="en-US" sz="3600" dirty="0" smtClean="0"/>
              <a:t>code”.</a:t>
            </a:r>
            <a:endParaRPr lang="en-US" sz="3600" dirty="0"/>
          </a:p>
        </p:txBody>
      </p:sp>
      <p:pic>
        <p:nvPicPr>
          <p:cNvPr id="2" name="Picture 1"/>
          <p:cNvPicPr>
            <a:picLocks noChangeAspect="1"/>
          </p:cNvPicPr>
          <p:nvPr/>
        </p:nvPicPr>
        <p:blipFill>
          <a:blip r:embed="rId2"/>
          <a:stretch>
            <a:fillRect/>
          </a:stretch>
        </p:blipFill>
        <p:spPr>
          <a:xfrm>
            <a:off x="12278402" y="2855785"/>
            <a:ext cx="10805602" cy="9674503"/>
          </a:xfrm>
          <a:prstGeom prst="rect">
            <a:avLst/>
          </a:prstGeom>
        </p:spPr>
      </p:pic>
    </p:spTree>
    <p:extLst>
      <p:ext uri="{BB962C8B-B14F-4D97-AF65-F5344CB8AC3E}">
        <p14:creationId xmlns:p14="http://schemas.microsoft.com/office/powerpoint/2010/main" val="199795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Platform Independence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6256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Dot NET is a cross platform software development  technology.</a:t>
            </a:r>
          </a:p>
          <a:p>
            <a:pPr marL="571500" indent="-571500">
              <a:buFont typeface="Arial" panose="020B0604020202020204" pitchFamily="34" charset="0"/>
              <a:buChar char="•"/>
            </a:pPr>
            <a:r>
              <a:rPr lang="en-US" sz="3600" dirty="0" smtClean="0"/>
              <a:t>A cross platform development technology is a software development environment that can be used to create software that can run across:</a:t>
            </a:r>
          </a:p>
          <a:p>
            <a:pPr marL="1779783" lvl="1" indent="-571500">
              <a:buFont typeface="Arial" panose="020B0604020202020204" pitchFamily="34" charset="0"/>
              <a:buChar char="•"/>
            </a:pPr>
            <a:r>
              <a:rPr lang="en-US" sz="3600" dirty="0" smtClean="0"/>
              <a:t>Multiple processor architectures (e.g. X86/X64 or ARM) or</a:t>
            </a:r>
          </a:p>
          <a:p>
            <a:pPr marL="1779783" lvl="1" indent="-571500">
              <a:buFont typeface="Arial" panose="020B0604020202020204" pitchFamily="34" charset="0"/>
              <a:buChar char="•"/>
            </a:pPr>
            <a:r>
              <a:rPr lang="en-US" sz="3600" dirty="0" smtClean="0"/>
              <a:t>Multiple Operating Systems Or</a:t>
            </a:r>
          </a:p>
          <a:p>
            <a:pPr marL="1779783" lvl="1" indent="-571500">
              <a:buFont typeface="Arial" panose="020B0604020202020204" pitchFamily="34" charset="0"/>
              <a:buChar char="•"/>
            </a:pPr>
            <a:r>
              <a:rPr lang="en-US" sz="3600" dirty="0" smtClean="0"/>
              <a:t>Even providing support for multiple programming languages can be considered as cross platform.</a:t>
            </a:r>
          </a:p>
          <a:p>
            <a:pPr marL="571500" indent="-571500">
              <a:buFont typeface="Arial" panose="020B0604020202020204" pitchFamily="34" charset="0"/>
              <a:buChar char="•"/>
            </a:pPr>
            <a:r>
              <a:rPr lang="en-US" sz="3600" dirty="0" smtClean="0"/>
              <a:t>Some of the famous languages and tools apart from Dot NET, for cross platform development technologies are:</a:t>
            </a:r>
          </a:p>
          <a:p>
            <a:pPr marL="1779783" lvl="1" indent="-571500">
              <a:buFont typeface="Arial" panose="020B0604020202020204" pitchFamily="34" charset="0"/>
              <a:buChar char="•"/>
            </a:pPr>
            <a:r>
              <a:rPr lang="en-US" sz="3600" dirty="0" smtClean="0"/>
              <a:t>Java</a:t>
            </a:r>
          </a:p>
          <a:p>
            <a:pPr marL="1779783" lvl="1" indent="-571500">
              <a:buFont typeface="Arial" panose="020B0604020202020204" pitchFamily="34" charset="0"/>
              <a:buChar char="•"/>
            </a:pPr>
            <a:r>
              <a:rPr lang="en-US" sz="3600" dirty="0" err="1" smtClean="0"/>
              <a:t>Node.Js</a:t>
            </a:r>
            <a:endParaRPr lang="en-US" sz="3600" dirty="0" smtClean="0"/>
          </a:p>
          <a:p>
            <a:pPr marL="1779783" lvl="1" indent="-571500">
              <a:buFont typeface="Arial" panose="020B0604020202020204" pitchFamily="34" charset="0"/>
              <a:buChar char="•"/>
            </a:pPr>
            <a:r>
              <a:rPr lang="en-US" sz="3600" dirty="0" smtClean="0"/>
              <a:t>Python</a:t>
            </a:r>
          </a:p>
          <a:p>
            <a:pPr marL="1779783" lvl="1" indent="-571500">
              <a:buFont typeface="Arial" panose="020B0604020202020204" pitchFamily="34" charset="0"/>
              <a:buChar char="•"/>
            </a:pPr>
            <a:r>
              <a:rPr lang="en-US" sz="3600" dirty="0" err="1" smtClean="0"/>
              <a:t>PhoneGap</a:t>
            </a:r>
            <a:r>
              <a:rPr lang="en-US" sz="3600" dirty="0" smtClean="0"/>
              <a:t> (Mobile)</a:t>
            </a:r>
          </a:p>
          <a:p>
            <a:pPr marL="1779783" lvl="1" indent="-571500">
              <a:buFont typeface="Arial" panose="020B0604020202020204" pitchFamily="34" charset="0"/>
              <a:buChar char="•"/>
            </a:pPr>
            <a:r>
              <a:rPr lang="en-US" sz="3600" dirty="0" smtClean="0"/>
              <a:t>Sencha (Mobile)</a:t>
            </a:r>
            <a:endParaRPr lang="en-US" sz="3600" dirty="0"/>
          </a:p>
        </p:txBody>
      </p:sp>
    </p:spTree>
    <p:extLst>
      <p:ext uri="{BB962C8B-B14F-4D97-AF65-F5344CB8AC3E}">
        <p14:creationId xmlns:p14="http://schemas.microsoft.com/office/powerpoint/2010/main" val="111754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Benefits of Intermediate Code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1557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0036116"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If a compiler translates the source language to its target machine language without having the option for generating intermediate code, then for each new machine, a full native compiler is required</a:t>
            </a:r>
            <a:r>
              <a:rPr lang="en-US" sz="3600" dirty="0" smtClean="0"/>
              <a:t>.</a:t>
            </a:r>
          </a:p>
          <a:p>
            <a:pPr marL="571500" indent="-571500">
              <a:buFont typeface="Arial" panose="020B0604020202020204" pitchFamily="34" charset="0"/>
              <a:buChar char="•"/>
            </a:pPr>
            <a:r>
              <a:rPr lang="en-US" sz="3600" dirty="0" smtClean="0"/>
              <a:t>Intermediate </a:t>
            </a:r>
            <a:r>
              <a:rPr lang="en-US" sz="3600" dirty="0"/>
              <a:t>code eliminates the need of a new full compiler for every unique machine by keeping the analysis portion same for all the compilers</a:t>
            </a:r>
            <a:r>
              <a:rPr lang="en-US" sz="3600" dirty="0" smtClean="0"/>
              <a:t>.</a:t>
            </a:r>
          </a:p>
          <a:p>
            <a:pPr marL="571500" indent="-571500">
              <a:buFont typeface="Arial" panose="020B0604020202020204" pitchFamily="34" charset="0"/>
              <a:buChar char="•"/>
            </a:pPr>
            <a:r>
              <a:rPr lang="en-US" sz="3600" dirty="0" smtClean="0"/>
              <a:t>The </a:t>
            </a:r>
            <a:r>
              <a:rPr lang="en-US" sz="3600" dirty="0"/>
              <a:t>second part of compiler, synthesis, is changed according to the target machine</a:t>
            </a:r>
            <a:r>
              <a:rPr lang="en-US" sz="3600" dirty="0" smtClean="0"/>
              <a:t>. This is known as Just in Time compilation.</a:t>
            </a:r>
          </a:p>
          <a:p>
            <a:pPr marL="571500" indent="-571500">
              <a:buFont typeface="Arial" panose="020B0604020202020204" pitchFamily="34" charset="0"/>
              <a:buChar char="•"/>
            </a:pPr>
            <a:r>
              <a:rPr lang="en-US" sz="3600" dirty="0" smtClean="0"/>
              <a:t>It </a:t>
            </a:r>
            <a:r>
              <a:rPr lang="en-US" sz="3600" dirty="0"/>
              <a:t>becomes easier to apply the source code modifications to improve code performance by applying code optimization techniques on the intermediate code.</a:t>
            </a:r>
            <a:endParaRPr lang="en-US" sz="3600" dirty="0"/>
          </a:p>
        </p:txBody>
      </p:sp>
      <p:pic>
        <p:nvPicPr>
          <p:cNvPr id="4" name="Picture 3"/>
          <p:cNvPicPr>
            <a:picLocks noChangeAspect="1"/>
          </p:cNvPicPr>
          <p:nvPr/>
        </p:nvPicPr>
        <p:blipFill>
          <a:blip r:embed="rId2"/>
          <a:stretch>
            <a:fillRect/>
          </a:stretch>
        </p:blipFill>
        <p:spPr>
          <a:xfrm>
            <a:off x="12404916" y="2855785"/>
            <a:ext cx="11298866" cy="3597963"/>
          </a:xfrm>
          <a:prstGeom prst="rect">
            <a:avLst/>
          </a:prstGeom>
        </p:spPr>
      </p:pic>
    </p:spTree>
    <p:extLst>
      <p:ext uri="{BB962C8B-B14F-4D97-AF65-F5344CB8AC3E}">
        <p14:creationId xmlns:p14="http://schemas.microsoft.com/office/powerpoint/2010/main" val="2003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History of Dot NET Framework</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15579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88" y="2866664"/>
            <a:ext cx="19972580" cy="9662760"/>
          </a:xfrm>
          <a:prstGeom prst="rect">
            <a:avLst/>
          </a:prstGeom>
        </p:spPr>
      </p:pic>
    </p:spTree>
    <p:extLst>
      <p:ext uri="{BB962C8B-B14F-4D97-AF65-F5344CB8AC3E}">
        <p14:creationId xmlns:p14="http://schemas.microsoft.com/office/powerpoint/2010/main" val="16562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MSIL Code Example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DNPE-Chapter1 (</a:t>
            </a:r>
            <a:r>
              <a:rPr lang="en-US" sz="3600" dirty="0" err="1" smtClean="0"/>
              <a:t>MSIL.cs</a:t>
            </a:r>
            <a:r>
              <a:rPr lang="en-US" sz="3600" dirty="0" smtClean="0"/>
              <a:t>) at</a:t>
            </a:r>
            <a:r>
              <a:rPr lang="en-US" sz="3600" dirty="0"/>
              <a:t> </a:t>
            </a:r>
            <a:r>
              <a:rPr lang="en-US" sz="3600" dirty="0">
                <a:hlinkClick r:id="rId3"/>
              </a:rPr>
              <a:t>https://</a:t>
            </a:r>
            <a:r>
              <a:rPr lang="en-US" sz="3600" dirty="0" smtClean="0">
                <a:hlinkClick r:id="rId3"/>
              </a:rPr>
              <a:t>github.com/DotNetTraining/DotNetEssentials/tree/master/Code/DNPE/DNPE-Chapter1</a:t>
            </a:r>
            <a:endParaRPr lang="en-US" sz="3600" dirty="0" smtClean="0"/>
          </a:p>
        </p:txBody>
      </p:sp>
      <p:cxnSp>
        <p:nvCxnSpPr>
          <p:cNvPr id="4" name="10 Conector recto"/>
          <p:cNvCxnSpPr/>
          <p:nvPr/>
        </p:nvCxnSpPr>
        <p:spPr>
          <a:xfrm flipV="1">
            <a:off x="1886648" y="2223286"/>
            <a:ext cx="11476276"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55337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Dot Net </a:t>
            </a:r>
            <a:r>
              <a:rPr lang="en-US" sz="4000" dirty="0" smtClean="0">
                <a:ea typeface="Open Sans" panose="020B0606030504020204" pitchFamily="34" charset="0"/>
                <a:cs typeface="Open Sans" panose="020B0606030504020204" pitchFamily="34" charset="0"/>
              </a:rPr>
              <a:t>Architecture.</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a:t>
            </a:r>
            <a:r>
              <a:rPr lang="en-US" sz="4000" dirty="0" smtClean="0">
                <a:ea typeface="Open Sans" panose="020B0606030504020204" pitchFamily="34" charset="0"/>
                <a:cs typeface="Open Sans" panose="020B0606030504020204" pitchFamily="34" charset="0"/>
              </a:rPr>
              <a:t>will learn about</a:t>
            </a:r>
            <a:r>
              <a:rPr lang="en-US" sz="4000" dirty="0" smtClean="0">
                <a:ea typeface="Open Sans" panose="020B0606030504020204" pitchFamily="34" charset="0"/>
                <a:cs typeface="Open Sans" panose="020B0606030504020204" pitchFamily="34" charset="0"/>
              </a:rPr>
              <a:t>:</a:t>
            </a:r>
          </a:p>
          <a:p>
            <a:pPr marL="4310678" lvl="3"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.Net</a:t>
            </a:r>
            <a:r>
              <a:rPr lang="en-US" sz="4000" dirty="0">
                <a:ea typeface="Open Sans" panose="020B0606030504020204" pitchFamily="34" charset="0"/>
                <a:cs typeface="Open Sans" panose="020B0606030504020204" pitchFamily="34" charset="0"/>
              </a:rPr>
              <a:t> Philosophy: CLS, CTS, CLR and MSIL (CIL).</a:t>
            </a: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Types in CIL (Value Types V/S Reference Types)</a:t>
            </a: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Programming Languages and Platforms supported by </a:t>
            </a:r>
            <a:r>
              <a:rPr lang="en-US" sz="4000" dirty="0" err="1">
                <a:ea typeface="Open Sans" panose="020B0606030504020204" pitchFamily="34" charset="0"/>
                <a:cs typeface="Open Sans" panose="020B0606030504020204" pitchFamily="34" charset="0"/>
              </a:rPr>
              <a:t>.Net</a:t>
            </a:r>
            <a:r>
              <a:rPr lang="en-US" sz="4000" dirty="0">
                <a:ea typeface="Open Sans" panose="020B0606030504020204" pitchFamily="34" charset="0"/>
                <a:cs typeface="Open Sans" panose="020B0606030504020204" pitchFamily="34" charset="0"/>
              </a:rPr>
              <a:t>.</a:t>
            </a:r>
          </a:p>
          <a:p>
            <a:pPr marL="4310678" lvl="3" indent="-685800">
              <a:buFont typeface="Wingdings" panose="05000000000000000000" pitchFamily="2" charset="2"/>
              <a:buChar char="ü"/>
            </a:pPr>
            <a:r>
              <a:rPr lang="en-US" sz="4000">
                <a:ea typeface="Open Sans" panose="020B0606030504020204" pitchFamily="34" charset="0"/>
                <a:cs typeface="Open Sans" panose="020B0606030504020204" pitchFamily="34" charset="0"/>
              </a:rPr>
              <a:t>Assemblies and App Domains</a:t>
            </a:r>
            <a:endParaRPr lang="en-US" sz="40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162773</TotalTime>
  <Words>721</Words>
  <Application>Microsoft Macintosh PowerPoint</Application>
  <PresentationFormat>Custom</PresentationFormat>
  <Paragraphs>46</Paragraphs>
  <Slides>10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12310</cp:revision>
  <dcterms:created xsi:type="dcterms:W3CDTF">2014-07-01T16:42:18Z</dcterms:created>
  <dcterms:modified xsi:type="dcterms:W3CDTF">2017-11-25T03:53:00Z</dcterms:modified>
</cp:coreProperties>
</file>