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1"/>
  </p:notesMasterIdLst>
  <p:handoutMasterIdLst>
    <p:handoutMasterId r:id="rId12"/>
  </p:handoutMasterIdLst>
  <p:sldIdLst>
    <p:sldId id="793" r:id="rId2"/>
    <p:sldId id="804" r:id="rId3"/>
    <p:sldId id="795" r:id="rId4"/>
    <p:sldId id="855" r:id="rId5"/>
    <p:sldId id="856" r:id="rId6"/>
    <p:sldId id="858" r:id="rId7"/>
    <p:sldId id="857" r:id="rId8"/>
    <p:sldId id="859" r:id="rId9"/>
    <p:sldId id="794" r:id="rId10"/>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71" autoAdjust="0"/>
  </p:normalViewPr>
  <p:slideViewPr>
    <p:cSldViewPr>
      <p:cViewPr>
        <p:scale>
          <a:sx n="60" d="100"/>
          <a:sy n="60" d="100"/>
        </p:scale>
        <p:origin x="304" y="14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29/10/17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29/10/17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59948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52634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WSoftware/SHF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otNetTraining/DotNetEssentials/tree/master/Code/OOPC/OOPC-Chapter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5</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Code Organization in C# and Module Review</a:t>
            </a:r>
          </a:p>
        </p:txBody>
      </p:sp>
      <p:cxnSp>
        <p:nvCxnSpPr>
          <p:cNvPr id="11" name="10 Conector recto"/>
          <p:cNvCxnSpPr/>
          <p:nvPr/>
        </p:nvCxnSpPr>
        <p:spPr>
          <a:xfrm flipV="1">
            <a:off x="2651734" y="6713003"/>
            <a:ext cx="19121809" cy="71888"/>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2091158"/>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Namespaces as Logical Units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XML Documentation Comments.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Module Review and Questions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Code Organization &amp; Namespaces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9658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Namespaces are heavily used in C# programming in two </a:t>
            </a:r>
            <a:r>
              <a:rPr lang="en-US" sz="3600" dirty="0" smtClean="0"/>
              <a:t>ways.</a:t>
            </a:r>
          </a:p>
          <a:p>
            <a:pPr marL="571500" indent="-571500">
              <a:buFont typeface="Arial" panose="020B0604020202020204" pitchFamily="34" charset="0"/>
              <a:buChar char="•"/>
            </a:pPr>
            <a:r>
              <a:rPr lang="en-US" sz="3600" dirty="0" smtClean="0"/>
              <a:t>First</a:t>
            </a:r>
            <a:r>
              <a:rPr lang="en-US" sz="3600" dirty="0"/>
              <a:t>, the .NET Framework uses namespaces to organize its many </a:t>
            </a:r>
            <a:r>
              <a:rPr lang="en-US" sz="3600" dirty="0" smtClean="0"/>
              <a:t>classes.</a:t>
            </a:r>
          </a:p>
          <a:p>
            <a:pPr marL="571500" indent="-571500">
              <a:buFont typeface="Arial" panose="020B0604020202020204" pitchFamily="34" charset="0"/>
              <a:buChar char="•"/>
            </a:pPr>
            <a:r>
              <a:rPr lang="en-US" sz="3600" dirty="0"/>
              <a:t>Second, declaring your own namespaces can help you control the scope of class and method names in larger programming projects. Use the namespace keyword to declare a </a:t>
            </a:r>
            <a:r>
              <a:rPr lang="en-US" sz="3600" dirty="0" smtClean="0"/>
              <a:t>namespace.</a:t>
            </a:r>
          </a:p>
          <a:p>
            <a:pPr marL="571500" indent="-571500">
              <a:buFont typeface="Arial" panose="020B0604020202020204" pitchFamily="34" charset="0"/>
              <a:buChar char="•"/>
            </a:pPr>
            <a:r>
              <a:rPr lang="en-US" sz="3600" dirty="0"/>
              <a:t>Namespaces have the following properties</a:t>
            </a:r>
            <a:r>
              <a:rPr lang="en-US" sz="3600" dirty="0" smtClean="0"/>
              <a:t>:</a:t>
            </a:r>
          </a:p>
          <a:p>
            <a:pPr marL="1779783" lvl="1" indent="-571500">
              <a:buFont typeface="Arial" panose="020B0604020202020204" pitchFamily="34" charset="0"/>
              <a:buChar char="•"/>
            </a:pPr>
            <a:r>
              <a:rPr lang="en-US" sz="3600" dirty="0" smtClean="0"/>
              <a:t>They </a:t>
            </a:r>
            <a:r>
              <a:rPr lang="en-US" sz="3600" dirty="0"/>
              <a:t>organize large code projects</a:t>
            </a:r>
            <a:r>
              <a:rPr lang="en-US" sz="3600" dirty="0" smtClean="0"/>
              <a:t>.</a:t>
            </a:r>
          </a:p>
          <a:p>
            <a:pPr marL="1779783" lvl="1" indent="-571500">
              <a:buFont typeface="Arial" panose="020B0604020202020204" pitchFamily="34" charset="0"/>
              <a:buChar char="•"/>
            </a:pPr>
            <a:r>
              <a:rPr lang="en-US" sz="3600" dirty="0" smtClean="0"/>
              <a:t>They </a:t>
            </a:r>
            <a:r>
              <a:rPr lang="en-US" sz="3600" dirty="0"/>
              <a:t>are delimited by using the . operator</a:t>
            </a:r>
            <a:r>
              <a:rPr lang="en-US" sz="3600" dirty="0" smtClean="0"/>
              <a:t>.</a:t>
            </a:r>
          </a:p>
          <a:p>
            <a:pPr marL="1779783" lvl="1" indent="-571500">
              <a:buFont typeface="Arial" panose="020B0604020202020204" pitchFamily="34" charset="0"/>
              <a:buChar char="•"/>
            </a:pPr>
            <a:r>
              <a:rPr lang="en-US" sz="3600" dirty="0" smtClean="0"/>
              <a:t>The </a:t>
            </a:r>
            <a:r>
              <a:rPr lang="en-US" sz="3600" dirty="0"/>
              <a:t>using directive obviates the requirement to specify the name of the namespace for every class</a:t>
            </a:r>
            <a:r>
              <a:rPr lang="en-US" sz="3600" dirty="0" smtClean="0"/>
              <a:t>.</a:t>
            </a:r>
          </a:p>
          <a:p>
            <a:pPr marL="1779783" lvl="1" indent="-571500">
              <a:buFont typeface="Arial" panose="020B0604020202020204" pitchFamily="34" charset="0"/>
              <a:buChar char="•"/>
            </a:pPr>
            <a:r>
              <a:rPr lang="en-US" sz="3600" dirty="0" smtClean="0"/>
              <a:t>The </a:t>
            </a:r>
            <a:r>
              <a:rPr lang="en-US" sz="3600" dirty="0"/>
              <a:t>global namespace is the "root" namespace: global::System will always refer to the .NET Framework namespace </a:t>
            </a:r>
            <a:r>
              <a:rPr lang="en-US" sz="3600" dirty="0" smtClean="0"/>
              <a:t>“System”.</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Namespaces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OOPC-Chapter5 (</a:t>
            </a:r>
            <a:r>
              <a:rPr lang="en-US" sz="3600" dirty="0" err="1" smtClean="0"/>
              <a:t>Namespaces.cs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github.com/DotNetTraining/DotNetEssentials/tree/master/Code/OOPC/OOPC-Chapter5</a:t>
            </a:r>
            <a:r>
              <a:rPr lang="en-US" sz="3600" dirty="0" smtClean="0"/>
              <a:t> </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9507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Xml Documentation Comments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4708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In Visual C# you can create documentation for your code by including XML elements in special comment fields (indicated by triple slashes) in the source code directly before the code block to which the comments </a:t>
            </a:r>
            <a:r>
              <a:rPr lang="en-US" sz="3600" dirty="0" smtClean="0"/>
              <a:t>refer.</a:t>
            </a:r>
          </a:p>
          <a:p>
            <a:pPr marL="571500" indent="-571500">
              <a:buFont typeface="Arial" panose="020B0604020202020204" pitchFamily="34" charset="0"/>
              <a:buChar char="•"/>
            </a:pPr>
            <a:r>
              <a:rPr lang="en-US" sz="3600" dirty="0"/>
              <a:t>When you compile with the /doc option, the compiler will search for all XML tags in the source code and create an XML documentation file. To create the final documentation based on the compiler-generated file, you can create a custom tool or use a tool such as </a:t>
            </a:r>
            <a:r>
              <a:rPr lang="en-US" sz="3600" dirty="0">
                <a:hlinkClick r:id="rId2"/>
              </a:rPr>
              <a:t>Sandcastle</a:t>
            </a:r>
            <a:r>
              <a:rPr lang="en-US" sz="3600" dirty="0" smtClean="0"/>
              <a:t>.</a:t>
            </a:r>
          </a:p>
          <a:p>
            <a:pPr marL="571500" indent="-571500">
              <a:buFont typeface="Arial" panose="020B0604020202020204" pitchFamily="34" charset="0"/>
              <a:buChar char="•"/>
            </a:pPr>
            <a:r>
              <a:rPr lang="en-US" sz="3600" dirty="0"/>
              <a:t>To refer to XML elements (for example, your function processes specific XML elements that you want to describe in an XML documentation comment), you can use the standard quoting mechanism (&lt; and &gt;). To refer to generic identifiers in code reference (</a:t>
            </a:r>
            <a:r>
              <a:rPr lang="en-US" sz="3600" dirty="0" err="1"/>
              <a:t>cref</a:t>
            </a:r>
            <a:r>
              <a:rPr lang="en-US" sz="3600" dirty="0"/>
              <a:t>) elements, you can use either the escape characters (for example, </a:t>
            </a:r>
            <a:r>
              <a:rPr lang="en-US" sz="3600" dirty="0" err="1"/>
              <a:t>cref</a:t>
            </a:r>
            <a:r>
              <a:rPr lang="en-US" sz="3600" dirty="0"/>
              <a:t>="List&lt;T&gt;") or braces (</a:t>
            </a:r>
            <a:r>
              <a:rPr lang="en-US" sz="3600" dirty="0" err="1"/>
              <a:t>cref</a:t>
            </a:r>
            <a:r>
              <a:rPr lang="en-US" sz="3600" dirty="0"/>
              <a:t>="List{T}"). As a special case, the compiler parses the braces as angle brackets to make the documentation comment less cumbersome to author when referring to generic identifiers</a:t>
            </a:r>
            <a:r>
              <a:rPr lang="en-US" sz="3600" dirty="0" smtClean="0"/>
              <a:t>.</a:t>
            </a:r>
          </a:p>
          <a:p>
            <a:pPr marL="571500" indent="-571500">
              <a:buFont typeface="Arial" panose="020B0604020202020204" pitchFamily="34" charset="0"/>
              <a:buChar char="•"/>
            </a:pPr>
            <a:endParaRPr lang="en-US" sz="3600" dirty="0" smtClean="0"/>
          </a:p>
          <a:p>
            <a:pPr marL="571500"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161233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Recommended Tags for Documentation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2710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following tags provide generally used functionality in user documentation.</a:t>
            </a:r>
            <a:endParaRPr lang="en-US" sz="3600" dirty="0"/>
          </a:p>
        </p:txBody>
      </p:sp>
      <p:pic>
        <p:nvPicPr>
          <p:cNvPr id="5" name="Picture 4"/>
          <p:cNvPicPr>
            <a:picLocks noChangeAspect="1"/>
          </p:cNvPicPr>
          <p:nvPr/>
        </p:nvPicPr>
        <p:blipFill>
          <a:blip r:embed="rId2"/>
          <a:stretch>
            <a:fillRect/>
          </a:stretch>
        </p:blipFill>
        <p:spPr>
          <a:xfrm>
            <a:off x="2246688" y="3756951"/>
            <a:ext cx="19982220" cy="8191019"/>
          </a:xfrm>
          <a:prstGeom prst="rect">
            <a:avLst/>
          </a:prstGeom>
        </p:spPr>
      </p:pic>
    </p:spTree>
    <p:extLst>
      <p:ext uri="{BB962C8B-B14F-4D97-AF65-F5344CB8AC3E}">
        <p14:creationId xmlns:p14="http://schemas.microsoft.com/office/powerpoint/2010/main" val="121744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 C#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Namespaces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a:t>OOPC-Chapter5 (</a:t>
            </a:r>
            <a:r>
              <a:rPr lang="en-US" sz="3600" dirty="0" err="1"/>
              <a:t>DocumentationComments.cs</a:t>
            </a:r>
            <a:r>
              <a:rPr lang="en-US" sz="3600" dirty="0" smtClean="0"/>
              <a:t>) </a:t>
            </a:r>
            <a:r>
              <a:rPr lang="en-US" sz="3600" dirty="0"/>
              <a:t>at </a:t>
            </a:r>
            <a:r>
              <a:rPr lang="en-US" sz="3600" dirty="0">
                <a:hlinkClick r:id="rId3"/>
              </a:rPr>
              <a:t>https://</a:t>
            </a:r>
            <a:r>
              <a:rPr lang="en-US" sz="3600" dirty="0" smtClean="0">
                <a:hlinkClick r:id="rId3"/>
              </a:rPr>
              <a:t>github.com/DotNetTraining/DotNetEssentials/tree/master/Code/OOPC/OOPC-Chapter5</a:t>
            </a:r>
            <a:r>
              <a:rPr lang="en-US" sz="3600" dirty="0" smtClean="0"/>
              <a:t> </a:t>
            </a:r>
            <a:endParaRPr lang="en-US" sz="3600" dirty="0" smtClean="0"/>
          </a:p>
          <a:p>
            <a:pPr marL="571500" indent="-571500">
              <a:buFont typeface="Arial" panose="020B0604020202020204" pitchFamily="34" charset="0"/>
              <a:buChar char="•"/>
            </a:pPr>
            <a:endParaRPr lang="en-US" sz="3600" dirty="0" smtClean="0"/>
          </a:p>
        </p:txBody>
      </p:sp>
      <p:cxnSp>
        <p:nvCxnSpPr>
          <p:cNvPr id="4" name="10 Conector recto"/>
          <p:cNvCxnSpPr/>
          <p:nvPr/>
        </p:nvCxnSpPr>
        <p:spPr>
          <a:xfrm flipV="1">
            <a:off x="1886648" y="2223279"/>
            <a:ext cx="8907678" cy="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62185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Module Review + Questions and Answers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660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Do you have any doubts, concerns, questions that you would like to clarify?</a:t>
            </a:r>
            <a:endParaRPr lang="en-US" sz="3600" dirty="0"/>
          </a:p>
        </p:txBody>
      </p:sp>
    </p:spTree>
    <p:extLst>
      <p:ext uri="{BB962C8B-B14F-4D97-AF65-F5344CB8AC3E}">
        <p14:creationId xmlns:p14="http://schemas.microsoft.com/office/powerpoint/2010/main" val="10041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9</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158901</TotalTime>
  <Words>416</Words>
  <Application>Microsoft Macintosh PowerPoint</Application>
  <PresentationFormat>Custom</PresentationFormat>
  <Paragraphs>31</Paragraphs>
  <Slides>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12285</cp:revision>
  <dcterms:created xsi:type="dcterms:W3CDTF">2014-07-01T16:42:18Z</dcterms:created>
  <dcterms:modified xsi:type="dcterms:W3CDTF">2017-10-29T09:27:15Z</dcterms:modified>
</cp:coreProperties>
</file>