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38"/>
  </p:notesMasterIdLst>
  <p:handoutMasterIdLst>
    <p:handoutMasterId r:id="rId39"/>
  </p:handoutMasterIdLst>
  <p:sldIdLst>
    <p:sldId id="793" r:id="rId2"/>
    <p:sldId id="804" r:id="rId3"/>
    <p:sldId id="795" r:id="rId4"/>
    <p:sldId id="797" r:id="rId5"/>
    <p:sldId id="798" r:id="rId6"/>
    <p:sldId id="851" r:id="rId7"/>
    <p:sldId id="821" r:id="rId8"/>
    <p:sldId id="818" r:id="rId9"/>
    <p:sldId id="823" r:id="rId10"/>
    <p:sldId id="855" r:id="rId11"/>
    <p:sldId id="852" r:id="rId12"/>
    <p:sldId id="853" r:id="rId13"/>
    <p:sldId id="854" r:id="rId14"/>
    <p:sldId id="826" r:id="rId15"/>
    <p:sldId id="827" r:id="rId16"/>
    <p:sldId id="856" r:id="rId17"/>
    <p:sldId id="858" r:id="rId18"/>
    <p:sldId id="860" r:id="rId19"/>
    <p:sldId id="859" r:id="rId20"/>
    <p:sldId id="857" r:id="rId21"/>
    <p:sldId id="861" r:id="rId22"/>
    <p:sldId id="862" r:id="rId23"/>
    <p:sldId id="863" r:id="rId24"/>
    <p:sldId id="864" r:id="rId25"/>
    <p:sldId id="865" r:id="rId26"/>
    <p:sldId id="870" r:id="rId27"/>
    <p:sldId id="866" r:id="rId28"/>
    <p:sldId id="867" r:id="rId29"/>
    <p:sldId id="871" r:id="rId30"/>
    <p:sldId id="868" r:id="rId31"/>
    <p:sldId id="873" r:id="rId32"/>
    <p:sldId id="874" r:id="rId33"/>
    <p:sldId id="872" r:id="rId34"/>
    <p:sldId id="869" r:id="rId35"/>
    <p:sldId id="850" r:id="rId36"/>
    <p:sldId id="794" r:id="rId37"/>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60" d="100"/>
          <a:sy n="60" d="100"/>
        </p:scale>
        <p:origin x="304" y="-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01/10/17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93042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889833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104108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20</a:t>
            </a:fld>
            <a:endParaRPr lang="es-MX"/>
          </a:p>
        </p:txBody>
      </p:sp>
    </p:spTree>
    <p:extLst>
      <p:ext uri="{BB962C8B-B14F-4D97-AF65-F5344CB8AC3E}">
        <p14:creationId xmlns:p14="http://schemas.microsoft.com/office/powerpoint/2010/main" val="1553353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21</a:t>
            </a:fld>
            <a:endParaRPr lang="es-MX"/>
          </a:p>
        </p:txBody>
      </p:sp>
    </p:spTree>
    <p:extLst>
      <p:ext uri="{BB962C8B-B14F-4D97-AF65-F5344CB8AC3E}">
        <p14:creationId xmlns:p14="http://schemas.microsoft.com/office/powerpoint/2010/main" val="1658479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22</a:t>
            </a:fld>
            <a:endParaRPr lang="es-MX"/>
          </a:p>
        </p:txBody>
      </p:sp>
    </p:spTree>
    <p:extLst>
      <p:ext uri="{BB962C8B-B14F-4D97-AF65-F5344CB8AC3E}">
        <p14:creationId xmlns:p14="http://schemas.microsoft.com/office/powerpoint/2010/main" val="1508634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23</a:t>
            </a:fld>
            <a:endParaRPr lang="es-MX"/>
          </a:p>
        </p:txBody>
      </p:sp>
    </p:spTree>
    <p:extLst>
      <p:ext uri="{BB962C8B-B14F-4D97-AF65-F5344CB8AC3E}">
        <p14:creationId xmlns:p14="http://schemas.microsoft.com/office/powerpoint/2010/main" val="812212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24</a:t>
            </a:fld>
            <a:endParaRPr lang="es-MX"/>
          </a:p>
        </p:txBody>
      </p:sp>
    </p:spTree>
    <p:extLst>
      <p:ext uri="{BB962C8B-B14F-4D97-AF65-F5344CB8AC3E}">
        <p14:creationId xmlns:p14="http://schemas.microsoft.com/office/powerpoint/2010/main" val="186662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25</a:t>
            </a:fld>
            <a:endParaRPr lang="es-MX"/>
          </a:p>
        </p:txBody>
      </p:sp>
    </p:spTree>
    <p:extLst>
      <p:ext uri="{BB962C8B-B14F-4D97-AF65-F5344CB8AC3E}">
        <p14:creationId xmlns:p14="http://schemas.microsoft.com/office/powerpoint/2010/main" val="1001906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26</a:t>
            </a:fld>
            <a:endParaRPr lang="es-MX"/>
          </a:p>
        </p:txBody>
      </p:sp>
    </p:spTree>
    <p:extLst>
      <p:ext uri="{BB962C8B-B14F-4D97-AF65-F5344CB8AC3E}">
        <p14:creationId xmlns:p14="http://schemas.microsoft.com/office/powerpoint/2010/main" val="102908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518603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27</a:t>
            </a:fld>
            <a:endParaRPr lang="es-MX"/>
          </a:p>
        </p:txBody>
      </p:sp>
    </p:spTree>
    <p:extLst>
      <p:ext uri="{BB962C8B-B14F-4D97-AF65-F5344CB8AC3E}">
        <p14:creationId xmlns:p14="http://schemas.microsoft.com/office/powerpoint/2010/main" val="1020038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28</a:t>
            </a:fld>
            <a:endParaRPr lang="es-MX"/>
          </a:p>
        </p:txBody>
      </p:sp>
    </p:spTree>
    <p:extLst>
      <p:ext uri="{BB962C8B-B14F-4D97-AF65-F5344CB8AC3E}">
        <p14:creationId xmlns:p14="http://schemas.microsoft.com/office/powerpoint/2010/main" val="1645273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29</a:t>
            </a:fld>
            <a:endParaRPr lang="es-MX"/>
          </a:p>
        </p:txBody>
      </p:sp>
    </p:spTree>
    <p:extLst>
      <p:ext uri="{BB962C8B-B14F-4D97-AF65-F5344CB8AC3E}">
        <p14:creationId xmlns:p14="http://schemas.microsoft.com/office/powerpoint/2010/main" val="253352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30</a:t>
            </a:fld>
            <a:endParaRPr lang="es-MX"/>
          </a:p>
        </p:txBody>
      </p:sp>
    </p:spTree>
    <p:extLst>
      <p:ext uri="{BB962C8B-B14F-4D97-AF65-F5344CB8AC3E}">
        <p14:creationId xmlns:p14="http://schemas.microsoft.com/office/powerpoint/2010/main" val="518573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31</a:t>
            </a:fld>
            <a:endParaRPr lang="es-MX"/>
          </a:p>
        </p:txBody>
      </p:sp>
    </p:spTree>
    <p:extLst>
      <p:ext uri="{BB962C8B-B14F-4D97-AF65-F5344CB8AC3E}">
        <p14:creationId xmlns:p14="http://schemas.microsoft.com/office/powerpoint/2010/main" val="1120492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32</a:t>
            </a:fld>
            <a:endParaRPr lang="es-MX"/>
          </a:p>
        </p:txBody>
      </p:sp>
    </p:spTree>
    <p:extLst>
      <p:ext uri="{BB962C8B-B14F-4D97-AF65-F5344CB8AC3E}">
        <p14:creationId xmlns:p14="http://schemas.microsoft.com/office/powerpoint/2010/main" val="1048431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33</a:t>
            </a:fld>
            <a:endParaRPr lang="es-MX"/>
          </a:p>
        </p:txBody>
      </p:sp>
    </p:spTree>
    <p:extLst>
      <p:ext uri="{BB962C8B-B14F-4D97-AF65-F5344CB8AC3E}">
        <p14:creationId xmlns:p14="http://schemas.microsoft.com/office/powerpoint/2010/main" val="533430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34</a:t>
            </a:fld>
            <a:endParaRPr lang="es-MX"/>
          </a:p>
        </p:txBody>
      </p:sp>
    </p:spTree>
    <p:extLst>
      <p:ext uri="{BB962C8B-B14F-4D97-AF65-F5344CB8AC3E}">
        <p14:creationId xmlns:p14="http://schemas.microsoft.com/office/powerpoint/2010/main" val="49366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5994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96974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90472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517036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117162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1831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25848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DotNetTraining/DotNetEssentials/tree/master/Code/OOPC/OOPC-Chapter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DotNetTraining/DotNetEssentials/tree/master/Code/OOPC/OOPC-Chapter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DotNetTraining/DotNetEssentials/tree/master/Code/OOPC/OOPC-Chapter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DotNetTraining/DotNetEssentials/tree/master/Code/OOPC/OOPC-Chapter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DotNetTraining/DotNetEssentials/tree/master/Code/OOPC/OOPC-Chapter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hub.com/DotNetTraining/DotNetEssentials/tree/master/Code/OOPC/OOPC-Chapter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 Object 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946989" y="6719212"/>
            <a:ext cx="14491610" cy="54480"/>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ValueTypes.cs</a:t>
            </a:r>
            <a:r>
              <a:rPr lang="en-US" sz="3600" dirty="0" smtClean="0"/>
              <a:t>) and (</a:t>
            </a:r>
            <a:r>
              <a:rPr lang="en-US" sz="3600" dirty="0" err="1" smtClean="0"/>
              <a:t>BoxingUnboxing.cs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507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Reference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 type that is defined as a </a:t>
            </a:r>
            <a:r>
              <a:rPr lang="en-IN" sz="3200" b="1" dirty="0"/>
              <a:t>class</a:t>
            </a:r>
            <a:r>
              <a:rPr lang="en-IN" sz="3200" dirty="0"/>
              <a:t>, </a:t>
            </a:r>
            <a:r>
              <a:rPr lang="en-IN" sz="3200" b="1" dirty="0"/>
              <a:t>delegate</a:t>
            </a:r>
            <a:r>
              <a:rPr lang="en-IN" sz="3200" dirty="0"/>
              <a:t>, </a:t>
            </a:r>
            <a:r>
              <a:rPr lang="en-IN" sz="3200" b="1" dirty="0"/>
              <a:t>array</a:t>
            </a:r>
            <a:r>
              <a:rPr lang="en-IN" sz="3200" dirty="0"/>
              <a:t>, or </a:t>
            </a:r>
            <a:r>
              <a:rPr lang="en-IN" sz="3200" b="1" dirty="0"/>
              <a:t>interface</a:t>
            </a:r>
            <a:r>
              <a:rPr lang="en-IN" sz="3200" dirty="0"/>
              <a:t> is a reference </a:t>
            </a:r>
            <a:r>
              <a:rPr lang="en-IN" sz="3200" dirty="0" smtClean="0"/>
              <a:t>type.</a:t>
            </a:r>
          </a:p>
          <a:p>
            <a:pPr marL="571500" indent="-571500" algn="just">
              <a:buFont typeface="Arial" panose="020B0604020202020204" pitchFamily="34" charset="0"/>
              <a:buChar char="•"/>
            </a:pPr>
            <a:r>
              <a:rPr lang="en-IN" sz="3200" dirty="0" smtClean="0"/>
              <a:t>At </a:t>
            </a:r>
            <a:r>
              <a:rPr lang="en-IN" sz="3200" dirty="0"/>
              <a:t>run time, when you declare a variable of a reference type, the variable contains the value null until you explicitly create an instance of the object by using the </a:t>
            </a:r>
            <a:r>
              <a:rPr lang="en-IN" sz="3200" b="1" i="1" dirty="0" smtClean="0"/>
              <a:t>new</a:t>
            </a:r>
            <a:r>
              <a:rPr lang="en-IN" sz="3200" dirty="0" smtClean="0"/>
              <a:t> </a:t>
            </a:r>
            <a:r>
              <a:rPr lang="en-IN" sz="3200" dirty="0"/>
              <a:t>operator, or assign it an object that has been created elsewhere by using </a:t>
            </a:r>
            <a:r>
              <a:rPr lang="en-IN" sz="3200" b="1" i="1" dirty="0" smtClean="0"/>
              <a:t>new</a:t>
            </a:r>
            <a:r>
              <a:rPr lang="en-IN" sz="3200" dirty="0" smtClean="0"/>
              <a:t>.</a:t>
            </a:r>
          </a:p>
          <a:p>
            <a:pPr marL="571500" indent="-571500" algn="just">
              <a:buFont typeface="Arial" panose="020B0604020202020204" pitchFamily="34" charset="0"/>
              <a:buChar char="•"/>
            </a:pPr>
            <a:r>
              <a:rPr lang="en-IN" sz="3200" dirty="0"/>
              <a:t>An interface must be initialized together with a class object that implements it. If </a:t>
            </a:r>
            <a:r>
              <a:rPr lang="en-IN" sz="3200" dirty="0" err="1"/>
              <a:t>MyClass</a:t>
            </a:r>
            <a:r>
              <a:rPr lang="en-IN" sz="3200" dirty="0"/>
              <a:t> implements </a:t>
            </a:r>
            <a:r>
              <a:rPr lang="en-IN" sz="3200" dirty="0" err="1"/>
              <a:t>IMyInterface</a:t>
            </a:r>
            <a:r>
              <a:rPr lang="en-IN" sz="3200" dirty="0"/>
              <a:t>, you create an instance of </a:t>
            </a:r>
            <a:r>
              <a:rPr lang="en-IN" sz="3200" dirty="0" err="1" smtClean="0"/>
              <a:t>IMyInterface</a:t>
            </a:r>
            <a:r>
              <a:rPr lang="en-IN" sz="3200" dirty="0" smtClean="0"/>
              <a:t>. We will discuss interfaces and classes in more detail in the coming sections (when we will talk about inheritance).</a:t>
            </a:r>
          </a:p>
          <a:p>
            <a:pPr marL="571500" indent="-571500" algn="just">
              <a:buFont typeface="Arial" panose="020B0604020202020204" pitchFamily="34" charset="0"/>
              <a:buChar char="•"/>
            </a:pPr>
            <a:r>
              <a:rPr lang="en-IN" sz="3200" dirty="0"/>
              <a:t>When the object is created, the memory is allocated on the managed heap, and the variable holds only a reference to the location of the </a:t>
            </a:r>
            <a:r>
              <a:rPr lang="en-IN" sz="3200" dirty="0" smtClean="0"/>
              <a:t>object.</a:t>
            </a:r>
          </a:p>
          <a:p>
            <a:pPr marL="571500" indent="-571500" algn="just">
              <a:buFont typeface="Arial" panose="020B0604020202020204" pitchFamily="34" charset="0"/>
              <a:buChar char="•"/>
            </a:pPr>
            <a:r>
              <a:rPr lang="en-IN" sz="3200" dirty="0" smtClean="0"/>
              <a:t>Types </a:t>
            </a:r>
            <a:r>
              <a:rPr lang="en-IN" sz="3200" dirty="0"/>
              <a:t>on the managed heap require overhead both when they are allocated and when they are reclaimed by the automatic memory management functionality of the CLR, which is known as garbage collection. However, garbage collection is also highly optimized, and in most scenarios it does not create a performance </a:t>
            </a:r>
            <a:r>
              <a:rPr lang="en-IN" sz="3200" dirty="0" smtClean="0"/>
              <a:t>issue.</a:t>
            </a:r>
          </a:p>
          <a:p>
            <a:pPr marL="571500" indent="-571500" algn="just">
              <a:buFont typeface="Arial" panose="020B0604020202020204" pitchFamily="34" charset="0"/>
              <a:buChar char="•"/>
            </a:pPr>
            <a:r>
              <a:rPr lang="en-IN" sz="3200" dirty="0"/>
              <a:t>All arrays are reference types, even if their elements are value types. Arrays implicitly derive from the Array class, but you declare and use them with the simplified syntax that is provided by C</a:t>
            </a:r>
            <a:r>
              <a:rPr lang="en-IN" sz="3200" dirty="0" smtClean="0"/>
              <a:t>#.</a:t>
            </a:r>
          </a:p>
          <a:p>
            <a:pPr marL="571500" indent="-571500" algn="just">
              <a:buFont typeface="Arial" panose="020B0604020202020204" pitchFamily="34" charset="0"/>
              <a:buChar char="•"/>
            </a:pPr>
            <a:r>
              <a:rPr lang="en-IN" sz="3200" dirty="0"/>
              <a:t>Reference types fully support inheritance. When you create a class, you can inherit from any other interface or class that is not defined as sealed, and other classes can inherit from your class and override your virtual methods.</a:t>
            </a:r>
            <a:endParaRPr lang="en-IN" sz="3200" dirty="0"/>
          </a:p>
        </p:txBody>
      </p:sp>
      <p:cxnSp>
        <p:nvCxnSpPr>
          <p:cNvPr id="4" name="10 Conector recto"/>
          <p:cNvCxnSpPr/>
          <p:nvPr/>
        </p:nvCxnSpPr>
        <p:spPr>
          <a:xfrm flipV="1">
            <a:off x="1886648" y="2223284"/>
            <a:ext cx="751583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9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Types of Literal Values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2554545"/>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In C#, literal values receive a type from the compiler. You can specify how a numeric literal should be typed by appending a letter to the end of the </a:t>
            </a:r>
            <a:r>
              <a:rPr lang="en-IN" sz="3200" dirty="0" smtClean="0"/>
              <a:t>number.</a:t>
            </a:r>
          </a:p>
          <a:p>
            <a:pPr marL="571500" indent="-571500" algn="just">
              <a:buFont typeface="Arial" panose="020B0604020202020204" pitchFamily="34" charset="0"/>
              <a:buChar char="•"/>
            </a:pPr>
            <a:r>
              <a:rPr lang="en-IN" sz="3200" dirty="0" smtClean="0"/>
              <a:t>For </a:t>
            </a:r>
            <a:r>
              <a:rPr lang="en-IN" sz="3200" dirty="0"/>
              <a:t>example, to specify that the value 4.56 should be treated as a float, append an "f" or "F" after the number: 4.56f. If no letter is appended, the compiler will infer a type for the literal</a:t>
            </a:r>
            <a:r>
              <a:rPr lang="en-IN" sz="3200" dirty="0" smtClean="0"/>
              <a:t>.</a:t>
            </a:r>
          </a:p>
          <a:p>
            <a:pPr marL="571500" indent="-571500" algn="just">
              <a:buFont typeface="Arial" panose="020B0604020202020204" pitchFamily="34" charset="0"/>
              <a:buChar char="•"/>
            </a:pPr>
            <a:endParaRPr lang="en-IN" sz="3200" dirty="0"/>
          </a:p>
        </p:txBody>
      </p:sp>
      <p:cxnSp>
        <p:nvCxnSpPr>
          <p:cNvPr id="4" name="10 Conector recto"/>
          <p:cNvCxnSpPr/>
          <p:nvPr/>
        </p:nvCxnSpPr>
        <p:spPr>
          <a:xfrm flipV="1">
            <a:off x="1886648" y="2223285"/>
            <a:ext cx="805589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Marcador de texto 4"/>
          <p:cNvSpPr txBox="1">
            <a:spLocks/>
          </p:cNvSpPr>
          <p:nvPr/>
        </p:nvSpPr>
        <p:spPr>
          <a:xfrm>
            <a:off x="1908192" y="492968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Generic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24" name="TextBox 23"/>
          <p:cNvSpPr txBox="1"/>
          <p:nvPr/>
        </p:nvSpPr>
        <p:spPr>
          <a:xfrm>
            <a:off x="1812540" y="6733215"/>
            <a:ext cx="18677075" cy="4524315"/>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 type can be declared with one or more type parameters that serve as a placeholder for the actual type (the concrete type) that client code will provide when it creates an instance of the type. Such types are called generic </a:t>
            </a:r>
            <a:r>
              <a:rPr lang="en-IN" sz="3200" dirty="0" smtClean="0"/>
              <a:t>types.</a:t>
            </a:r>
          </a:p>
          <a:p>
            <a:pPr marL="571500" indent="-571500" algn="just">
              <a:buFont typeface="Arial" panose="020B0604020202020204" pitchFamily="34" charset="0"/>
              <a:buChar char="•"/>
            </a:pPr>
            <a:r>
              <a:rPr lang="en-IN" sz="3200" dirty="0" smtClean="0"/>
              <a:t>For </a:t>
            </a:r>
            <a:r>
              <a:rPr lang="en-IN" sz="3200" dirty="0"/>
              <a:t>example, the .NET Framework type List&lt;T&gt; has one type parameter that by convention is given the name T. When you create an instance of the type, you specify the type of the objects that the list will </a:t>
            </a:r>
            <a:r>
              <a:rPr lang="en-IN" sz="3200" dirty="0" smtClean="0"/>
              <a:t>contain.</a:t>
            </a:r>
          </a:p>
          <a:p>
            <a:pPr marL="571500" indent="-571500" algn="just">
              <a:buFont typeface="Arial" panose="020B0604020202020204" pitchFamily="34" charset="0"/>
              <a:buChar char="•"/>
            </a:pPr>
            <a:r>
              <a:rPr lang="en-IN" sz="3200" dirty="0"/>
              <a:t>The use of the type parameter makes it possible to reuse the same class to hold any type of element, without having to convert each element to object. Generic collection classes are called strongly-typed collections because the compiler knows the specific type of the collection's elements and can raise an error at compile-time</a:t>
            </a:r>
            <a:endParaRPr lang="en-IN" sz="3200" dirty="0"/>
          </a:p>
        </p:txBody>
      </p:sp>
      <p:cxnSp>
        <p:nvCxnSpPr>
          <p:cNvPr id="25" name="10 Conector recto"/>
          <p:cNvCxnSpPr/>
          <p:nvPr/>
        </p:nvCxnSpPr>
        <p:spPr>
          <a:xfrm flipV="1">
            <a:off x="1908192" y="6099826"/>
            <a:ext cx="5019017"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9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par>
                                <p:cTn id="18" presetID="2" presetClass="entr" presetSubtype="8"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000" fill="hold"/>
                                        <p:tgtEl>
                                          <p:spTgt spid="23"/>
                                        </p:tgtEl>
                                        <p:attrNameLst>
                                          <p:attrName>ppt_x</p:attrName>
                                        </p:attrNameLst>
                                      </p:cBhvr>
                                      <p:tavLst>
                                        <p:tav tm="0">
                                          <p:val>
                                            <p:strVal val="0-#ppt_w/2"/>
                                          </p:val>
                                        </p:tav>
                                        <p:tav tm="100000">
                                          <p:val>
                                            <p:strVal val="#ppt_x"/>
                                          </p:val>
                                        </p:tav>
                                      </p:tavLst>
                                    </p:anim>
                                    <p:anim calcmode="lin" valueType="num">
                                      <p:cBhvr additive="base">
                                        <p:cTn id="21" dur="10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882972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Implicit Types, Anonymous Types, and </a:t>
            </a:r>
            <a:r>
              <a:rPr lang="en-IN" sz="6600" dirty="0" err="1">
                <a:solidFill>
                  <a:schemeClr val="accent3">
                    <a:lumMod val="75000"/>
                  </a:schemeClr>
                </a:solidFill>
                <a:ea typeface="Open Sans Semibold" panose="020B0706030804020204" pitchFamily="34" charset="0"/>
                <a:cs typeface="Open Sans Semibold" panose="020B0706030804020204" pitchFamily="34" charset="0"/>
              </a:rPr>
              <a:t>Nullable</a:t>
            </a:r>
            <a:r>
              <a:rPr lang="en-IN" sz="6600" dirty="0">
                <a:solidFill>
                  <a:schemeClr val="accent3">
                    <a:lumMod val="75000"/>
                  </a:schemeClr>
                </a:solidFill>
                <a:ea typeface="Open Sans Semibold" panose="020B0706030804020204" pitchFamily="34" charset="0"/>
                <a:cs typeface="Open Sans Semibold" panose="020B0706030804020204" pitchFamily="34" charset="0"/>
              </a:rPr>
              <a:t>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4031873"/>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As stated previously, you can implicitly type a local variable (but not class members) by using the </a:t>
            </a:r>
            <a:r>
              <a:rPr lang="en-IN" sz="3200" dirty="0" err="1"/>
              <a:t>var</a:t>
            </a:r>
            <a:r>
              <a:rPr lang="en-IN" sz="3200" dirty="0"/>
              <a:t> keyword. The variable still receives a type at compile time, but the type is provided by the compiler</a:t>
            </a:r>
            <a:r>
              <a:rPr lang="en-IN" sz="3200" dirty="0" smtClean="0"/>
              <a:t>.</a:t>
            </a:r>
          </a:p>
          <a:p>
            <a:pPr marL="571500" indent="-571500" algn="just">
              <a:buFont typeface="Arial" panose="020B0604020202020204" pitchFamily="34" charset="0"/>
              <a:buChar char="•"/>
            </a:pPr>
            <a:r>
              <a:rPr lang="en-IN" sz="3200" dirty="0"/>
              <a:t>In some cases, it is inconvenient to create a named type for simple sets of related values that you do not intend to store or pass outside method boundaries. You can create anonymous types for this purpose</a:t>
            </a:r>
            <a:r>
              <a:rPr lang="en-IN" sz="3200" dirty="0" smtClean="0"/>
              <a:t>.</a:t>
            </a:r>
          </a:p>
          <a:p>
            <a:pPr marL="571500" indent="-571500" algn="just">
              <a:buFont typeface="Arial" panose="020B0604020202020204" pitchFamily="34" charset="0"/>
              <a:buChar char="•"/>
            </a:pPr>
            <a:r>
              <a:rPr lang="en-IN" sz="3200" dirty="0"/>
              <a:t>Ordinary value types cannot have a value of null. However, you can create </a:t>
            </a:r>
            <a:r>
              <a:rPr lang="en-IN" sz="3200" dirty="0" err="1"/>
              <a:t>nullable</a:t>
            </a:r>
            <a:r>
              <a:rPr lang="en-IN" sz="3200" dirty="0"/>
              <a:t> value types by affixing a ? after the type. For example, </a:t>
            </a:r>
            <a:r>
              <a:rPr lang="en-IN" sz="3200" dirty="0" err="1"/>
              <a:t>int</a:t>
            </a:r>
            <a:r>
              <a:rPr lang="en-IN" sz="3200" dirty="0"/>
              <a:t>? is an </a:t>
            </a:r>
            <a:r>
              <a:rPr lang="en-IN" sz="3200" dirty="0" err="1"/>
              <a:t>int</a:t>
            </a:r>
            <a:r>
              <a:rPr lang="en-IN" sz="3200" dirty="0"/>
              <a:t> type that can also have the value null. In the CTS, </a:t>
            </a:r>
            <a:r>
              <a:rPr lang="en-IN" sz="3200" dirty="0" err="1"/>
              <a:t>nullable</a:t>
            </a:r>
            <a:r>
              <a:rPr lang="en-IN" sz="3200" dirty="0"/>
              <a:t> types are instances of the generic </a:t>
            </a:r>
            <a:r>
              <a:rPr lang="en-IN" sz="3200" dirty="0" err="1"/>
              <a:t>struct</a:t>
            </a:r>
            <a:r>
              <a:rPr lang="en-IN" sz="3200" dirty="0"/>
              <a:t> type </a:t>
            </a:r>
            <a:r>
              <a:rPr lang="en-IN" sz="3200" dirty="0" err="1"/>
              <a:t>Nullable</a:t>
            </a:r>
            <a:r>
              <a:rPr lang="en-IN" sz="3200" dirty="0"/>
              <a:t>&lt;T&gt;. </a:t>
            </a:r>
            <a:r>
              <a:rPr lang="en-IN" sz="3200" dirty="0" err="1"/>
              <a:t>Nullable</a:t>
            </a:r>
            <a:r>
              <a:rPr lang="en-IN" sz="3200" dirty="0"/>
              <a:t> types are especially useful when you are passing data to and from databases in which numeric values might be null.</a:t>
            </a:r>
            <a:endParaRPr lang="en-IN" sz="3200" dirty="0"/>
          </a:p>
        </p:txBody>
      </p:sp>
      <p:cxnSp>
        <p:nvCxnSpPr>
          <p:cNvPr id="4" name="10 Conector recto"/>
          <p:cNvCxnSpPr/>
          <p:nvPr/>
        </p:nvCxnSpPr>
        <p:spPr>
          <a:xfrm flipV="1">
            <a:off x="1886648" y="2223285"/>
            <a:ext cx="18665524"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1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6986528"/>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You can store multiple variables of the same type in an array data structure. You declare an array by specifying the type of its elements</a:t>
            </a:r>
            <a:r>
              <a:rPr lang="en-IN" sz="2800" dirty="0" smtClean="0"/>
              <a:t>.</a:t>
            </a:r>
          </a:p>
          <a:p>
            <a:pPr marL="571500" indent="-571500" algn="just">
              <a:buFont typeface="Arial" panose="020B0604020202020204" pitchFamily="34" charset="0"/>
              <a:buChar char="•"/>
            </a:pPr>
            <a:r>
              <a:rPr lang="en-IN" sz="2800" dirty="0"/>
              <a:t>Array Overview - An array has the following properties::</a:t>
            </a:r>
          </a:p>
          <a:p>
            <a:pPr marL="1779783" lvl="1" indent="-571500" algn="just">
              <a:buFont typeface="Arial" panose="020B0604020202020204" pitchFamily="34" charset="0"/>
              <a:buChar char="•"/>
            </a:pPr>
            <a:r>
              <a:rPr lang="en-IN" sz="2800" dirty="0"/>
              <a:t>An array can be Single-Dimensional, Multidimensional or Jagged</a:t>
            </a:r>
            <a:r>
              <a:rPr lang="en-IN" sz="2800" dirty="0" smtClean="0"/>
              <a:t>.</a:t>
            </a:r>
          </a:p>
          <a:p>
            <a:pPr marL="1779783" lvl="1" indent="-571500" algn="just">
              <a:buFont typeface="Arial" panose="020B0604020202020204" pitchFamily="34" charset="0"/>
              <a:buChar char="•"/>
            </a:pPr>
            <a:r>
              <a:rPr lang="en-IN" sz="2800" dirty="0" smtClean="0"/>
              <a:t>The </a:t>
            </a:r>
            <a:r>
              <a:rPr lang="en-IN" sz="2800" dirty="0"/>
              <a:t>number of dimensions and the length of each dimension are established when the array instance is created. These values can't be changed during the lifetime of the instance</a:t>
            </a:r>
            <a:r>
              <a:rPr lang="en-IN" sz="2800" dirty="0" smtClean="0"/>
              <a:t>.</a:t>
            </a:r>
          </a:p>
          <a:p>
            <a:pPr marL="1779783" lvl="1" indent="-571500" algn="just">
              <a:buFont typeface="Arial" panose="020B0604020202020204" pitchFamily="34" charset="0"/>
              <a:buChar char="•"/>
            </a:pPr>
            <a:r>
              <a:rPr lang="en-IN" sz="2800" dirty="0" smtClean="0"/>
              <a:t>The </a:t>
            </a:r>
            <a:r>
              <a:rPr lang="en-IN" sz="2800" dirty="0"/>
              <a:t>default values of numeric array elements are set to zero, and reference elements are set to null</a:t>
            </a:r>
            <a:r>
              <a:rPr lang="en-IN" sz="2800" dirty="0" smtClean="0"/>
              <a:t>.</a:t>
            </a:r>
          </a:p>
          <a:p>
            <a:pPr marL="1779783" lvl="1" indent="-571500" algn="just">
              <a:buFont typeface="Arial" panose="020B0604020202020204" pitchFamily="34" charset="0"/>
              <a:buChar char="•"/>
            </a:pPr>
            <a:r>
              <a:rPr lang="en-IN" sz="2800" dirty="0" smtClean="0"/>
              <a:t>A </a:t>
            </a:r>
            <a:r>
              <a:rPr lang="en-IN" sz="2800" dirty="0"/>
              <a:t>jagged array is an array of arrays, and therefore its elements are reference types and are initialized to null</a:t>
            </a:r>
            <a:r>
              <a:rPr lang="en-IN" sz="2800" dirty="0" smtClean="0"/>
              <a:t>.</a:t>
            </a:r>
          </a:p>
          <a:p>
            <a:pPr marL="1779783" lvl="1" indent="-571500" algn="just">
              <a:buFont typeface="Arial" panose="020B0604020202020204" pitchFamily="34" charset="0"/>
              <a:buChar char="•"/>
            </a:pPr>
            <a:r>
              <a:rPr lang="en-IN" sz="2800" dirty="0" smtClean="0"/>
              <a:t>Arrays </a:t>
            </a:r>
            <a:r>
              <a:rPr lang="en-IN" sz="2800" dirty="0"/>
              <a:t>are zero indexed: an array with n elements is indexed from 0 to n-1</a:t>
            </a:r>
            <a:r>
              <a:rPr lang="en-IN" sz="2800" dirty="0" smtClean="0"/>
              <a:t>.</a:t>
            </a:r>
          </a:p>
          <a:p>
            <a:pPr marL="1779783" lvl="1" indent="-571500" algn="just">
              <a:buFont typeface="Arial" panose="020B0604020202020204" pitchFamily="34" charset="0"/>
              <a:buChar char="•"/>
            </a:pPr>
            <a:r>
              <a:rPr lang="en-IN" sz="2800" dirty="0" smtClean="0"/>
              <a:t>Array </a:t>
            </a:r>
            <a:r>
              <a:rPr lang="en-IN" sz="2800" dirty="0"/>
              <a:t>elements can be of any type, including an array type</a:t>
            </a:r>
            <a:r>
              <a:rPr lang="en-IN" sz="2800" dirty="0" smtClean="0"/>
              <a:t>.</a:t>
            </a:r>
          </a:p>
          <a:p>
            <a:pPr marL="1779783" lvl="1" indent="-571500" algn="just">
              <a:buFont typeface="Arial" panose="020B0604020202020204" pitchFamily="34" charset="0"/>
              <a:buChar char="•"/>
            </a:pPr>
            <a:r>
              <a:rPr lang="en-IN" sz="2800" dirty="0" smtClean="0"/>
              <a:t>Array </a:t>
            </a:r>
            <a:r>
              <a:rPr lang="en-IN" sz="2800" dirty="0"/>
              <a:t>types are reference types derived from the abstract base type Array. Since this type implements </a:t>
            </a:r>
            <a:r>
              <a:rPr lang="en-IN" sz="2800" dirty="0" err="1"/>
              <a:t>IEnumerable</a:t>
            </a:r>
            <a:r>
              <a:rPr lang="en-IN" sz="2800" dirty="0"/>
              <a:t> and </a:t>
            </a:r>
            <a:r>
              <a:rPr lang="en-IN" sz="2800" dirty="0" err="1"/>
              <a:t>IEnumerable</a:t>
            </a:r>
            <a:r>
              <a:rPr lang="en-IN" sz="2800" dirty="0"/>
              <a:t>&lt;T&gt;, you can use </a:t>
            </a:r>
            <a:r>
              <a:rPr lang="en-IN" sz="2800" dirty="0" err="1"/>
              <a:t>foreach</a:t>
            </a:r>
            <a:r>
              <a:rPr lang="en-IN" sz="2800" dirty="0"/>
              <a:t> iteration on all arrays in C</a:t>
            </a:r>
            <a:r>
              <a:rPr lang="en-IN" sz="2800" dirty="0" smtClean="0"/>
              <a:t>#.</a:t>
            </a:r>
          </a:p>
          <a:p>
            <a:pPr marL="1779783" lvl="1" indent="-571500" algn="just">
              <a:buFont typeface="Arial" panose="020B0604020202020204" pitchFamily="34" charset="0"/>
              <a:buChar char="•"/>
            </a:pPr>
            <a:r>
              <a:rPr lang="en-IN" sz="2800" dirty="0"/>
              <a:t>In C#, arrays are actually objects, and not just addressable regions of contiguous memory as in C and C++. Array is the abstract base type of all array types. You can use the properties, and other class members, that Array has. An example of this would be using the Length property to get the length of an array</a:t>
            </a:r>
            <a:r>
              <a:rPr lang="en-IN" sz="2800" dirty="0" smtClean="0"/>
              <a:t>.</a:t>
            </a:r>
          </a:p>
          <a:p>
            <a:pPr marL="1779783" lvl="1" indent="-571500" algn="just">
              <a:buFont typeface="Arial" panose="020B0604020202020204" pitchFamily="34" charset="0"/>
              <a:buChar char="•"/>
            </a:pPr>
            <a:endParaRPr lang="en-IN" sz="2800" dirty="0" smtClean="0"/>
          </a:p>
        </p:txBody>
      </p:sp>
      <p:cxnSp>
        <p:nvCxnSpPr>
          <p:cNvPr id="4" name="10 Conector recto"/>
          <p:cNvCxnSpPr/>
          <p:nvPr/>
        </p:nvCxnSpPr>
        <p:spPr>
          <a:xfrm flipV="1">
            <a:off x="1886648" y="2206679"/>
            <a:ext cx="3420381" cy="1660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2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Arrays.cs</a:t>
            </a:r>
            <a:r>
              <a:rPr lang="en-US" sz="3600" dirty="0"/>
              <a:t>) 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178274"/>
            <a:ext cx="6840761" cy="450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2447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A string is an object of type String whose value is text. Internally, the text is stored as a sequential read-only collection of Char objects. There is no null-terminating character at the end of a C# string; therefore a C# string can contain any number of embedded null characters ('\0</a:t>
            </a:r>
            <a:r>
              <a:rPr lang="en-IN" sz="2800" dirty="0" smtClean="0"/>
              <a:t>').</a:t>
            </a:r>
          </a:p>
          <a:p>
            <a:pPr marL="571500" indent="-571500" algn="just">
              <a:buFont typeface="Arial" panose="020B0604020202020204" pitchFamily="34" charset="0"/>
              <a:buChar char="•"/>
            </a:pPr>
            <a:r>
              <a:rPr lang="en-IN" sz="2800" dirty="0" smtClean="0"/>
              <a:t>The </a:t>
            </a:r>
            <a:r>
              <a:rPr lang="en-IN" sz="2800" dirty="0"/>
              <a:t>Length property of a string represents the number of Char objects it contains, not the number of Unicode </a:t>
            </a:r>
            <a:r>
              <a:rPr lang="en-IN" sz="2800" dirty="0" smtClean="0"/>
              <a:t>characters.</a:t>
            </a:r>
          </a:p>
          <a:p>
            <a:pPr marL="571500" indent="-571500" algn="just">
              <a:buFont typeface="Arial" panose="020B0604020202020204" pitchFamily="34" charset="0"/>
              <a:buChar char="•"/>
            </a:pPr>
            <a:r>
              <a:rPr lang="en-IN" sz="2800" dirty="0" smtClean="0"/>
              <a:t>To </a:t>
            </a:r>
            <a:r>
              <a:rPr lang="en-IN" sz="2800" dirty="0"/>
              <a:t>access the individual Unicode code points in a string, use the </a:t>
            </a:r>
            <a:r>
              <a:rPr lang="en-IN" sz="2800" dirty="0" err="1"/>
              <a:t>StringInfo</a:t>
            </a:r>
            <a:r>
              <a:rPr lang="en-IN" sz="2800" dirty="0"/>
              <a:t> object</a:t>
            </a:r>
            <a:r>
              <a:rPr lang="en-IN" sz="2800" dirty="0" smtClean="0"/>
              <a:t>.</a:t>
            </a:r>
          </a:p>
          <a:p>
            <a:pPr marL="571500" indent="-571500" algn="just">
              <a:buFont typeface="Arial" panose="020B0604020202020204" pitchFamily="34" charset="0"/>
              <a:buChar char="•"/>
            </a:pPr>
            <a:r>
              <a:rPr lang="en-IN" sz="2800" dirty="0"/>
              <a:t>string vs. </a:t>
            </a:r>
            <a:r>
              <a:rPr lang="en-IN" sz="2800" dirty="0" err="1" smtClean="0"/>
              <a:t>System.String</a:t>
            </a:r>
            <a:endParaRPr lang="en-IN" sz="2800" dirty="0" smtClean="0"/>
          </a:p>
          <a:p>
            <a:pPr marL="1779783" lvl="1" indent="-571500" algn="just">
              <a:buFont typeface="Arial" panose="020B0604020202020204" pitchFamily="34" charset="0"/>
              <a:buChar char="•"/>
            </a:pPr>
            <a:r>
              <a:rPr lang="en-IN" sz="2800" dirty="0"/>
              <a:t>In C#, the string keyword is an alias for String. Therefore, String and string are equivalent, and you can use whichever naming convention you </a:t>
            </a:r>
            <a:r>
              <a:rPr lang="en-IN" sz="2800" dirty="0" smtClean="0"/>
              <a:t>prefer.</a:t>
            </a:r>
          </a:p>
          <a:p>
            <a:pPr marL="1779783" lvl="1" indent="-571500" algn="just">
              <a:buFont typeface="Arial" panose="020B0604020202020204" pitchFamily="34" charset="0"/>
              <a:buChar char="•"/>
            </a:pPr>
            <a:r>
              <a:rPr lang="en-IN" sz="2800" dirty="0" smtClean="0"/>
              <a:t>The </a:t>
            </a:r>
            <a:r>
              <a:rPr lang="en-IN" sz="2800" dirty="0"/>
              <a:t>String class provides many methods for safely creating, manipulating, and comparing </a:t>
            </a:r>
            <a:r>
              <a:rPr lang="en-IN" sz="2800" dirty="0" smtClean="0"/>
              <a:t>strings.</a:t>
            </a:r>
          </a:p>
          <a:p>
            <a:pPr marL="1779783" lvl="1" indent="-571500" algn="just">
              <a:buFont typeface="Arial" panose="020B0604020202020204" pitchFamily="34" charset="0"/>
              <a:buChar char="•"/>
            </a:pPr>
            <a:r>
              <a:rPr lang="en-IN" sz="2800" dirty="0" smtClean="0"/>
              <a:t>In </a:t>
            </a:r>
            <a:r>
              <a:rPr lang="en-IN" sz="2800" dirty="0"/>
              <a:t>addition, the C# language overloads some operators to simplify common string operations</a:t>
            </a:r>
            <a:r>
              <a:rPr lang="en-IN" sz="2800" dirty="0" smtClean="0"/>
              <a:t>.</a:t>
            </a:r>
          </a:p>
          <a:p>
            <a:pPr marL="571500" indent="-571500" algn="just">
              <a:buFont typeface="Arial" panose="020B0604020202020204" pitchFamily="34" charset="0"/>
              <a:buChar char="•"/>
            </a:pPr>
            <a:r>
              <a:rPr lang="en-IN" sz="2800" dirty="0"/>
              <a:t>String objects are immutable: they cannot be changed after they have been created. All of the String methods and C# operators that appear to modify a string actually return the results in a new string object. </a:t>
            </a:r>
            <a:r>
              <a:rPr lang="en-IN" sz="2800" dirty="0" smtClean="0"/>
              <a:t>The </a:t>
            </a:r>
            <a:r>
              <a:rPr lang="en-IN" sz="2800" dirty="0"/>
              <a:t>+= operator creates a new string that contains the combined contents. </a:t>
            </a:r>
            <a:r>
              <a:rPr lang="en-IN" sz="2800" dirty="0" smtClean="0"/>
              <a:t>The old reference </a:t>
            </a:r>
            <a:r>
              <a:rPr lang="en-IN" sz="2800" dirty="0"/>
              <a:t>is released for garbage collection </a:t>
            </a:r>
            <a:r>
              <a:rPr lang="en-IN" sz="2800" dirty="0" smtClean="0"/>
              <a:t>if no </a:t>
            </a:r>
            <a:r>
              <a:rPr lang="en-IN" sz="2800" dirty="0"/>
              <a:t>other variable holds a reference to it</a:t>
            </a:r>
            <a:r>
              <a:rPr lang="en-IN" sz="2800" dirty="0" smtClean="0"/>
              <a:t>.</a:t>
            </a:r>
          </a:p>
          <a:p>
            <a:pPr marL="571500" indent="-571500" algn="just">
              <a:buFont typeface="Arial" panose="020B0604020202020204" pitchFamily="34" charset="0"/>
              <a:buChar char="•"/>
            </a:pPr>
            <a:r>
              <a:rPr lang="en-IN" sz="2800" dirty="0"/>
              <a:t>Use regular string literals when you must embed escape characters provided by C</a:t>
            </a:r>
            <a:r>
              <a:rPr lang="en-IN" sz="2800" dirty="0" smtClean="0"/>
              <a:t>#.</a:t>
            </a:r>
          </a:p>
          <a:p>
            <a:pPr marL="571500" indent="-571500" algn="just">
              <a:buFont typeface="Arial" panose="020B0604020202020204" pitchFamily="34" charset="0"/>
              <a:buChar char="•"/>
            </a:pPr>
            <a:r>
              <a:rPr lang="en-IN" sz="2800" dirty="0"/>
              <a:t>Use verbatim strings for convenience and better readability when the string text contains backslash characters, for example in file paths. Because verbatim strings preserve new line characters as part of the string text, they can be used to initialize multiline strings. Use double quotation marks to embed a quotation mark inside a verbatim string.</a:t>
            </a:r>
            <a:endParaRPr lang="en-IN" sz="2800" dirty="0" smtClean="0"/>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93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140964"/>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A format string is a string whose contents can be determined dynamically at runtime. You create a format string by using the static Format method and embedding placeholders in braces that will be replaced by other values at runtime</a:t>
            </a:r>
            <a:r>
              <a:rPr lang="en-IN" sz="2800" dirty="0" smtClean="0"/>
              <a:t>.</a:t>
            </a:r>
          </a:p>
          <a:p>
            <a:pPr marL="571500" indent="-571500" algn="just">
              <a:buFont typeface="Arial" panose="020B0604020202020204" pitchFamily="34" charset="0"/>
              <a:buChar char="•"/>
            </a:pPr>
            <a:r>
              <a:rPr lang="en-IN" sz="2800" dirty="0"/>
              <a:t>A substring is any sequence of characters that is contained in a string. Use the Substring method to create a new string from a part of the original string. You can search for one or more occurrences of a substring by using the </a:t>
            </a:r>
            <a:r>
              <a:rPr lang="en-IN" sz="2800" dirty="0" err="1"/>
              <a:t>IndexOf</a:t>
            </a:r>
            <a:r>
              <a:rPr lang="en-IN" sz="2800" dirty="0"/>
              <a:t> method. Use the Replace method to replace all occurrences of a specified substring with a new string. Like the Substring method, Replace actually returns a new string and does not modify the original string</a:t>
            </a:r>
            <a:r>
              <a:rPr lang="en-IN" sz="2800" dirty="0" smtClean="0"/>
              <a:t>.</a:t>
            </a:r>
          </a:p>
          <a:p>
            <a:pPr marL="571500" indent="-571500" algn="just">
              <a:buFont typeface="Arial" panose="020B0604020202020204" pitchFamily="34" charset="0"/>
              <a:buChar char="•"/>
            </a:pPr>
            <a:r>
              <a:rPr lang="en-IN" sz="2800" dirty="0"/>
              <a:t>You can use array notation with an index value to acquire read-only access to individual </a:t>
            </a:r>
            <a:r>
              <a:rPr lang="en-IN" sz="2800" dirty="0" smtClean="0"/>
              <a:t>characters.</a:t>
            </a:r>
          </a:p>
          <a:p>
            <a:pPr marL="571500" indent="-571500" algn="just">
              <a:buFont typeface="Arial" panose="020B0604020202020204" pitchFamily="34" charset="0"/>
              <a:buChar char="•"/>
            </a:pPr>
            <a:r>
              <a:rPr lang="en-IN" sz="2800" dirty="0"/>
              <a:t>If the String methods do not provide the functionality that you must have to modify individual characters in a string, you can use a </a:t>
            </a:r>
            <a:r>
              <a:rPr lang="en-IN" sz="2800" dirty="0" err="1"/>
              <a:t>StringBuilder</a:t>
            </a:r>
            <a:r>
              <a:rPr lang="en-IN" sz="2800" dirty="0"/>
              <a:t> object to modify the individual chars "in-place", and then create a new string to store the results by using the </a:t>
            </a:r>
            <a:r>
              <a:rPr lang="en-IN" sz="2800" dirty="0" err="1"/>
              <a:t>StringBuilder</a:t>
            </a:r>
            <a:r>
              <a:rPr lang="en-IN" sz="2800" dirty="0"/>
              <a:t> methods</a:t>
            </a:r>
            <a:r>
              <a:rPr lang="en-IN" sz="2800" dirty="0" smtClean="0"/>
              <a:t>.</a:t>
            </a:r>
          </a:p>
          <a:p>
            <a:pPr marL="571500" indent="-571500" algn="just">
              <a:buFont typeface="Arial" panose="020B0604020202020204" pitchFamily="34" charset="0"/>
              <a:buChar char="•"/>
            </a:pPr>
            <a:r>
              <a:rPr lang="en-IN" sz="2800" dirty="0"/>
              <a:t>String operations in .NET are highly optimized and in most cases do not significantly impact performance. However, in some scenarios such as tight loops that are executing many hundreds or thousands of times, string operations can affect performance. The </a:t>
            </a:r>
            <a:r>
              <a:rPr lang="en-IN" sz="2800" dirty="0" err="1"/>
              <a:t>StringBuilder</a:t>
            </a:r>
            <a:r>
              <a:rPr lang="en-IN" sz="2800" dirty="0"/>
              <a:t> class creates a string buffer that offers better performance if your program performs many string manipulations. The </a:t>
            </a:r>
            <a:r>
              <a:rPr lang="en-IN" sz="2800" dirty="0" err="1"/>
              <a:t>StringBuilder</a:t>
            </a:r>
            <a:r>
              <a:rPr lang="en-IN" sz="2800" dirty="0"/>
              <a:t> string also enables you to reassign individual characters, something the built-in string data type does not support.</a:t>
            </a:r>
            <a:endParaRPr lang="en-IN" sz="2800" dirty="0" smtClean="0"/>
          </a:p>
          <a:p>
            <a:pPr marL="571500" indent="-571500" algn="just">
              <a:buFont typeface="Arial" panose="020B0604020202020204" pitchFamily="34" charset="0"/>
              <a:buChar char="•"/>
            </a:pPr>
            <a:r>
              <a:rPr lang="en-IN" sz="2800" dirty="0"/>
              <a:t>An empty string is an instance of a String object that contains zero characters. Empty strings are used often in various programming scenarios to represent a blank text field. You can call methods on empty strings because they are valid String objects</a:t>
            </a:r>
            <a:r>
              <a:rPr lang="en-IN" sz="2800" dirty="0" smtClean="0"/>
              <a:t>.</a:t>
            </a:r>
          </a:p>
          <a:p>
            <a:pPr marL="571500" indent="-571500" algn="just">
              <a:buFont typeface="Arial" panose="020B0604020202020204" pitchFamily="34" charset="0"/>
              <a:buChar char="•"/>
            </a:pPr>
            <a:r>
              <a:rPr lang="en-IN" sz="2800" dirty="0"/>
              <a:t>By contrast, a null string does not refer to an instance of a String object and any attempt to call a method on a null string causes a </a:t>
            </a:r>
            <a:r>
              <a:rPr lang="en-IN" sz="2800" dirty="0" err="1"/>
              <a:t>NullReferenceException</a:t>
            </a:r>
            <a:r>
              <a:rPr lang="en-IN" sz="2800" dirty="0"/>
              <a:t>. However, you can use null strings in concatenation and comparison operations with other strings</a:t>
            </a:r>
            <a:r>
              <a:rPr lang="en-IN" sz="2800" dirty="0" smtClean="0"/>
              <a:t>.</a:t>
            </a:r>
          </a:p>
        </p:txBody>
      </p:sp>
      <p:cxnSp>
        <p:nvCxnSpPr>
          <p:cNvPr id="4" name="10 Conector recto"/>
          <p:cNvCxnSpPr/>
          <p:nvPr/>
        </p:nvCxnSpPr>
        <p:spPr>
          <a:xfrm flipV="1">
            <a:off x="1886648" y="2223279"/>
            <a:ext cx="3600401"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String Escape Sequences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2232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275" y="2583319"/>
            <a:ext cx="14806646" cy="10260431"/>
          </a:xfrm>
          <a:prstGeom prst="rect">
            <a:avLst/>
          </a:prstGeom>
        </p:spPr>
      </p:pic>
    </p:spTree>
    <p:extLst>
      <p:ext uri="{BB962C8B-B14F-4D97-AF65-F5344CB8AC3E}">
        <p14:creationId xmlns:p14="http://schemas.microsoft.com/office/powerpoint/2010/main" val="138261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Strings &amp; LINQ</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230832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Because the String type implements </a:t>
            </a:r>
            <a:r>
              <a:rPr lang="en-IN" sz="3600" dirty="0" err="1"/>
              <a:t>IEnumerable</a:t>
            </a:r>
            <a:r>
              <a:rPr lang="en-IN" sz="3600" dirty="0"/>
              <a:t>&lt;T&gt;, you can use the extension methods defined in the Enumerable class on strings. To avoid visual clutter, these methods are excluded from IntelliSense for the String type, but they are available nevertheless. You can also use LINQ query expressions on strings.</a:t>
            </a:r>
            <a:endParaRPr lang="en-IN" sz="3600" dirty="0" smtClean="0"/>
          </a:p>
        </p:txBody>
      </p:sp>
      <p:cxnSp>
        <p:nvCxnSpPr>
          <p:cNvPr id="4" name="10 Conector recto"/>
          <p:cNvCxnSpPr/>
          <p:nvPr/>
        </p:nvCxnSpPr>
        <p:spPr>
          <a:xfrm>
            <a:off x="1886648" y="2223287"/>
            <a:ext cx="63007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6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9378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OOPs Introduction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Typing (Types)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Arrays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Strings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Classes and </a:t>
            </a:r>
            <a:r>
              <a:rPr lang="en-US" sz="4000" dirty="0" err="1">
                <a:ea typeface="Open Sans" panose="020B0606030504020204" pitchFamily="34" charset="0"/>
                <a:cs typeface="Open Sans" panose="020B0606030504020204" pitchFamily="34" charset="0"/>
              </a:rPr>
              <a:t>Structs</a:t>
            </a:r>
            <a:r>
              <a:rPr lang="en-US" sz="4000" dirty="0">
                <a:ea typeface="Open Sans" panose="020B0606030504020204" pitchFamily="34" charset="0"/>
                <a:cs typeface="Open Sans" panose="020B0606030504020204" pitchFamily="34" charset="0"/>
              </a:rPr>
              <a:t> and </a:t>
            </a:r>
            <a:r>
              <a:rPr lang="en-US" sz="4000" dirty="0" err="1">
                <a:ea typeface="Open Sans" panose="020B0606030504020204" pitchFamily="34" charset="0"/>
                <a:cs typeface="Open Sans" panose="020B0606030504020204" pitchFamily="34" charset="0"/>
              </a:rPr>
              <a:t>Enums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Contracts and Interfaces in C#</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Arrays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Strings.cs</a:t>
            </a:r>
            <a:r>
              <a:rPr lang="en-US" sz="3600" dirty="0"/>
              <a:t>) 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178274"/>
            <a:ext cx="6840761" cy="450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6142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 Object 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provides full support for object-oriented programming including encapsulation, inheritance, and polymorphism</a:t>
            </a:r>
            <a:r>
              <a:rPr lang="en-IN" sz="3600" dirty="0" smtClean="0"/>
              <a:t>.</a:t>
            </a:r>
          </a:p>
          <a:p>
            <a:pPr marL="571500" indent="-571500" algn="just">
              <a:buFont typeface="Arial" panose="020B0604020202020204" pitchFamily="34" charset="0"/>
              <a:buChar char="•"/>
            </a:pPr>
            <a:r>
              <a:rPr lang="en-IN" sz="3600" dirty="0" smtClean="0"/>
              <a:t>Encapsulation </a:t>
            </a:r>
            <a:r>
              <a:rPr lang="en-IN" sz="3600" dirty="0"/>
              <a:t>means that a group of related properties, methods, and other members are treated as a single unit or object</a:t>
            </a:r>
            <a:r>
              <a:rPr lang="en-IN" sz="3600" dirty="0" smtClean="0"/>
              <a:t>.</a:t>
            </a:r>
          </a:p>
          <a:p>
            <a:pPr marL="571500" indent="-571500" algn="just">
              <a:buFont typeface="Arial" panose="020B0604020202020204" pitchFamily="34" charset="0"/>
              <a:buChar char="•"/>
            </a:pPr>
            <a:r>
              <a:rPr lang="en-IN" sz="3600" dirty="0" smtClean="0"/>
              <a:t>Inheritance </a:t>
            </a:r>
            <a:r>
              <a:rPr lang="en-IN" sz="3600" dirty="0"/>
              <a:t>describes the ability to create new classes based on an existing class</a:t>
            </a:r>
            <a:r>
              <a:rPr lang="en-IN" sz="3600" dirty="0" smtClean="0"/>
              <a:t>.</a:t>
            </a:r>
          </a:p>
          <a:p>
            <a:pPr marL="571500" indent="-571500" algn="just">
              <a:buFont typeface="Arial" panose="020B0604020202020204" pitchFamily="34" charset="0"/>
              <a:buChar char="•"/>
            </a:pPr>
            <a:r>
              <a:rPr lang="en-IN" sz="3600" dirty="0" smtClean="0"/>
              <a:t>Polymorphism </a:t>
            </a:r>
            <a:r>
              <a:rPr lang="en-IN" sz="3600" dirty="0"/>
              <a:t>means that you can have multiple classes that can be used interchangeably, even though each class implements the same properties or methods in different ways.</a:t>
            </a:r>
            <a:endParaRPr lang="en-IN" sz="3600" dirty="0" smtClean="0"/>
          </a:p>
        </p:txBody>
      </p:sp>
      <p:cxnSp>
        <p:nvCxnSpPr>
          <p:cNvPr id="4" name="10 Conector recto"/>
          <p:cNvCxnSpPr/>
          <p:nvPr/>
        </p:nvCxnSpPr>
        <p:spPr>
          <a:xfrm>
            <a:off x="1886648" y="2223287"/>
            <a:ext cx="117013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71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Classes and Objects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terms class and object are sometimes used interchangeably, but in fact, classes describe the type of objects, while objects are usable instances of </a:t>
            </a:r>
            <a:r>
              <a:rPr lang="en-IN" sz="3600" dirty="0" smtClean="0"/>
              <a:t>classes.</a:t>
            </a:r>
          </a:p>
          <a:p>
            <a:pPr marL="571500" indent="-571500" algn="just">
              <a:buFont typeface="Arial" panose="020B0604020202020204" pitchFamily="34" charset="0"/>
              <a:buChar char="•"/>
            </a:pPr>
            <a:r>
              <a:rPr lang="en-IN" sz="3600" dirty="0" smtClean="0"/>
              <a:t>So</a:t>
            </a:r>
            <a:r>
              <a:rPr lang="en-IN" sz="3600" dirty="0"/>
              <a:t>, the act of creating an object is called </a:t>
            </a:r>
            <a:r>
              <a:rPr lang="en-IN" sz="3600" dirty="0" smtClean="0"/>
              <a:t>instantiation.</a:t>
            </a:r>
          </a:p>
          <a:p>
            <a:pPr marL="571500" indent="-571500" algn="just">
              <a:buFont typeface="Arial" panose="020B0604020202020204" pitchFamily="34" charset="0"/>
              <a:buChar char="•"/>
            </a:pPr>
            <a:r>
              <a:rPr lang="en-IN" sz="3600" dirty="0" smtClean="0"/>
              <a:t>Using </a:t>
            </a:r>
            <a:r>
              <a:rPr lang="en-IN" sz="3600" dirty="0"/>
              <a:t>the blueprint analogy, a class is a blueprint, and an object is a building made from that blueprint</a:t>
            </a:r>
            <a:r>
              <a:rPr lang="en-IN" sz="3600" dirty="0" smtClean="0"/>
              <a:t>.</a:t>
            </a:r>
          </a:p>
          <a:p>
            <a:pPr marL="571500" indent="-571500" algn="just">
              <a:buFont typeface="Arial" panose="020B0604020202020204" pitchFamily="34" charset="0"/>
              <a:buChar char="•"/>
            </a:pPr>
            <a:r>
              <a:rPr lang="en-IN" sz="3600" dirty="0"/>
              <a:t>Each class can have different class members that include properties that describe class data, methods that define class </a:t>
            </a:r>
            <a:r>
              <a:rPr lang="en-IN" sz="3600" dirty="0" err="1"/>
              <a:t>behavior</a:t>
            </a:r>
            <a:r>
              <a:rPr lang="en-IN" sz="3600" dirty="0"/>
              <a:t>, and events that provide communication between different classes and objects</a:t>
            </a:r>
            <a:r>
              <a:rPr lang="en-IN" sz="3600" dirty="0" smtClean="0"/>
              <a:t>.</a:t>
            </a:r>
          </a:p>
          <a:p>
            <a:pPr marL="571500" indent="-571500" algn="just">
              <a:buFont typeface="Arial" panose="020B0604020202020204" pitchFamily="34" charset="0"/>
              <a:buChar char="•"/>
            </a:pPr>
            <a:r>
              <a:rPr lang="en-IN" sz="3600" dirty="0"/>
              <a:t>Fields and properties represent information that an object contains. Fields are like variables because they can be read or set directly</a:t>
            </a:r>
            <a:r>
              <a:rPr lang="en-IN" sz="3600" dirty="0" smtClean="0"/>
              <a:t>.</a:t>
            </a:r>
          </a:p>
          <a:p>
            <a:pPr marL="571500" indent="-571500" algn="just">
              <a:buFont typeface="Arial" panose="020B0604020202020204" pitchFamily="34" charset="0"/>
              <a:buChar char="•"/>
            </a:pPr>
            <a:r>
              <a:rPr lang="en-IN" sz="3600" dirty="0" smtClean="0"/>
              <a:t>We will learn more about properties in next chapter.</a:t>
            </a:r>
          </a:p>
          <a:p>
            <a:pPr marL="571500" indent="-571500" algn="just">
              <a:buFont typeface="Arial" panose="020B0604020202020204" pitchFamily="34" charset="0"/>
              <a:buChar char="•"/>
            </a:pPr>
            <a:r>
              <a:rPr lang="en-IN" sz="3600" dirty="0"/>
              <a:t>A method is an action that an object can perform</a:t>
            </a:r>
            <a:r>
              <a:rPr lang="en-IN" sz="3600" dirty="0" smtClean="0"/>
              <a:t>.</a:t>
            </a:r>
          </a:p>
          <a:p>
            <a:pPr marL="571500" indent="-571500" algn="just">
              <a:buFont typeface="Arial" panose="020B0604020202020204" pitchFamily="34" charset="0"/>
              <a:buChar char="•"/>
            </a:pPr>
            <a:r>
              <a:rPr lang="en-IN" sz="3600" dirty="0"/>
              <a:t>A class can have several implementations, or overloads, of the same method that differ in the number of parameters or parameter types. In most cases you declare a method within a class definition. However, C# also supports extension methods that allow you to add methods to an existing class outside the actual definition of the class.</a:t>
            </a:r>
            <a:endParaRPr lang="en-IN" sz="3600" dirty="0" smtClean="0"/>
          </a:p>
        </p:txBody>
      </p:sp>
      <p:cxnSp>
        <p:nvCxnSpPr>
          <p:cNvPr id="4" name="10 Conector recto"/>
          <p:cNvCxnSpPr/>
          <p:nvPr/>
        </p:nvCxnSpPr>
        <p:spPr>
          <a:xfrm>
            <a:off x="1886648" y="22232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Constructors are class methods that are executed automatically when an object of a given type is created. Constructors usually initialize the data members of the new object. A constructor can run only once when a class is created. Furthermore, the code in the constructor always runs before any other code in a class. However, you can create multiple constructor overloads in the same way as for any other method</a:t>
            </a:r>
            <a:r>
              <a:rPr lang="en-IN" sz="3600" dirty="0" smtClean="0"/>
              <a:t>.</a:t>
            </a:r>
          </a:p>
          <a:p>
            <a:pPr marL="571500" indent="-571500" algn="just">
              <a:buFont typeface="Arial" panose="020B0604020202020204" pitchFamily="34" charset="0"/>
              <a:buChar char="•"/>
            </a:pPr>
            <a:r>
              <a:rPr lang="en-IN" sz="3600" dirty="0"/>
              <a:t>Finalizers are used to destruct instances of classes. In the .NET Framework, the garbage collector automatically manages the allocation and release of memory for the managed objects in your application. However, you may still need finalizers to clean up any unmanaged resources that your application creates. There can be only one finalizers for a class</a:t>
            </a:r>
            <a:r>
              <a:rPr lang="en-IN" sz="3600" dirty="0" smtClean="0"/>
              <a:t>.</a:t>
            </a:r>
          </a:p>
          <a:p>
            <a:pPr marL="571500" indent="-571500" algn="just">
              <a:buFont typeface="Arial" panose="020B0604020202020204" pitchFamily="34" charset="0"/>
              <a:buChar char="•"/>
            </a:pPr>
            <a:r>
              <a:rPr lang="en-IN" sz="3600" dirty="0"/>
              <a:t>Events enable a class or object to notify other classes or objects when something of interest occurs. The class that sends (or raises) the event is called the publisher and the classes that receive (or handle) the event are called subscribers</a:t>
            </a:r>
            <a:r>
              <a:rPr lang="en-IN" sz="3600" dirty="0" smtClean="0"/>
              <a:t>.</a:t>
            </a:r>
          </a:p>
          <a:p>
            <a:pPr marL="1779783" lvl="1" indent="-571500" algn="just">
              <a:buFont typeface="Arial" panose="020B0604020202020204" pitchFamily="34" charset="0"/>
              <a:buChar char="•"/>
            </a:pPr>
            <a:r>
              <a:rPr lang="en-IN" sz="3600" dirty="0"/>
              <a:t>To declare an event in a class, use the event keyword</a:t>
            </a:r>
            <a:r>
              <a:rPr lang="en-IN" sz="3600" dirty="0" smtClean="0"/>
              <a:t>.</a:t>
            </a:r>
          </a:p>
          <a:p>
            <a:pPr marL="1779783" lvl="1" indent="-571500" algn="just">
              <a:buFont typeface="Arial" panose="020B0604020202020204" pitchFamily="34" charset="0"/>
              <a:buChar char="•"/>
            </a:pPr>
            <a:r>
              <a:rPr lang="en-IN" sz="3600" dirty="0"/>
              <a:t>To raise an event, invoke the event delegate</a:t>
            </a:r>
            <a:r>
              <a:rPr lang="en-IN" sz="3600" dirty="0" smtClean="0"/>
              <a:t>.</a:t>
            </a:r>
          </a:p>
          <a:p>
            <a:pPr marL="1779783" lvl="1" indent="-571500" algn="just">
              <a:buFont typeface="Arial" panose="020B0604020202020204" pitchFamily="34" charset="0"/>
              <a:buChar char="•"/>
            </a:pPr>
            <a:r>
              <a:rPr lang="en-IN" sz="3600" dirty="0"/>
              <a:t>To subscribe to an event, use the += operator; to unsubscribe from an event, use the -= operator</a:t>
            </a:r>
            <a:r>
              <a:rPr lang="en-IN" sz="3600" dirty="0" smtClean="0"/>
              <a:t>.</a:t>
            </a:r>
          </a:p>
          <a:p>
            <a:pPr marL="571500" indent="-571500" algn="just">
              <a:buFont typeface="Arial" panose="020B0604020202020204" pitchFamily="34" charset="0"/>
              <a:buChar char="•"/>
            </a:pPr>
            <a:r>
              <a:rPr lang="en-IN" sz="3600" dirty="0" smtClean="0"/>
              <a:t>We will learn about events in the next chapter.</a:t>
            </a:r>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6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683" y="6518374"/>
            <a:ext cx="19577176" cy="6350002"/>
          </a:xfrm>
          <a:prstGeom prst="rect">
            <a:avLst/>
          </a:prstGeom>
        </p:spPr>
      </p:pic>
      <p:grpSp>
        <p:nvGrpSpPr>
          <p:cNvPr id="5" name="3081 Grupo"/>
          <p:cNvGrpSpPr/>
          <p:nvPr/>
        </p:nvGrpSpPr>
        <p:grpSpPr>
          <a:xfrm>
            <a:off x="20782825" y="9704980"/>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41632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class defined within another class is called nested. By default, the nested class is private</a:t>
            </a:r>
            <a:r>
              <a:rPr lang="en-IN" sz="3600" dirty="0" smtClean="0"/>
              <a:t>.</a:t>
            </a:r>
          </a:p>
          <a:p>
            <a:pPr marL="571500" indent="-571500" algn="just">
              <a:buFont typeface="Arial" panose="020B0604020202020204" pitchFamily="34" charset="0"/>
              <a:buChar char="•"/>
            </a:pPr>
            <a:r>
              <a:rPr lang="en-IN" sz="3600" dirty="0"/>
              <a:t>To create an instance of the nested class, use the name of the container class followed by the dot and then followed by the name of the nested </a:t>
            </a:r>
            <a:r>
              <a:rPr lang="en-IN" sz="3600" dirty="0" smtClean="0"/>
              <a:t>class.</a:t>
            </a:r>
          </a:p>
          <a:p>
            <a:pPr marL="571500" indent="-571500" algn="just">
              <a:buFont typeface="Arial" panose="020B0604020202020204" pitchFamily="34" charset="0"/>
              <a:buChar char="•"/>
            </a:pPr>
            <a:r>
              <a:rPr lang="en-IN" sz="3600" dirty="0"/>
              <a:t>All classes and class members can specify what access level they provide to other classes by using access modifiers</a:t>
            </a:r>
            <a:r>
              <a:rPr lang="en-IN" sz="3600" dirty="0" smtClean="0"/>
              <a:t>. The </a:t>
            </a:r>
            <a:r>
              <a:rPr lang="en-IN" sz="3600" dirty="0"/>
              <a:t>following access modifiers are available</a:t>
            </a:r>
            <a:r>
              <a:rPr lang="en-IN" sz="3600" dirty="0" smtClean="0"/>
              <a:t>:</a:t>
            </a:r>
          </a:p>
          <a:p>
            <a:pPr marL="571500" indent="-571500" algn="just">
              <a:buFont typeface="Arial" panose="020B0604020202020204" pitchFamily="34" charset="0"/>
              <a:buChar char="•"/>
            </a:pPr>
            <a:endParaRPr lang="en-IN" sz="3600" dirty="0" smtClean="0"/>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2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286232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Static Classes and Members: A static member of the class is a property, procedure, or field that is shared by all instances of a class. To access the static member, use the name of the class without creating an object of this </a:t>
            </a:r>
            <a:r>
              <a:rPr lang="en-IN" sz="3600" dirty="0" smtClean="0"/>
              <a:t>class.</a:t>
            </a:r>
            <a:endParaRPr lang="en-IN" sz="3600" dirty="0"/>
          </a:p>
          <a:p>
            <a:pPr marL="571500" indent="-571500" algn="just">
              <a:buFont typeface="Arial" panose="020B0604020202020204" pitchFamily="34" charset="0"/>
              <a:buChar char="•"/>
            </a:pPr>
            <a:r>
              <a:rPr lang="en-IN" sz="3600" dirty="0"/>
              <a:t>Static classes in C# have static members only and cannot be instantiated. Static members also cannot access non-static properties, fields or </a:t>
            </a:r>
            <a:r>
              <a:rPr lang="en-IN" sz="3600" dirty="0" smtClean="0"/>
              <a:t>methods.</a:t>
            </a:r>
          </a:p>
        </p:txBody>
      </p:sp>
      <p:cxnSp>
        <p:nvCxnSpPr>
          <p:cNvPr id="4" name="10 Conector recto"/>
          <p:cNvCxnSpPr/>
          <p:nvPr/>
        </p:nvCxnSpPr>
        <p:spPr>
          <a:xfrm flipV="1">
            <a:off x="1886648" y="2223279"/>
            <a:ext cx="3825426" cy="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2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Classes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Classes.cs</a:t>
            </a:r>
            <a:r>
              <a:rPr lang="en-US" sz="3600" dirty="0"/>
              <a:t>) 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2210394" y="2178274"/>
            <a:ext cx="6840761" cy="450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53875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Inheritance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6648" y="2855786"/>
            <a:ext cx="12646406" cy="1006429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Inheritance enables you to create new classes that reuse, extend, and modify the </a:t>
            </a:r>
            <a:r>
              <a:rPr lang="en-IN" sz="3600" dirty="0" err="1"/>
              <a:t>behavior</a:t>
            </a:r>
            <a:r>
              <a:rPr lang="en-IN" sz="3600" dirty="0"/>
              <a:t> that is defined in other classes. </a:t>
            </a:r>
            <a:endParaRPr lang="en-IN" sz="3600" dirty="0" smtClean="0"/>
          </a:p>
          <a:p>
            <a:pPr marL="571500" indent="-571500" algn="just">
              <a:buFont typeface="Arial" panose="020B0604020202020204" pitchFamily="34" charset="0"/>
              <a:buChar char="•"/>
            </a:pPr>
            <a:r>
              <a:rPr lang="en-IN" sz="3600" dirty="0" smtClean="0"/>
              <a:t>The </a:t>
            </a:r>
            <a:r>
              <a:rPr lang="en-IN" sz="3600" dirty="0"/>
              <a:t>class whose members are inherited is called the base class, and the class that inherits those members is called the derived class. </a:t>
            </a:r>
            <a:endParaRPr lang="en-IN" sz="3600" dirty="0" smtClean="0"/>
          </a:p>
          <a:p>
            <a:pPr marL="571500" indent="-571500" algn="just">
              <a:buFont typeface="Arial" panose="020B0604020202020204" pitchFamily="34" charset="0"/>
              <a:buChar char="•"/>
            </a:pPr>
            <a:r>
              <a:rPr lang="en-IN" sz="3600" dirty="0" smtClean="0"/>
              <a:t>A </a:t>
            </a:r>
            <a:r>
              <a:rPr lang="en-IN" sz="3600" dirty="0"/>
              <a:t>derived class can have only one direct base class. However, inheritance is transitive. If </a:t>
            </a:r>
            <a:r>
              <a:rPr lang="en-IN" sz="3600" dirty="0" err="1"/>
              <a:t>ClassC</a:t>
            </a:r>
            <a:r>
              <a:rPr lang="en-IN" sz="3600" dirty="0"/>
              <a:t> is derived from </a:t>
            </a:r>
            <a:r>
              <a:rPr lang="en-IN" sz="3600" dirty="0" err="1"/>
              <a:t>ClassB</a:t>
            </a:r>
            <a:r>
              <a:rPr lang="en-IN" sz="3600" dirty="0"/>
              <a:t>, and </a:t>
            </a:r>
            <a:r>
              <a:rPr lang="en-IN" sz="3600" dirty="0" err="1"/>
              <a:t>ClassB</a:t>
            </a:r>
            <a:r>
              <a:rPr lang="en-IN" sz="3600" dirty="0"/>
              <a:t> is derived from </a:t>
            </a:r>
            <a:r>
              <a:rPr lang="en-IN" sz="3600" dirty="0" err="1"/>
              <a:t>ClassA</a:t>
            </a:r>
            <a:r>
              <a:rPr lang="en-IN" sz="3600" dirty="0"/>
              <a:t>, </a:t>
            </a:r>
            <a:r>
              <a:rPr lang="en-IN" sz="3600" dirty="0" err="1"/>
              <a:t>ClassC</a:t>
            </a:r>
            <a:r>
              <a:rPr lang="en-IN" sz="3600" dirty="0"/>
              <a:t> inherits the members declared in </a:t>
            </a:r>
            <a:r>
              <a:rPr lang="en-IN" sz="3600" dirty="0" err="1"/>
              <a:t>ClassB</a:t>
            </a:r>
            <a:r>
              <a:rPr lang="en-IN" sz="3600" dirty="0"/>
              <a:t> and </a:t>
            </a:r>
            <a:r>
              <a:rPr lang="en-IN" sz="3600" dirty="0" err="1"/>
              <a:t>ClassA</a:t>
            </a:r>
            <a:r>
              <a:rPr lang="en-IN" sz="3600" dirty="0" smtClean="0"/>
              <a:t>.</a:t>
            </a:r>
          </a:p>
          <a:p>
            <a:pPr marL="571500" indent="-571500" algn="just">
              <a:buFont typeface="Arial" panose="020B0604020202020204" pitchFamily="34" charset="0"/>
              <a:buChar char="•"/>
            </a:pPr>
            <a:r>
              <a:rPr lang="en-IN" sz="3600" dirty="0" err="1"/>
              <a:t>Structs</a:t>
            </a:r>
            <a:r>
              <a:rPr lang="en-IN" sz="3600" dirty="0"/>
              <a:t> do not support inheritance, but they can implement interfaces</a:t>
            </a:r>
            <a:r>
              <a:rPr lang="en-IN" sz="3600" dirty="0" smtClean="0"/>
              <a:t>.</a:t>
            </a:r>
          </a:p>
          <a:p>
            <a:pPr marL="571500" indent="-571500" algn="just">
              <a:buFont typeface="Arial" panose="020B0604020202020204" pitchFamily="34" charset="0"/>
              <a:buChar char="•"/>
            </a:pPr>
            <a:r>
              <a:rPr lang="en-IN" sz="3600" dirty="0"/>
              <a:t>Conceptually, a derived class is a specialization of the base class. </a:t>
            </a:r>
            <a:endParaRPr lang="en-IN" sz="3600" dirty="0" smtClean="0"/>
          </a:p>
          <a:p>
            <a:pPr marL="1779783" lvl="1" indent="-571500" algn="just">
              <a:buFont typeface="Arial" panose="020B0604020202020204" pitchFamily="34" charset="0"/>
              <a:buChar char="•"/>
            </a:pPr>
            <a:r>
              <a:rPr lang="en-IN" sz="3600" dirty="0" smtClean="0"/>
              <a:t>For </a:t>
            </a:r>
            <a:r>
              <a:rPr lang="en-IN" sz="3600" dirty="0"/>
              <a:t>example, if you have a base class Animal, you might have one derived class that is named Mammal and another derived class that is named Reptile. A Mammal is an Animal, and a Reptile is an Animal, but each derived class represents different specializations of the base class.</a:t>
            </a:r>
            <a:endParaRPr lang="en-IN" sz="36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14771845" y="2855786"/>
            <a:ext cx="8895594" cy="5983228"/>
          </a:xfrm>
          <a:prstGeom prst="rect">
            <a:avLst/>
          </a:prstGeom>
        </p:spPr>
      </p:pic>
    </p:spTree>
    <p:extLst>
      <p:ext uri="{BB962C8B-B14F-4D97-AF65-F5344CB8AC3E}">
        <p14:creationId xmlns:p14="http://schemas.microsoft.com/office/powerpoint/2010/main" val="170736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Inheritance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279190"/>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Abstract and Virtual </a:t>
            </a:r>
            <a:r>
              <a:rPr lang="en-IN" sz="2800" dirty="0" smtClean="0"/>
              <a:t>Methods:</a:t>
            </a:r>
          </a:p>
          <a:p>
            <a:pPr marL="1779783" lvl="1" indent="-571500" algn="just">
              <a:buFont typeface="Arial" panose="020B0604020202020204" pitchFamily="34" charset="0"/>
              <a:buChar char="•"/>
            </a:pPr>
            <a:r>
              <a:rPr lang="en-IN" sz="2800" dirty="0"/>
              <a:t>When a base class declares a method as virtual, a derived class can override the method with its own implementation. If a base class declares a member as abstract, that method must be overridden in any non-abstract class that directly inherits from that class. If a derived class is itself abstract, it inherits abstract members without implementing </a:t>
            </a:r>
            <a:r>
              <a:rPr lang="en-IN" sz="2800" dirty="0" smtClean="0"/>
              <a:t>them.</a:t>
            </a:r>
          </a:p>
          <a:p>
            <a:pPr marL="571500" indent="-571500" algn="just">
              <a:buFont typeface="Arial" panose="020B0604020202020204" pitchFamily="34" charset="0"/>
              <a:buChar char="•"/>
            </a:pPr>
            <a:r>
              <a:rPr lang="en-IN" sz="2800" dirty="0"/>
              <a:t>Abstract Base </a:t>
            </a:r>
            <a:r>
              <a:rPr lang="en-IN" sz="2800" dirty="0" smtClean="0"/>
              <a:t>Classes:</a:t>
            </a:r>
          </a:p>
          <a:p>
            <a:pPr marL="1779783" lvl="1" indent="-571500" algn="just">
              <a:buFont typeface="Arial" panose="020B0604020202020204" pitchFamily="34" charset="0"/>
              <a:buChar char="•"/>
            </a:pPr>
            <a:r>
              <a:rPr lang="en-IN" sz="2800" dirty="0"/>
              <a:t>You can declare a class as abstract if you want to prevent direct instantiation by using the new keyword. If you do this, the class can be used only if a new class is derived from it. An abstract class can contain one or more method signatures that themselves are declared as abstract. These signatures specify the parameters and return value but have no implementation (method body). An abstract class does not have to contain abstract members; however, if a class does contain an abstract member, the class itself must be declared as abstract. Derived classes that are not abstract themselves must provide the implementation for any abstract methods from an abstract base class</a:t>
            </a:r>
            <a:r>
              <a:rPr lang="en-IN" sz="2800" dirty="0" smtClean="0"/>
              <a:t>.</a:t>
            </a:r>
          </a:p>
          <a:p>
            <a:pPr marL="571500" indent="-571500" algn="just">
              <a:buFont typeface="Arial" panose="020B0604020202020204" pitchFamily="34" charset="0"/>
              <a:buChar char="•"/>
            </a:pPr>
            <a:r>
              <a:rPr lang="en-IN" sz="2800" dirty="0"/>
              <a:t>Preventing Further </a:t>
            </a:r>
            <a:r>
              <a:rPr lang="en-IN" sz="2800" dirty="0" smtClean="0"/>
              <a:t>Derivation:</a:t>
            </a:r>
          </a:p>
          <a:p>
            <a:pPr marL="1779783" lvl="1" indent="-571500" algn="just">
              <a:buFont typeface="Arial" panose="020B0604020202020204" pitchFamily="34" charset="0"/>
              <a:buChar char="•"/>
            </a:pPr>
            <a:r>
              <a:rPr lang="en-IN" sz="2800" dirty="0"/>
              <a:t>A class can prevent other classes from inheriting from it, or from any of its members, by declaring itself or the member as sealed</a:t>
            </a:r>
            <a:r>
              <a:rPr lang="en-IN" sz="2800" dirty="0" smtClean="0"/>
              <a:t>.</a:t>
            </a:r>
          </a:p>
          <a:p>
            <a:pPr marL="571500" indent="-571500" algn="just">
              <a:buFont typeface="Arial" panose="020B0604020202020204" pitchFamily="34" charset="0"/>
              <a:buChar char="•"/>
            </a:pPr>
            <a:r>
              <a:rPr lang="en-IN" sz="2800" dirty="0"/>
              <a:t>Derived Class Hiding of Base Class </a:t>
            </a:r>
            <a:r>
              <a:rPr lang="en-IN" sz="2800" dirty="0" smtClean="0"/>
              <a:t>Members:</a:t>
            </a:r>
          </a:p>
          <a:p>
            <a:pPr marL="1779783" lvl="1" indent="-571500" algn="just">
              <a:buFont typeface="Arial" panose="020B0604020202020204" pitchFamily="34" charset="0"/>
              <a:buChar char="•"/>
            </a:pPr>
            <a:r>
              <a:rPr lang="en-IN" sz="2800" dirty="0"/>
              <a:t>A derived class can hide base class members by declaring members with the same name and signature. The new modifier can be used to explicitly indicate that the member is not intended to be an override of the base member. The use of new is not required, but a compiler warning will be generated if new is not used.</a:t>
            </a:r>
            <a:endParaRPr lang="en-IN" sz="28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4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Inheritance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Inheritance.cs</a:t>
            </a:r>
            <a:r>
              <a:rPr lang="en-US" sz="3600" dirty="0"/>
              <a:t>) 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178274"/>
            <a:ext cx="8550950" cy="450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67452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OOP: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Object-oriented programming (OOP) refers to a type of computer programming (software design) in which programmers define not only the data type of a data structure, but also the types of operations (functions) that can be applied to the data structure.</a:t>
            </a:r>
          </a:p>
          <a:p>
            <a:pPr marL="571500" indent="-571500">
              <a:buFont typeface="Arial" panose="020B0604020202020204" pitchFamily="34" charset="0"/>
              <a:buChar char="•"/>
            </a:pPr>
            <a:r>
              <a:rPr lang="en-US" sz="3600" dirty="0" smtClean="0"/>
              <a:t>C</a:t>
            </a:r>
            <a:r>
              <a:rPr lang="en-US" sz="3600" dirty="0"/>
              <a:t># provides full support for object-oriented programming including encapsulation, inheritance, and polymorphism</a:t>
            </a:r>
            <a:r>
              <a:rPr lang="en-US" sz="3600" dirty="0" smtClean="0"/>
              <a:t>.</a:t>
            </a:r>
          </a:p>
          <a:p>
            <a:pPr marL="571500" indent="-571500">
              <a:buFont typeface="Arial" panose="020B0604020202020204" pitchFamily="34" charset="0"/>
              <a:buChar char="•"/>
            </a:pPr>
            <a:r>
              <a:rPr lang="en-US" sz="3600" dirty="0" smtClean="0"/>
              <a:t>Encapsulation </a:t>
            </a:r>
            <a:r>
              <a:rPr lang="en-US" sz="3600" dirty="0"/>
              <a:t>means that a group of related properties, methods, and other members are treated as a single unit or object</a:t>
            </a:r>
            <a:r>
              <a:rPr lang="en-US" sz="3600" dirty="0" smtClean="0"/>
              <a:t>.</a:t>
            </a:r>
          </a:p>
          <a:p>
            <a:pPr marL="571500" indent="-571500">
              <a:buFont typeface="Arial" panose="020B0604020202020204" pitchFamily="34" charset="0"/>
              <a:buChar char="•"/>
            </a:pPr>
            <a:r>
              <a:rPr lang="en-US" sz="3600" dirty="0" smtClean="0"/>
              <a:t>Inheritance </a:t>
            </a:r>
            <a:r>
              <a:rPr lang="en-US" sz="3600" dirty="0"/>
              <a:t>describes the ability to create new classes based on an existing class</a:t>
            </a:r>
            <a:r>
              <a:rPr lang="en-US" sz="3600" dirty="0" smtClean="0"/>
              <a:t>.</a:t>
            </a:r>
          </a:p>
          <a:p>
            <a:pPr marL="571500" indent="-571500">
              <a:buFont typeface="Arial" panose="020B0604020202020204" pitchFamily="34" charset="0"/>
              <a:buChar char="•"/>
            </a:pPr>
            <a:r>
              <a:rPr lang="en-US" sz="3600" dirty="0" smtClean="0"/>
              <a:t>Polymorphism </a:t>
            </a:r>
            <a:r>
              <a:rPr lang="en-US" sz="3600" dirty="0"/>
              <a:t>means that you can have multiple classes that can be used interchangeably, even though each class implements the same properties or methods in different ways.</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Polymorphism</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078313"/>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Polymorphism is a Greek word that means "many-shaped" and it has two distinct aspects: </a:t>
            </a:r>
            <a:endParaRPr lang="en-IN" sz="3600" dirty="0" smtClean="0"/>
          </a:p>
          <a:p>
            <a:pPr marL="1779783" lvl="1" indent="-571500" algn="just">
              <a:buFont typeface="Arial" panose="020B0604020202020204" pitchFamily="34" charset="0"/>
              <a:buChar char="•"/>
            </a:pPr>
            <a:r>
              <a:rPr lang="en-IN" sz="3600" dirty="0" smtClean="0"/>
              <a:t>At </a:t>
            </a:r>
            <a:r>
              <a:rPr lang="en-IN" sz="3600" dirty="0"/>
              <a:t>run time, objects of a derived class may be treated as objects of a base class in places such as method parameters and collections or arrays. When this occurs, the object's declared type is no longer identical to its run-time type</a:t>
            </a:r>
            <a:r>
              <a:rPr lang="en-IN" sz="3600" dirty="0" smtClean="0"/>
              <a:t>.</a:t>
            </a:r>
          </a:p>
          <a:p>
            <a:pPr marL="1779783" lvl="1" indent="-571500" algn="just">
              <a:buFont typeface="Arial" panose="020B0604020202020204" pitchFamily="34" charset="0"/>
              <a:buChar char="•"/>
            </a:pPr>
            <a:r>
              <a:rPr lang="en-IN" sz="3600" dirty="0" smtClean="0"/>
              <a:t>Base </a:t>
            </a:r>
            <a:r>
              <a:rPr lang="en-IN" sz="3600" dirty="0"/>
              <a:t>classes may define and implement virtual methods, and derived classes can override them, which means they provide their own definition and implementation. At run-time, when client code calls the method, the CLR looks up the run-time type of the object, and invokes that override of the virtual method. Thus in your source code you can call a method on a base class, and cause a derived class's version of the method to be executed.</a:t>
            </a:r>
            <a:endParaRPr lang="en-IN" sz="3600" dirty="0" smtClean="0"/>
          </a:p>
        </p:txBody>
      </p:sp>
      <p:cxnSp>
        <p:nvCxnSpPr>
          <p:cNvPr id="4" name="10 Conector recto"/>
          <p:cNvCxnSpPr/>
          <p:nvPr/>
        </p:nvCxnSpPr>
        <p:spPr>
          <a:xfrm>
            <a:off x="1886648" y="2223287"/>
            <a:ext cx="63007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30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Polymorphism: Overview</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Virtual </a:t>
            </a:r>
            <a:r>
              <a:rPr lang="en-IN" sz="3600" dirty="0" smtClean="0"/>
              <a:t>Members:</a:t>
            </a:r>
          </a:p>
          <a:p>
            <a:pPr marL="1779783" lvl="1" indent="-571500" algn="just">
              <a:buFont typeface="Arial" panose="020B0604020202020204" pitchFamily="34" charset="0"/>
              <a:buChar char="•"/>
            </a:pPr>
            <a:r>
              <a:rPr lang="en-IN" sz="3600" dirty="0"/>
              <a:t>When a derived class inherits from a base class, it gains all the methods, fields, properties and events of the base class. The designer of the derived class can choose whether </a:t>
            </a:r>
            <a:r>
              <a:rPr lang="en-IN" sz="3600" dirty="0" smtClean="0"/>
              <a:t>to</a:t>
            </a:r>
          </a:p>
          <a:p>
            <a:pPr marL="2988081" lvl="2" indent="-571500" algn="just">
              <a:buFont typeface="Arial" panose="020B0604020202020204" pitchFamily="34" charset="0"/>
              <a:buChar char="•"/>
            </a:pPr>
            <a:r>
              <a:rPr lang="en-IN" sz="3600" dirty="0" smtClean="0"/>
              <a:t>override </a:t>
            </a:r>
            <a:r>
              <a:rPr lang="en-IN" sz="3600" dirty="0"/>
              <a:t>virtual members in the base class</a:t>
            </a:r>
            <a:r>
              <a:rPr lang="en-IN" sz="3600" dirty="0" smtClean="0"/>
              <a:t>,</a:t>
            </a:r>
          </a:p>
          <a:p>
            <a:pPr marL="2988081" lvl="2" indent="-571500" algn="just">
              <a:buFont typeface="Arial" panose="020B0604020202020204" pitchFamily="34" charset="0"/>
              <a:buChar char="•"/>
            </a:pPr>
            <a:r>
              <a:rPr lang="en-IN" sz="3600" dirty="0" smtClean="0"/>
              <a:t>inherit </a:t>
            </a:r>
            <a:r>
              <a:rPr lang="en-IN" sz="3600" dirty="0"/>
              <a:t>the closest base class method without overriding </a:t>
            </a:r>
            <a:r>
              <a:rPr lang="en-IN" sz="3600" dirty="0" smtClean="0"/>
              <a:t>it</a:t>
            </a:r>
          </a:p>
          <a:p>
            <a:pPr marL="2988081" lvl="2" indent="-571500" algn="just">
              <a:buFont typeface="Arial" panose="020B0604020202020204" pitchFamily="34" charset="0"/>
              <a:buChar char="•"/>
            </a:pPr>
            <a:r>
              <a:rPr lang="en-IN" sz="3600" dirty="0" smtClean="0"/>
              <a:t>define </a:t>
            </a:r>
            <a:r>
              <a:rPr lang="en-IN" sz="3600" dirty="0"/>
              <a:t>new non-virtual implementation of those members that hide the base class </a:t>
            </a:r>
            <a:r>
              <a:rPr lang="en-IN" sz="3600" dirty="0" smtClean="0"/>
              <a:t>implementations</a:t>
            </a:r>
          </a:p>
          <a:p>
            <a:pPr marL="1779783" lvl="1" indent="-571500" algn="just">
              <a:buFont typeface="Arial" panose="020B0604020202020204" pitchFamily="34" charset="0"/>
              <a:buChar char="•"/>
            </a:pPr>
            <a:r>
              <a:rPr lang="en-IN" sz="3600" dirty="0"/>
              <a:t>A derived class can override a base class member only if the base class member is declared as virtual or abstract</a:t>
            </a:r>
            <a:r>
              <a:rPr lang="en-IN" sz="3600" dirty="0" smtClean="0"/>
              <a:t>.</a:t>
            </a:r>
          </a:p>
          <a:p>
            <a:pPr marL="1779783" lvl="1" indent="-571500" algn="just">
              <a:buFont typeface="Arial" panose="020B0604020202020204" pitchFamily="34" charset="0"/>
              <a:buChar char="•"/>
            </a:pPr>
            <a:r>
              <a:rPr lang="en-IN" sz="3600" dirty="0"/>
              <a:t>Fields cannot be virtual; only methods, properties, events and indexers can be </a:t>
            </a:r>
            <a:r>
              <a:rPr lang="en-IN" sz="3600" dirty="0" smtClean="0"/>
              <a:t>virtual.</a:t>
            </a:r>
          </a:p>
          <a:p>
            <a:pPr marL="1779783" lvl="1" indent="-571500" algn="just">
              <a:buFont typeface="Arial" panose="020B0604020202020204" pitchFamily="34" charset="0"/>
              <a:buChar char="•"/>
            </a:pPr>
            <a:r>
              <a:rPr lang="en-IN" sz="3600" dirty="0" smtClean="0"/>
              <a:t>When </a:t>
            </a:r>
            <a:r>
              <a:rPr lang="en-IN" sz="3600" dirty="0"/>
              <a:t>a derived class overrides a virtual member, that member is called even when an instance of that class is being accessed as an instance of the base class</a:t>
            </a:r>
            <a:r>
              <a:rPr lang="en-IN" sz="3600" dirty="0" smtClean="0"/>
              <a:t>.</a:t>
            </a:r>
          </a:p>
          <a:p>
            <a:pPr marL="571500" indent="-571500" algn="just">
              <a:buFont typeface="Arial" panose="020B0604020202020204" pitchFamily="34" charset="0"/>
              <a:buChar char="•"/>
            </a:pPr>
            <a:r>
              <a:rPr lang="en-IN" sz="3600" dirty="0"/>
              <a:t>Accessing Base Class Virtual Members from Derived </a:t>
            </a:r>
            <a:r>
              <a:rPr lang="en-IN" sz="3600" dirty="0" smtClean="0"/>
              <a:t>Classes:</a:t>
            </a:r>
          </a:p>
          <a:p>
            <a:pPr marL="1779783" lvl="1" indent="-571500" algn="just">
              <a:buFont typeface="Arial" panose="020B0604020202020204" pitchFamily="34" charset="0"/>
              <a:buChar char="•"/>
            </a:pPr>
            <a:r>
              <a:rPr lang="en-IN" sz="3600" dirty="0"/>
              <a:t>A derived class that has replaced or overridden a method or property can still access the method or property on the base class using the base keyword</a:t>
            </a:r>
            <a:r>
              <a:rPr lang="en-IN" sz="3600" dirty="0" smtClean="0"/>
              <a:t>.</a:t>
            </a:r>
          </a:p>
          <a:p>
            <a:pPr marL="1779783" lvl="1" indent="-571500" algn="just">
              <a:buFont typeface="Arial" panose="020B0604020202020204" pitchFamily="34" charset="0"/>
              <a:buChar char="•"/>
            </a:pPr>
            <a:r>
              <a:rPr lang="en-IN" sz="3600" dirty="0"/>
              <a:t>It is recommended that virtual members use base to call the base class implementation of that member in their own implementation. </a:t>
            </a:r>
            <a:endParaRPr lang="en-IN" sz="3600" dirty="0" smtClean="0"/>
          </a:p>
        </p:txBody>
      </p:sp>
      <p:cxnSp>
        <p:nvCxnSpPr>
          <p:cNvPr id="4" name="10 Conector recto"/>
          <p:cNvCxnSpPr/>
          <p:nvPr/>
        </p:nvCxnSpPr>
        <p:spPr>
          <a:xfrm>
            <a:off x="1886648" y="2223287"/>
            <a:ext cx="99461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93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Polymorphism</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Polymorphism.cs</a:t>
            </a:r>
            <a:r>
              <a:rPr lang="en-US" sz="3600" dirty="0"/>
              <a:t>) 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79"/>
            <a:ext cx="9691322"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8578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Interfaces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An interface is a contract. When you design an interface, you're saying, "If you want to provide this capability, you must implement these methods, provide these properties and indexers, and support these events." The implementer of the interface agrees to the contract and implements the required elements</a:t>
            </a:r>
            <a:r>
              <a:rPr lang="en-IN" sz="3600" dirty="0" smtClean="0"/>
              <a:t>.</a:t>
            </a:r>
          </a:p>
          <a:p>
            <a:pPr marL="571500" indent="-571500" algn="just">
              <a:buFont typeface="Arial" panose="020B0604020202020204" pitchFamily="34" charset="0"/>
              <a:buChar char="•"/>
            </a:pPr>
            <a:r>
              <a:rPr lang="en-IN" sz="3600" dirty="0"/>
              <a:t>When you specify interfaces, it is easy to get confused about who is responsible for what</a:t>
            </a:r>
            <a:r>
              <a:rPr lang="en-IN" sz="3600" dirty="0" smtClean="0"/>
              <a:t>.</a:t>
            </a:r>
          </a:p>
          <a:p>
            <a:pPr marL="1779783" lvl="1" indent="-571500" algn="just">
              <a:buFont typeface="Arial" panose="020B0604020202020204" pitchFamily="34" charset="0"/>
              <a:buChar char="•"/>
            </a:pPr>
            <a:r>
              <a:rPr lang="en-IN" sz="3600" dirty="0"/>
              <a:t>The interface: This is the contract. By convention, interface names begin with a capital </a:t>
            </a:r>
            <a:r>
              <a:rPr lang="en-IN" sz="3600" dirty="0" smtClean="0"/>
              <a:t>I.</a:t>
            </a:r>
          </a:p>
          <a:p>
            <a:pPr marL="1779783" lvl="1" indent="-571500" algn="just">
              <a:buFont typeface="Arial" panose="020B0604020202020204" pitchFamily="34" charset="0"/>
              <a:buChar char="•"/>
            </a:pPr>
            <a:r>
              <a:rPr lang="en-IN" sz="3600" dirty="0"/>
              <a:t>The implementing class: This is the class that agrees to the contract described by the interface</a:t>
            </a:r>
            <a:r>
              <a:rPr lang="en-IN" sz="3600" dirty="0" smtClean="0"/>
              <a:t>.</a:t>
            </a:r>
          </a:p>
          <a:p>
            <a:pPr marL="1779783" lvl="1" indent="-571500" algn="just">
              <a:buFont typeface="Arial" panose="020B0604020202020204" pitchFamily="34" charset="0"/>
              <a:buChar char="•"/>
            </a:pPr>
            <a:r>
              <a:rPr lang="en-IN" sz="3600" dirty="0"/>
              <a:t>The client class: The client calls methods on the implementing class</a:t>
            </a:r>
            <a:r>
              <a:rPr lang="en-IN" sz="3600" dirty="0" smtClean="0"/>
              <a:t>.</a:t>
            </a:r>
          </a:p>
          <a:p>
            <a:pPr marL="571500" indent="-571500" algn="just">
              <a:buFont typeface="Arial" panose="020B0604020202020204" pitchFamily="34" charset="0"/>
              <a:buChar char="•"/>
            </a:pPr>
            <a:r>
              <a:rPr lang="en-IN" sz="3600" dirty="0"/>
              <a:t>Interfaces Versus Abstract Base Classes: The key difference is that an abstract base class serves as the base class for a family of derived classes, and an interface is meant to be mixed in with other inheritance chains. That is, a class can inherit from only a single parent class, but it can implement multiple interfaces</a:t>
            </a:r>
            <a:r>
              <a:rPr lang="en-IN" sz="3600" dirty="0" smtClean="0"/>
              <a:t>.</a:t>
            </a:r>
          </a:p>
          <a:p>
            <a:pPr marL="571500" indent="-571500" algn="just">
              <a:buFont typeface="Arial" panose="020B0604020202020204" pitchFamily="34" charset="0"/>
              <a:buChar char="•"/>
            </a:pPr>
            <a:r>
              <a:rPr lang="en-IN" sz="3600" dirty="0" smtClean="0"/>
              <a:t>Interfaces </a:t>
            </a:r>
            <a:r>
              <a:rPr lang="en-IN" sz="3600" dirty="0"/>
              <a:t>aren't classes, so they don't have constructors, and you can't have an instance of an interface. However-and this is where it gets a bit confusing-if you have a class that implements the interface, you can create a reference to an object of that class, of the type of the interface.</a:t>
            </a:r>
            <a:endParaRPr lang="en-IN" sz="3600" dirty="0" smtClean="0"/>
          </a:p>
        </p:txBody>
      </p:sp>
      <p:cxnSp>
        <p:nvCxnSpPr>
          <p:cNvPr id="4" name="10 Conector recto"/>
          <p:cNvCxnSpPr/>
          <p:nvPr/>
        </p:nvCxnSpPr>
        <p:spPr>
          <a:xfrm>
            <a:off x="1886648" y="2223287"/>
            <a:ext cx="51305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5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Interfaces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OOPC-Chapter2 (</a:t>
            </a:r>
            <a:r>
              <a:rPr lang="en-US" sz="3600" dirty="0" err="1" smtClean="0"/>
              <a:t>Interfaces.cs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github.com/DotNetTraining/DotNetEssentials/tree/master/Code/OOPC/OOPC-Chapter2</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170278"/>
            <a:ext cx="8055896" cy="5300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50383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41514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smtClean="0">
                <a:ea typeface="Open Sans" panose="020B0606030504020204" pitchFamily="34" charset="0"/>
                <a:cs typeface="Open Sans" panose="020B0606030504020204" pitchFamily="34" charset="0"/>
              </a:rPr>
              <a:t>Component Based Programming using C#</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Properties </a:t>
            </a:r>
            <a:r>
              <a:rPr lang="en-US" sz="3600" smtClean="0">
                <a:ea typeface="Open Sans" panose="020B0606030504020204" pitchFamily="34" charset="0"/>
                <a:cs typeface="Open Sans" panose="020B0606030504020204" pitchFamily="34" charset="0"/>
              </a:rPr>
              <a:t>and Attributes </a:t>
            </a:r>
            <a:r>
              <a:rPr lang="en-US" sz="3600" dirty="0">
                <a:ea typeface="Open Sans" panose="020B0606030504020204" pitchFamily="34" charset="0"/>
                <a:cs typeface="Open Sans" panose="020B0606030504020204" pitchFamily="34" charset="0"/>
              </a:rPr>
              <a:t>in </a:t>
            </a:r>
            <a:r>
              <a:rPr lang="en-US" sz="3600">
                <a:ea typeface="Open Sans" panose="020B0606030504020204" pitchFamily="34" charset="0"/>
                <a:cs typeface="Open Sans" panose="020B0606030504020204" pitchFamily="34" charset="0"/>
              </a:rPr>
              <a:t>C</a:t>
            </a:r>
            <a:r>
              <a:rPr lang="en-US" sz="3600" smtClean="0">
                <a:ea typeface="Open Sans" panose="020B0606030504020204" pitchFamily="34" charset="0"/>
                <a:cs typeface="Open Sans" panose="020B0606030504020204" pitchFamily="34" charset="0"/>
              </a:rPr>
              <a: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Indexer Properties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Delegates and Events in C#</a:t>
            </a: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Nullable</a:t>
            </a:r>
            <a:r>
              <a:rPr lang="en-US" sz="3600" dirty="0">
                <a:ea typeface="Open Sans" panose="020B0606030504020204" pitchFamily="34" charset="0"/>
                <a:cs typeface="Open Sans" panose="020B0606030504020204" pitchFamily="34" charset="0"/>
              </a:rPr>
              <a:t> Types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Exception Handling</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Collections and Iterators in C#</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36</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Object-Oriented Programming</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1886648" y="2178276"/>
            <a:ext cx="10621181" cy="4500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886648" y="2855847"/>
            <a:ext cx="20616220" cy="8143407"/>
          </a:xfrm>
          <a:prstGeom prst="rect">
            <a:avLst/>
          </a:prstGeom>
        </p:spPr>
      </p:pic>
    </p:spTree>
    <p:extLst>
      <p:ext uri="{BB962C8B-B14F-4D97-AF65-F5344CB8AC3E}">
        <p14:creationId xmlns:p14="http://schemas.microsoft.com/office/powerpoint/2010/main" val="1647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is a strongly-typed </a:t>
            </a:r>
            <a:r>
              <a:rPr lang="en-IN" sz="3600" dirty="0" smtClean="0"/>
              <a:t>language.</a:t>
            </a:r>
          </a:p>
          <a:p>
            <a:pPr marL="571500" indent="-571500" algn="just">
              <a:buFont typeface="Arial" panose="020B0604020202020204" pitchFamily="34" charset="0"/>
              <a:buChar char="•"/>
            </a:pPr>
            <a:r>
              <a:rPr lang="en-IN" sz="3600" dirty="0" smtClean="0"/>
              <a:t>Every </a:t>
            </a:r>
            <a:r>
              <a:rPr lang="en-IN" sz="3600" dirty="0"/>
              <a:t>variable and constant has a type, as does every expression that evaluates to a </a:t>
            </a:r>
            <a:r>
              <a:rPr lang="en-IN" sz="3600" dirty="0" smtClean="0"/>
              <a:t>value.</a:t>
            </a:r>
          </a:p>
          <a:p>
            <a:pPr marL="571500" indent="-571500" algn="just">
              <a:buFont typeface="Arial" panose="020B0604020202020204" pitchFamily="34" charset="0"/>
              <a:buChar char="•"/>
            </a:pPr>
            <a:r>
              <a:rPr lang="en-IN" sz="3600" dirty="0" smtClean="0"/>
              <a:t>Every </a:t>
            </a:r>
            <a:r>
              <a:rPr lang="en-IN" sz="3600" dirty="0"/>
              <a:t>method signature specifies a type for each input parameter and for the return value</a:t>
            </a:r>
            <a:r>
              <a:rPr lang="en-IN" sz="3600" dirty="0" smtClean="0"/>
              <a:t>.</a:t>
            </a:r>
          </a:p>
          <a:p>
            <a:pPr marL="571500" indent="-571500" algn="just">
              <a:buFont typeface="Arial" panose="020B0604020202020204" pitchFamily="34" charset="0"/>
              <a:buChar char="•"/>
            </a:pPr>
            <a:r>
              <a:rPr lang="en-IN" sz="3600" dirty="0"/>
              <a:t>The .NET Framework class library defines a set of built-in numeric types as well as more complex types that represent a wide variety of logical constructs, such as the file system, network connections, collections and arrays of objects, and dates</a:t>
            </a:r>
            <a:r>
              <a:rPr lang="en-IN" sz="3600" dirty="0" smtClean="0"/>
              <a:t>.</a:t>
            </a:r>
          </a:p>
          <a:p>
            <a:pPr marL="571500" indent="-571500" algn="just">
              <a:buFont typeface="Arial" panose="020B0604020202020204" pitchFamily="34" charset="0"/>
              <a:buChar char="•"/>
            </a:pPr>
            <a:r>
              <a:rPr lang="en-IN" sz="3600" dirty="0"/>
              <a:t>The information stored in a type can include the following</a:t>
            </a:r>
            <a:r>
              <a:rPr lang="en-IN" sz="3600" dirty="0" smtClean="0"/>
              <a:t>:</a:t>
            </a:r>
          </a:p>
          <a:p>
            <a:pPr marL="1779783" lvl="1" indent="-571500" algn="just">
              <a:buFont typeface="Arial" panose="020B0604020202020204" pitchFamily="34" charset="0"/>
              <a:buChar char="•"/>
            </a:pPr>
            <a:r>
              <a:rPr lang="en-IN" sz="3600" dirty="0"/>
              <a:t>The storage space that a variable of the type requires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maximum and minimum values that it can represent</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members (methods, fields, events, and so on) that it contains</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base type it inherits from</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location where the memory for variables will be allocated at run time</a:t>
            </a:r>
            <a:r>
              <a:rPr lang="en-IN" sz="3600" dirty="0" smtClean="0"/>
              <a:t>.</a:t>
            </a:r>
          </a:p>
          <a:p>
            <a:pPr marL="1779783" lvl="1" indent="-571500" algn="just">
              <a:buFont typeface="Arial" panose="020B0604020202020204" pitchFamily="34" charset="0"/>
              <a:buChar char="•"/>
            </a:pPr>
            <a:r>
              <a:rPr lang="en-IN" sz="3600" dirty="0" smtClean="0"/>
              <a:t>The </a:t>
            </a:r>
            <a:r>
              <a:rPr lang="en-IN" sz="3600" dirty="0"/>
              <a:t>kinds of operations that are permitted</a:t>
            </a:r>
            <a:r>
              <a:rPr lang="en-IN" sz="3600" dirty="0" smtClean="0"/>
              <a:t>.</a:t>
            </a:r>
          </a:p>
          <a:p>
            <a:pPr marL="571500" indent="-571500" algn="just">
              <a:buFont typeface="Arial" panose="020B0604020202020204" pitchFamily="34" charset="0"/>
              <a:buChar char="•"/>
            </a:pPr>
            <a:r>
              <a:rPr lang="en-IN" sz="3600" dirty="0" smtClean="0"/>
              <a:t>You can create your own types by creating </a:t>
            </a:r>
            <a:r>
              <a:rPr lang="en-IN" sz="3600" dirty="0" err="1" smtClean="0"/>
              <a:t>Structs</a:t>
            </a:r>
            <a:r>
              <a:rPr lang="en-IN" sz="3600" dirty="0" smtClean="0"/>
              <a:t>, Interfaces, Classes and </a:t>
            </a:r>
            <a:r>
              <a:rPr lang="en-IN" sz="3600" dirty="0" err="1" smtClean="0"/>
              <a:t>Enums</a:t>
            </a:r>
            <a:r>
              <a:rPr lang="en-IN" sz="3600" dirty="0" smtClean="0"/>
              <a:t>.</a:t>
            </a:r>
            <a:endParaRPr lang="en-IN" sz="3600" dirty="0"/>
          </a:p>
        </p:txBody>
      </p:sp>
      <p:cxnSp>
        <p:nvCxnSpPr>
          <p:cNvPr id="4" name="10 Conector recto"/>
          <p:cNvCxnSpPr/>
          <p:nvPr/>
        </p:nvCxnSpPr>
        <p:spPr>
          <a:xfrm flipV="1">
            <a:off x="1893803" y="2156323"/>
            <a:ext cx="3728261" cy="219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 – </a:t>
            </a:r>
            <a:r>
              <a:rPr lang="en-US" sz="6600" dirty="0">
                <a:solidFill>
                  <a:schemeClr val="accent3">
                    <a:lumMod val="75000"/>
                  </a:schemeClr>
                </a:solidFill>
                <a:ea typeface="Open Sans Semibold" panose="020B0706030804020204" pitchFamily="34" charset="0"/>
                <a:cs typeface="Open Sans Semibold" panose="020B0706030804020204" pitchFamily="34" charset="0"/>
              </a:rPr>
              <a:t>Built-in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3" y="2841625"/>
            <a:ext cx="9940512" cy="10064294"/>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C# provides a standard set of built-in numeric types to represent integers, floating point values, Boolean expressions, text characters, decimal values, and other types of </a:t>
            </a:r>
            <a:r>
              <a:rPr lang="en-IN" sz="3600" dirty="0" smtClean="0"/>
              <a:t>data.</a:t>
            </a:r>
          </a:p>
          <a:p>
            <a:pPr marL="571500" indent="-571500" algn="just">
              <a:buFont typeface="Arial" panose="020B0604020202020204" pitchFamily="34" charset="0"/>
              <a:buChar char="•"/>
            </a:pPr>
            <a:r>
              <a:rPr lang="en-IN" sz="3600" dirty="0" smtClean="0"/>
              <a:t>There </a:t>
            </a:r>
            <a:r>
              <a:rPr lang="en-IN" sz="3600" dirty="0"/>
              <a:t>are also built-in string and object types. </a:t>
            </a:r>
            <a:endParaRPr lang="en-IN" sz="3600" dirty="0" smtClean="0"/>
          </a:p>
          <a:p>
            <a:pPr marL="571500" indent="-571500" algn="just">
              <a:buFont typeface="Arial" panose="020B0604020202020204" pitchFamily="34" charset="0"/>
              <a:buChar char="•"/>
            </a:pPr>
            <a:r>
              <a:rPr lang="en-IN" sz="3600" dirty="0" smtClean="0"/>
              <a:t>These </a:t>
            </a:r>
            <a:r>
              <a:rPr lang="en-IN" sz="3600" dirty="0"/>
              <a:t>are available for you to use in any C# program</a:t>
            </a:r>
            <a:r>
              <a:rPr lang="en-IN" sz="3600" dirty="0" smtClean="0"/>
              <a:t>.</a:t>
            </a:r>
          </a:p>
          <a:p>
            <a:pPr marL="571500" indent="-571500" algn="just">
              <a:buFont typeface="Arial" panose="020B0604020202020204" pitchFamily="34" charset="0"/>
              <a:buChar char="•"/>
            </a:pPr>
            <a:r>
              <a:rPr lang="en-IN" sz="3600" dirty="0" smtClean="0"/>
              <a:t>The table on right lists down the built-in types available in C# and the corresponding .NET framework types.</a:t>
            </a:r>
          </a:p>
          <a:p>
            <a:pPr marL="571500" indent="-571500" algn="just">
              <a:buFont typeface="Arial" panose="020B0604020202020204" pitchFamily="34" charset="0"/>
              <a:buChar char="•"/>
            </a:pPr>
            <a:r>
              <a:rPr lang="en-IN" sz="3600" dirty="0" smtClean="0"/>
              <a:t>.NET framework has CTS (Common Type System) that enables code written in one language to be compatible and be used by code in other languages; for e.g. you can use a library written in VB.NET in a C# program and vice-versa. All OOP concepts like Inheritance, Polymorphism, Encapsulation and Abstraction are supported by CTS. </a:t>
            </a:r>
            <a:endParaRPr lang="en-IN" sz="3600" dirty="0"/>
          </a:p>
        </p:txBody>
      </p:sp>
      <p:cxnSp>
        <p:nvCxnSpPr>
          <p:cNvPr id="4" name="10 Conector recto"/>
          <p:cNvCxnSpPr/>
          <p:nvPr/>
        </p:nvCxnSpPr>
        <p:spPr>
          <a:xfrm flipV="1">
            <a:off x="1893803" y="2140689"/>
            <a:ext cx="6383556" cy="3758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7939" y="2178275"/>
            <a:ext cx="7920881" cy="10765231"/>
          </a:xfrm>
          <a:prstGeom prst="rect">
            <a:avLst/>
          </a:prstGeom>
        </p:spPr>
      </p:pic>
    </p:spTree>
    <p:extLst>
      <p:ext uri="{BB962C8B-B14F-4D97-AF65-F5344CB8AC3E}">
        <p14:creationId xmlns:p14="http://schemas.microsoft.com/office/powerpoint/2010/main" val="11293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It is important to understand two fundamental points about the type system in the .NET Framework</a:t>
            </a:r>
            <a:r>
              <a:rPr lang="en-IN" sz="3600" dirty="0" smtClean="0"/>
              <a:t>:</a:t>
            </a:r>
          </a:p>
          <a:p>
            <a:pPr marL="1779783" lvl="1" indent="-571500" algn="just">
              <a:buFont typeface="Arial" panose="020B0604020202020204" pitchFamily="34" charset="0"/>
              <a:buChar char="•"/>
            </a:pPr>
            <a:r>
              <a:rPr lang="en-IN" sz="3600" dirty="0"/>
              <a:t>It supports the principle of inheritance. Types can derive from other types, called base types. The derived type inherits (with some restrictions) the methods, properties, and other members of the base type. The base type can in turn derive from some other type, in which case the derived type inherits the members of both base types in its inheritance hierarchy. All types, including built-in numeric types such as Int32 (C# keyword: </a:t>
            </a:r>
            <a:r>
              <a:rPr lang="en-IN" sz="3600" dirty="0" err="1"/>
              <a:t>int</a:t>
            </a:r>
            <a:r>
              <a:rPr lang="en-IN" sz="3600" dirty="0"/>
              <a:t>), derive ultimately from a single base type, which is Object (C# keyword: object). This unified type hierarchy is called the Common Type System (CTS</a:t>
            </a:r>
            <a:r>
              <a:rPr lang="en-IN" sz="3600" dirty="0" smtClean="0"/>
              <a:t>).</a:t>
            </a:r>
          </a:p>
          <a:p>
            <a:pPr marL="1779783" lvl="1" indent="-571500" algn="just">
              <a:buFont typeface="Arial" panose="020B0604020202020204" pitchFamily="34" charset="0"/>
              <a:buChar char="•"/>
            </a:pPr>
            <a:r>
              <a:rPr lang="en-IN" sz="3600" dirty="0"/>
              <a:t>Each type in the CTS is defined as either a value type or a reference type. This includes all custom types in the .NET Framework class library and also your own user-defined types. Types that you define by using the </a:t>
            </a:r>
            <a:r>
              <a:rPr lang="en-IN" sz="3600" dirty="0" err="1"/>
              <a:t>struct</a:t>
            </a:r>
            <a:r>
              <a:rPr lang="en-IN" sz="3600" dirty="0"/>
              <a:t> keyword are value types; all the built-in numeric types are </a:t>
            </a:r>
            <a:r>
              <a:rPr lang="en-IN" sz="3600" dirty="0" err="1"/>
              <a:t>structs</a:t>
            </a:r>
            <a:r>
              <a:rPr lang="en-IN" sz="3600" dirty="0"/>
              <a:t>. Types that you define by using the class keyword are reference types. Reference types and value types have different compile-time rules, and different run-time </a:t>
            </a:r>
            <a:r>
              <a:rPr lang="en-IN" sz="3600" dirty="0" err="1"/>
              <a:t>behavior</a:t>
            </a:r>
            <a:r>
              <a:rPr lang="en-IN" sz="3600" dirty="0"/>
              <a:t>.</a:t>
            </a:r>
            <a:endParaRPr lang="en-IN" sz="3600" dirty="0"/>
          </a:p>
        </p:txBody>
      </p:sp>
      <p:cxnSp>
        <p:nvCxnSpPr>
          <p:cNvPr id="4" name="10 Conector recto"/>
          <p:cNvCxnSpPr/>
          <p:nvPr/>
        </p:nvCxnSpPr>
        <p:spPr>
          <a:xfrm flipV="1">
            <a:off x="2021664" y="2088266"/>
            <a:ext cx="360040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9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.NET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CTS Relationships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2023588" y="2178274"/>
            <a:ext cx="8053971" cy="450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023588" y="2855786"/>
            <a:ext cx="12779495" cy="10132854"/>
          </a:xfrm>
          <a:prstGeom prst="rect">
            <a:avLst/>
          </a:prstGeom>
        </p:spPr>
      </p:pic>
    </p:spTree>
    <p:extLst>
      <p:ext uri="{BB962C8B-B14F-4D97-AF65-F5344CB8AC3E}">
        <p14:creationId xmlns:p14="http://schemas.microsoft.com/office/powerpoint/2010/main" val="136353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.NET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790996" y="2856675"/>
            <a:ext cx="18677075" cy="8956298"/>
          </a:xfrm>
          <a:prstGeom prst="rect">
            <a:avLst/>
          </a:prstGeom>
          <a:noFill/>
        </p:spPr>
        <p:txBody>
          <a:bodyPr wrap="square" rtlCol="0">
            <a:spAutoFit/>
          </a:bodyPr>
          <a:lstStyle/>
          <a:p>
            <a:pPr marL="571500" indent="-571500" algn="just">
              <a:buFont typeface="Arial" panose="020B0604020202020204" pitchFamily="34" charset="0"/>
              <a:buChar char="•"/>
            </a:pPr>
            <a:r>
              <a:rPr lang="en-IN" sz="3200" dirty="0"/>
              <a:t>Value types derive from </a:t>
            </a:r>
            <a:r>
              <a:rPr lang="en-IN" sz="3200" dirty="0" err="1"/>
              <a:t>ValueType</a:t>
            </a:r>
            <a:r>
              <a:rPr lang="en-IN" sz="3200" dirty="0"/>
              <a:t>, which derives from </a:t>
            </a:r>
            <a:r>
              <a:rPr lang="en-IN" sz="3200" dirty="0" smtClean="0"/>
              <a:t>Object.</a:t>
            </a:r>
          </a:p>
          <a:p>
            <a:pPr marL="571500" indent="-571500" algn="just">
              <a:buFont typeface="Arial" panose="020B0604020202020204" pitchFamily="34" charset="0"/>
              <a:buChar char="•"/>
            </a:pPr>
            <a:r>
              <a:rPr lang="en-IN" sz="3200" dirty="0" smtClean="0"/>
              <a:t>Types </a:t>
            </a:r>
            <a:r>
              <a:rPr lang="en-IN" sz="3200" dirty="0"/>
              <a:t>that derive from </a:t>
            </a:r>
            <a:r>
              <a:rPr lang="en-IN" sz="3200" dirty="0" err="1"/>
              <a:t>ValueType</a:t>
            </a:r>
            <a:r>
              <a:rPr lang="en-IN" sz="3200" dirty="0"/>
              <a:t> have special </a:t>
            </a:r>
            <a:r>
              <a:rPr lang="en-IN" sz="3200" dirty="0" smtClean="0"/>
              <a:t>behaviour </a:t>
            </a:r>
            <a:r>
              <a:rPr lang="en-IN" sz="3200" dirty="0"/>
              <a:t>in the </a:t>
            </a:r>
            <a:r>
              <a:rPr lang="en-IN" sz="3200" dirty="0" smtClean="0"/>
              <a:t>CLR.</a:t>
            </a:r>
          </a:p>
          <a:p>
            <a:pPr marL="571500" indent="-571500" algn="just">
              <a:buFont typeface="Arial" panose="020B0604020202020204" pitchFamily="34" charset="0"/>
              <a:buChar char="•"/>
            </a:pPr>
            <a:r>
              <a:rPr lang="en-IN" sz="3200" dirty="0" smtClean="0"/>
              <a:t>Value </a:t>
            </a:r>
            <a:r>
              <a:rPr lang="en-IN" sz="3200" dirty="0"/>
              <a:t>type variables directly contain their values, which means that the memory is allocated inline in whatever context the variable is </a:t>
            </a:r>
            <a:r>
              <a:rPr lang="en-IN" sz="3200" dirty="0" smtClean="0"/>
              <a:t>declared.</a:t>
            </a:r>
          </a:p>
          <a:p>
            <a:pPr marL="571500" indent="-571500" algn="just">
              <a:buFont typeface="Arial" panose="020B0604020202020204" pitchFamily="34" charset="0"/>
              <a:buChar char="•"/>
            </a:pPr>
            <a:r>
              <a:rPr lang="en-IN" sz="3200" dirty="0" smtClean="0"/>
              <a:t>There </a:t>
            </a:r>
            <a:r>
              <a:rPr lang="en-IN" sz="3200" dirty="0"/>
              <a:t>is no separate heap allocation or garbage collection overhead for value-type variables</a:t>
            </a:r>
            <a:r>
              <a:rPr lang="en-IN" sz="3200" dirty="0" smtClean="0"/>
              <a:t>.</a:t>
            </a:r>
          </a:p>
          <a:p>
            <a:pPr marL="571500" indent="-571500" algn="just">
              <a:buFont typeface="Arial" panose="020B0604020202020204" pitchFamily="34" charset="0"/>
              <a:buChar char="•"/>
            </a:pPr>
            <a:r>
              <a:rPr lang="en-IN" sz="3200" dirty="0" smtClean="0"/>
              <a:t>There </a:t>
            </a:r>
            <a:r>
              <a:rPr lang="en-IN" sz="3200" dirty="0"/>
              <a:t>are two categories of value </a:t>
            </a:r>
            <a:r>
              <a:rPr lang="en-IN" sz="3200" dirty="0" smtClean="0"/>
              <a:t>types:</a:t>
            </a:r>
          </a:p>
          <a:p>
            <a:pPr marL="1779783" lvl="1" indent="-571500" algn="just">
              <a:buFont typeface="Arial" panose="020B0604020202020204" pitchFamily="34" charset="0"/>
              <a:buChar char="•"/>
            </a:pPr>
            <a:r>
              <a:rPr lang="en-IN" sz="3200" dirty="0" err="1" smtClean="0"/>
              <a:t>struct</a:t>
            </a:r>
            <a:r>
              <a:rPr lang="en-IN" sz="3200" dirty="0" smtClean="0"/>
              <a:t> </a:t>
            </a:r>
          </a:p>
          <a:p>
            <a:pPr marL="1779783" lvl="1" indent="-571500" algn="just">
              <a:buFont typeface="Arial" panose="020B0604020202020204" pitchFamily="34" charset="0"/>
              <a:buChar char="•"/>
            </a:pPr>
            <a:r>
              <a:rPr lang="en-IN" sz="3200" dirty="0" err="1" smtClean="0"/>
              <a:t>enum</a:t>
            </a:r>
            <a:r>
              <a:rPr lang="en-IN" sz="3200" dirty="0" smtClean="0"/>
              <a:t>.</a:t>
            </a:r>
          </a:p>
          <a:p>
            <a:pPr marL="571500" indent="-571500" algn="just">
              <a:buFont typeface="Arial" panose="020B0604020202020204" pitchFamily="34" charset="0"/>
              <a:buChar char="•"/>
            </a:pPr>
            <a:r>
              <a:rPr lang="en-IN" sz="3200" dirty="0" smtClean="0"/>
              <a:t>The </a:t>
            </a:r>
            <a:r>
              <a:rPr lang="en-IN" sz="3200" dirty="0"/>
              <a:t>built-in numeric types are </a:t>
            </a:r>
            <a:r>
              <a:rPr lang="en-IN" sz="3200" dirty="0" err="1"/>
              <a:t>structs</a:t>
            </a:r>
            <a:r>
              <a:rPr lang="en-IN" sz="3200" dirty="0"/>
              <a:t>, and they have properties and methods that you can </a:t>
            </a:r>
            <a:r>
              <a:rPr lang="en-IN" sz="3200" dirty="0" smtClean="0"/>
              <a:t>access.</a:t>
            </a:r>
          </a:p>
          <a:p>
            <a:pPr marL="571500" indent="-571500" algn="just">
              <a:buFont typeface="Arial" panose="020B0604020202020204" pitchFamily="34" charset="0"/>
              <a:buChar char="•"/>
            </a:pPr>
            <a:r>
              <a:rPr lang="en-IN" sz="3200" dirty="0"/>
              <a:t>Value types are </a:t>
            </a:r>
            <a:r>
              <a:rPr lang="en-IN" sz="3200" i="1" dirty="0"/>
              <a:t>sealed</a:t>
            </a:r>
            <a:r>
              <a:rPr lang="en-IN" sz="3200" dirty="0"/>
              <a:t>, which means, for example, that you cannot derive a type from Int32, and you cannot define a </a:t>
            </a:r>
            <a:r>
              <a:rPr lang="en-IN" sz="3200" dirty="0" err="1"/>
              <a:t>struct</a:t>
            </a:r>
            <a:r>
              <a:rPr lang="en-IN" sz="3200" dirty="0"/>
              <a:t> to inherit from any user-defined class or </a:t>
            </a:r>
            <a:r>
              <a:rPr lang="en-IN" sz="3200" dirty="0" err="1"/>
              <a:t>struct</a:t>
            </a:r>
            <a:r>
              <a:rPr lang="en-IN" sz="3200" dirty="0"/>
              <a:t> because a </a:t>
            </a:r>
            <a:r>
              <a:rPr lang="en-IN" sz="3200" dirty="0" err="1"/>
              <a:t>struct</a:t>
            </a:r>
            <a:r>
              <a:rPr lang="en-IN" sz="3200" dirty="0"/>
              <a:t> can only inherit from </a:t>
            </a:r>
            <a:r>
              <a:rPr lang="en-IN" sz="3200" dirty="0" err="1" smtClean="0"/>
              <a:t>ValueType</a:t>
            </a:r>
            <a:r>
              <a:rPr lang="en-IN" sz="3200" dirty="0" smtClean="0"/>
              <a:t>.</a:t>
            </a:r>
          </a:p>
          <a:p>
            <a:pPr marL="571500" indent="-571500" algn="just">
              <a:buFont typeface="Arial" panose="020B0604020202020204" pitchFamily="34" charset="0"/>
              <a:buChar char="•"/>
            </a:pPr>
            <a:r>
              <a:rPr lang="en-IN" sz="3200" dirty="0" smtClean="0"/>
              <a:t>However</a:t>
            </a:r>
            <a:r>
              <a:rPr lang="en-IN" sz="3200" dirty="0"/>
              <a:t>, a </a:t>
            </a:r>
            <a:r>
              <a:rPr lang="en-IN" sz="3200" dirty="0" err="1"/>
              <a:t>struct</a:t>
            </a:r>
            <a:r>
              <a:rPr lang="en-IN" sz="3200" dirty="0"/>
              <a:t> can implement one or more interfaces. You can cast a </a:t>
            </a:r>
            <a:r>
              <a:rPr lang="en-IN" sz="3200" dirty="0" err="1"/>
              <a:t>struct</a:t>
            </a:r>
            <a:r>
              <a:rPr lang="en-IN" sz="3200" dirty="0"/>
              <a:t> type to an interface type; this causes a boxing operation to wrap the </a:t>
            </a:r>
            <a:r>
              <a:rPr lang="en-IN" sz="3200" dirty="0" err="1"/>
              <a:t>struct</a:t>
            </a:r>
            <a:r>
              <a:rPr lang="en-IN" sz="3200" dirty="0"/>
              <a:t> inside a reference type object on the managed </a:t>
            </a:r>
            <a:r>
              <a:rPr lang="en-IN" sz="3200" dirty="0" smtClean="0"/>
              <a:t>heap.</a:t>
            </a:r>
          </a:p>
          <a:p>
            <a:pPr marL="571500" indent="-571500" algn="just">
              <a:buFont typeface="Arial" panose="020B0604020202020204" pitchFamily="34" charset="0"/>
              <a:buChar char="•"/>
            </a:pPr>
            <a:r>
              <a:rPr lang="en-IN" sz="3200" dirty="0" smtClean="0"/>
              <a:t>Boxing </a:t>
            </a:r>
            <a:r>
              <a:rPr lang="en-IN" sz="3200" dirty="0"/>
              <a:t>operations occur when you pass a value type to a method that takes a Object as an input parameter</a:t>
            </a:r>
            <a:r>
              <a:rPr lang="en-IN" sz="3200" dirty="0" smtClean="0"/>
              <a:t>.</a:t>
            </a:r>
          </a:p>
          <a:p>
            <a:pPr marL="571500" indent="-571500" algn="just">
              <a:buFont typeface="Arial" panose="020B0604020202020204" pitchFamily="34" charset="0"/>
              <a:buChar char="•"/>
            </a:pPr>
            <a:r>
              <a:rPr lang="en-IN" sz="3200" dirty="0"/>
              <a:t>The other category of value types is </a:t>
            </a:r>
            <a:r>
              <a:rPr lang="en-IN" sz="3200" dirty="0" err="1"/>
              <a:t>enum</a:t>
            </a:r>
            <a:r>
              <a:rPr lang="en-IN" sz="3200" dirty="0"/>
              <a:t>. An </a:t>
            </a:r>
            <a:r>
              <a:rPr lang="en-IN" sz="3200" dirty="0" err="1"/>
              <a:t>enum</a:t>
            </a:r>
            <a:r>
              <a:rPr lang="en-IN" sz="3200" dirty="0"/>
              <a:t> defines a set of named integral constants</a:t>
            </a:r>
            <a:r>
              <a:rPr lang="en-IN" sz="3200" dirty="0" smtClean="0"/>
              <a:t>.</a:t>
            </a:r>
          </a:p>
          <a:p>
            <a:pPr marL="571500" indent="-571500" algn="just">
              <a:buFont typeface="Arial" panose="020B0604020202020204" pitchFamily="34" charset="0"/>
              <a:buChar char="•"/>
            </a:pPr>
            <a:r>
              <a:rPr lang="en-IN" sz="3200" dirty="0"/>
              <a:t>All </a:t>
            </a:r>
            <a:r>
              <a:rPr lang="en-IN" sz="3200" dirty="0" err="1"/>
              <a:t>enums</a:t>
            </a:r>
            <a:r>
              <a:rPr lang="en-IN" sz="3200" dirty="0"/>
              <a:t> inherit from </a:t>
            </a:r>
            <a:r>
              <a:rPr lang="en-IN" sz="3200" dirty="0" err="1"/>
              <a:t>Enum</a:t>
            </a:r>
            <a:r>
              <a:rPr lang="en-IN" sz="3200" dirty="0"/>
              <a:t>, which inherits from </a:t>
            </a:r>
            <a:r>
              <a:rPr lang="en-IN" sz="3200" dirty="0" err="1"/>
              <a:t>ValueType</a:t>
            </a:r>
            <a:r>
              <a:rPr lang="en-IN" sz="3200" dirty="0"/>
              <a:t>. All the rules that apply to </a:t>
            </a:r>
            <a:r>
              <a:rPr lang="en-IN" sz="3200" dirty="0" err="1"/>
              <a:t>structs</a:t>
            </a:r>
            <a:r>
              <a:rPr lang="en-IN" sz="3200" dirty="0"/>
              <a:t> also apply to </a:t>
            </a:r>
            <a:r>
              <a:rPr lang="en-IN" sz="3200" dirty="0" err="1"/>
              <a:t>enums</a:t>
            </a:r>
            <a:r>
              <a:rPr lang="en-IN" sz="3200" dirty="0"/>
              <a:t>.</a:t>
            </a:r>
            <a:endParaRPr lang="en-IN" sz="3200" dirty="0"/>
          </a:p>
        </p:txBody>
      </p:sp>
      <p:cxnSp>
        <p:nvCxnSpPr>
          <p:cNvPr id="4" name="10 Conector recto"/>
          <p:cNvCxnSpPr/>
          <p:nvPr/>
        </p:nvCxnSpPr>
        <p:spPr>
          <a:xfrm flipV="1">
            <a:off x="1886648" y="2223279"/>
            <a:ext cx="6120681" cy="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Tree>
    <p:extLst>
      <p:ext uri="{BB962C8B-B14F-4D97-AF65-F5344CB8AC3E}">
        <p14:creationId xmlns:p14="http://schemas.microsoft.com/office/powerpoint/2010/main" val="151720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158789</TotalTime>
  <Words>4606</Words>
  <Application>Microsoft Macintosh PowerPoint</Application>
  <PresentationFormat>Custom</PresentationFormat>
  <Paragraphs>226</Paragraphs>
  <Slides>36</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12273</cp:revision>
  <dcterms:created xsi:type="dcterms:W3CDTF">2014-07-01T16:42:18Z</dcterms:created>
  <dcterms:modified xsi:type="dcterms:W3CDTF">2017-10-03T21:36:14Z</dcterms:modified>
</cp:coreProperties>
</file>