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7"/>
  </p:notesMasterIdLst>
  <p:sldIdLst>
    <p:sldId id="256" r:id="rId5"/>
    <p:sldId id="257" r:id="rId6"/>
    <p:sldId id="265" r:id="rId7"/>
    <p:sldId id="266" r:id="rId8"/>
    <p:sldId id="269" r:id="rId9"/>
    <p:sldId id="267" r:id="rId10"/>
    <p:sldId id="271" r:id="rId11"/>
    <p:sldId id="273" r:id="rId12"/>
    <p:sldId id="270" r:id="rId13"/>
    <p:sldId id="260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5"/>
            <p14:sldId id="266"/>
            <p14:sldId id="269"/>
            <p14:sldId id="267"/>
            <p14:sldId id="271"/>
            <p14:sldId id="273"/>
            <p14:sldId id="270"/>
            <p14:sldId id="260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22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6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04DDF1-948D-4526-BE7B-3487445566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6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10/20/2019 9:49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10/20/2019 9:49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45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1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10/20/2019 9:49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861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79">
          <p15:clr>
            <a:srgbClr val="A4A3A4"/>
          </p15:clr>
        </p15:guide>
        <p15:guide id="2" pos="962">
          <p15:clr>
            <a:srgbClr val="A4A3A4"/>
          </p15:clr>
        </p15:guide>
        <p15:guide id="3" pos="1373">
          <p15:clr>
            <a:srgbClr val="A4A3A4"/>
          </p15:clr>
        </p15:guide>
        <p15:guide id="4" pos="1556">
          <p15:clr>
            <a:srgbClr val="A4A3A4"/>
          </p15:clr>
        </p15:guide>
        <p15:guide id="5" pos="1967">
          <p15:clr>
            <a:srgbClr val="A4A3A4"/>
          </p15:clr>
        </p15:guide>
        <p15:guide id="6" pos="2150">
          <p15:clr>
            <a:srgbClr val="A4A3A4"/>
          </p15:clr>
        </p15:guide>
        <p15:guide id="7" pos="2561">
          <p15:clr>
            <a:srgbClr val="A4A3A4"/>
          </p15:clr>
        </p15:guide>
        <p15:guide id="8" pos="2744">
          <p15:clr>
            <a:srgbClr val="A4A3A4"/>
          </p15:clr>
        </p15:guide>
        <p15:guide id="9" pos="3155">
          <p15:clr>
            <a:srgbClr val="A4A3A4"/>
          </p15:clr>
        </p15:guide>
        <p15:guide id="10" pos="3338">
          <p15:clr>
            <a:srgbClr val="A4A3A4"/>
          </p15:clr>
        </p15:guide>
        <p15:guide id="11" pos="3749">
          <p15:clr>
            <a:srgbClr val="A4A3A4"/>
          </p15:clr>
        </p15:guide>
        <p15:guide id="12" pos="3932">
          <p15:clr>
            <a:srgbClr val="A4A3A4"/>
          </p15:clr>
        </p15:guide>
        <p15:guide id="13" pos="4343">
          <p15:clr>
            <a:srgbClr val="A4A3A4"/>
          </p15:clr>
        </p15:guide>
        <p15:guide id="14" pos="4526">
          <p15:clr>
            <a:srgbClr val="A4A3A4"/>
          </p15:clr>
        </p15:guide>
        <p15:guide id="15" pos="4937">
          <p15:clr>
            <a:srgbClr val="A4A3A4"/>
          </p15:clr>
        </p15:guide>
        <p15:guide id="16" pos="5120">
          <p15:clr>
            <a:srgbClr val="A4A3A4"/>
          </p15:clr>
        </p15:guide>
        <p15:guide id="17" pos="5529">
          <p15:clr>
            <a:srgbClr val="A4A3A4"/>
          </p15:clr>
        </p15:guide>
        <p15:guide id="18" pos="5714">
          <p15:clr>
            <a:srgbClr val="A4A3A4"/>
          </p15:clr>
        </p15:guide>
        <p15:guide id="19" pos="6123">
          <p15:clr>
            <a:srgbClr val="A4A3A4"/>
          </p15:clr>
        </p15:guide>
        <p15:guide id="20" pos="6308">
          <p15:clr>
            <a:srgbClr val="A4A3A4"/>
          </p15:clr>
        </p15:guide>
        <p15:guide id="21" pos="6717">
          <p15:clr>
            <a:srgbClr val="A4A3A4"/>
          </p15:clr>
        </p15:guide>
        <p15:guide id="22" pos="6900">
          <p15:clr>
            <a:srgbClr val="A4A3A4"/>
          </p15:clr>
        </p15:guide>
        <p15:guide id="23" orient="horz" pos="905">
          <p15:clr>
            <a:srgbClr val="5ACBF0"/>
          </p15:clr>
        </p15:guide>
        <p15:guide id="24" orient="horz" pos="1271">
          <p15:clr>
            <a:srgbClr val="5ACBF0"/>
          </p15:clr>
        </p15:guide>
        <p15:guide id="2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news/get-started-with-webassembly-using-only-14-lines-of-javascript-b37b6aaca1e4/" TargetMode="External"/><Relationship Id="rId13" Type="http://schemas.openxmlformats.org/officeDocument/2006/relationships/hyperlink" Target="https://aka.ms/blazorworkshop" TargetMode="External"/><Relationship Id="rId3" Type="http://schemas.openxmlformats.org/officeDocument/2006/relationships/hyperlink" Target="https://webassembly.github.io/spec/core/index.html" TargetMode="External"/><Relationship Id="rId7" Type="http://schemas.openxmlformats.org/officeDocument/2006/relationships/hyperlink" Target="https://caniuse.com/#feat=wasm" TargetMode="External"/><Relationship Id="rId12" Type="http://schemas.openxmlformats.org/officeDocument/2006/relationships/hyperlink" Target="https://blazor.ne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en-US/docs/WebAssembly" TargetMode="External"/><Relationship Id="rId11" Type="http://schemas.openxmlformats.org/officeDocument/2006/relationships/hyperlink" Target="https://blazor.net/docs" TargetMode="External"/><Relationship Id="rId5" Type="http://schemas.openxmlformats.org/officeDocument/2006/relationships/hyperlink" Target="https://pablomagaz.com/blog/empezando-con-webassembly" TargetMode="External"/><Relationship Id="rId15" Type="http://schemas.openxmlformats.org/officeDocument/2006/relationships/hyperlink" Target="https://github.com/danroth27/BlazorWeather" TargetMode="External"/><Relationship Id="rId10" Type="http://schemas.openxmlformats.org/officeDocument/2006/relationships/hyperlink" Target="https://dotnet.microsoft.com/apps/aspnet/web-apps/blazor" TargetMode="External"/><Relationship Id="rId4" Type="http://schemas.openxmlformats.org/officeDocument/2006/relationships/hyperlink" Target="https://webassembly.org/" TargetMode="External"/><Relationship Id="rId9" Type="http://schemas.openxmlformats.org/officeDocument/2006/relationships/hyperlink" Target="https://mbebenita.github.io/WasmExplorer/" TargetMode="External"/><Relationship Id="rId14" Type="http://schemas.openxmlformats.org/officeDocument/2006/relationships/hyperlink" Target="https://aka.ms/awesomeblaz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svg"/><Relationship Id="rId5" Type="http://schemas.openxmlformats.org/officeDocument/2006/relationships/image" Target="../media/image12.png"/><Relationship Id="rId4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Blazor</a:t>
            </a:r>
            <a:r>
              <a:rPr lang="en-GB" dirty="0" smtClean="0"/>
              <a:t> demo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9C8F0A78-CB3A-4741-A928-6055BCAA9D9D}"/>
              </a:ext>
            </a:extLst>
          </p:cNvPr>
          <p:cNvSpPr/>
          <p:nvPr/>
        </p:nvSpPr>
        <p:spPr>
          <a:xfrm rot="5400000">
            <a:off x="1296155" y="2754201"/>
            <a:ext cx="1471407" cy="129906"/>
          </a:xfrm>
          <a:prstGeom prst="rect">
            <a:avLst/>
          </a:prstGeom>
          <a:gradFill>
            <a:gsLst>
              <a:gs pos="100000">
                <a:srgbClr val="00B050"/>
              </a:gs>
              <a:gs pos="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14F487D4-5E25-4365-ACA4-B4CCE972AF9A}"/>
              </a:ext>
            </a:extLst>
          </p:cNvPr>
          <p:cNvSpPr/>
          <p:nvPr/>
        </p:nvSpPr>
        <p:spPr>
          <a:xfrm rot="5400000">
            <a:off x="1455729" y="4225254"/>
            <a:ext cx="1186978" cy="129906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2C09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0DAC03CB-3446-4642-BE34-DEF096BC56F1}"/>
              </a:ext>
            </a:extLst>
          </p:cNvPr>
          <p:cNvSpPr/>
          <p:nvPr/>
        </p:nvSpPr>
        <p:spPr>
          <a:xfrm rot="5400000">
            <a:off x="1450117" y="5365131"/>
            <a:ext cx="1186978" cy="129906"/>
          </a:xfrm>
          <a:prstGeom prst="rect">
            <a:avLst/>
          </a:prstGeom>
          <a:gradFill>
            <a:gsLst>
              <a:gs pos="0">
                <a:srgbClr val="2C09FF"/>
              </a:gs>
              <a:gs pos="100000">
                <a:srgbClr val="8B00D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842A0194-FE57-4B3A-B6DF-D223A722A61B}"/>
              </a:ext>
            </a:extLst>
          </p:cNvPr>
          <p:cNvSpPr/>
          <p:nvPr/>
        </p:nvSpPr>
        <p:spPr>
          <a:xfrm rot="5400000">
            <a:off x="1438671" y="1226075"/>
            <a:ext cx="1186978" cy="129906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951C443-7D07-47A8-9C95-7D022805384D}"/>
              </a:ext>
            </a:extLst>
          </p:cNvPr>
          <p:cNvSpPr/>
          <p:nvPr/>
        </p:nvSpPr>
        <p:spPr>
          <a:xfrm rot="1131932">
            <a:off x="1801443" y="31599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08EA7E14-7C7A-445C-ABE4-6967EDB70066}"/>
              </a:ext>
            </a:extLst>
          </p:cNvPr>
          <p:cNvSpPr/>
          <p:nvPr/>
        </p:nvSpPr>
        <p:spPr>
          <a:xfrm rot="1131932">
            <a:off x="1817850" y="4666594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2BEA9D4-4CE8-47BB-B322-CE805A734F83}"/>
              </a:ext>
            </a:extLst>
          </p:cNvPr>
          <p:cNvSpPr/>
          <p:nvPr/>
        </p:nvSpPr>
        <p:spPr>
          <a:xfrm rot="1131932">
            <a:off x="1818151" y="1654456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C0C6EEA2-2393-4143-A635-B715374A8AF6}"/>
              </a:ext>
            </a:extLst>
          </p:cNvPr>
          <p:cNvSpPr/>
          <p:nvPr/>
        </p:nvSpPr>
        <p:spPr>
          <a:xfrm rot="1131932">
            <a:off x="1835209" y="3387822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698152" y="206963"/>
            <a:ext cx="20505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Server</a:t>
            </a:r>
          </a:p>
          <a:p>
            <a:pPr lvl="0">
              <a:lnSpc>
                <a:spcPct val="120000"/>
              </a:lnSpc>
              <a:defRPr/>
            </a:pPr>
            <a:r>
              <a:rPr lang="en-GB" sz="1600" dirty="0">
                <a:solidFill>
                  <a:prstClr val="white"/>
                </a:solidFill>
                <a:latin typeface="Abadi" panose="020B0604020104020204" pitchFamily="34" charset="0"/>
              </a:rPr>
              <a:t>.NET Core 3.0</a:t>
            </a:r>
            <a:r>
              <a:rPr lang="en-GB" sz="1600" dirty="0" smtClean="0">
                <a:solidFill>
                  <a:prstClr val="white"/>
                </a:solidFill>
                <a:latin typeface="Abadi" panose="020B0604020104020204" pitchFamily="34" charset="0"/>
              </a:rPr>
              <a:t>!</a:t>
            </a:r>
          </a:p>
          <a:p>
            <a:pPr lvl="0">
              <a:lnSpc>
                <a:spcPct val="120000"/>
              </a:lnSpc>
              <a:defRPr/>
            </a:pPr>
            <a:endParaRPr lang="en-GB" sz="1600" dirty="0">
              <a:solidFill>
                <a:prstClr val="white"/>
              </a:solidFill>
              <a:latin typeface="Abadi" panose="020B06040201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DE009F3-3BDA-446F-A102-C441DDC706AC}"/>
              </a:ext>
            </a:extLst>
          </p:cNvPr>
          <p:cNvSpPr/>
          <p:nvPr/>
        </p:nvSpPr>
        <p:spPr>
          <a:xfrm>
            <a:off x="6992350" y="252358"/>
            <a:ext cx="4055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Every interaction handled on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Prerendered HTML (optional)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5B909E1-6011-4777-8794-C7AD53540FAF}"/>
              </a:ext>
            </a:extLst>
          </p:cNvPr>
          <p:cNvSpPr/>
          <p:nvPr/>
        </p:nvSpPr>
        <p:spPr>
          <a:xfrm>
            <a:off x="2698152" y="1596753"/>
            <a:ext cx="3111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WebAssembly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lang="en-GB" sz="1600" dirty="0">
                <a:solidFill>
                  <a:prstClr val="white"/>
                </a:solidFill>
                <a:latin typeface="Abadi" panose="020B0604020104020204" pitchFamily="34" charset="0"/>
              </a:rPr>
              <a:t>May 2020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F0DCF68-B49A-439A-BB6C-209C571FA18A}"/>
              </a:ext>
            </a:extLst>
          </p:cNvPr>
          <p:cNvSpPr/>
          <p:nvPr/>
        </p:nvSpPr>
        <p:spPr>
          <a:xfrm>
            <a:off x="6992350" y="1667052"/>
            <a:ext cx="40446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 app with client-side execution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Loaded from web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Can work offline via Service Worker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8B0A9FF-9479-439B-AEFB-69FF27AEE16C}"/>
              </a:ext>
            </a:extLst>
          </p:cNvPr>
          <p:cNvSpPr/>
          <p:nvPr/>
        </p:nvSpPr>
        <p:spPr>
          <a:xfrm>
            <a:off x="2698152" y="3330467"/>
            <a:ext cx="3828292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PWA – OS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installed</a:t>
            </a:r>
          </a:p>
          <a:p>
            <a:pPr lvl="0">
              <a:lnSpc>
                <a:spcPct val="120000"/>
              </a:lnSpc>
              <a:defRPr/>
            </a:pPr>
            <a:r>
              <a:rPr lang="en-GB" sz="1600" dirty="0">
                <a:solidFill>
                  <a:prstClr val="white"/>
                </a:solidFill>
                <a:latin typeface="Abadi" panose="020B0604020104020204" pitchFamily="34" charset="0"/>
              </a:rPr>
              <a:t>Previews with .NET 5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5BC79A1-D263-41AB-B434-0119F88D9F82}"/>
              </a:ext>
            </a:extLst>
          </p:cNvPr>
          <p:cNvSpPr/>
          <p:nvPr/>
        </p:nvSpPr>
        <p:spPr>
          <a:xfrm>
            <a:off x="6992350" y="3219127"/>
            <a:ext cx="4275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070714B-2622-4956-B850-0A273B7E4235}"/>
              </a:ext>
            </a:extLst>
          </p:cNvPr>
          <p:cNvSpPr/>
          <p:nvPr/>
        </p:nvSpPr>
        <p:spPr>
          <a:xfrm>
            <a:off x="2698152" y="4627336"/>
            <a:ext cx="21323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Hybrid</a:t>
            </a:r>
          </a:p>
          <a:p>
            <a:pPr>
              <a:defRPr/>
            </a:pPr>
            <a:r>
              <a:rPr lang="en-GB" sz="1600" dirty="0">
                <a:solidFill>
                  <a:prstClr val="white"/>
                </a:solidFill>
                <a:latin typeface="Abadi" panose="020B0604020104020204" pitchFamily="34" charset="0"/>
              </a:rPr>
              <a:t>Previews with .NET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0826DE8-34E1-4366-A4D9-647F2FECF805}"/>
              </a:ext>
            </a:extLst>
          </p:cNvPr>
          <p:cNvSpPr/>
          <p:nvPr/>
        </p:nvSpPr>
        <p:spPr>
          <a:xfrm>
            <a:off x="6992350" y="4627336"/>
            <a:ext cx="48606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Native .NET renders to Electron / WebView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Appears as native app (own window)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Works offline or online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B7D2E378-A2DF-4860-94C6-73492E415872}"/>
              </a:ext>
            </a:extLst>
          </p:cNvPr>
          <p:cNvSpPr/>
          <p:nvPr/>
        </p:nvSpPr>
        <p:spPr>
          <a:xfrm rot="1131932">
            <a:off x="1835210" y="5945366"/>
            <a:ext cx="428017" cy="42801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49B9E6C-5427-442E-B715-6C268436D86F}"/>
              </a:ext>
            </a:extLst>
          </p:cNvPr>
          <p:cNvSpPr/>
          <p:nvPr/>
        </p:nvSpPr>
        <p:spPr>
          <a:xfrm>
            <a:off x="2698152" y="5891415"/>
            <a:ext cx="20168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Blazor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Native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 smtClean="0">
                <a:solidFill>
                  <a:prstClr val="white"/>
                </a:solidFill>
                <a:latin typeface="Abadi" panose="020B0604020104020204" pitchFamily="34" charset="0"/>
              </a:rPr>
              <a:t>Under I+D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0004BF5-6C5A-48C9-A859-FA56031D8027}"/>
              </a:ext>
            </a:extLst>
          </p:cNvPr>
          <p:cNvSpPr/>
          <p:nvPr/>
        </p:nvSpPr>
        <p:spPr>
          <a:xfrm>
            <a:off x="6992350" y="5891415"/>
            <a:ext cx="3576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Same programming model, but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rendering non-HTML 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34655" y="261687"/>
            <a:ext cx="81785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Web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6F0C0F5-4350-4CC0-AE39-E4921720BA4E}"/>
              </a:ext>
            </a:extLst>
          </p:cNvPr>
          <p:cNvSpPr/>
          <p:nvPr/>
        </p:nvSpPr>
        <p:spPr>
          <a:xfrm>
            <a:off x="224662" y="5704554"/>
            <a:ext cx="1125629" cy="800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</a:rPr>
              <a:t>Desktop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prstClr val="white"/>
                </a:solidFill>
                <a:latin typeface="Abadi" panose="020B0604020104020204" pitchFamily="34" charset="0"/>
              </a:rPr>
              <a:t>Mobile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052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54" grpId="0" animBg="1"/>
      <p:bldP spid="8" grpId="0" animBg="1"/>
      <p:bldP spid="10" grpId="0" animBg="1"/>
      <p:bldP spid="11" grpId="0" animBg="1"/>
      <p:bldP spid="16" grpId="0"/>
      <p:bldP spid="17" grpId="0"/>
      <p:bldP spid="22" grpId="0"/>
      <p:bldP spid="23" grpId="0"/>
      <p:bldP spid="25" grpId="0"/>
      <p:bldP spid="26" grpId="0"/>
      <p:bldP spid="41" grpId="0" animBg="1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58867"/>
          </a:xfrm>
        </p:spPr>
        <p:txBody>
          <a:bodyPr/>
          <a:lstStyle/>
          <a:p>
            <a:pPr marL="0" indent="0">
              <a:buNone/>
            </a:pPr>
            <a:endParaRPr lang="es-ES" sz="2000" spc="-100" dirty="0">
              <a:ln w="3175">
                <a:noFill/>
              </a:ln>
              <a:cs typeface="Segoe UI" pitchFamily="34" charset="0"/>
              <a:hlinkClick r:id="rId3"/>
            </a:endParaRPr>
          </a:p>
          <a:p>
            <a:r>
              <a:rPr lang="es-ES" sz="1600" dirty="0" smtClean="0">
                <a:hlinkClick r:id="rId3"/>
              </a:rPr>
              <a:t>https</a:t>
            </a:r>
            <a:r>
              <a:rPr lang="es-ES" sz="1600" dirty="0">
                <a:hlinkClick r:id="rId3"/>
              </a:rPr>
              <a:t>://webassembly.github.io/spec/core/index.html</a:t>
            </a:r>
            <a:endParaRPr lang="es-ES" sz="1600" dirty="0"/>
          </a:p>
          <a:p>
            <a:r>
              <a:rPr lang="es-ES" sz="1600" dirty="0">
                <a:hlinkClick r:id="rId4"/>
              </a:rPr>
              <a:t>https://webassembly.org/</a:t>
            </a:r>
            <a:endParaRPr lang="es-ES" sz="1600" dirty="0"/>
          </a:p>
          <a:p>
            <a:r>
              <a:rPr lang="es-ES" sz="1600" dirty="0">
                <a:hlinkClick r:id="rId5"/>
              </a:rPr>
              <a:t>https://pablomagaz.com/blog/empezando-con-webassembly</a:t>
            </a:r>
            <a:endParaRPr lang="es-ES" sz="1600" dirty="0"/>
          </a:p>
          <a:p>
            <a:r>
              <a:rPr lang="es-ES" sz="1600" dirty="0">
                <a:hlinkClick r:id="rId6"/>
              </a:rPr>
              <a:t>https://developer.mozilla.org/en-US/docs/WebAssembly</a:t>
            </a:r>
            <a:endParaRPr lang="es-ES" sz="1600" dirty="0"/>
          </a:p>
          <a:p>
            <a:r>
              <a:rPr lang="es-ES" sz="1600" dirty="0">
                <a:hlinkClick r:id="rId7"/>
              </a:rPr>
              <a:t>https://caniuse.com/#feat=wasm</a:t>
            </a:r>
            <a:endParaRPr lang="es-ES" sz="1600" dirty="0"/>
          </a:p>
          <a:p>
            <a:r>
              <a:rPr lang="es-ES" sz="1600" dirty="0">
                <a:hlinkClick r:id="rId8"/>
              </a:rPr>
              <a:t>https://www.freecodecamp.org/news/get-started-with-webassembly-using-only-14-lines-of-javascript-b37b6aaca1e4/</a:t>
            </a:r>
            <a:endParaRPr lang="es-ES" sz="1600" dirty="0"/>
          </a:p>
          <a:p>
            <a:r>
              <a:rPr lang="es-ES" sz="1600" dirty="0" smtClean="0">
                <a:solidFill>
                  <a:srgbClr val="FF0000"/>
                </a:solidFill>
                <a:hlinkClick r:id="rId9"/>
              </a:rPr>
              <a:t>=&gt; https</a:t>
            </a:r>
            <a:r>
              <a:rPr lang="es-ES" sz="1600" dirty="0">
                <a:solidFill>
                  <a:srgbClr val="FF0000"/>
                </a:solidFill>
                <a:hlinkClick r:id="rId9"/>
              </a:rPr>
              <a:t>://</a:t>
            </a:r>
            <a:r>
              <a:rPr lang="es-ES" sz="1600" dirty="0" smtClean="0">
                <a:solidFill>
                  <a:srgbClr val="FF0000"/>
                </a:solidFill>
                <a:hlinkClick r:id="rId9"/>
              </a:rPr>
              <a:t>mbebenita.github.io/WasmExplorer/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 smtClean="0">
                <a:hlinkClick r:id="rId10"/>
              </a:rPr>
              <a:t>https</a:t>
            </a:r>
            <a:r>
              <a:rPr lang="es-ES" sz="1600" dirty="0">
                <a:hlinkClick r:id="rId10"/>
              </a:rPr>
              <a:t>://</a:t>
            </a:r>
            <a:r>
              <a:rPr lang="es-ES" sz="1600" dirty="0" smtClean="0">
                <a:hlinkClick r:id="rId10"/>
              </a:rPr>
              <a:t>dotnet.microsoft.com/apps/aspnet/web-apps/blazor</a:t>
            </a:r>
            <a:endParaRPr lang="es-ES" sz="1600" dirty="0" smtClean="0"/>
          </a:p>
          <a:p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https://blazor.net/docs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1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1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://blazor.net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11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://blazor.net/docs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1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1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://aka.ms/blazorworkshop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1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1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://aka.ms/awesomeblazor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s-ES" sz="1600" dirty="0">
                <a:hlinkClick r:id="rId15"/>
              </a:rPr>
              <a:t>https://github.com/danroth27/BlazorWeather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906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Blazor</a:t>
            </a:r>
            <a:r>
              <a:rPr lang="en-US" dirty="0" smtClean="0"/>
              <a:t>: </a:t>
            </a:r>
            <a:r>
              <a:rPr lang="en-US" dirty="0"/>
              <a:t>a new way to build </a:t>
            </a:r>
            <a:r>
              <a:rPr lang="en-US" dirty="0" smtClean="0"/>
              <a:t>modern web </a:t>
            </a:r>
            <a:r>
              <a:rPr lang="en-US" dirty="0"/>
              <a:t>applications with .</a:t>
            </a:r>
            <a:r>
              <a:rPr lang="en-US" dirty="0" smtClean="0"/>
              <a:t>NET core 3.0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584475"/>
            <a:ext cx="9860611" cy="1165866"/>
          </a:xfrm>
        </p:spPr>
        <p:txBody>
          <a:bodyPr/>
          <a:lstStyle/>
          <a:p>
            <a:r>
              <a:rPr lang="fr-FR" dirty="0"/>
              <a:t>Javier </a:t>
            </a:r>
            <a:r>
              <a:rPr lang="fr-FR" dirty="0" smtClean="0"/>
              <a:t>Vela</a:t>
            </a:r>
          </a:p>
          <a:p>
            <a:endParaRPr lang="fr-FR" dirty="0"/>
          </a:p>
          <a:p>
            <a:r>
              <a:rPr lang="fr-FR" sz="2000" dirty="0" smtClean="0"/>
              <a:t>Twitter: @</a:t>
            </a:r>
            <a:r>
              <a:rPr lang="fr-FR" sz="2000" dirty="0" err="1" smtClean="0"/>
              <a:t>jvela</a:t>
            </a:r>
            <a:endParaRPr lang="fr-FR" sz="2000" dirty="0"/>
          </a:p>
          <a:p>
            <a:r>
              <a:rPr lang="fr-FR" sz="2000" dirty="0" err="1" smtClean="0"/>
              <a:t>Linkedin</a:t>
            </a:r>
            <a:r>
              <a:rPr lang="fr-FR" sz="2000" dirty="0" smtClean="0"/>
              <a:t>: https</a:t>
            </a:r>
            <a:r>
              <a:rPr lang="fr-FR" sz="2000" dirty="0"/>
              <a:t>://www.linkedin.com/in/javiervelaaylon</a:t>
            </a:r>
            <a:r>
              <a:rPr lang="fr-FR" sz="2000" dirty="0" smtClean="0"/>
              <a:t>/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FBDA5B1-5AA2-4EC5-9FE6-DEF3EF70130E}"/>
              </a:ext>
            </a:extLst>
          </p:cNvPr>
          <p:cNvGrpSpPr/>
          <p:nvPr/>
        </p:nvGrpSpPr>
        <p:grpSpPr>
          <a:xfrm>
            <a:off x="708946" y="1137367"/>
            <a:ext cx="4748598" cy="4316605"/>
            <a:chOff x="6763966" y="1195735"/>
            <a:chExt cx="4748598" cy="43166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B49CD8FE-9D7F-4675-B7C0-1B1DDD54565C}"/>
                </a:ext>
              </a:extLst>
            </p:cNvPr>
            <p:cNvSpPr/>
            <p:nvPr/>
          </p:nvSpPr>
          <p:spPr>
            <a:xfrm>
              <a:off x="6763966" y="1195735"/>
              <a:ext cx="4748598" cy="4316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FF0DBF84-1FBD-448D-864B-DB205F085E2E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DC9AE64-326B-4F1C-A7C6-5A5F94BF6469}"/>
                </a:ext>
              </a:extLst>
            </p:cNvPr>
            <p:cNvSpPr/>
            <p:nvPr/>
          </p:nvSpPr>
          <p:spPr>
            <a:xfrm>
              <a:off x="7263319" y="1573393"/>
              <a:ext cx="3774150" cy="409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F4509062-C9DE-4F40-92A3-AC90AFCF1410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672EB90E-BA3B-4A89-9AE3-E64D0466A715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5BBC40A-6B23-45E6-A1FD-3953238C1114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E6FA25A3-6536-4629-B890-D2A6622C4746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969E559E-763B-4A45-BB72-F87D73AD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D29F0D7-8713-4865-B393-E72BF526D6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4E850284-E5DC-48AA-9B2B-EE83FDC04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ln w="412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5A49131C-D546-4072-9F34-4F4CE181504B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E4499A3F-8816-4E3E-A03A-CF4885C31E4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971246C5-8B2C-40FF-8E07-11F27AC594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C0DF868B-C29E-42D7-BB0D-94A7414DF34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D4F5380F-9426-4441-A784-50D7DD20A01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FE087D91-68FB-4680-8437-BCF48D636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877D68D4-FC2C-4DE2-B3A6-AAED2E45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B34CDE95-F017-428B-8FA6-5A376D0A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FB46B425-0DB1-49CE-8378-AF201F9DA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DFE1E9DC-A8FD-4C35-BAB4-87CE31AAA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26653" y="2576564"/>
            <a:ext cx="955914" cy="1012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D94904E-BD8D-42C8-BCF0-DAF626A2AD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37" y="2427638"/>
            <a:ext cx="1855154" cy="1310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79009CE-9270-49AA-914F-EE4FF9CD33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06" y="2610050"/>
            <a:ext cx="1091565" cy="94584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C336232-8893-4D94-BAF3-969DCDA6AF22}"/>
              </a:ext>
            </a:extLst>
          </p:cNvPr>
          <p:cNvSpPr/>
          <p:nvPr/>
        </p:nvSpPr>
        <p:spPr>
          <a:xfrm>
            <a:off x="1057995" y="4064041"/>
            <a:ext cx="4050500" cy="945841"/>
          </a:xfrm>
          <a:prstGeom prst="rect">
            <a:avLst/>
          </a:prstGeom>
          <a:solidFill>
            <a:srgbClr val="FFD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E6DF952-40B5-4BA2-BE85-F105359DC584}"/>
              </a:ext>
            </a:extLst>
          </p:cNvPr>
          <p:cNvGrpSpPr/>
          <p:nvPr/>
        </p:nvGrpSpPr>
        <p:grpSpPr>
          <a:xfrm rot="21106531">
            <a:off x="5390997" y="2157820"/>
            <a:ext cx="2274957" cy="2542359"/>
            <a:chOff x="4860128" y="2197348"/>
            <a:chExt cx="1590712" cy="2542359"/>
          </a:xfrm>
        </p:grpSpPr>
        <p:pic>
          <p:nvPicPr>
            <p:cNvPr id="21" name="Graphic 20" descr="Line Arrow: Clockwise curve">
              <a:extLst>
                <a:ext uri="{FF2B5EF4-FFF2-40B4-BE49-F238E27FC236}">
                  <a16:creationId xmlns:a16="http://schemas.microsoft.com/office/drawing/2014/main" xmlns="" id="{562C8EDC-19E5-43AB-ADC6-B74F88E1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7200000">
              <a:off x="5052262" y="2197348"/>
              <a:ext cx="1398578" cy="1398578"/>
            </a:xfrm>
            <a:prstGeom prst="rect">
              <a:avLst/>
            </a:prstGeom>
          </p:spPr>
        </p:pic>
        <p:pic>
          <p:nvPicPr>
            <p:cNvPr id="47" name="Graphic 46" descr="Line Arrow: Clockwise curve">
              <a:extLst>
                <a:ext uri="{FF2B5EF4-FFF2-40B4-BE49-F238E27FC236}">
                  <a16:creationId xmlns:a16="http://schemas.microsoft.com/office/drawing/2014/main" xmlns="" id="{9BB20BAA-630C-4C2D-BA43-61EF2EEC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 rot="7200000" flipH="1" flipV="1">
              <a:off x="4860128" y="3341129"/>
              <a:ext cx="1398578" cy="1398578"/>
            </a:xfrm>
            <a:prstGeom prst="rect">
              <a:avLst/>
            </a:prstGeom>
          </p:spPr>
        </p:pic>
      </p:grp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xmlns="" id="{77AE6B43-F085-4A5F-B69C-08B4B38427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737972" y="997626"/>
            <a:ext cx="3738664" cy="3738664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4AED7D-40EC-417C-B7AB-CF9A032A32F8}"/>
              </a:ext>
            </a:extLst>
          </p:cNvPr>
          <p:cNvGrpSpPr/>
          <p:nvPr/>
        </p:nvGrpSpPr>
        <p:grpSpPr>
          <a:xfrm>
            <a:off x="7528157" y="2301360"/>
            <a:ext cx="4158294" cy="2767915"/>
            <a:chOff x="435991" y="2301360"/>
            <a:chExt cx="4158294" cy="27679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79978B70-66DE-4E8F-B915-194EDB92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5991" y="2301360"/>
              <a:ext cx="4158294" cy="27679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4C48DCCC-3939-4E9D-95BE-CC99759ECC07}"/>
                </a:ext>
              </a:extLst>
            </p:cNvPr>
            <p:cNvSpPr/>
            <p:nvPr/>
          </p:nvSpPr>
          <p:spPr>
            <a:xfrm>
              <a:off x="590145" y="2575128"/>
              <a:ext cx="3819727" cy="2308698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8C0C3F9-5262-47EE-B139-78DC5721BDC5}"/>
              </a:ext>
            </a:extLst>
          </p:cNvPr>
          <p:cNvGrpSpPr/>
          <p:nvPr/>
        </p:nvGrpSpPr>
        <p:grpSpPr>
          <a:xfrm>
            <a:off x="9003227" y="3425887"/>
            <a:ext cx="1392768" cy="1163498"/>
            <a:chOff x="2476688" y="4553310"/>
            <a:chExt cx="2280129" cy="19047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05FA6BA9-9017-4CAF-8D5E-41145FFF9507}"/>
                </a:ext>
              </a:extLst>
            </p:cNvPr>
            <p:cNvSpPr/>
            <p:nvPr/>
          </p:nvSpPr>
          <p:spPr>
            <a:xfrm>
              <a:off x="2664806" y="4553310"/>
              <a:ext cx="1964014" cy="189550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256C8DAF-B264-48E2-B91D-0A68642CE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76688" y="4955242"/>
              <a:ext cx="2280129" cy="150286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EFCDFC7-4792-4AFB-8DBE-FF22AEC3271B}"/>
              </a:ext>
            </a:extLst>
          </p:cNvPr>
          <p:cNvGrpSpPr/>
          <p:nvPr/>
        </p:nvGrpSpPr>
        <p:grpSpPr>
          <a:xfrm>
            <a:off x="1034063" y="3022105"/>
            <a:ext cx="3838873" cy="791647"/>
            <a:chOff x="1034063" y="3022105"/>
            <a:chExt cx="3838873" cy="79164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1217964B-FBCF-4E63-9767-B13344E8484D}"/>
                </a:ext>
              </a:extLst>
            </p:cNvPr>
            <p:cNvGrpSpPr/>
            <p:nvPr/>
          </p:nvGrpSpPr>
          <p:grpSpPr>
            <a:xfrm>
              <a:off x="1034063" y="3022105"/>
              <a:ext cx="935363" cy="791647"/>
              <a:chOff x="809408" y="5164739"/>
              <a:chExt cx="1531302" cy="129602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32970229-9942-4631-B385-67D5C0E07B31}"/>
                  </a:ext>
                </a:extLst>
              </p:cNvPr>
              <p:cNvSpPr/>
              <p:nvPr/>
            </p:nvSpPr>
            <p:spPr>
              <a:xfrm>
                <a:off x="942760" y="5164739"/>
                <a:ext cx="1319004" cy="1286740"/>
              </a:xfrm>
              <a:prstGeom prst="rect">
                <a:avLst/>
              </a:prstGeom>
              <a:solidFill>
                <a:srgbClr val="6821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8B07C769-5715-41FA-91BD-1B5DD3DD7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408" y="5451464"/>
                <a:ext cx="1531302" cy="1009297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1BFB06E8-7A0D-4DB3-9291-C817FC4102CB}"/>
                </a:ext>
              </a:extLst>
            </p:cNvPr>
            <p:cNvGrpSpPr/>
            <p:nvPr/>
          </p:nvGrpSpPr>
          <p:grpSpPr>
            <a:xfrm>
              <a:off x="2216248" y="3102752"/>
              <a:ext cx="2656688" cy="624681"/>
              <a:chOff x="977953" y="2433131"/>
              <a:chExt cx="6182954" cy="1453829"/>
            </a:xfrm>
            <a:solidFill>
              <a:schemeClr val="tx1"/>
            </a:solidFill>
            <a:effectLst>
              <a:outerShdw blurRad="1651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246E14C2-1C99-4B41-BB44-040955B9015E}"/>
                  </a:ext>
                </a:extLst>
              </p:cNvPr>
              <p:cNvSpPr/>
              <p:nvPr/>
            </p:nvSpPr>
            <p:spPr>
              <a:xfrm>
                <a:off x="2256408" y="2433131"/>
                <a:ext cx="290494" cy="1452467"/>
              </a:xfrm>
              <a:custGeom>
                <a:avLst/>
                <a:gdLst/>
                <a:ahLst/>
                <a:cxnLst/>
                <a:rect l="l" t="t" r="r" b="b"/>
                <a:pathLst>
                  <a:path w="290494" h="1452467">
                    <a:moveTo>
                      <a:pt x="0" y="0"/>
                    </a:moveTo>
                    <a:lnTo>
                      <a:pt x="290494" y="0"/>
                    </a:lnTo>
                    <a:lnTo>
                      <a:pt x="290494" y="1452467"/>
                    </a:lnTo>
                    <a:lnTo>
                      <a:pt x="0" y="14524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E7B22F2F-AE9B-4825-A8B3-D457995A1F4A}"/>
                  </a:ext>
                </a:extLst>
              </p:cNvPr>
              <p:cNvSpPr/>
              <p:nvPr/>
            </p:nvSpPr>
            <p:spPr>
              <a:xfrm>
                <a:off x="977953" y="2435236"/>
                <a:ext cx="1159869" cy="1450362"/>
              </a:xfrm>
              <a:custGeom>
                <a:avLst/>
                <a:gdLst/>
                <a:ahLst/>
                <a:cxnLst/>
                <a:rect l="l" t="t" r="r" b="b"/>
                <a:pathLst>
                  <a:path w="1159869" h="1450362">
                    <a:moveTo>
                      <a:pt x="0" y="0"/>
                    </a:moveTo>
                    <a:lnTo>
                      <a:pt x="290493" y="0"/>
                    </a:lnTo>
                    <a:lnTo>
                      <a:pt x="290493" y="366274"/>
                    </a:lnTo>
                    <a:cubicBezTo>
                      <a:pt x="355047" y="329787"/>
                      <a:pt x="421356" y="306281"/>
                      <a:pt x="489418" y="295756"/>
                    </a:cubicBezTo>
                    <a:cubicBezTo>
                      <a:pt x="557481" y="285231"/>
                      <a:pt x="623789" y="286283"/>
                      <a:pt x="688343" y="298914"/>
                    </a:cubicBezTo>
                    <a:cubicBezTo>
                      <a:pt x="752897" y="311544"/>
                      <a:pt x="813592" y="334348"/>
                      <a:pt x="870428" y="367327"/>
                    </a:cubicBezTo>
                    <a:cubicBezTo>
                      <a:pt x="927264" y="400306"/>
                      <a:pt x="977082" y="441704"/>
                      <a:pt x="1019885" y="491523"/>
                    </a:cubicBezTo>
                    <a:cubicBezTo>
                      <a:pt x="1062687" y="541342"/>
                      <a:pt x="1096718" y="598178"/>
                      <a:pt x="1121978" y="662030"/>
                    </a:cubicBezTo>
                    <a:cubicBezTo>
                      <a:pt x="1147239" y="725883"/>
                      <a:pt x="1159869" y="794998"/>
                      <a:pt x="1159869" y="869375"/>
                    </a:cubicBezTo>
                    <a:cubicBezTo>
                      <a:pt x="1159869" y="949366"/>
                      <a:pt x="1144783" y="1024796"/>
                      <a:pt x="1114611" y="1095666"/>
                    </a:cubicBezTo>
                    <a:cubicBezTo>
                      <a:pt x="1084439" y="1166535"/>
                      <a:pt x="1043040" y="1228282"/>
                      <a:pt x="990414" y="1280908"/>
                    </a:cubicBezTo>
                    <a:cubicBezTo>
                      <a:pt x="937789" y="1333533"/>
                      <a:pt x="876392" y="1374932"/>
                      <a:pt x="806225" y="1405104"/>
                    </a:cubicBezTo>
                    <a:cubicBezTo>
                      <a:pt x="736057" y="1435276"/>
                      <a:pt x="660978" y="1450362"/>
                      <a:pt x="580987" y="1450362"/>
                    </a:cubicBezTo>
                    <a:cubicBezTo>
                      <a:pt x="500996" y="1450362"/>
                      <a:pt x="425566" y="1435276"/>
                      <a:pt x="354697" y="1405104"/>
                    </a:cubicBezTo>
                    <a:cubicBezTo>
                      <a:pt x="283827" y="1374932"/>
                      <a:pt x="222080" y="1333533"/>
                      <a:pt x="169454" y="1280908"/>
                    </a:cubicBezTo>
                    <a:cubicBezTo>
                      <a:pt x="116829" y="1228282"/>
                      <a:pt x="75430" y="1166535"/>
                      <a:pt x="45258" y="1095666"/>
                    </a:cubicBezTo>
                    <a:cubicBezTo>
                      <a:pt x="15086" y="1024796"/>
                      <a:pt x="0" y="949366"/>
                      <a:pt x="0" y="869375"/>
                    </a:cubicBezTo>
                    <a:lnTo>
                      <a:pt x="0" y="0"/>
                    </a:lnTo>
                    <a:close/>
                    <a:moveTo>
                      <a:pt x="580987" y="578882"/>
                    </a:moveTo>
                    <a:cubicBezTo>
                      <a:pt x="540290" y="578882"/>
                      <a:pt x="502399" y="586600"/>
                      <a:pt x="467316" y="602037"/>
                    </a:cubicBezTo>
                    <a:cubicBezTo>
                      <a:pt x="432232" y="617474"/>
                      <a:pt x="401709" y="638173"/>
                      <a:pt x="375747" y="664135"/>
                    </a:cubicBezTo>
                    <a:cubicBezTo>
                      <a:pt x="349785" y="690097"/>
                      <a:pt x="329085" y="720971"/>
                      <a:pt x="313649" y="756756"/>
                    </a:cubicBezTo>
                    <a:cubicBezTo>
                      <a:pt x="298212" y="792542"/>
                      <a:pt x="290493" y="830081"/>
                      <a:pt x="290493" y="869375"/>
                    </a:cubicBezTo>
                    <a:cubicBezTo>
                      <a:pt x="290493" y="910073"/>
                      <a:pt x="298212" y="947963"/>
                      <a:pt x="313649" y="983047"/>
                    </a:cubicBezTo>
                    <a:cubicBezTo>
                      <a:pt x="329085" y="1018130"/>
                      <a:pt x="349785" y="1048653"/>
                      <a:pt x="375747" y="1074615"/>
                    </a:cubicBezTo>
                    <a:cubicBezTo>
                      <a:pt x="401709" y="1100577"/>
                      <a:pt x="432232" y="1121277"/>
                      <a:pt x="467316" y="1136713"/>
                    </a:cubicBezTo>
                    <a:cubicBezTo>
                      <a:pt x="502399" y="1152150"/>
                      <a:pt x="540290" y="1159869"/>
                      <a:pt x="580987" y="1159869"/>
                    </a:cubicBezTo>
                    <a:cubicBezTo>
                      <a:pt x="620281" y="1159869"/>
                      <a:pt x="657470" y="1152150"/>
                      <a:pt x="692553" y="1136713"/>
                    </a:cubicBezTo>
                    <a:cubicBezTo>
                      <a:pt x="727637" y="1121277"/>
                      <a:pt x="758511" y="1100577"/>
                      <a:pt x="785174" y="1074615"/>
                    </a:cubicBezTo>
                    <a:cubicBezTo>
                      <a:pt x="811838" y="1048653"/>
                      <a:pt x="832537" y="1018130"/>
                      <a:pt x="847273" y="983047"/>
                    </a:cubicBezTo>
                    <a:cubicBezTo>
                      <a:pt x="862008" y="947963"/>
                      <a:pt x="869375" y="910073"/>
                      <a:pt x="869375" y="869375"/>
                    </a:cubicBezTo>
                    <a:cubicBezTo>
                      <a:pt x="869375" y="830081"/>
                      <a:pt x="862008" y="792542"/>
                      <a:pt x="847273" y="756756"/>
                    </a:cubicBezTo>
                    <a:cubicBezTo>
                      <a:pt x="832537" y="720971"/>
                      <a:pt x="811838" y="690097"/>
                      <a:pt x="785174" y="664135"/>
                    </a:cubicBezTo>
                    <a:cubicBezTo>
                      <a:pt x="758511" y="638173"/>
                      <a:pt x="727637" y="617474"/>
                      <a:pt x="692553" y="602037"/>
                    </a:cubicBezTo>
                    <a:cubicBezTo>
                      <a:pt x="657470" y="586600"/>
                      <a:pt x="620281" y="578882"/>
                      <a:pt x="580987" y="57888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A4BF6DB2-DDFA-48B5-BA82-F2BA48CC86C6}"/>
                  </a:ext>
                </a:extLst>
              </p:cNvPr>
              <p:cNvSpPr/>
              <p:nvPr/>
            </p:nvSpPr>
            <p:spPr>
              <a:xfrm>
                <a:off x="6419938" y="2746780"/>
                <a:ext cx="740969" cy="1138818"/>
              </a:xfrm>
              <a:custGeom>
                <a:avLst/>
                <a:gdLst>
                  <a:gd name="connsiteX0" fmla="*/ 452311 w 740969"/>
                  <a:gd name="connsiteY0" fmla="*/ 15642 h 1138818"/>
                  <a:gd name="connsiteX1" fmla="*/ 359571 w 740969"/>
                  <a:gd name="connsiteY1" fmla="*/ 44332 h 1138818"/>
                  <a:gd name="connsiteX2" fmla="*/ 426268 w 740969"/>
                  <a:gd name="connsiteY2" fmla="*/ 21049 h 1138818"/>
                  <a:gd name="connsiteX3" fmla="*/ 467481 w 740969"/>
                  <a:gd name="connsiteY3" fmla="*/ 12492 h 1138818"/>
                  <a:gd name="connsiteX4" fmla="*/ 452311 w 740969"/>
                  <a:gd name="connsiteY4" fmla="*/ 15642 h 1138818"/>
                  <a:gd name="connsiteX5" fmla="*/ 460211 w 740969"/>
                  <a:gd name="connsiteY5" fmla="*/ 13198 h 1138818"/>
                  <a:gd name="connsiteX6" fmla="*/ 580987 w 740969"/>
                  <a:gd name="connsiteY6" fmla="*/ 0 h 1138818"/>
                  <a:gd name="connsiteX7" fmla="*/ 740969 w 740969"/>
                  <a:gd name="connsiteY7" fmla="*/ 0 h 1138818"/>
                  <a:gd name="connsiteX8" fmla="*/ 740969 w 740969"/>
                  <a:gd name="connsiteY8" fmla="*/ 28121 h 1138818"/>
                  <a:gd name="connsiteX9" fmla="*/ 740969 w 740969"/>
                  <a:gd name="connsiteY9" fmla="*/ 290493 h 1138818"/>
                  <a:gd name="connsiteX10" fmla="*/ 580987 w 740969"/>
                  <a:gd name="connsiteY10" fmla="*/ 290493 h 1138818"/>
                  <a:gd name="connsiteX11" fmla="*/ 467315 w 740969"/>
                  <a:gd name="connsiteY11" fmla="*/ 313648 h 1138818"/>
                  <a:gd name="connsiteX12" fmla="*/ 464958 w 740969"/>
                  <a:gd name="connsiteY12" fmla="*/ 314947 h 1138818"/>
                  <a:gd name="connsiteX13" fmla="*/ 464954 w 740969"/>
                  <a:gd name="connsiteY13" fmla="*/ 314948 h 1138818"/>
                  <a:gd name="connsiteX14" fmla="*/ 459713 w 740969"/>
                  <a:gd name="connsiteY14" fmla="*/ 317835 h 1138818"/>
                  <a:gd name="connsiteX15" fmla="*/ 382297 w 740969"/>
                  <a:gd name="connsiteY15" fmla="*/ 370335 h 1138818"/>
                  <a:gd name="connsiteX16" fmla="*/ 375747 w 740969"/>
                  <a:gd name="connsiteY16" fmla="*/ 375746 h 1138818"/>
                  <a:gd name="connsiteX17" fmla="*/ 313648 w 740969"/>
                  <a:gd name="connsiteY17" fmla="*/ 468367 h 1138818"/>
                  <a:gd name="connsiteX18" fmla="*/ 290493 w 740969"/>
                  <a:gd name="connsiteY18" fmla="*/ 580986 h 1138818"/>
                  <a:gd name="connsiteX19" fmla="*/ 290493 w 740969"/>
                  <a:gd name="connsiteY19" fmla="*/ 624778 h 1138818"/>
                  <a:gd name="connsiteX20" fmla="*/ 286283 w 740969"/>
                  <a:gd name="connsiteY20" fmla="*/ 582871 h 1138818"/>
                  <a:gd name="connsiteX21" fmla="*/ 286283 w 740969"/>
                  <a:gd name="connsiteY21" fmla="*/ 582872 h 1138818"/>
                  <a:gd name="connsiteX22" fmla="*/ 290493 w 740969"/>
                  <a:gd name="connsiteY22" fmla="*/ 624779 h 1138818"/>
                  <a:gd name="connsiteX23" fmla="*/ 290493 w 740969"/>
                  <a:gd name="connsiteY23" fmla="*/ 1087903 h 1138818"/>
                  <a:gd name="connsiteX24" fmla="*/ 290493 w 740969"/>
                  <a:gd name="connsiteY24" fmla="*/ 1138818 h 1138818"/>
                  <a:gd name="connsiteX25" fmla="*/ 286283 w 740969"/>
                  <a:gd name="connsiteY25" fmla="*/ 1138818 h 1138818"/>
                  <a:gd name="connsiteX26" fmla="*/ 0 w 740969"/>
                  <a:gd name="connsiteY26" fmla="*/ 1138818 h 1138818"/>
                  <a:gd name="connsiteX27" fmla="*/ 0 w 740969"/>
                  <a:gd name="connsiteY27" fmla="*/ 580987 h 1138818"/>
                  <a:gd name="connsiteX28" fmla="*/ 0 w 740969"/>
                  <a:gd name="connsiteY28" fmla="*/ 539501 h 1138818"/>
                  <a:gd name="connsiteX29" fmla="*/ 7105 w 740969"/>
                  <a:gd name="connsiteY29" fmla="*/ 466306 h 1138818"/>
                  <a:gd name="connsiteX30" fmla="*/ 41048 w 740969"/>
                  <a:gd name="connsiteY30" fmla="*/ 356581 h 1138818"/>
                  <a:gd name="connsiteX31" fmla="*/ 165244 w 740969"/>
                  <a:gd name="connsiteY31" fmla="*/ 171339 h 1138818"/>
                  <a:gd name="connsiteX32" fmla="*/ 251024 w 740969"/>
                  <a:gd name="connsiteY32" fmla="*/ 100821 h 1138818"/>
                  <a:gd name="connsiteX33" fmla="*/ 329572 w 740969"/>
                  <a:gd name="connsiteY33" fmla="*/ 58430 h 1138818"/>
                  <a:gd name="connsiteX34" fmla="*/ 350487 w 740969"/>
                  <a:gd name="connsiteY34" fmla="*/ 47143 h 1138818"/>
                  <a:gd name="connsiteX35" fmla="*/ 359571 w 740969"/>
                  <a:gd name="connsiteY35" fmla="*/ 44333 h 1138818"/>
                  <a:gd name="connsiteX36" fmla="*/ 452311 w 740969"/>
                  <a:gd name="connsiteY36" fmla="*/ 15643 h 1138818"/>
                  <a:gd name="connsiteX37" fmla="*/ 467481 w 740969"/>
                  <a:gd name="connsiteY37" fmla="*/ 12493 h 1138818"/>
                  <a:gd name="connsiteX38" fmla="*/ 502311 w 740969"/>
                  <a:gd name="connsiteY38" fmla="*/ 5262 h 1138818"/>
                  <a:gd name="connsiteX39" fmla="*/ 580987 w 740969"/>
                  <a:gd name="connsiteY39" fmla="*/ 0 h 113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40969" h="1138818">
                    <a:moveTo>
                      <a:pt x="452311" y="15642"/>
                    </a:moveTo>
                    <a:lnTo>
                      <a:pt x="359571" y="44332"/>
                    </a:lnTo>
                    <a:lnTo>
                      <a:pt x="426268" y="21049"/>
                    </a:lnTo>
                    <a:close/>
                    <a:moveTo>
                      <a:pt x="467481" y="12492"/>
                    </a:moveTo>
                    <a:lnTo>
                      <a:pt x="452311" y="15642"/>
                    </a:lnTo>
                    <a:lnTo>
                      <a:pt x="460211" y="13198"/>
                    </a:lnTo>
                    <a:close/>
                    <a:moveTo>
                      <a:pt x="580987" y="0"/>
                    </a:moveTo>
                    <a:lnTo>
                      <a:pt x="740969" y="0"/>
                    </a:lnTo>
                    <a:lnTo>
                      <a:pt x="740969" y="28121"/>
                    </a:lnTo>
                    <a:lnTo>
                      <a:pt x="740969" y="290493"/>
                    </a:lnTo>
                    <a:lnTo>
                      <a:pt x="580987" y="290493"/>
                    </a:lnTo>
                    <a:cubicBezTo>
                      <a:pt x="540289" y="290493"/>
                      <a:pt x="502399" y="298212"/>
                      <a:pt x="467315" y="313648"/>
                    </a:cubicBezTo>
                    <a:lnTo>
                      <a:pt x="464958" y="314947"/>
                    </a:lnTo>
                    <a:lnTo>
                      <a:pt x="464954" y="314948"/>
                    </a:lnTo>
                    <a:lnTo>
                      <a:pt x="459713" y="317835"/>
                    </a:lnTo>
                    <a:lnTo>
                      <a:pt x="382297" y="370335"/>
                    </a:lnTo>
                    <a:lnTo>
                      <a:pt x="375747" y="375746"/>
                    </a:lnTo>
                    <a:cubicBezTo>
                      <a:pt x="349784" y="401708"/>
                      <a:pt x="329085" y="432581"/>
                      <a:pt x="313648" y="468367"/>
                    </a:cubicBezTo>
                    <a:cubicBezTo>
                      <a:pt x="298211" y="504152"/>
                      <a:pt x="290493" y="541692"/>
                      <a:pt x="290493" y="580986"/>
                    </a:cubicBezTo>
                    <a:lnTo>
                      <a:pt x="290493" y="624778"/>
                    </a:lnTo>
                    <a:lnTo>
                      <a:pt x="286283" y="582871"/>
                    </a:lnTo>
                    <a:lnTo>
                      <a:pt x="286283" y="582872"/>
                    </a:lnTo>
                    <a:lnTo>
                      <a:pt x="290493" y="624779"/>
                    </a:lnTo>
                    <a:lnTo>
                      <a:pt x="290493" y="1087903"/>
                    </a:lnTo>
                    <a:lnTo>
                      <a:pt x="290493" y="1138818"/>
                    </a:lnTo>
                    <a:lnTo>
                      <a:pt x="286283" y="1138818"/>
                    </a:lnTo>
                    <a:lnTo>
                      <a:pt x="0" y="1138818"/>
                    </a:lnTo>
                    <a:lnTo>
                      <a:pt x="0" y="580987"/>
                    </a:lnTo>
                    <a:lnTo>
                      <a:pt x="0" y="539501"/>
                    </a:lnTo>
                    <a:lnTo>
                      <a:pt x="7105" y="466306"/>
                    </a:lnTo>
                    <a:cubicBezTo>
                      <a:pt x="14648" y="428591"/>
                      <a:pt x="25962" y="392016"/>
                      <a:pt x="41048" y="356581"/>
                    </a:cubicBezTo>
                    <a:cubicBezTo>
                      <a:pt x="71220" y="285712"/>
                      <a:pt x="112619" y="223965"/>
                      <a:pt x="165244" y="171339"/>
                    </a:cubicBezTo>
                    <a:cubicBezTo>
                      <a:pt x="191557" y="145027"/>
                      <a:pt x="220150" y="121521"/>
                      <a:pt x="251024" y="100821"/>
                    </a:cubicBezTo>
                    <a:lnTo>
                      <a:pt x="329572" y="58430"/>
                    </a:lnTo>
                    <a:lnTo>
                      <a:pt x="350487" y="47143"/>
                    </a:lnTo>
                    <a:lnTo>
                      <a:pt x="359571" y="44333"/>
                    </a:lnTo>
                    <a:lnTo>
                      <a:pt x="452311" y="15643"/>
                    </a:lnTo>
                    <a:lnTo>
                      <a:pt x="467481" y="12493"/>
                    </a:lnTo>
                    <a:lnTo>
                      <a:pt x="502311" y="5262"/>
                    </a:lnTo>
                    <a:cubicBezTo>
                      <a:pt x="528098" y="1754"/>
                      <a:pt x="554323" y="0"/>
                      <a:pt x="580987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BAC37AB4-A5F0-4598-BC03-C67C1DF38111}"/>
                  </a:ext>
                </a:extLst>
              </p:cNvPr>
              <p:cNvSpPr/>
              <p:nvPr/>
            </p:nvSpPr>
            <p:spPr>
              <a:xfrm>
                <a:off x="3937123" y="2723624"/>
                <a:ext cx="1138818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38818" h="1161974">
                    <a:moveTo>
                      <a:pt x="0" y="0"/>
                    </a:moveTo>
                    <a:lnTo>
                      <a:pt x="1138818" y="0"/>
                    </a:lnTo>
                    <a:lnTo>
                      <a:pt x="549411" y="871481"/>
                    </a:lnTo>
                    <a:lnTo>
                      <a:pt x="1138818" y="871481"/>
                    </a:lnTo>
                    <a:lnTo>
                      <a:pt x="1138818" y="1161974"/>
                    </a:lnTo>
                    <a:lnTo>
                      <a:pt x="0" y="1161974"/>
                    </a:lnTo>
                    <a:lnTo>
                      <a:pt x="591512" y="290494"/>
                    </a:lnTo>
                    <a:lnTo>
                      <a:pt x="0" y="290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5BAE7E19-D69D-48AA-BF9E-CD7BE17E322C}"/>
                  </a:ext>
                </a:extLst>
              </p:cNvPr>
              <p:cNvSpPr/>
              <p:nvPr/>
            </p:nvSpPr>
            <p:spPr>
              <a:xfrm>
                <a:off x="5166953" y="2723624"/>
                <a:ext cx="1157763" cy="1161974"/>
              </a:xfrm>
              <a:custGeom>
                <a:avLst/>
                <a:gdLst/>
                <a:ahLst/>
                <a:cxnLst/>
                <a:rect l="l" t="t" r="r" b="b"/>
                <a:pathLst>
                  <a:path w="1157763" h="1161974">
                    <a:moveTo>
                      <a:pt x="578881" y="0"/>
                    </a:moveTo>
                    <a:cubicBezTo>
                      <a:pt x="654662" y="0"/>
                      <a:pt x="727286" y="14736"/>
                      <a:pt x="796751" y="44206"/>
                    </a:cubicBezTo>
                    <a:cubicBezTo>
                      <a:pt x="866217" y="73676"/>
                      <a:pt x="927965" y="114023"/>
                      <a:pt x="981993" y="165245"/>
                    </a:cubicBezTo>
                    <a:cubicBezTo>
                      <a:pt x="1036023" y="216467"/>
                      <a:pt x="1078825" y="277513"/>
                      <a:pt x="1110400" y="348382"/>
                    </a:cubicBezTo>
                    <a:cubicBezTo>
                      <a:pt x="1141975" y="419251"/>
                      <a:pt x="1157763" y="496786"/>
                      <a:pt x="1157763" y="580987"/>
                    </a:cubicBezTo>
                    <a:cubicBezTo>
                      <a:pt x="1157763" y="660978"/>
                      <a:pt x="1142677" y="736408"/>
                      <a:pt x="1112505" y="807278"/>
                    </a:cubicBezTo>
                    <a:cubicBezTo>
                      <a:pt x="1082333" y="878147"/>
                      <a:pt x="1040935" y="939894"/>
                      <a:pt x="988309" y="992520"/>
                    </a:cubicBezTo>
                    <a:cubicBezTo>
                      <a:pt x="935683" y="1045145"/>
                      <a:pt x="874287" y="1086544"/>
                      <a:pt x="804119" y="1116716"/>
                    </a:cubicBezTo>
                    <a:cubicBezTo>
                      <a:pt x="733952" y="1146888"/>
                      <a:pt x="658872" y="1161974"/>
                      <a:pt x="578881" y="1161974"/>
                    </a:cubicBezTo>
                    <a:cubicBezTo>
                      <a:pt x="503101" y="1161974"/>
                      <a:pt x="430477" y="1147239"/>
                      <a:pt x="361012" y="1117769"/>
                    </a:cubicBezTo>
                    <a:cubicBezTo>
                      <a:pt x="291546" y="1088298"/>
                      <a:pt x="229799" y="1047952"/>
                      <a:pt x="175769" y="996730"/>
                    </a:cubicBezTo>
                    <a:cubicBezTo>
                      <a:pt x="121740" y="945507"/>
                      <a:pt x="78938" y="884462"/>
                      <a:pt x="47363" y="813593"/>
                    </a:cubicBezTo>
                    <a:cubicBezTo>
                      <a:pt x="15788" y="742723"/>
                      <a:pt x="0" y="665188"/>
                      <a:pt x="0" y="580987"/>
                    </a:cubicBezTo>
                    <a:cubicBezTo>
                      <a:pt x="0" y="500996"/>
                      <a:pt x="15086" y="425917"/>
                      <a:pt x="45258" y="355750"/>
                    </a:cubicBezTo>
                    <a:cubicBezTo>
                      <a:pt x="75430" y="285582"/>
                      <a:pt x="116829" y="224186"/>
                      <a:pt x="169454" y="171560"/>
                    </a:cubicBezTo>
                    <a:cubicBezTo>
                      <a:pt x="222080" y="118934"/>
                      <a:pt x="283477" y="77185"/>
                      <a:pt x="353644" y="46311"/>
                    </a:cubicBezTo>
                    <a:cubicBezTo>
                      <a:pt x="423811" y="15437"/>
                      <a:pt x="498891" y="0"/>
                      <a:pt x="578881" y="0"/>
                    </a:cubicBezTo>
                    <a:close/>
                    <a:moveTo>
                      <a:pt x="578881" y="290494"/>
                    </a:moveTo>
                    <a:cubicBezTo>
                      <a:pt x="538184" y="290494"/>
                      <a:pt x="500294" y="298212"/>
                      <a:pt x="465210" y="313649"/>
                    </a:cubicBezTo>
                    <a:cubicBezTo>
                      <a:pt x="430126" y="329086"/>
                      <a:pt x="399604" y="349785"/>
                      <a:pt x="373642" y="375747"/>
                    </a:cubicBezTo>
                    <a:cubicBezTo>
                      <a:pt x="347680" y="401709"/>
                      <a:pt x="326980" y="432583"/>
                      <a:pt x="311544" y="468368"/>
                    </a:cubicBezTo>
                    <a:cubicBezTo>
                      <a:pt x="296107" y="504154"/>
                      <a:pt x="288388" y="541693"/>
                      <a:pt x="288388" y="580987"/>
                    </a:cubicBezTo>
                    <a:cubicBezTo>
                      <a:pt x="288388" y="621685"/>
                      <a:pt x="296107" y="659575"/>
                      <a:pt x="311544" y="694659"/>
                    </a:cubicBezTo>
                    <a:cubicBezTo>
                      <a:pt x="326980" y="729742"/>
                      <a:pt x="347680" y="760265"/>
                      <a:pt x="373642" y="786227"/>
                    </a:cubicBezTo>
                    <a:cubicBezTo>
                      <a:pt x="399604" y="812189"/>
                      <a:pt x="430126" y="832889"/>
                      <a:pt x="465210" y="848325"/>
                    </a:cubicBezTo>
                    <a:cubicBezTo>
                      <a:pt x="500294" y="863762"/>
                      <a:pt x="538184" y="871481"/>
                      <a:pt x="578881" y="871481"/>
                    </a:cubicBezTo>
                    <a:cubicBezTo>
                      <a:pt x="618175" y="871481"/>
                      <a:pt x="655364" y="863762"/>
                      <a:pt x="690448" y="848325"/>
                    </a:cubicBezTo>
                    <a:cubicBezTo>
                      <a:pt x="725532" y="832889"/>
                      <a:pt x="756405" y="812189"/>
                      <a:pt x="783069" y="786227"/>
                    </a:cubicBezTo>
                    <a:cubicBezTo>
                      <a:pt x="809732" y="760265"/>
                      <a:pt x="830432" y="729742"/>
                      <a:pt x="845167" y="694659"/>
                    </a:cubicBezTo>
                    <a:cubicBezTo>
                      <a:pt x="859902" y="659575"/>
                      <a:pt x="867270" y="621685"/>
                      <a:pt x="867270" y="580987"/>
                    </a:cubicBezTo>
                    <a:cubicBezTo>
                      <a:pt x="867270" y="541693"/>
                      <a:pt x="859902" y="504154"/>
                      <a:pt x="845167" y="468368"/>
                    </a:cubicBezTo>
                    <a:cubicBezTo>
                      <a:pt x="830432" y="432583"/>
                      <a:pt x="809732" y="401709"/>
                      <a:pt x="783069" y="375747"/>
                    </a:cubicBezTo>
                    <a:cubicBezTo>
                      <a:pt x="756405" y="349785"/>
                      <a:pt x="725532" y="329086"/>
                      <a:pt x="690448" y="313649"/>
                    </a:cubicBezTo>
                    <a:cubicBezTo>
                      <a:pt x="655364" y="298212"/>
                      <a:pt x="618175" y="290494"/>
                      <a:pt x="578881" y="290494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BCCA213E-AB15-45AE-B31E-E534C2AEE7EA}"/>
                  </a:ext>
                </a:extLst>
              </p:cNvPr>
              <p:cNvSpPr/>
              <p:nvPr/>
            </p:nvSpPr>
            <p:spPr>
              <a:xfrm>
                <a:off x="2662878" y="2724367"/>
                <a:ext cx="1159868" cy="1162593"/>
              </a:xfrm>
              <a:custGeom>
                <a:avLst/>
                <a:gdLst/>
                <a:ahLst/>
                <a:cxnLst/>
                <a:rect l="l" t="t" r="r" b="b"/>
                <a:pathLst>
                  <a:path w="1159868" h="1162593">
                    <a:moveTo>
                      <a:pt x="570462" y="310"/>
                    </a:moveTo>
                    <a:cubicBezTo>
                      <a:pt x="672906" y="-3199"/>
                      <a:pt x="772544" y="23114"/>
                      <a:pt x="869375" y="79248"/>
                    </a:cubicBezTo>
                    <a:lnTo>
                      <a:pt x="869375" y="1362"/>
                    </a:lnTo>
                    <a:lnTo>
                      <a:pt x="1159868" y="1362"/>
                    </a:lnTo>
                    <a:lnTo>
                      <a:pt x="1159868" y="1161231"/>
                    </a:lnTo>
                    <a:lnTo>
                      <a:pt x="869375" y="1161231"/>
                    </a:lnTo>
                    <a:lnTo>
                      <a:pt x="869375" y="1083345"/>
                    </a:lnTo>
                    <a:cubicBezTo>
                      <a:pt x="772544" y="1139479"/>
                      <a:pt x="672906" y="1165792"/>
                      <a:pt x="570462" y="1162284"/>
                    </a:cubicBezTo>
                    <a:cubicBezTo>
                      <a:pt x="468017" y="1158775"/>
                      <a:pt x="374343" y="1132813"/>
                      <a:pt x="289441" y="1084398"/>
                    </a:cubicBezTo>
                    <a:cubicBezTo>
                      <a:pt x="204538" y="1035982"/>
                      <a:pt x="135072" y="968271"/>
                      <a:pt x="81043" y="881263"/>
                    </a:cubicBezTo>
                    <a:cubicBezTo>
                      <a:pt x="27014" y="794255"/>
                      <a:pt x="0" y="694617"/>
                      <a:pt x="0" y="582349"/>
                    </a:cubicBezTo>
                    <a:cubicBezTo>
                      <a:pt x="0" y="470081"/>
                      <a:pt x="27014" y="370443"/>
                      <a:pt x="81043" y="283436"/>
                    </a:cubicBezTo>
                    <a:cubicBezTo>
                      <a:pt x="135072" y="196428"/>
                      <a:pt x="204538" y="128366"/>
                      <a:pt x="289441" y="79248"/>
                    </a:cubicBezTo>
                    <a:cubicBezTo>
                      <a:pt x="374343" y="30131"/>
                      <a:pt x="468017" y="3818"/>
                      <a:pt x="570462" y="310"/>
                    </a:cubicBezTo>
                    <a:close/>
                    <a:moveTo>
                      <a:pt x="578882" y="291856"/>
                    </a:moveTo>
                    <a:cubicBezTo>
                      <a:pt x="538185" y="291856"/>
                      <a:pt x="500294" y="299224"/>
                      <a:pt x="465210" y="313959"/>
                    </a:cubicBezTo>
                    <a:cubicBezTo>
                      <a:pt x="430127" y="328694"/>
                      <a:pt x="399604" y="349393"/>
                      <a:pt x="373642" y="376057"/>
                    </a:cubicBezTo>
                    <a:cubicBezTo>
                      <a:pt x="347680" y="402721"/>
                      <a:pt x="326980" y="433594"/>
                      <a:pt x="311544" y="468678"/>
                    </a:cubicBezTo>
                    <a:cubicBezTo>
                      <a:pt x="296107" y="503762"/>
                      <a:pt x="288388" y="541652"/>
                      <a:pt x="288388" y="582349"/>
                    </a:cubicBezTo>
                    <a:cubicBezTo>
                      <a:pt x="288388" y="623046"/>
                      <a:pt x="296107" y="660586"/>
                      <a:pt x="311544" y="694968"/>
                    </a:cubicBezTo>
                    <a:cubicBezTo>
                      <a:pt x="326980" y="729350"/>
                      <a:pt x="347680" y="759873"/>
                      <a:pt x="373642" y="786537"/>
                    </a:cubicBezTo>
                    <a:cubicBezTo>
                      <a:pt x="399604" y="813200"/>
                      <a:pt x="430127" y="833900"/>
                      <a:pt x="465210" y="848635"/>
                    </a:cubicBezTo>
                    <a:cubicBezTo>
                      <a:pt x="500294" y="863370"/>
                      <a:pt x="538185" y="870738"/>
                      <a:pt x="578882" y="870738"/>
                    </a:cubicBezTo>
                    <a:cubicBezTo>
                      <a:pt x="618176" y="870738"/>
                      <a:pt x="655013" y="863721"/>
                      <a:pt x="689395" y="849687"/>
                    </a:cubicBezTo>
                    <a:cubicBezTo>
                      <a:pt x="723778" y="835654"/>
                      <a:pt x="754300" y="816007"/>
                      <a:pt x="780964" y="790747"/>
                    </a:cubicBezTo>
                    <a:cubicBezTo>
                      <a:pt x="807628" y="765486"/>
                      <a:pt x="828678" y="736016"/>
                      <a:pt x="844115" y="702336"/>
                    </a:cubicBezTo>
                    <a:cubicBezTo>
                      <a:pt x="859552" y="668655"/>
                      <a:pt x="867972" y="632168"/>
                      <a:pt x="869375" y="592874"/>
                    </a:cubicBezTo>
                    <a:lnTo>
                      <a:pt x="869375" y="590769"/>
                    </a:lnTo>
                    <a:lnTo>
                      <a:pt x="869375" y="582349"/>
                    </a:lnTo>
                    <a:lnTo>
                      <a:pt x="869375" y="571824"/>
                    </a:lnTo>
                    <a:lnTo>
                      <a:pt x="869375" y="569719"/>
                    </a:lnTo>
                    <a:cubicBezTo>
                      <a:pt x="867972" y="530425"/>
                      <a:pt x="859552" y="493938"/>
                      <a:pt x="844115" y="460258"/>
                    </a:cubicBezTo>
                    <a:cubicBezTo>
                      <a:pt x="828678" y="426578"/>
                      <a:pt x="807628" y="397107"/>
                      <a:pt x="780964" y="371847"/>
                    </a:cubicBezTo>
                    <a:cubicBezTo>
                      <a:pt x="754300" y="346586"/>
                      <a:pt x="723778" y="326940"/>
                      <a:pt x="689395" y="312906"/>
                    </a:cubicBezTo>
                    <a:cubicBezTo>
                      <a:pt x="655013" y="298873"/>
                      <a:pt x="618176" y="291856"/>
                      <a:pt x="578882" y="291856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86152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7027B-8B2B-4E43-98E4-694E71D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Blazor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0E85C-F67D-4C60-96CF-FE478C62CD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9239" y="1189177"/>
            <a:ext cx="11653523" cy="2511457"/>
          </a:xfrm>
        </p:spPr>
        <p:txBody>
          <a:bodyPr/>
          <a:lstStyle/>
          <a:p>
            <a:r>
              <a:rPr lang="en-US" sz="3600" dirty="0"/>
              <a:t>Build client-side web UI with .NET instead of JavaScript</a:t>
            </a:r>
          </a:p>
          <a:p>
            <a:r>
              <a:rPr lang="en-US" sz="3600" dirty="0"/>
              <a:t>Write reusable web UI components with C# and Razor</a:t>
            </a:r>
          </a:p>
          <a:p>
            <a:r>
              <a:rPr lang="en-US" sz="3600" dirty="0"/>
              <a:t>Share .NET code with both the client and the server </a:t>
            </a:r>
          </a:p>
          <a:p>
            <a:r>
              <a:rPr lang="en-US" sz="3600" dirty="0"/>
              <a:t>Call into JavaScript libraries &amp; browser APIs as needed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xmlns="" id="{EAE1DC0A-EE0F-4BD6-B259-7505FC7E3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68389" y="3501733"/>
            <a:ext cx="4263189" cy="4263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436D849-DA86-4DA0-83E3-090D0F58368A}"/>
              </a:ext>
            </a:extLst>
          </p:cNvPr>
          <p:cNvSpPr txBox="1"/>
          <p:nvPr/>
        </p:nvSpPr>
        <p:spPr>
          <a:xfrm>
            <a:off x="9129962" y="4891734"/>
            <a:ext cx="154004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7F7DEF4-A546-475D-BF5B-54F3EF967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90" y="331901"/>
            <a:ext cx="682676" cy="6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0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663B8-0F9D-42B6-B15B-E1A3C4258E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it woks? </a:t>
            </a:r>
            <a:r>
              <a:rPr lang="en-US" sz="2800" dirty="0" err="1">
                <a:solidFill>
                  <a:schemeClr val="bg1"/>
                </a:solidFill>
              </a:rPr>
              <a:t>Blazor</a:t>
            </a:r>
            <a:r>
              <a:rPr lang="en-US" sz="2800" dirty="0">
                <a:solidFill>
                  <a:schemeClr val="bg1"/>
                </a:solidFill>
              </a:rPr>
              <a:t> server </a:t>
            </a:r>
            <a:r>
              <a:rPr lang="en-US" sz="2800" dirty="0" smtClean="0">
                <a:solidFill>
                  <a:schemeClr val="bg1"/>
                </a:solidFill>
              </a:rPr>
              <a:t>or </a:t>
            </a:r>
            <a:r>
              <a:rPr lang="en-US" sz="2800" dirty="0" err="1" smtClean="0">
                <a:solidFill>
                  <a:schemeClr val="bg1"/>
                </a:solidFill>
              </a:rPr>
              <a:t>Blazor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WebAssembly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CA0B5474-B88E-4CA0-A743-AE07DF51B758}"/>
              </a:ext>
            </a:extLst>
          </p:cNvPr>
          <p:cNvGrpSpPr/>
          <p:nvPr/>
        </p:nvGrpSpPr>
        <p:grpSpPr>
          <a:xfrm>
            <a:off x="523468" y="2327395"/>
            <a:ext cx="4046299" cy="3358240"/>
            <a:chOff x="6763966" y="1195735"/>
            <a:chExt cx="6758067" cy="41946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60E6827E-544E-4091-B17A-C80C1575ABED}"/>
                </a:ext>
              </a:extLst>
            </p:cNvPr>
            <p:cNvSpPr/>
            <p:nvPr/>
          </p:nvSpPr>
          <p:spPr>
            <a:xfrm>
              <a:off x="6763966" y="1195735"/>
              <a:ext cx="6756255" cy="41946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B5F6D1F1-92B5-40A1-83F9-7D5EAD335CFD}"/>
                </a:ext>
              </a:extLst>
            </p:cNvPr>
            <p:cNvSpPr/>
            <p:nvPr/>
          </p:nvSpPr>
          <p:spPr>
            <a:xfrm>
              <a:off x="6763966" y="1195735"/>
              <a:ext cx="6756255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59C9D23-A190-44C9-9F38-1EA3CA527C62}"/>
                </a:ext>
              </a:extLst>
            </p:cNvPr>
            <p:cNvSpPr/>
            <p:nvPr/>
          </p:nvSpPr>
          <p:spPr>
            <a:xfrm>
              <a:off x="7263316" y="1573392"/>
              <a:ext cx="5801903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GB" sz="2000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https://...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547535C6-86F6-47B2-9AE8-C0A97782B10E}"/>
                </a:ext>
              </a:extLst>
            </p:cNvPr>
            <p:cNvSpPr/>
            <p:nvPr/>
          </p:nvSpPr>
          <p:spPr>
            <a:xfrm>
              <a:off x="13125513" y="1197191"/>
              <a:ext cx="396520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CD84E043-1990-404A-BD2B-18D348C60074}"/>
                </a:ext>
              </a:extLst>
            </p:cNvPr>
            <p:cNvSpPr/>
            <p:nvPr/>
          </p:nvSpPr>
          <p:spPr>
            <a:xfrm>
              <a:off x="12668701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C778F32B-ECD7-493A-80B6-D3A84D407387}"/>
                </a:ext>
              </a:extLst>
            </p:cNvPr>
            <p:cNvSpPr/>
            <p:nvPr/>
          </p:nvSpPr>
          <p:spPr>
            <a:xfrm>
              <a:off x="12206858" y="1197191"/>
              <a:ext cx="396520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xmlns="" id="{E17975F0-36F8-4C21-83FC-FF788557F119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149CF92F-1388-4A11-8980-92CB6E0C3D55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65202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214C466D-41C5-402F-8016-7C5D65E18D6A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911820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1F9D8659-2C5E-4B19-8ED1-A862A4554C04}"/>
                </a:ext>
              </a:extLst>
            </p:cNvPr>
            <p:cNvCxnSpPr>
              <a:cxnSpLocks/>
            </p:cNvCxnSpPr>
            <p:nvPr/>
          </p:nvCxnSpPr>
          <p:spPr>
            <a:xfrm>
              <a:off x="13144628" y="178149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3B4DB4F6-3E68-41E1-88B5-C2BA3058729B}"/>
                </a:ext>
              </a:extLst>
            </p:cNvPr>
            <p:cNvGrpSpPr/>
            <p:nvPr/>
          </p:nvGrpSpPr>
          <p:grpSpPr>
            <a:xfrm>
              <a:off x="13240124" y="1273807"/>
              <a:ext cx="166689" cy="125046"/>
              <a:chOff x="8278897" y="1296128"/>
              <a:chExt cx="96767" cy="54276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96997A2A-34EA-4304-AD6B-ABDE0DCB539D}"/>
                  </a:ext>
                </a:extLst>
              </p:cNvPr>
              <p:cNvCxnSpPr/>
              <p:nvPr/>
            </p:nvCxnSpPr>
            <p:spPr>
              <a:xfrm>
                <a:off x="8278962" y="1296130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801C98B8-D977-4FD9-A500-8945B85B8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8897" y="129612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F1943C7B-23FF-4605-9DD2-FCC003A88123}"/>
                </a:ext>
              </a:extLst>
            </p:cNvPr>
            <p:cNvCxnSpPr>
              <a:cxnSpLocks/>
            </p:cNvCxnSpPr>
            <p:nvPr/>
          </p:nvCxnSpPr>
          <p:spPr>
            <a:xfrm>
              <a:off x="12296323" y="1394542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BB5EFCA9-620C-463A-B032-E93EFBDEBE25}"/>
                </a:ext>
              </a:extLst>
            </p:cNvPr>
            <p:cNvGrpSpPr/>
            <p:nvPr/>
          </p:nvGrpSpPr>
          <p:grpSpPr>
            <a:xfrm>
              <a:off x="12777510" y="1273797"/>
              <a:ext cx="198380" cy="120741"/>
              <a:chOff x="8011102" y="1251201"/>
              <a:chExt cx="126370" cy="5614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D81D99F3-D544-45CD-AD8A-402CD770F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02" y="1307345"/>
                <a:ext cx="126292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121D71F2-1906-4BA4-A05C-7E8420F28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1174" y="1253071"/>
                <a:ext cx="126298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ED2DEAFF-E152-4397-866B-FAC4238C5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5379" y="1251201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963666F0-E7D5-4C15-8D83-E3E1D4250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4015" y="125120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C50E93F-0AA0-4071-A883-020A8DFD912A}"/>
              </a:ext>
            </a:extLst>
          </p:cNvPr>
          <p:cNvSpPr/>
          <p:nvPr/>
        </p:nvSpPr>
        <p:spPr>
          <a:xfrm>
            <a:off x="3405241" y="4077817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46E3EA9E-AA04-49C7-800A-22F78335BCEB}"/>
              </a:ext>
            </a:extLst>
          </p:cNvPr>
          <p:cNvGrpSpPr/>
          <p:nvPr/>
        </p:nvGrpSpPr>
        <p:grpSpPr>
          <a:xfrm>
            <a:off x="715769" y="3321410"/>
            <a:ext cx="2259720" cy="2123864"/>
            <a:chOff x="2044967" y="2687833"/>
            <a:chExt cx="2259720" cy="21238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xmlns="" id="{578217AC-9179-4530-AEAF-D8BA3964F30B}"/>
                </a:ext>
              </a:extLst>
            </p:cNvPr>
            <p:cNvGrpSpPr/>
            <p:nvPr/>
          </p:nvGrpSpPr>
          <p:grpSpPr>
            <a:xfrm>
              <a:off x="2044967" y="2687833"/>
              <a:ext cx="2259720" cy="2123864"/>
              <a:chOff x="784337" y="2208439"/>
              <a:chExt cx="2259720" cy="2123864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xmlns="" id="{118DF077-4A0E-43FE-9178-D3290A51922F}"/>
                  </a:ext>
                </a:extLst>
              </p:cNvPr>
              <p:cNvSpPr/>
              <p:nvPr/>
            </p:nvSpPr>
            <p:spPr>
              <a:xfrm>
                <a:off x="784337" y="2208439"/>
                <a:ext cx="2259720" cy="2123864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xmlns="" id="{EC3D0A59-A5B7-431E-8D32-7D5571CEC82A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C957E7F-09F4-40AB-8800-6C10C88DFDEE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CCF261EC-7396-4728-BE46-90EEB2DC388B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7645D6BF-EDAD-4238-B68E-2F7E64E6DEE6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45248F79-64F9-46F3-9EED-F6E15E7353C3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8EE893BC-1323-40F6-9661-551D06C6C43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4E00654-234E-4FFA-B813-5357F6EBBD5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D660EA71-123D-4D0F-B9EF-494ABD4A0A43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5118086C-6DE8-450B-9FF3-FCD6D50D0844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893E49DB-0E2B-4660-9DE2-D28475ED28A7}"/>
                </a:ext>
              </a:extLst>
            </p:cNvPr>
            <p:cNvSpPr/>
            <p:nvPr/>
          </p:nvSpPr>
          <p:spPr>
            <a:xfrm>
              <a:off x="2150732" y="4135212"/>
              <a:ext cx="2048189" cy="403557"/>
            </a:xfrm>
            <a:prstGeom prst="rect">
              <a:avLst/>
            </a:prstGeom>
            <a:solidFill>
              <a:srgbClr val="654FF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WebAssembly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3" name="Graphic 72" descr="Line Arrow: Clockwise curve">
            <a:extLst>
              <a:ext uri="{FF2B5EF4-FFF2-40B4-BE49-F238E27FC236}">
                <a16:creationId xmlns:a16="http://schemas.microsoft.com/office/drawing/2014/main" xmlns="" id="{4E2081DD-422C-4ED2-BACD-126E87B4E6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7617782" flipH="1" flipV="1">
            <a:off x="3053862" y="3964483"/>
            <a:ext cx="351788" cy="575702"/>
          </a:xfrm>
          <a:prstGeom prst="rect">
            <a:avLst/>
          </a:prstGeom>
        </p:spPr>
      </p:pic>
      <p:pic>
        <p:nvPicPr>
          <p:cNvPr id="74" name="Graphic 73" descr="Line Arrow: Clockwise curve">
            <a:extLst>
              <a:ext uri="{FF2B5EF4-FFF2-40B4-BE49-F238E27FC236}">
                <a16:creationId xmlns:a16="http://schemas.microsoft.com/office/drawing/2014/main" xmlns="" id="{B0782A8F-C961-4037-BE7A-7F369F524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753512" flipH="1" flipV="1">
            <a:off x="2982307" y="4225870"/>
            <a:ext cx="351788" cy="575702"/>
          </a:xfrm>
          <a:prstGeom prst="rect">
            <a:avLst/>
          </a:prstGeom>
        </p:spPr>
      </p:pic>
      <p:pic>
        <p:nvPicPr>
          <p:cNvPr id="108" name="Graphic 107" descr="Server">
            <a:extLst>
              <a:ext uri="{FF2B5EF4-FFF2-40B4-BE49-F238E27FC236}">
                <a16:creationId xmlns:a16="http://schemas.microsoft.com/office/drawing/2014/main" xmlns="" id="{27CAA8E3-C0C5-478D-88F5-227BC9979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531009" y="1981886"/>
            <a:ext cx="3532339" cy="33104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425F2E1-69D0-4E59-B900-E630CDEE9FAE}"/>
              </a:ext>
            </a:extLst>
          </p:cNvPr>
          <p:cNvGrpSpPr/>
          <p:nvPr/>
        </p:nvGrpSpPr>
        <p:grpSpPr>
          <a:xfrm>
            <a:off x="5334545" y="3055789"/>
            <a:ext cx="3756141" cy="2791184"/>
            <a:chOff x="5624219" y="3540444"/>
            <a:chExt cx="3094572" cy="2059862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xmlns="" id="{208E1CEA-ADD8-406B-9D3D-6D10D9F1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4219" y="3540444"/>
              <a:ext cx="3094572" cy="205986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27000"/>
                </a:prstClr>
              </a:outerShdw>
            </a:effectLst>
          </p:spPr>
        </p:pic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3D50AC14-2B18-4A12-B2F9-CA0DD5D2B729}"/>
                </a:ext>
              </a:extLst>
            </p:cNvPr>
            <p:cNvSpPr/>
            <p:nvPr/>
          </p:nvSpPr>
          <p:spPr>
            <a:xfrm>
              <a:off x="5738938" y="3744180"/>
              <a:ext cx="2842612" cy="1718116"/>
            </a:xfrm>
            <a:custGeom>
              <a:avLst/>
              <a:gdLst>
                <a:gd name="connsiteX0" fmla="*/ 103761 w 3819727"/>
                <a:gd name="connsiteY0" fmla="*/ 2075234 h 2308698"/>
                <a:gd name="connsiteX1" fmla="*/ 103761 w 3819727"/>
                <a:gd name="connsiteY1" fmla="*/ 2075234 h 2308698"/>
                <a:gd name="connsiteX2" fmla="*/ 103761 w 3819727"/>
                <a:gd name="connsiteY2" fmla="*/ 2010383 h 2308698"/>
                <a:gd name="connsiteX3" fmla="*/ 0 w 3819727"/>
                <a:gd name="connsiteY3" fmla="*/ 1504545 h 2308698"/>
                <a:gd name="connsiteX4" fmla="*/ 194553 w 3819727"/>
                <a:gd name="connsiteY4" fmla="*/ 1089498 h 2308698"/>
                <a:gd name="connsiteX5" fmla="*/ 810638 w 3819727"/>
                <a:gd name="connsiteY5" fmla="*/ 1005191 h 2308698"/>
                <a:gd name="connsiteX6" fmla="*/ 966281 w 3819727"/>
                <a:gd name="connsiteY6" fmla="*/ 603115 h 2308698"/>
                <a:gd name="connsiteX7" fmla="*/ 1420238 w 3819727"/>
                <a:gd name="connsiteY7" fmla="*/ 434502 h 2308698"/>
                <a:gd name="connsiteX8" fmla="*/ 1562910 w 3819727"/>
                <a:gd name="connsiteY8" fmla="*/ 505838 h 2308698"/>
                <a:gd name="connsiteX9" fmla="*/ 2016868 w 3819727"/>
                <a:gd name="connsiteY9" fmla="*/ 0 h 2308698"/>
                <a:gd name="connsiteX10" fmla="*/ 2808051 w 3819727"/>
                <a:gd name="connsiteY10" fmla="*/ 32425 h 2308698"/>
                <a:gd name="connsiteX11" fmla="*/ 3197157 w 3819727"/>
                <a:gd name="connsiteY11" fmla="*/ 499353 h 2308698"/>
                <a:gd name="connsiteX12" fmla="*/ 3281464 w 3819727"/>
                <a:gd name="connsiteY12" fmla="*/ 1024647 h 2308698"/>
                <a:gd name="connsiteX13" fmla="*/ 3709481 w 3819727"/>
                <a:gd name="connsiteY13" fmla="*/ 1238655 h 2308698"/>
                <a:gd name="connsiteX14" fmla="*/ 3819727 w 3819727"/>
                <a:gd name="connsiteY14" fmla="*/ 1614791 h 2308698"/>
                <a:gd name="connsiteX15" fmla="*/ 3631659 w 3819727"/>
                <a:gd name="connsiteY15" fmla="*/ 2068749 h 2308698"/>
                <a:gd name="connsiteX16" fmla="*/ 2866417 w 3819727"/>
                <a:gd name="connsiteY16" fmla="*/ 2308698 h 2308698"/>
                <a:gd name="connsiteX17" fmla="*/ 350195 w 3819727"/>
                <a:gd name="connsiteY17" fmla="*/ 2276272 h 2308698"/>
                <a:gd name="connsiteX18" fmla="*/ 103761 w 3819727"/>
                <a:gd name="connsiteY18" fmla="*/ 2075234 h 230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19727" h="2308698">
                  <a:moveTo>
                    <a:pt x="103761" y="2075234"/>
                  </a:moveTo>
                  <a:lnTo>
                    <a:pt x="103761" y="2075234"/>
                  </a:lnTo>
                  <a:lnTo>
                    <a:pt x="103761" y="2010383"/>
                  </a:lnTo>
                  <a:lnTo>
                    <a:pt x="0" y="1504545"/>
                  </a:lnTo>
                  <a:lnTo>
                    <a:pt x="194553" y="1089498"/>
                  </a:lnTo>
                  <a:lnTo>
                    <a:pt x="810638" y="1005191"/>
                  </a:lnTo>
                  <a:lnTo>
                    <a:pt x="966281" y="603115"/>
                  </a:lnTo>
                  <a:lnTo>
                    <a:pt x="1420238" y="434502"/>
                  </a:lnTo>
                  <a:lnTo>
                    <a:pt x="1562910" y="505838"/>
                  </a:lnTo>
                  <a:lnTo>
                    <a:pt x="2016868" y="0"/>
                  </a:lnTo>
                  <a:lnTo>
                    <a:pt x="2808051" y="32425"/>
                  </a:lnTo>
                  <a:lnTo>
                    <a:pt x="3197157" y="499353"/>
                  </a:lnTo>
                  <a:lnTo>
                    <a:pt x="3281464" y="1024647"/>
                  </a:lnTo>
                  <a:lnTo>
                    <a:pt x="3709481" y="1238655"/>
                  </a:lnTo>
                  <a:lnTo>
                    <a:pt x="3819727" y="1614791"/>
                  </a:lnTo>
                  <a:lnTo>
                    <a:pt x="3631659" y="2068749"/>
                  </a:lnTo>
                  <a:lnTo>
                    <a:pt x="2866417" y="2308698"/>
                  </a:lnTo>
                  <a:lnTo>
                    <a:pt x="350195" y="2276272"/>
                  </a:lnTo>
                  <a:lnTo>
                    <a:pt x="103761" y="2075234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4C3F4D7F-CA80-4F5B-A986-A150ABC25F8F}"/>
              </a:ext>
            </a:extLst>
          </p:cNvPr>
          <p:cNvGrpSpPr/>
          <p:nvPr/>
        </p:nvGrpSpPr>
        <p:grpSpPr>
          <a:xfrm>
            <a:off x="9776858" y="2325857"/>
            <a:ext cx="1950483" cy="3364279"/>
            <a:chOff x="7698994" y="1757819"/>
            <a:chExt cx="1950483" cy="336427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xmlns="" id="{B15AD6AA-8E91-4F25-8EFA-A0622CA043EC}"/>
                </a:ext>
              </a:extLst>
            </p:cNvPr>
            <p:cNvGrpSpPr/>
            <p:nvPr/>
          </p:nvGrpSpPr>
          <p:grpSpPr>
            <a:xfrm>
              <a:off x="7698994" y="1757819"/>
              <a:ext cx="1950483" cy="3364279"/>
              <a:chOff x="6763968" y="1188192"/>
              <a:chExt cx="3257666" cy="420214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8C831615-EFD2-42EB-BB0B-4B64777CB17C}"/>
                  </a:ext>
                </a:extLst>
              </p:cNvPr>
              <p:cNvSpPr/>
              <p:nvPr/>
            </p:nvSpPr>
            <p:spPr>
              <a:xfrm>
                <a:off x="6763968" y="1195735"/>
                <a:ext cx="3256460" cy="419460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2032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B65A9D25-1DE2-4EF7-8A83-70F4183E3DDE}"/>
                  </a:ext>
                </a:extLst>
              </p:cNvPr>
              <p:cNvSpPr/>
              <p:nvPr/>
            </p:nvSpPr>
            <p:spPr>
              <a:xfrm>
                <a:off x="6763968" y="1190113"/>
                <a:ext cx="3256460" cy="1004505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xmlns="" id="{611624F9-005A-4E2E-9D9A-5CF127DD6261}"/>
                  </a:ext>
                </a:extLst>
              </p:cNvPr>
              <p:cNvSpPr/>
              <p:nvPr/>
            </p:nvSpPr>
            <p:spPr>
              <a:xfrm>
                <a:off x="7263315" y="1573392"/>
                <a:ext cx="2297263" cy="41816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>
                  <a:defRPr/>
                </a:pPr>
                <a:r>
                  <a:rPr lang="en-GB" sz="2000" b="1" kern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https...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756AF8CA-4173-4416-8C82-A4C170672F09}"/>
                  </a:ext>
                </a:extLst>
              </p:cNvPr>
              <p:cNvSpPr/>
              <p:nvPr/>
            </p:nvSpPr>
            <p:spPr>
              <a:xfrm>
                <a:off x="9625114" y="1188192"/>
                <a:ext cx="396520" cy="27826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xmlns="" id="{A5A609AB-55B3-4BE9-AEED-1C867C4272F4}"/>
                  </a:ext>
                </a:extLst>
              </p:cNvPr>
              <p:cNvSpPr/>
              <p:nvPr/>
            </p:nvSpPr>
            <p:spPr>
              <a:xfrm>
                <a:off x="9164059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xmlns="" id="{F413A09F-616B-45D8-AC43-F72452AB91C1}"/>
                  </a:ext>
                </a:extLst>
              </p:cNvPr>
              <p:cNvSpPr/>
              <p:nvPr/>
            </p:nvSpPr>
            <p:spPr>
              <a:xfrm>
                <a:off x="8702217" y="1188192"/>
                <a:ext cx="396520" cy="278268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Isosceles Triangle 119">
                <a:extLst>
                  <a:ext uri="{FF2B5EF4-FFF2-40B4-BE49-F238E27FC236}">
                    <a16:creationId xmlns:a16="http://schemas.microsoft.com/office/drawing/2014/main" xmlns="" id="{C4139E99-0778-4675-8FD9-D423B547A1CD}"/>
                  </a:ext>
                </a:extLst>
              </p:cNvPr>
              <p:cNvSpPr/>
              <p:nvPr/>
            </p:nvSpPr>
            <p:spPr>
              <a:xfrm rot="16200000">
                <a:off x="6876308" y="1698472"/>
                <a:ext cx="255155" cy="159346"/>
              </a:xfrm>
              <a:prstGeom prst="triangle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xmlns="" id="{77D3EB8A-2026-400B-9C42-A6ABBC7AA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65094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xmlns="" id="{0AB293B2-2792-4A89-9CF3-DFAB84D86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910737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xmlns="" id="{CFB24E4C-E8FB-48FE-97DA-CD91DCAC6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9983" y="1780411"/>
                <a:ext cx="278937" cy="0"/>
              </a:xfrm>
              <a:prstGeom prst="line">
                <a:avLst/>
              </a:prstGeom>
              <a:noFill/>
              <a:ln w="4127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xmlns="" id="{5DA20A19-B53A-4F1F-9CE4-653D93B72E81}"/>
                  </a:ext>
                </a:extLst>
              </p:cNvPr>
              <p:cNvGrpSpPr/>
              <p:nvPr/>
            </p:nvGrpSpPr>
            <p:grpSpPr>
              <a:xfrm>
                <a:off x="9745492" y="1259858"/>
                <a:ext cx="166801" cy="125053"/>
                <a:chOff x="6250177" y="1290073"/>
                <a:chExt cx="96832" cy="54279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DBF67F3B-995D-4C2F-AFDE-2EFB3558400D}"/>
                    </a:ext>
                  </a:extLst>
                </p:cNvPr>
                <p:cNvCxnSpPr/>
                <p:nvPr/>
              </p:nvCxnSpPr>
              <p:spPr>
                <a:xfrm>
                  <a:off x="6250307" y="1290078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3B57B947-6743-4FB3-9F13-29C6019A6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50177" y="1290073"/>
                  <a:ext cx="96702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xmlns="" id="{33D7AB6A-9D2D-4D83-B4C5-6336980C1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1682" y="1393459"/>
                <a:ext cx="217560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xmlns="" id="{1B65B358-3458-4118-9BAB-41E51FEAECC0}"/>
                  </a:ext>
                </a:extLst>
              </p:cNvPr>
              <p:cNvGrpSpPr/>
              <p:nvPr/>
            </p:nvGrpSpPr>
            <p:grpSpPr>
              <a:xfrm>
                <a:off x="9260184" y="1260021"/>
                <a:ext cx="198355" cy="120716"/>
                <a:chOff x="5770527" y="1244809"/>
                <a:chExt cx="126354" cy="56133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4BA67724-8598-45BE-885E-13640BC4AF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27" y="1300942"/>
                  <a:ext cx="126293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F46B67FC-8DEB-4FE7-99ED-B424478F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583" y="1245205"/>
                  <a:ext cx="126298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79F52A67-2AB2-490B-842A-432607A5D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816" y="1244809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DF84FBE0-9452-434E-9306-F1C67074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407" y="1244817"/>
                  <a:ext cx="0" cy="5427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DFC31141-5D79-4E82-84AE-17DB38192352}"/>
                </a:ext>
              </a:extLst>
            </p:cNvPr>
            <p:cNvSpPr/>
            <p:nvPr/>
          </p:nvSpPr>
          <p:spPr>
            <a:xfrm>
              <a:off x="8193032" y="3732363"/>
              <a:ext cx="982555" cy="584775"/>
            </a:xfrm>
            <a:prstGeom prst="rect">
              <a:avLst/>
            </a:prstGeom>
            <a:solidFill>
              <a:srgbClr val="E2C2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sz="3200" b="1">
                  <a:solidFill>
                    <a:prstClr val="black">
                      <a:lumMod val="65000"/>
                      <a:lumOff val="35000"/>
                    </a:prstClr>
                  </a:solidFill>
                  <a:latin typeface="Consolas" panose="020B0609020204030204" pitchFamily="49" charset="0"/>
                </a:rPr>
                <a:t>DOM</a:t>
              </a:r>
              <a:endParaRPr lang="en-GB" sz="32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000C837E-6F01-4B69-A6B9-73E443E982A2}"/>
              </a:ext>
            </a:extLst>
          </p:cNvPr>
          <p:cNvSpPr txBox="1"/>
          <p:nvPr/>
        </p:nvSpPr>
        <p:spPr>
          <a:xfrm>
            <a:off x="6545875" y="3699604"/>
            <a:ext cx="155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prstClr val="black"/>
                </a:solidFill>
                <a:latin typeface="+mj-lt"/>
              </a:rPr>
              <a:t>.NET Core</a:t>
            </a:r>
          </a:p>
        </p:txBody>
      </p:sp>
      <p:pic>
        <p:nvPicPr>
          <p:cNvPr id="136" name="Graphic 135" descr="Line Arrow: Clockwise curve">
            <a:extLst>
              <a:ext uri="{FF2B5EF4-FFF2-40B4-BE49-F238E27FC236}">
                <a16:creationId xmlns:a16="http://schemas.microsoft.com/office/drawing/2014/main" xmlns="" id="{AEE7D39D-884C-4DC0-8557-489E4F214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7097434">
            <a:off x="8922648" y="4083105"/>
            <a:ext cx="911865" cy="1492262"/>
          </a:xfrm>
          <a:prstGeom prst="rect">
            <a:avLst/>
          </a:prstGeom>
          <a:effectLst/>
        </p:spPr>
      </p:pic>
      <p:pic>
        <p:nvPicPr>
          <p:cNvPr id="137" name="Graphic 136" descr="Line Arrow: Clockwise curve">
            <a:extLst>
              <a:ext uri="{FF2B5EF4-FFF2-40B4-BE49-F238E27FC236}">
                <a16:creationId xmlns:a16="http://schemas.microsoft.com/office/drawing/2014/main" xmlns="" id="{7893083A-0448-4A22-BFBB-5111F89B01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7097434" flipH="1" flipV="1">
            <a:off x="8958873" y="3639851"/>
            <a:ext cx="911864" cy="1492262"/>
          </a:xfrm>
          <a:prstGeom prst="rect">
            <a:avLst/>
          </a:prstGeom>
          <a:effectLst/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1224A91F-626B-4095-9AF2-52376EA424E7}"/>
              </a:ext>
            </a:extLst>
          </p:cNvPr>
          <p:cNvSpPr txBox="1"/>
          <p:nvPr/>
        </p:nvSpPr>
        <p:spPr>
          <a:xfrm>
            <a:off x="8950372" y="440819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SignalR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68C40236-2930-4B45-B64D-4D460FDD06CA}"/>
              </a:ext>
            </a:extLst>
          </p:cNvPr>
          <p:cNvCxnSpPr/>
          <p:nvPr/>
        </p:nvCxnSpPr>
        <p:spPr>
          <a:xfrm>
            <a:off x="4989928" y="1593669"/>
            <a:ext cx="0" cy="47418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747004C3-FFE7-4729-AE30-10D43596B11F}"/>
              </a:ext>
            </a:extLst>
          </p:cNvPr>
          <p:cNvSpPr txBox="1"/>
          <p:nvPr/>
        </p:nvSpPr>
        <p:spPr>
          <a:xfrm>
            <a:off x="581914" y="1291037"/>
            <a:ext cx="3916585" cy="158504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 err="1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Blazor</a:t>
            </a:r>
            <a:r>
              <a:rPr lang="en-US" sz="3200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 </a:t>
            </a:r>
            <a:r>
              <a:rPr lang="en-US" sz="3200" spc="-100" dirty="0" err="1" smtClean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WebAssembly</a:t>
            </a:r>
            <a:endParaRPr lang="en-US" sz="3200" spc="-100" dirty="0" smtClean="0">
              <a:ln w="3175">
                <a:noFill/>
              </a:ln>
              <a:solidFill>
                <a:schemeClr val="bg1"/>
              </a:solidFill>
              <a:cs typeface="Segoe UI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(Preview)</a:t>
            </a:r>
            <a:endParaRPr lang="en-US" sz="3200" spc="-100" dirty="0">
              <a:ln w="3175">
                <a:noFill/>
              </a:ln>
              <a:solidFill>
                <a:schemeClr val="bg1"/>
              </a:solidFill>
              <a:cs typeface="Segoe UI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spc="-100" dirty="0">
              <a:ln w="3175">
                <a:noFill/>
              </a:ln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0D27C2E0-E635-4952-A763-09DF24A02498}"/>
              </a:ext>
            </a:extLst>
          </p:cNvPr>
          <p:cNvSpPr txBox="1"/>
          <p:nvPr/>
        </p:nvSpPr>
        <p:spPr>
          <a:xfrm>
            <a:off x="7405874" y="1291037"/>
            <a:ext cx="257141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Blazor Server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0B9CD836-6997-4F72-8905-1098A8E0CB22}"/>
              </a:ext>
            </a:extLst>
          </p:cNvPr>
          <p:cNvGrpSpPr/>
          <p:nvPr/>
        </p:nvGrpSpPr>
        <p:grpSpPr>
          <a:xfrm>
            <a:off x="6156160" y="4181646"/>
            <a:ext cx="2259720" cy="1453971"/>
            <a:chOff x="2044967" y="2752181"/>
            <a:chExt cx="2259720" cy="145397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E3AB6488-3E31-45AD-A6C5-42A1900F88A0}"/>
                </a:ext>
              </a:extLst>
            </p:cNvPr>
            <p:cNvGrpSpPr/>
            <p:nvPr/>
          </p:nvGrpSpPr>
          <p:grpSpPr>
            <a:xfrm>
              <a:off x="2044967" y="2752181"/>
              <a:ext cx="2259720" cy="1453971"/>
              <a:chOff x="784337" y="2272787"/>
              <a:chExt cx="2259720" cy="1453971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xmlns="" id="{113629AD-D1DA-449B-90F6-A0800006048E}"/>
                  </a:ext>
                </a:extLst>
              </p:cNvPr>
              <p:cNvSpPr/>
              <p:nvPr/>
            </p:nvSpPr>
            <p:spPr>
              <a:xfrm>
                <a:off x="784337" y="2272787"/>
                <a:ext cx="2259720" cy="1453971"/>
              </a:xfrm>
              <a:prstGeom prst="roundRect">
                <a:avLst>
                  <a:gd name="adj" fmla="val 6024"/>
                </a:avLst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xmlns="" id="{F804680F-4D0C-4D23-865E-BE564387B7E8}"/>
                  </a:ext>
                </a:extLst>
              </p:cNvPr>
              <p:cNvGrpSpPr/>
              <p:nvPr/>
            </p:nvGrpSpPr>
            <p:grpSpPr>
              <a:xfrm>
                <a:off x="1204474" y="2411592"/>
                <a:ext cx="1442545" cy="339191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xmlns="" id="{A9BEB48C-B304-4BD2-9BDB-CEF0A84E0489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07CE2548-04A9-4E6C-8E72-3A2372B267BE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xmlns="" id="{ADD490B0-D851-418E-95FA-9EF39F003FF0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xmlns="" id="{903AFFA5-7305-49ED-B07E-98294076AF22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xmlns="" id="{813A3405-5798-4098-AD36-FCDC89FFAD82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xmlns="" id="{A9F2003D-2AB2-431D-AFBB-677FF7297E92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D8670830-3F1E-4FF0-B507-F411DDAAF87E}"/>
                </a:ext>
              </a:extLst>
            </p:cNvPr>
            <p:cNvSpPr/>
            <p:nvPr/>
          </p:nvSpPr>
          <p:spPr>
            <a:xfrm>
              <a:off x="2150732" y="3363773"/>
              <a:ext cx="2048189" cy="41672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Razor Components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A144AF85-86AE-468E-A28E-E5C26E2B3745}"/>
                </a:ext>
              </a:extLst>
            </p:cNvPr>
            <p:cNvSpPr/>
            <p:nvPr/>
          </p:nvSpPr>
          <p:spPr>
            <a:xfrm>
              <a:off x="2150732" y="3810237"/>
              <a:ext cx="2048189" cy="290870"/>
            </a:xfrm>
            <a:prstGeom prst="rect">
              <a:avLst/>
            </a:prstGeom>
            <a:solidFill>
              <a:srgbClr val="682A7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.NET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26A6FC-55E9-4096-A952-0BF6E8F86DFE}"/>
              </a:ext>
            </a:extLst>
          </p:cNvPr>
          <p:cNvSpPr txBox="1"/>
          <p:nvPr/>
        </p:nvSpPr>
        <p:spPr>
          <a:xfrm>
            <a:off x="7637363" y="5909618"/>
            <a:ext cx="2119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.NET Core 3.0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2941FEC-C7FE-4EA8-899B-DF2A56358F74}"/>
              </a:ext>
            </a:extLst>
          </p:cNvPr>
          <p:cNvSpPr txBox="1"/>
          <p:nvPr/>
        </p:nvSpPr>
        <p:spPr>
          <a:xfrm>
            <a:off x="1776922" y="5909618"/>
            <a:ext cx="153567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i="1" dirty="0">
                <a:solidFill>
                  <a:schemeClr val="bg1"/>
                </a:solidFill>
              </a:rPr>
              <a:t>May 2020</a:t>
            </a:r>
          </a:p>
        </p:txBody>
      </p:sp>
    </p:spTree>
    <p:extLst>
      <p:ext uri="{BB962C8B-B14F-4D97-AF65-F5344CB8AC3E}">
        <p14:creationId xmlns:p14="http://schemas.microsoft.com/office/powerpoint/2010/main" val="2567292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35" grpId="0"/>
      <p:bldP spid="138" grpId="0"/>
      <p:bldP spid="141" grpId="0"/>
      <p:bldP spid="142" grpId="0"/>
      <p:bldP spid="4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492B469-5648-4C93-9820-8FD5632A3003}"/>
              </a:ext>
            </a:extLst>
          </p:cNvPr>
          <p:cNvSpPr txBox="1"/>
          <p:nvPr/>
        </p:nvSpPr>
        <p:spPr>
          <a:xfrm>
            <a:off x="4645152" y="450187"/>
            <a:ext cx="2903615" cy="3273552"/>
          </a:xfrm>
          <a:prstGeom prst="rect">
            <a:avLst/>
          </a:prstGeom>
          <a:solidFill>
            <a:srgbClr val="7030A0"/>
          </a:solidFill>
        </p:spPr>
        <p:txBody>
          <a:bodyPr wrap="square" lIns="0" tIns="0" rIns="0" bIns="36576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xmlns="" id="{1A64D293-30CB-45F7-A3DD-E7605263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45152" y="2289062"/>
            <a:ext cx="2907792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61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00013 0.144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7027B-8B2B-4E43-98E4-694E71D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 err="1" smtClean="0"/>
              <a:t>WebAssembly</a:t>
            </a:r>
            <a:r>
              <a:rPr lang="en-US" dirty="0" smtClean="0"/>
              <a:t> (</a:t>
            </a:r>
            <a:r>
              <a:rPr lang="en-US" dirty="0" err="1" smtClean="0"/>
              <a:t>wasm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B0E85C-F67D-4C60-96CF-FE478C62CD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9239" y="1189177"/>
            <a:ext cx="11653523" cy="1027204"/>
          </a:xfrm>
        </p:spPr>
        <p:txBody>
          <a:bodyPr/>
          <a:lstStyle/>
          <a:p>
            <a:r>
              <a:rPr lang="en-US" sz="3600" dirty="0" smtClean="0"/>
              <a:t>C#, C/C++, Rust o </a:t>
            </a:r>
            <a:r>
              <a:rPr lang="en-US" sz="3600" dirty="0" err="1" smtClean="0"/>
              <a:t>WebAssembly</a:t>
            </a:r>
            <a:r>
              <a:rPr lang="en-US" sz="3600" dirty="0" smtClean="0"/>
              <a:t> text</a:t>
            </a:r>
          </a:p>
          <a:p>
            <a:endParaRPr lang="en-US" sz="2032" dirty="0"/>
          </a:p>
        </p:txBody>
      </p:sp>
      <p:pic>
        <p:nvPicPr>
          <p:cNvPr id="9" name="Graphic 20">
            <a:extLst>
              <a:ext uri="{FF2B5EF4-FFF2-40B4-BE49-F238E27FC236}">
                <a16:creationId xmlns:a16="http://schemas.microsoft.com/office/drawing/2014/main" xmlns="" id="{1A64D293-30CB-45F7-A3DD-E7605263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1014" y="289510"/>
            <a:ext cx="682676" cy="68267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90B0E85C-F67D-4C60-96CF-FE478C62CD37}"/>
              </a:ext>
            </a:extLst>
          </p:cNvPr>
          <p:cNvSpPr txBox="1">
            <a:spLocks/>
          </p:cNvSpPr>
          <p:nvPr/>
        </p:nvSpPr>
        <p:spPr>
          <a:xfrm>
            <a:off x="441014" y="2481839"/>
            <a:ext cx="11653523" cy="2899255"/>
          </a:xfrm>
          <a:prstGeom prst="rect">
            <a:avLst/>
          </a:prstGeom>
        </p:spPr>
        <p:txBody>
          <a:bodyPr vert="horz" wrap="square" lIns="146304" tIns="91440" rIns="146304" bIns="91440" numCol="2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Fast, safe, well-defined, hardware-independent, language-</a:t>
            </a:r>
            <a:r>
              <a:rPr lang="en-US" sz="3600" dirty="0" err="1" smtClean="0"/>
              <a:t>indendent</a:t>
            </a:r>
            <a:r>
              <a:rPr lang="en-US" sz="3600" dirty="0" smtClean="0"/>
              <a:t>, platform-independent,</a:t>
            </a:r>
          </a:p>
          <a:p>
            <a:pPr marL="0" indent="0">
              <a:buNone/>
            </a:pPr>
            <a:r>
              <a:rPr lang="en-US" sz="3600" dirty="0" smtClean="0"/>
              <a:t>open </a:t>
            </a:r>
          </a:p>
          <a:p>
            <a:pPr marL="0" indent="0">
              <a:buNone/>
            </a:pPr>
            <a:r>
              <a:rPr lang="en-US" sz="3600" dirty="0" smtClean="0"/>
              <a:t>Compact</a:t>
            </a:r>
            <a:r>
              <a:rPr lang="en-US" sz="3600" dirty="0"/>
              <a:t>, modular, </a:t>
            </a:r>
            <a:r>
              <a:rPr lang="en-US" sz="3600" dirty="0" smtClean="0"/>
              <a:t>efficient, </a:t>
            </a:r>
            <a:r>
              <a:rPr lang="en-US" sz="3600" dirty="0" err="1" smtClean="0"/>
              <a:t>streamable</a:t>
            </a:r>
            <a:r>
              <a:rPr lang="en-US" sz="3600" dirty="0" smtClean="0"/>
              <a:t>, parallelizable, portable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9852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7027B-8B2B-4E43-98E4-694E71D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 err="1" smtClean="0"/>
              <a:t>WebAssembly</a:t>
            </a:r>
            <a:r>
              <a:rPr lang="en-US" dirty="0" smtClean="0"/>
              <a:t> (</a:t>
            </a:r>
            <a:r>
              <a:rPr lang="en-US" dirty="0" err="1" smtClean="0"/>
              <a:t>wasm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Graphic 20">
            <a:extLst>
              <a:ext uri="{FF2B5EF4-FFF2-40B4-BE49-F238E27FC236}">
                <a16:creationId xmlns:a16="http://schemas.microsoft.com/office/drawing/2014/main" xmlns="" id="{1A64D293-30CB-45F7-A3DD-E7605263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41014" y="289510"/>
            <a:ext cx="682676" cy="68267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548" y="1189176"/>
            <a:ext cx="10010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8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663B8-0F9D-42B6-B15B-E1A3C4258E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Blazor on client or server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68C40236-2930-4B45-B64D-4D460FDD06CA}"/>
              </a:ext>
            </a:extLst>
          </p:cNvPr>
          <p:cNvCxnSpPr/>
          <p:nvPr/>
        </p:nvCxnSpPr>
        <p:spPr>
          <a:xfrm>
            <a:off x="4989928" y="1593669"/>
            <a:ext cx="0" cy="47418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747004C3-FFE7-4729-AE30-10D43596B11F}"/>
              </a:ext>
            </a:extLst>
          </p:cNvPr>
          <p:cNvSpPr txBox="1"/>
          <p:nvPr/>
        </p:nvSpPr>
        <p:spPr>
          <a:xfrm>
            <a:off x="615690" y="1124308"/>
            <a:ext cx="3916585" cy="10926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 err="1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Blazor</a:t>
            </a:r>
            <a:r>
              <a:rPr lang="en-US" sz="3200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 </a:t>
            </a:r>
            <a:r>
              <a:rPr lang="en-US" sz="3200" spc="-100" dirty="0" err="1" smtClean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WebAssembly</a:t>
            </a:r>
            <a:endParaRPr lang="en-US" sz="3200" spc="-100" dirty="0" smtClean="0">
              <a:ln w="3175">
                <a:noFill/>
              </a:ln>
              <a:solidFill>
                <a:schemeClr val="bg1"/>
              </a:solidFill>
              <a:cs typeface="Segoe UI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pc="-100" dirty="0" smtClean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(Preview)</a:t>
            </a:r>
            <a:endParaRPr lang="en-US" sz="3200" spc="-100" dirty="0">
              <a:ln w="3175">
                <a:noFill/>
              </a:ln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0D27C2E0-E635-4952-A763-09DF24A02498}"/>
              </a:ext>
            </a:extLst>
          </p:cNvPr>
          <p:cNvSpPr txBox="1"/>
          <p:nvPr/>
        </p:nvSpPr>
        <p:spPr>
          <a:xfrm>
            <a:off x="7411627" y="1124308"/>
            <a:ext cx="2571410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spc="-100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Blazor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26A6FC-55E9-4096-A952-0BF6E8F86DFE}"/>
              </a:ext>
            </a:extLst>
          </p:cNvPr>
          <p:cNvSpPr txBox="1"/>
          <p:nvPr/>
        </p:nvSpPr>
        <p:spPr>
          <a:xfrm>
            <a:off x="7637363" y="6130335"/>
            <a:ext cx="2119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.NET Core 3.0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42941FEC-C7FE-4EA8-899B-DF2A56358F74}"/>
              </a:ext>
            </a:extLst>
          </p:cNvPr>
          <p:cNvSpPr txBox="1"/>
          <p:nvPr/>
        </p:nvSpPr>
        <p:spPr>
          <a:xfrm>
            <a:off x="1776922" y="6130335"/>
            <a:ext cx="153567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800" i="1" dirty="0">
                <a:solidFill>
                  <a:schemeClr val="bg1"/>
                </a:solidFill>
              </a:rPr>
              <a:t>May 2020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078C33FC-FBB9-4CBF-8D85-43C48A28B349}"/>
              </a:ext>
            </a:extLst>
          </p:cNvPr>
          <p:cNvSpPr txBox="1"/>
          <p:nvPr/>
        </p:nvSpPr>
        <p:spPr>
          <a:xfrm>
            <a:off x="5174166" y="2152185"/>
            <a:ext cx="6835685" cy="3657600"/>
          </a:xfrm>
          <a:prstGeom prst="rect">
            <a:avLst/>
          </a:prstGeom>
          <a:noFill/>
        </p:spPr>
        <p:txBody>
          <a:bodyPr wrap="square" lIns="73152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Pro: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Smaller download size, faster load time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Running on fully featured .NET runtime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Code never leaves the server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Simplified architecture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Con: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Latency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No offline support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Consumes more server resources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37DC27E-142C-476F-8E49-0CF7EF5351F7}"/>
              </a:ext>
            </a:extLst>
          </p:cNvPr>
          <p:cNvSpPr txBox="1"/>
          <p:nvPr/>
        </p:nvSpPr>
        <p:spPr>
          <a:xfrm>
            <a:off x="464660" y="2157323"/>
            <a:ext cx="4258600" cy="365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Pro: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True SPA, full interactivity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Utilize client resources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Supports offline, static sites, PWA scenarios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Con: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Larger download size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Requires WebAssembly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Still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 preview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839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11245976-3b4d-4794-a754-317688483df2"/>
    <ds:schemaRef ds:uri="569b343d-e775-480b-9b2b-6a6986deb9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487</Words>
  <Application>Microsoft Office PowerPoint</Application>
  <PresentationFormat>Widescreen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</vt:lpstr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Blazor: a new way to build modern web applications with .NET core 3.0</vt:lpstr>
      <vt:lpstr>PowerPoint Presentation</vt:lpstr>
      <vt:lpstr>      Blazor</vt:lpstr>
      <vt:lpstr>How it woks? Blazor server or Blazor WebAssembly</vt:lpstr>
      <vt:lpstr>PowerPoint Presentation</vt:lpstr>
      <vt:lpstr>      WebAssembly (wasm)</vt:lpstr>
      <vt:lpstr>      WebAssembly (wasm)</vt:lpstr>
      <vt:lpstr>Blazor on client or server</vt:lpstr>
      <vt:lpstr>Blazor demo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Francisco Javier Vela Aylon</cp:lastModifiedBy>
  <cp:revision>29</cp:revision>
  <dcterms:created xsi:type="dcterms:W3CDTF">2018-01-09T22:22:16Z</dcterms:created>
  <dcterms:modified xsi:type="dcterms:W3CDTF">2019-10-20T08:18:30Z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