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7772400" cy="100584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982" autoAdjust="0"/>
    <p:restoredTop sz="94660"/>
  </p:normalViewPr>
  <p:slideViewPr>
    <p:cSldViewPr>
      <p:cViewPr>
        <p:scale>
          <a:sx n="25" d="100"/>
          <a:sy n="25" d="100"/>
        </p:scale>
        <p:origin x="3036" y="-34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S" altLang="es-ES"/>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s-CL" altLang="es-E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s-CL" altLang="es-E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s-CL" altLang="es-E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BB43B201-BF60-4C71-96D3-F0EFF8D6F5A4}" type="slidenum">
              <a:rPr lang="es-CL" altLang="es-ES"/>
              <a:pPr/>
              <a:t>‹Nº›</a:t>
            </a:fld>
            <a:endParaRPr lang="es-CL" altLang="es-E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AD89DA8-693D-4168-AE1B-1188782C5731}" type="slidenum">
              <a:rPr lang="es-CL" altLang="es-ES"/>
              <a:pPr/>
              <a:t>1</a:t>
            </a:fld>
            <a:endParaRPr lang="es-CL" altLang="es-ES"/>
          </a:p>
        </p:txBody>
      </p:sp>
      <p:sp>
        <p:nvSpPr>
          <p:cNvPr id="4097" name="Rectangle 1"/>
          <p:cNvSpPr txBox="1">
            <a:spLocks noGrp="1" noRot="1" noChangeAspect="1" noChangeArrowheads="1"/>
          </p:cNvSpPr>
          <p:nvPr>
            <p:ph type="sldImg"/>
          </p:nvPr>
        </p:nvSpPr>
        <p:spPr bwMode="auto">
          <a:xfrm>
            <a:off x="2552700" y="763588"/>
            <a:ext cx="26670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3784600" y="7005638"/>
            <a:ext cx="22706013" cy="14901862"/>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3784600" y="22482175"/>
            <a:ext cx="22706013" cy="10334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número de diapositiva 3"/>
          <p:cNvSpPr>
            <a:spLocks noGrp="1"/>
          </p:cNvSpPr>
          <p:nvPr>
            <p:ph type="sldNum" idx="10"/>
          </p:nvPr>
        </p:nvSpPr>
        <p:spPr/>
        <p:txBody>
          <a:bodyPr/>
          <a:lstStyle>
            <a:lvl1pPr>
              <a:defRPr/>
            </a:lvl1pPr>
          </a:lstStyle>
          <a:p>
            <a:fld id="{DA6FBD60-FE77-4496-8203-72DF860F4DF2}" type="slidenum">
              <a:rPr lang="es-CL" altLang="es-ES"/>
              <a:pPr/>
              <a:t>‹Nº›</a:t>
            </a:fld>
            <a:endParaRPr lang="es-CL" altLang="es-ES"/>
          </a:p>
        </p:txBody>
      </p:sp>
    </p:spTree>
    <p:extLst>
      <p:ext uri="{BB962C8B-B14F-4D97-AF65-F5344CB8AC3E}">
        <p14:creationId xmlns:p14="http://schemas.microsoft.com/office/powerpoint/2010/main" val="80239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número de diapositiva 3"/>
          <p:cNvSpPr>
            <a:spLocks noGrp="1"/>
          </p:cNvSpPr>
          <p:nvPr>
            <p:ph type="sldNum" idx="10"/>
          </p:nvPr>
        </p:nvSpPr>
        <p:spPr/>
        <p:txBody>
          <a:bodyPr/>
          <a:lstStyle>
            <a:lvl1pPr>
              <a:defRPr/>
            </a:lvl1pPr>
          </a:lstStyle>
          <a:p>
            <a:fld id="{A4EF9985-4BD9-43F9-89F4-27FA0BCA4031}" type="slidenum">
              <a:rPr lang="es-CL" altLang="es-ES"/>
              <a:pPr/>
              <a:t>‹Nº›</a:t>
            </a:fld>
            <a:endParaRPr lang="es-CL" altLang="es-ES"/>
          </a:p>
        </p:txBody>
      </p:sp>
    </p:spTree>
    <p:extLst>
      <p:ext uri="{BB962C8B-B14F-4D97-AF65-F5344CB8AC3E}">
        <p14:creationId xmlns:p14="http://schemas.microsoft.com/office/powerpoint/2010/main" val="420068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1948775" y="1708150"/>
            <a:ext cx="6810375" cy="331311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1512888" y="1708150"/>
            <a:ext cx="20283487" cy="3313112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número de diapositiva 3"/>
          <p:cNvSpPr>
            <a:spLocks noGrp="1"/>
          </p:cNvSpPr>
          <p:nvPr>
            <p:ph type="sldNum" idx="10"/>
          </p:nvPr>
        </p:nvSpPr>
        <p:spPr/>
        <p:txBody>
          <a:bodyPr/>
          <a:lstStyle>
            <a:lvl1pPr>
              <a:defRPr/>
            </a:lvl1pPr>
          </a:lstStyle>
          <a:p>
            <a:fld id="{C4AE0A7C-E718-487C-985A-8B0C75F9FE2C}" type="slidenum">
              <a:rPr lang="es-CL" altLang="es-ES"/>
              <a:pPr/>
              <a:t>‹Nº›</a:t>
            </a:fld>
            <a:endParaRPr lang="es-CL" altLang="es-ES"/>
          </a:p>
        </p:txBody>
      </p:sp>
    </p:spTree>
    <p:extLst>
      <p:ext uri="{BB962C8B-B14F-4D97-AF65-F5344CB8AC3E}">
        <p14:creationId xmlns:p14="http://schemas.microsoft.com/office/powerpoint/2010/main" val="2687573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512888" y="1708150"/>
            <a:ext cx="27246262" cy="7146925"/>
          </a:xfrm>
        </p:spPr>
        <p:txBody>
          <a:bodyPr/>
          <a:lstStyle/>
          <a:p>
            <a:r>
              <a:rPr lang="es-ES"/>
              <a:t>Haga clic para modificar el estilo de título del patrón</a:t>
            </a:r>
          </a:p>
        </p:txBody>
      </p:sp>
      <p:sp>
        <p:nvSpPr>
          <p:cNvPr id="3" name="Marcador de número de diapositiva 2"/>
          <p:cNvSpPr>
            <a:spLocks noGrp="1"/>
          </p:cNvSpPr>
          <p:nvPr>
            <p:ph type="sldNum" idx="10"/>
          </p:nvPr>
        </p:nvSpPr>
        <p:spPr>
          <a:xfrm>
            <a:off x="21382038" y="39673213"/>
            <a:ext cx="6810375" cy="2276475"/>
          </a:xfrm>
        </p:spPr>
        <p:txBody>
          <a:bodyPr/>
          <a:lstStyle>
            <a:lvl1pPr>
              <a:defRPr/>
            </a:lvl1pPr>
          </a:lstStyle>
          <a:p>
            <a:fld id="{9F8CF329-CA4F-4FA5-A1F1-4BD8E17E6C09}" type="slidenum">
              <a:rPr lang="es-CL" altLang="es-ES"/>
              <a:pPr/>
              <a:t>‹Nº›</a:t>
            </a:fld>
            <a:endParaRPr lang="es-CL" altLang="es-ES"/>
          </a:p>
        </p:txBody>
      </p:sp>
    </p:spTree>
    <p:extLst>
      <p:ext uri="{BB962C8B-B14F-4D97-AF65-F5344CB8AC3E}">
        <p14:creationId xmlns:p14="http://schemas.microsoft.com/office/powerpoint/2010/main" val="330432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número de diapositiva 3"/>
          <p:cNvSpPr>
            <a:spLocks noGrp="1"/>
          </p:cNvSpPr>
          <p:nvPr>
            <p:ph type="sldNum" idx="10"/>
          </p:nvPr>
        </p:nvSpPr>
        <p:spPr/>
        <p:txBody>
          <a:bodyPr/>
          <a:lstStyle>
            <a:lvl1pPr>
              <a:defRPr/>
            </a:lvl1pPr>
          </a:lstStyle>
          <a:p>
            <a:fld id="{411AE18E-75E1-48E7-A724-4F0347E7CE74}" type="slidenum">
              <a:rPr lang="es-CL" altLang="es-ES"/>
              <a:pPr/>
              <a:t>‹Nº›</a:t>
            </a:fld>
            <a:endParaRPr lang="es-CL" altLang="es-ES"/>
          </a:p>
        </p:txBody>
      </p:sp>
    </p:spTree>
    <p:extLst>
      <p:ext uri="{BB962C8B-B14F-4D97-AF65-F5344CB8AC3E}">
        <p14:creationId xmlns:p14="http://schemas.microsoft.com/office/powerpoint/2010/main" val="62483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065338" y="10671175"/>
            <a:ext cx="26112787" cy="17805400"/>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2065338" y="28644850"/>
            <a:ext cx="26112787" cy="93630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Editar el estilo de texto del patrón</a:t>
            </a:r>
          </a:p>
        </p:txBody>
      </p:sp>
      <p:sp>
        <p:nvSpPr>
          <p:cNvPr id="4" name="Marcador de número de diapositiva 3"/>
          <p:cNvSpPr>
            <a:spLocks noGrp="1"/>
          </p:cNvSpPr>
          <p:nvPr>
            <p:ph type="sldNum" idx="10"/>
          </p:nvPr>
        </p:nvSpPr>
        <p:spPr/>
        <p:txBody>
          <a:bodyPr/>
          <a:lstStyle>
            <a:lvl1pPr>
              <a:defRPr/>
            </a:lvl1pPr>
          </a:lstStyle>
          <a:p>
            <a:fld id="{16516F6B-590C-4128-9D60-E4636FF08184}" type="slidenum">
              <a:rPr lang="es-CL" altLang="es-ES"/>
              <a:pPr/>
              <a:t>‹Nº›</a:t>
            </a:fld>
            <a:endParaRPr lang="es-CL" altLang="es-ES"/>
          </a:p>
        </p:txBody>
      </p:sp>
    </p:spTree>
    <p:extLst>
      <p:ext uri="{BB962C8B-B14F-4D97-AF65-F5344CB8AC3E}">
        <p14:creationId xmlns:p14="http://schemas.microsoft.com/office/powerpoint/2010/main" val="304672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1512888" y="10015538"/>
            <a:ext cx="13546137" cy="248237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15211425" y="10015538"/>
            <a:ext cx="13547725" cy="248237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número de diapositiva 4"/>
          <p:cNvSpPr>
            <a:spLocks noGrp="1"/>
          </p:cNvSpPr>
          <p:nvPr>
            <p:ph type="sldNum" idx="10"/>
          </p:nvPr>
        </p:nvSpPr>
        <p:spPr/>
        <p:txBody>
          <a:bodyPr/>
          <a:lstStyle>
            <a:lvl1pPr>
              <a:defRPr/>
            </a:lvl1pPr>
          </a:lstStyle>
          <a:p>
            <a:fld id="{A7F567A1-4ABA-4B5B-A4AC-3C9E18CA9D0D}" type="slidenum">
              <a:rPr lang="es-CL" altLang="es-ES"/>
              <a:pPr/>
              <a:t>‹Nº›</a:t>
            </a:fld>
            <a:endParaRPr lang="es-CL" altLang="es-ES"/>
          </a:p>
        </p:txBody>
      </p:sp>
    </p:spTree>
    <p:extLst>
      <p:ext uri="{BB962C8B-B14F-4D97-AF65-F5344CB8AC3E}">
        <p14:creationId xmlns:p14="http://schemas.microsoft.com/office/powerpoint/2010/main" val="854831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79650"/>
            <a:ext cx="26111200" cy="8272463"/>
          </a:xfrm>
        </p:spPr>
        <p:txBody>
          <a:bodyPr/>
          <a:lstStyle/>
          <a:p>
            <a:r>
              <a:rPr lang="es-ES"/>
              <a:t>Haga clic para modificar el estilo de título del patrón</a:t>
            </a:r>
          </a:p>
        </p:txBody>
      </p:sp>
      <p:sp>
        <p:nvSpPr>
          <p:cNvPr id="3" name="Marcador de texto 2"/>
          <p:cNvSpPr>
            <a:spLocks noGrp="1"/>
          </p:cNvSpPr>
          <p:nvPr>
            <p:ph type="body" idx="1"/>
          </p:nvPr>
        </p:nvSpPr>
        <p:spPr>
          <a:xfrm>
            <a:off x="2085975" y="10493375"/>
            <a:ext cx="12807950" cy="5141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2085975" y="15635288"/>
            <a:ext cx="12807950" cy="229965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15327313" y="10493375"/>
            <a:ext cx="12869862" cy="5141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15327313" y="15635288"/>
            <a:ext cx="12869862" cy="229965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número de diapositiva 6"/>
          <p:cNvSpPr>
            <a:spLocks noGrp="1"/>
          </p:cNvSpPr>
          <p:nvPr>
            <p:ph type="sldNum" idx="10"/>
          </p:nvPr>
        </p:nvSpPr>
        <p:spPr/>
        <p:txBody>
          <a:bodyPr/>
          <a:lstStyle>
            <a:lvl1pPr>
              <a:defRPr/>
            </a:lvl1pPr>
          </a:lstStyle>
          <a:p>
            <a:fld id="{09E97BDA-DFAB-4CDB-AD4D-8C28198DDD5D}" type="slidenum">
              <a:rPr lang="es-CL" altLang="es-ES"/>
              <a:pPr/>
              <a:t>‹Nº›</a:t>
            </a:fld>
            <a:endParaRPr lang="es-CL" altLang="es-ES"/>
          </a:p>
        </p:txBody>
      </p:sp>
    </p:spTree>
    <p:extLst>
      <p:ext uri="{BB962C8B-B14F-4D97-AF65-F5344CB8AC3E}">
        <p14:creationId xmlns:p14="http://schemas.microsoft.com/office/powerpoint/2010/main" val="46907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número de diapositiva 2"/>
          <p:cNvSpPr>
            <a:spLocks noGrp="1"/>
          </p:cNvSpPr>
          <p:nvPr>
            <p:ph type="sldNum" idx="10"/>
          </p:nvPr>
        </p:nvSpPr>
        <p:spPr/>
        <p:txBody>
          <a:bodyPr/>
          <a:lstStyle>
            <a:lvl1pPr>
              <a:defRPr/>
            </a:lvl1pPr>
          </a:lstStyle>
          <a:p>
            <a:fld id="{663669E8-81B3-4A0B-B115-E4F47B9F5771}" type="slidenum">
              <a:rPr lang="es-CL" altLang="es-ES"/>
              <a:pPr/>
              <a:t>‹Nº›</a:t>
            </a:fld>
            <a:endParaRPr lang="es-CL" altLang="es-ES"/>
          </a:p>
        </p:txBody>
      </p:sp>
    </p:spTree>
    <p:extLst>
      <p:ext uri="{BB962C8B-B14F-4D97-AF65-F5344CB8AC3E}">
        <p14:creationId xmlns:p14="http://schemas.microsoft.com/office/powerpoint/2010/main" val="402533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idx="10"/>
          </p:nvPr>
        </p:nvSpPr>
        <p:spPr/>
        <p:txBody>
          <a:bodyPr/>
          <a:lstStyle>
            <a:lvl1pPr>
              <a:defRPr/>
            </a:lvl1pPr>
          </a:lstStyle>
          <a:p>
            <a:fld id="{DE3CB59D-18FA-4CF8-867D-6FC0C0B1A06D}" type="slidenum">
              <a:rPr lang="es-CL" altLang="es-ES"/>
              <a:pPr/>
              <a:t>‹Nº›</a:t>
            </a:fld>
            <a:endParaRPr lang="es-CL" altLang="es-ES"/>
          </a:p>
        </p:txBody>
      </p:sp>
    </p:spTree>
    <p:extLst>
      <p:ext uri="{BB962C8B-B14F-4D97-AF65-F5344CB8AC3E}">
        <p14:creationId xmlns:p14="http://schemas.microsoft.com/office/powerpoint/2010/main" val="49602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854325"/>
            <a:ext cx="9764713" cy="9986963"/>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12871450" y="6162675"/>
            <a:ext cx="15325725" cy="304180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2085975" y="12841288"/>
            <a:ext cx="9764713" cy="237902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número de diapositiva 4"/>
          <p:cNvSpPr>
            <a:spLocks noGrp="1"/>
          </p:cNvSpPr>
          <p:nvPr>
            <p:ph type="sldNum" idx="10"/>
          </p:nvPr>
        </p:nvSpPr>
        <p:spPr/>
        <p:txBody>
          <a:bodyPr/>
          <a:lstStyle>
            <a:lvl1pPr>
              <a:defRPr/>
            </a:lvl1pPr>
          </a:lstStyle>
          <a:p>
            <a:fld id="{B2772398-83BB-431D-9013-D7A1B611B610}" type="slidenum">
              <a:rPr lang="es-CL" altLang="es-ES"/>
              <a:pPr/>
              <a:t>‹Nº›</a:t>
            </a:fld>
            <a:endParaRPr lang="es-CL" altLang="es-ES"/>
          </a:p>
        </p:txBody>
      </p:sp>
    </p:spTree>
    <p:extLst>
      <p:ext uri="{BB962C8B-B14F-4D97-AF65-F5344CB8AC3E}">
        <p14:creationId xmlns:p14="http://schemas.microsoft.com/office/powerpoint/2010/main" val="185072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854325"/>
            <a:ext cx="9764713" cy="9986963"/>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12871450" y="6162675"/>
            <a:ext cx="15325725" cy="30418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085975" y="12841288"/>
            <a:ext cx="9764713" cy="237902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número de diapositiva 4"/>
          <p:cNvSpPr>
            <a:spLocks noGrp="1"/>
          </p:cNvSpPr>
          <p:nvPr>
            <p:ph type="sldNum" idx="10"/>
          </p:nvPr>
        </p:nvSpPr>
        <p:spPr/>
        <p:txBody>
          <a:bodyPr/>
          <a:lstStyle>
            <a:lvl1pPr>
              <a:defRPr/>
            </a:lvl1pPr>
          </a:lstStyle>
          <a:p>
            <a:fld id="{DBD5B8AB-9D00-4748-93A9-1F355E688599}" type="slidenum">
              <a:rPr lang="es-CL" altLang="es-ES"/>
              <a:pPr/>
              <a:t>‹Nº›</a:t>
            </a:fld>
            <a:endParaRPr lang="es-CL" altLang="es-ES"/>
          </a:p>
        </p:txBody>
      </p:sp>
    </p:spTree>
    <p:extLst>
      <p:ext uri="{BB962C8B-B14F-4D97-AF65-F5344CB8AC3E}">
        <p14:creationId xmlns:p14="http://schemas.microsoft.com/office/powerpoint/2010/main" val="8056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2081213" y="39673213"/>
            <a:ext cx="6811962" cy="227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6" name="Text Box 2"/>
          <p:cNvSpPr txBox="1">
            <a:spLocks noChangeArrowheads="1"/>
          </p:cNvSpPr>
          <p:nvPr/>
        </p:nvSpPr>
        <p:spPr bwMode="auto">
          <a:xfrm>
            <a:off x="10028238" y="39673213"/>
            <a:ext cx="10218737" cy="227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7" name="Rectangle 3"/>
          <p:cNvSpPr>
            <a:spLocks noGrp="1" noChangeArrowheads="1"/>
          </p:cNvSpPr>
          <p:nvPr>
            <p:ph type="sldNum"/>
          </p:nvPr>
        </p:nvSpPr>
        <p:spPr bwMode="auto">
          <a:xfrm>
            <a:off x="21382038" y="39673213"/>
            <a:ext cx="6810375"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hangingPunct="1">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4000">
                <a:solidFill>
                  <a:srgbClr val="8B8B8B"/>
                </a:solidFill>
                <a:latin typeface="+mn-lt"/>
                <a:cs typeface="DejaVu Sans" charset="0"/>
              </a:defRPr>
            </a:lvl1pPr>
          </a:lstStyle>
          <a:p>
            <a:fld id="{CE800357-5A97-4A8F-A1D3-564F7AB6E1F4}" type="slidenum">
              <a:rPr lang="es-CL" altLang="es-ES"/>
              <a:pPr/>
              <a:t>‹Nº›</a:t>
            </a:fld>
            <a:endParaRPr lang="es-CL" altLang="es-ES"/>
          </a:p>
        </p:txBody>
      </p:sp>
      <p:sp>
        <p:nvSpPr>
          <p:cNvPr id="1028" name="Rectangle 4"/>
          <p:cNvSpPr>
            <a:spLocks noGrp="1" noChangeArrowheads="1"/>
          </p:cNvSpPr>
          <p:nvPr>
            <p:ph type="title"/>
          </p:nvPr>
        </p:nvSpPr>
        <p:spPr bwMode="auto">
          <a:xfrm>
            <a:off x="1512888" y="1708150"/>
            <a:ext cx="27246262" cy="714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s-ES"/>
              <a:t>Pulse para editar el formato del texto de título</a:t>
            </a:r>
          </a:p>
        </p:txBody>
      </p:sp>
      <p:sp>
        <p:nvSpPr>
          <p:cNvPr id="1029" name="Rectangle 5"/>
          <p:cNvSpPr>
            <a:spLocks noGrp="1" noChangeArrowheads="1"/>
          </p:cNvSpPr>
          <p:nvPr>
            <p:ph type="body" idx="1"/>
          </p:nvPr>
        </p:nvSpPr>
        <p:spPr bwMode="auto">
          <a:xfrm>
            <a:off x="1512888" y="10015538"/>
            <a:ext cx="27246262" cy="2482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9104" rIns="0" bIns="0" numCol="1" anchor="t" anchorCtr="0" compatLnSpc="1">
            <a:prstTxWarp prst="textNoShape">
              <a:avLst/>
            </a:prstTxWarp>
          </a:bodyPr>
          <a:lstStyle/>
          <a:p>
            <a:pPr lvl="0"/>
            <a:r>
              <a:rPr lang="en-GB" altLang="es-ES"/>
              <a:t>Pulse para editar el formato de esquema del texto</a:t>
            </a:r>
          </a:p>
          <a:p>
            <a:pPr lvl="1"/>
            <a:r>
              <a:rPr lang="en-GB" altLang="es-ES"/>
              <a:t>Segundo nivel del esquema</a:t>
            </a:r>
          </a:p>
          <a:p>
            <a:pPr lvl="2"/>
            <a:r>
              <a:rPr lang="en-GB" altLang="es-ES"/>
              <a:t>Tercer nivel del esquema</a:t>
            </a:r>
          </a:p>
          <a:p>
            <a:pPr lvl="3"/>
            <a:r>
              <a:rPr lang="en-GB" altLang="es-ES"/>
              <a:t>Cuarto nivel del esquema</a:t>
            </a:r>
          </a:p>
          <a:p>
            <a:pPr lvl="4"/>
            <a:r>
              <a:rPr lang="en-GB" altLang="es-ES"/>
              <a:t>Quinto nivel del esquema</a:t>
            </a:r>
          </a:p>
          <a:p>
            <a:pPr lvl="4"/>
            <a:r>
              <a:rPr lang="en-GB" altLang="es-ES"/>
              <a:t>Sexto nivel del esquema</a:t>
            </a:r>
          </a:p>
          <a:p>
            <a:pPr lvl="4"/>
            <a:r>
              <a:rPr lang="en-GB" altLang="es-ES"/>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kern="1200">
          <a:solidFill>
            <a:srgbClr val="000000"/>
          </a:solidFill>
          <a:latin typeface="+mj-lt"/>
          <a:ea typeface="+mj-ea"/>
          <a:cs typeface="+mj-cs"/>
        </a:defRPr>
      </a:lvl1pPr>
      <a:lvl2pPr marL="742950" indent="-285750"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a:solidFill>
            <a:srgbClr val="000000"/>
          </a:solidFill>
          <a:latin typeface="Calibri" panose="020F0502020204030204" pitchFamily="34" charset="0"/>
          <a:cs typeface="Droid Sans Fallback" charset="0"/>
        </a:defRPr>
      </a:lvl2pPr>
      <a:lvl3pPr marL="1143000" indent="-228600"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a:solidFill>
            <a:srgbClr val="000000"/>
          </a:solidFill>
          <a:latin typeface="Calibri" panose="020F0502020204030204" pitchFamily="34" charset="0"/>
          <a:cs typeface="Droid Sans Fallback" charset="0"/>
        </a:defRPr>
      </a:lvl3pPr>
      <a:lvl4pPr marL="1600200" indent="-228600"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a:solidFill>
            <a:srgbClr val="000000"/>
          </a:solidFill>
          <a:latin typeface="Calibri" panose="020F0502020204030204" pitchFamily="34" charset="0"/>
          <a:cs typeface="Droid Sans Fallback" charset="0"/>
        </a:defRPr>
      </a:lvl4pPr>
      <a:lvl5pPr marL="2057400" indent="-228600"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a:solidFill>
            <a:srgbClr val="000000"/>
          </a:solidFill>
          <a:latin typeface="Calibri" panose="020F0502020204030204" pitchFamily="34" charset="0"/>
          <a:cs typeface="Droid Sans Fallback" charset="0"/>
        </a:defRPr>
      </a:lvl5pPr>
      <a:lvl6pPr marL="2514600" indent="-228600"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a:solidFill>
            <a:srgbClr val="000000"/>
          </a:solidFill>
          <a:latin typeface="Calibri" panose="020F0502020204030204" pitchFamily="34" charset="0"/>
          <a:cs typeface="Droid Sans Fallback" charset="0"/>
        </a:defRPr>
      </a:lvl6pPr>
      <a:lvl7pPr marL="2971800" indent="-228600"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a:solidFill>
            <a:srgbClr val="000000"/>
          </a:solidFill>
          <a:latin typeface="Calibri" panose="020F0502020204030204" pitchFamily="34" charset="0"/>
          <a:cs typeface="Droid Sans Fallback" charset="0"/>
        </a:defRPr>
      </a:lvl7pPr>
      <a:lvl8pPr marL="3429000" indent="-228600"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a:solidFill>
            <a:srgbClr val="000000"/>
          </a:solidFill>
          <a:latin typeface="Calibri" panose="020F0502020204030204" pitchFamily="34" charset="0"/>
          <a:cs typeface="Droid Sans Fallback" charset="0"/>
        </a:defRPr>
      </a:lvl8pPr>
      <a:lvl9pPr marL="3886200" indent="-228600" algn="l" defTabSz="449263" rtl="0" fontAlgn="base" hangingPunct="0">
        <a:lnSpc>
          <a:spcPct val="97000"/>
        </a:lnSpc>
        <a:spcBef>
          <a:spcPct val="0"/>
        </a:spcBef>
        <a:spcAft>
          <a:spcPct val="0"/>
        </a:spcAft>
        <a:buClr>
          <a:srgbClr val="000000"/>
        </a:buClr>
        <a:buSzPct val="100000"/>
        <a:buFont typeface="Times New Roman" panose="02020603050405020304" pitchFamily="18" charset="0"/>
        <a:defRPr sz="14500">
          <a:solidFill>
            <a:srgbClr val="000000"/>
          </a:solidFill>
          <a:latin typeface="Calibri" panose="020F0502020204030204" pitchFamily="34" charset="0"/>
          <a:cs typeface="Droid Sans Fallback" charset="0"/>
        </a:defRPr>
      </a:lvl9pPr>
    </p:titleStyle>
    <p:bodyStyle>
      <a:lvl1pPr marL="342900" indent="-342900" algn="l" defTabSz="449263" rtl="0" fontAlgn="base" hangingPunct="0">
        <a:lnSpc>
          <a:spcPct val="88000"/>
        </a:lnSpc>
        <a:spcBef>
          <a:spcPct val="0"/>
        </a:spcBef>
        <a:spcAft>
          <a:spcPts val="1425"/>
        </a:spcAft>
        <a:buClr>
          <a:srgbClr val="000000"/>
        </a:buClr>
        <a:buSzPct val="100000"/>
        <a:buFont typeface="Times New Roman" panose="02020603050405020304" pitchFamily="18" charset="0"/>
        <a:defRPr sz="9200" kern="1200">
          <a:solidFill>
            <a:srgbClr val="000000"/>
          </a:solidFill>
          <a:latin typeface="+mn-lt"/>
          <a:ea typeface="+mn-ea"/>
          <a:cs typeface="+mn-cs"/>
        </a:defRPr>
      </a:lvl1pPr>
      <a:lvl2pPr marL="742950" indent="-285750" algn="l" defTabSz="449263" rtl="0" fontAlgn="base" hangingPunct="0">
        <a:lnSpc>
          <a:spcPct val="88000"/>
        </a:lnSpc>
        <a:spcBef>
          <a:spcPct val="0"/>
        </a:spcBef>
        <a:spcAft>
          <a:spcPts val="1138"/>
        </a:spcAft>
        <a:buClr>
          <a:srgbClr val="000000"/>
        </a:buClr>
        <a:buSzPct val="100000"/>
        <a:buFont typeface="Times New Roman" panose="02020603050405020304" pitchFamily="18" charset="0"/>
        <a:defRPr sz="6600" kern="1200">
          <a:solidFill>
            <a:srgbClr val="000000"/>
          </a:solidFill>
          <a:latin typeface="+mn-lt"/>
          <a:ea typeface="+mn-ea"/>
          <a:cs typeface="+mn-cs"/>
        </a:defRPr>
      </a:lvl2pPr>
      <a:lvl3pPr marL="1143000" indent="-228600" algn="l" defTabSz="449263" rtl="0" fontAlgn="base" hangingPunct="0">
        <a:lnSpc>
          <a:spcPct val="88000"/>
        </a:lnSpc>
        <a:spcBef>
          <a:spcPct val="0"/>
        </a:spcBef>
        <a:spcAft>
          <a:spcPts val="850"/>
        </a:spcAft>
        <a:buClr>
          <a:srgbClr val="000000"/>
        </a:buClr>
        <a:buSzPct val="100000"/>
        <a:buFont typeface="Times New Roman" panose="02020603050405020304" pitchFamily="18" charset="0"/>
        <a:defRPr sz="5900" kern="1200">
          <a:solidFill>
            <a:srgbClr val="000000"/>
          </a:solidFill>
          <a:latin typeface="+mn-lt"/>
          <a:ea typeface="+mn-ea"/>
          <a:cs typeface="+mn-cs"/>
        </a:defRPr>
      </a:lvl3pPr>
      <a:lvl4pPr marL="1600200" indent="-228600" algn="l" defTabSz="449263" rtl="0" fontAlgn="base" hangingPunct="0">
        <a:lnSpc>
          <a:spcPct val="88000"/>
        </a:lnSpc>
        <a:spcBef>
          <a:spcPct val="0"/>
        </a:spcBef>
        <a:spcAft>
          <a:spcPts val="575"/>
        </a:spcAft>
        <a:buClr>
          <a:srgbClr val="000000"/>
        </a:buClr>
        <a:buSzPct val="100000"/>
        <a:buFont typeface="Times New Roman" panose="02020603050405020304" pitchFamily="18" charset="0"/>
        <a:defRPr sz="5900" kern="1200">
          <a:solidFill>
            <a:srgbClr val="000000"/>
          </a:solidFill>
          <a:latin typeface="+mn-lt"/>
          <a:ea typeface="+mn-ea"/>
          <a:cs typeface="+mn-cs"/>
        </a:defRPr>
      </a:lvl4pPr>
      <a:lvl5pPr marL="2057400" indent="-228600" algn="l" defTabSz="449263" rtl="0" fontAlgn="base" hangingPunct="0">
        <a:lnSpc>
          <a:spcPct val="88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5208588" y="2901950"/>
            <a:ext cx="18326100" cy="2368425"/>
          </a:xfrm>
          <a:custGeom>
            <a:avLst/>
            <a:gdLst>
              <a:gd name="G0" fmla="*/ 50906 1 2"/>
              <a:gd name="G1" fmla="*/ 6524 1 2"/>
              <a:gd name="G2" fmla="+- 6524 0 0"/>
              <a:gd name="G3" fmla="+- 50906 0 0"/>
              <a:gd name="T0" fmla="*/ 0 w 50906"/>
              <a:gd name="T1" fmla="*/ 0 h 6524"/>
              <a:gd name="T2" fmla="*/ G3 w 50906"/>
              <a:gd name="T3" fmla="*/ G2 h 6524"/>
            </a:gdLst>
            <a:ahLst/>
            <a:cxnLst>
              <a:cxn ang="0">
                <a:pos x="r" y="vc"/>
              </a:cxn>
              <a:cxn ang="5400000">
                <a:pos x="hc" y="b"/>
              </a:cxn>
              <a:cxn ang="10800000">
                <a:pos x="l" y="vc"/>
              </a:cxn>
              <a:cxn ang="16200000">
                <a:pos x="hc" y="t"/>
              </a:cxn>
            </a:cxnLst>
            <a:rect l="T0" t="T1" r="T2" b="T3"/>
            <a:pathLst>
              <a:path w="50906" h="6524">
                <a:moveTo>
                  <a:pt x="0" y="0"/>
                </a:moveTo>
                <a:lnTo>
                  <a:pt x="50906" y="0"/>
                </a:lnTo>
                <a:lnTo>
                  <a:pt x="50906" y="6524"/>
                </a:lnTo>
                <a:lnTo>
                  <a:pt x="0" y="6524"/>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7400" b="1" dirty="0"/>
              <a:t>Temperatura de una aleta disipadora de Calor</a:t>
            </a:r>
          </a:p>
        </p:txBody>
      </p:sp>
      <p:sp>
        <p:nvSpPr>
          <p:cNvPr id="3074" name="Line 2"/>
          <p:cNvSpPr>
            <a:spLocks noChangeShapeType="1"/>
          </p:cNvSpPr>
          <p:nvPr/>
        </p:nvSpPr>
        <p:spPr bwMode="auto">
          <a:xfrm flipV="1">
            <a:off x="677863" y="1144588"/>
            <a:ext cx="28613100" cy="57150"/>
          </a:xfrm>
          <a:prstGeom prst="line">
            <a:avLst/>
          </a:prstGeom>
          <a:noFill/>
          <a:ln w="190440" cap="flat">
            <a:solidFill>
              <a:srgbClr val="ED7D3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3075" name="AutoShape 3"/>
          <p:cNvSpPr>
            <a:spLocks noChangeArrowheads="1"/>
          </p:cNvSpPr>
          <p:nvPr/>
        </p:nvSpPr>
        <p:spPr bwMode="auto">
          <a:xfrm>
            <a:off x="3544888" y="9375775"/>
            <a:ext cx="3349625" cy="717550"/>
          </a:xfrm>
          <a:custGeom>
            <a:avLst/>
            <a:gdLst>
              <a:gd name="G0" fmla="*/ 9305 1 2"/>
              <a:gd name="G1" fmla="*/ 1995 1 2"/>
              <a:gd name="G2" fmla="+- 1995 0 0"/>
              <a:gd name="G3" fmla="+- 9305 0 0"/>
              <a:gd name="T0" fmla="*/ 0 w 9305"/>
              <a:gd name="T1" fmla="*/ 0 h 1995"/>
              <a:gd name="T2" fmla="*/ G3 w 9305"/>
              <a:gd name="T3" fmla="*/ G2 h 1995"/>
            </a:gdLst>
            <a:ahLst/>
            <a:cxnLst>
              <a:cxn ang="0">
                <a:pos x="r" y="vc"/>
              </a:cxn>
              <a:cxn ang="5400000">
                <a:pos x="hc" y="b"/>
              </a:cxn>
              <a:cxn ang="10800000">
                <a:pos x="l" y="vc"/>
              </a:cxn>
              <a:cxn ang="16200000">
                <a:pos x="hc" y="t"/>
              </a:cxn>
            </a:cxnLst>
            <a:rect l="T0" t="T1" r="T2" b="T3"/>
            <a:pathLst>
              <a:path w="9305" h="1995">
                <a:moveTo>
                  <a:pt x="0" y="0"/>
                </a:moveTo>
                <a:lnTo>
                  <a:pt x="9305" y="0"/>
                </a:lnTo>
                <a:lnTo>
                  <a:pt x="9305" y="1995"/>
                </a:lnTo>
                <a:lnTo>
                  <a:pt x="0" y="199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spAutoFit/>
          </a:bodyPr>
          <a:lstStyle>
            <a:lvl1pPr>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4100" b="1"/>
              <a:t>Introducción</a:t>
            </a:r>
          </a:p>
        </p:txBody>
      </p:sp>
      <p:sp>
        <p:nvSpPr>
          <p:cNvPr id="3076" name="AutoShape 4"/>
          <p:cNvSpPr>
            <a:spLocks noChangeArrowheads="1"/>
          </p:cNvSpPr>
          <p:nvPr/>
        </p:nvSpPr>
        <p:spPr bwMode="auto">
          <a:xfrm>
            <a:off x="3925888" y="25088473"/>
            <a:ext cx="2565400" cy="717550"/>
          </a:xfrm>
          <a:custGeom>
            <a:avLst/>
            <a:gdLst>
              <a:gd name="G0" fmla="*/ 7125 1 2"/>
              <a:gd name="G1" fmla="*/ 1995 1 2"/>
              <a:gd name="G2" fmla="+- 1995 0 0"/>
              <a:gd name="G3" fmla="+- 7125 0 0"/>
              <a:gd name="T0" fmla="*/ 0 w 7125"/>
              <a:gd name="T1" fmla="*/ 0 h 1995"/>
              <a:gd name="T2" fmla="*/ G3 w 7125"/>
              <a:gd name="T3" fmla="*/ G2 h 1995"/>
            </a:gdLst>
            <a:ahLst/>
            <a:cxnLst>
              <a:cxn ang="0">
                <a:pos x="r" y="vc"/>
              </a:cxn>
              <a:cxn ang="5400000">
                <a:pos x="hc" y="b"/>
              </a:cxn>
              <a:cxn ang="10800000">
                <a:pos x="l" y="vc"/>
              </a:cxn>
              <a:cxn ang="16200000">
                <a:pos x="hc" y="t"/>
              </a:cxn>
            </a:cxnLst>
            <a:rect l="T0" t="T1" r="T2" b="T3"/>
            <a:pathLst>
              <a:path w="7125" h="1995">
                <a:moveTo>
                  <a:pt x="0" y="0"/>
                </a:moveTo>
                <a:lnTo>
                  <a:pt x="7125" y="0"/>
                </a:lnTo>
                <a:lnTo>
                  <a:pt x="7125" y="1995"/>
                </a:lnTo>
                <a:lnTo>
                  <a:pt x="0" y="199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spAutoFit/>
          </a:bodyPr>
          <a:lstStyle>
            <a:lvl1pPr>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4100" b="1" dirty="0"/>
              <a:t>Objetivos</a:t>
            </a:r>
          </a:p>
        </p:txBody>
      </p:sp>
      <p:sp>
        <p:nvSpPr>
          <p:cNvPr id="3077" name="AutoShape 5"/>
          <p:cNvSpPr>
            <a:spLocks noChangeArrowheads="1"/>
          </p:cNvSpPr>
          <p:nvPr/>
        </p:nvSpPr>
        <p:spPr bwMode="auto">
          <a:xfrm>
            <a:off x="3497417" y="30930160"/>
            <a:ext cx="3613150" cy="717550"/>
          </a:xfrm>
          <a:custGeom>
            <a:avLst/>
            <a:gdLst>
              <a:gd name="G0" fmla="*/ 10037 1 2"/>
              <a:gd name="G1" fmla="*/ 1995 1 2"/>
              <a:gd name="G2" fmla="+- 1995 0 0"/>
              <a:gd name="G3" fmla="+- 10037 0 0"/>
              <a:gd name="T0" fmla="*/ 0 w 10037"/>
              <a:gd name="T1" fmla="*/ 0 h 1995"/>
              <a:gd name="T2" fmla="*/ G3 w 10037"/>
              <a:gd name="T3" fmla="*/ G2 h 1995"/>
            </a:gdLst>
            <a:ahLst/>
            <a:cxnLst>
              <a:cxn ang="0">
                <a:pos x="r" y="vc"/>
              </a:cxn>
              <a:cxn ang="5400000">
                <a:pos x="hc" y="b"/>
              </a:cxn>
              <a:cxn ang="10800000">
                <a:pos x="l" y="vc"/>
              </a:cxn>
              <a:cxn ang="16200000">
                <a:pos x="hc" y="t"/>
              </a:cxn>
            </a:cxnLst>
            <a:rect l="T0" t="T1" r="T2" b="T3"/>
            <a:pathLst>
              <a:path w="10037" h="1995">
                <a:moveTo>
                  <a:pt x="0" y="0"/>
                </a:moveTo>
                <a:lnTo>
                  <a:pt x="10037" y="0"/>
                </a:lnTo>
                <a:lnTo>
                  <a:pt x="10037" y="1995"/>
                </a:lnTo>
                <a:lnTo>
                  <a:pt x="0" y="199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spAutoFit/>
          </a:bodyPr>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4100" b="1" dirty="0"/>
              <a:t>Metodología</a:t>
            </a:r>
          </a:p>
        </p:txBody>
      </p:sp>
      <p:sp>
        <p:nvSpPr>
          <p:cNvPr id="3078" name="AutoShape 6"/>
          <p:cNvSpPr>
            <a:spLocks noChangeArrowheads="1"/>
          </p:cNvSpPr>
          <p:nvPr/>
        </p:nvSpPr>
        <p:spPr bwMode="auto">
          <a:xfrm>
            <a:off x="13483432" y="17585382"/>
            <a:ext cx="3001962" cy="717550"/>
          </a:xfrm>
          <a:custGeom>
            <a:avLst/>
            <a:gdLst>
              <a:gd name="G0" fmla="*/ 8340 1 2"/>
              <a:gd name="G1" fmla="*/ 1995 1 2"/>
              <a:gd name="G2" fmla="+- 1995 0 0"/>
              <a:gd name="G3" fmla="+- 8340 0 0"/>
              <a:gd name="T0" fmla="*/ 0 w 8340"/>
              <a:gd name="T1" fmla="*/ 0 h 1995"/>
              <a:gd name="T2" fmla="*/ G3 w 8340"/>
              <a:gd name="T3" fmla="*/ G2 h 1995"/>
            </a:gdLst>
            <a:ahLst/>
            <a:cxnLst>
              <a:cxn ang="0">
                <a:pos x="r" y="vc"/>
              </a:cxn>
              <a:cxn ang="5400000">
                <a:pos x="hc" y="b"/>
              </a:cxn>
              <a:cxn ang="10800000">
                <a:pos x="l" y="vc"/>
              </a:cxn>
              <a:cxn ang="16200000">
                <a:pos x="hc" y="t"/>
              </a:cxn>
            </a:cxnLst>
            <a:rect l="T0" t="T1" r="T2" b="T3"/>
            <a:pathLst>
              <a:path w="8340" h="1995">
                <a:moveTo>
                  <a:pt x="0" y="0"/>
                </a:moveTo>
                <a:lnTo>
                  <a:pt x="8340" y="0"/>
                </a:lnTo>
                <a:lnTo>
                  <a:pt x="8340" y="1995"/>
                </a:lnTo>
                <a:lnTo>
                  <a:pt x="0" y="199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spAutoFit/>
          </a:bodyPr>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4100" b="1" dirty="0"/>
              <a:t>Resultados</a:t>
            </a:r>
          </a:p>
        </p:txBody>
      </p:sp>
      <p:sp>
        <p:nvSpPr>
          <p:cNvPr id="3079" name="Line 7"/>
          <p:cNvSpPr>
            <a:spLocks noChangeShapeType="1"/>
          </p:cNvSpPr>
          <p:nvPr/>
        </p:nvSpPr>
        <p:spPr bwMode="auto">
          <a:xfrm flipH="1">
            <a:off x="10160231" y="9266571"/>
            <a:ext cx="50800" cy="31483300"/>
          </a:xfrm>
          <a:prstGeom prst="line">
            <a:avLst/>
          </a:prstGeom>
          <a:noFill/>
          <a:ln w="9360" cap="flat">
            <a:solidFill>
              <a:srgbClr val="954F7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3080" name="AutoShape 8"/>
          <p:cNvSpPr>
            <a:spLocks noChangeArrowheads="1"/>
          </p:cNvSpPr>
          <p:nvPr/>
        </p:nvSpPr>
        <p:spPr bwMode="auto">
          <a:xfrm>
            <a:off x="3727450" y="5565593"/>
            <a:ext cx="22571075" cy="2599102"/>
          </a:xfrm>
          <a:custGeom>
            <a:avLst/>
            <a:gdLst>
              <a:gd name="G0" fmla="*/ 62697 1 2"/>
              <a:gd name="G1" fmla="*/ 5657 1 2"/>
              <a:gd name="G2" fmla="+- 5657 0 0"/>
              <a:gd name="G3" fmla="+- 62697 0 0"/>
              <a:gd name="T0" fmla="*/ 0 w 62697"/>
              <a:gd name="T1" fmla="*/ 0 h 7223"/>
              <a:gd name="T2" fmla="*/ G3 w 62697"/>
              <a:gd name="T3" fmla="*/ G2 h 7223"/>
            </a:gdLst>
            <a:ahLst/>
            <a:cxnLst>
              <a:cxn ang="0">
                <a:pos x="r" y="vc"/>
              </a:cxn>
              <a:cxn ang="5400000">
                <a:pos x="hc" y="b"/>
              </a:cxn>
              <a:cxn ang="10800000">
                <a:pos x="l" y="vc"/>
              </a:cxn>
              <a:cxn ang="16200000">
                <a:pos x="hc" y="t"/>
              </a:cxn>
            </a:cxnLst>
            <a:rect l="T0" t="T1" r="T2" b="T3"/>
            <a:pathLst>
              <a:path w="62697" h="7223">
                <a:moveTo>
                  <a:pt x="0" y="0"/>
                </a:moveTo>
                <a:lnTo>
                  <a:pt x="62697" y="0"/>
                </a:lnTo>
                <a:lnTo>
                  <a:pt x="62697" y="5657"/>
                </a:lnTo>
                <a:lnTo>
                  <a:pt x="0" y="5657"/>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4500" dirty="0"/>
              <a:t>Erwin Levi; Leandro </a:t>
            </a:r>
            <a:r>
              <a:rPr lang="es-CL" altLang="es-ES" sz="4500" dirty="0" err="1"/>
              <a:t>Caloguerea</a:t>
            </a:r>
            <a:r>
              <a:rPr lang="es-CL" altLang="es-ES" sz="4500" dirty="0"/>
              <a:t>; Diego Rojas; Fabián Sánchez</a:t>
            </a:r>
          </a:p>
          <a:p>
            <a:pPr algn="ctr" hangingPunct="1">
              <a:lnSpc>
                <a:spcPct val="100000"/>
              </a:lnSpc>
            </a:pPr>
            <a:r>
              <a:rPr lang="es-CL" altLang="es-ES" sz="4500" dirty="0"/>
              <a:t>Instituto de Ciencias Básicas, Universidad Austral de Chile, Valdivia, Chile.</a:t>
            </a:r>
          </a:p>
          <a:p>
            <a:pPr algn="ctr" hangingPunct="1">
              <a:lnSpc>
                <a:spcPct val="100000"/>
              </a:lnSpc>
            </a:pPr>
            <a:r>
              <a:rPr lang="es-CL" altLang="es-ES" sz="3700" dirty="0"/>
              <a:t>erwin.gmanz@Gmail.com; l.caloguerea@gmail.com; hackerter@gmail.com; fabian932u@gmail.com </a:t>
            </a:r>
          </a:p>
        </p:txBody>
      </p:sp>
      <p:sp>
        <p:nvSpPr>
          <p:cNvPr id="3081" name="Line 9"/>
          <p:cNvSpPr>
            <a:spLocks noChangeShapeType="1"/>
          </p:cNvSpPr>
          <p:nvPr/>
        </p:nvSpPr>
        <p:spPr bwMode="auto">
          <a:xfrm flipH="1">
            <a:off x="20005675" y="9305925"/>
            <a:ext cx="57150" cy="31564263"/>
          </a:xfrm>
          <a:prstGeom prst="line">
            <a:avLst/>
          </a:prstGeom>
          <a:noFill/>
          <a:ln w="9360" cap="flat">
            <a:solidFill>
              <a:srgbClr val="954F7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2214563"/>
            <a:ext cx="2235200" cy="2549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0513" y="1619250"/>
            <a:ext cx="3600450" cy="314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84" name="Line 12"/>
          <p:cNvSpPr>
            <a:spLocks noChangeShapeType="1"/>
          </p:cNvSpPr>
          <p:nvPr/>
        </p:nvSpPr>
        <p:spPr bwMode="auto">
          <a:xfrm>
            <a:off x="677863" y="41563925"/>
            <a:ext cx="28651200" cy="6350"/>
          </a:xfrm>
          <a:prstGeom prst="line">
            <a:avLst/>
          </a:prstGeom>
          <a:noFill/>
          <a:ln w="190440" cap="flat">
            <a:solidFill>
              <a:srgbClr val="ED7D3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3085" name="AutoShape 13"/>
          <p:cNvSpPr>
            <a:spLocks noChangeArrowheads="1"/>
          </p:cNvSpPr>
          <p:nvPr/>
        </p:nvSpPr>
        <p:spPr bwMode="auto">
          <a:xfrm>
            <a:off x="677863" y="10221913"/>
            <a:ext cx="9170987" cy="2676202"/>
          </a:xfrm>
          <a:custGeom>
            <a:avLst/>
            <a:gdLst>
              <a:gd name="G0" fmla="*/ 25475 1 2"/>
              <a:gd name="G1" fmla="*/ 7360 1 2"/>
              <a:gd name="G2" fmla="+- 7360 0 0"/>
              <a:gd name="G3" fmla="+- 25475 0 0"/>
              <a:gd name="T0" fmla="*/ 0 w 25475"/>
              <a:gd name="T1" fmla="*/ 0 h 7362"/>
              <a:gd name="T2" fmla="*/ G3 w 25475"/>
              <a:gd name="T3" fmla="*/ G2 h 7362"/>
            </a:gdLst>
            <a:ahLst/>
            <a:cxnLst>
              <a:cxn ang="0">
                <a:pos x="r" y="vc"/>
              </a:cxn>
              <a:cxn ang="5400000">
                <a:pos x="hc" y="b"/>
              </a:cxn>
              <a:cxn ang="10800000">
                <a:pos x="l" y="vc"/>
              </a:cxn>
              <a:cxn ang="16200000">
                <a:pos x="hc" y="t"/>
              </a:cxn>
            </a:cxnLst>
            <a:rect l="T0" t="T1" r="T2" b="T3"/>
            <a:pathLst>
              <a:path w="25475" h="7362">
                <a:moveTo>
                  <a:pt x="0" y="0"/>
                </a:moveTo>
                <a:lnTo>
                  <a:pt x="25475" y="0"/>
                </a:lnTo>
                <a:lnTo>
                  <a:pt x="25475" y="7360"/>
                </a:lnTo>
                <a:lnTo>
                  <a:pt x="0" y="736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9pPr>
          </a:lstStyle>
          <a:p>
            <a:pPr algn="just" hangingPunct="1">
              <a:lnSpc>
                <a:spcPct val="100000"/>
              </a:lnSpc>
            </a:pPr>
            <a:r>
              <a:rPr lang="es-CL" altLang="es-ES" sz="2800" dirty="0"/>
              <a:t>En el desarrollo de este trabajo se nos plantea como desafío estudiar numéricamente el comportamiento de una aleta disipadora de calor entorno a la temperatura que esta posee. Para ello haremos uso de las competencias entregadas por el curso </a:t>
            </a:r>
            <a:r>
              <a:rPr lang="es-CL" altLang="es-ES" sz="2800" i="1" dirty="0"/>
              <a:t>Métodos Numéricos para ingeniería BAIN053.</a:t>
            </a:r>
          </a:p>
        </p:txBody>
      </p:sp>
      <p:sp>
        <p:nvSpPr>
          <p:cNvPr id="3086" name="AutoShape 14"/>
          <p:cNvSpPr>
            <a:spLocks noChangeArrowheads="1"/>
          </p:cNvSpPr>
          <p:nvPr/>
        </p:nvSpPr>
        <p:spPr bwMode="auto">
          <a:xfrm>
            <a:off x="-41776650" y="7156450"/>
            <a:ext cx="33596262" cy="925513"/>
          </a:xfrm>
          <a:custGeom>
            <a:avLst/>
            <a:gdLst>
              <a:gd name="G0" fmla="*/ 54639 1 2"/>
              <a:gd name="G1" fmla="*/ 2571 1 2"/>
              <a:gd name="G2" fmla="+- 2571 0 0"/>
              <a:gd name="G3" fmla="+- 54639 0 0"/>
              <a:gd name="T0" fmla="*/ 0 w 382319"/>
              <a:gd name="T1" fmla="*/ 0 h 2571"/>
              <a:gd name="T2" fmla="*/ G3 w 382319"/>
              <a:gd name="T3" fmla="*/ G2 h 2571"/>
            </a:gdLst>
            <a:ahLst/>
            <a:cxnLst>
              <a:cxn ang="0">
                <a:pos x="r" y="vc"/>
              </a:cxn>
              <a:cxn ang="5400000">
                <a:pos x="hc" y="b"/>
              </a:cxn>
              <a:cxn ang="10800000">
                <a:pos x="l" y="vc"/>
              </a:cxn>
              <a:cxn ang="16200000">
                <a:pos x="hc" y="t"/>
              </a:cxn>
            </a:cxnLst>
            <a:rect l="T0" t="T1" r="T2" b="T3"/>
            <a:pathLst>
              <a:path w="382319" h="2571">
                <a:moveTo>
                  <a:pt x="0" y="0"/>
                </a:moveTo>
                <a:lnTo>
                  <a:pt x="54639" y="0"/>
                </a:lnTo>
                <a:lnTo>
                  <a:pt x="54639" y="2571"/>
                </a:lnTo>
                <a:lnTo>
                  <a:pt x="0" y="2571"/>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90000" bIns="101520" anchor="ctr">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 pos="11231563" algn="l"/>
                <a:tab pos="11680825" algn="l"/>
                <a:tab pos="12130088" algn="l"/>
                <a:tab pos="12579350" algn="l"/>
                <a:tab pos="13028613" algn="l"/>
                <a:tab pos="13477875" algn="l"/>
                <a:tab pos="13927138" algn="l"/>
                <a:tab pos="14376400" algn="l"/>
              </a:tabLst>
              <a:defRPr>
                <a:solidFill>
                  <a:srgbClr val="000000"/>
                </a:solidFill>
                <a:latin typeface="Arial" panose="020B0604020202020204" pitchFamily="34" charset="0"/>
                <a:cs typeface="Droid Sans Fallback" charset="0"/>
              </a:defRPr>
            </a:lvl9pPr>
          </a:lstStyle>
          <a:p>
            <a:pPr hangingPunct="1">
              <a:lnSpc>
                <a:spcPct val="100000"/>
              </a:lnSpc>
            </a:pPr>
            <a:br>
              <a:rPr lang="es-CL" altLang="es-ES">
                <a:latin typeface="Calibri" panose="020F0502020204030204" pitchFamily="34" charset="0"/>
              </a:rPr>
            </a:br>
            <a:endParaRPr lang="es-CL" altLang="es-ES">
              <a:latin typeface="Calibri" panose="020F0502020204030204" pitchFamily="34" charset="0"/>
            </a:endParaRPr>
          </a:p>
          <a:p>
            <a:pPr>
              <a:lnSpc>
                <a:spcPct val="100000"/>
              </a:lnSpc>
            </a:pPr>
            <a:endParaRPr lang="es-CL" altLang="es-ES">
              <a:latin typeface="Calibri" panose="020F0502020204030204" pitchFamily="34" charset="0"/>
            </a:endParaRPr>
          </a:p>
        </p:txBody>
      </p:sp>
      <p:sp>
        <p:nvSpPr>
          <p:cNvPr id="3087" name="AutoShape 15"/>
          <p:cNvSpPr>
            <a:spLocks noChangeArrowheads="1"/>
          </p:cNvSpPr>
          <p:nvPr/>
        </p:nvSpPr>
        <p:spPr bwMode="auto">
          <a:xfrm>
            <a:off x="1107281" y="18560444"/>
            <a:ext cx="8312150" cy="700087"/>
          </a:xfrm>
          <a:custGeom>
            <a:avLst/>
            <a:gdLst>
              <a:gd name="G0" fmla="*/ 23089 1 2"/>
              <a:gd name="G1" fmla="*/ 1947 1 2"/>
              <a:gd name="G2" fmla="+- 1947 0 0"/>
              <a:gd name="G3" fmla="+- 23089 0 0"/>
              <a:gd name="T0" fmla="*/ 0 w 23089"/>
              <a:gd name="T1" fmla="*/ 0 h 1100"/>
              <a:gd name="T2" fmla="*/ G3 w 23089"/>
              <a:gd name="T3" fmla="*/ G2 h 1100"/>
            </a:gdLst>
            <a:ahLst/>
            <a:cxnLst>
              <a:cxn ang="0">
                <a:pos x="r" y="vc"/>
              </a:cxn>
              <a:cxn ang="5400000">
                <a:pos x="hc" y="b"/>
              </a:cxn>
              <a:cxn ang="10800000">
                <a:pos x="l" y="vc"/>
              </a:cxn>
              <a:cxn ang="16200000">
                <a:pos x="hc" y="t"/>
              </a:cxn>
            </a:cxnLst>
            <a:rect l="T0" t="T1" r="T2" b="T3"/>
            <a:pathLst>
              <a:path w="23089" h="1100">
                <a:moveTo>
                  <a:pt x="0" y="0"/>
                </a:moveTo>
                <a:lnTo>
                  <a:pt x="23089" y="0"/>
                </a:lnTo>
                <a:lnTo>
                  <a:pt x="23089" y="1947"/>
                </a:lnTo>
                <a:lnTo>
                  <a:pt x="0" y="1947"/>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2000" i="1" dirty="0"/>
              <a:t>Figura 1: Aleta Disipadora de Calor</a:t>
            </a:r>
          </a:p>
          <a:p>
            <a:pPr algn="ctr" hangingPunct="1">
              <a:lnSpc>
                <a:spcPct val="100000"/>
              </a:lnSpc>
            </a:pPr>
            <a:endParaRPr lang="es-CL" altLang="es-ES" sz="2000" i="1" dirty="0"/>
          </a:p>
        </p:txBody>
      </p:sp>
      <p:sp>
        <p:nvSpPr>
          <p:cNvPr id="3088" name="AutoShape 16"/>
          <p:cNvSpPr>
            <a:spLocks noChangeArrowheads="1"/>
          </p:cNvSpPr>
          <p:nvPr/>
        </p:nvSpPr>
        <p:spPr bwMode="auto">
          <a:xfrm>
            <a:off x="1576132" y="23763470"/>
            <a:ext cx="8312150" cy="395287"/>
          </a:xfrm>
          <a:custGeom>
            <a:avLst/>
            <a:gdLst>
              <a:gd name="G0" fmla="*/ 23089 1 2"/>
              <a:gd name="G1" fmla="*/ 1100 1 2"/>
              <a:gd name="G2" fmla="+- 1100 0 0"/>
              <a:gd name="G3" fmla="+- 23089 0 0"/>
              <a:gd name="T0" fmla="*/ 0 w 23089"/>
              <a:gd name="T1" fmla="*/ 0 h 1100"/>
              <a:gd name="T2" fmla="*/ G3 w 23089"/>
              <a:gd name="T3" fmla="*/ G2 h 1100"/>
            </a:gdLst>
            <a:ahLst/>
            <a:cxnLst>
              <a:cxn ang="0">
                <a:pos x="r" y="vc"/>
              </a:cxn>
              <a:cxn ang="5400000">
                <a:pos x="hc" y="b"/>
              </a:cxn>
              <a:cxn ang="10800000">
                <a:pos x="l" y="vc"/>
              </a:cxn>
              <a:cxn ang="16200000">
                <a:pos x="hc" y="t"/>
              </a:cxn>
            </a:cxnLst>
            <a:rect l="T0" t="T1" r="T2" b="T3"/>
            <a:pathLst>
              <a:path w="23089" h="1100">
                <a:moveTo>
                  <a:pt x="0" y="0"/>
                </a:moveTo>
                <a:lnTo>
                  <a:pt x="23089" y="0"/>
                </a:lnTo>
                <a:lnTo>
                  <a:pt x="23089" y="1100"/>
                </a:lnTo>
                <a:lnTo>
                  <a:pt x="0" y="11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2000" i="1" dirty="0"/>
              <a:t>Figura 2: EDP  de Laplace y condiciones de frontera.</a:t>
            </a:r>
          </a:p>
        </p:txBody>
      </p:sp>
      <p:sp>
        <p:nvSpPr>
          <p:cNvPr id="3089" name="AutoShape 17"/>
          <p:cNvSpPr>
            <a:spLocks noChangeArrowheads="1"/>
          </p:cNvSpPr>
          <p:nvPr/>
        </p:nvSpPr>
        <p:spPr bwMode="auto">
          <a:xfrm>
            <a:off x="901624" y="26246672"/>
            <a:ext cx="8743950" cy="5235522"/>
          </a:xfrm>
          <a:custGeom>
            <a:avLst/>
            <a:gdLst>
              <a:gd name="G0" fmla="*/ 24290 1 2"/>
              <a:gd name="G1" fmla="*/ 10917 1 2"/>
              <a:gd name="G2" fmla="+- 10917 0 0"/>
              <a:gd name="G3" fmla="+- 24290 0 0"/>
              <a:gd name="T0" fmla="*/ 0 w 24290"/>
              <a:gd name="T1" fmla="*/ 0 h 14506"/>
              <a:gd name="T2" fmla="*/ G3 w 24290"/>
              <a:gd name="T3" fmla="*/ G2 h 14506"/>
            </a:gdLst>
            <a:ahLst/>
            <a:cxnLst>
              <a:cxn ang="0">
                <a:pos x="r" y="vc"/>
              </a:cxn>
              <a:cxn ang="5400000">
                <a:pos x="hc" y="b"/>
              </a:cxn>
              <a:cxn ang="10800000">
                <a:pos x="l" y="vc"/>
              </a:cxn>
              <a:cxn ang="16200000">
                <a:pos x="hc" y="t"/>
              </a:cxn>
            </a:cxnLst>
            <a:rect l="T0" t="T1" r="T2" b="T3"/>
            <a:pathLst>
              <a:path w="24290" h="14506">
                <a:moveTo>
                  <a:pt x="0" y="0"/>
                </a:moveTo>
                <a:lnTo>
                  <a:pt x="24290" y="0"/>
                </a:lnTo>
                <a:lnTo>
                  <a:pt x="24290" y="10917"/>
                </a:lnTo>
                <a:lnTo>
                  <a:pt x="0" y="10917"/>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455613" indent="-4556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1pPr>
            <a:lvl2pPr marL="1200150" indent="-4556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9pPr>
          </a:lstStyle>
          <a:p>
            <a:pPr algn="just" hangingPunct="1">
              <a:lnSpc>
                <a:spcPct val="100000"/>
              </a:lnSpc>
              <a:buFont typeface="Arial" panose="020B0604020202020204" pitchFamily="34" charset="0"/>
              <a:buChar char="•"/>
            </a:pPr>
            <a:r>
              <a:rPr lang="es-CL" altLang="es-ES" sz="2800" dirty="0"/>
              <a:t>Obtener la solución del problema de distribución de temperatura en una aleta disipadora de calor, mediante el estudio y desarrollo de:</a:t>
            </a:r>
          </a:p>
          <a:p>
            <a:pPr lvl="1" algn="just" hangingPunct="1">
              <a:lnSpc>
                <a:spcPct val="100000"/>
              </a:lnSpc>
              <a:buFont typeface="Arial" panose="020B0604020202020204" pitchFamily="34" charset="0"/>
              <a:buChar char="•"/>
            </a:pPr>
            <a:r>
              <a:rPr lang="es-CL" altLang="es-ES" sz="2800" dirty="0"/>
              <a:t>Solución analítica.</a:t>
            </a:r>
          </a:p>
          <a:p>
            <a:pPr lvl="1" algn="just" hangingPunct="1">
              <a:lnSpc>
                <a:spcPct val="100000"/>
              </a:lnSpc>
              <a:buFont typeface="Arial" panose="020B0604020202020204" pitchFamily="34" charset="0"/>
              <a:buChar char="•"/>
            </a:pPr>
            <a:r>
              <a:rPr lang="es-CL" altLang="es-ES" sz="2800" dirty="0"/>
              <a:t>Diferencias finitas aplicadas a ecuaciones en derivadas parciales elípticas.</a:t>
            </a:r>
          </a:p>
          <a:p>
            <a:pPr algn="just" hangingPunct="1">
              <a:lnSpc>
                <a:spcPct val="100000"/>
              </a:lnSpc>
              <a:buFont typeface="Arial" panose="020B0604020202020204" pitchFamily="34" charset="0"/>
              <a:buChar char="•"/>
            </a:pPr>
            <a:r>
              <a:rPr lang="es-CL" altLang="es-ES" sz="2800" dirty="0"/>
              <a:t>Graficar y realizar una comparación entre la solución analítica y las aproximaciones obtenidas por el método de diferencias finitas.</a:t>
            </a:r>
          </a:p>
        </p:txBody>
      </p:sp>
      <p:sp>
        <p:nvSpPr>
          <p:cNvPr id="3090" name="AutoShape 18"/>
          <p:cNvSpPr>
            <a:spLocks noChangeArrowheads="1"/>
          </p:cNvSpPr>
          <p:nvPr/>
        </p:nvSpPr>
        <p:spPr bwMode="auto">
          <a:xfrm>
            <a:off x="496888" y="16800513"/>
            <a:ext cx="9170987" cy="2724150"/>
          </a:xfrm>
          <a:custGeom>
            <a:avLst/>
            <a:gdLst>
              <a:gd name="G0" fmla="*/ 25475 1 2"/>
              <a:gd name="G1" fmla="*/ 7566 1 2"/>
              <a:gd name="G2" fmla="+- 7566 0 0"/>
              <a:gd name="G3" fmla="+- 25475 0 0"/>
              <a:gd name="T0" fmla="*/ 0 w 25475"/>
              <a:gd name="T1" fmla="*/ 0 h 7566"/>
              <a:gd name="T2" fmla="*/ G3 w 25475"/>
              <a:gd name="T3" fmla="*/ G2 h 7566"/>
            </a:gdLst>
            <a:ahLst/>
            <a:cxnLst>
              <a:cxn ang="0">
                <a:pos x="r" y="vc"/>
              </a:cxn>
              <a:cxn ang="5400000">
                <a:pos x="hc" y="b"/>
              </a:cxn>
              <a:cxn ang="10800000">
                <a:pos x="l" y="vc"/>
              </a:cxn>
              <a:cxn ang="16200000">
                <a:pos x="hc" y="t"/>
              </a:cxn>
            </a:cxnLst>
            <a:rect l="T0" t="T1" r="T2" b="T3"/>
            <a:pathLst>
              <a:path w="25475" h="7566">
                <a:moveTo>
                  <a:pt x="0" y="0"/>
                </a:moveTo>
                <a:lnTo>
                  <a:pt x="25475" y="0"/>
                </a:lnTo>
                <a:lnTo>
                  <a:pt x="25475" y="7566"/>
                </a:lnTo>
                <a:lnTo>
                  <a:pt x="0" y="7566"/>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9pPr>
          </a:lstStyle>
          <a:p>
            <a:pPr algn="just" hangingPunct="1">
              <a:lnSpc>
                <a:spcPct val="100000"/>
              </a:lnSpc>
            </a:pPr>
            <a:endParaRPr lang="es-CL" altLang="es-ES" sz="2900" i="1">
              <a:latin typeface="Cambria Math" panose="02040503050406030204" pitchFamily="18" charset="0"/>
            </a:endParaRPr>
          </a:p>
          <a:p>
            <a:pPr algn="just" hangingPunct="1">
              <a:lnSpc>
                <a:spcPct val="100000"/>
              </a:lnSpc>
            </a:pPr>
            <a:endParaRPr lang="es-CL" altLang="es-ES" sz="2900"/>
          </a:p>
          <a:p>
            <a:pPr algn="just" hangingPunct="1">
              <a:lnSpc>
                <a:spcPct val="100000"/>
              </a:lnSpc>
            </a:pPr>
            <a:endParaRPr lang="es-CL" altLang="es-ES" sz="2900"/>
          </a:p>
          <a:p>
            <a:pPr algn="just" hangingPunct="1">
              <a:lnSpc>
                <a:spcPct val="100000"/>
              </a:lnSpc>
            </a:pPr>
            <a:endParaRPr lang="es-CL" altLang="es-ES" sz="2900"/>
          </a:p>
          <a:p>
            <a:pPr algn="just" hangingPunct="1">
              <a:lnSpc>
                <a:spcPct val="100000"/>
              </a:lnSpc>
            </a:pPr>
            <a:endParaRPr lang="es-CL" altLang="es-ES" sz="2900"/>
          </a:p>
          <a:p>
            <a:pPr algn="just" hangingPunct="1">
              <a:lnSpc>
                <a:spcPct val="100000"/>
              </a:lnSpc>
            </a:pPr>
            <a:endParaRPr lang="es-CL" altLang="es-ES" sz="2900"/>
          </a:p>
        </p:txBody>
      </p:sp>
      <p:sp>
        <p:nvSpPr>
          <p:cNvPr id="3091" name="AutoShape 19"/>
          <p:cNvSpPr>
            <a:spLocks noChangeArrowheads="1"/>
          </p:cNvSpPr>
          <p:nvPr/>
        </p:nvSpPr>
        <p:spPr bwMode="auto">
          <a:xfrm>
            <a:off x="10703387" y="9904595"/>
            <a:ext cx="8982075" cy="6123300"/>
          </a:xfrm>
          <a:custGeom>
            <a:avLst/>
            <a:gdLst>
              <a:gd name="G0" fmla="*/ 24952 1 2"/>
              <a:gd name="G1" fmla="*/ 11764 1 2"/>
              <a:gd name="G2" fmla="+- 11764 0 0"/>
              <a:gd name="G3" fmla="+- 24952 0 0"/>
              <a:gd name="T0" fmla="*/ 0 w 24952"/>
              <a:gd name="T1" fmla="*/ 0 h 11764"/>
              <a:gd name="T2" fmla="*/ G3 w 24952"/>
              <a:gd name="T3" fmla="*/ G2 h 11764"/>
            </a:gdLst>
            <a:ahLst/>
            <a:cxnLst>
              <a:cxn ang="0">
                <a:pos x="r" y="vc"/>
              </a:cxn>
              <a:cxn ang="5400000">
                <a:pos x="hc" y="b"/>
              </a:cxn>
              <a:cxn ang="10800000">
                <a:pos x="l" y="vc"/>
              </a:cxn>
              <a:cxn ang="16200000">
                <a:pos x="hc" y="t"/>
              </a:cxn>
            </a:cxnLst>
            <a:rect l="T0" t="T1" r="T2" b="T3"/>
            <a:pathLst>
              <a:path w="24952" h="11764">
                <a:moveTo>
                  <a:pt x="0" y="0"/>
                </a:moveTo>
                <a:lnTo>
                  <a:pt x="24952" y="0"/>
                </a:lnTo>
                <a:lnTo>
                  <a:pt x="24952" y="11764"/>
                </a:lnTo>
                <a:lnTo>
                  <a:pt x="0" y="11764"/>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panose="020B0604020202020204" pitchFamily="34" charset="0"/>
                <a:cs typeface="Droid Sans Fallback" charset="0"/>
              </a:defRPr>
            </a:lvl9pPr>
          </a:lstStyle>
          <a:p>
            <a:pPr algn="just" hangingPunct="1">
              <a:lnSpc>
                <a:spcPct val="100000"/>
              </a:lnSpc>
            </a:pPr>
            <a:r>
              <a:rPr lang="es-CL" altLang="es-ES" sz="2800" b="1" dirty="0"/>
              <a:t>Diferencias Finitas:</a:t>
            </a:r>
            <a:r>
              <a:rPr lang="es-CL" altLang="es-ES" sz="2800" dirty="0"/>
              <a:t> Para el mismo problema se realizará el cálculo a través de diferencias finitas con EDP de Laplace. Para ello su resolución será de la forma:</a:t>
            </a:r>
          </a:p>
          <a:p>
            <a:pPr algn="just" hangingPunct="1">
              <a:lnSpc>
                <a:spcPct val="100000"/>
              </a:lnSpc>
            </a:pPr>
            <a:endParaRPr lang="es-CL" altLang="es-ES" sz="2800" dirty="0"/>
          </a:p>
          <a:p>
            <a:pPr algn="just" hangingPunct="1">
              <a:lnSpc>
                <a:spcPct val="100000"/>
              </a:lnSpc>
            </a:pPr>
            <a:endParaRPr lang="es-CL" altLang="es-ES" sz="2800" dirty="0"/>
          </a:p>
          <a:p>
            <a:pPr algn="just" hangingPunct="1">
              <a:lnSpc>
                <a:spcPct val="100000"/>
              </a:lnSpc>
            </a:pPr>
            <a:endParaRPr lang="es-CL" altLang="es-ES" sz="2800" dirty="0"/>
          </a:p>
          <a:p>
            <a:pPr algn="just" hangingPunct="1">
              <a:lnSpc>
                <a:spcPct val="100000"/>
              </a:lnSpc>
            </a:pPr>
            <a:endParaRPr lang="es-CL" altLang="es-ES" sz="2000" b="1" dirty="0"/>
          </a:p>
          <a:p>
            <a:pPr algn="just" hangingPunct="1">
              <a:lnSpc>
                <a:spcPct val="100000"/>
              </a:lnSpc>
            </a:pPr>
            <a:endParaRPr lang="es-CL" altLang="es-ES" sz="2000" b="1" dirty="0"/>
          </a:p>
          <a:p>
            <a:pPr algn="just" hangingPunct="1">
              <a:lnSpc>
                <a:spcPct val="100000"/>
              </a:lnSpc>
            </a:pPr>
            <a:r>
              <a:rPr lang="es-CL" altLang="es-ES" sz="2800" dirty="0"/>
              <a:t>Aplicando diferencias finitas y sustituyendo tenemos: </a:t>
            </a:r>
          </a:p>
          <a:p>
            <a:pPr algn="just" hangingPunct="1">
              <a:lnSpc>
                <a:spcPct val="100000"/>
              </a:lnSpc>
            </a:pPr>
            <a:endParaRPr lang="es-CL" altLang="es-ES" sz="2000" b="1" dirty="0"/>
          </a:p>
          <a:p>
            <a:pPr algn="just" hangingPunct="1">
              <a:lnSpc>
                <a:spcPct val="100000"/>
              </a:lnSpc>
            </a:pPr>
            <a:endParaRPr lang="es-CL" altLang="es-ES" sz="2000" b="1" dirty="0"/>
          </a:p>
          <a:p>
            <a:pPr algn="just" hangingPunct="1">
              <a:lnSpc>
                <a:spcPct val="100000"/>
              </a:lnSpc>
            </a:pPr>
            <a:endParaRPr lang="es-CL" altLang="es-ES" sz="2000" b="1" dirty="0"/>
          </a:p>
          <a:p>
            <a:pPr algn="just" hangingPunct="1">
              <a:lnSpc>
                <a:spcPct val="100000"/>
              </a:lnSpc>
            </a:pPr>
            <a:endParaRPr lang="es-CL" altLang="es-ES" sz="2000" b="1" dirty="0"/>
          </a:p>
          <a:p>
            <a:pPr algn="just" hangingPunct="1">
              <a:lnSpc>
                <a:spcPct val="100000"/>
              </a:lnSpc>
            </a:pPr>
            <a:endParaRPr lang="es-CL" altLang="es-ES" sz="2000" b="1" dirty="0"/>
          </a:p>
          <a:p>
            <a:pPr algn="just" hangingPunct="1">
              <a:lnSpc>
                <a:spcPct val="100000"/>
              </a:lnSpc>
            </a:pPr>
            <a:endParaRPr lang="es-CL" altLang="es-ES" sz="2800" dirty="0"/>
          </a:p>
        </p:txBody>
      </p:sp>
      <p:sp>
        <p:nvSpPr>
          <p:cNvPr id="3496" name="AutoShape 424"/>
          <p:cNvSpPr>
            <a:spLocks noChangeArrowheads="1"/>
          </p:cNvSpPr>
          <p:nvPr/>
        </p:nvSpPr>
        <p:spPr bwMode="auto">
          <a:xfrm>
            <a:off x="23459401" y="28505658"/>
            <a:ext cx="3613150" cy="717550"/>
          </a:xfrm>
          <a:custGeom>
            <a:avLst/>
            <a:gdLst>
              <a:gd name="G0" fmla="*/ 10037 1 2"/>
              <a:gd name="G1" fmla="*/ 1995 1 2"/>
              <a:gd name="G2" fmla="+- 1995 0 0"/>
              <a:gd name="G3" fmla="+- 10037 0 0"/>
              <a:gd name="T0" fmla="*/ 0 w 10037"/>
              <a:gd name="T1" fmla="*/ 0 h 1995"/>
              <a:gd name="T2" fmla="*/ G3 w 10037"/>
              <a:gd name="T3" fmla="*/ G2 h 1995"/>
            </a:gdLst>
            <a:ahLst/>
            <a:cxnLst>
              <a:cxn ang="0">
                <a:pos x="r" y="vc"/>
              </a:cxn>
              <a:cxn ang="5400000">
                <a:pos x="hc" y="b"/>
              </a:cxn>
              <a:cxn ang="10800000">
                <a:pos x="l" y="vc"/>
              </a:cxn>
              <a:cxn ang="16200000">
                <a:pos x="hc" y="t"/>
              </a:cxn>
            </a:cxnLst>
            <a:rect l="T0" t="T1" r="T2" b="T3"/>
            <a:pathLst>
              <a:path w="10037" h="1995">
                <a:moveTo>
                  <a:pt x="0" y="0"/>
                </a:moveTo>
                <a:lnTo>
                  <a:pt x="10037" y="0"/>
                </a:lnTo>
                <a:lnTo>
                  <a:pt x="10037" y="1995"/>
                </a:lnTo>
                <a:lnTo>
                  <a:pt x="0" y="1995"/>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spAutoFit/>
          </a:bodyPr>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Arial" panose="020B0604020202020204" pitchFamily="34" charset="0"/>
                <a:cs typeface="Droid Sans Fallback" charset="0"/>
              </a:defRPr>
            </a:lvl9pPr>
          </a:lstStyle>
          <a:p>
            <a:pPr algn="ctr" hangingPunct="1">
              <a:lnSpc>
                <a:spcPct val="100000"/>
              </a:lnSpc>
            </a:pPr>
            <a:r>
              <a:rPr lang="es-CL" altLang="es-ES" sz="4100" b="1" dirty="0"/>
              <a:t>Conclusión</a:t>
            </a:r>
          </a:p>
        </p:txBody>
      </p:sp>
      <p:sp>
        <p:nvSpPr>
          <p:cNvPr id="3497" name="AutoShape 425"/>
          <p:cNvSpPr>
            <a:spLocks noChangeArrowheads="1"/>
          </p:cNvSpPr>
          <p:nvPr/>
        </p:nvSpPr>
        <p:spPr bwMode="auto">
          <a:xfrm>
            <a:off x="21140064" y="30293979"/>
            <a:ext cx="8251825" cy="5262979"/>
          </a:xfrm>
          <a:custGeom>
            <a:avLst/>
            <a:gdLst>
              <a:gd name="G0" fmla="*/ 22922 1 2"/>
              <a:gd name="G1" fmla="*/ 16843 1 2"/>
              <a:gd name="G2" fmla="+- 16843 0 0"/>
              <a:gd name="G3" fmla="+- 22922 0 0"/>
              <a:gd name="T0" fmla="*/ 0 w 22922"/>
              <a:gd name="T1" fmla="*/ 0 h 16843"/>
              <a:gd name="T2" fmla="*/ G3 w 22922"/>
              <a:gd name="T3" fmla="*/ G2 h 16843"/>
            </a:gdLst>
            <a:ahLst/>
            <a:cxnLst>
              <a:cxn ang="0">
                <a:pos x="r" y="vc"/>
              </a:cxn>
              <a:cxn ang="5400000">
                <a:pos x="hc" y="b"/>
              </a:cxn>
              <a:cxn ang="10800000">
                <a:pos x="l" y="vc"/>
              </a:cxn>
              <a:cxn ang="16200000">
                <a:pos x="hc" y="t"/>
              </a:cxn>
            </a:cxnLst>
            <a:rect l="T0" t="T1" r="T2" b="T3"/>
            <a:pathLst>
              <a:path w="22922" h="16843">
                <a:moveTo>
                  <a:pt x="0" y="0"/>
                </a:moveTo>
                <a:lnTo>
                  <a:pt x="22922" y="0"/>
                </a:lnTo>
                <a:lnTo>
                  <a:pt x="22922" y="16843"/>
                </a:lnTo>
                <a:lnTo>
                  <a:pt x="0" y="16843"/>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9pPr>
          </a:lstStyle>
          <a:p>
            <a:pPr algn="just">
              <a:lnSpc>
                <a:spcPct val="100000"/>
              </a:lnSpc>
            </a:pPr>
            <a:r>
              <a:rPr lang="es-CL" altLang="es-ES" sz="2800" dirty="0">
                <a:cs typeface="Arial" panose="020B0604020202020204" pitchFamily="34" charset="0"/>
              </a:rPr>
              <a:t>Como conclusión de este trabajo podemos decir que gracias a una ardua investigación, hemos podido aplicar las Diferencias Finitas a un problema de transferencia de temperatura con las ecuaciones de Laplace. Gracias al software </a:t>
            </a:r>
            <a:r>
              <a:rPr lang="es-CL" altLang="es-ES" sz="2800" dirty="0" err="1">
                <a:cs typeface="Arial" panose="020B0604020202020204" pitchFamily="34" charset="0"/>
              </a:rPr>
              <a:t>MatlOctave</a:t>
            </a:r>
            <a:r>
              <a:rPr lang="es-CL" altLang="es-ES" sz="2800" dirty="0">
                <a:cs typeface="Arial" panose="020B0604020202020204" pitchFamily="34" charset="0"/>
              </a:rPr>
              <a:t> y Python, pudimos observar los resultados obtenidos por ambos métodos.</a:t>
            </a:r>
            <a:br>
              <a:rPr lang="es-CL" altLang="es-ES" sz="2800" dirty="0">
                <a:cs typeface="Arial" panose="020B0604020202020204" pitchFamily="34" charset="0"/>
              </a:rPr>
            </a:br>
            <a:r>
              <a:rPr lang="es-CL" altLang="es-ES" sz="2800" dirty="0">
                <a:cs typeface="Arial" panose="020B0604020202020204" pitchFamily="34" charset="0"/>
              </a:rPr>
              <a:t>Descubrimos que el método de Elementos Finitos puede perfectamente reemplazar una solución analítica de un problema, puesto que los resultados tienen una aproximación bastante cercana debido a la región irregular.</a:t>
            </a:r>
          </a:p>
        </p:txBody>
      </p:sp>
      <p:sp>
        <p:nvSpPr>
          <p:cNvPr id="3498" name="Text Box 426"/>
          <p:cNvSpPr txBox="1">
            <a:spLocks noChangeArrowheads="1"/>
          </p:cNvSpPr>
          <p:nvPr/>
        </p:nvSpPr>
        <p:spPr bwMode="auto">
          <a:xfrm>
            <a:off x="15640050" y="16594138"/>
            <a:ext cx="1809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499" name="Text Box 427"/>
          <p:cNvSpPr txBox="1">
            <a:spLocks noChangeArrowheads="1"/>
          </p:cNvSpPr>
          <p:nvPr/>
        </p:nvSpPr>
        <p:spPr bwMode="auto">
          <a:xfrm>
            <a:off x="15640050" y="16594138"/>
            <a:ext cx="1809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500" name="Text Box 428"/>
          <p:cNvSpPr txBox="1">
            <a:spLocks noChangeArrowheads="1"/>
          </p:cNvSpPr>
          <p:nvPr/>
        </p:nvSpPr>
        <p:spPr bwMode="auto">
          <a:xfrm>
            <a:off x="15640050" y="16594138"/>
            <a:ext cx="1809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pic>
        <p:nvPicPr>
          <p:cNvPr id="3501" name="Picture 4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3936" y="13501311"/>
            <a:ext cx="6696075" cy="4758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03" name="AutoShape 431"/>
          <p:cNvSpPr>
            <a:spLocks noChangeArrowheads="1"/>
          </p:cNvSpPr>
          <p:nvPr/>
        </p:nvSpPr>
        <p:spPr bwMode="auto">
          <a:xfrm>
            <a:off x="1008063" y="29625925"/>
            <a:ext cx="8743950" cy="942975"/>
          </a:xfrm>
          <a:custGeom>
            <a:avLst/>
            <a:gdLst>
              <a:gd name="G0" fmla="*/ 24290 1 2"/>
              <a:gd name="G1" fmla="*/ 2622 1 2"/>
              <a:gd name="G2" fmla="+- 2622 0 0"/>
              <a:gd name="G3" fmla="+- 24290 0 0"/>
              <a:gd name="T0" fmla="*/ 0 w 24290"/>
              <a:gd name="T1" fmla="*/ 0 h 14506"/>
              <a:gd name="T2" fmla="*/ G3 w 24290"/>
              <a:gd name="T3" fmla="*/ G2 h 14506"/>
            </a:gdLst>
            <a:ahLst/>
            <a:cxnLst>
              <a:cxn ang="0">
                <a:pos x="r" y="vc"/>
              </a:cxn>
              <a:cxn ang="5400000">
                <a:pos x="hc" y="b"/>
              </a:cxn>
              <a:cxn ang="10800000">
                <a:pos x="l" y="vc"/>
              </a:cxn>
              <a:cxn ang="16200000">
                <a:pos x="hc" y="t"/>
              </a:cxn>
            </a:cxnLst>
            <a:rect l="T0" t="T1" r="T2" b="T3"/>
            <a:pathLst>
              <a:path w="24290" h="14506">
                <a:moveTo>
                  <a:pt x="0" y="0"/>
                </a:moveTo>
                <a:lnTo>
                  <a:pt x="24290" y="0"/>
                </a:lnTo>
                <a:lnTo>
                  <a:pt x="24290" y="2622"/>
                </a:lnTo>
                <a:lnTo>
                  <a:pt x="0" y="262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5391" y="19897084"/>
            <a:ext cx="3661222" cy="987466"/>
          </a:xfrm>
          <a:prstGeom prst="rect">
            <a:avLst/>
          </a:prstGeom>
        </p:spPr>
      </p:pic>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194" y="21240137"/>
            <a:ext cx="8812656" cy="2246852"/>
          </a:xfrm>
          <a:prstGeom prst="rect">
            <a:avLst/>
          </a:prstGeom>
        </p:spPr>
      </p:pic>
      <p:sp>
        <p:nvSpPr>
          <p:cNvPr id="440" name="AutoShape 13"/>
          <p:cNvSpPr>
            <a:spLocks noChangeArrowheads="1"/>
          </p:cNvSpPr>
          <p:nvPr/>
        </p:nvSpPr>
        <p:spPr bwMode="auto">
          <a:xfrm>
            <a:off x="770508" y="32008970"/>
            <a:ext cx="9170987" cy="6554187"/>
          </a:xfrm>
          <a:custGeom>
            <a:avLst/>
            <a:gdLst>
              <a:gd name="G0" fmla="*/ 25475 1 2"/>
              <a:gd name="G1" fmla="*/ 7360 1 2"/>
              <a:gd name="G2" fmla="+- 7360 0 0"/>
              <a:gd name="G3" fmla="+- 25475 0 0"/>
              <a:gd name="T0" fmla="*/ 0 w 25475"/>
              <a:gd name="T1" fmla="*/ 0 h 7362"/>
              <a:gd name="T2" fmla="*/ G3 w 25475"/>
              <a:gd name="T3" fmla="*/ G2 h 7362"/>
            </a:gdLst>
            <a:ahLst/>
            <a:cxnLst>
              <a:cxn ang="0">
                <a:pos x="r" y="vc"/>
              </a:cxn>
              <a:cxn ang="5400000">
                <a:pos x="hc" y="b"/>
              </a:cxn>
              <a:cxn ang="10800000">
                <a:pos x="l" y="vc"/>
              </a:cxn>
              <a:cxn ang="16200000">
                <a:pos x="hc" y="t"/>
              </a:cxn>
            </a:cxnLst>
            <a:rect l="T0" t="T1" r="T2" b="T3"/>
            <a:pathLst>
              <a:path w="25475" h="7362">
                <a:moveTo>
                  <a:pt x="0" y="0"/>
                </a:moveTo>
                <a:lnTo>
                  <a:pt x="25475" y="0"/>
                </a:lnTo>
                <a:lnTo>
                  <a:pt x="25475" y="7360"/>
                </a:lnTo>
                <a:lnTo>
                  <a:pt x="0" y="736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Droid Sans Fallback" charset="0"/>
              </a:defRPr>
            </a:lvl9pPr>
          </a:lstStyle>
          <a:p>
            <a:pPr algn="just" hangingPunct="1">
              <a:lnSpc>
                <a:spcPct val="100000"/>
              </a:lnSpc>
            </a:pPr>
            <a:r>
              <a:rPr lang="es-ES" altLang="es-ES" sz="2800" b="1" dirty="0"/>
              <a:t>Solución analítica: </a:t>
            </a:r>
            <a:r>
              <a:rPr lang="es-ES" altLang="es-ES" sz="2800" dirty="0"/>
              <a:t>Para poder aplicar esta solución primero debemos considerar que cinco de las seis  condiciones de borde deben ser homogéneas. Por lo tanto se define una nueva variable de tal forma que la ecuación cambia a:</a:t>
            </a:r>
          </a:p>
          <a:p>
            <a:pPr algn="just" hangingPunct="1">
              <a:lnSpc>
                <a:spcPct val="100000"/>
              </a:lnSpc>
            </a:pPr>
            <a:endParaRPr lang="es-ES" altLang="es-ES" sz="2800" dirty="0"/>
          </a:p>
          <a:p>
            <a:pPr algn="just" hangingPunct="1">
              <a:lnSpc>
                <a:spcPct val="100000"/>
              </a:lnSpc>
            </a:pPr>
            <a:endParaRPr lang="es-ES" altLang="es-ES" sz="2800" dirty="0"/>
          </a:p>
          <a:p>
            <a:pPr algn="just" hangingPunct="1">
              <a:lnSpc>
                <a:spcPct val="100000"/>
              </a:lnSpc>
            </a:pPr>
            <a:endParaRPr lang="es-ES" altLang="es-ES" sz="2800" dirty="0"/>
          </a:p>
          <a:p>
            <a:pPr algn="just" hangingPunct="1">
              <a:lnSpc>
                <a:spcPct val="100000"/>
              </a:lnSpc>
            </a:pPr>
            <a:endParaRPr lang="es-ES" altLang="es-ES" sz="2800" dirty="0"/>
          </a:p>
          <a:p>
            <a:pPr algn="just" hangingPunct="1">
              <a:lnSpc>
                <a:spcPct val="100000"/>
              </a:lnSpc>
            </a:pPr>
            <a:endParaRPr lang="es-ES" altLang="es-ES" sz="2800" dirty="0"/>
          </a:p>
          <a:p>
            <a:pPr algn="just" hangingPunct="1">
              <a:lnSpc>
                <a:spcPct val="100000"/>
              </a:lnSpc>
            </a:pPr>
            <a:endParaRPr lang="es-ES" altLang="es-ES" sz="2800" dirty="0"/>
          </a:p>
          <a:p>
            <a:pPr algn="just" hangingPunct="1">
              <a:lnSpc>
                <a:spcPct val="100000"/>
              </a:lnSpc>
            </a:pPr>
            <a:endParaRPr lang="es-ES" altLang="es-ES" sz="2800" dirty="0"/>
          </a:p>
          <a:p>
            <a:pPr algn="just" hangingPunct="1">
              <a:lnSpc>
                <a:spcPct val="100000"/>
              </a:lnSpc>
            </a:pPr>
            <a:endParaRPr lang="es-ES" altLang="es-ES" sz="2800" dirty="0"/>
          </a:p>
          <a:p>
            <a:pPr algn="just" hangingPunct="1">
              <a:lnSpc>
                <a:spcPct val="100000"/>
              </a:lnSpc>
            </a:pPr>
            <a:endParaRPr lang="es-ES" altLang="es-ES" sz="2800" dirty="0"/>
          </a:p>
          <a:p>
            <a:pPr algn="just" hangingPunct="1">
              <a:lnSpc>
                <a:spcPct val="100000"/>
              </a:lnSpc>
            </a:pPr>
            <a:r>
              <a:rPr lang="es-ES" altLang="es-ES" sz="2800" dirty="0"/>
              <a:t>para luego aplicar el método de separación de variables:</a:t>
            </a:r>
            <a:endParaRPr lang="es-CL" altLang="es-ES" sz="2800" dirty="0"/>
          </a:p>
        </p:txBody>
      </p:sp>
      <p:pic>
        <p:nvPicPr>
          <p:cNvPr id="8" name="Imagen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0480" y="34395308"/>
            <a:ext cx="6489531" cy="3546008"/>
          </a:xfrm>
          <a:prstGeom prst="rect">
            <a:avLst/>
          </a:prstGeom>
        </p:spPr>
      </p:pic>
      <p:pic>
        <p:nvPicPr>
          <p:cNvPr id="10" name="Imagen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2231" y="38507773"/>
            <a:ext cx="5112568" cy="688632"/>
          </a:xfrm>
          <a:prstGeom prst="rect">
            <a:avLst/>
          </a:prstGeom>
        </p:spPr>
      </p:pic>
      <p:pic>
        <p:nvPicPr>
          <p:cNvPr id="12" name="Imagen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44283" y="12068065"/>
            <a:ext cx="5585612" cy="1335096"/>
          </a:xfrm>
          <a:prstGeom prst="rect">
            <a:avLst/>
          </a:prstGeom>
        </p:spPr>
      </p:pic>
      <p:pic>
        <p:nvPicPr>
          <p:cNvPr id="14" name="Imagen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92186" y="14673147"/>
            <a:ext cx="9586326" cy="841214"/>
          </a:xfrm>
          <a:prstGeom prst="rect">
            <a:avLst/>
          </a:prstGeom>
        </p:spPr>
      </p:pic>
      <p:pic>
        <p:nvPicPr>
          <p:cNvPr id="1026" name="Picture 2" descr="cara.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72570" y="22926709"/>
            <a:ext cx="5087813" cy="55367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ra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350225" y="28966313"/>
            <a:ext cx="4952525" cy="53627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ra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97677" y="34772631"/>
            <a:ext cx="6098540" cy="60375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ra4.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254426" y="15852145"/>
            <a:ext cx="5530633" cy="51766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a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254426" y="21842871"/>
            <a:ext cx="5705357" cy="556272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1630858" y="21984118"/>
            <a:ext cx="4805283" cy="493084"/>
          </a:xfrm>
          <a:prstGeom prst="rect">
            <a:avLst/>
          </a:prstGeom>
          <a:noFill/>
        </p:spPr>
        <p:txBody>
          <a:bodyPr wrap="square" rtlCol="0">
            <a:spAutoFit/>
          </a:bodyPr>
          <a:lstStyle/>
          <a:p>
            <a:r>
              <a:rPr lang="es-ES" sz="2800" dirty="0"/>
              <a:t>Tablas de resultados 1</a:t>
            </a:r>
          </a:p>
        </p:txBody>
      </p:sp>
      <p:sp>
        <p:nvSpPr>
          <p:cNvPr id="42" name="CuadroTexto 41"/>
          <p:cNvSpPr txBox="1"/>
          <p:nvPr/>
        </p:nvSpPr>
        <p:spPr>
          <a:xfrm>
            <a:off x="11234678" y="19169086"/>
            <a:ext cx="7901342" cy="2096087"/>
          </a:xfrm>
          <a:prstGeom prst="rect">
            <a:avLst/>
          </a:prstGeom>
          <a:noFill/>
        </p:spPr>
        <p:txBody>
          <a:bodyPr wrap="square" rtlCol="0">
            <a:spAutoFit/>
          </a:bodyPr>
          <a:lstStyle/>
          <a:p>
            <a:pPr algn="just"/>
            <a:r>
              <a:rPr lang="es-ES" sz="2800" dirty="0"/>
              <a:t>Según los valores obtenidos con una T frontera de 12ºC en los bordes, una placa aislante de 0ºC y una superficie caliente de 60ºC, obtenemos los valores aproximados por cara de cada nodo al interior de la aleta.</a:t>
            </a:r>
          </a:p>
        </p:txBody>
      </p:sp>
      <p:sp>
        <p:nvSpPr>
          <p:cNvPr id="43" name="CuadroTexto 42"/>
          <p:cNvSpPr txBox="1"/>
          <p:nvPr/>
        </p:nvSpPr>
        <p:spPr>
          <a:xfrm>
            <a:off x="21043271" y="9840571"/>
            <a:ext cx="8039679" cy="4099840"/>
          </a:xfrm>
          <a:prstGeom prst="rect">
            <a:avLst/>
          </a:prstGeom>
          <a:noFill/>
        </p:spPr>
        <p:txBody>
          <a:bodyPr wrap="square" rtlCol="0">
            <a:spAutoFit/>
          </a:bodyPr>
          <a:lstStyle/>
          <a:p>
            <a:pPr algn="just"/>
            <a:r>
              <a:rPr lang="es-ES" sz="2800" dirty="0"/>
              <a:t>Contrastando los resultados de la tabla anterior, los valores obtenidos con una T frontera de 12ºC en los bordes, una placa aislante de 0ºC y una superficie caliente de 60ºC, son aproximados en cada cara.</a:t>
            </a:r>
          </a:p>
          <a:p>
            <a:pPr algn="just"/>
            <a:endParaRPr lang="es-ES" sz="2800" dirty="0"/>
          </a:p>
          <a:p>
            <a:pPr algn="just"/>
            <a:r>
              <a:rPr lang="es-ES" sz="2800" dirty="0"/>
              <a:t>Concluimos que el flujo de calor fluye desde la cara más alejada del  aislante(cara 12) hasta el mismo  aislante(cara 7) logrando una temperatura cercana a la del refrigerante.</a:t>
            </a:r>
          </a:p>
        </p:txBody>
      </p:sp>
      <p:sp>
        <p:nvSpPr>
          <p:cNvPr id="44" name="CuadroTexto 43"/>
          <p:cNvSpPr txBox="1"/>
          <p:nvPr/>
        </p:nvSpPr>
        <p:spPr>
          <a:xfrm>
            <a:off x="21140064" y="14847212"/>
            <a:ext cx="4805283" cy="493084"/>
          </a:xfrm>
          <a:prstGeom prst="rect">
            <a:avLst/>
          </a:prstGeom>
          <a:noFill/>
        </p:spPr>
        <p:txBody>
          <a:bodyPr wrap="square" rtlCol="0">
            <a:spAutoFit/>
          </a:bodyPr>
          <a:lstStyle/>
          <a:p>
            <a:r>
              <a:rPr lang="es-ES" sz="2800" dirty="0"/>
              <a:t>Tablas de resultados 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s-E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s-E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444</Words>
  <Application>Microsoft Office PowerPoint</Application>
  <PresentationFormat>Personalizado</PresentationFormat>
  <Paragraphs>51</Paragraphs>
  <Slides>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Cambria Math</vt:lpstr>
      <vt:lpstr>DejaVu Sans</vt:lpstr>
      <vt:lpstr>Droid Sans Fallback</vt:lpstr>
      <vt:lpstr>Times New Roman</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 título de diapositiva</dc:title>
  <dc:subject/>
  <dc:creator>Leandro Caloguerea</dc:creator>
  <cp:keywords/>
  <dc:description/>
  <cp:lastModifiedBy>ERWIN LEVI GATICA MANZANO</cp:lastModifiedBy>
  <cp:revision>151</cp:revision>
  <cp:lastPrinted>1601-01-01T00:00:00Z</cp:lastPrinted>
  <dcterms:created xsi:type="dcterms:W3CDTF">2005-07-25T19:10:11Z</dcterms:created>
  <dcterms:modified xsi:type="dcterms:W3CDTF">2017-06-27T08:18:08Z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CONAMA</vt:lpwstr>
  </property>
  <property fmtid="{D5CDD505-2E9C-101B-9397-08002B2CF9AE}" pid="4" name="HiddenSlides">
    <vt:r8>0</vt:r8>
  </property>
  <property fmtid="{D5CDD505-2E9C-101B-9397-08002B2CF9AE}" pid="5" name="HyperlinksChanged">
    <vt:bool>false</vt:bool>
  </property>
  <property fmtid="{D5CDD505-2E9C-101B-9397-08002B2CF9AE}" pid="6" name="LinksUpToDate">
    <vt:bool>false</vt:bool>
  </property>
  <property fmtid="{D5CDD505-2E9C-101B-9397-08002B2CF9AE}" pid="7" name="MMClips">
    <vt:r8>0</vt:r8>
  </property>
  <property fmtid="{D5CDD505-2E9C-101B-9397-08002B2CF9AE}" pid="8" name="Notes">
    <vt:r8>0</vt:r8>
  </property>
  <property fmtid="{D5CDD505-2E9C-101B-9397-08002B2CF9AE}" pid="9" name="PresentationFormat">
    <vt:lpwstr>Personalizado</vt:lpwstr>
  </property>
  <property fmtid="{D5CDD505-2E9C-101B-9397-08002B2CF9AE}" pid="10" name="ScaleCrop">
    <vt:bool>false</vt:bool>
  </property>
  <property fmtid="{D5CDD505-2E9C-101B-9397-08002B2CF9AE}" pid="11" name="ShareDoc">
    <vt:bool>false</vt:bool>
  </property>
  <property fmtid="{D5CDD505-2E9C-101B-9397-08002B2CF9AE}" pid="12" name="Slides">
    <vt:r8>1</vt:r8>
  </property>
</Properties>
</file>