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FDC-31DF-4790-9728-068771A1F6F4}" type="datetimeFigureOut">
              <a:rPr lang="es-CL" smtClean="0"/>
              <a:t>02-10-2013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2290-9D9F-4CF8-B860-34DA4B1BE72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683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FDC-31DF-4790-9728-068771A1F6F4}" type="datetimeFigureOut">
              <a:rPr lang="es-CL" smtClean="0"/>
              <a:t>02-10-2013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2290-9D9F-4CF8-B860-34DA4B1BE72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919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FDC-31DF-4790-9728-068771A1F6F4}" type="datetimeFigureOut">
              <a:rPr lang="es-CL" smtClean="0"/>
              <a:t>02-10-2013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2290-9D9F-4CF8-B860-34DA4B1BE72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74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FDC-31DF-4790-9728-068771A1F6F4}" type="datetimeFigureOut">
              <a:rPr lang="es-CL" smtClean="0"/>
              <a:t>02-10-2013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2290-9D9F-4CF8-B860-34DA4B1BE72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86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FDC-31DF-4790-9728-068771A1F6F4}" type="datetimeFigureOut">
              <a:rPr lang="es-CL" smtClean="0"/>
              <a:t>02-10-2013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2290-9D9F-4CF8-B860-34DA4B1BE72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491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FDC-31DF-4790-9728-068771A1F6F4}" type="datetimeFigureOut">
              <a:rPr lang="es-CL" smtClean="0"/>
              <a:t>02-10-2013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2290-9D9F-4CF8-B860-34DA4B1BE72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743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FDC-31DF-4790-9728-068771A1F6F4}" type="datetimeFigureOut">
              <a:rPr lang="es-CL" smtClean="0"/>
              <a:t>02-10-2013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2290-9D9F-4CF8-B860-34DA4B1BE72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670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FDC-31DF-4790-9728-068771A1F6F4}" type="datetimeFigureOut">
              <a:rPr lang="es-CL" smtClean="0"/>
              <a:t>02-10-2013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2290-9D9F-4CF8-B860-34DA4B1BE72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763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FDC-31DF-4790-9728-068771A1F6F4}" type="datetimeFigureOut">
              <a:rPr lang="es-CL" smtClean="0"/>
              <a:t>02-10-2013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2290-9D9F-4CF8-B860-34DA4B1BE72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061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FDC-31DF-4790-9728-068771A1F6F4}" type="datetimeFigureOut">
              <a:rPr lang="es-CL" smtClean="0"/>
              <a:t>02-10-2013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2290-9D9F-4CF8-B860-34DA4B1BE72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676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3FDC-31DF-4790-9728-068771A1F6F4}" type="datetimeFigureOut">
              <a:rPr lang="es-CL" smtClean="0"/>
              <a:t>02-10-2013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2290-9D9F-4CF8-B860-34DA4B1BE72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218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C3FDC-31DF-4790-9728-068771A1F6F4}" type="datetimeFigureOut">
              <a:rPr lang="es-CL" smtClean="0"/>
              <a:t>02-10-2013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12290-9D9F-4CF8-B860-34DA4B1BE72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720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Marcos-formularios-mapeo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Gladys Mansilla Gómez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4394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/>
              <a:t>Etiqueta INPUT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27213"/>
            <a:ext cx="7783512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CL" sz="2100">
                <a:solidFill>
                  <a:schemeClr val="accent1"/>
                </a:solidFill>
              </a:rPr>
              <a:t>&lt;INPUT&gt;</a:t>
            </a:r>
            <a:r>
              <a:rPr lang="es-ES" altLang="es-CL" sz="2100"/>
              <a:t>  con las siguientes variantes ejemplos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s-CL" sz="21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100">
                <a:solidFill>
                  <a:schemeClr val="accent1"/>
                </a:solidFill>
              </a:rPr>
              <a:t>&lt;INPUT type="text" name="cajatexto"&gt;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100">
                <a:solidFill>
                  <a:schemeClr val="accent1"/>
                </a:solidFill>
              </a:rPr>
              <a:t>&lt; INPUT type="password" name ="clave"&gt;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100">
                <a:solidFill>
                  <a:schemeClr val="accent1"/>
                </a:solidFill>
              </a:rPr>
              <a:t>&lt; INPUT type="checkbox" name="casilla" value="a"&gt;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100">
                <a:solidFill>
                  <a:schemeClr val="accent1"/>
                </a:solidFill>
              </a:rPr>
              <a:t>&lt; INPUT type="radio" name=”b_opcion”&gt;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100">
                <a:solidFill>
                  <a:schemeClr val="accent1"/>
                </a:solidFill>
              </a:rPr>
              <a:t>&lt; INPUT type="reset" name="borra" value="restablece"&gt;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100">
                <a:solidFill>
                  <a:schemeClr val="accent1"/>
                </a:solidFill>
              </a:rPr>
              <a:t>&lt; INPUT type="button" name=”boton” value=”presione”&gt;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100">
                <a:solidFill>
                  <a:schemeClr val="accent1"/>
                </a:solidFill>
              </a:rPr>
              <a:t>&lt; INPUT type="hiden" name=”oculto”&gt;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100">
                <a:solidFill>
                  <a:schemeClr val="accent1"/>
                </a:solidFill>
              </a:rPr>
              <a:t>&lt; INPUT type="submit" name=”envio” &gt;</a:t>
            </a:r>
            <a:r>
              <a:rPr lang="en-US" altLang="es-CL" sz="2100"/>
              <a:t> </a:t>
            </a:r>
            <a:endParaRPr lang="es-ES" altLang="es-CL" sz="2100"/>
          </a:p>
        </p:txBody>
      </p:sp>
    </p:spTree>
    <p:extLst>
      <p:ext uri="{BB962C8B-B14F-4D97-AF65-F5344CB8AC3E}">
        <p14:creationId xmlns:p14="http://schemas.microsoft.com/office/powerpoint/2010/main" val="285213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/>
              <a:t>Area de texto y lista desplegable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s-CL" sz="1700" b="1"/>
              <a:t>Area de texto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1700">
                <a:solidFill>
                  <a:schemeClr val="accent1"/>
                </a:solidFill>
              </a:rPr>
              <a:t>&lt;TEXTAREA name="areat" rows=5 cols=50 &gt;</a:t>
            </a:r>
            <a:r>
              <a:rPr lang="en-US" altLang="es-CL" sz="1700"/>
              <a:t>  .....     </a:t>
            </a:r>
            <a:r>
              <a:rPr lang="es-ES" altLang="es-CL" sz="1700">
                <a:solidFill>
                  <a:schemeClr val="accent1"/>
                </a:solidFill>
              </a:rPr>
              <a:t>&lt;/TEXTAREA&gt;</a:t>
            </a:r>
            <a:r>
              <a:rPr lang="es-ES" altLang="es-CL" sz="1700"/>
              <a:t> </a:t>
            </a:r>
            <a:endParaRPr lang="es-ES" altLang="es-CL" sz="1700" b="1"/>
          </a:p>
          <a:p>
            <a:pPr>
              <a:lnSpc>
                <a:spcPct val="80000"/>
              </a:lnSpc>
            </a:pPr>
            <a:endParaRPr lang="es-ES" altLang="es-CL" sz="1700" b="1"/>
          </a:p>
          <a:p>
            <a:pPr>
              <a:lnSpc>
                <a:spcPct val="80000"/>
              </a:lnSpc>
            </a:pPr>
            <a:r>
              <a:rPr lang="es-ES" altLang="es-CL" sz="1700" b="1"/>
              <a:t>Lista desplegable </a:t>
            </a:r>
            <a:endParaRPr lang="es-ES" altLang="es-CL" sz="17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CL" sz="1700">
                <a:solidFill>
                  <a:schemeClr val="accent1"/>
                </a:solidFill>
              </a:rPr>
              <a:t>&lt;SELECT name="lista" size=k&gt;</a:t>
            </a:r>
            <a:r>
              <a:rPr lang="es-ES" altLang="es-CL" sz="1700"/>
              <a:t>         &lt;==  k: numero de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CL" sz="1700"/>
              <a:t>                                                               opciones visibles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CL" sz="1700">
                <a:solidFill>
                  <a:schemeClr val="accent1"/>
                </a:solidFill>
              </a:rPr>
              <a:t>&lt;option&gt;    opcion1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CL" sz="1700">
                <a:solidFill>
                  <a:schemeClr val="accent1"/>
                </a:solidFill>
              </a:rPr>
              <a:t>&lt;option&gt; opcion2</a:t>
            </a:r>
            <a:r>
              <a:rPr lang="es-ES" altLang="es-CL" sz="170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CL" sz="1700">
                <a:solidFill>
                  <a:schemeClr val="accent1"/>
                </a:solidFill>
              </a:rPr>
              <a:t>&lt;option selected&gt; opcion3</a:t>
            </a:r>
            <a:r>
              <a:rPr lang="es-ES" altLang="es-CL" sz="1700"/>
              <a:t>               &lt;==  k: opcion destacada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CL" sz="1700">
                <a:solidFill>
                  <a:schemeClr val="accent1"/>
                </a:solidFill>
              </a:rPr>
              <a:t>&lt;option&gt;   opcion4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CL" sz="1700">
                <a:solidFill>
                  <a:schemeClr val="accent1"/>
                </a:solidFill>
              </a:rPr>
              <a:t>…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CL" sz="1700">
                <a:solidFill>
                  <a:schemeClr val="accent1"/>
                </a:solidFill>
              </a:rPr>
              <a:t>&lt;option&gt;  opcion_n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CL" sz="1700">
                <a:solidFill>
                  <a:schemeClr val="accent1"/>
                </a:solidFill>
              </a:rPr>
              <a:t>&lt;/SELECT&gt;</a:t>
            </a:r>
            <a:r>
              <a:rPr lang="es-ES" altLang="es-CL" sz="17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817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 dirty="0"/>
              <a:t>Marcos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altLang="es-CL" sz="2400" dirty="0"/>
              <a:t>Los </a:t>
            </a:r>
            <a:r>
              <a:rPr lang="es-ES" altLang="es-CL" sz="2400" dirty="0" err="1"/>
              <a:t>frames</a:t>
            </a:r>
            <a:r>
              <a:rPr lang="es-ES" altLang="es-CL" sz="2400" dirty="0"/>
              <a:t> son marcos que dividen la pantalla en secciones, las cuales pueden o no tener barras de desplazamiento laterales. Si se usa </a:t>
            </a:r>
            <a:r>
              <a:rPr lang="es-ES" altLang="es-CL" sz="2400" dirty="0" err="1"/>
              <a:t>frames</a:t>
            </a:r>
            <a:r>
              <a:rPr lang="es-ES" altLang="es-CL" sz="2400" dirty="0"/>
              <a:t> no se utiliza la etiqueta </a:t>
            </a:r>
            <a:r>
              <a:rPr lang="es-ES" altLang="es-CL" sz="2400" dirty="0">
                <a:solidFill>
                  <a:schemeClr val="accent1"/>
                </a:solidFill>
              </a:rPr>
              <a:t>&lt;BODY&gt;</a:t>
            </a:r>
            <a:r>
              <a:rPr lang="es-ES" altLang="es-CL" sz="2400" dirty="0"/>
              <a:t> y </a:t>
            </a:r>
            <a:r>
              <a:rPr lang="es-ES" altLang="es-CL" sz="2400" dirty="0">
                <a:solidFill>
                  <a:schemeClr val="accent1"/>
                </a:solidFill>
              </a:rPr>
              <a:t>&lt;/BODY&gt;.</a:t>
            </a:r>
            <a:r>
              <a:rPr lang="es-ES" altLang="es-CL" sz="2400" dirty="0"/>
              <a:t> </a:t>
            </a:r>
          </a:p>
          <a:p>
            <a:pPr>
              <a:lnSpc>
                <a:spcPct val="80000"/>
              </a:lnSpc>
            </a:pPr>
            <a:r>
              <a:rPr lang="es-ES" altLang="es-CL" sz="2400" dirty="0"/>
              <a:t>La etiqueta </a:t>
            </a:r>
            <a:r>
              <a:rPr lang="es-ES" altLang="es-CL" sz="2400" dirty="0">
                <a:solidFill>
                  <a:schemeClr val="accent1"/>
                </a:solidFill>
              </a:rPr>
              <a:t>&lt;FRAMESET&gt;</a:t>
            </a:r>
            <a:r>
              <a:rPr lang="es-ES" altLang="es-CL" sz="2400" dirty="0"/>
              <a:t> indica la división , los atributos ROWS Y COLS indican divisiones horizontales o verticales. La etiqueta </a:t>
            </a:r>
            <a:r>
              <a:rPr lang="es-ES" altLang="es-CL" sz="2400" dirty="0">
                <a:solidFill>
                  <a:schemeClr val="accent1"/>
                </a:solidFill>
              </a:rPr>
              <a:t>&lt;FRAME&gt;</a:t>
            </a:r>
            <a:r>
              <a:rPr lang="es-ES" altLang="es-CL" sz="2400" dirty="0"/>
              <a:t> es la encargada de llamar al archivo HTML que se presentará en dicho </a:t>
            </a:r>
            <a:r>
              <a:rPr lang="es-ES" altLang="es-CL" sz="2400" dirty="0" smtClean="0"/>
              <a:t>marco (u otro indicado). </a:t>
            </a:r>
            <a:r>
              <a:rPr lang="es-ES" altLang="es-CL" sz="2400" dirty="0"/>
              <a:t>Se utilizan tantas como sean necesarias.</a:t>
            </a:r>
          </a:p>
          <a:p>
            <a:pPr>
              <a:lnSpc>
                <a:spcPct val="80000"/>
              </a:lnSpc>
            </a:pPr>
            <a:r>
              <a:rPr lang="es-ES" altLang="es-CL" sz="2400" dirty="0"/>
              <a:t>Ejemplo División en dos marcos horizontales idénticos definido de dos formas diferentes</a:t>
            </a:r>
            <a:endParaRPr lang="en-US" altLang="es-CL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400" dirty="0">
                <a:solidFill>
                  <a:schemeClr val="accent1"/>
                </a:solidFill>
              </a:rPr>
              <a:t>&lt;FRAMESET COLS=”100%” ROWS=”50%”,*”&gt;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2400" dirty="0">
                <a:solidFill>
                  <a:schemeClr val="accent1"/>
                </a:solidFill>
              </a:rPr>
              <a:t>&lt;FRAMESET COLS=”100%” ROWS=”50%”,50%”&gt;</a:t>
            </a:r>
            <a:endParaRPr lang="es-ES" altLang="es-CL" sz="2400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s-ES" altLang="es-CL" sz="2400" dirty="0"/>
              <a:t>el atributo SCROLLING=”YES/NO/AUTO” se usa para definir el uso de barras de desplazamiento (</a:t>
            </a:r>
            <a:r>
              <a:rPr lang="es-ES" altLang="es-CL" sz="2400" dirty="0" err="1"/>
              <a:t>si,no</a:t>
            </a:r>
            <a:r>
              <a:rPr lang="es-ES" altLang="es-CL" sz="2400" dirty="0"/>
              <a:t> o que decida el navegador si es necesario)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CL" sz="2400" dirty="0"/>
              <a:t>(ver marcos.html)</a:t>
            </a:r>
          </a:p>
        </p:txBody>
      </p:sp>
    </p:spTree>
    <p:extLst>
      <p:ext uri="{BB962C8B-B14F-4D97-AF65-F5344CB8AC3E}">
        <p14:creationId xmlns:p14="http://schemas.microsoft.com/office/powerpoint/2010/main" val="330671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29600" cy="647700"/>
          </a:xfrm>
        </p:spPr>
        <p:txBody>
          <a:bodyPr>
            <a:normAutofit fontScale="90000"/>
          </a:bodyPr>
          <a:lstStyle/>
          <a:p>
            <a:r>
              <a:rPr lang="es-ES" altLang="es-CL" sz="4000"/>
              <a:t>Esquema</a:t>
            </a:r>
            <a:br>
              <a:rPr lang="es-ES" altLang="es-CL" sz="4000"/>
            </a:br>
            <a:endParaRPr lang="es-ES" altLang="es-CL" sz="4000"/>
          </a:p>
        </p:txBody>
      </p:sp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2484438" y="2205038"/>
            <a:ext cx="6408737" cy="3097212"/>
            <a:chOff x="1565" y="1389"/>
            <a:chExt cx="4037" cy="1951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1565" y="1389"/>
              <a:ext cx="4037" cy="19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1565" y="2387"/>
              <a:ext cx="40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4103" name="Line 7"/>
            <p:cNvSpPr>
              <a:spLocks noChangeShapeType="1"/>
            </p:cNvSpPr>
            <p:nvPr/>
          </p:nvSpPr>
          <p:spPr bwMode="auto">
            <a:xfrm flipV="1">
              <a:off x="3606" y="2387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2971" y="1797"/>
              <a:ext cx="1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s-CL"/>
                <a:t>Marco1</a:t>
              </a:r>
            </a:p>
          </p:txBody>
        </p:sp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1973" y="2705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s-CL"/>
                <a:t>Marco4</a:t>
              </a:r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3833" y="2659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s-CL"/>
                <a:t>Marco5</a:t>
              </a: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1565" y="2024"/>
              <a:ext cx="4037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 flipV="1">
              <a:off x="3606" y="202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4109" name="Text Box 13"/>
            <p:cNvSpPr txBox="1">
              <a:spLocks noChangeArrowheads="1"/>
            </p:cNvSpPr>
            <p:nvPr/>
          </p:nvSpPr>
          <p:spPr bwMode="auto">
            <a:xfrm>
              <a:off x="2200" y="2115"/>
              <a:ext cx="9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s-CL"/>
                <a:t>Marco2</a:t>
              </a:r>
            </a:p>
          </p:txBody>
        </p:sp>
        <p:sp>
          <p:nvSpPr>
            <p:cNvPr id="4110" name="Text Box 14"/>
            <p:cNvSpPr txBox="1">
              <a:spLocks noChangeArrowheads="1"/>
            </p:cNvSpPr>
            <p:nvPr/>
          </p:nvSpPr>
          <p:spPr bwMode="auto">
            <a:xfrm>
              <a:off x="3924" y="2160"/>
              <a:ext cx="9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altLang="es-CL"/>
                <a:t>Marco3</a:t>
              </a:r>
            </a:p>
          </p:txBody>
        </p:sp>
      </p:grp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2339975" y="1773238"/>
            <a:ext cx="5472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L"/>
              <a:t>Estructura  Cols=“100%”,  rows=“30%20%,50%”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250825" y="2420938"/>
            <a:ext cx="936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L"/>
              <a:t>Marco solo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0" y="3860800"/>
            <a:ext cx="208915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L"/>
              <a:t>Dos estructuras ambas cols=“50,*”</a:t>
            </a:r>
          </a:p>
          <a:p>
            <a:pPr>
              <a:spcBef>
                <a:spcPct val="50000"/>
              </a:spcBef>
            </a:pPr>
            <a:r>
              <a:rPr lang="es-ES" altLang="es-CL"/>
              <a:t>Es decir dos marcos</a:t>
            </a:r>
          </a:p>
        </p:txBody>
      </p:sp>
      <p:sp>
        <p:nvSpPr>
          <p:cNvPr id="4115" name="AutoShape 19"/>
          <p:cNvSpPr>
            <a:spLocks/>
          </p:cNvSpPr>
          <p:nvPr/>
        </p:nvSpPr>
        <p:spPr bwMode="auto">
          <a:xfrm>
            <a:off x="1692275" y="2205038"/>
            <a:ext cx="215900" cy="936625"/>
          </a:xfrm>
          <a:prstGeom prst="rightBrace">
            <a:avLst>
              <a:gd name="adj1" fmla="val 361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116" name="AutoShape 20"/>
          <p:cNvSpPr>
            <a:spLocks/>
          </p:cNvSpPr>
          <p:nvPr/>
        </p:nvSpPr>
        <p:spPr bwMode="auto">
          <a:xfrm>
            <a:off x="2124075" y="3284538"/>
            <a:ext cx="142875" cy="2016125"/>
          </a:xfrm>
          <a:prstGeom prst="rightBrace">
            <a:avLst>
              <a:gd name="adj1" fmla="val 1175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2051050" y="6308725"/>
            <a:ext cx="70929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ES" altLang="es-CL"/>
              <a:t>&lt;FRAME NAME="marco1" SRC="titulo.html" SCROLLING="yes"&gt;  </a:t>
            </a: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3059113" y="5805488"/>
            <a:ext cx="583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CL"/>
              <a:t>&lt;FRAMESET COLS="100%" ROWS="20%,*"&gt;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250825" y="5734050"/>
            <a:ext cx="2592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L" dirty="0"/>
              <a:t>Ejemplo estructura: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0" y="6237288"/>
            <a:ext cx="205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L"/>
              <a:t>Ejemplo marco: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539750" y="1125538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L" sz="2400"/>
              <a:t>Deben ser colocados antes de la etiqueta Body</a:t>
            </a:r>
          </a:p>
        </p:txBody>
      </p:sp>
    </p:spTree>
    <p:extLst>
      <p:ext uri="{BB962C8B-B14F-4D97-AF65-F5344CB8AC3E}">
        <p14:creationId xmlns:p14="http://schemas.microsoft.com/office/powerpoint/2010/main" val="406845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 b="1"/>
              <a:t>Atributos de FRAME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altLang="es-CL" sz="2400"/>
              <a:t>SCROLLING= yes, no , auto . Indica si el frame llevará siempre, nunca o cuando lo necesite, barra de deslizamiento vertical</a:t>
            </a:r>
          </a:p>
          <a:p>
            <a:pPr>
              <a:lnSpc>
                <a:spcPct val="90000"/>
              </a:lnSpc>
            </a:pPr>
            <a:r>
              <a:rPr lang="es-ES" altLang="es-CL" sz="2400"/>
              <a:t>BORDERCOLOR="color" . Indica el color del borde </a:t>
            </a:r>
          </a:p>
          <a:p>
            <a:pPr>
              <a:lnSpc>
                <a:spcPct val="90000"/>
              </a:lnSpc>
            </a:pPr>
            <a:r>
              <a:rPr lang="es-ES" altLang="es-CL" sz="2400"/>
              <a:t>MARGINWIDTH=n . Indica el margen vertical, tanto derecho como izquierdo, en píxels</a:t>
            </a:r>
          </a:p>
          <a:p>
            <a:pPr>
              <a:lnSpc>
                <a:spcPct val="90000"/>
              </a:lnSpc>
            </a:pPr>
            <a:r>
              <a:rPr lang="es-ES" altLang="es-CL" sz="2400"/>
              <a:t>MARGINHEIGHT=n . Indica el margen horizontal, tanto superior como inferior, en píxels</a:t>
            </a:r>
          </a:p>
          <a:p>
            <a:pPr>
              <a:lnSpc>
                <a:spcPct val="90000"/>
              </a:lnSpc>
            </a:pPr>
            <a:r>
              <a:rPr lang="es-ES" altLang="es-CL" sz="2400"/>
              <a:t>NORESIZE . Indica que el frame no se puede redimensionar. Si no se pone este atributo colocando el cursor en el borde del frame, permitiría su deslizamiento</a:t>
            </a:r>
          </a:p>
        </p:txBody>
      </p:sp>
    </p:spTree>
    <p:extLst>
      <p:ext uri="{BB962C8B-B14F-4D97-AF65-F5344CB8AC3E}">
        <p14:creationId xmlns:p14="http://schemas.microsoft.com/office/powerpoint/2010/main" val="208166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/>
              <a:t>Target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s-CL" sz="2000"/>
              <a:t>En la etiqueta siguiente la pagína se cargaría en el marco principal</a:t>
            </a:r>
          </a:p>
          <a:p>
            <a:pPr>
              <a:lnSpc>
                <a:spcPct val="80000"/>
              </a:lnSpc>
            </a:pPr>
            <a:r>
              <a:rPr lang="es-ES" altLang="es-CL" sz="2000"/>
              <a:t>&lt;A HREF="frames1.htm" TARGET=principal&gt;Frame 1 &lt;/A&gt;</a:t>
            </a:r>
          </a:p>
          <a:p>
            <a:pPr>
              <a:lnSpc>
                <a:spcPct val="80000"/>
              </a:lnSpc>
            </a:pPr>
            <a:endParaRPr lang="es-ES" altLang="es-CL" sz="2000"/>
          </a:p>
          <a:p>
            <a:pPr>
              <a:lnSpc>
                <a:spcPct val="80000"/>
              </a:lnSpc>
            </a:pPr>
            <a:r>
              <a:rPr lang="es-ES" altLang="es-CL" sz="2000"/>
              <a:t>Hay ciertos valores reservados para TARGET, estos son</a:t>
            </a:r>
          </a:p>
          <a:p>
            <a:pPr>
              <a:lnSpc>
                <a:spcPct val="80000"/>
              </a:lnSpc>
            </a:pPr>
            <a:endParaRPr lang="es-ES" altLang="es-CL" sz="2000"/>
          </a:p>
          <a:p>
            <a:pPr>
              <a:lnSpc>
                <a:spcPct val="80000"/>
              </a:lnSpc>
            </a:pPr>
            <a:r>
              <a:rPr lang="es-ES" altLang="es-CL" sz="2000"/>
              <a:t>  TARGET=_top, hace que la página se cargue en la ventana </a:t>
            </a:r>
          </a:p>
          <a:p>
            <a:pPr>
              <a:lnSpc>
                <a:spcPct val="80000"/>
              </a:lnSpc>
            </a:pPr>
            <a:r>
              <a:rPr lang="es-ES" altLang="es-CL" sz="2000"/>
              <a:t>                    completa del navegador.</a:t>
            </a:r>
            <a:br>
              <a:rPr lang="es-ES" altLang="es-CL" sz="2000"/>
            </a:br>
            <a:r>
              <a:rPr lang="es-ES" altLang="es-CL" sz="2000"/>
              <a:t>  TARGET=_self, hace que la página se cargue en la misma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CL" sz="2000"/>
              <a:t>                         ventana del frame actual.</a:t>
            </a:r>
            <a:br>
              <a:rPr lang="es-ES" altLang="es-CL" sz="2000"/>
            </a:br>
            <a:r>
              <a:rPr lang="es-ES" altLang="es-CL" sz="2000"/>
              <a:t>  TARGET=_parent, hace que la página se cargue en el frame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CL" sz="2000"/>
              <a:t>                         "padre", del que desciende el actual</a:t>
            </a:r>
            <a:br>
              <a:rPr lang="es-ES" altLang="es-CL" sz="2000"/>
            </a:br>
            <a:r>
              <a:rPr lang="es-ES" altLang="es-CL" sz="2000"/>
              <a:t>  TARGET=_blank, hace que la página se cargue en una nueva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CL" sz="2000"/>
              <a:t>                           ventana.</a:t>
            </a:r>
            <a:br>
              <a:rPr lang="es-ES" altLang="es-CL" sz="2000"/>
            </a:br>
            <a:r>
              <a:rPr lang="es-ES" altLang="es-CL" sz="2000"/>
              <a:t>  TARGET=nombre, hace que la página se cargue en el frame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CL" sz="2000"/>
              <a:t>                    llamado nombre. Si no existe se carga en una ventana nueva  </a:t>
            </a:r>
            <a:endParaRPr lang="es-ES" altLang="es-CL" sz="2000" b="1"/>
          </a:p>
        </p:txBody>
      </p:sp>
    </p:spTree>
    <p:extLst>
      <p:ext uri="{BB962C8B-B14F-4D97-AF65-F5344CB8AC3E}">
        <p14:creationId xmlns:p14="http://schemas.microsoft.com/office/powerpoint/2010/main" val="386694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/>
              <a:t>Ejemplo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s-ES" altLang="es-CL" sz="2000" dirty="0"/>
              <a:t>&lt;FRAMESET COLS="100%" ROWS="20%,*"&gt;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altLang="es-CL" sz="2000" dirty="0"/>
              <a:t>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altLang="es-CL" sz="2000" dirty="0"/>
              <a:t>    &lt;FRAME NAME="marco1" SRC="titulo.html" SCROLLING="yes"&gt;  </a:t>
            </a:r>
          </a:p>
          <a:p>
            <a:pPr marL="0" indent="0">
              <a:lnSpc>
                <a:spcPct val="80000"/>
              </a:lnSpc>
              <a:buNone/>
            </a:pPr>
            <a:endParaRPr lang="es-ES" altLang="es-CL" sz="2000" dirty="0"/>
          </a:p>
          <a:p>
            <a:pPr marL="0" indent="0">
              <a:lnSpc>
                <a:spcPct val="80000"/>
              </a:lnSpc>
              <a:buNone/>
            </a:pPr>
            <a:r>
              <a:rPr lang="es-ES" altLang="es-CL" sz="2000" dirty="0"/>
              <a:t>       &lt;FRAMESET COLS="30%,*"&gt;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altLang="es-CL" sz="2000" dirty="0"/>
              <a:t>          &lt;FRAME NAME="marco2" SRC="indice.html" SCROLLING="yes"&gt;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altLang="es-CL" sz="2000" dirty="0"/>
              <a:t>           &lt;FRAME NAME="marco3"  SCROLLING="yes"&gt;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altLang="es-CL" sz="2000" dirty="0"/>
              <a:t>       &lt;/FRAMESET&gt;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altLang="es-CL" sz="2000" dirty="0"/>
              <a:t>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altLang="es-CL" sz="2000" dirty="0"/>
              <a:t>   &lt;/FRAMESET&gt;</a:t>
            </a:r>
          </a:p>
          <a:p>
            <a:pPr marL="0" indent="0">
              <a:lnSpc>
                <a:spcPct val="80000"/>
              </a:lnSpc>
              <a:buNone/>
            </a:pPr>
            <a:endParaRPr lang="es-ES" altLang="es-CL" sz="2000" dirty="0"/>
          </a:p>
          <a:p>
            <a:pPr marL="0" indent="0">
              <a:lnSpc>
                <a:spcPct val="80000"/>
              </a:lnSpc>
              <a:buNone/>
            </a:pPr>
            <a:endParaRPr lang="es-ES" altLang="es-CL" sz="2000" dirty="0"/>
          </a:p>
          <a:p>
            <a:pPr marL="0" indent="0">
              <a:lnSpc>
                <a:spcPct val="80000"/>
              </a:lnSpc>
              <a:buNone/>
            </a:pPr>
            <a:r>
              <a:rPr lang="es-ES" altLang="es-CL" sz="2000" dirty="0"/>
              <a:t>Ver congreso.html en carpeta codigos.html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altLang="es-CL" sz="2000" dirty="0"/>
              <a:t>Observar uso de target</a:t>
            </a:r>
          </a:p>
        </p:txBody>
      </p:sp>
    </p:spTree>
    <p:extLst>
      <p:ext uri="{BB962C8B-B14F-4D97-AF65-F5344CB8AC3E}">
        <p14:creationId xmlns:p14="http://schemas.microsoft.com/office/powerpoint/2010/main" val="18300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 dirty="0" smtClean="0"/>
              <a:t>Ejemplos mapeo</a:t>
            </a:r>
            <a:endParaRPr lang="es-ES" altLang="es-CL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435975" cy="49974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altLang="es-CL" sz="1800" dirty="0"/>
              <a:t>Se indica la imagen que será mapeada y su nombre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CL" sz="1800" dirty="0">
                <a:solidFill>
                  <a:schemeClr val="accent1"/>
                </a:solidFill>
              </a:rPr>
              <a:t>        &lt;IMG </a:t>
            </a:r>
            <a:r>
              <a:rPr lang="es-ES" altLang="es-CL" sz="1800" dirty="0" err="1">
                <a:solidFill>
                  <a:schemeClr val="accent1"/>
                </a:solidFill>
              </a:rPr>
              <a:t>src</a:t>
            </a:r>
            <a:r>
              <a:rPr lang="es-ES" altLang="es-CL" sz="1800" dirty="0">
                <a:solidFill>
                  <a:schemeClr val="accent1"/>
                </a:solidFill>
              </a:rPr>
              <a:t>="</a:t>
            </a:r>
            <a:r>
              <a:rPr lang="es-ES" altLang="es-CL" sz="1800" dirty="0" err="1">
                <a:solidFill>
                  <a:schemeClr val="accent1"/>
                </a:solidFill>
              </a:rPr>
              <a:t>imagen.ext</a:t>
            </a:r>
            <a:r>
              <a:rPr lang="es-ES" altLang="es-CL" sz="1800" dirty="0">
                <a:solidFill>
                  <a:schemeClr val="accent1"/>
                </a:solidFill>
              </a:rPr>
              <a:t>" </a:t>
            </a:r>
            <a:r>
              <a:rPr lang="es-ES" altLang="es-CL" sz="1800" dirty="0" err="1">
                <a:solidFill>
                  <a:schemeClr val="accent1"/>
                </a:solidFill>
              </a:rPr>
              <a:t>usemap</a:t>
            </a:r>
            <a:r>
              <a:rPr lang="es-ES" altLang="es-CL" sz="1800" dirty="0">
                <a:solidFill>
                  <a:schemeClr val="accent1"/>
                </a:solidFill>
              </a:rPr>
              <a:t>="#</a:t>
            </a:r>
            <a:r>
              <a:rPr lang="es-ES" altLang="es-CL" sz="1800" dirty="0" err="1">
                <a:solidFill>
                  <a:schemeClr val="accent1"/>
                </a:solidFill>
              </a:rPr>
              <a:t>nombre_del</a:t>
            </a:r>
            <a:r>
              <a:rPr lang="es-ES" altLang="es-CL" sz="1800" dirty="0">
                <a:solidFill>
                  <a:schemeClr val="accent1"/>
                </a:solidFill>
              </a:rPr>
              <a:t> _mapa"&gt;</a:t>
            </a:r>
          </a:p>
          <a:p>
            <a:pPr>
              <a:lnSpc>
                <a:spcPct val="80000"/>
              </a:lnSpc>
            </a:pPr>
            <a:r>
              <a:rPr lang="es-ES" altLang="es-CL" sz="1800" dirty="0"/>
              <a:t>Luego la etiqueta </a:t>
            </a:r>
            <a:r>
              <a:rPr lang="es-ES" altLang="es-CL" sz="1800" dirty="0" err="1"/>
              <a:t>map</a:t>
            </a:r>
            <a:endParaRPr lang="es-ES" altLang="es-CL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CL" sz="1800" dirty="0">
                <a:solidFill>
                  <a:schemeClr val="accent1"/>
                </a:solidFill>
              </a:rPr>
              <a:t>         &lt;MAP </a:t>
            </a:r>
            <a:r>
              <a:rPr lang="es-ES" altLang="es-CL" sz="1800" dirty="0" err="1">
                <a:solidFill>
                  <a:schemeClr val="accent1"/>
                </a:solidFill>
              </a:rPr>
              <a:t>name</a:t>
            </a:r>
            <a:r>
              <a:rPr lang="es-ES" altLang="es-CL" sz="1800" dirty="0">
                <a:solidFill>
                  <a:schemeClr val="accent1"/>
                </a:solidFill>
              </a:rPr>
              <a:t>="</a:t>
            </a:r>
            <a:r>
              <a:rPr lang="es-ES" altLang="es-CL" sz="1800" dirty="0" err="1">
                <a:solidFill>
                  <a:schemeClr val="accent1"/>
                </a:solidFill>
              </a:rPr>
              <a:t>nombre_del</a:t>
            </a:r>
            <a:r>
              <a:rPr lang="es-ES" altLang="es-CL" sz="1800" dirty="0">
                <a:solidFill>
                  <a:schemeClr val="accent1"/>
                </a:solidFill>
              </a:rPr>
              <a:t> mapa"&gt;</a:t>
            </a:r>
          </a:p>
          <a:p>
            <a:pPr>
              <a:lnSpc>
                <a:spcPct val="80000"/>
              </a:lnSpc>
            </a:pPr>
            <a:r>
              <a:rPr lang="es-ES" altLang="es-CL" sz="1800" dirty="0"/>
              <a:t>A continuación tantas áreas como se hayan demarcado y acción</a:t>
            </a:r>
            <a:endParaRPr lang="en-US" altLang="es-CL" sz="1800" dirty="0"/>
          </a:p>
          <a:p>
            <a:pPr>
              <a:lnSpc>
                <a:spcPct val="80000"/>
              </a:lnSpc>
            </a:pPr>
            <a:r>
              <a:rPr lang="en-US" altLang="es-CL" sz="1800" dirty="0" err="1"/>
              <a:t>Ejemplos</a:t>
            </a:r>
            <a:endParaRPr lang="en-US" altLang="es-CL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1800" dirty="0">
                <a:solidFill>
                  <a:schemeClr val="accent1"/>
                </a:solidFill>
              </a:rPr>
              <a:t>&lt;AREA shape="</a:t>
            </a:r>
            <a:r>
              <a:rPr lang="en-US" altLang="es-CL" sz="1800" dirty="0" err="1">
                <a:solidFill>
                  <a:schemeClr val="accent1"/>
                </a:solidFill>
              </a:rPr>
              <a:t>rect</a:t>
            </a:r>
            <a:r>
              <a:rPr lang="en-US" altLang="es-CL" sz="1800" dirty="0">
                <a:solidFill>
                  <a:schemeClr val="accent1"/>
                </a:solidFill>
              </a:rPr>
              <a:t>" </a:t>
            </a:r>
            <a:r>
              <a:rPr lang="en-US" altLang="es-CL" sz="1800" dirty="0" err="1">
                <a:solidFill>
                  <a:schemeClr val="accent1"/>
                </a:solidFill>
              </a:rPr>
              <a:t>coords</a:t>
            </a:r>
            <a:r>
              <a:rPr lang="en-US" altLang="es-CL" sz="1800" dirty="0">
                <a:solidFill>
                  <a:schemeClr val="accent1"/>
                </a:solidFill>
              </a:rPr>
              <a:t>="134,62,154,89",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1800" dirty="0">
                <a:solidFill>
                  <a:schemeClr val="accent1"/>
                </a:solidFill>
              </a:rPr>
              <a:t>                                            </a:t>
            </a:r>
            <a:r>
              <a:rPr lang="en-US" altLang="es-CL" sz="1800" dirty="0" err="1">
                <a:solidFill>
                  <a:schemeClr val="accent1"/>
                </a:solidFill>
              </a:rPr>
              <a:t>onclick</a:t>
            </a:r>
            <a:r>
              <a:rPr lang="en-US" altLang="es-CL" sz="1800" dirty="0">
                <a:solidFill>
                  <a:schemeClr val="accent1"/>
                </a:solidFill>
              </a:rPr>
              <a:t>="</a:t>
            </a:r>
            <a:r>
              <a:rPr lang="en-US" altLang="es-CL" sz="1800" dirty="0" err="1">
                <a:solidFill>
                  <a:schemeClr val="accent1"/>
                </a:solidFill>
              </a:rPr>
              <a:t>window.open</a:t>
            </a:r>
            <a:r>
              <a:rPr lang="en-US" altLang="es-CL" sz="1800" dirty="0">
                <a:solidFill>
                  <a:schemeClr val="accent1"/>
                </a:solidFill>
              </a:rPr>
              <a:t>('hotel1.html','hotel1','')"&gt;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1800" dirty="0">
                <a:solidFill>
                  <a:schemeClr val="accent1"/>
                </a:solidFill>
              </a:rPr>
              <a:t>&lt;AREA shape="</a:t>
            </a:r>
            <a:r>
              <a:rPr lang="en-US" altLang="es-CL" sz="1800" dirty="0" err="1">
                <a:solidFill>
                  <a:schemeClr val="accent1"/>
                </a:solidFill>
              </a:rPr>
              <a:t>rect</a:t>
            </a:r>
            <a:r>
              <a:rPr lang="en-US" altLang="es-CL" sz="1800" dirty="0">
                <a:solidFill>
                  <a:schemeClr val="accent1"/>
                </a:solidFill>
              </a:rPr>
              <a:t>" </a:t>
            </a:r>
            <a:r>
              <a:rPr lang="en-US" altLang="es-CL" sz="1800" dirty="0" err="1">
                <a:solidFill>
                  <a:schemeClr val="accent1"/>
                </a:solidFill>
              </a:rPr>
              <a:t>coords</a:t>
            </a:r>
            <a:r>
              <a:rPr lang="en-US" altLang="es-CL" sz="1800" dirty="0">
                <a:solidFill>
                  <a:schemeClr val="accent1"/>
                </a:solidFill>
              </a:rPr>
              <a:t>="304,485,325,505", </a:t>
            </a:r>
            <a:r>
              <a:rPr lang="en-US" altLang="es-CL" sz="1800" dirty="0" err="1">
                <a:solidFill>
                  <a:schemeClr val="accent1"/>
                </a:solidFill>
              </a:rPr>
              <a:t>onclick</a:t>
            </a:r>
            <a:r>
              <a:rPr lang="en-US" altLang="es-CL" sz="1800" dirty="0">
                <a:solidFill>
                  <a:schemeClr val="accent1"/>
                </a:solidFill>
              </a:rPr>
              <a:t>="</a:t>
            </a:r>
            <a:r>
              <a:rPr lang="en-US" altLang="es-CL" sz="1800" dirty="0" err="1">
                <a:solidFill>
                  <a:schemeClr val="accent1"/>
                </a:solidFill>
              </a:rPr>
              <a:t>window.alert</a:t>
            </a:r>
            <a:r>
              <a:rPr lang="en-US" altLang="es-CL" sz="1800" dirty="0">
                <a:solidFill>
                  <a:schemeClr val="accent1"/>
                </a:solidFill>
              </a:rPr>
              <a:t>('hotel 2')"&gt;</a:t>
            </a:r>
          </a:p>
          <a:p>
            <a:pPr>
              <a:lnSpc>
                <a:spcPct val="80000"/>
              </a:lnSpc>
            </a:pPr>
            <a:endParaRPr lang="en-US" altLang="es-CL" sz="1800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s-CL" sz="1800" dirty="0">
                <a:solidFill>
                  <a:schemeClr val="accent1"/>
                </a:solidFill>
              </a:rPr>
              <a:t> </a:t>
            </a:r>
            <a:r>
              <a:rPr lang="es-ES" altLang="es-CL" sz="1800" dirty="0"/>
              <a:t>Se termina con </a:t>
            </a:r>
            <a:r>
              <a:rPr lang="es-ES" altLang="es-CL" sz="1800" dirty="0">
                <a:solidFill>
                  <a:schemeClr val="accent1"/>
                </a:solidFill>
              </a:rPr>
              <a:t>&lt;/MAP&gt;</a:t>
            </a:r>
          </a:p>
          <a:p>
            <a:pPr>
              <a:lnSpc>
                <a:spcPct val="80000"/>
              </a:lnSpc>
            </a:pPr>
            <a:endParaRPr lang="es-ES" altLang="es-CL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CL" sz="1800" dirty="0">
                <a:solidFill>
                  <a:schemeClr val="accent1"/>
                </a:solidFill>
              </a:rPr>
              <a:t>&lt;IMG </a:t>
            </a:r>
            <a:r>
              <a:rPr lang="es-ES" altLang="es-CL" sz="1800" dirty="0" err="1">
                <a:solidFill>
                  <a:schemeClr val="accent1"/>
                </a:solidFill>
              </a:rPr>
              <a:t>src</a:t>
            </a:r>
            <a:r>
              <a:rPr lang="es-ES" altLang="es-CL" sz="1800" dirty="0">
                <a:solidFill>
                  <a:schemeClr val="accent1"/>
                </a:solidFill>
              </a:rPr>
              <a:t>="casa.jpg" </a:t>
            </a:r>
            <a:r>
              <a:rPr lang="es-ES" altLang="es-CL" sz="1800" dirty="0" err="1">
                <a:solidFill>
                  <a:schemeClr val="accent1"/>
                </a:solidFill>
              </a:rPr>
              <a:t>usemap</a:t>
            </a:r>
            <a:r>
              <a:rPr lang="es-ES" altLang="es-CL" sz="1800" dirty="0">
                <a:solidFill>
                  <a:schemeClr val="accent1"/>
                </a:solidFill>
              </a:rPr>
              <a:t>="#mapa"&gt;</a:t>
            </a:r>
            <a:endParaRPr lang="en-US" altLang="es-CL" sz="1800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1800" dirty="0">
                <a:solidFill>
                  <a:schemeClr val="accent1"/>
                </a:solidFill>
              </a:rPr>
              <a:t>   &lt;MAP name="</a:t>
            </a:r>
            <a:r>
              <a:rPr lang="en-US" altLang="es-CL" sz="1800" dirty="0" err="1">
                <a:solidFill>
                  <a:schemeClr val="accent1"/>
                </a:solidFill>
              </a:rPr>
              <a:t>mapa</a:t>
            </a:r>
            <a:r>
              <a:rPr lang="en-US" altLang="es-CL" sz="1800" dirty="0">
                <a:solidFill>
                  <a:schemeClr val="accent1"/>
                </a:solidFill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1800" dirty="0">
                <a:solidFill>
                  <a:schemeClr val="accent1"/>
                </a:solidFill>
              </a:rPr>
              <a:t>	&lt;area shape="</a:t>
            </a:r>
            <a:r>
              <a:rPr lang="en-US" altLang="es-CL" sz="1800" dirty="0" err="1">
                <a:solidFill>
                  <a:schemeClr val="accent1"/>
                </a:solidFill>
              </a:rPr>
              <a:t>rect</a:t>
            </a:r>
            <a:r>
              <a:rPr lang="en-US" altLang="es-CL" sz="1800" dirty="0">
                <a:solidFill>
                  <a:schemeClr val="accent1"/>
                </a:solidFill>
              </a:rPr>
              <a:t>" </a:t>
            </a:r>
            <a:r>
              <a:rPr lang="en-US" altLang="es-CL" sz="1800" dirty="0" err="1">
                <a:solidFill>
                  <a:schemeClr val="accent1"/>
                </a:solidFill>
              </a:rPr>
              <a:t>coords</a:t>
            </a:r>
            <a:r>
              <a:rPr lang="en-US" altLang="es-CL" sz="1800" dirty="0">
                <a:solidFill>
                  <a:schemeClr val="accent1"/>
                </a:solidFill>
              </a:rPr>
              <a:t>="310,158,280,187" </a:t>
            </a:r>
            <a:r>
              <a:rPr lang="en-US" altLang="es-CL" sz="1800" dirty="0" err="1">
                <a:solidFill>
                  <a:schemeClr val="accent1"/>
                </a:solidFill>
              </a:rPr>
              <a:t>href</a:t>
            </a:r>
            <a:r>
              <a:rPr lang="en-US" altLang="es-CL" sz="1800" dirty="0">
                <a:solidFill>
                  <a:schemeClr val="accent1"/>
                </a:solidFill>
              </a:rPr>
              <a:t>="algo.htm"  target = </a:t>
            </a:r>
            <a:r>
              <a:rPr lang="en-US" altLang="es-CL" sz="1800" dirty="0" smtClean="0">
                <a:solidFill>
                  <a:schemeClr val="accent1"/>
                </a:solidFill>
              </a:rPr>
              <a:t>_blank </a:t>
            </a:r>
            <a:r>
              <a:rPr lang="en-US" altLang="es-CL" sz="1800" dirty="0">
                <a:solidFill>
                  <a:schemeClr val="accent1"/>
                </a:solidFill>
              </a:rPr>
              <a:t>alt="</a:t>
            </a:r>
            <a:r>
              <a:rPr lang="en-US" altLang="es-CL" sz="1800" dirty="0" err="1">
                <a:solidFill>
                  <a:schemeClr val="accent1"/>
                </a:solidFill>
              </a:rPr>
              <a:t>Primero</a:t>
            </a:r>
            <a:r>
              <a:rPr lang="en-US" altLang="es-CL" sz="1800" dirty="0">
                <a:solidFill>
                  <a:schemeClr val="accent1"/>
                </a:solidFill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1800" dirty="0">
                <a:solidFill>
                  <a:schemeClr val="accent1"/>
                </a:solidFill>
              </a:rPr>
              <a:t>	&lt;!--   </a:t>
            </a:r>
            <a:r>
              <a:rPr lang="en-US" altLang="es-CL" sz="1800" dirty="0" err="1">
                <a:solidFill>
                  <a:schemeClr val="accent1"/>
                </a:solidFill>
              </a:rPr>
              <a:t>otras</a:t>
            </a:r>
            <a:r>
              <a:rPr lang="en-US" altLang="es-CL" sz="1800" dirty="0">
                <a:solidFill>
                  <a:schemeClr val="accent1"/>
                </a:solidFill>
              </a:rPr>
              <a:t>   </a:t>
            </a:r>
            <a:r>
              <a:rPr lang="en-US" altLang="es-CL" sz="1800" dirty="0">
                <a:solidFill>
                  <a:schemeClr val="accent1"/>
                </a:solidFill>
                <a:sym typeface="Wingdings" pitchFamily="2" charset="2"/>
              </a:rPr>
              <a:t></a:t>
            </a:r>
            <a:endParaRPr lang="en-US" altLang="es-CL" sz="1800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1800" dirty="0">
                <a:solidFill>
                  <a:schemeClr val="accent1"/>
                </a:solidFill>
              </a:rPr>
              <a:t>     &lt;area shape="</a:t>
            </a:r>
            <a:r>
              <a:rPr lang="en-US" altLang="es-CL" sz="1800" dirty="0" err="1">
                <a:solidFill>
                  <a:schemeClr val="accent1"/>
                </a:solidFill>
              </a:rPr>
              <a:t>rect</a:t>
            </a:r>
            <a:r>
              <a:rPr lang="en-US" altLang="es-CL" sz="1800" dirty="0">
                <a:solidFill>
                  <a:schemeClr val="accent1"/>
                </a:solidFill>
              </a:rPr>
              <a:t>" </a:t>
            </a:r>
            <a:r>
              <a:rPr lang="en-US" altLang="es-CL" sz="1800" dirty="0" err="1">
                <a:solidFill>
                  <a:schemeClr val="accent1"/>
                </a:solidFill>
              </a:rPr>
              <a:t>coords</a:t>
            </a:r>
            <a:r>
              <a:rPr lang="en-US" altLang="es-CL" sz="1800" dirty="0">
                <a:solidFill>
                  <a:schemeClr val="accent1"/>
                </a:solidFill>
              </a:rPr>
              <a:t>="328,330,356,371" </a:t>
            </a:r>
            <a:r>
              <a:rPr lang="en-US" altLang="es-CL" sz="1800" dirty="0" err="1">
                <a:solidFill>
                  <a:schemeClr val="accent1"/>
                </a:solidFill>
              </a:rPr>
              <a:t>href</a:t>
            </a:r>
            <a:r>
              <a:rPr lang="en-US" altLang="es-CL" sz="1800" dirty="0">
                <a:solidFill>
                  <a:schemeClr val="accent1"/>
                </a:solidFill>
              </a:rPr>
              <a:t>="#" </a:t>
            </a:r>
            <a:r>
              <a:rPr lang="en-US" altLang="es-CL" sz="1800" dirty="0" err="1">
                <a:solidFill>
                  <a:schemeClr val="accent1"/>
                </a:solidFill>
              </a:rPr>
              <a:t>onclick</a:t>
            </a:r>
            <a:r>
              <a:rPr lang="en-US" altLang="es-CL" sz="1800" dirty="0">
                <a:solidFill>
                  <a:schemeClr val="accent1"/>
                </a:solidFill>
              </a:rPr>
              <a:t>="</a:t>
            </a:r>
            <a:r>
              <a:rPr lang="en-US" altLang="es-CL" sz="1800" dirty="0" err="1">
                <a:solidFill>
                  <a:schemeClr val="accent1"/>
                </a:solidFill>
              </a:rPr>
              <a:t>window.open</a:t>
            </a:r>
            <a:r>
              <a:rPr lang="en-US" altLang="es-CL" sz="1800" dirty="0">
                <a:solidFill>
                  <a:schemeClr val="accent1"/>
                </a:solidFill>
              </a:rPr>
              <a:t>('algo1.html','algo </a:t>
            </a:r>
            <a:r>
              <a:rPr lang="en-US" altLang="es-CL" sz="1800" dirty="0" err="1">
                <a:solidFill>
                  <a:schemeClr val="accent1"/>
                </a:solidFill>
              </a:rPr>
              <a:t>mapa</a:t>
            </a:r>
            <a:r>
              <a:rPr lang="en-US" altLang="es-CL" sz="1800" dirty="0">
                <a:solidFill>
                  <a:schemeClr val="accent1"/>
                </a:solidFill>
              </a:rPr>
              <a:t>','')</a:t>
            </a:r>
            <a:endParaRPr lang="es-ES" altLang="es-CL" sz="1800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CL" sz="1800" dirty="0">
                <a:solidFill>
                  <a:schemeClr val="accent1"/>
                </a:solidFill>
              </a:rPr>
              <a:t>&lt;/MAP&gt;</a:t>
            </a:r>
          </a:p>
        </p:txBody>
      </p:sp>
    </p:spTree>
    <p:extLst>
      <p:ext uri="{BB962C8B-B14F-4D97-AF65-F5344CB8AC3E}">
        <p14:creationId xmlns:p14="http://schemas.microsoft.com/office/powerpoint/2010/main" val="375065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/>
              <a:t>Ejemplos   (cont)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CL" sz="1700">
                <a:solidFill>
                  <a:schemeClr val="accent1"/>
                </a:solidFill>
              </a:rPr>
              <a:t>&lt;IMG SRC="mapa.gif" usemap="#mapa"&gt;</a:t>
            </a:r>
            <a:endParaRPr lang="en-US" altLang="es-CL" sz="17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1700">
                <a:solidFill>
                  <a:schemeClr val="accent1"/>
                </a:solidFill>
              </a:rPr>
              <a:t>&lt;MAP name="mapa"&gt;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1700">
                <a:solidFill>
                  <a:schemeClr val="accent1"/>
                </a:solidFill>
              </a:rPr>
              <a:t>&lt;area shape="rect" coords="134,62,154,89",                                           onclick="window.open('hotel1.html','hotel1','')"&gt;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s-CL" sz="17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1700">
                <a:solidFill>
                  <a:schemeClr val="accent1"/>
                </a:solidFill>
              </a:rPr>
              <a:t>&lt;area shape="rect" coords="304,485,325,505", onclick="window.alert('hotel 2')"&gt;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s-CL" sz="17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1700">
                <a:solidFill>
                  <a:schemeClr val="accent1"/>
                </a:solidFill>
              </a:rPr>
              <a:t>&lt;area shape="rect" coords="442,25,464,52",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1700">
                <a:solidFill>
                  <a:schemeClr val="accent1"/>
                </a:solidFill>
              </a:rPr>
              <a:t>onclick="window.open('hotel3.html','hotel3','')"&gt;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s-CL" sz="17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1700">
                <a:solidFill>
                  <a:schemeClr val="accent1"/>
                </a:solidFill>
              </a:rPr>
              <a:t>&lt;area shape="rect" coords="13,272,30,297",                                         onclick="window.open('hotel4.html','hotel4','')"&gt;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s-CL" sz="17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s-CL" sz="1700">
                <a:solidFill>
                  <a:schemeClr val="accent1"/>
                </a:solidFill>
              </a:rPr>
              <a:t>&lt;/MAP&gt;</a:t>
            </a:r>
            <a:endParaRPr lang="es-ES" altLang="es-CL" sz="17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9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/>
              <a:t>Formularios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s-ES" altLang="es-CL"/>
              <a:t>Se especifica entre las etiquetas             </a:t>
            </a:r>
            <a:r>
              <a:rPr lang="es-ES" altLang="es-CL">
                <a:solidFill>
                  <a:schemeClr val="accent1"/>
                </a:solidFill>
              </a:rPr>
              <a:t>&lt;FORM&gt;</a:t>
            </a:r>
            <a:r>
              <a:rPr lang="es-ES" altLang="es-CL"/>
              <a:t>     y    </a:t>
            </a:r>
            <a:r>
              <a:rPr lang="es-ES" altLang="es-CL">
                <a:solidFill>
                  <a:schemeClr val="accent1"/>
                </a:solidFill>
              </a:rPr>
              <a:t>&lt;/FORM&gt;</a:t>
            </a:r>
          </a:p>
          <a:p>
            <a:pPr>
              <a:buFont typeface="Wingdings" pitchFamily="2" charset="2"/>
              <a:buNone/>
            </a:pPr>
            <a:endParaRPr lang="es-ES" altLang="es-CL"/>
          </a:p>
          <a:p>
            <a:pPr>
              <a:buFont typeface="Wingdings" pitchFamily="2" charset="2"/>
              <a:buNone/>
            </a:pPr>
            <a:r>
              <a:rPr lang="es-ES" altLang="es-CL"/>
              <a:t> Atributos   </a:t>
            </a:r>
          </a:p>
          <a:p>
            <a:r>
              <a:rPr lang="es-ES" altLang="es-CL"/>
              <a:t>NAME,  </a:t>
            </a:r>
          </a:p>
          <a:p>
            <a:r>
              <a:rPr lang="es-ES" altLang="es-CL"/>
              <a:t>METHOD  y </a:t>
            </a:r>
          </a:p>
          <a:p>
            <a:r>
              <a:rPr lang="es-ES" altLang="es-CL"/>
              <a:t>ACTION </a:t>
            </a:r>
          </a:p>
        </p:txBody>
      </p:sp>
    </p:spTree>
    <p:extLst>
      <p:ext uri="{BB962C8B-B14F-4D97-AF65-F5344CB8AC3E}">
        <p14:creationId xmlns:p14="http://schemas.microsoft.com/office/powerpoint/2010/main" val="1748549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847</Words>
  <Application>Microsoft Office PowerPoint</Application>
  <PresentationFormat>Presentación en pantalla (4:3)</PresentationFormat>
  <Paragraphs>122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Marcos-formularios-mapeo</vt:lpstr>
      <vt:lpstr>Marcos</vt:lpstr>
      <vt:lpstr>Esquema </vt:lpstr>
      <vt:lpstr>Atributos de FRAME</vt:lpstr>
      <vt:lpstr>Target</vt:lpstr>
      <vt:lpstr>Ejemplo</vt:lpstr>
      <vt:lpstr>Ejemplos mapeo</vt:lpstr>
      <vt:lpstr>Ejemplos   (cont)</vt:lpstr>
      <vt:lpstr>Formularios</vt:lpstr>
      <vt:lpstr>Etiqueta INPUT</vt:lpstr>
      <vt:lpstr>Area de texto y lista desplegable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2</cp:revision>
  <dcterms:created xsi:type="dcterms:W3CDTF">2013-10-02T04:12:05Z</dcterms:created>
  <dcterms:modified xsi:type="dcterms:W3CDTF">2013-10-02T04:21:47Z</dcterms:modified>
</cp:coreProperties>
</file>