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66" d="100"/>
          <a:sy n="66" d="100"/>
        </p:scale>
        <p:origin x="-858" y="-3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CC2D1965-0A1C-4CF6-B031-9D7AA1915481}" type="datetimeFigureOut">
              <a:rPr lang="en-PH" smtClean="0"/>
              <a:t>18/08/2018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407413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C2D1965-0A1C-4CF6-B031-9D7AA1915481}" type="datetimeFigureOut">
              <a:rPr lang="en-PH" smtClean="0"/>
              <a:t>18/08/2018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268166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C2D1965-0A1C-4CF6-B031-9D7AA1915481}" type="datetimeFigureOut">
              <a:rPr lang="en-PH" smtClean="0"/>
              <a:t>18/08/2018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243047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CC2D1965-0A1C-4CF6-B031-9D7AA1915481}" type="datetimeFigureOut">
              <a:rPr lang="en-PH" smtClean="0"/>
              <a:t>18/08/2018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102028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2D1965-0A1C-4CF6-B031-9D7AA1915481}" type="datetimeFigureOut">
              <a:rPr lang="en-PH" smtClean="0"/>
              <a:t>18/08/2018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24342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CC2D1965-0A1C-4CF6-B031-9D7AA1915481}" type="datetimeFigureOut">
              <a:rPr lang="en-PH" smtClean="0"/>
              <a:t>18/08/2018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392508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CC2D1965-0A1C-4CF6-B031-9D7AA1915481}" type="datetimeFigureOut">
              <a:rPr lang="en-PH" smtClean="0"/>
              <a:t>18/08/2018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311789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CC2D1965-0A1C-4CF6-B031-9D7AA1915481}" type="datetimeFigureOut">
              <a:rPr lang="en-PH" smtClean="0"/>
              <a:t>18/08/2018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22184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D1965-0A1C-4CF6-B031-9D7AA1915481}" type="datetimeFigureOut">
              <a:rPr lang="en-PH" smtClean="0"/>
              <a:t>18/08/2018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398912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D1965-0A1C-4CF6-B031-9D7AA1915481}" type="datetimeFigureOut">
              <a:rPr lang="en-PH" smtClean="0"/>
              <a:t>18/08/2018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78168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2D1965-0A1C-4CF6-B031-9D7AA1915481}" type="datetimeFigureOut">
              <a:rPr lang="en-PH" smtClean="0"/>
              <a:t>18/08/2018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FD1320B-14FF-48AD-9560-0815EC221AA1}" type="slidenum">
              <a:rPr lang="en-PH" smtClean="0"/>
              <a:t>‹#›</a:t>
            </a:fld>
            <a:endParaRPr lang="en-PH"/>
          </a:p>
        </p:txBody>
      </p:sp>
    </p:spTree>
    <p:extLst>
      <p:ext uri="{BB962C8B-B14F-4D97-AF65-F5344CB8AC3E}">
        <p14:creationId xmlns:p14="http://schemas.microsoft.com/office/powerpoint/2010/main" val="67189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D1965-0A1C-4CF6-B031-9D7AA1915481}" type="datetimeFigureOut">
              <a:rPr lang="en-PH" smtClean="0"/>
              <a:t>18/08/2018</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1320B-14FF-48AD-9560-0815EC221AA1}" type="slidenum">
              <a:rPr lang="en-PH" smtClean="0"/>
              <a:t>‹#›</a:t>
            </a:fld>
            <a:endParaRPr lang="en-PH"/>
          </a:p>
        </p:txBody>
      </p:sp>
    </p:spTree>
    <p:extLst>
      <p:ext uri="{BB962C8B-B14F-4D97-AF65-F5344CB8AC3E}">
        <p14:creationId xmlns:p14="http://schemas.microsoft.com/office/powerpoint/2010/main" val="2463169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5" name="TextBox 4"/>
          <p:cNvSpPr txBox="1"/>
          <p:nvPr/>
        </p:nvSpPr>
        <p:spPr>
          <a:xfrm>
            <a:off x="2042984" y="2444114"/>
            <a:ext cx="8106032" cy="1323439"/>
          </a:xfrm>
          <a:prstGeom prst="rect">
            <a:avLst/>
          </a:prstGeom>
          <a:noFill/>
        </p:spPr>
        <p:txBody>
          <a:bodyPr wrap="square" rtlCol="0">
            <a:spAutoFit/>
          </a:bodyPr>
          <a:lstStyle/>
          <a:p>
            <a:pPr algn="ctr"/>
            <a:r>
              <a:rPr lang="en-PH" sz="4000" b="1" dirty="0" smtClean="0">
                <a:latin typeface="Garamond" panose="02020404030301010803" pitchFamily="18" charset="0"/>
              </a:rPr>
              <a:t>Digital Seismometer with Earthquake Analyzer</a:t>
            </a:r>
          </a:p>
        </p:txBody>
      </p:sp>
    </p:spTree>
    <p:extLst>
      <p:ext uri="{BB962C8B-B14F-4D97-AF65-F5344CB8AC3E}">
        <p14:creationId xmlns:p14="http://schemas.microsoft.com/office/powerpoint/2010/main" val="74752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6" name="TextBox 5"/>
          <p:cNvSpPr txBox="1"/>
          <p:nvPr/>
        </p:nvSpPr>
        <p:spPr>
          <a:xfrm>
            <a:off x="481246" y="1608701"/>
            <a:ext cx="10709268" cy="1477328"/>
          </a:xfrm>
          <a:prstGeom prst="rect">
            <a:avLst/>
          </a:prstGeom>
          <a:noFill/>
        </p:spPr>
        <p:txBody>
          <a:bodyPr wrap="square" rtlCol="0">
            <a:spAutoFit/>
          </a:bodyPr>
          <a:lstStyle/>
          <a:p>
            <a:r>
              <a:rPr lang="en-PH" dirty="0" smtClean="0">
                <a:latin typeface="Cambria" panose="02040503050406030204" pitchFamily="18" charset="0"/>
              </a:rPr>
              <a:t>This idea was brought up as PHIVOLCS, commonly known as </a:t>
            </a:r>
            <a:r>
              <a:rPr lang="en-PH" dirty="0" smtClean="0"/>
              <a:t>Philippine </a:t>
            </a:r>
            <a:r>
              <a:rPr lang="en-PH" dirty="0"/>
              <a:t>Institute of Volcanology and </a:t>
            </a:r>
            <a:r>
              <a:rPr lang="en-PH" dirty="0" smtClean="0"/>
              <a:t>Seismology, needs a affordable 24-bit resolution digital seismometer. This will be beneficial to the concerned public as it will provide online log database with constant auto-update of data and ease of access. PHIVOLCS can be able to use and replicate the data for their analyzing and history pinning as they enjoy its affordability which can be subject for mass production.</a:t>
            </a:r>
            <a:endParaRPr lang="en-PH" dirty="0">
              <a:latin typeface="Cambria" panose="02040503050406030204" pitchFamily="18" charset="0"/>
            </a:endParaRPr>
          </a:p>
        </p:txBody>
      </p:sp>
      <p:sp>
        <p:nvSpPr>
          <p:cNvPr id="7" name="Rectangle 6"/>
          <p:cNvSpPr/>
          <p:nvPr/>
        </p:nvSpPr>
        <p:spPr>
          <a:xfrm>
            <a:off x="0" y="0"/>
            <a:ext cx="12192000" cy="66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200" dirty="0" smtClean="0">
                <a:solidFill>
                  <a:srgbClr val="FFC000"/>
                </a:solidFill>
                <a:latin typeface="Arial" panose="020B0604020202020204" pitchFamily="34" charset="0"/>
                <a:cs typeface="Arial" panose="020B0604020202020204" pitchFamily="34" charset="0"/>
              </a:rPr>
              <a:t>PROBLEM / COMPELLING NEED</a:t>
            </a:r>
            <a:endParaRPr lang="en-PH" sz="3200" dirty="0">
              <a:solidFill>
                <a:srgbClr val="FFC000"/>
              </a:solidFill>
              <a:latin typeface="Arial" panose="020B0604020202020204" pitchFamily="34" charset="0"/>
              <a:cs typeface="Arial" panose="020B0604020202020204" pitchFamily="34" charset="0"/>
            </a:endParaRPr>
          </a:p>
        </p:txBody>
      </p:sp>
      <p:sp>
        <p:nvSpPr>
          <p:cNvPr id="8" name="TextBox 7"/>
          <p:cNvSpPr txBox="1"/>
          <p:nvPr/>
        </p:nvSpPr>
        <p:spPr>
          <a:xfrm>
            <a:off x="481246" y="3577567"/>
            <a:ext cx="10709268" cy="369332"/>
          </a:xfrm>
          <a:prstGeom prst="rect">
            <a:avLst/>
          </a:prstGeom>
          <a:noFill/>
        </p:spPr>
        <p:txBody>
          <a:bodyPr wrap="square" rtlCol="0">
            <a:spAutoFit/>
          </a:bodyPr>
          <a:lstStyle/>
          <a:p>
            <a:r>
              <a:rPr lang="en-PH" dirty="0" smtClean="0">
                <a:latin typeface="Cambria" panose="02040503050406030204" pitchFamily="18" charset="0"/>
              </a:rPr>
              <a:t>Source: PHIVOLCS</a:t>
            </a:r>
            <a:endParaRPr lang="en-PH" dirty="0">
              <a:latin typeface="Cambria" panose="02040503050406030204" pitchFamily="18" charset="0"/>
            </a:endParaRPr>
          </a:p>
        </p:txBody>
      </p:sp>
    </p:spTree>
    <p:extLst>
      <p:ext uri="{BB962C8B-B14F-4D97-AF65-F5344CB8AC3E}">
        <p14:creationId xmlns:p14="http://schemas.microsoft.com/office/powerpoint/2010/main" val="225700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Box 5"/>
          <p:cNvSpPr txBox="1"/>
          <p:nvPr/>
        </p:nvSpPr>
        <p:spPr>
          <a:xfrm>
            <a:off x="474351" y="1336929"/>
            <a:ext cx="8106032" cy="923330"/>
          </a:xfrm>
          <a:prstGeom prst="rect">
            <a:avLst/>
          </a:prstGeom>
          <a:noFill/>
        </p:spPr>
        <p:txBody>
          <a:bodyPr wrap="square" rtlCol="0">
            <a:spAutoFit/>
          </a:bodyPr>
          <a:lstStyle/>
          <a:p>
            <a:pPr marL="342900" indent="-342900">
              <a:buAutoNum type="arabicPeriod"/>
            </a:pPr>
            <a:r>
              <a:rPr lang="en-PH" dirty="0" smtClean="0">
                <a:latin typeface="Cambria" panose="02040503050406030204" pitchFamily="18" charset="0"/>
              </a:rPr>
              <a:t>PHIVOLCS</a:t>
            </a:r>
          </a:p>
          <a:p>
            <a:pPr marL="342900" indent="-342900">
              <a:buAutoNum type="arabicPeriod"/>
            </a:pPr>
            <a:r>
              <a:rPr lang="en-PH" dirty="0" smtClean="0"/>
              <a:t>Public</a:t>
            </a:r>
            <a:endParaRPr lang="en-PH" dirty="0">
              <a:latin typeface="Cambria" panose="02040503050406030204" pitchFamily="18" charset="0"/>
            </a:endParaRPr>
          </a:p>
          <a:p>
            <a:endParaRPr lang="en-PH" dirty="0">
              <a:latin typeface="Cambria" panose="02040503050406030204" pitchFamily="18" charset="0"/>
            </a:endParaRPr>
          </a:p>
        </p:txBody>
      </p:sp>
      <p:sp>
        <p:nvSpPr>
          <p:cNvPr id="7" name="Rectangle 6"/>
          <p:cNvSpPr/>
          <p:nvPr/>
        </p:nvSpPr>
        <p:spPr>
          <a:xfrm>
            <a:off x="0" y="0"/>
            <a:ext cx="12192000" cy="66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200" dirty="0" smtClean="0">
                <a:solidFill>
                  <a:srgbClr val="FFC000"/>
                </a:solidFill>
                <a:latin typeface="Arial" panose="020B0604020202020204" pitchFamily="34" charset="0"/>
                <a:cs typeface="Arial" panose="020B0604020202020204" pitchFamily="34" charset="0"/>
              </a:rPr>
              <a:t>TARGET AUDIENCE</a:t>
            </a:r>
            <a:endParaRPr lang="en-PH" sz="32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89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5" name="TextBox 4"/>
          <p:cNvSpPr txBox="1"/>
          <p:nvPr/>
        </p:nvSpPr>
        <p:spPr>
          <a:xfrm>
            <a:off x="336104" y="1133474"/>
            <a:ext cx="8924010" cy="1200329"/>
          </a:xfrm>
          <a:prstGeom prst="rect">
            <a:avLst/>
          </a:prstGeom>
          <a:noFill/>
        </p:spPr>
        <p:txBody>
          <a:bodyPr wrap="square" rtlCol="0">
            <a:spAutoFit/>
          </a:bodyPr>
          <a:lstStyle/>
          <a:p>
            <a:pPr marL="342900" lvl="0" indent="-342900">
              <a:buFont typeface="+mj-lt"/>
              <a:buAutoNum type="arabicPeriod"/>
            </a:pPr>
            <a:r>
              <a:rPr lang="en-PH" dirty="0"/>
              <a:t>Able to convert analog sensor to digital data with 24 bit resolution.</a:t>
            </a:r>
            <a:endParaRPr lang="en-US" dirty="0"/>
          </a:p>
          <a:p>
            <a:pPr marL="342900" lvl="0" indent="-342900">
              <a:buFont typeface="+mj-lt"/>
              <a:buAutoNum type="arabicPeriod"/>
            </a:pPr>
            <a:r>
              <a:rPr lang="en-PH" dirty="0"/>
              <a:t>Data can be parameters for software developers through API.</a:t>
            </a:r>
            <a:endParaRPr lang="en-US" dirty="0"/>
          </a:p>
          <a:p>
            <a:pPr marL="342900" lvl="0" indent="-342900">
              <a:buFont typeface="+mj-lt"/>
              <a:buAutoNum type="arabicPeriod"/>
            </a:pPr>
            <a:r>
              <a:rPr lang="en-PH" dirty="0"/>
              <a:t>Data from the device will be sent to cloud and can be used for analysis.</a:t>
            </a:r>
            <a:endParaRPr lang="en-US" dirty="0"/>
          </a:p>
          <a:p>
            <a:endParaRPr lang="en-PH" dirty="0">
              <a:latin typeface="Cambria" panose="02040503050406030204" pitchFamily="18" charset="0"/>
            </a:endParaRPr>
          </a:p>
        </p:txBody>
      </p:sp>
      <p:sp>
        <p:nvSpPr>
          <p:cNvPr id="6" name="Rectangle 5"/>
          <p:cNvSpPr/>
          <p:nvPr/>
        </p:nvSpPr>
        <p:spPr>
          <a:xfrm>
            <a:off x="0" y="0"/>
            <a:ext cx="12192000" cy="66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200" dirty="0" smtClean="0">
                <a:solidFill>
                  <a:srgbClr val="FFC000"/>
                </a:solidFill>
                <a:latin typeface="Arial" panose="020B0604020202020204" pitchFamily="34" charset="0"/>
                <a:cs typeface="Arial" panose="020B0604020202020204" pitchFamily="34" charset="0"/>
              </a:rPr>
              <a:t>GOALS &amp; OBJECTIVES</a:t>
            </a:r>
            <a:endParaRPr lang="en-PH" sz="32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37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5" name="TextBox 4"/>
          <p:cNvSpPr txBox="1"/>
          <p:nvPr/>
        </p:nvSpPr>
        <p:spPr>
          <a:xfrm>
            <a:off x="336104" y="1133474"/>
            <a:ext cx="8106032" cy="1200329"/>
          </a:xfrm>
          <a:prstGeom prst="rect">
            <a:avLst/>
          </a:prstGeom>
          <a:noFill/>
        </p:spPr>
        <p:txBody>
          <a:bodyPr wrap="square" rtlCol="0">
            <a:spAutoFit/>
          </a:bodyPr>
          <a:lstStyle/>
          <a:p>
            <a:pPr marL="342900" indent="-342900">
              <a:buFont typeface="+mj-lt"/>
              <a:buAutoNum type="arabicPeriod"/>
            </a:pPr>
            <a:r>
              <a:rPr lang="en-US" dirty="0" smtClean="0">
                <a:latin typeface="Cambria" panose="02040503050406030204" pitchFamily="18" charset="0"/>
              </a:rPr>
              <a:t>Ease </a:t>
            </a:r>
            <a:r>
              <a:rPr lang="en-US" dirty="0">
                <a:latin typeface="Cambria" panose="02040503050406030204" pitchFamily="18" charset="0"/>
              </a:rPr>
              <a:t>of Access to data </a:t>
            </a:r>
          </a:p>
          <a:p>
            <a:pPr marL="342900" indent="-342900">
              <a:buFont typeface="+mj-lt"/>
              <a:buAutoNum type="arabicPeriod"/>
            </a:pPr>
            <a:r>
              <a:rPr lang="en-US" dirty="0" smtClean="0">
                <a:latin typeface="Cambria" panose="02040503050406030204" pitchFamily="18" charset="0"/>
              </a:rPr>
              <a:t>Able </a:t>
            </a:r>
            <a:r>
              <a:rPr lang="en-US" dirty="0">
                <a:latin typeface="Cambria" panose="02040503050406030204" pitchFamily="18" charset="0"/>
              </a:rPr>
              <a:t>to determine the magnitude and direction of the epicenter.</a:t>
            </a:r>
          </a:p>
          <a:p>
            <a:pPr marL="342900" indent="-342900">
              <a:buFont typeface="+mj-lt"/>
              <a:buAutoNum type="arabicPeriod"/>
            </a:pPr>
            <a:r>
              <a:rPr lang="en-US" dirty="0" smtClean="0">
                <a:latin typeface="Cambria" panose="02040503050406030204" pitchFamily="18" charset="0"/>
              </a:rPr>
              <a:t>Affordable</a:t>
            </a:r>
            <a:endParaRPr lang="en-US" dirty="0">
              <a:latin typeface="Cambria" panose="02040503050406030204" pitchFamily="18" charset="0"/>
            </a:endParaRPr>
          </a:p>
          <a:p>
            <a:pPr marL="342900" indent="-342900">
              <a:buFont typeface="+mj-lt"/>
              <a:buAutoNum type="arabicPeriod"/>
            </a:pPr>
            <a:r>
              <a:rPr lang="en-US" dirty="0" smtClean="0">
                <a:latin typeface="Cambria" panose="02040503050406030204" pitchFamily="18" charset="0"/>
              </a:rPr>
              <a:t>Online </a:t>
            </a:r>
            <a:r>
              <a:rPr lang="en-US" dirty="0">
                <a:latin typeface="Cambria" panose="02040503050406030204" pitchFamily="18" charset="0"/>
              </a:rPr>
              <a:t>auto logging through </a:t>
            </a:r>
            <a:r>
              <a:rPr lang="en-US" dirty="0" smtClean="0">
                <a:latin typeface="Cambria" panose="02040503050406030204" pitchFamily="18" charset="0"/>
              </a:rPr>
              <a:t>database</a:t>
            </a:r>
            <a:endParaRPr lang="en-PH" dirty="0">
              <a:latin typeface="Cambria" panose="02040503050406030204" pitchFamily="18" charset="0"/>
            </a:endParaRPr>
          </a:p>
        </p:txBody>
      </p:sp>
      <p:sp>
        <p:nvSpPr>
          <p:cNvPr id="6" name="Rectangle 5"/>
          <p:cNvSpPr/>
          <p:nvPr/>
        </p:nvSpPr>
        <p:spPr>
          <a:xfrm>
            <a:off x="0" y="0"/>
            <a:ext cx="12192000" cy="66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200" dirty="0" smtClean="0">
                <a:solidFill>
                  <a:srgbClr val="FFC000"/>
                </a:solidFill>
                <a:latin typeface="Arial" panose="020B0604020202020204" pitchFamily="34" charset="0"/>
                <a:cs typeface="Arial" panose="020B0604020202020204" pitchFamily="34" charset="0"/>
              </a:rPr>
              <a:t>FEATURES &amp; ADVANTAGES</a:t>
            </a:r>
            <a:endParaRPr lang="en-PH" sz="32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32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5" name="TextBox 4"/>
          <p:cNvSpPr txBox="1"/>
          <p:nvPr/>
        </p:nvSpPr>
        <p:spPr>
          <a:xfrm>
            <a:off x="336104" y="1133474"/>
            <a:ext cx="11289840" cy="1200329"/>
          </a:xfrm>
          <a:prstGeom prst="rect">
            <a:avLst/>
          </a:prstGeom>
          <a:noFill/>
        </p:spPr>
        <p:txBody>
          <a:bodyPr wrap="square" rtlCol="0">
            <a:spAutoFit/>
          </a:bodyPr>
          <a:lstStyle/>
          <a:p>
            <a:r>
              <a:rPr lang="en-US" dirty="0">
                <a:latin typeface="Cambria" panose="02040503050406030204" pitchFamily="18" charset="0"/>
              </a:rPr>
              <a:t>All of the Building (2 </a:t>
            </a:r>
            <a:r>
              <a:rPr lang="en-US" dirty="0" err="1">
                <a:latin typeface="Cambria" panose="02040503050406030204" pitchFamily="18" charset="0"/>
              </a:rPr>
              <a:t>storey</a:t>
            </a:r>
            <a:r>
              <a:rPr lang="en-US" dirty="0">
                <a:latin typeface="Cambria" panose="02040503050406030204" pitchFamily="18" charset="0"/>
              </a:rPr>
              <a:t> and up) must put this device to be able to gather data from different points with this, pin pointing the epicenter will be much accurate. Since all device will send their data to the cloud, we could create an AI where it will analyze this data and create a possibility of generating an earthquake to different locations. Through this, we might be able to create a safety measures prior to the earthquake.</a:t>
            </a:r>
            <a:endParaRPr lang="en-PH" dirty="0">
              <a:latin typeface="Cambria" panose="02040503050406030204" pitchFamily="18" charset="0"/>
            </a:endParaRPr>
          </a:p>
        </p:txBody>
      </p:sp>
      <p:sp>
        <p:nvSpPr>
          <p:cNvPr id="6" name="Rectangle 5"/>
          <p:cNvSpPr/>
          <p:nvPr/>
        </p:nvSpPr>
        <p:spPr>
          <a:xfrm>
            <a:off x="0" y="0"/>
            <a:ext cx="12192000" cy="66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200" dirty="0" smtClean="0">
                <a:solidFill>
                  <a:srgbClr val="FFC000"/>
                </a:solidFill>
                <a:latin typeface="Arial" panose="020B0604020202020204" pitchFamily="34" charset="0"/>
                <a:cs typeface="Arial" panose="020B0604020202020204" pitchFamily="34" charset="0"/>
              </a:rPr>
              <a:t>BREAKTHROUGH IDEA</a:t>
            </a:r>
            <a:endParaRPr lang="en-PH" sz="3200" dirty="0">
              <a:solidFill>
                <a:srgbClr val="FFC000"/>
              </a:solidFill>
              <a:latin typeface="Arial" panose="020B0604020202020204" pitchFamily="34" charset="0"/>
              <a:cs typeface="Arial" panose="020B0604020202020204" pitchFamily="34" charset="0"/>
            </a:endParaRPr>
          </a:p>
        </p:txBody>
      </p:sp>
      <p:sp>
        <p:nvSpPr>
          <p:cNvPr id="7" name="TextBox 6"/>
          <p:cNvSpPr txBox="1"/>
          <p:nvPr/>
        </p:nvSpPr>
        <p:spPr>
          <a:xfrm>
            <a:off x="481246" y="3577567"/>
            <a:ext cx="10709268" cy="369332"/>
          </a:xfrm>
          <a:prstGeom prst="rect">
            <a:avLst/>
          </a:prstGeom>
          <a:noFill/>
        </p:spPr>
        <p:txBody>
          <a:bodyPr wrap="square" rtlCol="0">
            <a:spAutoFit/>
          </a:bodyPr>
          <a:lstStyle/>
          <a:p>
            <a:r>
              <a:rPr lang="en-PH" dirty="0" smtClean="0">
                <a:latin typeface="Cambria" panose="02040503050406030204" pitchFamily="18" charset="0"/>
              </a:rPr>
              <a:t>Source: PHIVOLCS</a:t>
            </a:r>
            <a:endParaRPr lang="en-PH" dirty="0">
              <a:latin typeface="Cambria" panose="02040503050406030204" pitchFamily="18" charset="0"/>
            </a:endParaRPr>
          </a:p>
        </p:txBody>
      </p:sp>
    </p:spTree>
    <p:extLst>
      <p:ext uri="{BB962C8B-B14F-4D97-AF65-F5344CB8AC3E}">
        <p14:creationId xmlns:p14="http://schemas.microsoft.com/office/powerpoint/2010/main" val="238428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Rectangle 5"/>
          <p:cNvSpPr/>
          <p:nvPr/>
        </p:nvSpPr>
        <p:spPr>
          <a:xfrm>
            <a:off x="0" y="0"/>
            <a:ext cx="12192000" cy="6672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3200" dirty="0" smtClean="0">
                <a:solidFill>
                  <a:srgbClr val="FFC000"/>
                </a:solidFill>
                <a:latin typeface="Arial" panose="020B0604020202020204" pitchFamily="34" charset="0"/>
                <a:cs typeface="Arial" panose="020B0604020202020204" pitchFamily="34" charset="0"/>
              </a:rPr>
              <a:t>TEAM COMPOSITION</a:t>
            </a:r>
            <a:endParaRPr lang="en-PH" sz="3200" dirty="0">
              <a:solidFill>
                <a:srgbClr val="FFC00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95749892"/>
              </p:ext>
            </p:extLst>
          </p:nvPr>
        </p:nvGraphicFramePr>
        <p:xfrm>
          <a:off x="1233715" y="1359746"/>
          <a:ext cx="8911044" cy="741680"/>
        </p:xfrm>
        <a:graphic>
          <a:graphicData uri="http://schemas.openxmlformats.org/drawingml/2006/table">
            <a:tbl>
              <a:tblPr firstRow="1" bandRow="1">
                <a:tableStyleId>{5C22544A-7EE6-4342-B048-85BDC9FD1C3A}</a:tableStyleId>
              </a:tblPr>
              <a:tblGrid>
                <a:gridCol w="2970348"/>
                <a:gridCol w="2733766"/>
                <a:gridCol w="3206930"/>
              </a:tblGrid>
              <a:tr h="370840">
                <a:tc>
                  <a:txBody>
                    <a:bodyPr/>
                    <a:lstStyle/>
                    <a:p>
                      <a:r>
                        <a:rPr lang="en-PH" dirty="0" smtClean="0"/>
                        <a:t>Name</a:t>
                      </a:r>
                      <a:r>
                        <a:rPr lang="en-PH" baseline="0" dirty="0" smtClean="0"/>
                        <a:t> of Contact Person</a:t>
                      </a:r>
                      <a:endParaRPr lang="en-PH" dirty="0"/>
                    </a:p>
                  </a:txBody>
                  <a:tcPr/>
                </a:tc>
                <a:tc>
                  <a:txBody>
                    <a:bodyPr/>
                    <a:lstStyle/>
                    <a:p>
                      <a:r>
                        <a:rPr lang="en-PH" dirty="0" smtClean="0"/>
                        <a:t>Mobile Number</a:t>
                      </a:r>
                      <a:endParaRPr lang="en-PH" dirty="0"/>
                    </a:p>
                  </a:txBody>
                  <a:tcPr/>
                </a:tc>
                <a:tc>
                  <a:txBody>
                    <a:bodyPr/>
                    <a:lstStyle/>
                    <a:p>
                      <a:r>
                        <a:rPr lang="en-PH" dirty="0" smtClean="0"/>
                        <a:t>Email Address</a:t>
                      </a:r>
                      <a:endParaRPr lang="en-PH" dirty="0"/>
                    </a:p>
                  </a:txBody>
                  <a:tcPr/>
                </a:tc>
              </a:tr>
              <a:tr h="370840">
                <a:tc>
                  <a:txBody>
                    <a:bodyPr/>
                    <a:lstStyle/>
                    <a:p>
                      <a:r>
                        <a:rPr lang="en-PH" dirty="0" smtClean="0"/>
                        <a:t>Keith</a:t>
                      </a:r>
                      <a:r>
                        <a:rPr lang="en-PH" baseline="0" dirty="0" smtClean="0"/>
                        <a:t> Joseph B. </a:t>
                      </a:r>
                      <a:r>
                        <a:rPr lang="en-PH" baseline="0" dirty="0" err="1" smtClean="0"/>
                        <a:t>Damandaman</a:t>
                      </a:r>
                      <a:endParaRPr lang="en-PH" dirty="0"/>
                    </a:p>
                  </a:txBody>
                  <a:tcPr/>
                </a:tc>
                <a:tc>
                  <a:txBody>
                    <a:bodyPr/>
                    <a:lstStyle/>
                    <a:p>
                      <a:r>
                        <a:rPr lang="en-PH" dirty="0" smtClean="0"/>
                        <a:t>+63 929 378 0114</a:t>
                      </a:r>
                      <a:endParaRPr lang="en-PH" dirty="0"/>
                    </a:p>
                  </a:txBody>
                  <a:tcPr/>
                </a:tc>
                <a:tc>
                  <a:txBody>
                    <a:bodyPr/>
                    <a:lstStyle/>
                    <a:p>
                      <a:r>
                        <a:rPr lang="en-PH" dirty="0" smtClean="0"/>
                        <a:t>keithjoseph97@gmail.com</a:t>
                      </a:r>
                      <a:endParaRPr lang="en-PH"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58352842"/>
              </p:ext>
            </p:extLst>
          </p:nvPr>
        </p:nvGraphicFramePr>
        <p:xfrm>
          <a:off x="1262744" y="2685626"/>
          <a:ext cx="8897256" cy="1112520"/>
        </p:xfrm>
        <a:graphic>
          <a:graphicData uri="http://schemas.openxmlformats.org/drawingml/2006/table">
            <a:tbl>
              <a:tblPr firstRow="1" bandRow="1">
                <a:tableStyleId>{00A15C55-8517-42AA-B614-E9B94910E393}</a:tableStyleId>
              </a:tblPr>
              <a:tblGrid>
                <a:gridCol w="2965752"/>
                <a:gridCol w="2738361"/>
                <a:gridCol w="3193143"/>
              </a:tblGrid>
              <a:tr h="370840">
                <a:tc>
                  <a:txBody>
                    <a:bodyPr/>
                    <a:lstStyle/>
                    <a:p>
                      <a:r>
                        <a:rPr lang="en-PH" dirty="0" smtClean="0"/>
                        <a:t>Members</a:t>
                      </a:r>
                      <a:endParaRPr lang="en-PH" dirty="0"/>
                    </a:p>
                  </a:txBody>
                  <a:tcPr/>
                </a:tc>
                <a:tc>
                  <a:txBody>
                    <a:bodyPr/>
                    <a:lstStyle/>
                    <a:p>
                      <a:r>
                        <a:rPr lang="en-PH" dirty="0" smtClean="0"/>
                        <a:t>Mobile Number</a:t>
                      </a:r>
                      <a:endParaRPr lang="en-PH" dirty="0"/>
                    </a:p>
                  </a:txBody>
                  <a:tcPr/>
                </a:tc>
                <a:tc>
                  <a:txBody>
                    <a:bodyPr/>
                    <a:lstStyle/>
                    <a:p>
                      <a:r>
                        <a:rPr lang="en-PH" dirty="0" smtClean="0"/>
                        <a:t>Email Address</a:t>
                      </a:r>
                      <a:endParaRPr lang="en-PH" dirty="0"/>
                    </a:p>
                  </a:txBody>
                  <a:tcPr/>
                </a:tc>
              </a:tr>
              <a:tr h="370840">
                <a:tc>
                  <a:txBody>
                    <a:bodyPr/>
                    <a:lstStyle/>
                    <a:p>
                      <a:r>
                        <a:rPr lang="en-PH" dirty="0" smtClean="0"/>
                        <a:t>Clark Jay</a:t>
                      </a:r>
                      <a:r>
                        <a:rPr lang="en-PH" baseline="0" dirty="0" smtClean="0"/>
                        <a:t> R. </a:t>
                      </a:r>
                      <a:r>
                        <a:rPr lang="en-PH" baseline="0" dirty="0" err="1" smtClean="0"/>
                        <a:t>Cortezano</a:t>
                      </a:r>
                      <a:endParaRPr lang="en-PH" dirty="0"/>
                    </a:p>
                  </a:txBody>
                  <a:tcPr/>
                </a:tc>
                <a:tc>
                  <a:txBody>
                    <a:bodyPr/>
                    <a:lstStyle/>
                    <a:p>
                      <a:r>
                        <a:rPr lang="en-US" sz="1800" b="0" i="0" kern="1200" dirty="0" smtClean="0">
                          <a:solidFill>
                            <a:schemeClr val="dk1"/>
                          </a:solidFill>
                          <a:effectLst/>
                          <a:latin typeface="+mn-lt"/>
                          <a:ea typeface="+mn-ea"/>
                          <a:cs typeface="+mn-cs"/>
                        </a:rPr>
                        <a:t>+63</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908 403 1180</a:t>
                      </a:r>
                      <a:endParaRPr lang="en-PH" dirty="0"/>
                    </a:p>
                  </a:txBody>
                  <a:tcPr/>
                </a:tc>
                <a:tc>
                  <a:txBody>
                    <a:bodyPr/>
                    <a:lstStyle/>
                    <a:p>
                      <a:r>
                        <a:rPr lang="en-PH" dirty="0" smtClean="0"/>
                        <a:t>Clarkjaycortezano@yahoo.com</a:t>
                      </a:r>
                      <a:endParaRPr lang="en-PH" dirty="0"/>
                    </a:p>
                  </a:txBody>
                  <a:tcPr/>
                </a:tc>
              </a:tr>
              <a:tr h="370840">
                <a:tc>
                  <a:txBody>
                    <a:bodyPr/>
                    <a:lstStyle/>
                    <a:p>
                      <a:r>
                        <a:rPr lang="en-PH" dirty="0" smtClean="0"/>
                        <a:t>Marvin Joshua P. </a:t>
                      </a:r>
                      <a:r>
                        <a:rPr lang="en-PH" dirty="0" err="1" smtClean="0"/>
                        <a:t>Chewchut</a:t>
                      </a:r>
                      <a:endParaRPr lang="en-PH" dirty="0"/>
                    </a:p>
                  </a:txBody>
                  <a:tcPr/>
                </a:tc>
                <a:tc>
                  <a:txBody>
                    <a:bodyPr/>
                    <a:lstStyle/>
                    <a:p>
                      <a:r>
                        <a:rPr lang="en-PH" dirty="0" smtClean="0"/>
                        <a:t>+63</a:t>
                      </a:r>
                      <a:r>
                        <a:rPr lang="en-PH" baseline="0" dirty="0" smtClean="0"/>
                        <a:t> </a:t>
                      </a:r>
                      <a:r>
                        <a:rPr lang="en-PH" dirty="0" smtClean="0"/>
                        <a:t>999 409 3849</a:t>
                      </a:r>
                      <a:endParaRPr lang="en-PH" dirty="0"/>
                    </a:p>
                  </a:txBody>
                  <a:tcPr/>
                </a:tc>
                <a:tc>
                  <a:txBody>
                    <a:bodyPr/>
                    <a:lstStyle/>
                    <a:p>
                      <a:r>
                        <a:rPr lang="en-PH" dirty="0" smtClean="0"/>
                        <a:t>marvin.chewchut@gmail.com</a:t>
                      </a:r>
                      <a:endParaRPr lang="en-PH" dirty="0"/>
                    </a:p>
                  </a:txBody>
                  <a:tcPr/>
                </a:tc>
              </a:tr>
            </a:tbl>
          </a:graphicData>
        </a:graphic>
      </p:graphicFrame>
    </p:spTree>
    <p:extLst>
      <p:ext uri="{BB962C8B-B14F-4D97-AF65-F5344CB8AC3E}">
        <p14:creationId xmlns:p14="http://schemas.microsoft.com/office/powerpoint/2010/main" val="3222013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302</Words>
  <Application>Microsoft Office PowerPoint</Application>
  <PresentationFormat>Custom</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Exk</cp:lastModifiedBy>
  <cp:revision>17</cp:revision>
  <dcterms:created xsi:type="dcterms:W3CDTF">2015-07-23T08:30:04Z</dcterms:created>
  <dcterms:modified xsi:type="dcterms:W3CDTF">2018-08-17T17:08:34Z</dcterms:modified>
</cp:coreProperties>
</file>