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320" r:id="rId3"/>
    <p:sldId id="257" r:id="rId4"/>
    <p:sldId id="327" r:id="rId5"/>
    <p:sldId id="314" r:id="rId6"/>
    <p:sldId id="315" r:id="rId7"/>
    <p:sldId id="312" r:id="rId8"/>
    <p:sldId id="321" r:id="rId9"/>
    <p:sldId id="322" r:id="rId10"/>
    <p:sldId id="325" r:id="rId11"/>
    <p:sldId id="318" r:id="rId12"/>
    <p:sldId id="323" r:id="rId13"/>
    <p:sldId id="324" r:id="rId14"/>
    <p:sldId id="319" r:id="rId15"/>
    <p:sldId id="326"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owlby One" panose="020B0604020202020204" charset="0"/>
      <p:regular r:id="rId22"/>
    </p:embeddedFont>
    <p:embeddedFont>
      <p:font typeface="Calibri" panose="020F0502020204030204" pitchFamily="34" charset="0"/>
      <p:regular r:id="rId23"/>
      <p:bold r:id="rId24"/>
      <p:italic r:id="rId25"/>
      <p:boldItalic r:id="rId26"/>
    </p:embeddedFont>
    <p:embeddedFont>
      <p:font typeface="Raleway Black"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19" autoAdjust="0"/>
  </p:normalViewPr>
  <p:slideViewPr>
    <p:cSldViewPr snapToGrid="0">
      <p:cViewPr varScale="1">
        <p:scale>
          <a:sx n="104" d="100"/>
          <a:sy n="104" d="100"/>
        </p:scale>
        <p:origin x="120"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Discussion on the beer data set and an analysis on what is within it</a:t>
            </a:r>
          </a:p>
          <a:p>
            <a:pPr marL="0" lvl="0" indent="0" algn="l" rtl="0">
              <a:spcBef>
                <a:spcPts val="0"/>
              </a:spcBef>
              <a:spcAft>
                <a:spcPts val="0"/>
              </a:spcAft>
              <a:buNone/>
            </a:pPr>
            <a:r>
              <a:rPr lang="en-US" dirty="0"/>
              <a:t>Use this analysis to build an insight into how the data works and see what useful inferences we can pull out of it.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look at some statistics from the dataset, two of with are the median ABV and IBU values</a:t>
            </a: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see the distribution of median ABV and median IBU by state, from which we can pick out that D.C. has the highest median ABV and Maine the highest median IBU.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also see the difference in scales between the datasets to further demonstrate the abundance of missing values.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Cool note: States with large numbers of beers consistently have less extreme values of IBU/ABV due to principles found in the central limit theorem. </a:t>
            </a: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Follows mean ABV and mean IBU while sitting in the most popular style of drink</a:t>
            </a:r>
          </a:p>
        </p:txBody>
      </p:sp>
    </p:spTree>
    <p:extLst>
      <p:ext uri="{BB962C8B-B14F-4D97-AF65-F5344CB8AC3E}">
        <p14:creationId xmlns:p14="http://schemas.microsoft.com/office/powerpoint/2010/main" val="3922790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Important because it highlights why the </a:t>
            </a:r>
            <a:r>
              <a:rPr lang="en-US" dirty="0" err="1"/>
              <a:t>knn</a:t>
            </a:r>
            <a:r>
              <a:rPr lang="en-US" dirty="0"/>
              <a:t> model was accurate, with large group distinctions between ales and other types of beers</a:t>
            </a:r>
          </a:p>
        </p:txBody>
      </p:sp>
    </p:spTree>
    <p:extLst>
      <p:ext uri="{BB962C8B-B14F-4D97-AF65-F5344CB8AC3E}">
        <p14:creationId xmlns:p14="http://schemas.microsoft.com/office/powerpoint/2010/main" val="136104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untappd.com/b/upslope-brewing-company-lee-hill-series-vol-5-belgian-style-quadrupel-ale/1188795" TargetMode="External"/><Relationship Id="rId7" Type="http://schemas.openxmlformats.org/officeDocument/2006/relationships/hyperlink" Target="https://products0.imgix.drizly.com/ci-harpoon-ipa-33b355d2242d4b66.png?auto=format%2Ccompress&amp;ch=Width%2CDPR&amp;fm=jpg&amp;q=20" TargetMode="External"/><Relationship Id="rId2" Type="http://schemas.openxmlformats.org/officeDocument/2006/relationships/hyperlink" Target="https://res.cloudinary.com/ratebeer/image/upload/w_250,c_limit/beer_7987.jpg" TargetMode="External"/><Relationship Id="rId1" Type="http://schemas.openxmlformats.org/officeDocument/2006/relationships/slideLayout" Target="../slideLayouts/slideLayout10.xml"/><Relationship Id="rId6" Type="http://schemas.openxmlformats.org/officeDocument/2006/relationships/hyperlink" Target="https://en.wikipedia.org/wiki/Flag_of_Oregon" TargetMode="External"/><Relationship Id="rId5" Type="http://schemas.openxmlformats.org/officeDocument/2006/relationships/hyperlink" Target="https://cdn.britannica.com/74/7674-004-9F9E8CF0/Colorado-state-flag-letter-C-pattern-gold-1964.jpg" TargetMode="External"/><Relationship Id="rId4" Type="http://schemas.openxmlformats.org/officeDocument/2006/relationships/hyperlink" Target="https://astoriabrewingcompany.com/product/bitter-bitch-t-shi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4;p44">
            <a:extLst>
              <a:ext uri="{FF2B5EF4-FFF2-40B4-BE49-F238E27FC236}">
                <a16:creationId xmlns:a16="http://schemas.microsoft.com/office/drawing/2014/main" id="{25B5FC45-5F31-E955-D9BB-1EA99A824C2A}"/>
              </a:ext>
            </a:extLst>
          </p:cNvPr>
          <p:cNvSpPr txBox="1">
            <a:spLocks/>
          </p:cNvSpPr>
          <p:nvPr/>
        </p:nvSpPr>
        <p:spPr>
          <a:xfrm>
            <a:off x="1131990" y="378575"/>
            <a:ext cx="7654381" cy="5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Bowlby One"/>
              <a:buNone/>
              <a:defRPr sz="27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The most average beer</a:t>
            </a:r>
          </a:p>
        </p:txBody>
      </p:sp>
      <p:grpSp>
        <p:nvGrpSpPr>
          <p:cNvPr id="5" name="Google Shape;5741;p75">
            <a:extLst>
              <a:ext uri="{FF2B5EF4-FFF2-40B4-BE49-F238E27FC236}">
                <a16:creationId xmlns:a16="http://schemas.microsoft.com/office/drawing/2014/main" id="{26536BEB-E952-FEDA-9EA9-8230DBA8E763}"/>
              </a:ext>
            </a:extLst>
          </p:cNvPr>
          <p:cNvGrpSpPr/>
          <p:nvPr/>
        </p:nvGrpSpPr>
        <p:grpSpPr>
          <a:xfrm rot="-1516618">
            <a:off x="8112526" y="467675"/>
            <a:ext cx="617789" cy="609334"/>
            <a:chOff x="2727200" y="147068"/>
            <a:chExt cx="653761" cy="644813"/>
          </a:xfrm>
        </p:grpSpPr>
        <p:sp>
          <p:nvSpPr>
            <p:cNvPr id="6" name="Google Shape;5742;p75">
              <a:extLst>
                <a:ext uri="{FF2B5EF4-FFF2-40B4-BE49-F238E27FC236}">
                  <a16:creationId xmlns:a16="http://schemas.microsoft.com/office/drawing/2014/main" id="{EFC8A75B-E3C7-3AEA-6373-DDB51AF0CC07}"/>
                </a:ext>
              </a:extLst>
            </p:cNvPr>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3;p75">
              <a:extLst>
                <a:ext uri="{FF2B5EF4-FFF2-40B4-BE49-F238E27FC236}">
                  <a16:creationId xmlns:a16="http://schemas.microsoft.com/office/drawing/2014/main" id="{E1319BB9-8AB6-9509-EC37-01CC935A6DC7}"/>
                </a:ext>
              </a:extLst>
            </p:cNvPr>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4;p75">
              <a:extLst>
                <a:ext uri="{FF2B5EF4-FFF2-40B4-BE49-F238E27FC236}">
                  <a16:creationId xmlns:a16="http://schemas.microsoft.com/office/drawing/2014/main" id="{10F947BB-D202-4FC8-EB59-7884681B9998}"/>
                </a:ext>
              </a:extLst>
            </p:cNvPr>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5;p75">
              <a:extLst>
                <a:ext uri="{FF2B5EF4-FFF2-40B4-BE49-F238E27FC236}">
                  <a16:creationId xmlns:a16="http://schemas.microsoft.com/office/drawing/2014/main" id="{1FA9F453-7757-A3CE-4A63-1508A4C84CC3}"/>
                </a:ext>
              </a:extLst>
            </p:cNvPr>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6;p75">
              <a:extLst>
                <a:ext uri="{FF2B5EF4-FFF2-40B4-BE49-F238E27FC236}">
                  <a16:creationId xmlns:a16="http://schemas.microsoft.com/office/drawing/2014/main" id="{627CC74C-F7CA-4402-1211-CBD2FCE1F35C}"/>
                </a:ext>
              </a:extLst>
            </p:cNvPr>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47;p75">
              <a:extLst>
                <a:ext uri="{FF2B5EF4-FFF2-40B4-BE49-F238E27FC236}">
                  <a16:creationId xmlns:a16="http://schemas.microsoft.com/office/drawing/2014/main" id="{9181BD32-F804-CCC9-A3EB-3E27998C4584}"/>
                </a:ext>
              </a:extLst>
            </p:cNvPr>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48;p75">
            <a:extLst>
              <a:ext uri="{FF2B5EF4-FFF2-40B4-BE49-F238E27FC236}">
                <a16:creationId xmlns:a16="http://schemas.microsoft.com/office/drawing/2014/main" id="{44CD5B64-4FB6-2187-786D-516BE3766FBF}"/>
              </a:ext>
            </a:extLst>
          </p:cNvPr>
          <p:cNvGrpSpPr/>
          <p:nvPr/>
        </p:nvGrpSpPr>
        <p:grpSpPr>
          <a:xfrm rot="1269014">
            <a:off x="93456" y="2823927"/>
            <a:ext cx="843898" cy="675579"/>
            <a:chOff x="4125553" y="2339045"/>
            <a:chExt cx="843932" cy="675606"/>
          </a:xfrm>
        </p:grpSpPr>
        <p:sp>
          <p:nvSpPr>
            <p:cNvPr id="13" name="Google Shape;5749;p75">
              <a:extLst>
                <a:ext uri="{FF2B5EF4-FFF2-40B4-BE49-F238E27FC236}">
                  <a16:creationId xmlns:a16="http://schemas.microsoft.com/office/drawing/2014/main" id="{7DABE687-A6A5-B314-717D-8E4E18D270B6}"/>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0;p75">
              <a:extLst>
                <a:ext uri="{FF2B5EF4-FFF2-40B4-BE49-F238E27FC236}">
                  <a16:creationId xmlns:a16="http://schemas.microsoft.com/office/drawing/2014/main" id="{6EF983A4-D544-2B77-5705-58C2DBFA0B10}"/>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1;p75">
              <a:extLst>
                <a:ext uri="{FF2B5EF4-FFF2-40B4-BE49-F238E27FC236}">
                  <a16:creationId xmlns:a16="http://schemas.microsoft.com/office/drawing/2014/main" id="{4475ED8F-9E32-0F27-D218-0073DFCA8F95}"/>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2;p75">
              <a:extLst>
                <a:ext uri="{FF2B5EF4-FFF2-40B4-BE49-F238E27FC236}">
                  <a16:creationId xmlns:a16="http://schemas.microsoft.com/office/drawing/2014/main" id="{A4A35252-29AD-A9E1-17E0-A0456DDE8013}"/>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53;p75">
              <a:extLst>
                <a:ext uri="{FF2B5EF4-FFF2-40B4-BE49-F238E27FC236}">
                  <a16:creationId xmlns:a16="http://schemas.microsoft.com/office/drawing/2014/main" id="{C79FB3BC-295A-4D13-82D7-0C328B41633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4;p75">
              <a:extLst>
                <a:ext uri="{FF2B5EF4-FFF2-40B4-BE49-F238E27FC236}">
                  <a16:creationId xmlns:a16="http://schemas.microsoft.com/office/drawing/2014/main" id="{98B61453-D65A-1F1C-E27B-FC0393D18592}"/>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55;p75">
              <a:extLst>
                <a:ext uri="{FF2B5EF4-FFF2-40B4-BE49-F238E27FC236}">
                  <a16:creationId xmlns:a16="http://schemas.microsoft.com/office/drawing/2014/main" id="{5DD3ED4E-1C5D-BFF8-A4DD-D4B24CD4417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6;p75">
              <a:extLst>
                <a:ext uri="{FF2B5EF4-FFF2-40B4-BE49-F238E27FC236}">
                  <a16:creationId xmlns:a16="http://schemas.microsoft.com/office/drawing/2014/main" id="{9F6F247E-3220-9C12-A093-4535B8E3C13A}"/>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7;p75">
              <a:extLst>
                <a:ext uri="{FF2B5EF4-FFF2-40B4-BE49-F238E27FC236}">
                  <a16:creationId xmlns:a16="http://schemas.microsoft.com/office/drawing/2014/main" id="{E32DBEB5-25A4-84CA-19F4-01D13D251866}"/>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8;p75">
              <a:extLst>
                <a:ext uri="{FF2B5EF4-FFF2-40B4-BE49-F238E27FC236}">
                  <a16:creationId xmlns:a16="http://schemas.microsoft.com/office/drawing/2014/main" id="{05E0A450-ABAB-23B4-8E09-13B361E15436}"/>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9;p75">
              <a:extLst>
                <a:ext uri="{FF2B5EF4-FFF2-40B4-BE49-F238E27FC236}">
                  <a16:creationId xmlns:a16="http://schemas.microsoft.com/office/drawing/2014/main" id="{BDFD6CEA-507B-3BA8-FD8C-F29ABFBB319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60;p75">
              <a:extLst>
                <a:ext uri="{FF2B5EF4-FFF2-40B4-BE49-F238E27FC236}">
                  <a16:creationId xmlns:a16="http://schemas.microsoft.com/office/drawing/2014/main" id="{C917AE0E-3603-0AC4-E7AE-2323EF7809F6}"/>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61;p75">
              <a:extLst>
                <a:ext uri="{FF2B5EF4-FFF2-40B4-BE49-F238E27FC236}">
                  <a16:creationId xmlns:a16="http://schemas.microsoft.com/office/drawing/2014/main" id="{F6D402CA-7A79-F08C-247E-84A786CD5FC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62;p75">
              <a:extLst>
                <a:ext uri="{FF2B5EF4-FFF2-40B4-BE49-F238E27FC236}">
                  <a16:creationId xmlns:a16="http://schemas.microsoft.com/office/drawing/2014/main" id="{0B3DC844-3801-6364-E464-86E07B4C619E}"/>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63;p75">
              <a:extLst>
                <a:ext uri="{FF2B5EF4-FFF2-40B4-BE49-F238E27FC236}">
                  <a16:creationId xmlns:a16="http://schemas.microsoft.com/office/drawing/2014/main" id="{FD5EAD7A-5AA5-B8DB-CE29-12A5AF98C418}"/>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64;p75">
              <a:extLst>
                <a:ext uri="{FF2B5EF4-FFF2-40B4-BE49-F238E27FC236}">
                  <a16:creationId xmlns:a16="http://schemas.microsoft.com/office/drawing/2014/main" id="{F22CDF47-EE94-D15B-3D79-23DA716875A0}"/>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65;p75">
              <a:extLst>
                <a:ext uri="{FF2B5EF4-FFF2-40B4-BE49-F238E27FC236}">
                  <a16:creationId xmlns:a16="http://schemas.microsoft.com/office/drawing/2014/main" id="{BE0683C4-E9E7-0965-38B7-31102FE62875}"/>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66;p75">
              <a:extLst>
                <a:ext uri="{FF2B5EF4-FFF2-40B4-BE49-F238E27FC236}">
                  <a16:creationId xmlns:a16="http://schemas.microsoft.com/office/drawing/2014/main" id="{49E6E6A5-1E4A-E722-A722-730203C14B1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67;p75">
              <a:extLst>
                <a:ext uri="{FF2B5EF4-FFF2-40B4-BE49-F238E27FC236}">
                  <a16:creationId xmlns:a16="http://schemas.microsoft.com/office/drawing/2014/main" id="{64AB4FA6-B113-5CEE-BE90-618E5A074324}"/>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68;p75">
              <a:extLst>
                <a:ext uri="{FF2B5EF4-FFF2-40B4-BE49-F238E27FC236}">
                  <a16:creationId xmlns:a16="http://schemas.microsoft.com/office/drawing/2014/main" id="{86172A20-16AA-1749-1118-6A4468CCF5D2}"/>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69;p75">
              <a:extLst>
                <a:ext uri="{FF2B5EF4-FFF2-40B4-BE49-F238E27FC236}">
                  <a16:creationId xmlns:a16="http://schemas.microsoft.com/office/drawing/2014/main" id="{09F78C79-DDDE-2F9D-6A58-F20FD957DADF}"/>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70;p75">
              <a:extLst>
                <a:ext uri="{FF2B5EF4-FFF2-40B4-BE49-F238E27FC236}">
                  <a16:creationId xmlns:a16="http://schemas.microsoft.com/office/drawing/2014/main" id="{E85C0B7E-1EB2-61A8-98CA-6E21CCE4BF3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TextBox 35">
            <a:extLst>
              <a:ext uri="{FF2B5EF4-FFF2-40B4-BE49-F238E27FC236}">
                <a16:creationId xmlns:a16="http://schemas.microsoft.com/office/drawing/2014/main" id="{D7CC5E0B-EDF0-AD9A-9D59-367483C3A506}"/>
              </a:ext>
            </a:extLst>
          </p:cNvPr>
          <p:cNvSpPr txBox="1"/>
          <p:nvPr/>
        </p:nvSpPr>
        <p:spPr>
          <a:xfrm>
            <a:off x="4374580" y="2112150"/>
            <a:ext cx="3637430" cy="1631216"/>
          </a:xfrm>
          <a:prstGeom prst="rect">
            <a:avLst/>
          </a:prstGeom>
          <a:noFill/>
        </p:spPr>
        <p:txBody>
          <a:bodyPr wrap="square" rtlCol="0">
            <a:spAutoFit/>
          </a:bodyPr>
          <a:lstStyle/>
          <a:p>
            <a:pPr algn="ctr"/>
            <a:r>
              <a:rPr lang="en-US" sz="2000" dirty="0">
                <a:solidFill>
                  <a:schemeClr val="tx1"/>
                </a:solidFill>
              </a:rPr>
              <a:t>Mean ABV : 5.9%</a:t>
            </a:r>
          </a:p>
          <a:p>
            <a:pPr algn="ctr"/>
            <a:r>
              <a:rPr lang="en-US" sz="2000" dirty="0">
                <a:solidFill>
                  <a:schemeClr val="tx1"/>
                </a:solidFill>
              </a:rPr>
              <a:t>Mean IBU  :  42</a:t>
            </a:r>
          </a:p>
          <a:p>
            <a:pPr algn="ctr"/>
            <a:r>
              <a:rPr lang="en-US" sz="2000" dirty="0">
                <a:solidFill>
                  <a:schemeClr val="tx1"/>
                </a:solidFill>
              </a:rPr>
              <a:t>Style : American IPA</a:t>
            </a:r>
          </a:p>
          <a:p>
            <a:pPr algn="ctr"/>
            <a:endParaRPr lang="en-US" sz="2000" dirty="0">
              <a:solidFill>
                <a:schemeClr val="tx1"/>
              </a:solidFill>
            </a:endParaRPr>
          </a:p>
          <a:p>
            <a:pPr algn="ctr"/>
            <a:r>
              <a:rPr lang="en-US" sz="2000" dirty="0">
                <a:solidFill>
                  <a:schemeClr val="tx1"/>
                </a:solidFill>
              </a:rPr>
              <a:t>State: Maine</a:t>
            </a:r>
          </a:p>
        </p:txBody>
      </p:sp>
      <p:grpSp>
        <p:nvGrpSpPr>
          <p:cNvPr id="37" name="Google Shape;4576;p73">
            <a:extLst>
              <a:ext uri="{FF2B5EF4-FFF2-40B4-BE49-F238E27FC236}">
                <a16:creationId xmlns:a16="http://schemas.microsoft.com/office/drawing/2014/main" id="{B545D30F-19E0-E079-8B4D-288B9E747DF7}"/>
              </a:ext>
            </a:extLst>
          </p:cNvPr>
          <p:cNvGrpSpPr/>
          <p:nvPr/>
        </p:nvGrpSpPr>
        <p:grpSpPr>
          <a:xfrm rot="10800000">
            <a:off x="6582251" y="4246291"/>
            <a:ext cx="361699" cy="354591"/>
            <a:chOff x="7259843" y="3111703"/>
            <a:chExt cx="361699" cy="354591"/>
          </a:xfrm>
        </p:grpSpPr>
        <p:sp>
          <p:nvSpPr>
            <p:cNvPr id="38" name="Google Shape;4577;p73">
              <a:extLst>
                <a:ext uri="{FF2B5EF4-FFF2-40B4-BE49-F238E27FC236}">
                  <a16:creationId xmlns:a16="http://schemas.microsoft.com/office/drawing/2014/main" id="{0DEC41A5-483C-4042-00E8-FC2C077D2905}"/>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8;p73">
              <a:extLst>
                <a:ext uri="{FF2B5EF4-FFF2-40B4-BE49-F238E27FC236}">
                  <a16:creationId xmlns:a16="http://schemas.microsoft.com/office/drawing/2014/main" id="{B6A9C86F-222D-C871-B5EB-D790439C69A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9;p73">
              <a:extLst>
                <a:ext uri="{FF2B5EF4-FFF2-40B4-BE49-F238E27FC236}">
                  <a16:creationId xmlns:a16="http://schemas.microsoft.com/office/drawing/2014/main" id="{2590367E-75FC-1A1D-134F-74001C198692}"/>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0;p73">
              <a:extLst>
                <a:ext uri="{FF2B5EF4-FFF2-40B4-BE49-F238E27FC236}">
                  <a16:creationId xmlns:a16="http://schemas.microsoft.com/office/drawing/2014/main" id="{FC34BF05-B413-CE88-66BF-4F71C88CDBE5}"/>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1;p73">
              <a:extLst>
                <a:ext uri="{FF2B5EF4-FFF2-40B4-BE49-F238E27FC236}">
                  <a16:creationId xmlns:a16="http://schemas.microsoft.com/office/drawing/2014/main" id="{A8D30A8A-0B3A-3F1D-D7D3-B91DC55A5A79}"/>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88;p73">
            <a:extLst>
              <a:ext uri="{FF2B5EF4-FFF2-40B4-BE49-F238E27FC236}">
                <a16:creationId xmlns:a16="http://schemas.microsoft.com/office/drawing/2014/main" id="{0F146E59-58DF-8784-87A4-12BB6348EBBD}"/>
              </a:ext>
            </a:extLst>
          </p:cNvPr>
          <p:cNvGrpSpPr/>
          <p:nvPr/>
        </p:nvGrpSpPr>
        <p:grpSpPr>
          <a:xfrm rot="-753701">
            <a:off x="1019815" y="465023"/>
            <a:ext cx="435052" cy="628964"/>
            <a:chOff x="1794256" y="1012800"/>
            <a:chExt cx="434235" cy="627979"/>
          </a:xfrm>
        </p:grpSpPr>
        <p:sp>
          <p:nvSpPr>
            <p:cNvPr id="44" name="Google Shape;4589;p73">
              <a:extLst>
                <a:ext uri="{FF2B5EF4-FFF2-40B4-BE49-F238E27FC236}">
                  <a16:creationId xmlns:a16="http://schemas.microsoft.com/office/drawing/2014/main" id="{CBA730B2-4DEE-30BD-C7C5-14E4125D3802}"/>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0;p73">
              <a:extLst>
                <a:ext uri="{FF2B5EF4-FFF2-40B4-BE49-F238E27FC236}">
                  <a16:creationId xmlns:a16="http://schemas.microsoft.com/office/drawing/2014/main" id="{848A1104-A5D4-28C6-BB0A-8387CACFF5CC}"/>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1;p73">
              <a:extLst>
                <a:ext uri="{FF2B5EF4-FFF2-40B4-BE49-F238E27FC236}">
                  <a16:creationId xmlns:a16="http://schemas.microsoft.com/office/drawing/2014/main" id="{BBBAA80F-8848-36FD-08A3-13D6A33E21B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2;p73">
              <a:extLst>
                <a:ext uri="{FF2B5EF4-FFF2-40B4-BE49-F238E27FC236}">
                  <a16:creationId xmlns:a16="http://schemas.microsoft.com/office/drawing/2014/main" id="{50630E89-3FA5-4EA4-654B-F2B7CE84D36E}"/>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3;p73">
              <a:extLst>
                <a:ext uri="{FF2B5EF4-FFF2-40B4-BE49-F238E27FC236}">
                  <a16:creationId xmlns:a16="http://schemas.microsoft.com/office/drawing/2014/main" id="{25C3B0B4-C25E-60CB-766B-418F0918DD6D}"/>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94;p73">
              <a:extLst>
                <a:ext uri="{FF2B5EF4-FFF2-40B4-BE49-F238E27FC236}">
                  <a16:creationId xmlns:a16="http://schemas.microsoft.com/office/drawing/2014/main" id="{019728C3-A834-89EE-4CF4-71B67065922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arpoon IPA - American IPA - Harpoon Brewery and Beer Hall">
            <a:extLst>
              <a:ext uri="{FF2B5EF4-FFF2-40B4-BE49-F238E27FC236}">
                <a16:creationId xmlns:a16="http://schemas.microsoft.com/office/drawing/2014/main" id="{0C237C1B-A417-55CE-8EA8-C5638E43E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957" y="1077183"/>
            <a:ext cx="1516329" cy="35370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878785-73B7-1B0A-8B3E-0BDE136F302A}"/>
              </a:ext>
            </a:extLst>
          </p:cNvPr>
          <p:cNvSpPr txBox="1"/>
          <p:nvPr/>
        </p:nvSpPr>
        <p:spPr>
          <a:xfrm>
            <a:off x="4311240" y="1198595"/>
            <a:ext cx="3637430" cy="523220"/>
          </a:xfrm>
          <a:prstGeom prst="rect">
            <a:avLst/>
          </a:prstGeom>
          <a:noFill/>
        </p:spPr>
        <p:txBody>
          <a:bodyPr wrap="square" rtlCol="0">
            <a:spAutoFit/>
          </a:bodyPr>
          <a:lstStyle/>
          <a:p>
            <a:pPr algn="ctr"/>
            <a:r>
              <a:rPr lang="en-US" sz="2800" dirty="0">
                <a:solidFill>
                  <a:schemeClr val="tx1"/>
                </a:solidFill>
              </a:rPr>
              <a:t>Harpoon IPA</a:t>
            </a:r>
          </a:p>
        </p:txBody>
      </p:sp>
    </p:spTree>
    <p:extLst>
      <p:ext uri="{BB962C8B-B14F-4D97-AF65-F5344CB8AC3E}">
        <p14:creationId xmlns:p14="http://schemas.microsoft.com/office/powerpoint/2010/main" val="425842141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deviations in the trend line for the graph, but still paints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8D44-23F4-1540-A6DA-64DECF6EC713}"/>
              </a:ext>
            </a:extLst>
          </p:cNvPr>
          <p:cNvPicPr>
            <a:picLocks noChangeAspect="1"/>
          </p:cNvPicPr>
          <p:nvPr/>
        </p:nvPicPr>
        <p:blipFill>
          <a:blip r:embed="rId2"/>
          <a:stretch>
            <a:fillRect/>
          </a:stretch>
        </p:blipFill>
        <p:spPr>
          <a:xfrm>
            <a:off x="626825" y="1097120"/>
            <a:ext cx="4778893" cy="2949260"/>
          </a:xfrm>
          <a:prstGeom prst="rect">
            <a:avLst/>
          </a:prstGeom>
        </p:spPr>
      </p:pic>
      <p:sp>
        <p:nvSpPr>
          <p:cNvPr id="5" name="Google Shape;1834;p44">
            <a:extLst>
              <a:ext uri="{FF2B5EF4-FFF2-40B4-BE49-F238E27FC236}">
                <a16:creationId xmlns:a16="http://schemas.microsoft.com/office/drawing/2014/main" id="{83635D4B-4A84-3E3E-70CE-87AC59549AE1}"/>
              </a:ext>
            </a:extLst>
          </p:cNvPr>
          <p:cNvSpPr txBox="1">
            <a:spLocks noGrp="1"/>
          </p:cNvSpPr>
          <p:nvPr>
            <p:ph type="title"/>
          </p:nvPr>
        </p:nvSpPr>
        <p:spPr>
          <a:xfrm>
            <a:off x="1105095" y="44984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KNN Classification Model for IPA’s vs Ales</a:t>
            </a:r>
            <a:endParaRPr sz="2000" dirty="0"/>
          </a:p>
        </p:txBody>
      </p:sp>
      <p:sp>
        <p:nvSpPr>
          <p:cNvPr id="6" name="Google Shape;1913;p45">
            <a:extLst>
              <a:ext uri="{FF2B5EF4-FFF2-40B4-BE49-F238E27FC236}">
                <a16:creationId xmlns:a16="http://schemas.microsoft.com/office/drawing/2014/main" id="{8BA12341-05D7-CBFA-2F17-6EFEF1E704FB}"/>
              </a:ext>
            </a:extLst>
          </p:cNvPr>
          <p:cNvSpPr txBox="1">
            <a:spLocks/>
          </p:cNvSpPr>
          <p:nvPr/>
        </p:nvSpPr>
        <p:spPr>
          <a:xfrm>
            <a:off x="5477985" y="1087959"/>
            <a:ext cx="3311754" cy="169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We can train a</a:t>
            </a:r>
            <a:r>
              <a:rPr lang="en-US" i="1" dirty="0"/>
              <a:t> k-nearest neighbor</a:t>
            </a:r>
            <a:r>
              <a:rPr lang="en-US" dirty="0"/>
              <a:t> model, using a “leave out one” cross validation method to classify IPAs against other ales </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We can plot accuracy vs. K for the classification of IPA’s vs other ales based on ABV and IBU</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7" name="Google Shape;4512;p73">
            <a:extLst>
              <a:ext uri="{FF2B5EF4-FFF2-40B4-BE49-F238E27FC236}">
                <a16:creationId xmlns:a16="http://schemas.microsoft.com/office/drawing/2014/main" id="{6180ACA7-321F-0BA8-0DDE-85E14357FE71}"/>
              </a:ext>
            </a:extLst>
          </p:cNvPr>
          <p:cNvGrpSpPr/>
          <p:nvPr/>
        </p:nvGrpSpPr>
        <p:grpSpPr>
          <a:xfrm rot="-8732729">
            <a:off x="6984973" y="3845539"/>
            <a:ext cx="847558" cy="784977"/>
            <a:chOff x="4110235" y="3712040"/>
            <a:chExt cx="847636" cy="785049"/>
          </a:xfrm>
        </p:grpSpPr>
        <p:sp>
          <p:nvSpPr>
            <p:cNvPr id="8" name="Google Shape;4513;p73">
              <a:extLst>
                <a:ext uri="{FF2B5EF4-FFF2-40B4-BE49-F238E27FC236}">
                  <a16:creationId xmlns:a16="http://schemas.microsoft.com/office/drawing/2014/main" id="{36952432-836E-231A-7AE7-17C731BD801D}"/>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FAA424D8-ADA7-5D2E-D5C2-796883A749FF}"/>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DA59579A-C444-2188-8874-531EF4A1F3D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E3CDC540-6511-9896-1875-26ABAF4A1E97}"/>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32C833E-6F85-EB41-1E59-43680D4EC583}"/>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B2C7DAA8-EBCB-F950-0604-2D12D4767F28}"/>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318AD57D-75FC-1257-7F9B-161B98BE4643}"/>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90821AA-3874-5A27-17B0-816352150228}"/>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62A8FD9C-EF88-A737-655F-711D9687E622}"/>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A175DB5-2E55-EBF4-523A-3B9DBD1DFE1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A7B9B92E-3224-E79B-1A9A-0804E02B88DF}"/>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4EEA12D6-2399-3AB2-E3DA-4B00400C58C7}"/>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2BAA3AD1-8CDC-A898-2845-5805E4D756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DF6D8667-2127-FD00-5469-C7D5D933D914}"/>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77D5D095-F3FF-000F-E8D7-509272B0D163}"/>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DB5E03EA-CD85-482C-037D-7A333221C23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A10D028C-EEF6-3251-E3FB-3076796F417A}"/>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1095AB49-BB78-1D74-B09D-BD280A86ECFE}"/>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6CB164E-39A1-E923-BFEE-19F23D68AA30}"/>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69525132-BBA8-42B5-0BA4-1AB539111C51}"/>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8D53F629-C03B-E61D-FFB3-80A154E574BE}"/>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18761073-7314-AE15-281B-65BC832A60CA}"/>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BA5DCC2A-623D-C0B6-C3DA-67727261043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166C311B-7410-D818-63F6-049BC103584A}"/>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718B57AC-FDD3-8FBF-8180-E07263D7E79D}"/>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47A0FB26-5408-CED9-0123-8B933DFDD78A}"/>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3ABA22D3-8823-F8FF-ECE6-02CD9720BDF9}"/>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ABA602F1-FE53-0EB8-9B15-1B2A8CB7C9C0}"/>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279E940C-08B7-07FA-6FA2-F1C4A41BABC1}"/>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D855BC43-C70B-A6CC-1CC0-09B5B626522C}"/>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8BD75CB4-7BAC-6543-25D8-6519DAC96A03}"/>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23D52FD1-A577-A631-2E6A-50C769299DF9}"/>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50BF4D51-04FF-77F9-1EF4-C249572B3F7F}"/>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C3251D42-59E3-70C2-72E6-E4B2110D2BEF}"/>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88;p73">
            <a:extLst>
              <a:ext uri="{FF2B5EF4-FFF2-40B4-BE49-F238E27FC236}">
                <a16:creationId xmlns:a16="http://schemas.microsoft.com/office/drawing/2014/main" id="{B8C79E38-D43B-9B63-5418-52C6757591FC}"/>
              </a:ext>
            </a:extLst>
          </p:cNvPr>
          <p:cNvGrpSpPr/>
          <p:nvPr/>
        </p:nvGrpSpPr>
        <p:grpSpPr>
          <a:xfrm rot="-753701">
            <a:off x="207030" y="263833"/>
            <a:ext cx="435052" cy="628964"/>
            <a:chOff x="1794256" y="1012800"/>
            <a:chExt cx="434235" cy="627979"/>
          </a:xfrm>
        </p:grpSpPr>
        <p:sp>
          <p:nvSpPr>
            <p:cNvPr id="43" name="Google Shape;4589;p73">
              <a:extLst>
                <a:ext uri="{FF2B5EF4-FFF2-40B4-BE49-F238E27FC236}">
                  <a16:creationId xmlns:a16="http://schemas.microsoft.com/office/drawing/2014/main" id="{1CF2B762-C28D-DE61-4058-E243F4373A67}"/>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0;p73">
              <a:extLst>
                <a:ext uri="{FF2B5EF4-FFF2-40B4-BE49-F238E27FC236}">
                  <a16:creationId xmlns:a16="http://schemas.microsoft.com/office/drawing/2014/main" id="{9082285F-1B40-DBE8-66FA-BD85B5D510A5}"/>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1;p73">
              <a:extLst>
                <a:ext uri="{FF2B5EF4-FFF2-40B4-BE49-F238E27FC236}">
                  <a16:creationId xmlns:a16="http://schemas.microsoft.com/office/drawing/2014/main" id="{88D678B5-520F-1877-F045-2F1DFBE8F90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2;p73">
              <a:extLst>
                <a:ext uri="{FF2B5EF4-FFF2-40B4-BE49-F238E27FC236}">
                  <a16:creationId xmlns:a16="http://schemas.microsoft.com/office/drawing/2014/main" id="{81A264C6-8184-0A07-F040-0E7B162F9B30}"/>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3;p73">
              <a:extLst>
                <a:ext uri="{FF2B5EF4-FFF2-40B4-BE49-F238E27FC236}">
                  <a16:creationId xmlns:a16="http://schemas.microsoft.com/office/drawing/2014/main" id="{D23FB763-A244-58C4-630F-300C18550C11}"/>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4;p73">
              <a:extLst>
                <a:ext uri="{FF2B5EF4-FFF2-40B4-BE49-F238E27FC236}">
                  <a16:creationId xmlns:a16="http://schemas.microsoft.com/office/drawing/2014/main" id="{64E319F9-51FF-BAE5-EA9D-1B0CACFD6F38}"/>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595;p73">
            <a:extLst>
              <a:ext uri="{FF2B5EF4-FFF2-40B4-BE49-F238E27FC236}">
                <a16:creationId xmlns:a16="http://schemas.microsoft.com/office/drawing/2014/main" id="{4E77C656-8381-25EF-EA31-90DE8E2EC10C}"/>
              </a:ext>
            </a:extLst>
          </p:cNvPr>
          <p:cNvGrpSpPr/>
          <p:nvPr/>
        </p:nvGrpSpPr>
        <p:grpSpPr>
          <a:xfrm rot="1115530">
            <a:off x="1187154" y="4319650"/>
            <a:ext cx="612679" cy="615035"/>
            <a:chOff x="1726555" y="299575"/>
            <a:chExt cx="648325" cy="650818"/>
          </a:xfrm>
        </p:grpSpPr>
        <p:sp>
          <p:nvSpPr>
            <p:cNvPr id="50" name="Google Shape;4596;p73">
              <a:extLst>
                <a:ext uri="{FF2B5EF4-FFF2-40B4-BE49-F238E27FC236}">
                  <a16:creationId xmlns:a16="http://schemas.microsoft.com/office/drawing/2014/main" id="{A6FB72C7-B7D2-2089-2B7B-E0F044263EB7}"/>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97;p73">
              <a:extLst>
                <a:ext uri="{FF2B5EF4-FFF2-40B4-BE49-F238E27FC236}">
                  <a16:creationId xmlns:a16="http://schemas.microsoft.com/office/drawing/2014/main" id="{EAD461C1-12C0-5CD6-4247-6125B120D0A9}"/>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98;p73">
              <a:extLst>
                <a:ext uri="{FF2B5EF4-FFF2-40B4-BE49-F238E27FC236}">
                  <a16:creationId xmlns:a16="http://schemas.microsoft.com/office/drawing/2014/main" id="{46ECB32E-EA4A-CB9A-2A47-A03DE9E71E6B}"/>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99;p73">
              <a:extLst>
                <a:ext uri="{FF2B5EF4-FFF2-40B4-BE49-F238E27FC236}">
                  <a16:creationId xmlns:a16="http://schemas.microsoft.com/office/drawing/2014/main" id="{65E6F0C2-72D8-0F02-7CA5-968EC0349B2A}"/>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00;p73">
              <a:extLst>
                <a:ext uri="{FF2B5EF4-FFF2-40B4-BE49-F238E27FC236}">
                  <a16:creationId xmlns:a16="http://schemas.microsoft.com/office/drawing/2014/main" id="{6E426866-3D51-CBB3-9C05-131A040F8157}"/>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01;p73">
              <a:extLst>
                <a:ext uri="{FF2B5EF4-FFF2-40B4-BE49-F238E27FC236}">
                  <a16:creationId xmlns:a16="http://schemas.microsoft.com/office/drawing/2014/main" id="{7C0BC378-E41B-D695-2A7E-BCB9CD8EEC59}"/>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02;p73">
              <a:extLst>
                <a:ext uri="{FF2B5EF4-FFF2-40B4-BE49-F238E27FC236}">
                  <a16:creationId xmlns:a16="http://schemas.microsoft.com/office/drawing/2014/main" id="{26FDC065-1BFE-0B37-07BF-5E9B0D6AE7BE}"/>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03;p73">
              <a:extLst>
                <a:ext uri="{FF2B5EF4-FFF2-40B4-BE49-F238E27FC236}">
                  <a16:creationId xmlns:a16="http://schemas.microsoft.com/office/drawing/2014/main" id="{4A13E1D5-7611-39AE-B449-3A5AD6EB1E67}"/>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4;p73">
              <a:extLst>
                <a:ext uri="{FF2B5EF4-FFF2-40B4-BE49-F238E27FC236}">
                  <a16:creationId xmlns:a16="http://schemas.microsoft.com/office/drawing/2014/main" id="{5EC40BCF-AA43-E6F9-A6C3-B66D698B3E89}"/>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3D62591B-ECBD-1C60-B18D-FEEDE30EEF72}"/>
              </a:ext>
            </a:extLst>
          </p:cNvPr>
          <p:cNvSpPr txBox="1">
            <a:spLocks/>
          </p:cNvSpPr>
          <p:nvPr/>
        </p:nvSpPr>
        <p:spPr>
          <a:xfrm>
            <a:off x="5502284" y="3058614"/>
            <a:ext cx="3311754" cy="77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From which, K = 6 has the highest accuracy at </a:t>
            </a:r>
            <a:r>
              <a:rPr lang="en-US" b="1" dirty="0"/>
              <a:t>86.16%</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806224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07EA-ADE4-DA85-6224-063781323171}"/>
              </a:ext>
            </a:extLst>
          </p:cNvPr>
          <p:cNvPicPr>
            <a:picLocks noChangeAspect="1"/>
          </p:cNvPicPr>
          <p:nvPr/>
        </p:nvPicPr>
        <p:blipFill>
          <a:blip r:embed="rId3"/>
          <a:stretch>
            <a:fillRect/>
          </a:stretch>
        </p:blipFill>
        <p:spPr>
          <a:xfrm>
            <a:off x="559590" y="1215213"/>
            <a:ext cx="4913363" cy="3032247"/>
          </a:xfrm>
          <a:prstGeom prst="rect">
            <a:avLst/>
          </a:prstGeom>
        </p:spPr>
      </p:pic>
      <p:sp>
        <p:nvSpPr>
          <p:cNvPr id="6" name="Google Shape;1834;p44">
            <a:extLst>
              <a:ext uri="{FF2B5EF4-FFF2-40B4-BE49-F238E27FC236}">
                <a16:creationId xmlns:a16="http://schemas.microsoft.com/office/drawing/2014/main" id="{D0DF9643-AAEB-7E3E-6D61-5F350379E2FC}"/>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IBU and ABV for IPA’s vs Ales</a:t>
            </a:r>
            <a:endParaRPr dirty="0"/>
          </a:p>
        </p:txBody>
      </p:sp>
      <p:sp>
        <p:nvSpPr>
          <p:cNvPr id="7" name="Google Shape;1913;p45">
            <a:extLst>
              <a:ext uri="{FF2B5EF4-FFF2-40B4-BE49-F238E27FC236}">
                <a16:creationId xmlns:a16="http://schemas.microsoft.com/office/drawing/2014/main" id="{3CD26E17-278E-852D-D645-9B2CE9CD02E5}"/>
              </a:ext>
            </a:extLst>
          </p:cNvPr>
          <p:cNvSpPr txBox="1">
            <a:spLocks/>
          </p:cNvSpPr>
          <p:nvPr/>
        </p:nvSpPr>
        <p:spPr>
          <a:xfrm>
            <a:off x="5474617" y="1718489"/>
            <a:ext cx="3311754" cy="242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Apparently clustering between Ales and Other Beers. </a:t>
            </a:r>
          </a:p>
          <a:p>
            <a:pPr marL="0" indent="0" algn="l"/>
            <a:endParaRPr lang="en-US" dirty="0"/>
          </a:p>
          <a:p>
            <a:pPr marL="285750" indent="-285750" algn="l">
              <a:buFont typeface="Arial" panose="020B0604020202020204" pitchFamily="34" charset="0"/>
              <a:buChar char="•"/>
            </a:pPr>
            <a:r>
              <a:rPr lang="en-US" dirty="0"/>
              <a:t>ABV/IBU values for IPAs are clustered near the top, whereas Other Beers tend to cluster near the bottom left. </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Clear distinction between both groups.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8" name="Google Shape;4547;p73">
            <a:extLst>
              <a:ext uri="{FF2B5EF4-FFF2-40B4-BE49-F238E27FC236}">
                <a16:creationId xmlns:a16="http://schemas.microsoft.com/office/drawing/2014/main" id="{B759576D-E26B-0FC9-9917-B88B24D06E0B}"/>
              </a:ext>
            </a:extLst>
          </p:cNvPr>
          <p:cNvGrpSpPr/>
          <p:nvPr/>
        </p:nvGrpSpPr>
        <p:grpSpPr>
          <a:xfrm rot="1831442">
            <a:off x="171761" y="346282"/>
            <a:ext cx="746838" cy="598588"/>
            <a:chOff x="4125553" y="2339045"/>
            <a:chExt cx="843932" cy="675606"/>
          </a:xfrm>
        </p:grpSpPr>
        <p:sp>
          <p:nvSpPr>
            <p:cNvPr id="9" name="Google Shape;4548;p73">
              <a:extLst>
                <a:ext uri="{FF2B5EF4-FFF2-40B4-BE49-F238E27FC236}">
                  <a16:creationId xmlns:a16="http://schemas.microsoft.com/office/drawing/2014/main" id="{840F5ABC-3249-0639-54B0-0FB11671E12D}"/>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6055934D-FECB-4659-47E1-35454404748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0;p73">
              <a:extLst>
                <a:ext uri="{FF2B5EF4-FFF2-40B4-BE49-F238E27FC236}">
                  <a16:creationId xmlns:a16="http://schemas.microsoft.com/office/drawing/2014/main" id="{ED90BB7E-7945-4C67-6AF2-BED50348AC1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1;p73">
              <a:extLst>
                <a:ext uri="{FF2B5EF4-FFF2-40B4-BE49-F238E27FC236}">
                  <a16:creationId xmlns:a16="http://schemas.microsoft.com/office/drawing/2014/main" id="{CF109CE1-4588-46D8-1AB8-D957E7D665C1}"/>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2;p73">
              <a:extLst>
                <a:ext uri="{FF2B5EF4-FFF2-40B4-BE49-F238E27FC236}">
                  <a16:creationId xmlns:a16="http://schemas.microsoft.com/office/drawing/2014/main" id="{B97724FE-DCB3-4837-9C52-7CB316276F2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53;p73">
              <a:extLst>
                <a:ext uri="{FF2B5EF4-FFF2-40B4-BE49-F238E27FC236}">
                  <a16:creationId xmlns:a16="http://schemas.microsoft.com/office/drawing/2014/main" id="{0E8C2EF5-74F2-B726-1D84-C1CE912D2A68}"/>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54;p73">
              <a:extLst>
                <a:ext uri="{FF2B5EF4-FFF2-40B4-BE49-F238E27FC236}">
                  <a16:creationId xmlns:a16="http://schemas.microsoft.com/office/drawing/2014/main" id="{20A2EE56-7743-8E2C-4DB3-35B866531AF0}"/>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5;p73">
              <a:extLst>
                <a:ext uri="{FF2B5EF4-FFF2-40B4-BE49-F238E27FC236}">
                  <a16:creationId xmlns:a16="http://schemas.microsoft.com/office/drawing/2014/main" id="{4644922B-2B18-78D8-B116-3037BF68A9C7}"/>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6;p73">
              <a:extLst>
                <a:ext uri="{FF2B5EF4-FFF2-40B4-BE49-F238E27FC236}">
                  <a16:creationId xmlns:a16="http://schemas.microsoft.com/office/drawing/2014/main" id="{FC244078-3BD9-426D-BB25-A38787DD2795}"/>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7;p73">
              <a:extLst>
                <a:ext uri="{FF2B5EF4-FFF2-40B4-BE49-F238E27FC236}">
                  <a16:creationId xmlns:a16="http://schemas.microsoft.com/office/drawing/2014/main" id="{C3F8B9BD-5E94-B89E-C91F-E459FF30E39B}"/>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8;p73">
              <a:extLst>
                <a:ext uri="{FF2B5EF4-FFF2-40B4-BE49-F238E27FC236}">
                  <a16:creationId xmlns:a16="http://schemas.microsoft.com/office/drawing/2014/main" id="{06CBBD16-1013-97DE-3678-46F9B8F653BB}"/>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9;p73">
              <a:extLst>
                <a:ext uri="{FF2B5EF4-FFF2-40B4-BE49-F238E27FC236}">
                  <a16:creationId xmlns:a16="http://schemas.microsoft.com/office/drawing/2014/main" id="{36240FB4-50A5-E161-801E-715AC42EAE1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0;p73">
              <a:extLst>
                <a:ext uri="{FF2B5EF4-FFF2-40B4-BE49-F238E27FC236}">
                  <a16:creationId xmlns:a16="http://schemas.microsoft.com/office/drawing/2014/main" id="{6C5F5AD7-A422-872C-403F-FECED8CD542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61;p73">
              <a:extLst>
                <a:ext uri="{FF2B5EF4-FFF2-40B4-BE49-F238E27FC236}">
                  <a16:creationId xmlns:a16="http://schemas.microsoft.com/office/drawing/2014/main" id="{44F84142-A1E1-B87A-6309-8BE2BB7ACB9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2;p73">
              <a:extLst>
                <a:ext uri="{FF2B5EF4-FFF2-40B4-BE49-F238E27FC236}">
                  <a16:creationId xmlns:a16="http://schemas.microsoft.com/office/drawing/2014/main" id="{CEB49099-55E1-963C-CC55-89229EA27E35}"/>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3;p73">
              <a:extLst>
                <a:ext uri="{FF2B5EF4-FFF2-40B4-BE49-F238E27FC236}">
                  <a16:creationId xmlns:a16="http://schemas.microsoft.com/office/drawing/2014/main" id="{12346515-3E8E-4C5B-1AF2-BCB1E7CA1E8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4;p73">
              <a:extLst>
                <a:ext uri="{FF2B5EF4-FFF2-40B4-BE49-F238E27FC236}">
                  <a16:creationId xmlns:a16="http://schemas.microsoft.com/office/drawing/2014/main" id="{1ACE8785-0E0F-4D28-94BF-A60F50213613}"/>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5;p73">
              <a:extLst>
                <a:ext uri="{FF2B5EF4-FFF2-40B4-BE49-F238E27FC236}">
                  <a16:creationId xmlns:a16="http://schemas.microsoft.com/office/drawing/2014/main" id="{B1997903-BB84-9A7D-F59A-759927EBEFDB}"/>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6;p73">
              <a:extLst>
                <a:ext uri="{FF2B5EF4-FFF2-40B4-BE49-F238E27FC236}">
                  <a16:creationId xmlns:a16="http://schemas.microsoft.com/office/drawing/2014/main" id="{958E67AF-655E-4AD8-07CF-D32C6DD5315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7;p73">
              <a:extLst>
                <a:ext uri="{FF2B5EF4-FFF2-40B4-BE49-F238E27FC236}">
                  <a16:creationId xmlns:a16="http://schemas.microsoft.com/office/drawing/2014/main" id="{27E5367F-BB75-0FE2-31CE-4E2DDDA38AD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8;p73">
              <a:extLst>
                <a:ext uri="{FF2B5EF4-FFF2-40B4-BE49-F238E27FC236}">
                  <a16:creationId xmlns:a16="http://schemas.microsoft.com/office/drawing/2014/main" id="{6D27C9E7-BF8B-8E78-B2CF-C5BEAF4A4BB0}"/>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9;p73">
              <a:extLst>
                <a:ext uri="{FF2B5EF4-FFF2-40B4-BE49-F238E27FC236}">
                  <a16:creationId xmlns:a16="http://schemas.microsoft.com/office/drawing/2014/main" id="{8D716BC1-5D91-8B6D-3CAB-C6CA7B17150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76;p73">
            <a:extLst>
              <a:ext uri="{FF2B5EF4-FFF2-40B4-BE49-F238E27FC236}">
                <a16:creationId xmlns:a16="http://schemas.microsoft.com/office/drawing/2014/main" id="{C9770C86-3CC7-9B73-A0C1-BE4870CADA7B}"/>
              </a:ext>
            </a:extLst>
          </p:cNvPr>
          <p:cNvGrpSpPr/>
          <p:nvPr/>
        </p:nvGrpSpPr>
        <p:grpSpPr>
          <a:xfrm rot="10800000">
            <a:off x="2735186" y="4529131"/>
            <a:ext cx="361699" cy="354591"/>
            <a:chOff x="7259843" y="3111703"/>
            <a:chExt cx="361699" cy="354591"/>
          </a:xfrm>
        </p:grpSpPr>
        <p:sp>
          <p:nvSpPr>
            <p:cNvPr id="32" name="Google Shape;4577;p73">
              <a:extLst>
                <a:ext uri="{FF2B5EF4-FFF2-40B4-BE49-F238E27FC236}">
                  <a16:creationId xmlns:a16="http://schemas.microsoft.com/office/drawing/2014/main" id="{ECFA51C0-A9B0-6EA0-DB71-B4F14BEA37D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8;p73">
              <a:extLst>
                <a:ext uri="{FF2B5EF4-FFF2-40B4-BE49-F238E27FC236}">
                  <a16:creationId xmlns:a16="http://schemas.microsoft.com/office/drawing/2014/main" id="{423E8C75-8308-AB28-1984-19FB4587D326}"/>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9;p73">
              <a:extLst>
                <a:ext uri="{FF2B5EF4-FFF2-40B4-BE49-F238E27FC236}">
                  <a16:creationId xmlns:a16="http://schemas.microsoft.com/office/drawing/2014/main" id="{66C8A8E7-6665-D987-9D6F-F52BB2B10FDF}"/>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0;p73">
              <a:extLst>
                <a:ext uri="{FF2B5EF4-FFF2-40B4-BE49-F238E27FC236}">
                  <a16:creationId xmlns:a16="http://schemas.microsoft.com/office/drawing/2014/main" id="{FFB9EDF9-8219-0B16-2C7B-1A5B934C5403}"/>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1;p73">
              <a:extLst>
                <a:ext uri="{FF2B5EF4-FFF2-40B4-BE49-F238E27FC236}">
                  <a16:creationId xmlns:a16="http://schemas.microsoft.com/office/drawing/2014/main" id="{8F1C647C-3427-9DFF-EEE4-6777E4DBA264}"/>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582;p73">
            <a:extLst>
              <a:ext uri="{FF2B5EF4-FFF2-40B4-BE49-F238E27FC236}">
                <a16:creationId xmlns:a16="http://schemas.microsoft.com/office/drawing/2014/main" id="{88706095-80EE-73A0-616F-92823377F410}"/>
              </a:ext>
            </a:extLst>
          </p:cNvPr>
          <p:cNvGrpSpPr/>
          <p:nvPr/>
        </p:nvGrpSpPr>
        <p:grpSpPr>
          <a:xfrm rot="876393">
            <a:off x="8008934" y="653517"/>
            <a:ext cx="382891" cy="576634"/>
            <a:chOff x="3369050" y="1418400"/>
            <a:chExt cx="179175" cy="269850"/>
          </a:xfrm>
        </p:grpSpPr>
        <p:sp>
          <p:nvSpPr>
            <p:cNvPr id="38" name="Google Shape;4583;p73">
              <a:extLst>
                <a:ext uri="{FF2B5EF4-FFF2-40B4-BE49-F238E27FC236}">
                  <a16:creationId xmlns:a16="http://schemas.microsoft.com/office/drawing/2014/main" id="{5C612EA8-91DA-0175-2CCA-1D2F2A705EC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4;p73">
              <a:extLst>
                <a:ext uri="{FF2B5EF4-FFF2-40B4-BE49-F238E27FC236}">
                  <a16:creationId xmlns:a16="http://schemas.microsoft.com/office/drawing/2014/main" id="{CE79CA47-E361-26DC-7D12-159073104673}"/>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85;p73">
              <a:extLst>
                <a:ext uri="{FF2B5EF4-FFF2-40B4-BE49-F238E27FC236}">
                  <a16:creationId xmlns:a16="http://schemas.microsoft.com/office/drawing/2014/main" id="{411E8F31-E4F6-6FE1-4652-57C18A9154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6;p73">
              <a:extLst>
                <a:ext uri="{FF2B5EF4-FFF2-40B4-BE49-F238E27FC236}">
                  <a16:creationId xmlns:a16="http://schemas.microsoft.com/office/drawing/2014/main" id="{548F48EA-1720-1064-BE2C-E4B2911BDC48}"/>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7;p73">
              <a:extLst>
                <a:ext uri="{FF2B5EF4-FFF2-40B4-BE49-F238E27FC236}">
                  <a16:creationId xmlns:a16="http://schemas.microsoft.com/office/drawing/2014/main" id="{604953D7-E8AD-A8A8-3466-D517361BC428}"/>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605;p73">
            <a:extLst>
              <a:ext uri="{FF2B5EF4-FFF2-40B4-BE49-F238E27FC236}">
                <a16:creationId xmlns:a16="http://schemas.microsoft.com/office/drawing/2014/main" id="{79385045-0ECE-89A5-2941-FD83D93B1700}"/>
              </a:ext>
            </a:extLst>
          </p:cNvPr>
          <p:cNvGrpSpPr/>
          <p:nvPr/>
        </p:nvGrpSpPr>
        <p:grpSpPr>
          <a:xfrm rot="-975495">
            <a:off x="7084674" y="4105809"/>
            <a:ext cx="391274" cy="586324"/>
            <a:chOff x="3131750" y="1412475"/>
            <a:chExt cx="185825" cy="278475"/>
          </a:xfrm>
        </p:grpSpPr>
        <p:sp>
          <p:nvSpPr>
            <p:cNvPr id="44" name="Google Shape;4606;p73">
              <a:extLst>
                <a:ext uri="{FF2B5EF4-FFF2-40B4-BE49-F238E27FC236}">
                  <a16:creationId xmlns:a16="http://schemas.microsoft.com/office/drawing/2014/main" id="{6263B2C9-D6CB-2A6B-FA48-7417C7BB0AC8}"/>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7;p73">
              <a:extLst>
                <a:ext uri="{FF2B5EF4-FFF2-40B4-BE49-F238E27FC236}">
                  <a16:creationId xmlns:a16="http://schemas.microsoft.com/office/drawing/2014/main" id="{78B61CCE-F4C0-8E12-478A-E4E8ADD8C64B}"/>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8;p73">
              <a:extLst>
                <a:ext uri="{FF2B5EF4-FFF2-40B4-BE49-F238E27FC236}">
                  <a16:creationId xmlns:a16="http://schemas.microsoft.com/office/drawing/2014/main" id="{7918D33C-A4DE-8BE0-8154-AAF3D93B0EEA}"/>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9;p73">
              <a:extLst>
                <a:ext uri="{FF2B5EF4-FFF2-40B4-BE49-F238E27FC236}">
                  <a16:creationId xmlns:a16="http://schemas.microsoft.com/office/drawing/2014/main" id="{14AA50D5-0401-683F-44F0-9ECF05484BAF}"/>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0;p73">
              <a:extLst>
                <a:ext uri="{FF2B5EF4-FFF2-40B4-BE49-F238E27FC236}">
                  <a16:creationId xmlns:a16="http://schemas.microsoft.com/office/drawing/2014/main" id="{180C9539-BDC9-2288-245A-E75159D3E23E}"/>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11;p73">
              <a:extLst>
                <a:ext uri="{FF2B5EF4-FFF2-40B4-BE49-F238E27FC236}">
                  <a16:creationId xmlns:a16="http://schemas.microsoft.com/office/drawing/2014/main" id="{3AA36FBD-4DF8-9634-637F-0C42CEF9F2C6}"/>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29019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1B6-9B52-512F-4E2E-41D8DDC80803}"/>
              </a:ext>
            </a:extLst>
          </p:cNvPr>
          <p:cNvSpPr>
            <a:spLocks noGrp="1"/>
          </p:cNvSpPr>
          <p:nvPr>
            <p:ph type="ctrTitle"/>
          </p:nvPr>
        </p:nvSpPr>
        <p:spPr>
          <a:xfrm>
            <a:off x="813547" y="726864"/>
            <a:ext cx="7503459" cy="733800"/>
          </a:xfrm>
        </p:spPr>
        <p:txBody>
          <a:bodyPr/>
          <a:lstStyle/>
          <a:p>
            <a:r>
              <a:rPr lang="en-US" dirty="0"/>
              <a:t>Image Credits</a:t>
            </a:r>
          </a:p>
        </p:txBody>
      </p:sp>
      <p:sp>
        <p:nvSpPr>
          <p:cNvPr id="3" name="Subtitle 2">
            <a:extLst>
              <a:ext uri="{FF2B5EF4-FFF2-40B4-BE49-F238E27FC236}">
                <a16:creationId xmlns:a16="http://schemas.microsoft.com/office/drawing/2014/main" id="{C18B758B-031B-1E69-B132-74C23B1F93FB}"/>
              </a:ext>
            </a:extLst>
          </p:cNvPr>
          <p:cNvSpPr>
            <a:spLocks noGrp="1"/>
          </p:cNvSpPr>
          <p:nvPr>
            <p:ph type="subTitle" idx="1"/>
          </p:nvPr>
        </p:nvSpPr>
        <p:spPr>
          <a:xfrm>
            <a:off x="786939" y="1664744"/>
            <a:ext cx="7503459" cy="1179980"/>
          </a:xfrm>
        </p:spPr>
        <p:txBody>
          <a:bodyPr/>
          <a:lstStyle/>
          <a:p>
            <a:r>
              <a:rPr lang="en-US" dirty="0">
                <a:hlinkClick r:id="rId2"/>
              </a:rPr>
              <a:t>beer_7987.jpg (250×447) (cloudinary.com)</a:t>
            </a:r>
            <a:endParaRPr lang="en-US" dirty="0"/>
          </a:p>
          <a:p>
            <a:r>
              <a:rPr lang="en-US" dirty="0">
                <a:hlinkClick r:id="rId3"/>
              </a:rPr>
              <a:t>Lee Hill Series Vol 5 - Belgian Style </a:t>
            </a:r>
            <a:r>
              <a:rPr lang="en-US" dirty="0" err="1">
                <a:hlinkClick r:id="rId3"/>
              </a:rPr>
              <a:t>Quadrupel</a:t>
            </a:r>
            <a:r>
              <a:rPr lang="en-US" dirty="0">
                <a:hlinkClick r:id="rId3"/>
              </a:rPr>
              <a:t> Ale - Upslope Brewing Company – Untappd</a:t>
            </a:r>
            <a:endParaRPr lang="en-US" dirty="0"/>
          </a:p>
          <a:p>
            <a:r>
              <a:rPr lang="en-US" dirty="0">
                <a:hlinkClick r:id="rId4"/>
              </a:rPr>
              <a:t>BITTER BITCH T-SHIRT - Astoria Brewing Company</a:t>
            </a:r>
            <a:endParaRPr lang="en-US" dirty="0"/>
          </a:p>
          <a:p>
            <a:r>
              <a:rPr lang="en-US" dirty="0">
                <a:hlinkClick r:id="rId5"/>
              </a:rPr>
              <a:t>Colorado-state-flag-letter-C-pattern-gold-1964.jpg (800×535) (britannica.com)</a:t>
            </a:r>
            <a:endParaRPr lang="en-US" dirty="0"/>
          </a:p>
          <a:p>
            <a:r>
              <a:rPr lang="en-US" dirty="0">
                <a:hlinkClick r:id="rId6"/>
              </a:rPr>
              <a:t>https://en.wikipedia.org/wiki/Flag_of_Oregon</a:t>
            </a:r>
            <a:endParaRPr lang="en-US" dirty="0"/>
          </a:p>
          <a:p>
            <a:r>
              <a:rPr lang="en-US" dirty="0"/>
              <a:t>Harpoon -</a:t>
            </a:r>
            <a:r>
              <a:rPr lang="en-US" dirty="0">
                <a:hlinkClick r:id="rId7"/>
              </a:rPr>
              <a:t>https://products0.imgix.drizly.com/ci-harpoon-ipa-33b355d2242d4b66.png?auto=format%2Ccompress&amp;ch=Width%2CDPR&amp;fm=</a:t>
            </a:r>
            <a:r>
              <a:rPr lang="en-US" dirty="0" err="1">
                <a:hlinkClick r:id="rId7"/>
              </a:rPr>
              <a:t>jpg&amp;q</a:t>
            </a:r>
            <a:r>
              <a:rPr lang="en-US" dirty="0">
                <a:hlinkClick r:id="rId7"/>
              </a:rPr>
              <a:t>=20</a:t>
            </a:r>
            <a:endParaRPr lang="en-US" dirty="0"/>
          </a:p>
        </p:txBody>
      </p:sp>
      <p:grpSp>
        <p:nvGrpSpPr>
          <p:cNvPr id="7" name="Google Shape;4512;p73">
            <a:extLst>
              <a:ext uri="{FF2B5EF4-FFF2-40B4-BE49-F238E27FC236}">
                <a16:creationId xmlns:a16="http://schemas.microsoft.com/office/drawing/2014/main" id="{C1A92D71-D42F-A8C0-2A49-14FA06DDDADC}"/>
              </a:ext>
            </a:extLst>
          </p:cNvPr>
          <p:cNvGrpSpPr/>
          <p:nvPr/>
        </p:nvGrpSpPr>
        <p:grpSpPr>
          <a:xfrm rot="-8732729">
            <a:off x="8059053" y="2354850"/>
            <a:ext cx="847558" cy="784977"/>
            <a:chOff x="4110235" y="3712040"/>
            <a:chExt cx="847636" cy="785049"/>
          </a:xfrm>
        </p:grpSpPr>
        <p:sp>
          <p:nvSpPr>
            <p:cNvPr id="8" name="Google Shape;4513;p73">
              <a:extLst>
                <a:ext uri="{FF2B5EF4-FFF2-40B4-BE49-F238E27FC236}">
                  <a16:creationId xmlns:a16="http://schemas.microsoft.com/office/drawing/2014/main" id="{1D9EE3A7-69D6-305E-CD52-79C29DB7CAB0}"/>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685A05F2-D303-02E0-8380-206A9780F100}"/>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9C9A918B-69D4-C8A1-BAFC-13375AF39799}"/>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D606A297-D504-B05A-589D-84C88D2040C3}"/>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8B0DB5E-3D1F-D669-62D8-94CE6CB6104A}"/>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A6555B80-64B4-4B66-E4EB-AAE7D07DDFDA}"/>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CCE68007-E6E7-0B35-B50F-EA88D1B5D33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FFB4B2F-6E84-C202-D407-0C6426075BD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CE57CC55-DB06-8B60-7D5C-F48CA603AE35}"/>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D456EB9-5724-07B4-1060-494889BAE30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2A5EE607-75D5-F319-E1FE-7F31B12B545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ECEDED17-3824-794F-294E-31452377448B}"/>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FB9DB3D5-72A2-3A7F-42E3-FB2C739067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04E873BF-DBB9-8C7C-599A-22FB11FEFAD3}"/>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0AEBF456-14F7-B2EB-834D-4BA366DB16AA}"/>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6BDCFD0E-1E0A-8301-7998-86E452989237}"/>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9C98FAB6-4B1D-6B5A-070C-216BAF60C3F9}"/>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35464B36-77E2-5E97-796C-4BF0EF74F175}"/>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2AAF0C6-120E-8048-BD36-5C0737E2BF93}"/>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22B15D5A-CACD-9F75-E68A-D1D8AF761D55}"/>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C490C901-4C25-DC8A-7948-9D6C97F0CA46}"/>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D3EBC0FB-0BB8-8353-D57B-15CF48FE77E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4C3389D7-5B4E-6E32-E28C-51DFFC2A4A3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D48F1ED3-9275-1DE3-1F98-A004FB27DC3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3036740A-017B-DEF3-109C-9490270FFFAF}"/>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61B167A9-0B42-DBFA-3343-CBB56B7F0D24}"/>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25F87284-4266-2543-FF36-2D7BC5124A62}"/>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27D5D378-BFAB-58BE-F64A-87163E261339}"/>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D0069BFF-1F5B-C26B-CA6B-173DDDD52890}"/>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BA241F10-8081-9646-3592-A9BBBE85FB2A}"/>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19460E59-7C1A-B47D-3CA6-59A7E57B2155}"/>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A8297E63-69B7-58EF-3C38-D935C0E0F93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7C7BADEE-F54B-F349-A678-5BAF95E90287}"/>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6D4930FF-3D0E-2E22-8AE9-3843E85CFD79}"/>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47;p73">
            <a:extLst>
              <a:ext uri="{FF2B5EF4-FFF2-40B4-BE49-F238E27FC236}">
                <a16:creationId xmlns:a16="http://schemas.microsoft.com/office/drawing/2014/main" id="{374C1FC3-9BCB-12E3-0FBC-A7C4757F0A7A}"/>
              </a:ext>
            </a:extLst>
          </p:cNvPr>
          <p:cNvGrpSpPr/>
          <p:nvPr/>
        </p:nvGrpSpPr>
        <p:grpSpPr>
          <a:xfrm rot="-2124868">
            <a:off x="352528" y="2179571"/>
            <a:ext cx="843951" cy="675621"/>
            <a:chOff x="4125553" y="2339045"/>
            <a:chExt cx="843932" cy="675606"/>
          </a:xfrm>
        </p:grpSpPr>
        <p:sp>
          <p:nvSpPr>
            <p:cNvPr id="43" name="Google Shape;4548;p73">
              <a:extLst>
                <a:ext uri="{FF2B5EF4-FFF2-40B4-BE49-F238E27FC236}">
                  <a16:creationId xmlns:a16="http://schemas.microsoft.com/office/drawing/2014/main" id="{6AB4D15E-27D6-4F51-31BD-5BF729E92F8F}"/>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9;p73">
              <a:extLst>
                <a:ext uri="{FF2B5EF4-FFF2-40B4-BE49-F238E27FC236}">
                  <a16:creationId xmlns:a16="http://schemas.microsoft.com/office/drawing/2014/main" id="{6B97B623-9473-082D-DDB0-EFF353FE9A3F}"/>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0;p73">
              <a:extLst>
                <a:ext uri="{FF2B5EF4-FFF2-40B4-BE49-F238E27FC236}">
                  <a16:creationId xmlns:a16="http://schemas.microsoft.com/office/drawing/2014/main" id="{30B67DA5-8B6F-D512-8760-A07C05572AAF}"/>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1;p73">
              <a:extLst>
                <a:ext uri="{FF2B5EF4-FFF2-40B4-BE49-F238E27FC236}">
                  <a16:creationId xmlns:a16="http://schemas.microsoft.com/office/drawing/2014/main" id="{AFAC4FE4-C7C3-D0E1-8B61-CB6A0F9DBCD4}"/>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2;p73">
              <a:extLst>
                <a:ext uri="{FF2B5EF4-FFF2-40B4-BE49-F238E27FC236}">
                  <a16:creationId xmlns:a16="http://schemas.microsoft.com/office/drawing/2014/main" id="{346DA147-F82D-E34F-D382-958CEE9684D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3;p73">
              <a:extLst>
                <a:ext uri="{FF2B5EF4-FFF2-40B4-BE49-F238E27FC236}">
                  <a16:creationId xmlns:a16="http://schemas.microsoft.com/office/drawing/2014/main" id="{C59DF60E-EE20-16D3-426D-D6E8AB9C754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4;p73">
              <a:extLst>
                <a:ext uri="{FF2B5EF4-FFF2-40B4-BE49-F238E27FC236}">
                  <a16:creationId xmlns:a16="http://schemas.microsoft.com/office/drawing/2014/main" id="{2CE14133-B442-9607-5E0A-432D2B68992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5;p73">
              <a:extLst>
                <a:ext uri="{FF2B5EF4-FFF2-40B4-BE49-F238E27FC236}">
                  <a16:creationId xmlns:a16="http://schemas.microsoft.com/office/drawing/2014/main" id="{D448C397-0862-FE8F-B3B3-A81AB3039638}"/>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6;p73">
              <a:extLst>
                <a:ext uri="{FF2B5EF4-FFF2-40B4-BE49-F238E27FC236}">
                  <a16:creationId xmlns:a16="http://schemas.microsoft.com/office/drawing/2014/main" id="{C7E6C2F7-4184-6520-00C9-6156DD94F672}"/>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7;p73">
              <a:extLst>
                <a:ext uri="{FF2B5EF4-FFF2-40B4-BE49-F238E27FC236}">
                  <a16:creationId xmlns:a16="http://schemas.microsoft.com/office/drawing/2014/main" id="{A6AA23EB-8094-BF19-0810-1E1AB4E9979E}"/>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8;p73">
              <a:extLst>
                <a:ext uri="{FF2B5EF4-FFF2-40B4-BE49-F238E27FC236}">
                  <a16:creationId xmlns:a16="http://schemas.microsoft.com/office/drawing/2014/main" id="{E10FE455-EE86-2804-CC09-82BA1AA0801A}"/>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9;p73">
              <a:extLst>
                <a:ext uri="{FF2B5EF4-FFF2-40B4-BE49-F238E27FC236}">
                  <a16:creationId xmlns:a16="http://schemas.microsoft.com/office/drawing/2014/main" id="{A1B85CFC-B597-068F-2C75-0DB2D3CE174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0;p73">
              <a:extLst>
                <a:ext uri="{FF2B5EF4-FFF2-40B4-BE49-F238E27FC236}">
                  <a16:creationId xmlns:a16="http://schemas.microsoft.com/office/drawing/2014/main" id="{3B76E6E8-0B61-18D7-00EB-114DBE86660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1;p73">
              <a:extLst>
                <a:ext uri="{FF2B5EF4-FFF2-40B4-BE49-F238E27FC236}">
                  <a16:creationId xmlns:a16="http://schemas.microsoft.com/office/drawing/2014/main" id="{0EC6851B-21FB-78E7-3D65-94849D77DB65}"/>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2;p73">
              <a:extLst>
                <a:ext uri="{FF2B5EF4-FFF2-40B4-BE49-F238E27FC236}">
                  <a16:creationId xmlns:a16="http://schemas.microsoft.com/office/drawing/2014/main" id="{1404C817-A8FD-C2CC-3C36-F88A224AB49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3;p73">
              <a:extLst>
                <a:ext uri="{FF2B5EF4-FFF2-40B4-BE49-F238E27FC236}">
                  <a16:creationId xmlns:a16="http://schemas.microsoft.com/office/drawing/2014/main" id="{4C1F2C6A-F769-DE7C-E6D2-1D6F5F2517ED}"/>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4;p73">
              <a:extLst>
                <a:ext uri="{FF2B5EF4-FFF2-40B4-BE49-F238E27FC236}">
                  <a16:creationId xmlns:a16="http://schemas.microsoft.com/office/drawing/2014/main" id="{AA54C355-411C-6F51-D7F5-679B53F010E9}"/>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5;p73">
              <a:extLst>
                <a:ext uri="{FF2B5EF4-FFF2-40B4-BE49-F238E27FC236}">
                  <a16:creationId xmlns:a16="http://schemas.microsoft.com/office/drawing/2014/main" id="{CCB8A53D-D503-FBFA-27CF-0BC990E12B5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6;p73">
              <a:extLst>
                <a:ext uri="{FF2B5EF4-FFF2-40B4-BE49-F238E27FC236}">
                  <a16:creationId xmlns:a16="http://schemas.microsoft.com/office/drawing/2014/main" id="{19C6CB88-2BB4-D706-C69E-52E9F2F61C7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7;p73">
              <a:extLst>
                <a:ext uri="{FF2B5EF4-FFF2-40B4-BE49-F238E27FC236}">
                  <a16:creationId xmlns:a16="http://schemas.microsoft.com/office/drawing/2014/main" id="{8EEDA61B-31F6-F9D6-5E8A-6F9AF77B4F38}"/>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8;p73">
              <a:extLst>
                <a:ext uri="{FF2B5EF4-FFF2-40B4-BE49-F238E27FC236}">
                  <a16:creationId xmlns:a16="http://schemas.microsoft.com/office/drawing/2014/main" id="{E6F9F55A-9F04-E702-E2B7-1BA1B6875808}"/>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9;p73">
              <a:extLst>
                <a:ext uri="{FF2B5EF4-FFF2-40B4-BE49-F238E27FC236}">
                  <a16:creationId xmlns:a16="http://schemas.microsoft.com/office/drawing/2014/main" id="{38AD9EED-0A03-8C2A-A55F-B55CC47B3AB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570;p73">
            <a:extLst>
              <a:ext uri="{FF2B5EF4-FFF2-40B4-BE49-F238E27FC236}">
                <a16:creationId xmlns:a16="http://schemas.microsoft.com/office/drawing/2014/main" id="{D7C2B6EF-2A1A-FD48-6AAA-5D18DF5ADBD9}"/>
              </a:ext>
            </a:extLst>
          </p:cNvPr>
          <p:cNvGrpSpPr/>
          <p:nvPr/>
        </p:nvGrpSpPr>
        <p:grpSpPr>
          <a:xfrm>
            <a:off x="4391143" y="98128"/>
            <a:ext cx="361699" cy="354591"/>
            <a:chOff x="7259843" y="3111703"/>
            <a:chExt cx="361699" cy="354591"/>
          </a:xfrm>
        </p:grpSpPr>
        <p:sp>
          <p:nvSpPr>
            <p:cNvPr id="66" name="Google Shape;4571;p73">
              <a:extLst>
                <a:ext uri="{FF2B5EF4-FFF2-40B4-BE49-F238E27FC236}">
                  <a16:creationId xmlns:a16="http://schemas.microsoft.com/office/drawing/2014/main" id="{0C63A1F7-3F7C-1CE2-711D-AFE2A2BDC47C}"/>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72;p73">
              <a:extLst>
                <a:ext uri="{FF2B5EF4-FFF2-40B4-BE49-F238E27FC236}">
                  <a16:creationId xmlns:a16="http://schemas.microsoft.com/office/drawing/2014/main" id="{1634D049-703E-9861-230D-6CFA4361F65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73;p73">
              <a:extLst>
                <a:ext uri="{FF2B5EF4-FFF2-40B4-BE49-F238E27FC236}">
                  <a16:creationId xmlns:a16="http://schemas.microsoft.com/office/drawing/2014/main" id="{1C1A48E8-90B4-3C93-6105-2C3DDE19575D}"/>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4;p73">
              <a:extLst>
                <a:ext uri="{FF2B5EF4-FFF2-40B4-BE49-F238E27FC236}">
                  <a16:creationId xmlns:a16="http://schemas.microsoft.com/office/drawing/2014/main" id="{5775655E-B978-55B8-DACB-A526E82BA5CB}"/>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5;p73">
              <a:extLst>
                <a:ext uri="{FF2B5EF4-FFF2-40B4-BE49-F238E27FC236}">
                  <a16:creationId xmlns:a16="http://schemas.microsoft.com/office/drawing/2014/main" id="{E35AC68E-07D2-B52E-1E02-D636018368C2}"/>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4576;p73">
            <a:extLst>
              <a:ext uri="{FF2B5EF4-FFF2-40B4-BE49-F238E27FC236}">
                <a16:creationId xmlns:a16="http://schemas.microsoft.com/office/drawing/2014/main" id="{E945DB66-01D3-1CDC-04ED-D0F46D1A5A2A}"/>
              </a:ext>
            </a:extLst>
          </p:cNvPr>
          <p:cNvGrpSpPr/>
          <p:nvPr/>
        </p:nvGrpSpPr>
        <p:grpSpPr>
          <a:xfrm rot="10800000">
            <a:off x="4391143" y="4672503"/>
            <a:ext cx="361699" cy="354591"/>
            <a:chOff x="7259843" y="3111703"/>
            <a:chExt cx="361699" cy="354591"/>
          </a:xfrm>
        </p:grpSpPr>
        <p:sp>
          <p:nvSpPr>
            <p:cNvPr id="72" name="Google Shape;4577;p73">
              <a:extLst>
                <a:ext uri="{FF2B5EF4-FFF2-40B4-BE49-F238E27FC236}">
                  <a16:creationId xmlns:a16="http://schemas.microsoft.com/office/drawing/2014/main" id="{47FF209D-3043-BA45-BC4F-38688483CE7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8;p73">
              <a:extLst>
                <a:ext uri="{FF2B5EF4-FFF2-40B4-BE49-F238E27FC236}">
                  <a16:creationId xmlns:a16="http://schemas.microsoft.com/office/drawing/2014/main" id="{01A552BD-2728-5EE3-ED02-7C6103759C03}"/>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9;p73">
              <a:extLst>
                <a:ext uri="{FF2B5EF4-FFF2-40B4-BE49-F238E27FC236}">
                  <a16:creationId xmlns:a16="http://schemas.microsoft.com/office/drawing/2014/main" id="{2C96B539-66FF-408C-179A-0C9F3EFE9331}"/>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80;p73">
              <a:extLst>
                <a:ext uri="{FF2B5EF4-FFF2-40B4-BE49-F238E27FC236}">
                  <a16:creationId xmlns:a16="http://schemas.microsoft.com/office/drawing/2014/main" id="{082F0045-7662-60CD-911D-207641DC4878}"/>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81;p73">
              <a:extLst>
                <a:ext uri="{FF2B5EF4-FFF2-40B4-BE49-F238E27FC236}">
                  <a16:creationId xmlns:a16="http://schemas.microsoft.com/office/drawing/2014/main" id="{5239965E-54DD-B833-448A-AB7D7C6814DB}"/>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4582;p73">
            <a:extLst>
              <a:ext uri="{FF2B5EF4-FFF2-40B4-BE49-F238E27FC236}">
                <a16:creationId xmlns:a16="http://schemas.microsoft.com/office/drawing/2014/main" id="{E7D8D225-99A1-9D97-216C-EE970B9569D7}"/>
              </a:ext>
            </a:extLst>
          </p:cNvPr>
          <p:cNvGrpSpPr/>
          <p:nvPr/>
        </p:nvGrpSpPr>
        <p:grpSpPr>
          <a:xfrm rot="876393">
            <a:off x="8273765" y="360498"/>
            <a:ext cx="382891" cy="576634"/>
            <a:chOff x="3369050" y="1418400"/>
            <a:chExt cx="179175" cy="269850"/>
          </a:xfrm>
        </p:grpSpPr>
        <p:sp>
          <p:nvSpPr>
            <p:cNvPr id="78" name="Google Shape;4583;p73">
              <a:extLst>
                <a:ext uri="{FF2B5EF4-FFF2-40B4-BE49-F238E27FC236}">
                  <a16:creationId xmlns:a16="http://schemas.microsoft.com/office/drawing/2014/main" id="{788E8584-4DAF-2BF8-0727-0A752560A23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4;p73">
              <a:extLst>
                <a:ext uri="{FF2B5EF4-FFF2-40B4-BE49-F238E27FC236}">
                  <a16:creationId xmlns:a16="http://schemas.microsoft.com/office/drawing/2014/main" id="{71B775BD-F331-7542-32FA-50160ACED5C6}"/>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5;p73">
              <a:extLst>
                <a:ext uri="{FF2B5EF4-FFF2-40B4-BE49-F238E27FC236}">
                  <a16:creationId xmlns:a16="http://schemas.microsoft.com/office/drawing/2014/main" id="{12680D8E-F366-449E-0C58-BD21299517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6;p73">
              <a:extLst>
                <a:ext uri="{FF2B5EF4-FFF2-40B4-BE49-F238E27FC236}">
                  <a16:creationId xmlns:a16="http://schemas.microsoft.com/office/drawing/2014/main" id="{4E5210BB-31E3-7ACC-8918-C2A52F765A7D}"/>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7;p73">
              <a:extLst>
                <a:ext uri="{FF2B5EF4-FFF2-40B4-BE49-F238E27FC236}">
                  <a16:creationId xmlns:a16="http://schemas.microsoft.com/office/drawing/2014/main" id="{BC827BB0-A4FA-31FA-9B34-47BE43D733C7}"/>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588;p73">
            <a:extLst>
              <a:ext uri="{FF2B5EF4-FFF2-40B4-BE49-F238E27FC236}">
                <a16:creationId xmlns:a16="http://schemas.microsoft.com/office/drawing/2014/main" id="{728FBB45-5A1C-6A16-CFB5-D4A8F76B3BCB}"/>
              </a:ext>
            </a:extLst>
          </p:cNvPr>
          <p:cNvGrpSpPr/>
          <p:nvPr/>
        </p:nvGrpSpPr>
        <p:grpSpPr>
          <a:xfrm rot="-753701">
            <a:off x="588499" y="256297"/>
            <a:ext cx="435052" cy="628964"/>
            <a:chOff x="1794256" y="1012800"/>
            <a:chExt cx="434235" cy="627979"/>
          </a:xfrm>
        </p:grpSpPr>
        <p:sp>
          <p:nvSpPr>
            <p:cNvPr id="84" name="Google Shape;4589;p73">
              <a:extLst>
                <a:ext uri="{FF2B5EF4-FFF2-40B4-BE49-F238E27FC236}">
                  <a16:creationId xmlns:a16="http://schemas.microsoft.com/office/drawing/2014/main" id="{B7429381-3A40-4ED7-88D4-D5EB01DC958B}"/>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90;p73">
              <a:extLst>
                <a:ext uri="{FF2B5EF4-FFF2-40B4-BE49-F238E27FC236}">
                  <a16:creationId xmlns:a16="http://schemas.microsoft.com/office/drawing/2014/main" id="{F7DAEF86-41D7-27E9-A3F5-E0F72969DEFD}"/>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91;p73">
              <a:extLst>
                <a:ext uri="{FF2B5EF4-FFF2-40B4-BE49-F238E27FC236}">
                  <a16:creationId xmlns:a16="http://schemas.microsoft.com/office/drawing/2014/main" id="{4E77F14E-7F4B-0AD4-3C89-0199EB01808C}"/>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92;p73">
              <a:extLst>
                <a:ext uri="{FF2B5EF4-FFF2-40B4-BE49-F238E27FC236}">
                  <a16:creationId xmlns:a16="http://schemas.microsoft.com/office/drawing/2014/main" id="{8EDDE257-9DCE-E2D9-2A0E-366B96199358}"/>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93;p73">
              <a:extLst>
                <a:ext uri="{FF2B5EF4-FFF2-40B4-BE49-F238E27FC236}">
                  <a16:creationId xmlns:a16="http://schemas.microsoft.com/office/drawing/2014/main" id="{AB32D993-AAFB-FD84-A9B5-1D9C9E9F0F68}"/>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4;p73">
              <a:extLst>
                <a:ext uri="{FF2B5EF4-FFF2-40B4-BE49-F238E27FC236}">
                  <a16:creationId xmlns:a16="http://schemas.microsoft.com/office/drawing/2014/main" id="{B0930D1D-6EA2-8F80-0A7B-503AEC68255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4595;p73">
            <a:extLst>
              <a:ext uri="{FF2B5EF4-FFF2-40B4-BE49-F238E27FC236}">
                <a16:creationId xmlns:a16="http://schemas.microsoft.com/office/drawing/2014/main" id="{0F515D3C-24A2-2899-5B7B-8DFEC3C42AEF}"/>
              </a:ext>
            </a:extLst>
          </p:cNvPr>
          <p:cNvGrpSpPr/>
          <p:nvPr/>
        </p:nvGrpSpPr>
        <p:grpSpPr>
          <a:xfrm rot="1115530">
            <a:off x="1456727" y="3952379"/>
            <a:ext cx="612679" cy="615035"/>
            <a:chOff x="1726555" y="299575"/>
            <a:chExt cx="648325" cy="650818"/>
          </a:xfrm>
        </p:grpSpPr>
        <p:sp>
          <p:nvSpPr>
            <p:cNvPr id="91" name="Google Shape;4596;p73">
              <a:extLst>
                <a:ext uri="{FF2B5EF4-FFF2-40B4-BE49-F238E27FC236}">
                  <a16:creationId xmlns:a16="http://schemas.microsoft.com/office/drawing/2014/main" id="{808415CA-A1BC-E4DB-85D8-F49C87FE5AF3}"/>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7;p73">
              <a:extLst>
                <a:ext uri="{FF2B5EF4-FFF2-40B4-BE49-F238E27FC236}">
                  <a16:creationId xmlns:a16="http://schemas.microsoft.com/office/drawing/2014/main" id="{B608A10F-556E-5A19-6E1A-25EBC711E23A}"/>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8;p73">
              <a:extLst>
                <a:ext uri="{FF2B5EF4-FFF2-40B4-BE49-F238E27FC236}">
                  <a16:creationId xmlns:a16="http://schemas.microsoft.com/office/drawing/2014/main" id="{197100DE-0E6A-D239-B8FB-1ED471F03698}"/>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9;p73">
              <a:extLst>
                <a:ext uri="{FF2B5EF4-FFF2-40B4-BE49-F238E27FC236}">
                  <a16:creationId xmlns:a16="http://schemas.microsoft.com/office/drawing/2014/main" id="{7A03E481-C1F1-7AEA-F4CD-F0680DC1D4C8}"/>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00;p73">
              <a:extLst>
                <a:ext uri="{FF2B5EF4-FFF2-40B4-BE49-F238E27FC236}">
                  <a16:creationId xmlns:a16="http://schemas.microsoft.com/office/drawing/2014/main" id="{B8F57CAA-5830-3972-EB1A-DE961AB3DEF2}"/>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01;p73">
              <a:extLst>
                <a:ext uri="{FF2B5EF4-FFF2-40B4-BE49-F238E27FC236}">
                  <a16:creationId xmlns:a16="http://schemas.microsoft.com/office/drawing/2014/main" id="{6B1272D7-F1D3-D5E3-CB52-2ADF71C53915}"/>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02;p73">
              <a:extLst>
                <a:ext uri="{FF2B5EF4-FFF2-40B4-BE49-F238E27FC236}">
                  <a16:creationId xmlns:a16="http://schemas.microsoft.com/office/drawing/2014/main" id="{69DD67D7-158B-6D1C-0274-DB7FEBAD6F2F}"/>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03;p73">
              <a:extLst>
                <a:ext uri="{FF2B5EF4-FFF2-40B4-BE49-F238E27FC236}">
                  <a16:creationId xmlns:a16="http://schemas.microsoft.com/office/drawing/2014/main" id="{9A74EA2E-1DAA-482D-F060-69A1D14A3B11}"/>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4;p73">
              <a:extLst>
                <a:ext uri="{FF2B5EF4-FFF2-40B4-BE49-F238E27FC236}">
                  <a16:creationId xmlns:a16="http://schemas.microsoft.com/office/drawing/2014/main" id="{CBA0C3A8-F3D0-A3DE-FC5B-1DF6CD7B6A5F}"/>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4605;p73">
            <a:extLst>
              <a:ext uri="{FF2B5EF4-FFF2-40B4-BE49-F238E27FC236}">
                <a16:creationId xmlns:a16="http://schemas.microsoft.com/office/drawing/2014/main" id="{65E6306D-9DA2-3706-C86E-222844E9276F}"/>
              </a:ext>
            </a:extLst>
          </p:cNvPr>
          <p:cNvGrpSpPr/>
          <p:nvPr/>
        </p:nvGrpSpPr>
        <p:grpSpPr>
          <a:xfrm rot="-975495">
            <a:off x="7180536" y="4138221"/>
            <a:ext cx="391274" cy="586324"/>
            <a:chOff x="3131750" y="1412475"/>
            <a:chExt cx="185825" cy="278475"/>
          </a:xfrm>
        </p:grpSpPr>
        <p:sp>
          <p:nvSpPr>
            <p:cNvPr id="101" name="Google Shape;4606;p73">
              <a:extLst>
                <a:ext uri="{FF2B5EF4-FFF2-40B4-BE49-F238E27FC236}">
                  <a16:creationId xmlns:a16="http://schemas.microsoft.com/office/drawing/2014/main" id="{BFCE37F6-3257-1E2F-5D12-7C1A92D09870}"/>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7;p73">
              <a:extLst>
                <a:ext uri="{FF2B5EF4-FFF2-40B4-BE49-F238E27FC236}">
                  <a16:creationId xmlns:a16="http://schemas.microsoft.com/office/drawing/2014/main" id="{4FA2C22A-0B2B-7B85-366C-88D8910EBDDD}"/>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8;p73">
              <a:extLst>
                <a:ext uri="{FF2B5EF4-FFF2-40B4-BE49-F238E27FC236}">
                  <a16:creationId xmlns:a16="http://schemas.microsoft.com/office/drawing/2014/main" id="{17B558AD-30C1-074E-4AD2-8E853A112653}"/>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9;p73">
              <a:extLst>
                <a:ext uri="{FF2B5EF4-FFF2-40B4-BE49-F238E27FC236}">
                  <a16:creationId xmlns:a16="http://schemas.microsoft.com/office/drawing/2014/main" id="{4A2E3FA1-6B8B-FD98-4DF3-898B64BFC0A9}"/>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10;p73">
              <a:extLst>
                <a:ext uri="{FF2B5EF4-FFF2-40B4-BE49-F238E27FC236}">
                  <a16:creationId xmlns:a16="http://schemas.microsoft.com/office/drawing/2014/main" id="{4E1FEB42-3FB5-78C2-BEF7-6B920D5DA5DA}"/>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1;p73">
              <a:extLst>
                <a:ext uri="{FF2B5EF4-FFF2-40B4-BE49-F238E27FC236}">
                  <a16:creationId xmlns:a16="http://schemas.microsoft.com/office/drawing/2014/main" id="{7CFCC4D2-C827-44B3-599C-3DBB4876C7F7}"/>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763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softEdge rad="1270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softEdge rad="12700"/>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grpSp>
        <p:nvGrpSpPr>
          <p:cNvPr id="2" name="Google Shape;4512;p73">
            <a:extLst>
              <a:ext uri="{FF2B5EF4-FFF2-40B4-BE49-F238E27FC236}">
                <a16:creationId xmlns:a16="http://schemas.microsoft.com/office/drawing/2014/main" id="{309CF05E-88AD-6AFF-C15F-F8FFE61CDA6F}"/>
              </a:ext>
            </a:extLst>
          </p:cNvPr>
          <p:cNvGrpSpPr/>
          <p:nvPr/>
        </p:nvGrpSpPr>
        <p:grpSpPr>
          <a:xfrm rot="-8732729">
            <a:off x="8109928" y="4362220"/>
            <a:ext cx="847558" cy="784977"/>
            <a:chOff x="4110235" y="3712040"/>
            <a:chExt cx="847636" cy="785049"/>
          </a:xfrm>
        </p:grpSpPr>
        <p:sp>
          <p:nvSpPr>
            <p:cNvPr id="3" name="Google Shape;4513;p73">
              <a:extLst>
                <a:ext uri="{FF2B5EF4-FFF2-40B4-BE49-F238E27FC236}">
                  <a16:creationId xmlns:a16="http://schemas.microsoft.com/office/drawing/2014/main" id="{D9F03463-4541-DB84-496E-64778FAC1DD5}"/>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14;p73">
              <a:extLst>
                <a:ext uri="{FF2B5EF4-FFF2-40B4-BE49-F238E27FC236}">
                  <a16:creationId xmlns:a16="http://schemas.microsoft.com/office/drawing/2014/main" id="{899B1FBC-1CE9-B329-44F5-6921057D79CA}"/>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5;p73">
              <a:extLst>
                <a:ext uri="{FF2B5EF4-FFF2-40B4-BE49-F238E27FC236}">
                  <a16:creationId xmlns:a16="http://schemas.microsoft.com/office/drawing/2014/main" id="{75458F1E-E276-3E98-5096-5741A87C3FB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6;p73">
              <a:extLst>
                <a:ext uri="{FF2B5EF4-FFF2-40B4-BE49-F238E27FC236}">
                  <a16:creationId xmlns:a16="http://schemas.microsoft.com/office/drawing/2014/main" id="{477D178A-CEE9-FCF0-42DE-20D5B27FD18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FF223A18-462E-E006-FE3A-277465F96825}"/>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8;p73">
              <a:extLst>
                <a:ext uri="{FF2B5EF4-FFF2-40B4-BE49-F238E27FC236}">
                  <a16:creationId xmlns:a16="http://schemas.microsoft.com/office/drawing/2014/main" id="{9FB4807C-2705-2A0F-9CFB-78A2D2BC755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9;p73">
              <a:extLst>
                <a:ext uri="{FF2B5EF4-FFF2-40B4-BE49-F238E27FC236}">
                  <a16:creationId xmlns:a16="http://schemas.microsoft.com/office/drawing/2014/main" id="{E3EA9FB4-2A76-EA50-9963-173B84360DC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0;p73">
              <a:extLst>
                <a:ext uri="{FF2B5EF4-FFF2-40B4-BE49-F238E27FC236}">
                  <a16:creationId xmlns:a16="http://schemas.microsoft.com/office/drawing/2014/main" id="{7BBB1EF9-5FFB-BE3C-3F34-884141EFD13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1;p73">
              <a:extLst>
                <a:ext uri="{FF2B5EF4-FFF2-40B4-BE49-F238E27FC236}">
                  <a16:creationId xmlns:a16="http://schemas.microsoft.com/office/drawing/2014/main" id="{19185543-DBD4-4835-AF65-F5904B89FB6F}"/>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2;p73">
              <a:extLst>
                <a:ext uri="{FF2B5EF4-FFF2-40B4-BE49-F238E27FC236}">
                  <a16:creationId xmlns:a16="http://schemas.microsoft.com/office/drawing/2014/main" id="{BFB23D7D-530A-BA4B-FD94-EB4EF99D2CA5}"/>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3;p73">
              <a:extLst>
                <a:ext uri="{FF2B5EF4-FFF2-40B4-BE49-F238E27FC236}">
                  <a16:creationId xmlns:a16="http://schemas.microsoft.com/office/drawing/2014/main" id="{9B60999D-EFEB-37FA-B062-B80B9B30557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4;p73">
              <a:extLst>
                <a:ext uri="{FF2B5EF4-FFF2-40B4-BE49-F238E27FC236}">
                  <a16:creationId xmlns:a16="http://schemas.microsoft.com/office/drawing/2014/main" id="{ABB55445-0ABA-5A86-D948-E557D3AE3BC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5;p73">
              <a:extLst>
                <a:ext uri="{FF2B5EF4-FFF2-40B4-BE49-F238E27FC236}">
                  <a16:creationId xmlns:a16="http://schemas.microsoft.com/office/drawing/2014/main" id="{2BB2E3AF-8218-843A-2D66-84F0AADA25FD}"/>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6;p73">
              <a:extLst>
                <a:ext uri="{FF2B5EF4-FFF2-40B4-BE49-F238E27FC236}">
                  <a16:creationId xmlns:a16="http://schemas.microsoft.com/office/drawing/2014/main" id="{4FC5D8E1-C139-C572-97AD-2B969DEBB2E8}"/>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7;p73">
              <a:extLst>
                <a:ext uri="{FF2B5EF4-FFF2-40B4-BE49-F238E27FC236}">
                  <a16:creationId xmlns:a16="http://schemas.microsoft.com/office/drawing/2014/main" id="{1AE7CAC6-5659-30EE-9D55-2544BF4FF2F2}"/>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8;p73">
              <a:extLst>
                <a:ext uri="{FF2B5EF4-FFF2-40B4-BE49-F238E27FC236}">
                  <a16:creationId xmlns:a16="http://schemas.microsoft.com/office/drawing/2014/main" id="{BA445B6F-A1B6-6F4A-A873-957237A4E9FB}"/>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9;p73">
              <a:extLst>
                <a:ext uri="{FF2B5EF4-FFF2-40B4-BE49-F238E27FC236}">
                  <a16:creationId xmlns:a16="http://schemas.microsoft.com/office/drawing/2014/main" id="{DD787688-4E5A-C1CB-8B9C-DC55E853DCA7}"/>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0;p73">
              <a:extLst>
                <a:ext uri="{FF2B5EF4-FFF2-40B4-BE49-F238E27FC236}">
                  <a16:creationId xmlns:a16="http://schemas.microsoft.com/office/drawing/2014/main" id="{7582ADEA-6078-902B-4528-A69C75B8887B}"/>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1;p73">
              <a:extLst>
                <a:ext uri="{FF2B5EF4-FFF2-40B4-BE49-F238E27FC236}">
                  <a16:creationId xmlns:a16="http://schemas.microsoft.com/office/drawing/2014/main" id="{73256F7C-2D56-3D60-6A3A-24BB59C36C36}"/>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2;p73">
              <a:extLst>
                <a:ext uri="{FF2B5EF4-FFF2-40B4-BE49-F238E27FC236}">
                  <a16:creationId xmlns:a16="http://schemas.microsoft.com/office/drawing/2014/main" id="{E5DD01E9-9CCA-05FA-F28A-76B870353086}"/>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3;p73">
              <a:extLst>
                <a:ext uri="{FF2B5EF4-FFF2-40B4-BE49-F238E27FC236}">
                  <a16:creationId xmlns:a16="http://schemas.microsoft.com/office/drawing/2014/main" id="{8583C853-5706-760C-080C-36E244B5F4D5}"/>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4;p73">
              <a:extLst>
                <a:ext uri="{FF2B5EF4-FFF2-40B4-BE49-F238E27FC236}">
                  <a16:creationId xmlns:a16="http://schemas.microsoft.com/office/drawing/2014/main" id="{18486785-7A58-991A-BD54-B3C5DDD5AF1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5;p73">
              <a:extLst>
                <a:ext uri="{FF2B5EF4-FFF2-40B4-BE49-F238E27FC236}">
                  <a16:creationId xmlns:a16="http://schemas.microsoft.com/office/drawing/2014/main" id="{5CEA07B0-CCB2-6766-8D6C-B71F929EBC0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6;p73">
              <a:extLst>
                <a:ext uri="{FF2B5EF4-FFF2-40B4-BE49-F238E27FC236}">
                  <a16:creationId xmlns:a16="http://schemas.microsoft.com/office/drawing/2014/main" id="{53C3615A-C4BD-AF5A-69A7-CC9CF3E4B5E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7;p73">
              <a:extLst>
                <a:ext uri="{FF2B5EF4-FFF2-40B4-BE49-F238E27FC236}">
                  <a16:creationId xmlns:a16="http://schemas.microsoft.com/office/drawing/2014/main" id="{5086FBDD-F6E2-195B-C10C-A142056988B6}"/>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8;p73">
              <a:extLst>
                <a:ext uri="{FF2B5EF4-FFF2-40B4-BE49-F238E27FC236}">
                  <a16:creationId xmlns:a16="http://schemas.microsoft.com/office/drawing/2014/main" id="{FE6F51DC-150A-2835-CA64-FFE53DDF6507}"/>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9;p73">
              <a:extLst>
                <a:ext uri="{FF2B5EF4-FFF2-40B4-BE49-F238E27FC236}">
                  <a16:creationId xmlns:a16="http://schemas.microsoft.com/office/drawing/2014/main" id="{032C8AE2-380F-248E-3228-128C92A29758}"/>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0;p73">
              <a:extLst>
                <a:ext uri="{FF2B5EF4-FFF2-40B4-BE49-F238E27FC236}">
                  <a16:creationId xmlns:a16="http://schemas.microsoft.com/office/drawing/2014/main" id="{37A37B7C-CB66-D53B-4F19-38E0E7A28E2C}"/>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1;p73">
              <a:extLst>
                <a:ext uri="{FF2B5EF4-FFF2-40B4-BE49-F238E27FC236}">
                  <a16:creationId xmlns:a16="http://schemas.microsoft.com/office/drawing/2014/main" id="{08A90560-9231-C35F-CBF3-A43B0BCDA794}"/>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2;p73">
              <a:extLst>
                <a:ext uri="{FF2B5EF4-FFF2-40B4-BE49-F238E27FC236}">
                  <a16:creationId xmlns:a16="http://schemas.microsoft.com/office/drawing/2014/main" id="{CAC18829-EF0B-2FA7-B63C-E182AC990C26}"/>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3;p73">
              <a:extLst>
                <a:ext uri="{FF2B5EF4-FFF2-40B4-BE49-F238E27FC236}">
                  <a16:creationId xmlns:a16="http://schemas.microsoft.com/office/drawing/2014/main" id="{F64AD03C-26FF-7BA4-8B93-557F09928BA9}"/>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4;p73">
              <a:extLst>
                <a:ext uri="{FF2B5EF4-FFF2-40B4-BE49-F238E27FC236}">
                  <a16:creationId xmlns:a16="http://schemas.microsoft.com/office/drawing/2014/main" id="{37123C19-19C8-8E42-F9E8-C630C2415A75}"/>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5;p73">
              <a:extLst>
                <a:ext uri="{FF2B5EF4-FFF2-40B4-BE49-F238E27FC236}">
                  <a16:creationId xmlns:a16="http://schemas.microsoft.com/office/drawing/2014/main" id="{5CFEE5F6-41FC-FCE4-4E4B-9B697DECC3E6}"/>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6;p73">
              <a:extLst>
                <a:ext uri="{FF2B5EF4-FFF2-40B4-BE49-F238E27FC236}">
                  <a16:creationId xmlns:a16="http://schemas.microsoft.com/office/drawing/2014/main" id="{C14B03C1-6C55-6C23-3EBB-7D9A10DB96A2}"/>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47;p73">
            <a:extLst>
              <a:ext uri="{FF2B5EF4-FFF2-40B4-BE49-F238E27FC236}">
                <a16:creationId xmlns:a16="http://schemas.microsoft.com/office/drawing/2014/main" id="{E6AFE5D4-3158-7B24-C5FF-916176D39DF6}"/>
              </a:ext>
            </a:extLst>
          </p:cNvPr>
          <p:cNvGrpSpPr/>
          <p:nvPr/>
        </p:nvGrpSpPr>
        <p:grpSpPr>
          <a:xfrm rot="-2124868">
            <a:off x="6653536" y="289605"/>
            <a:ext cx="843951" cy="675621"/>
            <a:chOff x="4125553" y="2339045"/>
            <a:chExt cx="843932" cy="675606"/>
          </a:xfrm>
        </p:grpSpPr>
        <p:sp>
          <p:nvSpPr>
            <p:cNvPr id="44" name="Google Shape;4548;p73">
              <a:extLst>
                <a:ext uri="{FF2B5EF4-FFF2-40B4-BE49-F238E27FC236}">
                  <a16:creationId xmlns:a16="http://schemas.microsoft.com/office/drawing/2014/main" id="{D3BCB505-F018-8896-E1A0-57AE9B09CBFB}"/>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9;p73">
              <a:extLst>
                <a:ext uri="{FF2B5EF4-FFF2-40B4-BE49-F238E27FC236}">
                  <a16:creationId xmlns:a16="http://schemas.microsoft.com/office/drawing/2014/main" id="{06A2FEC0-0CAC-911B-816F-2F0AA8EBF11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0;p73">
              <a:extLst>
                <a:ext uri="{FF2B5EF4-FFF2-40B4-BE49-F238E27FC236}">
                  <a16:creationId xmlns:a16="http://schemas.microsoft.com/office/drawing/2014/main" id="{EA25E676-1BD2-65F4-8A14-BEBEB43EA54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1;p73">
              <a:extLst>
                <a:ext uri="{FF2B5EF4-FFF2-40B4-BE49-F238E27FC236}">
                  <a16:creationId xmlns:a16="http://schemas.microsoft.com/office/drawing/2014/main" id="{10BF5B25-6191-729E-641A-71CBD7169F28}"/>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2;p73">
              <a:extLst>
                <a:ext uri="{FF2B5EF4-FFF2-40B4-BE49-F238E27FC236}">
                  <a16:creationId xmlns:a16="http://schemas.microsoft.com/office/drawing/2014/main" id="{12350076-8524-BC67-DEEE-8484D75D3CE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3;p73">
              <a:extLst>
                <a:ext uri="{FF2B5EF4-FFF2-40B4-BE49-F238E27FC236}">
                  <a16:creationId xmlns:a16="http://schemas.microsoft.com/office/drawing/2014/main" id="{1FAFA37C-370B-1BC1-396F-5B3EE5C9B4C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4;p73">
              <a:extLst>
                <a:ext uri="{FF2B5EF4-FFF2-40B4-BE49-F238E27FC236}">
                  <a16:creationId xmlns:a16="http://schemas.microsoft.com/office/drawing/2014/main" id="{4BB30900-C7F3-9FC1-04AD-C47B1E85D80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5;p73">
              <a:extLst>
                <a:ext uri="{FF2B5EF4-FFF2-40B4-BE49-F238E27FC236}">
                  <a16:creationId xmlns:a16="http://schemas.microsoft.com/office/drawing/2014/main" id="{3E13AA40-9393-D774-32CE-46C38056049D}"/>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6;p73">
              <a:extLst>
                <a:ext uri="{FF2B5EF4-FFF2-40B4-BE49-F238E27FC236}">
                  <a16:creationId xmlns:a16="http://schemas.microsoft.com/office/drawing/2014/main" id="{48EEA7A4-8050-BCCE-C656-76A54D5AAD3D}"/>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7;p73">
              <a:extLst>
                <a:ext uri="{FF2B5EF4-FFF2-40B4-BE49-F238E27FC236}">
                  <a16:creationId xmlns:a16="http://schemas.microsoft.com/office/drawing/2014/main" id="{BA761ADE-7A19-8387-4421-42E4F8CD9CA9}"/>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8;p73">
              <a:extLst>
                <a:ext uri="{FF2B5EF4-FFF2-40B4-BE49-F238E27FC236}">
                  <a16:creationId xmlns:a16="http://schemas.microsoft.com/office/drawing/2014/main" id="{8B4C7B3A-C0BD-A8C3-BDDF-F3EB45B870C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9;p73">
              <a:extLst>
                <a:ext uri="{FF2B5EF4-FFF2-40B4-BE49-F238E27FC236}">
                  <a16:creationId xmlns:a16="http://schemas.microsoft.com/office/drawing/2014/main" id="{626A739B-ABF5-70A9-15E9-5B0122B8243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0;p73">
              <a:extLst>
                <a:ext uri="{FF2B5EF4-FFF2-40B4-BE49-F238E27FC236}">
                  <a16:creationId xmlns:a16="http://schemas.microsoft.com/office/drawing/2014/main" id="{21291CA5-FC12-CE23-265C-0268C18393DA}"/>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1;p73">
              <a:extLst>
                <a:ext uri="{FF2B5EF4-FFF2-40B4-BE49-F238E27FC236}">
                  <a16:creationId xmlns:a16="http://schemas.microsoft.com/office/drawing/2014/main" id="{4D2EA5B8-3EBB-7BD9-669F-825717DCEE0C}"/>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2;p73">
              <a:extLst>
                <a:ext uri="{FF2B5EF4-FFF2-40B4-BE49-F238E27FC236}">
                  <a16:creationId xmlns:a16="http://schemas.microsoft.com/office/drawing/2014/main" id="{A9F0975D-BFEA-ADC2-5715-AF28A37FD91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3;p73">
              <a:extLst>
                <a:ext uri="{FF2B5EF4-FFF2-40B4-BE49-F238E27FC236}">
                  <a16:creationId xmlns:a16="http://schemas.microsoft.com/office/drawing/2014/main" id="{BE652C15-4275-B784-2D34-639CCE32EA3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4;p73">
              <a:extLst>
                <a:ext uri="{FF2B5EF4-FFF2-40B4-BE49-F238E27FC236}">
                  <a16:creationId xmlns:a16="http://schemas.microsoft.com/office/drawing/2014/main" id="{C04FFA3E-9A02-AA43-92A9-3D45A9E37B78}"/>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5;p73">
              <a:extLst>
                <a:ext uri="{FF2B5EF4-FFF2-40B4-BE49-F238E27FC236}">
                  <a16:creationId xmlns:a16="http://schemas.microsoft.com/office/drawing/2014/main" id="{8F4ABD3D-6F0D-88E0-FC7E-E79C21CA4B9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6;p73">
              <a:extLst>
                <a:ext uri="{FF2B5EF4-FFF2-40B4-BE49-F238E27FC236}">
                  <a16:creationId xmlns:a16="http://schemas.microsoft.com/office/drawing/2014/main" id="{635EDDF5-78D0-FC60-8949-C9F46455BA0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7;p73">
              <a:extLst>
                <a:ext uri="{FF2B5EF4-FFF2-40B4-BE49-F238E27FC236}">
                  <a16:creationId xmlns:a16="http://schemas.microsoft.com/office/drawing/2014/main" id="{B5447C90-1747-9298-9950-E3DBA0A5AB3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8;p73">
              <a:extLst>
                <a:ext uri="{FF2B5EF4-FFF2-40B4-BE49-F238E27FC236}">
                  <a16:creationId xmlns:a16="http://schemas.microsoft.com/office/drawing/2014/main" id="{0A0DD70E-47C1-2091-8809-93B089E9E971}"/>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9;p73">
              <a:extLst>
                <a:ext uri="{FF2B5EF4-FFF2-40B4-BE49-F238E27FC236}">
                  <a16:creationId xmlns:a16="http://schemas.microsoft.com/office/drawing/2014/main" id="{B6ED684D-E12C-2813-9DFF-531EB715CA66}"/>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F3C70-4E19-6B45-76A2-A1A6C9A58F86}"/>
              </a:ext>
            </a:extLst>
          </p:cNvPr>
          <p:cNvSpPr>
            <a:spLocks noGrp="1"/>
          </p:cNvSpPr>
          <p:nvPr>
            <p:ph type="title"/>
          </p:nvPr>
        </p:nvSpPr>
        <p:spPr/>
        <p:txBody>
          <a:bodyPr/>
          <a:lstStyle/>
          <a:p>
            <a:r>
              <a:rPr lang="en-US" dirty="0"/>
              <a:t>Missing Values Visualized</a:t>
            </a:r>
          </a:p>
        </p:txBody>
      </p:sp>
      <p:pic>
        <p:nvPicPr>
          <p:cNvPr id="5" name="Picture 4">
            <a:extLst>
              <a:ext uri="{FF2B5EF4-FFF2-40B4-BE49-F238E27FC236}">
                <a16:creationId xmlns:a16="http://schemas.microsoft.com/office/drawing/2014/main" id="{6DC44F05-FB9E-8909-791B-9FA4D42F6F4F}"/>
              </a:ext>
            </a:extLst>
          </p:cNvPr>
          <p:cNvPicPr>
            <a:picLocks noChangeAspect="1"/>
          </p:cNvPicPr>
          <p:nvPr/>
        </p:nvPicPr>
        <p:blipFill>
          <a:blip r:embed="rId2"/>
          <a:stretch>
            <a:fillRect/>
          </a:stretch>
        </p:blipFill>
        <p:spPr>
          <a:xfrm>
            <a:off x="2192748" y="1233144"/>
            <a:ext cx="4582572" cy="2457159"/>
          </a:xfrm>
          <a:prstGeom prst="rect">
            <a:avLst/>
          </a:prstGeom>
        </p:spPr>
      </p:pic>
      <p:sp>
        <p:nvSpPr>
          <p:cNvPr id="6" name="TextBox 5">
            <a:extLst>
              <a:ext uri="{FF2B5EF4-FFF2-40B4-BE49-F238E27FC236}">
                <a16:creationId xmlns:a16="http://schemas.microsoft.com/office/drawing/2014/main" id="{3092FCDA-B696-E737-54A1-936F3CBE7BC9}"/>
              </a:ext>
            </a:extLst>
          </p:cNvPr>
          <p:cNvSpPr txBox="1"/>
          <p:nvPr/>
        </p:nvSpPr>
        <p:spPr>
          <a:xfrm>
            <a:off x="2192748" y="4071620"/>
            <a:ext cx="2619375" cy="738664"/>
          </a:xfrm>
          <a:prstGeom prst="rect">
            <a:avLst/>
          </a:prstGeom>
          <a:noFill/>
        </p:spPr>
        <p:txBody>
          <a:bodyPr wrap="square" rtlCol="0">
            <a:spAutoFit/>
          </a:bodyPr>
          <a:lstStyle/>
          <a:p>
            <a:r>
              <a:rPr lang="en-US" dirty="0">
                <a:solidFill>
                  <a:schemeClr val="tx1"/>
                </a:solidFill>
              </a:rPr>
              <a:t>From all the IBU values, roughly 41% of the data is missing </a:t>
            </a:r>
          </a:p>
        </p:txBody>
      </p:sp>
      <p:sp>
        <p:nvSpPr>
          <p:cNvPr id="7" name="TextBox 6">
            <a:extLst>
              <a:ext uri="{FF2B5EF4-FFF2-40B4-BE49-F238E27FC236}">
                <a16:creationId xmlns:a16="http://schemas.microsoft.com/office/drawing/2014/main" id="{B9A477BA-A5DF-6C99-AE0B-BE9AE6CA2B4D}"/>
              </a:ext>
            </a:extLst>
          </p:cNvPr>
          <p:cNvSpPr txBox="1"/>
          <p:nvPr/>
        </p:nvSpPr>
        <p:spPr>
          <a:xfrm>
            <a:off x="4740925" y="4071620"/>
            <a:ext cx="2619375" cy="738664"/>
          </a:xfrm>
          <a:prstGeom prst="rect">
            <a:avLst/>
          </a:prstGeom>
          <a:noFill/>
        </p:spPr>
        <p:txBody>
          <a:bodyPr wrap="square" rtlCol="0">
            <a:spAutoFit/>
          </a:bodyPr>
          <a:lstStyle/>
          <a:p>
            <a:r>
              <a:rPr lang="en-US" dirty="0">
                <a:solidFill>
                  <a:schemeClr val="tx1"/>
                </a:solidFill>
              </a:rPr>
              <a:t>From all the ABV values, roughly 2.5% of the data is missing </a:t>
            </a:r>
          </a:p>
        </p:txBody>
      </p:sp>
    </p:spTree>
    <p:extLst>
      <p:ext uri="{BB962C8B-B14F-4D97-AF65-F5344CB8AC3E}">
        <p14:creationId xmlns:p14="http://schemas.microsoft.com/office/powerpoint/2010/main" val="3874126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visualing the data, we can see that a large amount of information from both the IBU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 grpId="0" build="p"/>
      <p:bldP spid="1910" grpId="0" build="p"/>
      <p:bldP spid="1912" grpId="0" build="p"/>
      <p:bldP spid="19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solidFill>
                  <a:schemeClr val="tx1"/>
                </a:solidFill>
              </a:rPr>
              <a:t>Lee Hill Series Vol. 5 – Belgian Style </a:t>
            </a:r>
            <a:r>
              <a:rPr lang="en-US" dirty="0" err="1">
                <a:solidFill>
                  <a:schemeClr val="tx1"/>
                </a:solidFill>
              </a:rPr>
              <a:t>Quadrupel</a:t>
            </a:r>
            <a:r>
              <a:rPr lang="en-US" dirty="0">
                <a:solidFill>
                  <a:schemeClr val="tx1"/>
                </a:solidFill>
              </a:rPr>
              <a:t> Ale</a:t>
            </a:r>
          </a:p>
          <a:p>
            <a:pPr algn="ctr"/>
            <a:endParaRPr lang="en-US" dirty="0">
              <a:solidFill>
                <a:schemeClr val="tx1"/>
              </a:solidFill>
            </a:endParaRPr>
          </a:p>
          <a:p>
            <a:pPr algn="ctr"/>
            <a:r>
              <a:rPr lang="en-US" dirty="0">
                <a:solidFill>
                  <a:schemeClr val="tx1"/>
                </a:solidFill>
              </a:rPr>
              <a:t>ABV : 12.8%</a:t>
            </a:r>
          </a:p>
          <a:p>
            <a:pPr algn="ctr"/>
            <a:r>
              <a:rPr lang="en-US" dirty="0">
                <a:solidFill>
                  <a:schemeClr val="tx1"/>
                </a:solidFill>
              </a:rPr>
              <a:t>IBU  :  35</a:t>
            </a:r>
          </a:p>
          <a:p>
            <a:pPr algn="ctr"/>
            <a:endParaRPr lang="en-US" dirty="0">
              <a:solidFill>
                <a:schemeClr val="tx1"/>
              </a:solidFill>
            </a:endParaRPr>
          </a:p>
          <a:p>
            <a:pPr algn="ctr"/>
            <a:r>
              <a:rPr lang="en-US" dirty="0">
                <a:solidFill>
                  <a:schemeClr val="tx1"/>
                </a:solidFill>
              </a:rPr>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solidFill>
                  <a:schemeClr val="tx1"/>
                </a:solidFill>
              </a:rPr>
              <a:t>Bitter Bitch Imperial IPA</a:t>
            </a:r>
          </a:p>
          <a:p>
            <a:pPr algn="ctr"/>
            <a:endParaRPr lang="en-US" dirty="0">
              <a:solidFill>
                <a:schemeClr val="tx1"/>
              </a:solidFill>
            </a:endParaRPr>
          </a:p>
          <a:p>
            <a:pPr algn="ctr"/>
            <a:r>
              <a:rPr lang="en-US" dirty="0">
                <a:solidFill>
                  <a:schemeClr val="tx1"/>
                </a:solidFill>
              </a:rPr>
              <a:t>ABV : 8.2%</a:t>
            </a:r>
          </a:p>
          <a:p>
            <a:pPr algn="ctr"/>
            <a:r>
              <a:rPr lang="en-US" dirty="0">
                <a:solidFill>
                  <a:schemeClr val="tx1"/>
                </a:solidFill>
              </a:rPr>
              <a:t>IBU  :  138</a:t>
            </a:r>
          </a:p>
          <a:p>
            <a:pPr algn="ctr"/>
            <a:endParaRPr lang="en-US" dirty="0">
              <a:solidFill>
                <a:schemeClr val="tx1"/>
              </a:solidFill>
            </a:endParaRPr>
          </a:p>
          <a:p>
            <a:pPr algn="ctr"/>
            <a:r>
              <a:rPr lang="en-US" dirty="0">
                <a:solidFill>
                  <a:schemeClr val="tx1"/>
                </a:solidFill>
              </a:rPr>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4353</TotalTime>
  <Words>1025</Words>
  <Application>Microsoft Office PowerPoint</Application>
  <PresentationFormat>On-screen Show (16:9)</PresentationFormat>
  <Paragraphs>100</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Bowlby One</vt:lpstr>
      <vt:lpstr>Raleway Black</vt:lpstr>
      <vt:lpstr>Arial</vt:lpstr>
      <vt:lpstr>Barlow</vt:lpstr>
      <vt:lpstr>Calibri</vt:lpstr>
      <vt:lpstr>New Beer's Eve by Slidesgo</vt:lpstr>
      <vt:lpstr>Beer Data Analysis</vt:lpstr>
      <vt:lpstr>The Data</vt:lpstr>
      <vt:lpstr>Number of Breweries Over All States </vt:lpstr>
      <vt:lpstr>Missing Values Visualized</vt:lpstr>
      <vt:lpstr>Missing Values</vt:lpstr>
      <vt:lpstr>State ABV and IBU Medians</vt:lpstr>
      <vt:lpstr>Distribution of ABV variable</vt:lpstr>
      <vt:lpstr>Highest ABV</vt:lpstr>
      <vt:lpstr>Highest IBU</vt:lpstr>
      <vt:lpstr>PowerPoint Presentation</vt:lpstr>
      <vt:lpstr>Relationship between ABV and IBU</vt:lpstr>
      <vt:lpstr>KNN Classification Model for IPA’s vs Ales</vt:lpstr>
      <vt:lpstr>IBU and ABV for IPA’s vs Ales</vt:lpstr>
      <vt:lpstr>Cheers!</vt:lpstr>
      <vt:lpstr>Image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Abhay  Sharma</cp:lastModifiedBy>
  <cp:revision>64</cp:revision>
  <dcterms:modified xsi:type="dcterms:W3CDTF">2022-10-21T19:06:59Z</dcterms:modified>
</cp:coreProperties>
</file>