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6"/>
  </p:notesMasterIdLst>
  <p:sldIdLst>
    <p:sldId id="256" r:id="rId2"/>
    <p:sldId id="320" r:id="rId3"/>
    <p:sldId id="257" r:id="rId4"/>
    <p:sldId id="314" r:id="rId5"/>
    <p:sldId id="315" r:id="rId6"/>
    <p:sldId id="312" r:id="rId7"/>
    <p:sldId id="321" r:id="rId8"/>
    <p:sldId id="322" r:id="rId9"/>
    <p:sldId id="325" r:id="rId10"/>
    <p:sldId id="318" r:id="rId11"/>
    <p:sldId id="323" r:id="rId12"/>
    <p:sldId id="324" r:id="rId13"/>
    <p:sldId id="319" r:id="rId14"/>
    <p:sldId id="326" r:id="rId15"/>
  </p:sldIdLst>
  <p:sldSz cx="9144000" cy="5143500" type="screen16x9"/>
  <p:notesSz cx="6858000" cy="9144000"/>
  <p:embeddedFontLst>
    <p:embeddedFont>
      <p:font typeface="Barlow" panose="00000500000000000000" pitchFamily="2" charset="0"/>
      <p:regular r:id="rId17"/>
      <p:bold r:id="rId18"/>
      <p:italic r:id="rId19"/>
      <p:boldItalic r:id="rId20"/>
    </p:embeddedFont>
    <p:embeddedFont>
      <p:font typeface="Bowlby One" panose="020B0604020202020204" charset="0"/>
      <p:regular r:id="rId21"/>
    </p:embeddedFont>
    <p:embeddedFont>
      <p:font typeface="Calibri" panose="020F0502020204030204" pitchFamily="34" charset="0"/>
      <p:regular r:id="rId22"/>
      <p:bold r:id="rId23"/>
      <p:italic r:id="rId24"/>
      <p:boldItalic r:id="rId25"/>
    </p:embeddedFont>
    <p:embeddedFont>
      <p:font typeface="Raleway Black" pitchFamily="2"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14" y="12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untappd.com/b/upslope-brewing-company-lee-hill-series-vol-5-belgian-style-quadrupel-ale/1188795" TargetMode="External"/><Relationship Id="rId2" Type="http://schemas.openxmlformats.org/officeDocument/2006/relationships/hyperlink" Target="https://res.cloudinary.com/ratebeer/image/upload/w_250,c_limit/beer_7987.jpg" TargetMode="External"/><Relationship Id="rId1" Type="http://schemas.openxmlformats.org/officeDocument/2006/relationships/slideLayout" Target="../slideLayouts/slideLayout10.xml"/><Relationship Id="rId5" Type="http://schemas.openxmlformats.org/officeDocument/2006/relationships/hyperlink" Target="https://cdn.britannica.com/74/7674-004-9F9E8CF0/Colorado-state-flag-letter-C-pattern-gold-1964.jpg" TargetMode="External"/><Relationship Id="rId4" Type="http://schemas.openxmlformats.org/officeDocument/2006/relationships/hyperlink" Target="https://astoriabrewingcompany.com/product/bitter-bitch-t-shir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98D44-23F4-1540-A6DA-64DECF6EC713}"/>
              </a:ext>
            </a:extLst>
          </p:cNvPr>
          <p:cNvPicPr>
            <a:picLocks noChangeAspect="1"/>
          </p:cNvPicPr>
          <p:nvPr/>
        </p:nvPicPr>
        <p:blipFill>
          <a:blip r:embed="rId2"/>
          <a:stretch>
            <a:fillRect/>
          </a:stretch>
        </p:blipFill>
        <p:spPr>
          <a:xfrm>
            <a:off x="626825" y="1097120"/>
            <a:ext cx="4778893" cy="2949260"/>
          </a:xfrm>
          <a:prstGeom prst="rect">
            <a:avLst/>
          </a:prstGeom>
        </p:spPr>
      </p:pic>
      <p:sp>
        <p:nvSpPr>
          <p:cNvPr id="5" name="Google Shape;1834;p44">
            <a:extLst>
              <a:ext uri="{FF2B5EF4-FFF2-40B4-BE49-F238E27FC236}">
                <a16:creationId xmlns:a16="http://schemas.microsoft.com/office/drawing/2014/main" id="{83635D4B-4A84-3E3E-70CE-87AC59549AE1}"/>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Knn model for IPA’s vs Ales</a:t>
            </a:r>
            <a:endParaRPr dirty="0"/>
          </a:p>
        </p:txBody>
      </p:sp>
      <p:sp>
        <p:nvSpPr>
          <p:cNvPr id="6" name="Google Shape;1913;p45">
            <a:extLst>
              <a:ext uri="{FF2B5EF4-FFF2-40B4-BE49-F238E27FC236}">
                <a16:creationId xmlns:a16="http://schemas.microsoft.com/office/drawing/2014/main" id="{8BA12341-05D7-CBFA-2F17-6EFEF1E704FB}"/>
              </a:ext>
            </a:extLst>
          </p:cNvPr>
          <p:cNvSpPr txBox="1">
            <a:spLocks/>
          </p:cNvSpPr>
          <p:nvPr/>
        </p:nvSpPr>
        <p:spPr>
          <a:xfrm>
            <a:off x="5474617" y="1718489"/>
            <a:ext cx="3311754" cy="1695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Classified IPA’s vs other ales based on ABV and IBU</a:t>
            </a:r>
          </a:p>
          <a:p>
            <a:pPr marL="0" indent="0" algn="l"/>
            <a:endParaRPr lang="en-US" dirty="0"/>
          </a:p>
          <a:p>
            <a:pPr marL="285750" indent="-285750" algn="l">
              <a:buFont typeface="Arial" panose="020B0604020202020204" pitchFamily="34" charset="0"/>
              <a:buChar char="•"/>
            </a:pPr>
            <a:r>
              <a:rPr lang="en-US" dirty="0"/>
              <a:t>K = 6 has the highest accuracy at 86.16%</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Used leave one out cross validation</a:t>
            </a:r>
          </a:p>
        </p:txBody>
      </p:sp>
      <p:grpSp>
        <p:nvGrpSpPr>
          <p:cNvPr id="7" name="Google Shape;4512;p73">
            <a:extLst>
              <a:ext uri="{FF2B5EF4-FFF2-40B4-BE49-F238E27FC236}">
                <a16:creationId xmlns:a16="http://schemas.microsoft.com/office/drawing/2014/main" id="{6180ACA7-321F-0BA8-0DDE-85E14357FE71}"/>
              </a:ext>
            </a:extLst>
          </p:cNvPr>
          <p:cNvGrpSpPr/>
          <p:nvPr/>
        </p:nvGrpSpPr>
        <p:grpSpPr>
          <a:xfrm rot="-8732729">
            <a:off x="7192776" y="4307228"/>
            <a:ext cx="847558" cy="784977"/>
            <a:chOff x="4110235" y="3712040"/>
            <a:chExt cx="847636" cy="785049"/>
          </a:xfrm>
        </p:grpSpPr>
        <p:sp>
          <p:nvSpPr>
            <p:cNvPr id="8" name="Google Shape;4513;p73">
              <a:extLst>
                <a:ext uri="{FF2B5EF4-FFF2-40B4-BE49-F238E27FC236}">
                  <a16:creationId xmlns:a16="http://schemas.microsoft.com/office/drawing/2014/main" id="{36952432-836E-231A-7AE7-17C731BD801D}"/>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FAA424D8-ADA7-5D2E-D5C2-796883A749FF}"/>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DA59579A-C444-2188-8874-531EF4A1F3D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E3CDC540-6511-9896-1875-26ABAF4A1E97}"/>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32C833E-6F85-EB41-1E59-43680D4EC583}"/>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B2C7DAA8-EBCB-F950-0604-2D12D4767F28}"/>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318AD57D-75FC-1257-7F9B-161B98BE4643}"/>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90821AA-3874-5A27-17B0-816352150228}"/>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62A8FD9C-EF88-A737-655F-711D9687E622}"/>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A175DB5-2E55-EBF4-523A-3B9DBD1DFE1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A7B9B92E-3224-E79B-1A9A-0804E02B88DF}"/>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4EEA12D6-2399-3AB2-E3DA-4B00400C58C7}"/>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2BAA3AD1-8CDC-A898-2845-5805E4D756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DF6D8667-2127-FD00-5469-C7D5D933D914}"/>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77D5D095-F3FF-000F-E8D7-509272B0D163}"/>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DB5E03EA-CD85-482C-037D-7A333221C23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A10D028C-EEF6-3251-E3FB-3076796F417A}"/>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1095AB49-BB78-1D74-B09D-BD280A86ECFE}"/>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6CB164E-39A1-E923-BFEE-19F23D68AA30}"/>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69525132-BBA8-42B5-0BA4-1AB539111C51}"/>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8D53F629-C03B-E61D-FFB3-80A154E574BE}"/>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18761073-7314-AE15-281B-65BC832A60CA}"/>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BA5DCC2A-623D-C0B6-C3DA-67727261043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166C311B-7410-D818-63F6-049BC103584A}"/>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718B57AC-FDD3-8FBF-8180-E07263D7E79D}"/>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47A0FB26-5408-CED9-0123-8B933DFDD78A}"/>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3ABA22D3-8823-F8FF-ECE6-02CD9720BDF9}"/>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ABA602F1-FE53-0EB8-9B15-1B2A8CB7C9C0}"/>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279E940C-08B7-07FA-6FA2-F1C4A41BABC1}"/>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D855BC43-C70B-A6CC-1CC0-09B5B626522C}"/>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8BD75CB4-7BAC-6543-25D8-6519DAC96A03}"/>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23D52FD1-A577-A631-2E6A-50C769299DF9}"/>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50BF4D51-04FF-77F9-1EF4-C249572B3F7F}"/>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C3251D42-59E3-70C2-72E6-E4B2110D2BEF}"/>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88;p73">
            <a:extLst>
              <a:ext uri="{FF2B5EF4-FFF2-40B4-BE49-F238E27FC236}">
                <a16:creationId xmlns:a16="http://schemas.microsoft.com/office/drawing/2014/main" id="{B8C79E38-D43B-9B63-5418-52C6757591FC}"/>
              </a:ext>
            </a:extLst>
          </p:cNvPr>
          <p:cNvGrpSpPr/>
          <p:nvPr/>
        </p:nvGrpSpPr>
        <p:grpSpPr>
          <a:xfrm rot="-753701">
            <a:off x="207030" y="263833"/>
            <a:ext cx="435052" cy="628964"/>
            <a:chOff x="1794256" y="1012800"/>
            <a:chExt cx="434235" cy="627979"/>
          </a:xfrm>
        </p:grpSpPr>
        <p:sp>
          <p:nvSpPr>
            <p:cNvPr id="43" name="Google Shape;4589;p73">
              <a:extLst>
                <a:ext uri="{FF2B5EF4-FFF2-40B4-BE49-F238E27FC236}">
                  <a16:creationId xmlns:a16="http://schemas.microsoft.com/office/drawing/2014/main" id="{1CF2B762-C28D-DE61-4058-E243F4373A67}"/>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90;p73">
              <a:extLst>
                <a:ext uri="{FF2B5EF4-FFF2-40B4-BE49-F238E27FC236}">
                  <a16:creationId xmlns:a16="http://schemas.microsoft.com/office/drawing/2014/main" id="{9082285F-1B40-DBE8-66FA-BD85B5D510A5}"/>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1;p73">
              <a:extLst>
                <a:ext uri="{FF2B5EF4-FFF2-40B4-BE49-F238E27FC236}">
                  <a16:creationId xmlns:a16="http://schemas.microsoft.com/office/drawing/2014/main" id="{88D678B5-520F-1877-F045-2F1DFBE8F90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2;p73">
              <a:extLst>
                <a:ext uri="{FF2B5EF4-FFF2-40B4-BE49-F238E27FC236}">
                  <a16:creationId xmlns:a16="http://schemas.microsoft.com/office/drawing/2014/main" id="{81A264C6-8184-0A07-F040-0E7B162F9B30}"/>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3;p73">
              <a:extLst>
                <a:ext uri="{FF2B5EF4-FFF2-40B4-BE49-F238E27FC236}">
                  <a16:creationId xmlns:a16="http://schemas.microsoft.com/office/drawing/2014/main" id="{D23FB763-A244-58C4-630F-300C18550C11}"/>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4;p73">
              <a:extLst>
                <a:ext uri="{FF2B5EF4-FFF2-40B4-BE49-F238E27FC236}">
                  <a16:creationId xmlns:a16="http://schemas.microsoft.com/office/drawing/2014/main" id="{64E319F9-51FF-BAE5-EA9D-1B0CACFD6F38}"/>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595;p73">
            <a:extLst>
              <a:ext uri="{FF2B5EF4-FFF2-40B4-BE49-F238E27FC236}">
                <a16:creationId xmlns:a16="http://schemas.microsoft.com/office/drawing/2014/main" id="{4E77C656-8381-25EF-EA31-90DE8E2EC10C}"/>
              </a:ext>
            </a:extLst>
          </p:cNvPr>
          <p:cNvGrpSpPr/>
          <p:nvPr/>
        </p:nvGrpSpPr>
        <p:grpSpPr>
          <a:xfrm rot="1115530">
            <a:off x="1187154" y="4319650"/>
            <a:ext cx="612679" cy="615035"/>
            <a:chOff x="1726555" y="299575"/>
            <a:chExt cx="648325" cy="650818"/>
          </a:xfrm>
        </p:grpSpPr>
        <p:sp>
          <p:nvSpPr>
            <p:cNvPr id="50" name="Google Shape;4596;p73">
              <a:extLst>
                <a:ext uri="{FF2B5EF4-FFF2-40B4-BE49-F238E27FC236}">
                  <a16:creationId xmlns:a16="http://schemas.microsoft.com/office/drawing/2014/main" id="{A6FB72C7-B7D2-2089-2B7B-E0F044263EB7}"/>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97;p73">
              <a:extLst>
                <a:ext uri="{FF2B5EF4-FFF2-40B4-BE49-F238E27FC236}">
                  <a16:creationId xmlns:a16="http://schemas.microsoft.com/office/drawing/2014/main" id="{EAD461C1-12C0-5CD6-4247-6125B120D0A9}"/>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98;p73">
              <a:extLst>
                <a:ext uri="{FF2B5EF4-FFF2-40B4-BE49-F238E27FC236}">
                  <a16:creationId xmlns:a16="http://schemas.microsoft.com/office/drawing/2014/main" id="{46ECB32E-EA4A-CB9A-2A47-A03DE9E71E6B}"/>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99;p73">
              <a:extLst>
                <a:ext uri="{FF2B5EF4-FFF2-40B4-BE49-F238E27FC236}">
                  <a16:creationId xmlns:a16="http://schemas.microsoft.com/office/drawing/2014/main" id="{65E6F0C2-72D8-0F02-7CA5-968EC0349B2A}"/>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00;p73">
              <a:extLst>
                <a:ext uri="{FF2B5EF4-FFF2-40B4-BE49-F238E27FC236}">
                  <a16:creationId xmlns:a16="http://schemas.microsoft.com/office/drawing/2014/main" id="{6E426866-3D51-CBB3-9C05-131A040F8157}"/>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01;p73">
              <a:extLst>
                <a:ext uri="{FF2B5EF4-FFF2-40B4-BE49-F238E27FC236}">
                  <a16:creationId xmlns:a16="http://schemas.microsoft.com/office/drawing/2014/main" id="{7C0BC378-E41B-D695-2A7E-BCB9CD8EEC59}"/>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02;p73">
              <a:extLst>
                <a:ext uri="{FF2B5EF4-FFF2-40B4-BE49-F238E27FC236}">
                  <a16:creationId xmlns:a16="http://schemas.microsoft.com/office/drawing/2014/main" id="{26FDC065-1BFE-0B37-07BF-5E9B0D6AE7BE}"/>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03;p73">
              <a:extLst>
                <a:ext uri="{FF2B5EF4-FFF2-40B4-BE49-F238E27FC236}">
                  <a16:creationId xmlns:a16="http://schemas.microsoft.com/office/drawing/2014/main" id="{4A13E1D5-7611-39AE-B449-3A5AD6EB1E67}"/>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04;p73">
              <a:extLst>
                <a:ext uri="{FF2B5EF4-FFF2-40B4-BE49-F238E27FC236}">
                  <a16:creationId xmlns:a16="http://schemas.microsoft.com/office/drawing/2014/main" id="{5EC40BCF-AA43-E6F9-A6C3-B66D698B3E89}"/>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6224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D07EA-ADE4-DA85-6224-063781323171}"/>
              </a:ext>
            </a:extLst>
          </p:cNvPr>
          <p:cNvPicPr>
            <a:picLocks noChangeAspect="1"/>
          </p:cNvPicPr>
          <p:nvPr/>
        </p:nvPicPr>
        <p:blipFill>
          <a:blip r:embed="rId2"/>
          <a:stretch>
            <a:fillRect/>
          </a:stretch>
        </p:blipFill>
        <p:spPr>
          <a:xfrm>
            <a:off x="559590" y="1215213"/>
            <a:ext cx="4913363" cy="3032247"/>
          </a:xfrm>
          <a:prstGeom prst="rect">
            <a:avLst/>
          </a:prstGeom>
        </p:spPr>
      </p:pic>
      <p:sp>
        <p:nvSpPr>
          <p:cNvPr id="6" name="Google Shape;1834;p44">
            <a:extLst>
              <a:ext uri="{FF2B5EF4-FFF2-40B4-BE49-F238E27FC236}">
                <a16:creationId xmlns:a16="http://schemas.microsoft.com/office/drawing/2014/main" id="{D0DF9643-AAEB-7E3E-6D61-5F350379E2FC}"/>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IBU and ABV for IPA’s vs Ales</a:t>
            </a:r>
            <a:endParaRPr dirty="0"/>
          </a:p>
        </p:txBody>
      </p:sp>
      <p:sp>
        <p:nvSpPr>
          <p:cNvPr id="7" name="Google Shape;1913;p45">
            <a:extLst>
              <a:ext uri="{FF2B5EF4-FFF2-40B4-BE49-F238E27FC236}">
                <a16:creationId xmlns:a16="http://schemas.microsoft.com/office/drawing/2014/main" id="{3CD26E17-278E-852D-D645-9B2CE9CD02E5}"/>
              </a:ext>
            </a:extLst>
          </p:cNvPr>
          <p:cNvSpPr txBox="1">
            <a:spLocks/>
          </p:cNvSpPr>
          <p:nvPr/>
        </p:nvSpPr>
        <p:spPr>
          <a:xfrm>
            <a:off x="5474617" y="1718489"/>
            <a:ext cx="3311754" cy="2423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Other ales are clustered at a lower ABV and IBU in the bottom left</a:t>
            </a:r>
          </a:p>
          <a:p>
            <a:pPr marL="0" indent="0" algn="l"/>
            <a:endParaRPr lang="en-US" dirty="0"/>
          </a:p>
          <a:p>
            <a:pPr marL="285750" indent="-285750" algn="l">
              <a:buFont typeface="Arial" panose="020B0604020202020204" pitchFamily="34" charset="0"/>
              <a:buChar char="•"/>
            </a:pPr>
            <a:r>
              <a:rPr lang="en-US" dirty="0"/>
              <a:t>IPAs are clustered in the middle of the graph and have more extreme ABV and IBU values in the top and right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grpSp>
        <p:nvGrpSpPr>
          <p:cNvPr id="8" name="Google Shape;4547;p73">
            <a:extLst>
              <a:ext uri="{FF2B5EF4-FFF2-40B4-BE49-F238E27FC236}">
                <a16:creationId xmlns:a16="http://schemas.microsoft.com/office/drawing/2014/main" id="{B759576D-E26B-0FC9-9917-B88B24D06E0B}"/>
              </a:ext>
            </a:extLst>
          </p:cNvPr>
          <p:cNvGrpSpPr/>
          <p:nvPr/>
        </p:nvGrpSpPr>
        <p:grpSpPr>
          <a:xfrm rot="1831442">
            <a:off x="171761" y="346282"/>
            <a:ext cx="746838" cy="598588"/>
            <a:chOff x="4125553" y="2339045"/>
            <a:chExt cx="843932" cy="675606"/>
          </a:xfrm>
        </p:grpSpPr>
        <p:sp>
          <p:nvSpPr>
            <p:cNvPr id="9" name="Google Shape;4548;p73">
              <a:extLst>
                <a:ext uri="{FF2B5EF4-FFF2-40B4-BE49-F238E27FC236}">
                  <a16:creationId xmlns:a16="http://schemas.microsoft.com/office/drawing/2014/main" id="{840F5ABC-3249-0639-54B0-0FB11671E12D}"/>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9;p73">
              <a:extLst>
                <a:ext uri="{FF2B5EF4-FFF2-40B4-BE49-F238E27FC236}">
                  <a16:creationId xmlns:a16="http://schemas.microsoft.com/office/drawing/2014/main" id="{6055934D-FECB-4659-47E1-35454404748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50;p73">
              <a:extLst>
                <a:ext uri="{FF2B5EF4-FFF2-40B4-BE49-F238E27FC236}">
                  <a16:creationId xmlns:a16="http://schemas.microsoft.com/office/drawing/2014/main" id="{ED90BB7E-7945-4C67-6AF2-BED50348AC1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51;p73">
              <a:extLst>
                <a:ext uri="{FF2B5EF4-FFF2-40B4-BE49-F238E27FC236}">
                  <a16:creationId xmlns:a16="http://schemas.microsoft.com/office/drawing/2014/main" id="{CF109CE1-4588-46D8-1AB8-D957E7D665C1}"/>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52;p73">
              <a:extLst>
                <a:ext uri="{FF2B5EF4-FFF2-40B4-BE49-F238E27FC236}">
                  <a16:creationId xmlns:a16="http://schemas.microsoft.com/office/drawing/2014/main" id="{B97724FE-DCB3-4837-9C52-7CB316276F2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53;p73">
              <a:extLst>
                <a:ext uri="{FF2B5EF4-FFF2-40B4-BE49-F238E27FC236}">
                  <a16:creationId xmlns:a16="http://schemas.microsoft.com/office/drawing/2014/main" id="{0E8C2EF5-74F2-B726-1D84-C1CE912D2A68}"/>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54;p73">
              <a:extLst>
                <a:ext uri="{FF2B5EF4-FFF2-40B4-BE49-F238E27FC236}">
                  <a16:creationId xmlns:a16="http://schemas.microsoft.com/office/drawing/2014/main" id="{20A2EE56-7743-8E2C-4DB3-35B866531AF0}"/>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5;p73">
              <a:extLst>
                <a:ext uri="{FF2B5EF4-FFF2-40B4-BE49-F238E27FC236}">
                  <a16:creationId xmlns:a16="http://schemas.microsoft.com/office/drawing/2014/main" id="{4644922B-2B18-78D8-B116-3037BF68A9C7}"/>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6;p73">
              <a:extLst>
                <a:ext uri="{FF2B5EF4-FFF2-40B4-BE49-F238E27FC236}">
                  <a16:creationId xmlns:a16="http://schemas.microsoft.com/office/drawing/2014/main" id="{FC244078-3BD9-426D-BB25-A38787DD2795}"/>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7;p73">
              <a:extLst>
                <a:ext uri="{FF2B5EF4-FFF2-40B4-BE49-F238E27FC236}">
                  <a16:creationId xmlns:a16="http://schemas.microsoft.com/office/drawing/2014/main" id="{C3F8B9BD-5E94-B89E-C91F-E459FF30E39B}"/>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8;p73">
              <a:extLst>
                <a:ext uri="{FF2B5EF4-FFF2-40B4-BE49-F238E27FC236}">
                  <a16:creationId xmlns:a16="http://schemas.microsoft.com/office/drawing/2014/main" id="{06CBBD16-1013-97DE-3678-46F9B8F653BB}"/>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9;p73">
              <a:extLst>
                <a:ext uri="{FF2B5EF4-FFF2-40B4-BE49-F238E27FC236}">
                  <a16:creationId xmlns:a16="http://schemas.microsoft.com/office/drawing/2014/main" id="{36240FB4-50A5-E161-801E-715AC42EAE1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0;p73">
              <a:extLst>
                <a:ext uri="{FF2B5EF4-FFF2-40B4-BE49-F238E27FC236}">
                  <a16:creationId xmlns:a16="http://schemas.microsoft.com/office/drawing/2014/main" id="{6C5F5AD7-A422-872C-403F-FECED8CD542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61;p73">
              <a:extLst>
                <a:ext uri="{FF2B5EF4-FFF2-40B4-BE49-F238E27FC236}">
                  <a16:creationId xmlns:a16="http://schemas.microsoft.com/office/drawing/2014/main" id="{44F84142-A1E1-B87A-6309-8BE2BB7ACB9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62;p73">
              <a:extLst>
                <a:ext uri="{FF2B5EF4-FFF2-40B4-BE49-F238E27FC236}">
                  <a16:creationId xmlns:a16="http://schemas.microsoft.com/office/drawing/2014/main" id="{CEB49099-55E1-963C-CC55-89229EA27E35}"/>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63;p73">
              <a:extLst>
                <a:ext uri="{FF2B5EF4-FFF2-40B4-BE49-F238E27FC236}">
                  <a16:creationId xmlns:a16="http://schemas.microsoft.com/office/drawing/2014/main" id="{12346515-3E8E-4C5B-1AF2-BCB1E7CA1E8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64;p73">
              <a:extLst>
                <a:ext uri="{FF2B5EF4-FFF2-40B4-BE49-F238E27FC236}">
                  <a16:creationId xmlns:a16="http://schemas.microsoft.com/office/drawing/2014/main" id="{1ACE8785-0E0F-4D28-94BF-A60F50213613}"/>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5;p73">
              <a:extLst>
                <a:ext uri="{FF2B5EF4-FFF2-40B4-BE49-F238E27FC236}">
                  <a16:creationId xmlns:a16="http://schemas.microsoft.com/office/drawing/2014/main" id="{B1997903-BB84-9A7D-F59A-759927EBEFDB}"/>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6;p73">
              <a:extLst>
                <a:ext uri="{FF2B5EF4-FFF2-40B4-BE49-F238E27FC236}">
                  <a16:creationId xmlns:a16="http://schemas.microsoft.com/office/drawing/2014/main" id="{958E67AF-655E-4AD8-07CF-D32C6DD5315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7;p73">
              <a:extLst>
                <a:ext uri="{FF2B5EF4-FFF2-40B4-BE49-F238E27FC236}">
                  <a16:creationId xmlns:a16="http://schemas.microsoft.com/office/drawing/2014/main" id="{27E5367F-BB75-0FE2-31CE-4E2DDDA38AD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8;p73">
              <a:extLst>
                <a:ext uri="{FF2B5EF4-FFF2-40B4-BE49-F238E27FC236}">
                  <a16:creationId xmlns:a16="http://schemas.microsoft.com/office/drawing/2014/main" id="{6D27C9E7-BF8B-8E78-B2CF-C5BEAF4A4BB0}"/>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9;p73">
              <a:extLst>
                <a:ext uri="{FF2B5EF4-FFF2-40B4-BE49-F238E27FC236}">
                  <a16:creationId xmlns:a16="http://schemas.microsoft.com/office/drawing/2014/main" id="{8D716BC1-5D91-8B6D-3CAB-C6CA7B17150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576;p73">
            <a:extLst>
              <a:ext uri="{FF2B5EF4-FFF2-40B4-BE49-F238E27FC236}">
                <a16:creationId xmlns:a16="http://schemas.microsoft.com/office/drawing/2014/main" id="{C9770C86-3CC7-9B73-A0C1-BE4870CADA7B}"/>
              </a:ext>
            </a:extLst>
          </p:cNvPr>
          <p:cNvGrpSpPr/>
          <p:nvPr/>
        </p:nvGrpSpPr>
        <p:grpSpPr>
          <a:xfrm rot="10800000">
            <a:off x="3335549" y="4587629"/>
            <a:ext cx="361699" cy="354591"/>
            <a:chOff x="7259843" y="3111703"/>
            <a:chExt cx="361699" cy="354591"/>
          </a:xfrm>
        </p:grpSpPr>
        <p:sp>
          <p:nvSpPr>
            <p:cNvPr id="32" name="Google Shape;4577;p73">
              <a:extLst>
                <a:ext uri="{FF2B5EF4-FFF2-40B4-BE49-F238E27FC236}">
                  <a16:creationId xmlns:a16="http://schemas.microsoft.com/office/drawing/2014/main" id="{ECFA51C0-A9B0-6EA0-DB71-B4F14BEA37D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78;p73">
              <a:extLst>
                <a:ext uri="{FF2B5EF4-FFF2-40B4-BE49-F238E27FC236}">
                  <a16:creationId xmlns:a16="http://schemas.microsoft.com/office/drawing/2014/main" id="{423E8C75-8308-AB28-1984-19FB4587D326}"/>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9;p73">
              <a:extLst>
                <a:ext uri="{FF2B5EF4-FFF2-40B4-BE49-F238E27FC236}">
                  <a16:creationId xmlns:a16="http://schemas.microsoft.com/office/drawing/2014/main" id="{66C8A8E7-6665-D987-9D6F-F52BB2B10FDF}"/>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80;p73">
              <a:extLst>
                <a:ext uri="{FF2B5EF4-FFF2-40B4-BE49-F238E27FC236}">
                  <a16:creationId xmlns:a16="http://schemas.microsoft.com/office/drawing/2014/main" id="{FFB9EDF9-8219-0B16-2C7B-1A5B934C5403}"/>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81;p73">
              <a:extLst>
                <a:ext uri="{FF2B5EF4-FFF2-40B4-BE49-F238E27FC236}">
                  <a16:creationId xmlns:a16="http://schemas.microsoft.com/office/drawing/2014/main" id="{8F1C647C-3427-9DFF-EEE4-6777E4DBA264}"/>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582;p73">
            <a:extLst>
              <a:ext uri="{FF2B5EF4-FFF2-40B4-BE49-F238E27FC236}">
                <a16:creationId xmlns:a16="http://schemas.microsoft.com/office/drawing/2014/main" id="{88706095-80EE-73A0-616F-92823377F410}"/>
              </a:ext>
            </a:extLst>
          </p:cNvPr>
          <p:cNvGrpSpPr/>
          <p:nvPr/>
        </p:nvGrpSpPr>
        <p:grpSpPr>
          <a:xfrm rot="876393">
            <a:off x="8008934" y="653517"/>
            <a:ext cx="382891" cy="576634"/>
            <a:chOff x="3369050" y="1418400"/>
            <a:chExt cx="179175" cy="269850"/>
          </a:xfrm>
        </p:grpSpPr>
        <p:sp>
          <p:nvSpPr>
            <p:cNvPr id="38" name="Google Shape;4583;p73">
              <a:extLst>
                <a:ext uri="{FF2B5EF4-FFF2-40B4-BE49-F238E27FC236}">
                  <a16:creationId xmlns:a16="http://schemas.microsoft.com/office/drawing/2014/main" id="{5C612EA8-91DA-0175-2CCA-1D2F2A705EC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84;p73">
              <a:extLst>
                <a:ext uri="{FF2B5EF4-FFF2-40B4-BE49-F238E27FC236}">
                  <a16:creationId xmlns:a16="http://schemas.microsoft.com/office/drawing/2014/main" id="{CE79CA47-E361-26DC-7D12-159073104673}"/>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85;p73">
              <a:extLst>
                <a:ext uri="{FF2B5EF4-FFF2-40B4-BE49-F238E27FC236}">
                  <a16:creationId xmlns:a16="http://schemas.microsoft.com/office/drawing/2014/main" id="{411E8F31-E4F6-6FE1-4652-57C18A9154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6;p73">
              <a:extLst>
                <a:ext uri="{FF2B5EF4-FFF2-40B4-BE49-F238E27FC236}">
                  <a16:creationId xmlns:a16="http://schemas.microsoft.com/office/drawing/2014/main" id="{548F48EA-1720-1064-BE2C-E4B2911BDC48}"/>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7;p73">
              <a:extLst>
                <a:ext uri="{FF2B5EF4-FFF2-40B4-BE49-F238E27FC236}">
                  <a16:creationId xmlns:a16="http://schemas.microsoft.com/office/drawing/2014/main" id="{604953D7-E8AD-A8A8-3466-D517361BC428}"/>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605;p73">
            <a:extLst>
              <a:ext uri="{FF2B5EF4-FFF2-40B4-BE49-F238E27FC236}">
                <a16:creationId xmlns:a16="http://schemas.microsoft.com/office/drawing/2014/main" id="{79385045-0ECE-89A5-2941-FD83D93B1700}"/>
              </a:ext>
            </a:extLst>
          </p:cNvPr>
          <p:cNvGrpSpPr/>
          <p:nvPr/>
        </p:nvGrpSpPr>
        <p:grpSpPr>
          <a:xfrm rot="-975495">
            <a:off x="7204746" y="3781875"/>
            <a:ext cx="391274" cy="586324"/>
            <a:chOff x="3131750" y="1412475"/>
            <a:chExt cx="185825" cy="278475"/>
          </a:xfrm>
        </p:grpSpPr>
        <p:sp>
          <p:nvSpPr>
            <p:cNvPr id="44" name="Google Shape;4606;p73">
              <a:extLst>
                <a:ext uri="{FF2B5EF4-FFF2-40B4-BE49-F238E27FC236}">
                  <a16:creationId xmlns:a16="http://schemas.microsoft.com/office/drawing/2014/main" id="{6263B2C9-D6CB-2A6B-FA48-7417C7BB0AC8}"/>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07;p73">
              <a:extLst>
                <a:ext uri="{FF2B5EF4-FFF2-40B4-BE49-F238E27FC236}">
                  <a16:creationId xmlns:a16="http://schemas.microsoft.com/office/drawing/2014/main" id="{78B61CCE-F4C0-8E12-478A-E4E8ADD8C64B}"/>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08;p73">
              <a:extLst>
                <a:ext uri="{FF2B5EF4-FFF2-40B4-BE49-F238E27FC236}">
                  <a16:creationId xmlns:a16="http://schemas.microsoft.com/office/drawing/2014/main" id="{7918D33C-A4DE-8BE0-8154-AAF3D93B0EEA}"/>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9;p73">
              <a:extLst>
                <a:ext uri="{FF2B5EF4-FFF2-40B4-BE49-F238E27FC236}">
                  <a16:creationId xmlns:a16="http://schemas.microsoft.com/office/drawing/2014/main" id="{14AA50D5-0401-683F-44F0-9ECF05484BAF}"/>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0;p73">
              <a:extLst>
                <a:ext uri="{FF2B5EF4-FFF2-40B4-BE49-F238E27FC236}">
                  <a16:creationId xmlns:a16="http://schemas.microsoft.com/office/drawing/2014/main" id="{180C9539-BDC9-2288-245A-E75159D3E23E}"/>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11;p73">
              <a:extLst>
                <a:ext uri="{FF2B5EF4-FFF2-40B4-BE49-F238E27FC236}">
                  <a16:creationId xmlns:a16="http://schemas.microsoft.com/office/drawing/2014/main" id="{3AA36FBD-4DF8-9634-637F-0C42CEF9F2C6}"/>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5290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81B6-9B52-512F-4E2E-41D8DDC80803}"/>
              </a:ext>
            </a:extLst>
          </p:cNvPr>
          <p:cNvSpPr>
            <a:spLocks noGrp="1"/>
          </p:cNvSpPr>
          <p:nvPr>
            <p:ph type="ctrTitle"/>
          </p:nvPr>
        </p:nvSpPr>
        <p:spPr>
          <a:xfrm>
            <a:off x="813547" y="726864"/>
            <a:ext cx="7503459" cy="733800"/>
          </a:xfrm>
        </p:spPr>
        <p:txBody>
          <a:bodyPr/>
          <a:lstStyle/>
          <a:p>
            <a:r>
              <a:rPr lang="en-US" dirty="0"/>
              <a:t>Image Credits</a:t>
            </a:r>
          </a:p>
        </p:txBody>
      </p:sp>
      <p:sp>
        <p:nvSpPr>
          <p:cNvPr id="3" name="Subtitle 2">
            <a:extLst>
              <a:ext uri="{FF2B5EF4-FFF2-40B4-BE49-F238E27FC236}">
                <a16:creationId xmlns:a16="http://schemas.microsoft.com/office/drawing/2014/main" id="{C18B758B-031B-1E69-B132-74C23B1F93FB}"/>
              </a:ext>
            </a:extLst>
          </p:cNvPr>
          <p:cNvSpPr>
            <a:spLocks noGrp="1"/>
          </p:cNvSpPr>
          <p:nvPr>
            <p:ph type="subTitle" idx="1"/>
          </p:nvPr>
        </p:nvSpPr>
        <p:spPr>
          <a:xfrm>
            <a:off x="813546" y="1981760"/>
            <a:ext cx="7503459" cy="1179980"/>
          </a:xfrm>
        </p:spPr>
        <p:txBody>
          <a:bodyPr/>
          <a:lstStyle/>
          <a:p>
            <a:r>
              <a:rPr lang="en-US" dirty="0">
                <a:hlinkClick r:id="rId2"/>
              </a:rPr>
              <a:t>beer_7987.jpg (250×447) (cloudinary.com)</a:t>
            </a:r>
            <a:endParaRPr lang="en-US" dirty="0"/>
          </a:p>
          <a:p>
            <a:r>
              <a:rPr lang="en-US" dirty="0">
                <a:hlinkClick r:id="rId3"/>
              </a:rPr>
              <a:t>Lee Hill Series Vol 5 - Belgian Style </a:t>
            </a:r>
            <a:r>
              <a:rPr lang="en-US" dirty="0" err="1">
                <a:hlinkClick r:id="rId3"/>
              </a:rPr>
              <a:t>Quadrupel</a:t>
            </a:r>
            <a:r>
              <a:rPr lang="en-US" dirty="0">
                <a:hlinkClick r:id="rId3"/>
              </a:rPr>
              <a:t> Ale - Upslope Brewing Company – Untappd</a:t>
            </a:r>
            <a:endParaRPr lang="en-US" dirty="0"/>
          </a:p>
          <a:p>
            <a:r>
              <a:rPr lang="en-US" dirty="0">
                <a:hlinkClick r:id="rId4"/>
              </a:rPr>
              <a:t>BITTER BITCH T-SHIRT - Astoria Brewing Company</a:t>
            </a:r>
            <a:endParaRPr lang="en-US" dirty="0"/>
          </a:p>
          <a:p>
            <a:r>
              <a:rPr lang="en-US" dirty="0">
                <a:hlinkClick r:id="rId5"/>
              </a:rPr>
              <a:t>Colorado-state-flag-letter-C-pattern-gold-1964.jpg (800×535) (britannica.com)</a:t>
            </a:r>
            <a:endParaRPr lang="en-US" dirty="0"/>
          </a:p>
          <a:p>
            <a:r>
              <a:rPr lang="en-US" dirty="0"/>
              <a:t>https://en.wikipedia.org/wiki/Flag_of_Oregon</a:t>
            </a:r>
          </a:p>
        </p:txBody>
      </p:sp>
    </p:spTree>
    <p:extLst>
      <p:ext uri="{BB962C8B-B14F-4D97-AF65-F5344CB8AC3E}">
        <p14:creationId xmlns:p14="http://schemas.microsoft.com/office/powerpoint/2010/main" val="266763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outerShdw blurRad="50800" dist="38100" dir="2700000" algn="tl" rotWithShape="0">
              <a:prstClr val="black">
                <a:alpha val="40000"/>
              </a:prstClr>
            </a:outerShdw>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grpSp>
        <p:nvGrpSpPr>
          <p:cNvPr id="2" name="Google Shape;4512;p73">
            <a:extLst>
              <a:ext uri="{FF2B5EF4-FFF2-40B4-BE49-F238E27FC236}">
                <a16:creationId xmlns:a16="http://schemas.microsoft.com/office/drawing/2014/main" id="{309CF05E-88AD-6AFF-C15F-F8FFE61CDA6F}"/>
              </a:ext>
            </a:extLst>
          </p:cNvPr>
          <p:cNvGrpSpPr/>
          <p:nvPr/>
        </p:nvGrpSpPr>
        <p:grpSpPr>
          <a:xfrm rot="-8732729">
            <a:off x="8109928" y="4362220"/>
            <a:ext cx="847558" cy="784977"/>
            <a:chOff x="4110235" y="3712040"/>
            <a:chExt cx="847636" cy="785049"/>
          </a:xfrm>
        </p:grpSpPr>
        <p:sp>
          <p:nvSpPr>
            <p:cNvPr id="3" name="Google Shape;4513;p73">
              <a:extLst>
                <a:ext uri="{FF2B5EF4-FFF2-40B4-BE49-F238E27FC236}">
                  <a16:creationId xmlns:a16="http://schemas.microsoft.com/office/drawing/2014/main" id="{D9F03463-4541-DB84-496E-64778FAC1DD5}"/>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14;p73">
              <a:extLst>
                <a:ext uri="{FF2B5EF4-FFF2-40B4-BE49-F238E27FC236}">
                  <a16:creationId xmlns:a16="http://schemas.microsoft.com/office/drawing/2014/main" id="{899B1FBC-1CE9-B329-44F5-6921057D79CA}"/>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15;p73">
              <a:extLst>
                <a:ext uri="{FF2B5EF4-FFF2-40B4-BE49-F238E27FC236}">
                  <a16:creationId xmlns:a16="http://schemas.microsoft.com/office/drawing/2014/main" id="{75458F1E-E276-3E98-5096-5741A87C3FB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6;p73">
              <a:extLst>
                <a:ext uri="{FF2B5EF4-FFF2-40B4-BE49-F238E27FC236}">
                  <a16:creationId xmlns:a16="http://schemas.microsoft.com/office/drawing/2014/main" id="{477D178A-CEE9-FCF0-42DE-20D5B27FD18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FF223A18-462E-E006-FE3A-277465F96825}"/>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8;p73">
              <a:extLst>
                <a:ext uri="{FF2B5EF4-FFF2-40B4-BE49-F238E27FC236}">
                  <a16:creationId xmlns:a16="http://schemas.microsoft.com/office/drawing/2014/main" id="{9FB4807C-2705-2A0F-9CFB-78A2D2BC755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9;p73">
              <a:extLst>
                <a:ext uri="{FF2B5EF4-FFF2-40B4-BE49-F238E27FC236}">
                  <a16:creationId xmlns:a16="http://schemas.microsoft.com/office/drawing/2014/main" id="{E3EA9FB4-2A76-EA50-9963-173B84360DC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0;p73">
              <a:extLst>
                <a:ext uri="{FF2B5EF4-FFF2-40B4-BE49-F238E27FC236}">
                  <a16:creationId xmlns:a16="http://schemas.microsoft.com/office/drawing/2014/main" id="{7BBB1EF9-5FFB-BE3C-3F34-884141EFD13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1;p73">
              <a:extLst>
                <a:ext uri="{FF2B5EF4-FFF2-40B4-BE49-F238E27FC236}">
                  <a16:creationId xmlns:a16="http://schemas.microsoft.com/office/drawing/2014/main" id="{19185543-DBD4-4835-AF65-F5904B89FB6F}"/>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2;p73">
              <a:extLst>
                <a:ext uri="{FF2B5EF4-FFF2-40B4-BE49-F238E27FC236}">
                  <a16:creationId xmlns:a16="http://schemas.microsoft.com/office/drawing/2014/main" id="{BFB23D7D-530A-BA4B-FD94-EB4EF99D2CA5}"/>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3;p73">
              <a:extLst>
                <a:ext uri="{FF2B5EF4-FFF2-40B4-BE49-F238E27FC236}">
                  <a16:creationId xmlns:a16="http://schemas.microsoft.com/office/drawing/2014/main" id="{9B60999D-EFEB-37FA-B062-B80B9B30557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4;p73">
              <a:extLst>
                <a:ext uri="{FF2B5EF4-FFF2-40B4-BE49-F238E27FC236}">
                  <a16:creationId xmlns:a16="http://schemas.microsoft.com/office/drawing/2014/main" id="{ABB55445-0ABA-5A86-D948-E557D3AE3BC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5;p73">
              <a:extLst>
                <a:ext uri="{FF2B5EF4-FFF2-40B4-BE49-F238E27FC236}">
                  <a16:creationId xmlns:a16="http://schemas.microsoft.com/office/drawing/2014/main" id="{2BB2E3AF-8218-843A-2D66-84F0AADA25FD}"/>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6;p73">
              <a:extLst>
                <a:ext uri="{FF2B5EF4-FFF2-40B4-BE49-F238E27FC236}">
                  <a16:creationId xmlns:a16="http://schemas.microsoft.com/office/drawing/2014/main" id="{4FC5D8E1-C139-C572-97AD-2B969DEBB2E8}"/>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7;p73">
              <a:extLst>
                <a:ext uri="{FF2B5EF4-FFF2-40B4-BE49-F238E27FC236}">
                  <a16:creationId xmlns:a16="http://schemas.microsoft.com/office/drawing/2014/main" id="{1AE7CAC6-5659-30EE-9D55-2544BF4FF2F2}"/>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8;p73">
              <a:extLst>
                <a:ext uri="{FF2B5EF4-FFF2-40B4-BE49-F238E27FC236}">
                  <a16:creationId xmlns:a16="http://schemas.microsoft.com/office/drawing/2014/main" id="{BA445B6F-A1B6-6F4A-A873-957237A4E9FB}"/>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29;p73">
              <a:extLst>
                <a:ext uri="{FF2B5EF4-FFF2-40B4-BE49-F238E27FC236}">
                  <a16:creationId xmlns:a16="http://schemas.microsoft.com/office/drawing/2014/main" id="{DD787688-4E5A-C1CB-8B9C-DC55E853DCA7}"/>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0;p73">
              <a:extLst>
                <a:ext uri="{FF2B5EF4-FFF2-40B4-BE49-F238E27FC236}">
                  <a16:creationId xmlns:a16="http://schemas.microsoft.com/office/drawing/2014/main" id="{7582ADEA-6078-902B-4528-A69C75B8887B}"/>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1;p73">
              <a:extLst>
                <a:ext uri="{FF2B5EF4-FFF2-40B4-BE49-F238E27FC236}">
                  <a16:creationId xmlns:a16="http://schemas.microsoft.com/office/drawing/2014/main" id="{73256F7C-2D56-3D60-6A3A-24BB59C36C36}"/>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2;p73">
              <a:extLst>
                <a:ext uri="{FF2B5EF4-FFF2-40B4-BE49-F238E27FC236}">
                  <a16:creationId xmlns:a16="http://schemas.microsoft.com/office/drawing/2014/main" id="{E5DD01E9-9CCA-05FA-F28A-76B870353086}"/>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3;p73">
              <a:extLst>
                <a:ext uri="{FF2B5EF4-FFF2-40B4-BE49-F238E27FC236}">
                  <a16:creationId xmlns:a16="http://schemas.microsoft.com/office/drawing/2014/main" id="{8583C853-5706-760C-080C-36E244B5F4D5}"/>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4;p73">
              <a:extLst>
                <a:ext uri="{FF2B5EF4-FFF2-40B4-BE49-F238E27FC236}">
                  <a16:creationId xmlns:a16="http://schemas.microsoft.com/office/drawing/2014/main" id="{18486785-7A58-991A-BD54-B3C5DDD5AF1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5;p73">
              <a:extLst>
                <a:ext uri="{FF2B5EF4-FFF2-40B4-BE49-F238E27FC236}">
                  <a16:creationId xmlns:a16="http://schemas.microsoft.com/office/drawing/2014/main" id="{5CEA07B0-CCB2-6766-8D6C-B71F929EBC0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6;p73">
              <a:extLst>
                <a:ext uri="{FF2B5EF4-FFF2-40B4-BE49-F238E27FC236}">
                  <a16:creationId xmlns:a16="http://schemas.microsoft.com/office/drawing/2014/main" id="{53C3615A-C4BD-AF5A-69A7-CC9CF3E4B5E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7;p73">
              <a:extLst>
                <a:ext uri="{FF2B5EF4-FFF2-40B4-BE49-F238E27FC236}">
                  <a16:creationId xmlns:a16="http://schemas.microsoft.com/office/drawing/2014/main" id="{5086FBDD-F6E2-195B-C10C-A142056988B6}"/>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8;p73">
              <a:extLst>
                <a:ext uri="{FF2B5EF4-FFF2-40B4-BE49-F238E27FC236}">
                  <a16:creationId xmlns:a16="http://schemas.microsoft.com/office/drawing/2014/main" id="{FE6F51DC-150A-2835-CA64-FFE53DDF6507}"/>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39;p73">
              <a:extLst>
                <a:ext uri="{FF2B5EF4-FFF2-40B4-BE49-F238E27FC236}">
                  <a16:creationId xmlns:a16="http://schemas.microsoft.com/office/drawing/2014/main" id="{032C8AE2-380F-248E-3228-128C92A29758}"/>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0;p73">
              <a:extLst>
                <a:ext uri="{FF2B5EF4-FFF2-40B4-BE49-F238E27FC236}">
                  <a16:creationId xmlns:a16="http://schemas.microsoft.com/office/drawing/2014/main" id="{37A37B7C-CB66-D53B-4F19-38E0E7A28E2C}"/>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1;p73">
              <a:extLst>
                <a:ext uri="{FF2B5EF4-FFF2-40B4-BE49-F238E27FC236}">
                  <a16:creationId xmlns:a16="http://schemas.microsoft.com/office/drawing/2014/main" id="{08A90560-9231-C35F-CBF3-A43B0BCDA794}"/>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2;p73">
              <a:extLst>
                <a:ext uri="{FF2B5EF4-FFF2-40B4-BE49-F238E27FC236}">
                  <a16:creationId xmlns:a16="http://schemas.microsoft.com/office/drawing/2014/main" id="{CAC18829-EF0B-2FA7-B63C-E182AC990C26}"/>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3;p73">
              <a:extLst>
                <a:ext uri="{FF2B5EF4-FFF2-40B4-BE49-F238E27FC236}">
                  <a16:creationId xmlns:a16="http://schemas.microsoft.com/office/drawing/2014/main" id="{F64AD03C-26FF-7BA4-8B93-557F09928BA9}"/>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4;p73">
              <a:extLst>
                <a:ext uri="{FF2B5EF4-FFF2-40B4-BE49-F238E27FC236}">
                  <a16:creationId xmlns:a16="http://schemas.microsoft.com/office/drawing/2014/main" id="{37123C19-19C8-8E42-F9E8-C630C2415A75}"/>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5;p73">
              <a:extLst>
                <a:ext uri="{FF2B5EF4-FFF2-40B4-BE49-F238E27FC236}">
                  <a16:creationId xmlns:a16="http://schemas.microsoft.com/office/drawing/2014/main" id="{5CFEE5F6-41FC-FCE4-4E4B-9B697DECC3E6}"/>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6;p73">
              <a:extLst>
                <a:ext uri="{FF2B5EF4-FFF2-40B4-BE49-F238E27FC236}">
                  <a16:creationId xmlns:a16="http://schemas.microsoft.com/office/drawing/2014/main" id="{C14B03C1-6C55-6C23-3EBB-7D9A10DB96A2}"/>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47;p73">
            <a:extLst>
              <a:ext uri="{FF2B5EF4-FFF2-40B4-BE49-F238E27FC236}">
                <a16:creationId xmlns:a16="http://schemas.microsoft.com/office/drawing/2014/main" id="{E6AFE5D4-3158-7B24-C5FF-916176D39DF6}"/>
              </a:ext>
            </a:extLst>
          </p:cNvPr>
          <p:cNvGrpSpPr/>
          <p:nvPr/>
        </p:nvGrpSpPr>
        <p:grpSpPr>
          <a:xfrm rot="-2124868">
            <a:off x="6653536" y="289605"/>
            <a:ext cx="843951" cy="675621"/>
            <a:chOff x="4125553" y="2339045"/>
            <a:chExt cx="843932" cy="675606"/>
          </a:xfrm>
        </p:grpSpPr>
        <p:sp>
          <p:nvSpPr>
            <p:cNvPr id="44" name="Google Shape;4548;p73">
              <a:extLst>
                <a:ext uri="{FF2B5EF4-FFF2-40B4-BE49-F238E27FC236}">
                  <a16:creationId xmlns:a16="http://schemas.microsoft.com/office/drawing/2014/main" id="{D3BCB505-F018-8896-E1A0-57AE9B09CBFB}"/>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49;p73">
              <a:extLst>
                <a:ext uri="{FF2B5EF4-FFF2-40B4-BE49-F238E27FC236}">
                  <a16:creationId xmlns:a16="http://schemas.microsoft.com/office/drawing/2014/main" id="{06A2FEC0-0CAC-911B-816F-2F0AA8EBF11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0;p73">
              <a:extLst>
                <a:ext uri="{FF2B5EF4-FFF2-40B4-BE49-F238E27FC236}">
                  <a16:creationId xmlns:a16="http://schemas.microsoft.com/office/drawing/2014/main" id="{EA25E676-1BD2-65F4-8A14-BEBEB43EA54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1;p73">
              <a:extLst>
                <a:ext uri="{FF2B5EF4-FFF2-40B4-BE49-F238E27FC236}">
                  <a16:creationId xmlns:a16="http://schemas.microsoft.com/office/drawing/2014/main" id="{10BF5B25-6191-729E-641A-71CBD7169F28}"/>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2;p73">
              <a:extLst>
                <a:ext uri="{FF2B5EF4-FFF2-40B4-BE49-F238E27FC236}">
                  <a16:creationId xmlns:a16="http://schemas.microsoft.com/office/drawing/2014/main" id="{12350076-8524-BC67-DEEE-8484D75D3CE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3;p73">
              <a:extLst>
                <a:ext uri="{FF2B5EF4-FFF2-40B4-BE49-F238E27FC236}">
                  <a16:creationId xmlns:a16="http://schemas.microsoft.com/office/drawing/2014/main" id="{1FAFA37C-370B-1BC1-396F-5B3EE5C9B4C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4;p73">
              <a:extLst>
                <a:ext uri="{FF2B5EF4-FFF2-40B4-BE49-F238E27FC236}">
                  <a16:creationId xmlns:a16="http://schemas.microsoft.com/office/drawing/2014/main" id="{4BB30900-C7F3-9FC1-04AD-C47B1E85D80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5;p73">
              <a:extLst>
                <a:ext uri="{FF2B5EF4-FFF2-40B4-BE49-F238E27FC236}">
                  <a16:creationId xmlns:a16="http://schemas.microsoft.com/office/drawing/2014/main" id="{3E13AA40-9393-D774-32CE-46C38056049D}"/>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6;p73">
              <a:extLst>
                <a:ext uri="{FF2B5EF4-FFF2-40B4-BE49-F238E27FC236}">
                  <a16:creationId xmlns:a16="http://schemas.microsoft.com/office/drawing/2014/main" id="{48EEA7A4-8050-BCCE-C656-76A54D5AAD3D}"/>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7;p73">
              <a:extLst>
                <a:ext uri="{FF2B5EF4-FFF2-40B4-BE49-F238E27FC236}">
                  <a16:creationId xmlns:a16="http://schemas.microsoft.com/office/drawing/2014/main" id="{BA761ADE-7A19-8387-4421-42E4F8CD9CA9}"/>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8;p73">
              <a:extLst>
                <a:ext uri="{FF2B5EF4-FFF2-40B4-BE49-F238E27FC236}">
                  <a16:creationId xmlns:a16="http://schemas.microsoft.com/office/drawing/2014/main" id="{8B4C7B3A-C0BD-A8C3-BDDF-F3EB45B870C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59;p73">
              <a:extLst>
                <a:ext uri="{FF2B5EF4-FFF2-40B4-BE49-F238E27FC236}">
                  <a16:creationId xmlns:a16="http://schemas.microsoft.com/office/drawing/2014/main" id="{626A739B-ABF5-70A9-15E9-5B0122B8243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0;p73">
              <a:extLst>
                <a:ext uri="{FF2B5EF4-FFF2-40B4-BE49-F238E27FC236}">
                  <a16:creationId xmlns:a16="http://schemas.microsoft.com/office/drawing/2014/main" id="{21291CA5-FC12-CE23-265C-0268C18393DA}"/>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1;p73">
              <a:extLst>
                <a:ext uri="{FF2B5EF4-FFF2-40B4-BE49-F238E27FC236}">
                  <a16:creationId xmlns:a16="http://schemas.microsoft.com/office/drawing/2014/main" id="{4D2EA5B8-3EBB-7BD9-669F-825717DCEE0C}"/>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2;p73">
              <a:extLst>
                <a:ext uri="{FF2B5EF4-FFF2-40B4-BE49-F238E27FC236}">
                  <a16:creationId xmlns:a16="http://schemas.microsoft.com/office/drawing/2014/main" id="{A9F0975D-BFEA-ADC2-5715-AF28A37FD91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3;p73">
              <a:extLst>
                <a:ext uri="{FF2B5EF4-FFF2-40B4-BE49-F238E27FC236}">
                  <a16:creationId xmlns:a16="http://schemas.microsoft.com/office/drawing/2014/main" id="{BE652C15-4275-B784-2D34-639CCE32EA3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4;p73">
              <a:extLst>
                <a:ext uri="{FF2B5EF4-FFF2-40B4-BE49-F238E27FC236}">
                  <a16:creationId xmlns:a16="http://schemas.microsoft.com/office/drawing/2014/main" id="{C04FFA3E-9A02-AA43-92A9-3D45A9E37B78}"/>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5;p73">
              <a:extLst>
                <a:ext uri="{FF2B5EF4-FFF2-40B4-BE49-F238E27FC236}">
                  <a16:creationId xmlns:a16="http://schemas.microsoft.com/office/drawing/2014/main" id="{8F4ABD3D-6F0D-88E0-FC7E-E79C21CA4B9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6;p73">
              <a:extLst>
                <a:ext uri="{FF2B5EF4-FFF2-40B4-BE49-F238E27FC236}">
                  <a16:creationId xmlns:a16="http://schemas.microsoft.com/office/drawing/2014/main" id="{635EDDF5-78D0-FC60-8949-C9F46455BA0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7;p73">
              <a:extLst>
                <a:ext uri="{FF2B5EF4-FFF2-40B4-BE49-F238E27FC236}">
                  <a16:creationId xmlns:a16="http://schemas.microsoft.com/office/drawing/2014/main" id="{B5447C90-1747-9298-9950-E3DBA0A5AB3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8;p73">
              <a:extLst>
                <a:ext uri="{FF2B5EF4-FFF2-40B4-BE49-F238E27FC236}">
                  <a16:creationId xmlns:a16="http://schemas.microsoft.com/office/drawing/2014/main" id="{0A0DD70E-47C1-2091-8809-93B089E9E971}"/>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9;p73">
              <a:extLst>
                <a:ext uri="{FF2B5EF4-FFF2-40B4-BE49-F238E27FC236}">
                  <a16:creationId xmlns:a16="http://schemas.microsoft.com/office/drawing/2014/main" id="{B6ED684D-E12C-2813-9DFF-531EB715CA66}"/>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7876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76608" y="2157263"/>
            <a:ext cx="3410026" cy="2163269"/>
          </a:xfrm>
          <a:prstGeom prst="rect">
            <a:avLst/>
          </a:prstGeom>
        </p:spPr>
      </p:pic>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pic>
        <p:nvPicPr>
          <p:cNvPr id="6" name="Picture 5">
            <a:extLst>
              <a:ext uri="{FF2B5EF4-FFF2-40B4-BE49-F238E27FC236}">
                <a16:creationId xmlns:a16="http://schemas.microsoft.com/office/drawing/2014/main" id="{E9C32462-454F-60CD-8910-52A7CB3C00F4}"/>
              </a:ext>
            </a:extLst>
          </p:cNvPr>
          <p:cNvPicPr>
            <a:picLocks noChangeAspect="1"/>
          </p:cNvPicPr>
          <p:nvPr/>
        </p:nvPicPr>
        <p:blipFill>
          <a:blip r:embed="rId4"/>
          <a:stretch>
            <a:fillRect/>
          </a:stretch>
        </p:blipFill>
        <p:spPr>
          <a:xfrm>
            <a:off x="3525716" y="986771"/>
            <a:ext cx="4611451" cy="2845924"/>
          </a:xfrm>
          <a:prstGeom prst="rect">
            <a:avLst/>
          </a:prstGeom>
        </p:spPr>
      </p:pic>
      <p:sp>
        <p:nvSpPr>
          <p:cNvPr id="3" name="TextBox 2">
            <a:extLst>
              <a:ext uri="{FF2B5EF4-FFF2-40B4-BE49-F238E27FC236}">
                <a16:creationId xmlns:a16="http://schemas.microsoft.com/office/drawing/2014/main" id="{B71972CC-90DA-7F3E-DC80-62D05C4689BE}"/>
              </a:ext>
            </a:extLst>
          </p:cNvPr>
          <p:cNvSpPr txBox="1"/>
          <p:nvPr/>
        </p:nvSpPr>
        <p:spPr>
          <a:xfrm>
            <a:off x="3526670" y="2807805"/>
            <a:ext cx="631341" cy="169277"/>
          </a:xfrm>
          <a:prstGeom prst="rect">
            <a:avLst/>
          </a:prstGeom>
          <a:solidFill>
            <a:schemeClr val="bg1"/>
          </a:solidFill>
        </p:spPr>
        <p:txBody>
          <a:bodyPr wrap="square" rtlCol="0">
            <a:spAutoFit/>
          </a:bodyPr>
          <a:lstStyle/>
          <a:p>
            <a:r>
              <a:rPr lang="en-US" sz="500" dirty="0"/>
              <a:t># of Breweries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Parsing through the data, we can see that a large amount of information from the IBV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pic>
        <p:nvPicPr>
          <p:cNvPr id="4" name="Picture 3" descr="Chart&#10;&#10;Description automatically generated with medium confidence">
            <a:extLst>
              <a:ext uri="{FF2B5EF4-FFF2-40B4-BE49-F238E27FC236}">
                <a16:creationId xmlns:a16="http://schemas.microsoft.com/office/drawing/2014/main" id="{38E28745-3DF6-9FBD-C8A8-B398926D0C6C}"/>
              </a:ext>
            </a:extLst>
          </p:cNvPr>
          <p:cNvPicPr>
            <a:picLocks noChangeAspect="1"/>
          </p:cNvPicPr>
          <p:nvPr/>
        </p:nvPicPr>
        <p:blipFill>
          <a:blip r:embed="rId3"/>
          <a:stretch>
            <a:fillRect/>
          </a:stretch>
        </p:blipFill>
        <p:spPr>
          <a:xfrm>
            <a:off x="109378" y="929763"/>
            <a:ext cx="4443914" cy="2744117"/>
          </a:xfrm>
          <a:prstGeom prst="rect">
            <a:avLst/>
          </a:prstGeom>
        </p:spPr>
      </p:pic>
      <p:pic>
        <p:nvPicPr>
          <p:cNvPr id="6" name="Picture 5" descr="Chart, bar chart&#10;&#10;Description automatically generated">
            <a:extLst>
              <a:ext uri="{FF2B5EF4-FFF2-40B4-BE49-F238E27FC236}">
                <a16:creationId xmlns:a16="http://schemas.microsoft.com/office/drawing/2014/main" id="{F44F1C26-2CDC-5A64-98A5-F7DCA8F9C092}"/>
              </a:ext>
            </a:extLst>
          </p:cNvPr>
          <p:cNvPicPr>
            <a:picLocks noChangeAspect="1"/>
          </p:cNvPicPr>
          <p:nvPr/>
        </p:nvPicPr>
        <p:blipFill>
          <a:blip r:embed="rId4"/>
          <a:stretch>
            <a:fillRect/>
          </a:stretch>
        </p:blipFill>
        <p:spPr>
          <a:xfrm>
            <a:off x="4553292" y="929763"/>
            <a:ext cx="4443914" cy="2744117"/>
          </a:xfrm>
          <a:prstGeom prst="rect">
            <a:avLst/>
          </a:prstGeom>
        </p:spPr>
      </p:pic>
    </p:spTree>
    <p:extLst>
      <p:ext uri="{BB962C8B-B14F-4D97-AF65-F5344CB8AC3E}">
        <p14:creationId xmlns:p14="http://schemas.microsoft.com/office/powerpoint/2010/main" val="221314881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3" cy="1170602"/>
              <a:chOff x="410886" y="1228766"/>
              <a:chExt cx="5325440"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7" y="1228766"/>
                <a:ext cx="5224909" cy="738653"/>
              </a:xfrm>
              <a:prstGeom prst="rect">
                <a:avLst/>
              </a:prstGeom>
              <a:solidFill>
                <a:schemeClr val="bg1"/>
              </a:solidFill>
            </p:spPr>
            <p:txBody>
              <a:bodyPr wrap="square" rtlCol="0">
                <a:spAutoFit/>
              </a:bodyPr>
              <a:lstStyle/>
              <a:p>
                <a:endParaRPr lang="en-US" sz="1000" dirty="0"/>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9DC2-CC3B-62F5-0641-4820428DE9D7}"/>
              </a:ext>
            </a:extLst>
          </p:cNvPr>
          <p:cNvSpPr>
            <a:spLocks noGrp="1"/>
          </p:cNvSpPr>
          <p:nvPr>
            <p:ph type="title"/>
          </p:nvPr>
        </p:nvSpPr>
        <p:spPr/>
        <p:txBody>
          <a:bodyPr/>
          <a:lstStyle/>
          <a:p>
            <a:r>
              <a:rPr lang="en" dirty="0"/>
              <a:t>Highest ABV</a:t>
            </a:r>
            <a:endParaRPr lang="en-US" dirty="0"/>
          </a:p>
        </p:txBody>
      </p:sp>
      <p:pic>
        <p:nvPicPr>
          <p:cNvPr id="1026" name="Picture 2" descr="Lee Hill Series Vol 5 - Belgian Style Quadrupel Ale - Upslope Brewing  Company - Untappd">
            <a:extLst>
              <a:ext uri="{FF2B5EF4-FFF2-40B4-BE49-F238E27FC236}">
                <a16:creationId xmlns:a16="http://schemas.microsoft.com/office/drawing/2014/main" id="{EB583AB7-B730-6F35-25DC-4A8FFFA5F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13957" cy="37139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g of Colorado - Wikipedia">
            <a:extLst>
              <a:ext uri="{FF2B5EF4-FFF2-40B4-BE49-F238E27FC236}">
                <a16:creationId xmlns:a16="http://schemas.microsoft.com/office/drawing/2014/main" id="{BD8DE652-C9D5-FCB6-5D09-84716500E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71" y="2790503"/>
            <a:ext cx="2428875" cy="1619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506BF7-B131-B19C-E5A9-9016C0C8C4C4}"/>
              </a:ext>
            </a:extLst>
          </p:cNvPr>
          <p:cNvSpPr txBox="1"/>
          <p:nvPr/>
        </p:nvSpPr>
        <p:spPr>
          <a:xfrm>
            <a:off x="4867835" y="1190065"/>
            <a:ext cx="3637430" cy="1600438"/>
          </a:xfrm>
          <a:prstGeom prst="rect">
            <a:avLst/>
          </a:prstGeom>
          <a:noFill/>
        </p:spPr>
        <p:txBody>
          <a:bodyPr wrap="square" rtlCol="0">
            <a:spAutoFit/>
          </a:bodyPr>
          <a:lstStyle/>
          <a:p>
            <a:pPr algn="ctr"/>
            <a:r>
              <a:rPr lang="en-US" dirty="0"/>
              <a:t>Lee Hill Series Vol. 5 – Belgian Style </a:t>
            </a:r>
            <a:r>
              <a:rPr lang="en-US" dirty="0" err="1"/>
              <a:t>Quadrupel</a:t>
            </a:r>
            <a:r>
              <a:rPr lang="en-US" dirty="0"/>
              <a:t> Ale</a:t>
            </a:r>
          </a:p>
          <a:p>
            <a:pPr algn="ctr"/>
            <a:endParaRPr lang="en-US" dirty="0"/>
          </a:p>
          <a:p>
            <a:pPr algn="ctr"/>
            <a:r>
              <a:rPr lang="en-US" dirty="0"/>
              <a:t>ABV : 12.8%</a:t>
            </a:r>
          </a:p>
          <a:p>
            <a:pPr algn="ctr"/>
            <a:r>
              <a:rPr lang="en-US" dirty="0"/>
              <a:t>IBU  :  35</a:t>
            </a:r>
          </a:p>
          <a:p>
            <a:pPr algn="ctr"/>
            <a:endParaRPr lang="en-US" dirty="0"/>
          </a:p>
          <a:p>
            <a:pPr algn="ctr"/>
            <a:r>
              <a:rPr lang="en-US" dirty="0"/>
              <a:t>State: Colorado</a:t>
            </a:r>
          </a:p>
        </p:txBody>
      </p:sp>
      <p:grpSp>
        <p:nvGrpSpPr>
          <p:cNvPr id="5" name="Google Shape;4512;p73">
            <a:extLst>
              <a:ext uri="{FF2B5EF4-FFF2-40B4-BE49-F238E27FC236}">
                <a16:creationId xmlns:a16="http://schemas.microsoft.com/office/drawing/2014/main" id="{92A1317A-A0C1-DC59-763D-360D439AF580}"/>
              </a:ext>
            </a:extLst>
          </p:cNvPr>
          <p:cNvGrpSpPr/>
          <p:nvPr/>
        </p:nvGrpSpPr>
        <p:grpSpPr>
          <a:xfrm rot="-8732729">
            <a:off x="8148732" y="4254643"/>
            <a:ext cx="847558" cy="784977"/>
            <a:chOff x="4110235" y="3712040"/>
            <a:chExt cx="847636" cy="785049"/>
          </a:xfrm>
        </p:grpSpPr>
        <p:sp>
          <p:nvSpPr>
            <p:cNvPr id="6" name="Google Shape;4513;p73">
              <a:extLst>
                <a:ext uri="{FF2B5EF4-FFF2-40B4-BE49-F238E27FC236}">
                  <a16:creationId xmlns:a16="http://schemas.microsoft.com/office/drawing/2014/main" id="{4F38C98A-8084-42AD-09CF-2611EA3CFC86}"/>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14;p73">
              <a:extLst>
                <a:ext uri="{FF2B5EF4-FFF2-40B4-BE49-F238E27FC236}">
                  <a16:creationId xmlns:a16="http://schemas.microsoft.com/office/drawing/2014/main" id="{65D8E93A-5F50-851E-62E0-28962F300748}"/>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5;p73">
              <a:extLst>
                <a:ext uri="{FF2B5EF4-FFF2-40B4-BE49-F238E27FC236}">
                  <a16:creationId xmlns:a16="http://schemas.microsoft.com/office/drawing/2014/main" id="{5FD9E843-ACA2-3DE5-C2AD-AA9E63BC1914}"/>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6;p73">
              <a:extLst>
                <a:ext uri="{FF2B5EF4-FFF2-40B4-BE49-F238E27FC236}">
                  <a16:creationId xmlns:a16="http://schemas.microsoft.com/office/drawing/2014/main" id="{EA3DB1E2-E53E-C6B8-96CF-2BA970C3FBD0}"/>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0502C63C-CA06-A819-F123-4CAF4EFE08AD}"/>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8;p73">
              <a:extLst>
                <a:ext uri="{FF2B5EF4-FFF2-40B4-BE49-F238E27FC236}">
                  <a16:creationId xmlns:a16="http://schemas.microsoft.com/office/drawing/2014/main" id="{44AF189E-9F4F-A25A-95C0-CFEC3EB94066}"/>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9;p73">
              <a:extLst>
                <a:ext uri="{FF2B5EF4-FFF2-40B4-BE49-F238E27FC236}">
                  <a16:creationId xmlns:a16="http://schemas.microsoft.com/office/drawing/2014/main" id="{DA814A56-E68B-CC6D-FF84-3FAA271EA170}"/>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0;p73">
              <a:extLst>
                <a:ext uri="{FF2B5EF4-FFF2-40B4-BE49-F238E27FC236}">
                  <a16:creationId xmlns:a16="http://schemas.microsoft.com/office/drawing/2014/main" id="{5798C345-89B0-EC87-1586-274AA96AEEE2}"/>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21;p73">
              <a:extLst>
                <a:ext uri="{FF2B5EF4-FFF2-40B4-BE49-F238E27FC236}">
                  <a16:creationId xmlns:a16="http://schemas.microsoft.com/office/drawing/2014/main" id="{DFD0A028-61C8-9B7B-A644-71D4389B359B}"/>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2;p73">
              <a:extLst>
                <a:ext uri="{FF2B5EF4-FFF2-40B4-BE49-F238E27FC236}">
                  <a16:creationId xmlns:a16="http://schemas.microsoft.com/office/drawing/2014/main" id="{396609A6-9FE2-FBF6-A682-80A056722A9C}"/>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3;p73">
              <a:extLst>
                <a:ext uri="{FF2B5EF4-FFF2-40B4-BE49-F238E27FC236}">
                  <a16:creationId xmlns:a16="http://schemas.microsoft.com/office/drawing/2014/main" id="{75D64729-B0F0-E8B7-4013-40B7D8FDE3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4;p73">
              <a:extLst>
                <a:ext uri="{FF2B5EF4-FFF2-40B4-BE49-F238E27FC236}">
                  <a16:creationId xmlns:a16="http://schemas.microsoft.com/office/drawing/2014/main" id="{E548B72A-B1A8-1060-18AE-A62ACB0E5868}"/>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5;p73">
              <a:extLst>
                <a:ext uri="{FF2B5EF4-FFF2-40B4-BE49-F238E27FC236}">
                  <a16:creationId xmlns:a16="http://schemas.microsoft.com/office/drawing/2014/main" id="{3C06626D-CE39-CAB0-D765-29349EF3E08A}"/>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6;p73">
              <a:extLst>
                <a:ext uri="{FF2B5EF4-FFF2-40B4-BE49-F238E27FC236}">
                  <a16:creationId xmlns:a16="http://schemas.microsoft.com/office/drawing/2014/main" id="{6FD2DCA4-7720-9508-A5CA-E59015536E4B}"/>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7;p73">
              <a:extLst>
                <a:ext uri="{FF2B5EF4-FFF2-40B4-BE49-F238E27FC236}">
                  <a16:creationId xmlns:a16="http://schemas.microsoft.com/office/drawing/2014/main" id="{86FA33CA-467B-AC95-F3D9-BFDA390712B7}"/>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8;p73">
              <a:extLst>
                <a:ext uri="{FF2B5EF4-FFF2-40B4-BE49-F238E27FC236}">
                  <a16:creationId xmlns:a16="http://schemas.microsoft.com/office/drawing/2014/main" id="{A0C3132F-B64A-0608-F5BD-28BB56862DA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9;p73">
              <a:extLst>
                <a:ext uri="{FF2B5EF4-FFF2-40B4-BE49-F238E27FC236}">
                  <a16:creationId xmlns:a16="http://schemas.microsoft.com/office/drawing/2014/main" id="{D50FA897-A2F8-75C0-AD81-6AE2D72F605C}"/>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30;p73">
              <a:extLst>
                <a:ext uri="{FF2B5EF4-FFF2-40B4-BE49-F238E27FC236}">
                  <a16:creationId xmlns:a16="http://schemas.microsoft.com/office/drawing/2014/main" id="{E0443B8F-94FD-D936-1F72-32E04DFF6232}"/>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31;p73">
              <a:extLst>
                <a:ext uri="{FF2B5EF4-FFF2-40B4-BE49-F238E27FC236}">
                  <a16:creationId xmlns:a16="http://schemas.microsoft.com/office/drawing/2014/main" id="{8B0D8F8F-E66B-62DD-B25D-AA1B3C984142}"/>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2;p73">
              <a:extLst>
                <a:ext uri="{FF2B5EF4-FFF2-40B4-BE49-F238E27FC236}">
                  <a16:creationId xmlns:a16="http://schemas.microsoft.com/office/drawing/2014/main" id="{FD5853C5-52AC-9A88-DE36-82FB74D33653}"/>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3;p73">
              <a:extLst>
                <a:ext uri="{FF2B5EF4-FFF2-40B4-BE49-F238E27FC236}">
                  <a16:creationId xmlns:a16="http://schemas.microsoft.com/office/drawing/2014/main" id="{139D18CB-9230-D57C-1BBB-309D85D0767B}"/>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4;p73">
              <a:extLst>
                <a:ext uri="{FF2B5EF4-FFF2-40B4-BE49-F238E27FC236}">
                  <a16:creationId xmlns:a16="http://schemas.microsoft.com/office/drawing/2014/main" id="{6FB0AC78-CB6E-AF3F-808E-42FAD6D1ABF8}"/>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5;p73">
              <a:extLst>
                <a:ext uri="{FF2B5EF4-FFF2-40B4-BE49-F238E27FC236}">
                  <a16:creationId xmlns:a16="http://schemas.microsoft.com/office/drawing/2014/main" id="{75E6B5E1-E45A-7F19-4BA3-0CD62CCE0C5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6;p73">
              <a:extLst>
                <a:ext uri="{FF2B5EF4-FFF2-40B4-BE49-F238E27FC236}">
                  <a16:creationId xmlns:a16="http://schemas.microsoft.com/office/drawing/2014/main" id="{543AD358-0D3A-DA74-FAC6-A19536092FD4}"/>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7;p73">
              <a:extLst>
                <a:ext uri="{FF2B5EF4-FFF2-40B4-BE49-F238E27FC236}">
                  <a16:creationId xmlns:a16="http://schemas.microsoft.com/office/drawing/2014/main" id="{31AFB282-4F59-7348-15C1-EA5CEA7FDC1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8;p73">
              <a:extLst>
                <a:ext uri="{FF2B5EF4-FFF2-40B4-BE49-F238E27FC236}">
                  <a16:creationId xmlns:a16="http://schemas.microsoft.com/office/drawing/2014/main" id="{6A4FC69A-E455-834D-C02D-A4195A4BD085}"/>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9;p73">
              <a:extLst>
                <a:ext uri="{FF2B5EF4-FFF2-40B4-BE49-F238E27FC236}">
                  <a16:creationId xmlns:a16="http://schemas.microsoft.com/office/drawing/2014/main" id="{1EBDC59E-EC9F-970C-F481-AFA2169799CA}"/>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40;p73">
              <a:extLst>
                <a:ext uri="{FF2B5EF4-FFF2-40B4-BE49-F238E27FC236}">
                  <a16:creationId xmlns:a16="http://schemas.microsoft.com/office/drawing/2014/main" id="{91289636-1133-13D5-5E02-436D7C25ECEF}"/>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41;p73">
              <a:extLst>
                <a:ext uri="{FF2B5EF4-FFF2-40B4-BE49-F238E27FC236}">
                  <a16:creationId xmlns:a16="http://schemas.microsoft.com/office/drawing/2014/main" id="{B396EE30-1632-157D-46A2-4584018DF9B8}"/>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2;p73">
              <a:extLst>
                <a:ext uri="{FF2B5EF4-FFF2-40B4-BE49-F238E27FC236}">
                  <a16:creationId xmlns:a16="http://schemas.microsoft.com/office/drawing/2014/main" id="{3BD5217E-1F39-98F0-6BEB-4E0AAE802BC0}"/>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3;p73">
              <a:extLst>
                <a:ext uri="{FF2B5EF4-FFF2-40B4-BE49-F238E27FC236}">
                  <a16:creationId xmlns:a16="http://schemas.microsoft.com/office/drawing/2014/main" id="{C3A5017D-A068-6FE2-2C4D-541DDE92973C}"/>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4;p73">
              <a:extLst>
                <a:ext uri="{FF2B5EF4-FFF2-40B4-BE49-F238E27FC236}">
                  <a16:creationId xmlns:a16="http://schemas.microsoft.com/office/drawing/2014/main" id="{F15EB66C-B991-4F6D-FEA6-1018C3B79E04}"/>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5;p73">
              <a:extLst>
                <a:ext uri="{FF2B5EF4-FFF2-40B4-BE49-F238E27FC236}">
                  <a16:creationId xmlns:a16="http://schemas.microsoft.com/office/drawing/2014/main" id="{F0222D7B-5B28-C123-5C49-1A4CA1583A1B}"/>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6;p73">
              <a:extLst>
                <a:ext uri="{FF2B5EF4-FFF2-40B4-BE49-F238E27FC236}">
                  <a16:creationId xmlns:a16="http://schemas.microsoft.com/office/drawing/2014/main" id="{496E101E-A66B-4ED5-B9D6-2CB5CC952461}"/>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547;p73">
            <a:extLst>
              <a:ext uri="{FF2B5EF4-FFF2-40B4-BE49-F238E27FC236}">
                <a16:creationId xmlns:a16="http://schemas.microsoft.com/office/drawing/2014/main" id="{1FDB5526-3910-A631-6E2F-61EEAFB30529}"/>
              </a:ext>
            </a:extLst>
          </p:cNvPr>
          <p:cNvGrpSpPr/>
          <p:nvPr/>
        </p:nvGrpSpPr>
        <p:grpSpPr>
          <a:xfrm rot="-2124868">
            <a:off x="6692340" y="182028"/>
            <a:ext cx="843951" cy="675621"/>
            <a:chOff x="4125553" y="2339045"/>
            <a:chExt cx="843932" cy="675606"/>
          </a:xfrm>
        </p:grpSpPr>
        <p:sp>
          <p:nvSpPr>
            <p:cNvPr id="41" name="Google Shape;4548;p73">
              <a:extLst>
                <a:ext uri="{FF2B5EF4-FFF2-40B4-BE49-F238E27FC236}">
                  <a16:creationId xmlns:a16="http://schemas.microsoft.com/office/drawing/2014/main" id="{7B07EC0A-67B3-28C5-4F26-DC8027D3FCD7}"/>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9;p73">
              <a:extLst>
                <a:ext uri="{FF2B5EF4-FFF2-40B4-BE49-F238E27FC236}">
                  <a16:creationId xmlns:a16="http://schemas.microsoft.com/office/drawing/2014/main" id="{6BB236B1-A758-1E3B-C97A-D8BBD1F86506}"/>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50;p73">
              <a:extLst>
                <a:ext uri="{FF2B5EF4-FFF2-40B4-BE49-F238E27FC236}">
                  <a16:creationId xmlns:a16="http://schemas.microsoft.com/office/drawing/2014/main" id="{FBF4EE43-0BED-E80A-0528-ED53C737DDED}"/>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51;p73">
              <a:extLst>
                <a:ext uri="{FF2B5EF4-FFF2-40B4-BE49-F238E27FC236}">
                  <a16:creationId xmlns:a16="http://schemas.microsoft.com/office/drawing/2014/main" id="{CEA15232-57CE-DC06-189B-5EA7A4FCB809}"/>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2;p73">
              <a:extLst>
                <a:ext uri="{FF2B5EF4-FFF2-40B4-BE49-F238E27FC236}">
                  <a16:creationId xmlns:a16="http://schemas.microsoft.com/office/drawing/2014/main" id="{D91F606D-7033-9917-DC29-E67EA0636EE6}"/>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3;p73">
              <a:extLst>
                <a:ext uri="{FF2B5EF4-FFF2-40B4-BE49-F238E27FC236}">
                  <a16:creationId xmlns:a16="http://schemas.microsoft.com/office/drawing/2014/main" id="{D3A027DF-9800-E4C0-9634-B14E0639556F}"/>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4;p73">
              <a:extLst>
                <a:ext uri="{FF2B5EF4-FFF2-40B4-BE49-F238E27FC236}">
                  <a16:creationId xmlns:a16="http://schemas.microsoft.com/office/drawing/2014/main" id="{675FA56F-785A-8182-73DF-B02E1C30ABBA}"/>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5;p73">
              <a:extLst>
                <a:ext uri="{FF2B5EF4-FFF2-40B4-BE49-F238E27FC236}">
                  <a16:creationId xmlns:a16="http://schemas.microsoft.com/office/drawing/2014/main" id="{C6B9C0AA-DA04-6656-A56C-9C17A4829842}"/>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6;p73">
              <a:extLst>
                <a:ext uri="{FF2B5EF4-FFF2-40B4-BE49-F238E27FC236}">
                  <a16:creationId xmlns:a16="http://schemas.microsoft.com/office/drawing/2014/main" id="{163FAB5B-4D8E-782C-B2A3-740B5DE09003}"/>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7;p73">
              <a:extLst>
                <a:ext uri="{FF2B5EF4-FFF2-40B4-BE49-F238E27FC236}">
                  <a16:creationId xmlns:a16="http://schemas.microsoft.com/office/drawing/2014/main" id="{5B391FEA-096D-E96A-3D5C-196247DC11CC}"/>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8;p73">
              <a:extLst>
                <a:ext uri="{FF2B5EF4-FFF2-40B4-BE49-F238E27FC236}">
                  <a16:creationId xmlns:a16="http://schemas.microsoft.com/office/drawing/2014/main" id="{21F0EBFE-EA7F-3EA3-3A78-24FEA44042B0}"/>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9;p73">
              <a:extLst>
                <a:ext uri="{FF2B5EF4-FFF2-40B4-BE49-F238E27FC236}">
                  <a16:creationId xmlns:a16="http://schemas.microsoft.com/office/drawing/2014/main" id="{3B15F2CD-EF30-2B9C-765E-DAE1EAEBDAB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60;p73">
              <a:extLst>
                <a:ext uri="{FF2B5EF4-FFF2-40B4-BE49-F238E27FC236}">
                  <a16:creationId xmlns:a16="http://schemas.microsoft.com/office/drawing/2014/main" id="{E838C39B-0285-44EE-7BCE-9EBA0D55D73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61;p73">
              <a:extLst>
                <a:ext uri="{FF2B5EF4-FFF2-40B4-BE49-F238E27FC236}">
                  <a16:creationId xmlns:a16="http://schemas.microsoft.com/office/drawing/2014/main" id="{D12D052E-8F3D-F0F1-F423-12968BD217B2}"/>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2;p73">
              <a:extLst>
                <a:ext uri="{FF2B5EF4-FFF2-40B4-BE49-F238E27FC236}">
                  <a16:creationId xmlns:a16="http://schemas.microsoft.com/office/drawing/2014/main" id="{9D3D2203-B281-60DF-68B7-5CF75B0FFF90}"/>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3;p73">
              <a:extLst>
                <a:ext uri="{FF2B5EF4-FFF2-40B4-BE49-F238E27FC236}">
                  <a16:creationId xmlns:a16="http://schemas.microsoft.com/office/drawing/2014/main" id="{483B6296-76E1-0308-5E5E-4F96F213EB5B}"/>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4;p73">
              <a:extLst>
                <a:ext uri="{FF2B5EF4-FFF2-40B4-BE49-F238E27FC236}">
                  <a16:creationId xmlns:a16="http://schemas.microsoft.com/office/drawing/2014/main" id="{7F22B0CC-DF87-750A-B526-0DEA47EA8F4D}"/>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5;p73">
              <a:extLst>
                <a:ext uri="{FF2B5EF4-FFF2-40B4-BE49-F238E27FC236}">
                  <a16:creationId xmlns:a16="http://schemas.microsoft.com/office/drawing/2014/main" id="{961B23F4-367B-1725-7F53-165D6DE9F4C6}"/>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6;p73">
              <a:extLst>
                <a:ext uri="{FF2B5EF4-FFF2-40B4-BE49-F238E27FC236}">
                  <a16:creationId xmlns:a16="http://schemas.microsoft.com/office/drawing/2014/main" id="{FF29552A-B3A0-8436-2376-2EE3220243C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7;p73">
              <a:extLst>
                <a:ext uri="{FF2B5EF4-FFF2-40B4-BE49-F238E27FC236}">
                  <a16:creationId xmlns:a16="http://schemas.microsoft.com/office/drawing/2014/main" id="{71563A0C-794F-D5B2-6426-D7E3CC2329AC}"/>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8;p73">
              <a:extLst>
                <a:ext uri="{FF2B5EF4-FFF2-40B4-BE49-F238E27FC236}">
                  <a16:creationId xmlns:a16="http://schemas.microsoft.com/office/drawing/2014/main" id="{6EFD8FBC-069D-08DB-D950-26F220CDA536}"/>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9;p73">
              <a:extLst>
                <a:ext uri="{FF2B5EF4-FFF2-40B4-BE49-F238E27FC236}">
                  <a16:creationId xmlns:a16="http://schemas.microsoft.com/office/drawing/2014/main" id="{0D46372D-1BB6-115F-D8EE-01609CEF25BB}"/>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0458932"/>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2FE9-04D0-572D-9D77-63AA679CD6C3}"/>
              </a:ext>
            </a:extLst>
          </p:cNvPr>
          <p:cNvSpPr>
            <a:spLocks noGrp="1"/>
          </p:cNvSpPr>
          <p:nvPr>
            <p:ph type="title"/>
          </p:nvPr>
        </p:nvSpPr>
        <p:spPr/>
        <p:txBody>
          <a:bodyPr/>
          <a:lstStyle/>
          <a:p>
            <a:r>
              <a:rPr lang="en" dirty="0"/>
              <a:t>Highest IBU</a:t>
            </a:r>
            <a:endParaRPr lang="en-US" dirty="0"/>
          </a:p>
        </p:txBody>
      </p:sp>
      <p:pic>
        <p:nvPicPr>
          <p:cNvPr id="3" name="Picture 4" descr="BITTER BITCH T-SHIRT - Astoria Brewing Company">
            <a:extLst>
              <a:ext uri="{FF2B5EF4-FFF2-40B4-BE49-F238E27FC236}">
                <a16:creationId xmlns:a16="http://schemas.microsoft.com/office/drawing/2014/main" id="{430A0C3C-18CA-5936-7947-962D4D1F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20679" cy="3720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8A8A93-2094-F241-BE88-B838CE0206C2}"/>
              </a:ext>
            </a:extLst>
          </p:cNvPr>
          <p:cNvSpPr txBox="1"/>
          <p:nvPr/>
        </p:nvSpPr>
        <p:spPr>
          <a:xfrm>
            <a:off x="4867835" y="1190065"/>
            <a:ext cx="3637430" cy="1384995"/>
          </a:xfrm>
          <a:prstGeom prst="rect">
            <a:avLst/>
          </a:prstGeom>
          <a:noFill/>
        </p:spPr>
        <p:txBody>
          <a:bodyPr wrap="square" rtlCol="0">
            <a:spAutoFit/>
          </a:bodyPr>
          <a:lstStyle/>
          <a:p>
            <a:pPr algn="ctr"/>
            <a:r>
              <a:rPr lang="en-US" dirty="0"/>
              <a:t>Bitter Bitch Imperial IPA</a:t>
            </a:r>
          </a:p>
          <a:p>
            <a:pPr algn="ctr"/>
            <a:endParaRPr lang="en-US" dirty="0"/>
          </a:p>
          <a:p>
            <a:pPr algn="ctr"/>
            <a:r>
              <a:rPr lang="en-US" dirty="0"/>
              <a:t>ABV : 8.2%</a:t>
            </a:r>
          </a:p>
          <a:p>
            <a:pPr algn="ctr"/>
            <a:r>
              <a:rPr lang="en-US" dirty="0"/>
              <a:t>IBU  :  138</a:t>
            </a:r>
          </a:p>
          <a:p>
            <a:pPr algn="ctr"/>
            <a:endParaRPr lang="en-US" dirty="0"/>
          </a:p>
          <a:p>
            <a:pPr algn="ctr"/>
            <a:r>
              <a:rPr lang="en-US" dirty="0"/>
              <a:t>State: Oregon</a:t>
            </a:r>
          </a:p>
        </p:txBody>
      </p:sp>
      <p:pic>
        <p:nvPicPr>
          <p:cNvPr id="2050" name="Picture 2" descr="Flag of Oregon - Wikipedia">
            <a:extLst>
              <a:ext uri="{FF2B5EF4-FFF2-40B4-BE49-F238E27FC236}">
                <a16:creationId xmlns:a16="http://schemas.microsoft.com/office/drawing/2014/main" id="{813E73D6-59E1-EF86-8F09-CB3F5B8D4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2" y="2533833"/>
            <a:ext cx="2428875" cy="161630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588;p73">
            <a:extLst>
              <a:ext uri="{FF2B5EF4-FFF2-40B4-BE49-F238E27FC236}">
                <a16:creationId xmlns:a16="http://schemas.microsoft.com/office/drawing/2014/main" id="{44A7E6D4-64F1-88E4-AA8D-D61228A61B1D}"/>
              </a:ext>
            </a:extLst>
          </p:cNvPr>
          <p:cNvGrpSpPr/>
          <p:nvPr/>
        </p:nvGrpSpPr>
        <p:grpSpPr>
          <a:xfrm rot="20133432">
            <a:off x="1904159" y="214847"/>
            <a:ext cx="435052" cy="628964"/>
            <a:chOff x="1794256" y="1012800"/>
            <a:chExt cx="434235" cy="627979"/>
          </a:xfrm>
        </p:grpSpPr>
        <p:sp>
          <p:nvSpPr>
            <p:cNvPr id="7" name="Google Shape;4589;p73">
              <a:extLst>
                <a:ext uri="{FF2B5EF4-FFF2-40B4-BE49-F238E27FC236}">
                  <a16:creationId xmlns:a16="http://schemas.microsoft.com/office/drawing/2014/main" id="{8303BE85-E747-21C4-033A-5CB844465389}"/>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90;p73">
              <a:extLst>
                <a:ext uri="{FF2B5EF4-FFF2-40B4-BE49-F238E27FC236}">
                  <a16:creationId xmlns:a16="http://schemas.microsoft.com/office/drawing/2014/main" id="{4B5093C0-F92E-82C0-2DA1-606A6FB9C16F}"/>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91;p73">
              <a:extLst>
                <a:ext uri="{FF2B5EF4-FFF2-40B4-BE49-F238E27FC236}">
                  <a16:creationId xmlns:a16="http://schemas.microsoft.com/office/drawing/2014/main" id="{0E558BD3-B74F-3F6C-081F-41D35A89D11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2;p73">
              <a:extLst>
                <a:ext uri="{FF2B5EF4-FFF2-40B4-BE49-F238E27FC236}">
                  <a16:creationId xmlns:a16="http://schemas.microsoft.com/office/drawing/2014/main" id="{D5AA50AE-1945-2CC0-429C-5282682E3196}"/>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93;p73">
              <a:extLst>
                <a:ext uri="{FF2B5EF4-FFF2-40B4-BE49-F238E27FC236}">
                  <a16:creationId xmlns:a16="http://schemas.microsoft.com/office/drawing/2014/main" id="{C60C1E61-BC2C-1711-0C8D-D96030E4BFDE}"/>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94;p73">
              <a:extLst>
                <a:ext uri="{FF2B5EF4-FFF2-40B4-BE49-F238E27FC236}">
                  <a16:creationId xmlns:a16="http://schemas.microsoft.com/office/drawing/2014/main" id="{3E43B7E0-6384-C4E4-18F5-27A77C8C974D}"/>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47;p73">
            <a:extLst>
              <a:ext uri="{FF2B5EF4-FFF2-40B4-BE49-F238E27FC236}">
                <a16:creationId xmlns:a16="http://schemas.microsoft.com/office/drawing/2014/main" id="{8DDE7BA9-AF40-A427-5DE4-09D4AC9E14B2}"/>
              </a:ext>
            </a:extLst>
          </p:cNvPr>
          <p:cNvGrpSpPr/>
          <p:nvPr/>
        </p:nvGrpSpPr>
        <p:grpSpPr>
          <a:xfrm rot="-2124868">
            <a:off x="4747999" y="4285851"/>
            <a:ext cx="843951" cy="675621"/>
            <a:chOff x="4125553" y="2339045"/>
            <a:chExt cx="843932" cy="675606"/>
          </a:xfrm>
        </p:grpSpPr>
        <p:sp>
          <p:nvSpPr>
            <p:cNvPr id="14" name="Google Shape;4548;p73">
              <a:extLst>
                <a:ext uri="{FF2B5EF4-FFF2-40B4-BE49-F238E27FC236}">
                  <a16:creationId xmlns:a16="http://schemas.microsoft.com/office/drawing/2014/main" id="{0DC70942-8B09-716D-942C-E17D2C3EE5DE}"/>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9;p73">
              <a:extLst>
                <a:ext uri="{FF2B5EF4-FFF2-40B4-BE49-F238E27FC236}">
                  <a16:creationId xmlns:a16="http://schemas.microsoft.com/office/drawing/2014/main" id="{DAC658FB-FC35-D6DA-C8BA-3B230B89865E}"/>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0;p73">
              <a:extLst>
                <a:ext uri="{FF2B5EF4-FFF2-40B4-BE49-F238E27FC236}">
                  <a16:creationId xmlns:a16="http://schemas.microsoft.com/office/drawing/2014/main" id="{A7DCDA49-B675-F4FC-A423-7E61F605AFB3}"/>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1;p73">
              <a:extLst>
                <a:ext uri="{FF2B5EF4-FFF2-40B4-BE49-F238E27FC236}">
                  <a16:creationId xmlns:a16="http://schemas.microsoft.com/office/drawing/2014/main" id="{3119E42A-7FBA-B035-15B1-2BE90859BA9A}"/>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2;p73">
              <a:extLst>
                <a:ext uri="{FF2B5EF4-FFF2-40B4-BE49-F238E27FC236}">
                  <a16:creationId xmlns:a16="http://schemas.microsoft.com/office/drawing/2014/main" id="{AB8D8299-0E9E-BFCA-0B84-56B9EC6CA66B}"/>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3;p73">
              <a:extLst>
                <a:ext uri="{FF2B5EF4-FFF2-40B4-BE49-F238E27FC236}">
                  <a16:creationId xmlns:a16="http://schemas.microsoft.com/office/drawing/2014/main" id="{2D398A09-AD21-6205-56A8-E5ED61A8BF8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4;p73">
              <a:extLst>
                <a:ext uri="{FF2B5EF4-FFF2-40B4-BE49-F238E27FC236}">
                  <a16:creationId xmlns:a16="http://schemas.microsoft.com/office/drawing/2014/main" id="{187EBF64-4963-2F10-6168-C99041BCD6A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5;p73">
              <a:extLst>
                <a:ext uri="{FF2B5EF4-FFF2-40B4-BE49-F238E27FC236}">
                  <a16:creationId xmlns:a16="http://schemas.microsoft.com/office/drawing/2014/main" id="{B3C3C57E-D2B2-3B69-1A3B-8B336D0D9C81}"/>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56;p73">
              <a:extLst>
                <a:ext uri="{FF2B5EF4-FFF2-40B4-BE49-F238E27FC236}">
                  <a16:creationId xmlns:a16="http://schemas.microsoft.com/office/drawing/2014/main" id="{7F01D8BA-2F58-2965-23D1-F4D0D40F42CF}"/>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57;p73">
              <a:extLst>
                <a:ext uri="{FF2B5EF4-FFF2-40B4-BE49-F238E27FC236}">
                  <a16:creationId xmlns:a16="http://schemas.microsoft.com/office/drawing/2014/main" id="{5E27D3FE-1EF8-EF6B-5122-A712366D1880}"/>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58;p73">
              <a:extLst>
                <a:ext uri="{FF2B5EF4-FFF2-40B4-BE49-F238E27FC236}">
                  <a16:creationId xmlns:a16="http://schemas.microsoft.com/office/drawing/2014/main" id="{110A432F-E5F3-6014-2052-F45012ABB324}"/>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59;p73">
              <a:extLst>
                <a:ext uri="{FF2B5EF4-FFF2-40B4-BE49-F238E27FC236}">
                  <a16:creationId xmlns:a16="http://schemas.microsoft.com/office/drawing/2014/main" id="{0C535E42-0AFC-A131-6D02-A2226B5B8EEC}"/>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0;p73">
              <a:extLst>
                <a:ext uri="{FF2B5EF4-FFF2-40B4-BE49-F238E27FC236}">
                  <a16:creationId xmlns:a16="http://schemas.microsoft.com/office/drawing/2014/main" id="{38C64214-D205-6BC1-9DE5-A4E00ACD2A9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1;p73">
              <a:extLst>
                <a:ext uri="{FF2B5EF4-FFF2-40B4-BE49-F238E27FC236}">
                  <a16:creationId xmlns:a16="http://schemas.microsoft.com/office/drawing/2014/main" id="{CD2CB242-68C3-0C3D-0DCF-AB08109B73E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2;p73">
              <a:extLst>
                <a:ext uri="{FF2B5EF4-FFF2-40B4-BE49-F238E27FC236}">
                  <a16:creationId xmlns:a16="http://schemas.microsoft.com/office/drawing/2014/main" id="{AC907D01-D229-3598-228F-70FED45AF8A7}"/>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3;p73">
              <a:extLst>
                <a:ext uri="{FF2B5EF4-FFF2-40B4-BE49-F238E27FC236}">
                  <a16:creationId xmlns:a16="http://schemas.microsoft.com/office/drawing/2014/main" id="{2745EF3C-007B-B484-72A4-BAE52CA50AE9}"/>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4;p73">
              <a:extLst>
                <a:ext uri="{FF2B5EF4-FFF2-40B4-BE49-F238E27FC236}">
                  <a16:creationId xmlns:a16="http://schemas.microsoft.com/office/drawing/2014/main" id="{47CF2171-1D4F-A490-7292-DAE9500517CF}"/>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5;p73">
              <a:extLst>
                <a:ext uri="{FF2B5EF4-FFF2-40B4-BE49-F238E27FC236}">
                  <a16:creationId xmlns:a16="http://schemas.microsoft.com/office/drawing/2014/main" id="{DFD348BF-AB1B-1C4B-FCF2-F84E672ABE8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6;p73">
              <a:extLst>
                <a:ext uri="{FF2B5EF4-FFF2-40B4-BE49-F238E27FC236}">
                  <a16:creationId xmlns:a16="http://schemas.microsoft.com/office/drawing/2014/main" id="{711B8D88-1930-7B8D-703C-7C0920DAC618}"/>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7;p73">
              <a:extLst>
                <a:ext uri="{FF2B5EF4-FFF2-40B4-BE49-F238E27FC236}">
                  <a16:creationId xmlns:a16="http://schemas.microsoft.com/office/drawing/2014/main" id="{2DFAE508-641E-78A9-EB93-CF854BB84679}"/>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8;p73">
              <a:extLst>
                <a:ext uri="{FF2B5EF4-FFF2-40B4-BE49-F238E27FC236}">
                  <a16:creationId xmlns:a16="http://schemas.microsoft.com/office/drawing/2014/main" id="{D8291B88-9FC1-0B4D-B5FE-9616ACB2DFE4}"/>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69;p73">
              <a:extLst>
                <a:ext uri="{FF2B5EF4-FFF2-40B4-BE49-F238E27FC236}">
                  <a16:creationId xmlns:a16="http://schemas.microsoft.com/office/drawing/2014/main" id="{5929AA94-A939-2281-B834-9E69C97B5313}"/>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021212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34;p44">
            <a:extLst>
              <a:ext uri="{FF2B5EF4-FFF2-40B4-BE49-F238E27FC236}">
                <a16:creationId xmlns:a16="http://schemas.microsoft.com/office/drawing/2014/main" id="{25B5FC45-5F31-E955-D9BB-1EA99A824C2A}"/>
              </a:ext>
            </a:extLst>
          </p:cNvPr>
          <p:cNvSpPr txBox="1">
            <a:spLocks/>
          </p:cNvSpPr>
          <p:nvPr/>
        </p:nvSpPr>
        <p:spPr>
          <a:xfrm>
            <a:off x="1131990" y="378575"/>
            <a:ext cx="7654381" cy="53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Bowlby One"/>
              <a:buNone/>
              <a:defRPr sz="27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The most average beer</a:t>
            </a:r>
          </a:p>
        </p:txBody>
      </p:sp>
      <p:grpSp>
        <p:nvGrpSpPr>
          <p:cNvPr id="5" name="Google Shape;5741;p75">
            <a:extLst>
              <a:ext uri="{FF2B5EF4-FFF2-40B4-BE49-F238E27FC236}">
                <a16:creationId xmlns:a16="http://schemas.microsoft.com/office/drawing/2014/main" id="{26536BEB-E952-FEDA-9EA9-8230DBA8E763}"/>
              </a:ext>
            </a:extLst>
          </p:cNvPr>
          <p:cNvGrpSpPr/>
          <p:nvPr/>
        </p:nvGrpSpPr>
        <p:grpSpPr>
          <a:xfrm rot="-1516618">
            <a:off x="8112526" y="467675"/>
            <a:ext cx="617789" cy="609334"/>
            <a:chOff x="2727200" y="147068"/>
            <a:chExt cx="653761" cy="644813"/>
          </a:xfrm>
        </p:grpSpPr>
        <p:sp>
          <p:nvSpPr>
            <p:cNvPr id="6" name="Google Shape;5742;p75">
              <a:extLst>
                <a:ext uri="{FF2B5EF4-FFF2-40B4-BE49-F238E27FC236}">
                  <a16:creationId xmlns:a16="http://schemas.microsoft.com/office/drawing/2014/main" id="{EFC8A75B-E3C7-3AEA-6373-DDB51AF0CC07}"/>
                </a:ext>
              </a:extLst>
            </p:cNvPr>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3;p75">
              <a:extLst>
                <a:ext uri="{FF2B5EF4-FFF2-40B4-BE49-F238E27FC236}">
                  <a16:creationId xmlns:a16="http://schemas.microsoft.com/office/drawing/2014/main" id="{E1319BB9-8AB6-9509-EC37-01CC935A6DC7}"/>
                </a:ext>
              </a:extLst>
            </p:cNvPr>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44;p75">
              <a:extLst>
                <a:ext uri="{FF2B5EF4-FFF2-40B4-BE49-F238E27FC236}">
                  <a16:creationId xmlns:a16="http://schemas.microsoft.com/office/drawing/2014/main" id="{10F947BB-D202-4FC8-EB59-7884681B9998}"/>
                </a:ext>
              </a:extLst>
            </p:cNvPr>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45;p75">
              <a:extLst>
                <a:ext uri="{FF2B5EF4-FFF2-40B4-BE49-F238E27FC236}">
                  <a16:creationId xmlns:a16="http://schemas.microsoft.com/office/drawing/2014/main" id="{1FA9F453-7757-A3CE-4A63-1508A4C84CC3}"/>
                </a:ext>
              </a:extLst>
            </p:cNvPr>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46;p75">
              <a:extLst>
                <a:ext uri="{FF2B5EF4-FFF2-40B4-BE49-F238E27FC236}">
                  <a16:creationId xmlns:a16="http://schemas.microsoft.com/office/drawing/2014/main" id="{627CC74C-F7CA-4402-1211-CBD2FCE1F35C}"/>
                </a:ext>
              </a:extLst>
            </p:cNvPr>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47;p75">
              <a:extLst>
                <a:ext uri="{FF2B5EF4-FFF2-40B4-BE49-F238E27FC236}">
                  <a16:creationId xmlns:a16="http://schemas.microsoft.com/office/drawing/2014/main" id="{9181BD32-F804-CCC9-A3EB-3E27998C4584}"/>
                </a:ext>
              </a:extLst>
            </p:cNvPr>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748;p75">
            <a:extLst>
              <a:ext uri="{FF2B5EF4-FFF2-40B4-BE49-F238E27FC236}">
                <a16:creationId xmlns:a16="http://schemas.microsoft.com/office/drawing/2014/main" id="{44CD5B64-4FB6-2187-786D-516BE3766FBF}"/>
              </a:ext>
            </a:extLst>
          </p:cNvPr>
          <p:cNvGrpSpPr/>
          <p:nvPr/>
        </p:nvGrpSpPr>
        <p:grpSpPr>
          <a:xfrm rot="1269014">
            <a:off x="93456" y="2823927"/>
            <a:ext cx="843898" cy="675579"/>
            <a:chOff x="4125553" y="2339045"/>
            <a:chExt cx="843932" cy="675606"/>
          </a:xfrm>
        </p:grpSpPr>
        <p:sp>
          <p:nvSpPr>
            <p:cNvPr id="13" name="Google Shape;5749;p75">
              <a:extLst>
                <a:ext uri="{FF2B5EF4-FFF2-40B4-BE49-F238E27FC236}">
                  <a16:creationId xmlns:a16="http://schemas.microsoft.com/office/drawing/2014/main" id="{7DABE687-A6A5-B314-717D-8E4E18D270B6}"/>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50;p75">
              <a:extLst>
                <a:ext uri="{FF2B5EF4-FFF2-40B4-BE49-F238E27FC236}">
                  <a16:creationId xmlns:a16="http://schemas.microsoft.com/office/drawing/2014/main" id="{6EF983A4-D544-2B77-5705-58C2DBFA0B10}"/>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51;p75">
              <a:extLst>
                <a:ext uri="{FF2B5EF4-FFF2-40B4-BE49-F238E27FC236}">
                  <a16:creationId xmlns:a16="http://schemas.microsoft.com/office/drawing/2014/main" id="{4475ED8F-9E32-0F27-D218-0073DFCA8F95}"/>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52;p75">
              <a:extLst>
                <a:ext uri="{FF2B5EF4-FFF2-40B4-BE49-F238E27FC236}">
                  <a16:creationId xmlns:a16="http://schemas.microsoft.com/office/drawing/2014/main" id="{A4A35252-29AD-A9E1-17E0-A0456DDE8013}"/>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53;p75">
              <a:extLst>
                <a:ext uri="{FF2B5EF4-FFF2-40B4-BE49-F238E27FC236}">
                  <a16:creationId xmlns:a16="http://schemas.microsoft.com/office/drawing/2014/main" id="{C79FB3BC-295A-4D13-82D7-0C328B41633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54;p75">
              <a:extLst>
                <a:ext uri="{FF2B5EF4-FFF2-40B4-BE49-F238E27FC236}">
                  <a16:creationId xmlns:a16="http://schemas.microsoft.com/office/drawing/2014/main" id="{98B61453-D65A-1F1C-E27B-FC0393D18592}"/>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55;p75">
              <a:extLst>
                <a:ext uri="{FF2B5EF4-FFF2-40B4-BE49-F238E27FC236}">
                  <a16:creationId xmlns:a16="http://schemas.microsoft.com/office/drawing/2014/main" id="{5DD3ED4E-1C5D-BFF8-A4DD-D4B24CD4417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6;p75">
              <a:extLst>
                <a:ext uri="{FF2B5EF4-FFF2-40B4-BE49-F238E27FC236}">
                  <a16:creationId xmlns:a16="http://schemas.microsoft.com/office/drawing/2014/main" id="{9F6F247E-3220-9C12-A093-4535B8E3C13A}"/>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57;p75">
              <a:extLst>
                <a:ext uri="{FF2B5EF4-FFF2-40B4-BE49-F238E27FC236}">
                  <a16:creationId xmlns:a16="http://schemas.microsoft.com/office/drawing/2014/main" id="{E32DBEB5-25A4-84CA-19F4-01D13D251866}"/>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58;p75">
              <a:extLst>
                <a:ext uri="{FF2B5EF4-FFF2-40B4-BE49-F238E27FC236}">
                  <a16:creationId xmlns:a16="http://schemas.microsoft.com/office/drawing/2014/main" id="{05E0A450-ABAB-23B4-8E09-13B361E15436}"/>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59;p75">
              <a:extLst>
                <a:ext uri="{FF2B5EF4-FFF2-40B4-BE49-F238E27FC236}">
                  <a16:creationId xmlns:a16="http://schemas.microsoft.com/office/drawing/2014/main" id="{BDFD6CEA-507B-3BA8-FD8C-F29ABFBB319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60;p75">
              <a:extLst>
                <a:ext uri="{FF2B5EF4-FFF2-40B4-BE49-F238E27FC236}">
                  <a16:creationId xmlns:a16="http://schemas.microsoft.com/office/drawing/2014/main" id="{C917AE0E-3603-0AC4-E7AE-2323EF7809F6}"/>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61;p75">
              <a:extLst>
                <a:ext uri="{FF2B5EF4-FFF2-40B4-BE49-F238E27FC236}">
                  <a16:creationId xmlns:a16="http://schemas.microsoft.com/office/drawing/2014/main" id="{F6D402CA-7A79-F08C-247E-84A786CD5FC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762;p75">
              <a:extLst>
                <a:ext uri="{FF2B5EF4-FFF2-40B4-BE49-F238E27FC236}">
                  <a16:creationId xmlns:a16="http://schemas.microsoft.com/office/drawing/2014/main" id="{0B3DC844-3801-6364-E464-86E07B4C619E}"/>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63;p75">
              <a:extLst>
                <a:ext uri="{FF2B5EF4-FFF2-40B4-BE49-F238E27FC236}">
                  <a16:creationId xmlns:a16="http://schemas.microsoft.com/office/drawing/2014/main" id="{FD5EAD7A-5AA5-B8DB-CE29-12A5AF98C418}"/>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64;p75">
              <a:extLst>
                <a:ext uri="{FF2B5EF4-FFF2-40B4-BE49-F238E27FC236}">
                  <a16:creationId xmlns:a16="http://schemas.microsoft.com/office/drawing/2014/main" id="{F22CDF47-EE94-D15B-3D79-23DA716875A0}"/>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765;p75">
              <a:extLst>
                <a:ext uri="{FF2B5EF4-FFF2-40B4-BE49-F238E27FC236}">
                  <a16:creationId xmlns:a16="http://schemas.microsoft.com/office/drawing/2014/main" id="{BE0683C4-E9E7-0965-38B7-31102FE62875}"/>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766;p75">
              <a:extLst>
                <a:ext uri="{FF2B5EF4-FFF2-40B4-BE49-F238E27FC236}">
                  <a16:creationId xmlns:a16="http://schemas.microsoft.com/office/drawing/2014/main" id="{49E6E6A5-1E4A-E722-A722-730203C14B1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767;p75">
              <a:extLst>
                <a:ext uri="{FF2B5EF4-FFF2-40B4-BE49-F238E27FC236}">
                  <a16:creationId xmlns:a16="http://schemas.microsoft.com/office/drawing/2014/main" id="{64AB4FA6-B113-5CEE-BE90-618E5A074324}"/>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768;p75">
              <a:extLst>
                <a:ext uri="{FF2B5EF4-FFF2-40B4-BE49-F238E27FC236}">
                  <a16:creationId xmlns:a16="http://schemas.microsoft.com/office/drawing/2014/main" id="{86172A20-16AA-1749-1118-6A4468CCF5D2}"/>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769;p75">
              <a:extLst>
                <a:ext uri="{FF2B5EF4-FFF2-40B4-BE49-F238E27FC236}">
                  <a16:creationId xmlns:a16="http://schemas.microsoft.com/office/drawing/2014/main" id="{09F78C79-DDDE-2F9D-6A58-F20FD957DADF}"/>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770;p75">
              <a:extLst>
                <a:ext uri="{FF2B5EF4-FFF2-40B4-BE49-F238E27FC236}">
                  <a16:creationId xmlns:a16="http://schemas.microsoft.com/office/drawing/2014/main" id="{E85C0B7E-1EB2-61A8-98CA-6E21CCE4BF3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 name="Picture 34">
            <a:extLst>
              <a:ext uri="{FF2B5EF4-FFF2-40B4-BE49-F238E27FC236}">
                <a16:creationId xmlns:a16="http://schemas.microsoft.com/office/drawing/2014/main" id="{6DEAFD95-242C-EADC-932A-7B95786569C4}"/>
              </a:ext>
            </a:extLst>
          </p:cNvPr>
          <p:cNvPicPr>
            <a:picLocks noChangeAspect="1"/>
          </p:cNvPicPr>
          <p:nvPr/>
        </p:nvPicPr>
        <p:blipFill>
          <a:blip r:embed="rId2"/>
          <a:stretch>
            <a:fillRect/>
          </a:stretch>
        </p:blipFill>
        <p:spPr>
          <a:xfrm>
            <a:off x="1743381" y="1047862"/>
            <a:ext cx="2058595" cy="3680767"/>
          </a:xfrm>
          <a:prstGeom prst="rect">
            <a:avLst/>
          </a:prstGeom>
        </p:spPr>
      </p:pic>
      <p:sp>
        <p:nvSpPr>
          <p:cNvPr id="36" name="TextBox 35">
            <a:extLst>
              <a:ext uri="{FF2B5EF4-FFF2-40B4-BE49-F238E27FC236}">
                <a16:creationId xmlns:a16="http://schemas.microsoft.com/office/drawing/2014/main" id="{D7CC5E0B-EDF0-AD9A-9D59-367483C3A506}"/>
              </a:ext>
            </a:extLst>
          </p:cNvPr>
          <p:cNvSpPr txBox="1"/>
          <p:nvPr/>
        </p:nvSpPr>
        <p:spPr>
          <a:xfrm>
            <a:off x="4331147" y="1786494"/>
            <a:ext cx="3637430" cy="1815882"/>
          </a:xfrm>
          <a:prstGeom prst="rect">
            <a:avLst/>
          </a:prstGeom>
          <a:noFill/>
        </p:spPr>
        <p:txBody>
          <a:bodyPr wrap="square" rtlCol="0">
            <a:spAutoFit/>
          </a:bodyPr>
          <a:lstStyle/>
          <a:p>
            <a:pPr algn="ctr"/>
            <a:r>
              <a:rPr lang="en-US" sz="2800" dirty="0"/>
              <a:t>Mean ABV : 6.0%</a:t>
            </a:r>
          </a:p>
          <a:p>
            <a:pPr algn="ctr"/>
            <a:r>
              <a:rPr lang="en-US" sz="2800" dirty="0"/>
              <a:t>Mean IBU  :  43</a:t>
            </a:r>
          </a:p>
          <a:p>
            <a:pPr algn="ctr"/>
            <a:r>
              <a:rPr lang="en-US" sz="2800" dirty="0"/>
              <a:t>Style : American IPA</a:t>
            </a:r>
          </a:p>
          <a:p>
            <a:pPr algn="ctr"/>
            <a:r>
              <a:rPr lang="en-US" sz="2800" dirty="0"/>
              <a:t>State: Colorado</a:t>
            </a:r>
          </a:p>
        </p:txBody>
      </p:sp>
      <p:grpSp>
        <p:nvGrpSpPr>
          <p:cNvPr id="37" name="Google Shape;4576;p73">
            <a:extLst>
              <a:ext uri="{FF2B5EF4-FFF2-40B4-BE49-F238E27FC236}">
                <a16:creationId xmlns:a16="http://schemas.microsoft.com/office/drawing/2014/main" id="{B545D30F-19E0-E079-8B4D-288B9E747DF7}"/>
              </a:ext>
            </a:extLst>
          </p:cNvPr>
          <p:cNvGrpSpPr/>
          <p:nvPr/>
        </p:nvGrpSpPr>
        <p:grpSpPr>
          <a:xfrm rot="10800000">
            <a:off x="6582251" y="4246291"/>
            <a:ext cx="361699" cy="354591"/>
            <a:chOff x="7259843" y="3111703"/>
            <a:chExt cx="361699" cy="354591"/>
          </a:xfrm>
        </p:grpSpPr>
        <p:sp>
          <p:nvSpPr>
            <p:cNvPr id="38" name="Google Shape;4577;p73">
              <a:extLst>
                <a:ext uri="{FF2B5EF4-FFF2-40B4-BE49-F238E27FC236}">
                  <a16:creationId xmlns:a16="http://schemas.microsoft.com/office/drawing/2014/main" id="{0DEC41A5-483C-4042-00E8-FC2C077D2905}"/>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78;p73">
              <a:extLst>
                <a:ext uri="{FF2B5EF4-FFF2-40B4-BE49-F238E27FC236}">
                  <a16:creationId xmlns:a16="http://schemas.microsoft.com/office/drawing/2014/main" id="{B6A9C86F-222D-C871-B5EB-D790439C69A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79;p73">
              <a:extLst>
                <a:ext uri="{FF2B5EF4-FFF2-40B4-BE49-F238E27FC236}">
                  <a16:creationId xmlns:a16="http://schemas.microsoft.com/office/drawing/2014/main" id="{2590367E-75FC-1A1D-134F-74001C198692}"/>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0;p73">
              <a:extLst>
                <a:ext uri="{FF2B5EF4-FFF2-40B4-BE49-F238E27FC236}">
                  <a16:creationId xmlns:a16="http://schemas.microsoft.com/office/drawing/2014/main" id="{FC34BF05-B413-CE88-66BF-4F71C88CDBE5}"/>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1;p73">
              <a:extLst>
                <a:ext uri="{FF2B5EF4-FFF2-40B4-BE49-F238E27FC236}">
                  <a16:creationId xmlns:a16="http://schemas.microsoft.com/office/drawing/2014/main" id="{A8D30A8A-0B3A-3F1D-D7D3-B91DC55A5A79}"/>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88;p73">
            <a:extLst>
              <a:ext uri="{FF2B5EF4-FFF2-40B4-BE49-F238E27FC236}">
                <a16:creationId xmlns:a16="http://schemas.microsoft.com/office/drawing/2014/main" id="{0F146E59-58DF-8784-87A4-12BB6348EBBD}"/>
              </a:ext>
            </a:extLst>
          </p:cNvPr>
          <p:cNvGrpSpPr/>
          <p:nvPr/>
        </p:nvGrpSpPr>
        <p:grpSpPr>
          <a:xfrm rot="-753701">
            <a:off x="1019815" y="465023"/>
            <a:ext cx="435052" cy="628964"/>
            <a:chOff x="1794256" y="1012800"/>
            <a:chExt cx="434235" cy="627979"/>
          </a:xfrm>
        </p:grpSpPr>
        <p:sp>
          <p:nvSpPr>
            <p:cNvPr id="44" name="Google Shape;4589;p73">
              <a:extLst>
                <a:ext uri="{FF2B5EF4-FFF2-40B4-BE49-F238E27FC236}">
                  <a16:creationId xmlns:a16="http://schemas.microsoft.com/office/drawing/2014/main" id="{CBA730B2-4DEE-30BD-C7C5-14E4125D3802}"/>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0;p73">
              <a:extLst>
                <a:ext uri="{FF2B5EF4-FFF2-40B4-BE49-F238E27FC236}">
                  <a16:creationId xmlns:a16="http://schemas.microsoft.com/office/drawing/2014/main" id="{848A1104-A5D4-28C6-BB0A-8387CACFF5CC}"/>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1;p73">
              <a:extLst>
                <a:ext uri="{FF2B5EF4-FFF2-40B4-BE49-F238E27FC236}">
                  <a16:creationId xmlns:a16="http://schemas.microsoft.com/office/drawing/2014/main" id="{BBBAA80F-8848-36FD-08A3-13D6A33E21B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2;p73">
              <a:extLst>
                <a:ext uri="{FF2B5EF4-FFF2-40B4-BE49-F238E27FC236}">
                  <a16:creationId xmlns:a16="http://schemas.microsoft.com/office/drawing/2014/main" id="{50630E89-3FA5-4EA4-654B-F2B7CE84D36E}"/>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3;p73">
              <a:extLst>
                <a:ext uri="{FF2B5EF4-FFF2-40B4-BE49-F238E27FC236}">
                  <a16:creationId xmlns:a16="http://schemas.microsoft.com/office/drawing/2014/main" id="{25C3B0B4-C25E-60CB-766B-418F0918DD6D}"/>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94;p73">
              <a:extLst>
                <a:ext uri="{FF2B5EF4-FFF2-40B4-BE49-F238E27FC236}">
                  <a16:creationId xmlns:a16="http://schemas.microsoft.com/office/drawing/2014/main" id="{019728C3-A834-89EE-4CF4-71B67065922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8421410"/>
      </p:ext>
    </p:extLst>
  </p:cSld>
  <p:clrMapOvr>
    <a:masterClrMapping/>
  </p:clrMapOvr>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1622</TotalTime>
  <Words>746</Words>
  <Application>Microsoft Office PowerPoint</Application>
  <PresentationFormat>On-screen Show (16:9)</PresentationFormat>
  <Paragraphs>80</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Bowlby One</vt:lpstr>
      <vt:lpstr>Raleway Black</vt:lpstr>
      <vt:lpstr>Barlow</vt:lpstr>
      <vt:lpstr>Arial</vt:lpstr>
      <vt:lpstr>Calibri</vt:lpstr>
      <vt:lpstr>New Beer's Eve by Slidesgo</vt:lpstr>
      <vt:lpstr>Beer Data Analysis</vt:lpstr>
      <vt:lpstr>The Data</vt:lpstr>
      <vt:lpstr>Number of Breweries Over All States </vt:lpstr>
      <vt:lpstr>Missing Values</vt:lpstr>
      <vt:lpstr>State ABV and IBU Medians</vt:lpstr>
      <vt:lpstr>Distribution of ABV variable</vt:lpstr>
      <vt:lpstr>Highest ABV</vt:lpstr>
      <vt:lpstr>Highest IBU</vt:lpstr>
      <vt:lpstr>PowerPoint Presentation</vt:lpstr>
      <vt:lpstr>Relationship between ABV and IBU</vt:lpstr>
      <vt:lpstr>Knn model for IPA’s vs Ales</vt:lpstr>
      <vt:lpstr>IBU and ABV for IPA’s vs Ales</vt:lpstr>
      <vt:lpstr>Cheers!</vt:lpstr>
      <vt:lpstr>Image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Rogers, Derek</cp:lastModifiedBy>
  <cp:revision>55</cp:revision>
  <dcterms:modified xsi:type="dcterms:W3CDTF">2022-10-15T21:46:43Z</dcterms:modified>
</cp:coreProperties>
</file>