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320" r:id="rId3"/>
    <p:sldId id="257" r:id="rId4"/>
    <p:sldId id="314" r:id="rId5"/>
    <p:sldId id="315" r:id="rId6"/>
    <p:sldId id="312" r:id="rId7"/>
    <p:sldId id="321" r:id="rId8"/>
    <p:sldId id="322" r:id="rId9"/>
    <p:sldId id="325" r:id="rId10"/>
    <p:sldId id="318" r:id="rId11"/>
    <p:sldId id="323" r:id="rId12"/>
    <p:sldId id="324" r:id="rId13"/>
    <p:sldId id="319" r:id="rId14"/>
    <p:sldId id="326"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Bowlby One" panose="020B0604020202020204" charset="0"/>
      <p:regular r:id="rId21"/>
    </p:embeddedFont>
    <p:embeddedFont>
      <p:font typeface="Calibri" panose="020F0502020204030204" pitchFamily="34" charset="0"/>
      <p:regular r:id="rId22"/>
      <p:bold r:id="rId23"/>
      <p:italic r:id="rId24"/>
      <p:boldItalic r:id="rId25"/>
    </p:embeddedFont>
    <p:embeddedFont>
      <p:font typeface="Raleway Black"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9" d="100"/>
          <a:sy n="209" d="100"/>
        </p:scale>
        <p:origin x="2970"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Knn model for IPA’s vs Ales</a:t>
            </a:r>
            <a:endParaRPr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74617" y="1718489"/>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Classified IPA’s vs other ales based on ABV and IBU</a:t>
            </a:r>
          </a:p>
          <a:p>
            <a:pPr marL="0" indent="0" algn="l"/>
            <a:endParaRPr lang="en-US" dirty="0"/>
          </a:p>
          <a:p>
            <a:pPr marL="285750" indent="-285750" algn="l">
              <a:buFont typeface="Arial" panose="020B0604020202020204" pitchFamily="34" charset="0"/>
              <a:buChar char="•"/>
            </a:pPr>
            <a:r>
              <a:rPr lang="en-US" dirty="0"/>
              <a:t>K = 6 has the highest accuracy at 86.16%</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Used leave one out cross validation</a:t>
            </a:r>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7192776" y="4307228"/>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813546" y="1981760"/>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t>https://en.wikipedia.org/wiki/Flag_of_Oregon</a:t>
            </a:r>
          </a:p>
        </p:txBody>
      </p:sp>
      <p:grpSp>
        <p:nvGrpSpPr>
          <p:cNvPr id="7" name="Google Shape;4512;p73">
            <a:extLst>
              <a:ext uri="{FF2B5EF4-FFF2-40B4-BE49-F238E27FC236}">
                <a16:creationId xmlns:a16="http://schemas.microsoft.com/office/drawing/2014/main" id="{C1A92D71-D42F-A8C0-2A49-14FA06DDDADC}"/>
              </a:ext>
            </a:extLst>
          </p:cNvPr>
          <p:cNvGrpSpPr/>
          <p:nvPr/>
        </p:nvGrpSpPr>
        <p:grpSpPr>
          <a:xfrm rot="-8732729">
            <a:off x="8059053" y="2354850"/>
            <a:ext cx="847558" cy="784977"/>
            <a:chOff x="4110235" y="3712040"/>
            <a:chExt cx="847636" cy="785049"/>
          </a:xfrm>
        </p:grpSpPr>
        <p:sp>
          <p:nvSpPr>
            <p:cNvPr id="8" name="Google Shape;4513;p73">
              <a:extLst>
                <a:ext uri="{FF2B5EF4-FFF2-40B4-BE49-F238E27FC236}">
                  <a16:creationId xmlns:a16="http://schemas.microsoft.com/office/drawing/2014/main" id="{1D9EE3A7-69D6-305E-CD52-79C29DB7CAB0}"/>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685A05F2-D303-02E0-8380-206A9780F100}"/>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9C9A918B-69D4-C8A1-BAFC-13375AF39799}"/>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D606A297-D504-B05A-589D-84C88D2040C3}"/>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8B0DB5E-3D1F-D669-62D8-94CE6CB6104A}"/>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A6555B80-64B4-4B66-E4EB-AAE7D07DDFDA}"/>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CCE68007-E6E7-0B35-B50F-EA88D1B5D33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FFB4B2F-6E84-C202-D407-0C6426075BD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CE57CC55-DB06-8B60-7D5C-F48CA603AE35}"/>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D456EB9-5724-07B4-1060-494889BAE30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2A5EE607-75D5-F319-E1FE-7F31B12B545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ECEDED17-3824-794F-294E-31452377448B}"/>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FB9DB3D5-72A2-3A7F-42E3-FB2C739067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04E873BF-DBB9-8C7C-599A-22FB11FEFAD3}"/>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0AEBF456-14F7-B2EB-834D-4BA366DB16AA}"/>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6BDCFD0E-1E0A-8301-7998-86E452989237}"/>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9C98FAB6-4B1D-6B5A-070C-216BAF60C3F9}"/>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35464B36-77E2-5E97-796C-4BF0EF74F175}"/>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2AAF0C6-120E-8048-BD36-5C0737E2BF93}"/>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22B15D5A-CACD-9F75-E68A-D1D8AF761D55}"/>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C490C901-4C25-DC8A-7948-9D6C97F0CA46}"/>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D3EBC0FB-0BB8-8353-D57B-15CF48FE77E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4C3389D7-5B4E-6E32-E28C-51DFFC2A4A3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D48F1ED3-9275-1DE3-1F98-A004FB27DC3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3036740A-017B-DEF3-109C-9490270FFFAF}"/>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61B167A9-0B42-DBFA-3343-CBB56B7F0D24}"/>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25F87284-4266-2543-FF36-2D7BC5124A62}"/>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27D5D378-BFAB-58BE-F64A-87163E261339}"/>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D0069BFF-1F5B-C26B-CA6B-173DDDD52890}"/>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BA241F10-8081-9646-3592-A9BBBE85FB2A}"/>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19460E59-7C1A-B47D-3CA6-59A7E57B2155}"/>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A8297E63-69B7-58EF-3C38-D935C0E0F93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7C7BADEE-F54B-F349-A678-5BAF95E90287}"/>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6D4930FF-3D0E-2E22-8AE9-3843E85CFD79}"/>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47;p73">
            <a:extLst>
              <a:ext uri="{FF2B5EF4-FFF2-40B4-BE49-F238E27FC236}">
                <a16:creationId xmlns:a16="http://schemas.microsoft.com/office/drawing/2014/main" id="{374C1FC3-9BCB-12E3-0FBC-A7C4757F0A7A}"/>
              </a:ext>
            </a:extLst>
          </p:cNvPr>
          <p:cNvGrpSpPr/>
          <p:nvPr/>
        </p:nvGrpSpPr>
        <p:grpSpPr>
          <a:xfrm rot="-2124868">
            <a:off x="352528" y="2179571"/>
            <a:ext cx="843951" cy="675621"/>
            <a:chOff x="4125553" y="2339045"/>
            <a:chExt cx="843932" cy="675606"/>
          </a:xfrm>
        </p:grpSpPr>
        <p:sp>
          <p:nvSpPr>
            <p:cNvPr id="43" name="Google Shape;4548;p73">
              <a:extLst>
                <a:ext uri="{FF2B5EF4-FFF2-40B4-BE49-F238E27FC236}">
                  <a16:creationId xmlns:a16="http://schemas.microsoft.com/office/drawing/2014/main" id="{6AB4D15E-27D6-4F51-31BD-5BF729E92F8F}"/>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9;p73">
              <a:extLst>
                <a:ext uri="{FF2B5EF4-FFF2-40B4-BE49-F238E27FC236}">
                  <a16:creationId xmlns:a16="http://schemas.microsoft.com/office/drawing/2014/main" id="{6B97B623-9473-082D-DDB0-EFF353FE9A3F}"/>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0;p73">
              <a:extLst>
                <a:ext uri="{FF2B5EF4-FFF2-40B4-BE49-F238E27FC236}">
                  <a16:creationId xmlns:a16="http://schemas.microsoft.com/office/drawing/2014/main" id="{30B67DA5-8B6F-D512-8760-A07C05572AAF}"/>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1;p73">
              <a:extLst>
                <a:ext uri="{FF2B5EF4-FFF2-40B4-BE49-F238E27FC236}">
                  <a16:creationId xmlns:a16="http://schemas.microsoft.com/office/drawing/2014/main" id="{AFAC4FE4-C7C3-D0E1-8B61-CB6A0F9DBCD4}"/>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2;p73">
              <a:extLst>
                <a:ext uri="{FF2B5EF4-FFF2-40B4-BE49-F238E27FC236}">
                  <a16:creationId xmlns:a16="http://schemas.microsoft.com/office/drawing/2014/main" id="{346DA147-F82D-E34F-D382-958CEE9684D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3;p73">
              <a:extLst>
                <a:ext uri="{FF2B5EF4-FFF2-40B4-BE49-F238E27FC236}">
                  <a16:creationId xmlns:a16="http://schemas.microsoft.com/office/drawing/2014/main" id="{C59DF60E-EE20-16D3-426D-D6E8AB9C754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4;p73">
              <a:extLst>
                <a:ext uri="{FF2B5EF4-FFF2-40B4-BE49-F238E27FC236}">
                  <a16:creationId xmlns:a16="http://schemas.microsoft.com/office/drawing/2014/main" id="{2CE14133-B442-9607-5E0A-432D2B68992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5;p73">
              <a:extLst>
                <a:ext uri="{FF2B5EF4-FFF2-40B4-BE49-F238E27FC236}">
                  <a16:creationId xmlns:a16="http://schemas.microsoft.com/office/drawing/2014/main" id="{D448C397-0862-FE8F-B3B3-A81AB3039638}"/>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6;p73">
              <a:extLst>
                <a:ext uri="{FF2B5EF4-FFF2-40B4-BE49-F238E27FC236}">
                  <a16:creationId xmlns:a16="http://schemas.microsoft.com/office/drawing/2014/main" id="{C7E6C2F7-4184-6520-00C9-6156DD94F672}"/>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7;p73">
              <a:extLst>
                <a:ext uri="{FF2B5EF4-FFF2-40B4-BE49-F238E27FC236}">
                  <a16:creationId xmlns:a16="http://schemas.microsoft.com/office/drawing/2014/main" id="{A6AA23EB-8094-BF19-0810-1E1AB4E9979E}"/>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8;p73">
              <a:extLst>
                <a:ext uri="{FF2B5EF4-FFF2-40B4-BE49-F238E27FC236}">
                  <a16:creationId xmlns:a16="http://schemas.microsoft.com/office/drawing/2014/main" id="{E10FE455-EE86-2804-CC09-82BA1AA0801A}"/>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9;p73">
              <a:extLst>
                <a:ext uri="{FF2B5EF4-FFF2-40B4-BE49-F238E27FC236}">
                  <a16:creationId xmlns:a16="http://schemas.microsoft.com/office/drawing/2014/main" id="{A1B85CFC-B597-068F-2C75-0DB2D3CE174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0;p73">
              <a:extLst>
                <a:ext uri="{FF2B5EF4-FFF2-40B4-BE49-F238E27FC236}">
                  <a16:creationId xmlns:a16="http://schemas.microsoft.com/office/drawing/2014/main" id="{3B76E6E8-0B61-18D7-00EB-114DBE86660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1;p73">
              <a:extLst>
                <a:ext uri="{FF2B5EF4-FFF2-40B4-BE49-F238E27FC236}">
                  <a16:creationId xmlns:a16="http://schemas.microsoft.com/office/drawing/2014/main" id="{0EC6851B-21FB-78E7-3D65-94849D77DB65}"/>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2;p73">
              <a:extLst>
                <a:ext uri="{FF2B5EF4-FFF2-40B4-BE49-F238E27FC236}">
                  <a16:creationId xmlns:a16="http://schemas.microsoft.com/office/drawing/2014/main" id="{1404C817-A8FD-C2CC-3C36-F88A224AB49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3;p73">
              <a:extLst>
                <a:ext uri="{FF2B5EF4-FFF2-40B4-BE49-F238E27FC236}">
                  <a16:creationId xmlns:a16="http://schemas.microsoft.com/office/drawing/2014/main" id="{4C1F2C6A-F769-DE7C-E6D2-1D6F5F2517ED}"/>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4;p73">
              <a:extLst>
                <a:ext uri="{FF2B5EF4-FFF2-40B4-BE49-F238E27FC236}">
                  <a16:creationId xmlns:a16="http://schemas.microsoft.com/office/drawing/2014/main" id="{AA54C355-411C-6F51-D7F5-679B53F010E9}"/>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5;p73">
              <a:extLst>
                <a:ext uri="{FF2B5EF4-FFF2-40B4-BE49-F238E27FC236}">
                  <a16:creationId xmlns:a16="http://schemas.microsoft.com/office/drawing/2014/main" id="{CCB8A53D-D503-FBFA-27CF-0BC990E12B5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6;p73">
              <a:extLst>
                <a:ext uri="{FF2B5EF4-FFF2-40B4-BE49-F238E27FC236}">
                  <a16:creationId xmlns:a16="http://schemas.microsoft.com/office/drawing/2014/main" id="{19C6CB88-2BB4-D706-C69E-52E9F2F61C7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7;p73">
              <a:extLst>
                <a:ext uri="{FF2B5EF4-FFF2-40B4-BE49-F238E27FC236}">
                  <a16:creationId xmlns:a16="http://schemas.microsoft.com/office/drawing/2014/main" id="{8EEDA61B-31F6-F9D6-5E8A-6F9AF77B4F38}"/>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8;p73">
              <a:extLst>
                <a:ext uri="{FF2B5EF4-FFF2-40B4-BE49-F238E27FC236}">
                  <a16:creationId xmlns:a16="http://schemas.microsoft.com/office/drawing/2014/main" id="{E6F9F55A-9F04-E702-E2B7-1BA1B6875808}"/>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9;p73">
              <a:extLst>
                <a:ext uri="{FF2B5EF4-FFF2-40B4-BE49-F238E27FC236}">
                  <a16:creationId xmlns:a16="http://schemas.microsoft.com/office/drawing/2014/main" id="{38AD9EED-0A03-8C2A-A55F-B55CC47B3AB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570;p73">
            <a:extLst>
              <a:ext uri="{FF2B5EF4-FFF2-40B4-BE49-F238E27FC236}">
                <a16:creationId xmlns:a16="http://schemas.microsoft.com/office/drawing/2014/main" id="{D7C2B6EF-2A1A-FD48-6AAA-5D18DF5ADBD9}"/>
              </a:ext>
            </a:extLst>
          </p:cNvPr>
          <p:cNvGrpSpPr/>
          <p:nvPr/>
        </p:nvGrpSpPr>
        <p:grpSpPr>
          <a:xfrm>
            <a:off x="4391143" y="98128"/>
            <a:ext cx="361699" cy="354591"/>
            <a:chOff x="7259843" y="3111703"/>
            <a:chExt cx="361699" cy="354591"/>
          </a:xfrm>
        </p:grpSpPr>
        <p:sp>
          <p:nvSpPr>
            <p:cNvPr id="66" name="Google Shape;4571;p73">
              <a:extLst>
                <a:ext uri="{FF2B5EF4-FFF2-40B4-BE49-F238E27FC236}">
                  <a16:creationId xmlns:a16="http://schemas.microsoft.com/office/drawing/2014/main" id="{0C63A1F7-3F7C-1CE2-711D-AFE2A2BDC47C}"/>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2;p73">
              <a:extLst>
                <a:ext uri="{FF2B5EF4-FFF2-40B4-BE49-F238E27FC236}">
                  <a16:creationId xmlns:a16="http://schemas.microsoft.com/office/drawing/2014/main" id="{1634D049-703E-9861-230D-6CFA4361F65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73;p73">
              <a:extLst>
                <a:ext uri="{FF2B5EF4-FFF2-40B4-BE49-F238E27FC236}">
                  <a16:creationId xmlns:a16="http://schemas.microsoft.com/office/drawing/2014/main" id="{1C1A48E8-90B4-3C93-6105-2C3DDE19575D}"/>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4;p73">
              <a:extLst>
                <a:ext uri="{FF2B5EF4-FFF2-40B4-BE49-F238E27FC236}">
                  <a16:creationId xmlns:a16="http://schemas.microsoft.com/office/drawing/2014/main" id="{5775655E-B978-55B8-DACB-A526E82BA5CB}"/>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5;p73">
              <a:extLst>
                <a:ext uri="{FF2B5EF4-FFF2-40B4-BE49-F238E27FC236}">
                  <a16:creationId xmlns:a16="http://schemas.microsoft.com/office/drawing/2014/main" id="{E35AC68E-07D2-B52E-1E02-D636018368C2}"/>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4576;p73">
            <a:extLst>
              <a:ext uri="{FF2B5EF4-FFF2-40B4-BE49-F238E27FC236}">
                <a16:creationId xmlns:a16="http://schemas.microsoft.com/office/drawing/2014/main" id="{E945DB66-01D3-1CDC-04ED-D0F46D1A5A2A}"/>
              </a:ext>
            </a:extLst>
          </p:cNvPr>
          <p:cNvGrpSpPr/>
          <p:nvPr/>
        </p:nvGrpSpPr>
        <p:grpSpPr>
          <a:xfrm rot="10800000">
            <a:off x="4391143" y="4672503"/>
            <a:ext cx="361699" cy="354591"/>
            <a:chOff x="7259843" y="3111703"/>
            <a:chExt cx="361699" cy="354591"/>
          </a:xfrm>
        </p:grpSpPr>
        <p:sp>
          <p:nvSpPr>
            <p:cNvPr id="72" name="Google Shape;4577;p73">
              <a:extLst>
                <a:ext uri="{FF2B5EF4-FFF2-40B4-BE49-F238E27FC236}">
                  <a16:creationId xmlns:a16="http://schemas.microsoft.com/office/drawing/2014/main" id="{47FF209D-3043-BA45-BC4F-38688483CE7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8;p73">
              <a:extLst>
                <a:ext uri="{FF2B5EF4-FFF2-40B4-BE49-F238E27FC236}">
                  <a16:creationId xmlns:a16="http://schemas.microsoft.com/office/drawing/2014/main" id="{01A552BD-2728-5EE3-ED02-7C6103759C03}"/>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9;p73">
              <a:extLst>
                <a:ext uri="{FF2B5EF4-FFF2-40B4-BE49-F238E27FC236}">
                  <a16:creationId xmlns:a16="http://schemas.microsoft.com/office/drawing/2014/main" id="{2C96B539-66FF-408C-179A-0C9F3EFE9331}"/>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80;p73">
              <a:extLst>
                <a:ext uri="{FF2B5EF4-FFF2-40B4-BE49-F238E27FC236}">
                  <a16:creationId xmlns:a16="http://schemas.microsoft.com/office/drawing/2014/main" id="{082F0045-7662-60CD-911D-207641DC4878}"/>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1;p73">
              <a:extLst>
                <a:ext uri="{FF2B5EF4-FFF2-40B4-BE49-F238E27FC236}">
                  <a16:creationId xmlns:a16="http://schemas.microsoft.com/office/drawing/2014/main" id="{5239965E-54DD-B833-448A-AB7D7C6814DB}"/>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82;p73">
            <a:extLst>
              <a:ext uri="{FF2B5EF4-FFF2-40B4-BE49-F238E27FC236}">
                <a16:creationId xmlns:a16="http://schemas.microsoft.com/office/drawing/2014/main" id="{E7D8D225-99A1-9D97-216C-EE970B9569D7}"/>
              </a:ext>
            </a:extLst>
          </p:cNvPr>
          <p:cNvGrpSpPr/>
          <p:nvPr/>
        </p:nvGrpSpPr>
        <p:grpSpPr>
          <a:xfrm rot="876393">
            <a:off x="8273765" y="360498"/>
            <a:ext cx="382891" cy="576634"/>
            <a:chOff x="3369050" y="1418400"/>
            <a:chExt cx="179175" cy="269850"/>
          </a:xfrm>
        </p:grpSpPr>
        <p:sp>
          <p:nvSpPr>
            <p:cNvPr id="78" name="Google Shape;4583;p73">
              <a:extLst>
                <a:ext uri="{FF2B5EF4-FFF2-40B4-BE49-F238E27FC236}">
                  <a16:creationId xmlns:a16="http://schemas.microsoft.com/office/drawing/2014/main" id="{788E8584-4DAF-2BF8-0727-0A752560A23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4;p73">
              <a:extLst>
                <a:ext uri="{FF2B5EF4-FFF2-40B4-BE49-F238E27FC236}">
                  <a16:creationId xmlns:a16="http://schemas.microsoft.com/office/drawing/2014/main" id="{71B775BD-F331-7542-32FA-50160ACED5C6}"/>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5;p73">
              <a:extLst>
                <a:ext uri="{FF2B5EF4-FFF2-40B4-BE49-F238E27FC236}">
                  <a16:creationId xmlns:a16="http://schemas.microsoft.com/office/drawing/2014/main" id="{12680D8E-F366-449E-0C58-BD21299517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6;p73">
              <a:extLst>
                <a:ext uri="{FF2B5EF4-FFF2-40B4-BE49-F238E27FC236}">
                  <a16:creationId xmlns:a16="http://schemas.microsoft.com/office/drawing/2014/main" id="{4E5210BB-31E3-7ACC-8918-C2A52F765A7D}"/>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7;p73">
              <a:extLst>
                <a:ext uri="{FF2B5EF4-FFF2-40B4-BE49-F238E27FC236}">
                  <a16:creationId xmlns:a16="http://schemas.microsoft.com/office/drawing/2014/main" id="{BC827BB0-A4FA-31FA-9B34-47BE43D733C7}"/>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588;p73">
            <a:extLst>
              <a:ext uri="{FF2B5EF4-FFF2-40B4-BE49-F238E27FC236}">
                <a16:creationId xmlns:a16="http://schemas.microsoft.com/office/drawing/2014/main" id="{728FBB45-5A1C-6A16-CFB5-D4A8F76B3BCB}"/>
              </a:ext>
            </a:extLst>
          </p:cNvPr>
          <p:cNvGrpSpPr/>
          <p:nvPr/>
        </p:nvGrpSpPr>
        <p:grpSpPr>
          <a:xfrm rot="-753701">
            <a:off x="588499" y="256297"/>
            <a:ext cx="435052" cy="628964"/>
            <a:chOff x="1794256" y="1012800"/>
            <a:chExt cx="434235" cy="627979"/>
          </a:xfrm>
        </p:grpSpPr>
        <p:sp>
          <p:nvSpPr>
            <p:cNvPr id="84" name="Google Shape;4589;p73">
              <a:extLst>
                <a:ext uri="{FF2B5EF4-FFF2-40B4-BE49-F238E27FC236}">
                  <a16:creationId xmlns:a16="http://schemas.microsoft.com/office/drawing/2014/main" id="{B7429381-3A40-4ED7-88D4-D5EB01DC958B}"/>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90;p73">
              <a:extLst>
                <a:ext uri="{FF2B5EF4-FFF2-40B4-BE49-F238E27FC236}">
                  <a16:creationId xmlns:a16="http://schemas.microsoft.com/office/drawing/2014/main" id="{F7DAEF86-41D7-27E9-A3F5-E0F72969DEFD}"/>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91;p73">
              <a:extLst>
                <a:ext uri="{FF2B5EF4-FFF2-40B4-BE49-F238E27FC236}">
                  <a16:creationId xmlns:a16="http://schemas.microsoft.com/office/drawing/2014/main" id="{4E77F14E-7F4B-0AD4-3C89-0199EB01808C}"/>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92;p73">
              <a:extLst>
                <a:ext uri="{FF2B5EF4-FFF2-40B4-BE49-F238E27FC236}">
                  <a16:creationId xmlns:a16="http://schemas.microsoft.com/office/drawing/2014/main" id="{8EDDE257-9DCE-E2D9-2A0E-366B96199358}"/>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3;p73">
              <a:extLst>
                <a:ext uri="{FF2B5EF4-FFF2-40B4-BE49-F238E27FC236}">
                  <a16:creationId xmlns:a16="http://schemas.microsoft.com/office/drawing/2014/main" id="{AB32D993-AAFB-FD84-A9B5-1D9C9E9F0F68}"/>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4;p73">
              <a:extLst>
                <a:ext uri="{FF2B5EF4-FFF2-40B4-BE49-F238E27FC236}">
                  <a16:creationId xmlns:a16="http://schemas.microsoft.com/office/drawing/2014/main" id="{B0930D1D-6EA2-8F80-0A7B-503AEC68255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4595;p73">
            <a:extLst>
              <a:ext uri="{FF2B5EF4-FFF2-40B4-BE49-F238E27FC236}">
                <a16:creationId xmlns:a16="http://schemas.microsoft.com/office/drawing/2014/main" id="{0F515D3C-24A2-2899-5B7B-8DFEC3C42AEF}"/>
              </a:ext>
            </a:extLst>
          </p:cNvPr>
          <p:cNvGrpSpPr/>
          <p:nvPr/>
        </p:nvGrpSpPr>
        <p:grpSpPr>
          <a:xfrm rot="1115530">
            <a:off x="1456727" y="3952379"/>
            <a:ext cx="612679" cy="615035"/>
            <a:chOff x="1726555" y="299575"/>
            <a:chExt cx="648325" cy="650818"/>
          </a:xfrm>
        </p:grpSpPr>
        <p:sp>
          <p:nvSpPr>
            <p:cNvPr id="91" name="Google Shape;4596;p73">
              <a:extLst>
                <a:ext uri="{FF2B5EF4-FFF2-40B4-BE49-F238E27FC236}">
                  <a16:creationId xmlns:a16="http://schemas.microsoft.com/office/drawing/2014/main" id="{808415CA-A1BC-E4DB-85D8-F49C87FE5AF3}"/>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7;p73">
              <a:extLst>
                <a:ext uri="{FF2B5EF4-FFF2-40B4-BE49-F238E27FC236}">
                  <a16:creationId xmlns:a16="http://schemas.microsoft.com/office/drawing/2014/main" id="{B608A10F-556E-5A19-6E1A-25EBC711E23A}"/>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8;p73">
              <a:extLst>
                <a:ext uri="{FF2B5EF4-FFF2-40B4-BE49-F238E27FC236}">
                  <a16:creationId xmlns:a16="http://schemas.microsoft.com/office/drawing/2014/main" id="{197100DE-0E6A-D239-B8FB-1ED471F03698}"/>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9;p73">
              <a:extLst>
                <a:ext uri="{FF2B5EF4-FFF2-40B4-BE49-F238E27FC236}">
                  <a16:creationId xmlns:a16="http://schemas.microsoft.com/office/drawing/2014/main" id="{7A03E481-C1F1-7AEA-F4CD-F0680DC1D4C8}"/>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00;p73">
              <a:extLst>
                <a:ext uri="{FF2B5EF4-FFF2-40B4-BE49-F238E27FC236}">
                  <a16:creationId xmlns:a16="http://schemas.microsoft.com/office/drawing/2014/main" id="{B8F57CAA-5830-3972-EB1A-DE961AB3DEF2}"/>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01;p73">
              <a:extLst>
                <a:ext uri="{FF2B5EF4-FFF2-40B4-BE49-F238E27FC236}">
                  <a16:creationId xmlns:a16="http://schemas.microsoft.com/office/drawing/2014/main" id="{6B1272D7-F1D3-D5E3-CB52-2ADF71C53915}"/>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02;p73">
              <a:extLst>
                <a:ext uri="{FF2B5EF4-FFF2-40B4-BE49-F238E27FC236}">
                  <a16:creationId xmlns:a16="http://schemas.microsoft.com/office/drawing/2014/main" id="{69DD67D7-158B-6D1C-0274-DB7FEBAD6F2F}"/>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03;p73">
              <a:extLst>
                <a:ext uri="{FF2B5EF4-FFF2-40B4-BE49-F238E27FC236}">
                  <a16:creationId xmlns:a16="http://schemas.microsoft.com/office/drawing/2014/main" id="{9A74EA2E-1DAA-482D-F060-69A1D14A3B11}"/>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4;p73">
              <a:extLst>
                <a:ext uri="{FF2B5EF4-FFF2-40B4-BE49-F238E27FC236}">
                  <a16:creationId xmlns:a16="http://schemas.microsoft.com/office/drawing/2014/main" id="{CBA0C3A8-F3D0-A3DE-FC5B-1DF6CD7B6A5F}"/>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605;p73">
            <a:extLst>
              <a:ext uri="{FF2B5EF4-FFF2-40B4-BE49-F238E27FC236}">
                <a16:creationId xmlns:a16="http://schemas.microsoft.com/office/drawing/2014/main" id="{65E6306D-9DA2-3706-C86E-222844E9276F}"/>
              </a:ext>
            </a:extLst>
          </p:cNvPr>
          <p:cNvGrpSpPr/>
          <p:nvPr/>
        </p:nvGrpSpPr>
        <p:grpSpPr>
          <a:xfrm rot="-975495">
            <a:off x="7180536" y="4138221"/>
            <a:ext cx="391274" cy="586324"/>
            <a:chOff x="3131750" y="1412475"/>
            <a:chExt cx="185825" cy="278475"/>
          </a:xfrm>
        </p:grpSpPr>
        <p:sp>
          <p:nvSpPr>
            <p:cNvPr id="101" name="Google Shape;4606;p73">
              <a:extLst>
                <a:ext uri="{FF2B5EF4-FFF2-40B4-BE49-F238E27FC236}">
                  <a16:creationId xmlns:a16="http://schemas.microsoft.com/office/drawing/2014/main" id="{BFCE37F6-3257-1E2F-5D12-7C1A92D09870}"/>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7;p73">
              <a:extLst>
                <a:ext uri="{FF2B5EF4-FFF2-40B4-BE49-F238E27FC236}">
                  <a16:creationId xmlns:a16="http://schemas.microsoft.com/office/drawing/2014/main" id="{4FA2C22A-0B2B-7B85-366C-88D8910EBDDD}"/>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8;p73">
              <a:extLst>
                <a:ext uri="{FF2B5EF4-FFF2-40B4-BE49-F238E27FC236}">
                  <a16:creationId xmlns:a16="http://schemas.microsoft.com/office/drawing/2014/main" id="{17B558AD-30C1-074E-4AD2-8E853A112653}"/>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9;p73">
              <a:extLst>
                <a:ext uri="{FF2B5EF4-FFF2-40B4-BE49-F238E27FC236}">
                  <a16:creationId xmlns:a16="http://schemas.microsoft.com/office/drawing/2014/main" id="{4A2E3FA1-6B8B-FD98-4DF3-898B64BFC0A9}"/>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10;p73">
              <a:extLst>
                <a:ext uri="{FF2B5EF4-FFF2-40B4-BE49-F238E27FC236}">
                  <a16:creationId xmlns:a16="http://schemas.microsoft.com/office/drawing/2014/main" id="{4E1FEB42-3FB5-78C2-BEF7-6B920D5DA5DA}"/>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1;p73">
              <a:extLst>
                <a:ext uri="{FF2B5EF4-FFF2-40B4-BE49-F238E27FC236}">
                  <a16:creationId xmlns:a16="http://schemas.microsoft.com/office/drawing/2014/main" id="{7CFCC4D2-C827-44B3-599C-3DBB4876C7F7}"/>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a:extLst>
              <a:ext uri="{FF2B5EF4-FFF2-40B4-BE49-F238E27FC236}">
                <a16:creationId xmlns:a16="http://schemas.microsoft.com/office/drawing/2014/main" id="{6DEAFD95-242C-EADC-932A-7B95786569C4}"/>
              </a:ext>
            </a:extLst>
          </p:cNvPr>
          <p:cNvPicPr>
            <a:picLocks noChangeAspect="1"/>
          </p:cNvPicPr>
          <p:nvPr/>
        </p:nvPicPr>
        <p:blipFill>
          <a:blip r:embed="rId2"/>
          <a:stretch>
            <a:fillRect/>
          </a:stretch>
        </p:blipFill>
        <p:spPr>
          <a:xfrm>
            <a:off x="1743381" y="1047862"/>
            <a:ext cx="2058595" cy="3680767"/>
          </a:xfrm>
          <a:prstGeom prst="rect">
            <a:avLst/>
          </a:prstGeom>
        </p:spPr>
      </p:pic>
      <p:sp>
        <p:nvSpPr>
          <p:cNvPr id="36" name="TextBox 35">
            <a:extLst>
              <a:ext uri="{FF2B5EF4-FFF2-40B4-BE49-F238E27FC236}">
                <a16:creationId xmlns:a16="http://schemas.microsoft.com/office/drawing/2014/main" id="{D7CC5E0B-EDF0-AD9A-9D59-367483C3A506}"/>
              </a:ext>
            </a:extLst>
          </p:cNvPr>
          <p:cNvSpPr txBox="1"/>
          <p:nvPr/>
        </p:nvSpPr>
        <p:spPr>
          <a:xfrm>
            <a:off x="4331147" y="1786494"/>
            <a:ext cx="3637430" cy="2246769"/>
          </a:xfrm>
          <a:prstGeom prst="rect">
            <a:avLst/>
          </a:prstGeom>
          <a:noFill/>
        </p:spPr>
        <p:txBody>
          <a:bodyPr wrap="square" rtlCol="0">
            <a:spAutoFit/>
          </a:bodyPr>
          <a:lstStyle/>
          <a:p>
            <a:pPr algn="ctr"/>
            <a:r>
              <a:rPr lang="en-US" sz="2800" dirty="0"/>
              <a:t>Mean ABV : 6.0%</a:t>
            </a:r>
          </a:p>
          <a:p>
            <a:pPr algn="ctr"/>
            <a:r>
              <a:rPr lang="en-US" sz="2800" dirty="0"/>
              <a:t>Mean IBU  :  43</a:t>
            </a:r>
          </a:p>
          <a:p>
            <a:pPr algn="ctr"/>
            <a:r>
              <a:rPr lang="en-US" sz="2800" dirty="0"/>
              <a:t>Style : American IPA</a:t>
            </a:r>
          </a:p>
          <a:p>
            <a:pPr algn="ctr"/>
            <a:r>
              <a:rPr lang="en-US" sz="2800" dirty="0"/>
              <a:t>State: Colorado</a:t>
            </a:r>
          </a:p>
          <a:p>
            <a:pPr algn="ctr"/>
            <a:r>
              <a:rPr lang="en-US" sz="2800" dirty="0"/>
              <a:t>Ounces: 12 Oz</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8421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750</Words>
  <Application>Microsoft Office PowerPoint</Application>
  <PresentationFormat>On-screen Show (16:9)</PresentationFormat>
  <Paragraphs>81</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Bowlby One</vt:lpstr>
      <vt:lpstr>Raleway Black</vt:lpstr>
      <vt:lpstr>Barlow</vt:lpstr>
      <vt:lpstr>Arial</vt:lpstr>
      <vt:lpstr>Calibri</vt:lpstr>
      <vt:lpstr>New Beer's Eve by Slidesgo</vt:lpstr>
      <vt:lpstr>Beer Data Analysis</vt:lpstr>
      <vt:lpstr>The Data</vt:lpstr>
      <vt:lpstr>Number of Breweries Over All States </vt:lpstr>
      <vt:lpstr>Missing Values</vt:lpstr>
      <vt:lpstr>State ABV and IBU Medians</vt:lpstr>
      <vt:lpstr>Distribution of ABV variable</vt:lpstr>
      <vt:lpstr>Highest ABV</vt:lpstr>
      <vt:lpstr>Highest IBU</vt:lpstr>
      <vt:lpstr>PowerPoint Presentation</vt:lpstr>
      <vt:lpstr>Relationship between ABV and IBU</vt:lpstr>
      <vt:lpstr>Knn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Rogers, Derek</cp:lastModifiedBy>
  <cp:revision>58</cp:revision>
  <dcterms:modified xsi:type="dcterms:W3CDTF">2022-10-15T21:54:13Z</dcterms:modified>
</cp:coreProperties>
</file>