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320" r:id="rId3"/>
    <p:sldId id="257" r:id="rId4"/>
    <p:sldId id="327" r:id="rId5"/>
    <p:sldId id="314" r:id="rId6"/>
    <p:sldId id="315" r:id="rId7"/>
    <p:sldId id="312" r:id="rId8"/>
    <p:sldId id="321" r:id="rId9"/>
    <p:sldId id="322" r:id="rId10"/>
    <p:sldId id="325" r:id="rId11"/>
    <p:sldId id="318" r:id="rId12"/>
    <p:sldId id="323" r:id="rId13"/>
    <p:sldId id="324" r:id="rId14"/>
    <p:sldId id="319" r:id="rId15"/>
    <p:sldId id="326"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owlby One" panose="020B0604020202020204" charset="0"/>
      <p:regular r:id="rId22"/>
    </p:embeddedFont>
    <p:embeddedFont>
      <p:font typeface="Calibri" panose="020F0502020204030204" pitchFamily="34" charset="0"/>
      <p:regular r:id="rId23"/>
      <p:bold r:id="rId24"/>
      <p:italic r:id="rId25"/>
      <p:boldItalic r:id="rId26"/>
    </p:embeddedFont>
    <p:embeddedFont>
      <p:font typeface="Raleway Black"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8" d="100"/>
          <a:sy n="188" d="100"/>
        </p:scale>
        <p:origin x="168"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the dataset to build an insight into how the data works and see what we can pull out of it.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untappd.com/b/upslope-brewing-company-lee-hill-series-vol-5-belgian-style-quadrupel-ale/1188795" TargetMode="External"/><Relationship Id="rId2" Type="http://schemas.openxmlformats.org/officeDocument/2006/relationships/hyperlink" Target="https://res.cloudinary.com/ratebeer/image/upload/w_250,c_limit/beer_7987.jpg" TargetMode="External"/><Relationship Id="rId1" Type="http://schemas.openxmlformats.org/officeDocument/2006/relationships/slideLayout" Target="../slideLayouts/slideLayout10.xml"/><Relationship Id="rId5" Type="http://schemas.openxmlformats.org/officeDocument/2006/relationships/hyperlink" Target="https://cdn.britannica.com/74/7674-004-9F9E8CF0/Colorado-state-flag-letter-C-pattern-gold-1964.jpg" TargetMode="External"/><Relationship Id="rId4" Type="http://schemas.openxmlformats.org/officeDocument/2006/relationships/hyperlink" Target="https://astoriabrewingcompany.com/product/bitter-bitch-t-shi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4;p44">
            <a:extLst>
              <a:ext uri="{FF2B5EF4-FFF2-40B4-BE49-F238E27FC236}">
                <a16:creationId xmlns:a16="http://schemas.microsoft.com/office/drawing/2014/main" id="{25B5FC45-5F31-E955-D9BB-1EA99A824C2A}"/>
              </a:ext>
            </a:extLst>
          </p:cNvPr>
          <p:cNvSpPr txBox="1">
            <a:spLocks/>
          </p:cNvSpPr>
          <p:nvPr/>
        </p:nvSpPr>
        <p:spPr>
          <a:xfrm>
            <a:off x="1131990" y="378575"/>
            <a:ext cx="7654381" cy="5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owlby One"/>
              <a:buNone/>
              <a:defRPr sz="27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The most average beer</a:t>
            </a:r>
          </a:p>
        </p:txBody>
      </p:sp>
      <p:grpSp>
        <p:nvGrpSpPr>
          <p:cNvPr id="5" name="Google Shape;5741;p75">
            <a:extLst>
              <a:ext uri="{FF2B5EF4-FFF2-40B4-BE49-F238E27FC236}">
                <a16:creationId xmlns:a16="http://schemas.microsoft.com/office/drawing/2014/main" id="{26536BEB-E952-FEDA-9EA9-8230DBA8E763}"/>
              </a:ext>
            </a:extLst>
          </p:cNvPr>
          <p:cNvGrpSpPr/>
          <p:nvPr/>
        </p:nvGrpSpPr>
        <p:grpSpPr>
          <a:xfrm rot="-1516618">
            <a:off x="8112526" y="467675"/>
            <a:ext cx="617789" cy="609334"/>
            <a:chOff x="2727200" y="147068"/>
            <a:chExt cx="653761" cy="644813"/>
          </a:xfrm>
        </p:grpSpPr>
        <p:sp>
          <p:nvSpPr>
            <p:cNvPr id="6" name="Google Shape;5742;p75">
              <a:extLst>
                <a:ext uri="{FF2B5EF4-FFF2-40B4-BE49-F238E27FC236}">
                  <a16:creationId xmlns:a16="http://schemas.microsoft.com/office/drawing/2014/main" id="{EFC8A75B-E3C7-3AEA-6373-DDB51AF0CC07}"/>
                </a:ext>
              </a:extLst>
            </p:cNvPr>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3;p75">
              <a:extLst>
                <a:ext uri="{FF2B5EF4-FFF2-40B4-BE49-F238E27FC236}">
                  <a16:creationId xmlns:a16="http://schemas.microsoft.com/office/drawing/2014/main" id="{E1319BB9-8AB6-9509-EC37-01CC935A6DC7}"/>
                </a:ext>
              </a:extLst>
            </p:cNvPr>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4;p75">
              <a:extLst>
                <a:ext uri="{FF2B5EF4-FFF2-40B4-BE49-F238E27FC236}">
                  <a16:creationId xmlns:a16="http://schemas.microsoft.com/office/drawing/2014/main" id="{10F947BB-D202-4FC8-EB59-7884681B9998}"/>
                </a:ext>
              </a:extLst>
            </p:cNvPr>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5;p75">
              <a:extLst>
                <a:ext uri="{FF2B5EF4-FFF2-40B4-BE49-F238E27FC236}">
                  <a16:creationId xmlns:a16="http://schemas.microsoft.com/office/drawing/2014/main" id="{1FA9F453-7757-A3CE-4A63-1508A4C84CC3}"/>
                </a:ext>
              </a:extLst>
            </p:cNvPr>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6;p75">
              <a:extLst>
                <a:ext uri="{FF2B5EF4-FFF2-40B4-BE49-F238E27FC236}">
                  <a16:creationId xmlns:a16="http://schemas.microsoft.com/office/drawing/2014/main" id="{627CC74C-F7CA-4402-1211-CBD2FCE1F35C}"/>
                </a:ext>
              </a:extLst>
            </p:cNvPr>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7;p75">
              <a:extLst>
                <a:ext uri="{FF2B5EF4-FFF2-40B4-BE49-F238E27FC236}">
                  <a16:creationId xmlns:a16="http://schemas.microsoft.com/office/drawing/2014/main" id="{9181BD32-F804-CCC9-A3EB-3E27998C4584}"/>
                </a:ext>
              </a:extLst>
            </p:cNvPr>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8;p75">
            <a:extLst>
              <a:ext uri="{FF2B5EF4-FFF2-40B4-BE49-F238E27FC236}">
                <a16:creationId xmlns:a16="http://schemas.microsoft.com/office/drawing/2014/main" id="{44CD5B64-4FB6-2187-786D-516BE3766FBF}"/>
              </a:ext>
            </a:extLst>
          </p:cNvPr>
          <p:cNvGrpSpPr/>
          <p:nvPr/>
        </p:nvGrpSpPr>
        <p:grpSpPr>
          <a:xfrm rot="1269014">
            <a:off x="93456" y="2823927"/>
            <a:ext cx="843898" cy="675579"/>
            <a:chOff x="4125553" y="2339045"/>
            <a:chExt cx="843932" cy="675606"/>
          </a:xfrm>
        </p:grpSpPr>
        <p:sp>
          <p:nvSpPr>
            <p:cNvPr id="13" name="Google Shape;5749;p75">
              <a:extLst>
                <a:ext uri="{FF2B5EF4-FFF2-40B4-BE49-F238E27FC236}">
                  <a16:creationId xmlns:a16="http://schemas.microsoft.com/office/drawing/2014/main" id="{7DABE687-A6A5-B314-717D-8E4E18D270B6}"/>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0;p75">
              <a:extLst>
                <a:ext uri="{FF2B5EF4-FFF2-40B4-BE49-F238E27FC236}">
                  <a16:creationId xmlns:a16="http://schemas.microsoft.com/office/drawing/2014/main" id="{6EF983A4-D544-2B77-5705-58C2DBFA0B10}"/>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1;p75">
              <a:extLst>
                <a:ext uri="{FF2B5EF4-FFF2-40B4-BE49-F238E27FC236}">
                  <a16:creationId xmlns:a16="http://schemas.microsoft.com/office/drawing/2014/main" id="{4475ED8F-9E32-0F27-D218-0073DFCA8F95}"/>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2;p75">
              <a:extLst>
                <a:ext uri="{FF2B5EF4-FFF2-40B4-BE49-F238E27FC236}">
                  <a16:creationId xmlns:a16="http://schemas.microsoft.com/office/drawing/2014/main" id="{A4A35252-29AD-A9E1-17E0-A0456DDE8013}"/>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3;p75">
              <a:extLst>
                <a:ext uri="{FF2B5EF4-FFF2-40B4-BE49-F238E27FC236}">
                  <a16:creationId xmlns:a16="http://schemas.microsoft.com/office/drawing/2014/main" id="{C79FB3BC-295A-4D13-82D7-0C328B41633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4;p75">
              <a:extLst>
                <a:ext uri="{FF2B5EF4-FFF2-40B4-BE49-F238E27FC236}">
                  <a16:creationId xmlns:a16="http://schemas.microsoft.com/office/drawing/2014/main" id="{98B61453-D65A-1F1C-E27B-FC0393D18592}"/>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5;p75">
              <a:extLst>
                <a:ext uri="{FF2B5EF4-FFF2-40B4-BE49-F238E27FC236}">
                  <a16:creationId xmlns:a16="http://schemas.microsoft.com/office/drawing/2014/main" id="{5DD3ED4E-1C5D-BFF8-A4DD-D4B24CD4417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6;p75">
              <a:extLst>
                <a:ext uri="{FF2B5EF4-FFF2-40B4-BE49-F238E27FC236}">
                  <a16:creationId xmlns:a16="http://schemas.microsoft.com/office/drawing/2014/main" id="{9F6F247E-3220-9C12-A093-4535B8E3C13A}"/>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7;p75">
              <a:extLst>
                <a:ext uri="{FF2B5EF4-FFF2-40B4-BE49-F238E27FC236}">
                  <a16:creationId xmlns:a16="http://schemas.microsoft.com/office/drawing/2014/main" id="{E32DBEB5-25A4-84CA-19F4-01D13D251866}"/>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8;p75">
              <a:extLst>
                <a:ext uri="{FF2B5EF4-FFF2-40B4-BE49-F238E27FC236}">
                  <a16:creationId xmlns:a16="http://schemas.microsoft.com/office/drawing/2014/main" id="{05E0A450-ABAB-23B4-8E09-13B361E15436}"/>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9;p75">
              <a:extLst>
                <a:ext uri="{FF2B5EF4-FFF2-40B4-BE49-F238E27FC236}">
                  <a16:creationId xmlns:a16="http://schemas.microsoft.com/office/drawing/2014/main" id="{BDFD6CEA-507B-3BA8-FD8C-F29ABFBB319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60;p75">
              <a:extLst>
                <a:ext uri="{FF2B5EF4-FFF2-40B4-BE49-F238E27FC236}">
                  <a16:creationId xmlns:a16="http://schemas.microsoft.com/office/drawing/2014/main" id="{C917AE0E-3603-0AC4-E7AE-2323EF7809F6}"/>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1;p75">
              <a:extLst>
                <a:ext uri="{FF2B5EF4-FFF2-40B4-BE49-F238E27FC236}">
                  <a16:creationId xmlns:a16="http://schemas.microsoft.com/office/drawing/2014/main" id="{F6D402CA-7A79-F08C-247E-84A786CD5FC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62;p75">
              <a:extLst>
                <a:ext uri="{FF2B5EF4-FFF2-40B4-BE49-F238E27FC236}">
                  <a16:creationId xmlns:a16="http://schemas.microsoft.com/office/drawing/2014/main" id="{0B3DC844-3801-6364-E464-86E07B4C619E}"/>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63;p75">
              <a:extLst>
                <a:ext uri="{FF2B5EF4-FFF2-40B4-BE49-F238E27FC236}">
                  <a16:creationId xmlns:a16="http://schemas.microsoft.com/office/drawing/2014/main" id="{FD5EAD7A-5AA5-B8DB-CE29-12A5AF98C418}"/>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4;p75">
              <a:extLst>
                <a:ext uri="{FF2B5EF4-FFF2-40B4-BE49-F238E27FC236}">
                  <a16:creationId xmlns:a16="http://schemas.microsoft.com/office/drawing/2014/main" id="{F22CDF47-EE94-D15B-3D79-23DA716875A0}"/>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65;p75">
              <a:extLst>
                <a:ext uri="{FF2B5EF4-FFF2-40B4-BE49-F238E27FC236}">
                  <a16:creationId xmlns:a16="http://schemas.microsoft.com/office/drawing/2014/main" id="{BE0683C4-E9E7-0965-38B7-31102FE62875}"/>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66;p75">
              <a:extLst>
                <a:ext uri="{FF2B5EF4-FFF2-40B4-BE49-F238E27FC236}">
                  <a16:creationId xmlns:a16="http://schemas.microsoft.com/office/drawing/2014/main" id="{49E6E6A5-1E4A-E722-A722-730203C14B1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67;p75">
              <a:extLst>
                <a:ext uri="{FF2B5EF4-FFF2-40B4-BE49-F238E27FC236}">
                  <a16:creationId xmlns:a16="http://schemas.microsoft.com/office/drawing/2014/main" id="{64AB4FA6-B113-5CEE-BE90-618E5A074324}"/>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68;p75">
              <a:extLst>
                <a:ext uri="{FF2B5EF4-FFF2-40B4-BE49-F238E27FC236}">
                  <a16:creationId xmlns:a16="http://schemas.microsoft.com/office/drawing/2014/main" id="{86172A20-16AA-1749-1118-6A4468CCF5D2}"/>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69;p75">
              <a:extLst>
                <a:ext uri="{FF2B5EF4-FFF2-40B4-BE49-F238E27FC236}">
                  <a16:creationId xmlns:a16="http://schemas.microsoft.com/office/drawing/2014/main" id="{09F78C79-DDDE-2F9D-6A58-F20FD957DADF}"/>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70;p75">
              <a:extLst>
                <a:ext uri="{FF2B5EF4-FFF2-40B4-BE49-F238E27FC236}">
                  <a16:creationId xmlns:a16="http://schemas.microsoft.com/office/drawing/2014/main" id="{E85C0B7E-1EB2-61A8-98CA-6E21CCE4BF3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Picture 34">
            <a:extLst>
              <a:ext uri="{FF2B5EF4-FFF2-40B4-BE49-F238E27FC236}">
                <a16:creationId xmlns:a16="http://schemas.microsoft.com/office/drawing/2014/main" id="{6DEAFD95-242C-EADC-932A-7B95786569C4}"/>
              </a:ext>
            </a:extLst>
          </p:cNvPr>
          <p:cNvPicPr>
            <a:picLocks noChangeAspect="1"/>
          </p:cNvPicPr>
          <p:nvPr/>
        </p:nvPicPr>
        <p:blipFill>
          <a:blip r:embed="rId2"/>
          <a:stretch>
            <a:fillRect/>
          </a:stretch>
        </p:blipFill>
        <p:spPr>
          <a:xfrm>
            <a:off x="1743381" y="1047862"/>
            <a:ext cx="2058595" cy="3680767"/>
          </a:xfrm>
          <a:prstGeom prst="rect">
            <a:avLst/>
          </a:prstGeom>
        </p:spPr>
      </p:pic>
      <p:sp>
        <p:nvSpPr>
          <p:cNvPr id="36" name="TextBox 35">
            <a:extLst>
              <a:ext uri="{FF2B5EF4-FFF2-40B4-BE49-F238E27FC236}">
                <a16:creationId xmlns:a16="http://schemas.microsoft.com/office/drawing/2014/main" id="{D7CC5E0B-EDF0-AD9A-9D59-367483C3A506}"/>
              </a:ext>
            </a:extLst>
          </p:cNvPr>
          <p:cNvSpPr txBox="1"/>
          <p:nvPr/>
        </p:nvSpPr>
        <p:spPr>
          <a:xfrm>
            <a:off x="4331147" y="1786494"/>
            <a:ext cx="3637430" cy="2246769"/>
          </a:xfrm>
          <a:prstGeom prst="rect">
            <a:avLst/>
          </a:prstGeom>
          <a:noFill/>
        </p:spPr>
        <p:txBody>
          <a:bodyPr wrap="square" rtlCol="0">
            <a:spAutoFit/>
          </a:bodyPr>
          <a:lstStyle/>
          <a:p>
            <a:pPr algn="ctr"/>
            <a:r>
              <a:rPr lang="en-US" sz="2800" dirty="0"/>
              <a:t>Mean ABV : 6.0%</a:t>
            </a:r>
          </a:p>
          <a:p>
            <a:pPr algn="ctr"/>
            <a:r>
              <a:rPr lang="en-US" sz="2800" dirty="0"/>
              <a:t>Mean IBU  :  43</a:t>
            </a:r>
          </a:p>
          <a:p>
            <a:pPr algn="ctr"/>
            <a:r>
              <a:rPr lang="en-US" sz="2800" dirty="0"/>
              <a:t>Style : American IPA</a:t>
            </a:r>
          </a:p>
          <a:p>
            <a:pPr algn="ctr"/>
            <a:r>
              <a:rPr lang="en-US" sz="2800" dirty="0"/>
              <a:t>State: Colorado</a:t>
            </a:r>
          </a:p>
          <a:p>
            <a:pPr algn="ctr"/>
            <a:r>
              <a:rPr lang="en-US" sz="2800" dirty="0"/>
              <a:t>Ounces: 12 Oz</a:t>
            </a:r>
          </a:p>
        </p:txBody>
      </p:sp>
      <p:grpSp>
        <p:nvGrpSpPr>
          <p:cNvPr id="37" name="Google Shape;4576;p73">
            <a:extLst>
              <a:ext uri="{FF2B5EF4-FFF2-40B4-BE49-F238E27FC236}">
                <a16:creationId xmlns:a16="http://schemas.microsoft.com/office/drawing/2014/main" id="{B545D30F-19E0-E079-8B4D-288B9E747DF7}"/>
              </a:ext>
            </a:extLst>
          </p:cNvPr>
          <p:cNvGrpSpPr/>
          <p:nvPr/>
        </p:nvGrpSpPr>
        <p:grpSpPr>
          <a:xfrm rot="10800000">
            <a:off x="6582251" y="4246291"/>
            <a:ext cx="361699" cy="354591"/>
            <a:chOff x="7259843" y="3111703"/>
            <a:chExt cx="361699" cy="354591"/>
          </a:xfrm>
        </p:grpSpPr>
        <p:sp>
          <p:nvSpPr>
            <p:cNvPr id="38" name="Google Shape;4577;p73">
              <a:extLst>
                <a:ext uri="{FF2B5EF4-FFF2-40B4-BE49-F238E27FC236}">
                  <a16:creationId xmlns:a16="http://schemas.microsoft.com/office/drawing/2014/main" id="{0DEC41A5-483C-4042-00E8-FC2C077D2905}"/>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8;p73">
              <a:extLst>
                <a:ext uri="{FF2B5EF4-FFF2-40B4-BE49-F238E27FC236}">
                  <a16:creationId xmlns:a16="http://schemas.microsoft.com/office/drawing/2014/main" id="{B6A9C86F-222D-C871-B5EB-D790439C69A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9;p73">
              <a:extLst>
                <a:ext uri="{FF2B5EF4-FFF2-40B4-BE49-F238E27FC236}">
                  <a16:creationId xmlns:a16="http://schemas.microsoft.com/office/drawing/2014/main" id="{2590367E-75FC-1A1D-134F-74001C198692}"/>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0;p73">
              <a:extLst>
                <a:ext uri="{FF2B5EF4-FFF2-40B4-BE49-F238E27FC236}">
                  <a16:creationId xmlns:a16="http://schemas.microsoft.com/office/drawing/2014/main" id="{FC34BF05-B413-CE88-66BF-4F71C88CDBE5}"/>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1;p73">
              <a:extLst>
                <a:ext uri="{FF2B5EF4-FFF2-40B4-BE49-F238E27FC236}">
                  <a16:creationId xmlns:a16="http://schemas.microsoft.com/office/drawing/2014/main" id="{A8D30A8A-0B3A-3F1D-D7D3-B91DC55A5A79}"/>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88;p73">
            <a:extLst>
              <a:ext uri="{FF2B5EF4-FFF2-40B4-BE49-F238E27FC236}">
                <a16:creationId xmlns:a16="http://schemas.microsoft.com/office/drawing/2014/main" id="{0F146E59-58DF-8784-87A4-12BB6348EBBD}"/>
              </a:ext>
            </a:extLst>
          </p:cNvPr>
          <p:cNvGrpSpPr/>
          <p:nvPr/>
        </p:nvGrpSpPr>
        <p:grpSpPr>
          <a:xfrm rot="-753701">
            <a:off x="1019815" y="465023"/>
            <a:ext cx="435052" cy="628964"/>
            <a:chOff x="1794256" y="1012800"/>
            <a:chExt cx="434235" cy="627979"/>
          </a:xfrm>
        </p:grpSpPr>
        <p:sp>
          <p:nvSpPr>
            <p:cNvPr id="44" name="Google Shape;4589;p73">
              <a:extLst>
                <a:ext uri="{FF2B5EF4-FFF2-40B4-BE49-F238E27FC236}">
                  <a16:creationId xmlns:a16="http://schemas.microsoft.com/office/drawing/2014/main" id="{CBA730B2-4DEE-30BD-C7C5-14E4125D3802}"/>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0;p73">
              <a:extLst>
                <a:ext uri="{FF2B5EF4-FFF2-40B4-BE49-F238E27FC236}">
                  <a16:creationId xmlns:a16="http://schemas.microsoft.com/office/drawing/2014/main" id="{848A1104-A5D4-28C6-BB0A-8387CACFF5CC}"/>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1;p73">
              <a:extLst>
                <a:ext uri="{FF2B5EF4-FFF2-40B4-BE49-F238E27FC236}">
                  <a16:creationId xmlns:a16="http://schemas.microsoft.com/office/drawing/2014/main" id="{BBBAA80F-8848-36FD-08A3-13D6A33E21B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2;p73">
              <a:extLst>
                <a:ext uri="{FF2B5EF4-FFF2-40B4-BE49-F238E27FC236}">
                  <a16:creationId xmlns:a16="http://schemas.microsoft.com/office/drawing/2014/main" id="{50630E89-3FA5-4EA4-654B-F2B7CE84D36E}"/>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3;p73">
              <a:extLst>
                <a:ext uri="{FF2B5EF4-FFF2-40B4-BE49-F238E27FC236}">
                  <a16:creationId xmlns:a16="http://schemas.microsoft.com/office/drawing/2014/main" id="{25C3B0B4-C25E-60CB-766B-418F0918DD6D}"/>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4;p73">
              <a:extLst>
                <a:ext uri="{FF2B5EF4-FFF2-40B4-BE49-F238E27FC236}">
                  <a16:creationId xmlns:a16="http://schemas.microsoft.com/office/drawing/2014/main" id="{019728C3-A834-89EE-4CF4-71B67065922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84214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05095" y="44984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KNN Classification Model for IPA’s vs Ales</a:t>
            </a:r>
            <a:endParaRPr sz="2000"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87315" y="1321225"/>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Using a “leave out one” cross validation method, we can train a model to classify IPAs against other ales.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Accuracy chart for classification of IPA’s vs other ales based on ABV and IBU</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K = 6 has the highest accuracy at </a:t>
            </a:r>
            <a:r>
              <a:rPr lang="en-US" b="1" dirty="0"/>
              <a:t>86.16%</a:t>
            </a:r>
          </a:p>
          <a:p>
            <a:pPr marL="285750" indent="-285750" algn="l">
              <a:buFont typeface="Arial" panose="020B0604020202020204" pitchFamily="34" charset="0"/>
              <a:buChar char="•"/>
            </a:pPr>
            <a:endParaRPr lang="en-US" dirty="0"/>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6984973" y="3845539"/>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2241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2"/>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Other ales are clustered at a lower ABV and IBU in the bottom left</a:t>
            </a:r>
          </a:p>
          <a:p>
            <a:pPr marL="0" indent="0" algn="l"/>
            <a:endParaRPr lang="en-US" dirty="0"/>
          </a:p>
          <a:p>
            <a:pPr marL="285750" indent="-285750" algn="l">
              <a:buFont typeface="Arial" panose="020B0604020202020204" pitchFamily="34" charset="0"/>
              <a:buChar char="•"/>
            </a:pPr>
            <a:r>
              <a:rPr lang="en-US" dirty="0"/>
              <a:t>IPAs are clustered in the middle of the graph and have more extreme ABV and IBU values in the top and right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3335549" y="4587629"/>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204746" y="3781875"/>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1B6-9B52-512F-4E2E-41D8DDC80803}"/>
              </a:ext>
            </a:extLst>
          </p:cNvPr>
          <p:cNvSpPr>
            <a:spLocks noGrp="1"/>
          </p:cNvSpPr>
          <p:nvPr>
            <p:ph type="ctrTitle"/>
          </p:nvPr>
        </p:nvSpPr>
        <p:spPr>
          <a:xfrm>
            <a:off x="813547" y="726864"/>
            <a:ext cx="7503459" cy="733800"/>
          </a:xfrm>
        </p:spPr>
        <p:txBody>
          <a:bodyPr/>
          <a:lstStyle/>
          <a:p>
            <a:r>
              <a:rPr lang="en-US" dirty="0"/>
              <a:t>Image Credits</a:t>
            </a:r>
          </a:p>
        </p:txBody>
      </p:sp>
      <p:sp>
        <p:nvSpPr>
          <p:cNvPr id="3" name="Subtitle 2">
            <a:extLst>
              <a:ext uri="{FF2B5EF4-FFF2-40B4-BE49-F238E27FC236}">
                <a16:creationId xmlns:a16="http://schemas.microsoft.com/office/drawing/2014/main" id="{C18B758B-031B-1E69-B132-74C23B1F93FB}"/>
              </a:ext>
            </a:extLst>
          </p:cNvPr>
          <p:cNvSpPr>
            <a:spLocks noGrp="1"/>
          </p:cNvSpPr>
          <p:nvPr>
            <p:ph type="subTitle" idx="1"/>
          </p:nvPr>
        </p:nvSpPr>
        <p:spPr>
          <a:xfrm>
            <a:off x="813546" y="1981760"/>
            <a:ext cx="7503459" cy="1179980"/>
          </a:xfrm>
        </p:spPr>
        <p:txBody>
          <a:bodyPr/>
          <a:lstStyle/>
          <a:p>
            <a:r>
              <a:rPr lang="en-US" dirty="0">
                <a:hlinkClick r:id="rId2"/>
              </a:rPr>
              <a:t>beer_7987.jpg (250×447) (cloudinary.com)</a:t>
            </a:r>
            <a:endParaRPr lang="en-US" dirty="0"/>
          </a:p>
          <a:p>
            <a:r>
              <a:rPr lang="en-US" dirty="0">
                <a:hlinkClick r:id="rId3"/>
              </a:rPr>
              <a:t>Lee Hill Series Vol 5 - Belgian Style </a:t>
            </a:r>
            <a:r>
              <a:rPr lang="en-US" dirty="0" err="1">
                <a:hlinkClick r:id="rId3"/>
              </a:rPr>
              <a:t>Quadrupel</a:t>
            </a:r>
            <a:r>
              <a:rPr lang="en-US" dirty="0">
                <a:hlinkClick r:id="rId3"/>
              </a:rPr>
              <a:t> Ale - Upslope Brewing Company – Untappd</a:t>
            </a:r>
            <a:endParaRPr lang="en-US" dirty="0"/>
          </a:p>
          <a:p>
            <a:r>
              <a:rPr lang="en-US" dirty="0">
                <a:hlinkClick r:id="rId4"/>
              </a:rPr>
              <a:t>BITTER BITCH T-SHIRT - Astoria Brewing Company</a:t>
            </a:r>
            <a:endParaRPr lang="en-US" dirty="0"/>
          </a:p>
          <a:p>
            <a:r>
              <a:rPr lang="en-US" dirty="0">
                <a:hlinkClick r:id="rId5"/>
              </a:rPr>
              <a:t>Colorado-state-flag-letter-C-pattern-gold-1964.jpg (800×535) (britannica.com)</a:t>
            </a:r>
            <a:endParaRPr lang="en-US" dirty="0"/>
          </a:p>
          <a:p>
            <a:r>
              <a:rPr lang="en-US" dirty="0"/>
              <a:t>https://en.wikipedia.org/wiki/Flag_of_Oregon</a:t>
            </a:r>
          </a:p>
        </p:txBody>
      </p:sp>
      <p:grpSp>
        <p:nvGrpSpPr>
          <p:cNvPr id="7" name="Google Shape;4512;p73">
            <a:extLst>
              <a:ext uri="{FF2B5EF4-FFF2-40B4-BE49-F238E27FC236}">
                <a16:creationId xmlns:a16="http://schemas.microsoft.com/office/drawing/2014/main" id="{C1A92D71-D42F-A8C0-2A49-14FA06DDDADC}"/>
              </a:ext>
            </a:extLst>
          </p:cNvPr>
          <p:cNvGrpSpPr/>
          <p:nvPr/>
        </p:nvGrpSpPr>
        <p:grpSpPr>
          <a:xfrm rot="-8732729">
            <a:off x="8059053" y="2354850"/>
            <a:ext cx="847558" cy="784977"/>
            <a:chOff x="4110235" y="3712040"/>
            <a:chExt cx="847636" cy="785049"/>
          </a:xfrm>
        </p:grpSpPr>
        <p:sp>
          <p:nvSpPr>
            <p:cNvPr id="8" name="Google Shape;4513;p73">
              <a:extLst>
                <a:ext uri="{FF2B5EF4-FFF2-40B4-BE49-F238E27FC236}">
                  <a16:creationId xmlns:a16="http://schemas.microsoft.com/office/drawing/2014/main" id="{1D9EE3A7-69D6-305E-CD52-79C29DB7CAB0}"/>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685A05F2-D303-02E0-8380-206A9780F100}"/>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9C9A918B-69D4-C8A1-BAFC-13375AF39799}"/>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D606A297-D504-B05A-589D-84C88D2040C3}"/>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8B0DB5E-3D1F-D669-62D8-94CE6CB6104A}"/>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A6555B80-64B4-4B66-E4EB-AAE7D07DDFDA}"/>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CCE68007-E6E7-0B35-B50F-EA88D1B5D33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FFB4B2F-6E84-C202-D407-0C6426075BD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CE57CC55-DB06-8B60-7D5C-F48CA603AE35}"/>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D456EB9-5724-07B4-1060-494889BAE30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2A5EE607-75D5-F319-E1FE-7F31B12B545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ECEDED17-3824-794F-294E-31452377448B}"/>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FB9DB3D5-72A2-3A7F-42E3-FB2C739067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04E873BF-DBB9-8C7C-599A-22FB11FEFAD3}"/>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0AEBF456-14F7-B2EB-834D-4BA366DB16AA}"/>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6BDCFD0E-1E0A-8301-7998-86E452989237}"/>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9C98FAB6-4B1D-6B5A-070C-216BAF60C3F9}"/>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35464B36-77E2-5E97-796C-4BF0EF74F175}"/>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2AAF0C6-120E-8048-BD36-5C0737E2BF93}"/>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22B15D5A-CACD-9F75-E68A-D1D8AF761D55}"/>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C490C901-4C25-DC8A-7948-9D6C97F0CA46}"/>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D3EBC0FB-0BB8-8353-D57B-15CF48FE77E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4C3389D7-5B4E-6E32-E28C-51DFFC2A4A3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D48F1ED3-9275-1DE3-1F98-A004FB27DC3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3036740A-017B-DEF3-109C-9490270FFFAF}"/>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61B167A9-0B42-DBFA-3343-CBB56B7F0D24}"/>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25F87284-4266-2543-FF36-2D7BC5124A62}"/>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27D5D378-BFAB-58BE-F64A-87163E261339}"/>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D0069BFF-1F5B-C26B-CA6B-173DDDD52890}"/>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BA241F10-8081-9646-3592-A9BBBE85FB2A}"/>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19460E59-7C1A-B47D-3CA6-59A7E57B2155}"/>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A8297E63-69B7-58EF-3C38-D935C0E0F93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7C7BADEE-F54B-F349-A678-5BAF95E90287}"/>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6D4930FF-3D0E-2E22-8AE9-3843E85CFD79}"/>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47;p73">
            <a:extLst>
              <a:ext uri="{FF2B5EF4-FFF2-40B4-BE49-F238E27FC236}">
                <a16:creationId xmlns:a16="http://schemas.microsoft.com/office/drawing/2014/main" id="{374C1FC3-9BCB-12E3-0FBC-A7C4757F0A7A}"/>
              </a:ext>
            </a:extLst>
          </p:cNvPr>
          <p:cNvGrpSpPr/>
          <p:nvPr/>
        </p:nvGrpSpPr>
        <p:grpSpPr>
          <a:xfrm rot="-2124868">
            <a:off x="352528" y="2179571"/>
            <a:ext cx="843951" cy="675621"/>
            <a:chOff x="4125553" y="2339045"/>
            <a:chExt cx="843932" cy="675606"/>
          </a:xfrm>
        </p:grpSpPr>
        <p:sp>
          <p:nvSpPr>
            <p:cNvPr id="43" name="Google Shape;4548;p73">
              <a:extLst>
                <a:ext uri="{FF2B5EF4-FFF2-40B4-BE49-F238E27FC236}">
                  <a16:creationId xmlns:a16="http://schemas.microsoft.com/office/drawing/2014/main" id="{6AB4D15E-27D6-4F51-31BD-5BF729E92F8F}"/>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9;p73">
              <a:extLst>
                <a:ext uri="{FF2B5EF4-FFF2-40B4-BE49-F238E27FC236}">
                  <a16:creationId xmlns:a16="http://schemas.microsoft.com/office/drawing/2014/main" id="{6B97B623-9473-082D-DDB0-EFF353FE9A3F}"/>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0;p73">
              <a:extLst>
                <a:ext uri="{FF2B5EF4-FFF2-40B4-BE49-F238E27FC236}">
                  <a16:creationId xmlns:a16="http://schemas.microsoft.com/office/drawing/2014/main" id="{30B67DA5-8B6F-D512-8760-A07C05572AAF}"/>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1;p73">
              <a:extLst>
                <a:ext uri="{FF2B5EF4-FFF2-40B4-BE49-F238E27FC236}">
                  <a16:creationId xmlns:a16="http://schemas.microsoft.com/office/drawing/2014/main" id="{AFAC4FE4-C7C3-D0E1-8B61-CB6A0F9DBCD4}"/>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2;p73">
              <a:extLst>
                <a:ext uri="{FF2B5EF4-FFF2-40B4-BE49-F238E27FC236}">
                  <a16:creationId xmlns:a16="http://schemas.microsoft.com/office/drawing/2014/main" id="{346DA147-F82D-E34F-D382-958CEE9684D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3;p73">
              <a:extLst>
                <a:ext uri="{FF2B5EF4-FFF2-40B4-BE49-F238E27FC236}">
                  <a16:creationId xmlns:a16="http://schemas.microsoft.com/office/drawing/2014/main" id="{C59DF60E-EE20-16D3-426D-D6E8AB9C754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4;p73">
              <a:extLst>
                <a:ext uri="{FF2B5EF4-FFF2-40B4-BE49-F238E27FC236}">
                  <a16:creationId xmlns:a16="http://schemas.microsoft.com/office/drawing/2014/main" id="{2CE14133-B442-9607-5E0A-432D2B68992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5;p73">
              <a:extLst>
                <a:ext uri="{FF2B5EF4-FFF2-40B4-BE49-F238E27FC236}">
                  <a16:creationId xmlns:a16="http://schemas.microsoft.com/office/drawing/2014/main" id="{D448C397-0862-FE8F-B3B3-A81AB3039638}"/>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6;p73">
              <a:extLst>
                <a:ext uri="{FF2B5EF4-FFF2-40B4-BE49-F238E27FC236}">
                  <a16:creationId xmlns:a16="http://schemas.microsoft.com/office/drawing/2014/main" id="{C7E6C2F7-4184-6520-00C9-6156DD94F672}"/>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7;p73">
              <a:extLst>
                <a:ext uri="{FF2B5EF4-FFF2-40B4-BE49-F238E27FC236}">
                  <a16:creationId xmlns:a16="http://schemas.microsoft.com/office/drawing/2014/main" id="{A6AA23EB-8094-BF19-0810-1E1AB4E9979E}"/>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8;p73">
              <a:extLst>
                <a:ext uri="{FF2B5EF4-FFF2-40B4-BE49-F238E27FC236}">
                  <a16:creationId xmlns:a16="http://schemas.microsoft.com/office/drawing/2014/main" id="{E10FE455-EE86-2804-CC09-82BA1AA0801A}"/>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9;p73">
              <a:extLst>
                <a:ext uri="{FF2B5EF4-FFF2-40B4-BE49-F238E27FC236}">
                  <a16:creationId xmlns:a16="http://schemas.microsoft.com/office/drawing/2014/main" id="{A1B85CFC-B597-068F-2C75-0DB2D3CE174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0;p73">
              <a:extLst>
                <a:ext uri="{FF2B5EF4-FFF2-40B4-BE49-F238E27FC236}">
                  <a16:creationId xmlns:a16="http://schemas.microsoft.com/office/drawing/2014/main" id="{3B76E6E8-0B61-18D7-00EB-114DBE86660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1;p73">
              <a:extLst>
                <a:ext uri="{FF2B5EF4-FFF2-40B4-BE49-F238E27FC236}">
                  <a16:creationId xmlns:a16="http://schemas.microsoft.com/office/drawing/2014/main" id="{0EC6851B-21FB-78E7-3D65-94849D77DB65}"/>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2;p73">
              <a:extLst>
                <a:ext uri="{FF2B5EF4-FFF2-40B4-BE49-F238E27FC236}">
                  <a16:creationId xmlns:a16="http://schemas.microsoft.com/office/drawing/2014/main" id="{1404C817-A8FD-C2CC-3C36-F88A224AB49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3;p73">
              <a:extLst>
                <a:ext uri="{FF2B5EF4-FFF2-40B4-BE49-F238E27FC236}">
                  <a16:creationId xmlns:a16="http://schemas.microsoft.com/office/drawing/2014/main" id="{4C1F2C6A-F769-DE7C-E6D2-1D6F5F2517ED}"/>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4;p73">
              <a:extLst>
                <a:ext uri="{FF2B5EF4-FFF2-40B4-BE49-F238E27FC236}">
                  <a16:creationId xmlns:a16="http://schemas.microsoft.com/office/drawing/2014/main" id="{AA54C355-411C-6F51-D7F5-679B53F010E9}"/>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5;p73">
              <a:extLst>
                <a:ext uri="{FF2B5EF4-FFF2-40B4-BE49-F238E27FC236}">
                  <a16:creationId xmlns:a16="http://schemas.microsoft.com/office/drawing/2014/main" id="{CCB8A53D-D503-FBFA-27CF-0BC990E12B5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6;p73">
              <a:extLst>
                <a:ext uri="{FF2B5EF4-FFF2-40B4-BE49-F238E27FC236}">
                  <a16:creationId xmlns:a16="http://schemas.microsoft.com/office/drawing/2014/main" id="{19C6CB88-2BB4-D706-C69E-52E9F2F61C7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7;p73">
              <a:extLst>
                <a:ext uri="{FF2B5EF4-FFF2-40B4-BE49-F238E27FC236}">
                  <a16:creationId xmlns:a16="http://schemas.microsoft.com/office/drawing/2014/main" id="{8EEDA61B-31F6-F9D6-5E8A-6F9AF77B4F38}"/>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8;p73">
              <a:extLst>
                <a:ext uri="{FF2B5EF4-FFF2-40B4-BE49-F238E27FC236}">
                  <a16:creationId xmlns:a16="http://schemas.microsoft.com/office/drawing/2014/main" id="{E6F9F55A-9F04-E702-E2B7-1BA1B6875808}"/>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9;p73">
              <a:extLst>
                <a:ext uri="{FF2B5EF4-FFF2-40B4-BE49-F238E27FC236}">
                  <a16:creationId xmlns:a16="http://schemas.microsoft.com/office/drawing/2014/main" id="{38AD9EED-0A03-8C2A-A55F-B55CC47B3AB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570;p73">
            <a:extLst>
              <a:ext uri="{FF2B5EF4-FFF2-40B4-BE49-F238E27FC236}">
                <a16:creationId xmlns:a16="http://schemas.microsoft.com/office/drawing/2014/main" id="{D7C2B6EF-2A1A-FD48-6AAA-5D18DF5ADBD9}"/>
              </a:ext>
            </a:extLst>
          </p:cNvPr>
          <p:cNvGrpSpPr/>
          <p:nvPr/>
        </p:nvGrpSpPr>
        <p:grpSpPr>
          <a:xfrm>
            <a:off x="4391143" y="98128"/>
            <a:ext cx="361699" cy="354591"/>
            <a:chOff x="7259843" y="3111703"/>
            <a:chExt cx="361699" cy="354591"/>
          </a:xfrm>
        </p:grpSpPr>
        <p:sp>
          <p:nvSpPr>
            <p:cNvPr id="66" name="Google Shape;4571;p73">
              <a:extLst>
                <a:ext uri="{FF2B5EF4-FFF2-40B4-BE49-F238E27FC236}">
                  <a16:creationId xmlns:a16="http://schemas.microsoft.com/office/drawing/2014/main" id="{0C63A1F7-3F7C-1CE2-711D-AFE2A2BDC47C}"/>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72;p73">
              <a:extLst>
                <a:ext uri="{FF2B5EF4-FFF2-40B4-BE49-F238E27FC236}">
                  <a16:creationId xmlns:a16="http://schemas.microsoft.com/office/drawing/2014/main" id="{1634D049-703E-9861-230D-6CFA4361F65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73;p73">
              <a:extLst>
                <a:ext uri="{FF2B5EF4-FFF2-40B4-BE49-F238E27FC236}">
                  <a16:creationId xmlns:a16="http://schemas.microsoft.com/office/drawing/2014/main" id="{1C1A48E8-90B4-3C93-6105-2C3DDE19575D}"/>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4;p73">
              <a:extLst>
                <a:ext uri="{FF2B5EF4-FFF2-40B4-BE49-F238E27FC236}">
                  <a16:creationId xmlns:a16="http://schemas.microsoft.com/office/drawing/2014/main" id="{5775655E-B978-55B8-DACB-A526E82BA5CB}"/>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5;p73">
              <a:extLst>
                <a:ext uri="{FF2B5EF4-FFF2-40B4-BE49-F238E27FC236}">
                  <a16:creationId xmlns:a16="http://schemas.microsoft.com/office/drawing/2014/main" id="{E35AC68E-07D2-B52E-1E02-D636018368C2}"/>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4576;p73">
            <a:extLst>
              <a:ext uri="{FF2B5EF4-FFF2-40B4-BE49-F238E27FC236}">
                <a16:creationId xmlns:a16="http://schemas.microsoft.com/office/drawing/2014/main" id="{E945DB66-01D3-1CDC-04ED-D0F46D1A5A2A}"/>
              </a:ext>
            </a:extLst>
          </p:cNvPr>
          <p:cNvGrpSpPr/>
          <p:nvPr/>
        </p:nvGrpSpPr>
        <p:grpSpPr>
          <a:xfrm rot="10800000">
            <a:off x="4391143" y="4672503"/>
            <a:ext cx="361699" cy="354591"/>
            <a:chOff x="7259843" y="3111703"/>
            <a:chExt cx="361699" cy="354591"/>
          </a:xfrm>
        </p:grpSpPr>
        <p:sp>
          <p:nvSpPr>
            <p:cNvPr id="72" name="Google Shape;4577;p73">
              <a:extLst>
                <a:ext uri="{FF2B5EF4-FFF2-40B4-BE49-F238E27FC236}">
                  <a16:creationId xmlns:a16="http://schemas.microsoft.com/office/drawing/2014/main" id="{47FF209D-3043-BA45-BC4F-38688483CE7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8;p73">
              <a:extLst>
                <a:ext uri="{FF2B5EF4-FFF2-40B4-BE49-F238E27FC236}">
                  <a16:creationId xmlns:a16="http://schemas.microsoft.com/office/drawing/2014/main" id="{01A552BD-2728-5EE3-ED02-7C6103759C03}"/>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9;p73">
              <a:extLst>
                <a:ext uri="{FF2B5EF4-FFF2-40B4-BE49-F238E27FC236}">
                  <a16:creationId xmlns:a16="http://schemas.microsoft.com/office/drawing/2014/main" id="{2C96B539-66FF-408C-179A-0C9F3EFE9331}"/>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80;p73">
              <a:extLst>
                <a:ext uri="{FF2B5EF4-FFF2-40B4-BE49-F238E27FC236}">
                  <a16:creationId xmlns:a16="http://schemas.microsoft.com/office/drawing/2014/main" id="{082F0045-7662-60CD-911D-207641DC4878}"/>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81;p73">
              <a:extLst>
                <a:ext uri="{FF2B5EF4-FFF2-40B4-BE49-F238E27FC236}">
                  <a16:creationId xmlns:a16="http://schemas.microsoft.com/office/drawing/2014/main" id="{5239965E-54DD-B833-448A-AB7D7C6814DB}"/>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582;p73">
            <a:extLst>
              <a:ext uri="{FF2B5EF4-FFF2-40B4-BE49-F238E27FC236}">
                <a16:creationId xmlns:a16="http://schemas.microsoft.com/office/drawing/2014/main" id="{E7D8D225-99A1-9D97-216C-EE970B9569D7}"/>
              </a:ext>
            </a:extLst>
          </p:cNvPr>
          <p:cNvGrpSpPr/>
          <p:nvPr/>
        </p:nvGrpSpPr>
        <p:grpSpPr>
          <a:xfrm rot="876393">
            <a:off x="8273765" y="360498"/>
            <a:ext cx="382891" cy="576634"/>
            <a:chOff x="3369050" y="1418400"/>
            <a:chExt cx="179175" cy="269850"/>
          </a:xfrm>
        </p:grpSpPr>
        <p:sp>
          <p:nvSpPr>
            <p:cNvPr id="78" name="Google Shape;4583;p73">
              <a:extLst>
                <a:ext uri="{FF2B5EF4-FFF2-40B4-BE49-F238E27FC236}">
                  <a16:creationId xmlns:a16="http://schemas.microsoft.com/office/drawing/2014/main" id="{788E8584-4DAF-2BF8-0727-0A752560A23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4;p73">
              <a:extLst>
                <a:ext uri="{FF2B5EF4-FFF2-40B4-BE49-F238E27FC236}">
                  <a16:creationId xmlns:a16="http://schemas.microsoft.com/office/drawing/2014/main" id="{71B775BD-F331-7542-32FA-50160ACED5C6}"/>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5;p73">
              <a:extLst>
                <a:ext uri="{FF2B5EF4-FFF2-40B4-BE49-F238E27FC236}">
                  <a16:creationId xmlns:a16="http://schemas.microsoft.com/office/drawing/2014/main" id="{12680D8E-F366-449E-0C58-BD21299517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6;p73">
              <a:extLst>
                <a:ext uri="{FF2B5EF4-FFF2-40B4-BE49-F238E27FC236}">
                  <a16:creationId xmlns:a16="http://schemas.microsoft.com/office/drawing/2014/main" id="{4E5210BB-31E3-7ACC-8918-C2A52F765A7D}"/>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7;p73">
              <a:extLst>
                <a:ext uri="{FF2B5EF4-FFF2-40B4-BE49-F238E27FC236}">
                  <a16:creationId xmlns:a16="http://schemas.microsoft.com/office/drawing/2014/main" id="{BC827BB0-A4FA-31FA-9B34-47BE43D733C7}"/>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588;p73">
            <a:extLst>
              <a:ext uri="{FF2B5EF4-FFF2-40B4-BE49-F238E27FC236}">
                <a16:creationId xmlns:a16="http://schemas.microsoft.com/office/drawing/2014/main" id="{728FBB45-5A1C-6A16-CFB5-D4A8F76B3BCB}"/>
              </a:ext>
            </a:extLst>
          </p:cNvPr>
          <p:cNvGrpSpPr/>
          <p:nvPr/>
        </p:nvGrpSpPr>
        <p:grpSpPr>
          <a:xfrm rot="-753701">
            <a:off x="588499" y="256297"/>
            <a:ext cx="435052" cy="628964"/>
            <a:chOff x="1794256" y="1012800"/>
            <a:chExt cx="434235" cy="627979"/>
          </a:xfrm>
        </p:grpSpPr>
        <p:sp>
          <p:nvSpPr>
            <p:cNvPr id="84" name="Google Shape;4589;p73">
              <a:extLst>
                <a:ext uri="{FF2B5EF4-FFF2-40B4-BE49-F238E27FC236}">
                  <a16:creationId xmlns:a16="http://schemas.microsoft.com/office/drawing/2014/main" id="{B7429381-3A40-4ED7-88D4-D5EB01DC958B}"/>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90;p73">
              <a:extLst>
                <a:ext uri="{FF2B5EF4-FFF2-40B4-BE49-F238E27FC236}">
                  <a16:creationId xmlns:a16="http://schemas.microsoft.com/office/drawing/2014/main" id="{F7DAEF86-41D7-27E9-A3F5-E0F72969DEFD}"/>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91;p73">
              <a:extLst>
                <a:ext uri="{FF2B5EF4-FFF2-40B4-BE49-F238E27FC236}">
                  <a16:creationId xmlns:a16="http://schemas.microsoft.com/office/drawing/2014/main" id="{4E77F14E-7F4B-0AD4-3C89-0199EB01808C}"/>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92;p73">
              <a:extLst>
                <a:ext uri="{FF2B5EF4-FFF2-40B4-BE49-F238E27FC236}">
                  <a16:creationId xmlns:a16="http://schemas.microsoft.com/office/drawing/2014/main" id="{8EDDE257-9DCE-E2D9-2A0E-366B96199358}"/>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3;p73">
              <a:extLst>
                <a:ext uri="{FF2B5EF4-FFF2-40B4-BE49-F238E27FC236}">
                  <a16:creationId xmlns:a16="http://schemas.microsoft.com/office/drawing/2014/main" id="{AB32D993-AAFB-FD84-A9B5-1D9C9E9F0F68}"/>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4;p73">
              <a:extLst>
                <a:ext uri="{FF2B5EF4-FFF2-40B4-BE49-F238E27FC236}">
                  <a16:creationId xmlns:a16="http://schemas.microsoft.com/office/drawing/2014/main" id="{B0930D1D-6EA2-8F80-0A7B-503AEC68255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4595;p73">
            <a:extLst>
              <a:ext uri="{FF2B5EF4-FFF2-40B4-BE49-F238E27FC236}">
                <a16:creationId xmlns:a16="http://schemas.microsoft.com/office/drawing/2014/main" id="{0F515D3C-24A2-2899-5B7B-8DFEC3C42AEF}"/>
              </a:ext>
            </a:extLst>
          </p:cNvPr>
          <p:cNvGrpSpPr/>
          <p:nvPr/>
        </p:nvGrpSpPr>
        <p:grpSpPr>
          <a:xfrm rot="1115530">
            <a:off x="1456727" y="3952379"/>
            <a:ext cx="612679" cy="615035"/>
            <a:chOff x="1726555" y="299575"/>
            <a:chExt cx="648325" cy="650818"/>
          </a:xfrm>
        </p:grpSpPr>
        <p:sp>
          <p:nvSpPr>
            <p:cNvPr id="91" name="Google Shape;4596;p73">
              <a:extLst>
                <a:ext uri="{FF2B5EF4-FFF2-40B4-BE49-F238E27FC236}">
                  <a16:creationId xmlns:a16="http://schemas.microsoft.com/office/drawing/2014/main" id="{808415CA-A1BC-E4DB-85D8-F49C87FE5AF3}"/>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7;p73">
              <a:extLst>
                <a:ext uri="{FF2B5EF4-FFF2-40B4-BE49-F238E27FC236}">
                  <a16:creationId xmlns:a16="http://schemas.microsoft.com/office/drawing/2014/main" id="{B608A10F-556E-5A19-6E1A-25EBC711E23A}"/>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8;p73">
              <a:extLst>
                <a:ext uri="{FF2B5EF4-FFF2-40B4-BE49-F238E27FC236}">
                  <a16:creationId xmlns:a16="http://schemas.microsoft.com/office/drawing/2014/main" id="{197100DE-0E6A-D239-B8FB-1ED471F03698}"/>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9;p73">
              <a:extLst>
                <a:ext uri="{FF2B5EF4-FFF2-40B4-BE49-F238E27FC236}">
                  <a16:creationId xmlns:a16="http://schemas.microsoft.com/office/drawing/2014/main" id="{7A03E481-C1F1-7AEA-F4CD-F0680DC1D4C8}"/>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00;p73">
              <a:extLst>
                <a:ext uri="{FF2B5EF4-FFF2-40B4-BE49-F238E27FC236}">
                  <a16:creationId xmlns:a16="http://schemas.microsoft.com/office/drawing/2014/main" id="{B8F57CAA-5830-3972-EB1A-DE961AB3DEF2}"/>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01;p73">
              <a:extLst>
                <a:ext uri="{FF2B5EF4-FFF2-40B4-BE49-F238E27FC236}">
                  <a16:creationId xmlns:a16="http://schemas.microsoft.com/office/drawing/2014/main" id="{6B1272D7-F1D3-D5E3-CB52-2ADF71C53915}"/>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02;p73">
              <a:extLst>
                <a:ext uri="{FF2B5EF4-FFF2-40B4-BE49-F238E27FC236}">
                  <a16:creationId xmlns:a16="http://schemas.microsoft.com/office/drawing/2014/main" id="{69DD67D7-158B-6D1C-0274-DB7FEBAD6F2F}"/>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03;p73">
              <a:extLst>
                <a:ext uri="{FF2B5EF4-FFF2-40B4-BE49-F238E27FC236}">
                  <a16:creationId xmlns:a16="http://schemas.microsoft.com/office/drawing/2014/main" id="{9A74EA2E-1DAA-482D-F060-69A1D14A3B11}"/>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4;p73">
              <a:extLst>
                <a:ext uri="{FF2B5EF4-FFF2-40B4-BE49-F238E27FC236}">
                  <a16:creationId xmlns:a16="http://schemas.microsoft.com/office/drawing/2014/main" id="{CBA0C3A8-F3D0-A3DE-FC5B-1DF6CD7B6A5F}"/>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4605;p73">
            <a:extLst>
              <a:ext uri="{FF2B5EF4-FFF2-40B4-BE49-F238E27FC236}">
                <a16:creationId xmlns:a16="http://schemas.microsoft.com/office/drawing/2014/main" id="{65E6306D-9DA2-3706-C86E-222844E9276F}"/>
              </a:ext>
            </a:extLst>
          </p:cNvPr>
          <p:cNvGrpSpPr/>
          <p:nvPr/>
        </p:nvGrpSpPr>
        <p:grpSpPr>
          <a:xfrm rot="-975495">
            <a:off x="7180536" y="4138221"/>
            <a:ext cx="391274" cy="586324"/>
            <a:chOff x="3131750" y="1412475"/>
            <a:chExt cx="185825" cy="278475"/>
          </a:xfrm>
        </p:grpSpPr>
        <p:sp>
          <p:nvSpPr>
            <p:cNvPr id="101" name="Google Shape;4606;p73">
              <a:extLst>
                <a:ext uri="{FF2B5EF4-FFF2-40B4-BE49-F238E27FC236}">
                  <a16:creationId xmlns:a16="http://schemas.microsoft.com/office/drawing/2014/main" id="{BFCE37F6-3257-1E2F-5D12-7C1A92D09870}"/>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7;p73">
              <a:extLst>
                <a:ext uri="{FF2B5EF4-FFF2-40B4-BE49-F238E27FC236}">
                  <a16:creationId xmlns:a16="http://schemas.microsoft.com/office/drawing/2014/main" id="{4FA2C22A-0B2B-7B85-366C-88D8910EBDDD}"/>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8;p73">
              <a:extLst>
                <a:ext uri="{FF2B5EF4-FFF2-40B4-BE49-F238E27FC236}">
                  <a16:creationId xmlns:a16="http://schemas.microsoft.com/office/drawing/2014/main" id="{17B558AD-30C1-074E-4AD2-8E853A112653}"/>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9;p73">
              <a:extLst>
                <a:ext uri="{FF2B5EF4-FFF2-40B4-BE49-F238E27FC236}">
                  <a16:creationId xmlns:a16="http://schemas.microsoft.com/office/drawing/2014/main" id="{4A2E3FA1-6B8B-FD98-4DF3-898B64BFC0A9}"/>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10;p73">
              <a:extLst>
                <a:ext uri="{FF2B5EF4-FFF2-40B4-BE49-F238E27FC236}">
                  <a16:creationId xmlns:a16="http://schemas.microsoft.com/office/drawing/2014/main" id="{4E1FEB42-3FB5-78C2-BEF7-6B920D5DA5DA}"/>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1;p73">
              <a:extLst>
                <a:ext uri="{FF2B5EF4-FFF2-40B4-BE49-F238E27FC236}">
                  <a16:creationId xmlns:a16="http://schemas.microsoft.com/office/drawing/2014/main" id="{7CFCC4D2-C827-44B3-599C-3DBB4876C7F7}"/>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63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softEdge rad="1270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softEdge rad="12700"/>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F3C70-4E19-6B45-76A2-A1A6C9A58F86}"/>
              </a:ext>
            </a:extLst>
          </p:cNvPr>
          <p:cNvSpPr>
            <a:spLocks noGrp="1"/>
          </p:cNvSpPr>
          <p:nvPr>
            <p:ph type="title"/>
          </p:nvPr>
        </p:nvSpPr>
        <p:spPr/>
        <p:txBody>
          <a:bodyPr/>
          <a:lstStyle/>
          <a:p>
            <a:r>
              <a:rPr lang="en-US" dirty="0"/>
              <a:t>Missing Values Visualized</a:t>
            </a:r>
          </a:p>
        </p:txBody>
      </p:sp>
      <p:pic>
        <p:nvPicPr>
          <p:cNvPr id="5" name="Picture 4">
            <a:extLst>
              <a:ext uri="{FF2B5EF4-FFF2-40B4-BE49-F238E27FC236}">
                <a16:creationId xmlns:a16="http://schemas.microsoft.com/office/drawing/2014/main" id="{6DC44F05-FB9E-8909-791B-9FA4D42F6F4F}"/>
              </a:ext>
            </a:extLst>
          </p:cNvPr>
          <p:cNvPicPr>
            <a:picLocks noChangeAspect="1"/>
          </p:cNvPicPr>
          <p:nvPr/>
        </p:nvPicPr>
        <p:blipFill>
          <a:blip r:embed="rId2"/>
          <a:stretch>
            <a:fillRect/>
          </a:stretch>
        </p:blipFill>
        <p:spPr>
          <a:xfrm>
            <a:off x="2192748" y="1233144"/>
            <a:ext cx="4582572" cy="2457159"/>
          </a:xfrm>
          <a:prstGeom prst="rect">
            <a:avLst/>
          </a:prstGeom>
        </p:spPr>
      </p:pic>
      <p:sp>
        <p:nvSpPr>
          <p:cNvPr id="6" name="TextBox 5">
            <a:extLst>
              <a:ext uri="{FF2B5EF4-FFF2-40B4-BE49-F238E27FC236}">
                <a16:creationId xmlns:a16="http://schemas.microsoft.com/office/drawing/2014/main" id="{3092FCDA-B696-E737-54A1-936F3CBE7BC9}"/>
              </a:ext>
            </a:extLst>
          </p:cNvPr>
          <p:cNvSpPr txBox="1"/>
          <p:nvPr/>
        </p:nvSpPr>
        <p:spPr>
          <a:xfrm>
            <a:off x="2192748" y="4071620"/>
            <a:ext cx="2619375" cy="738664"/>
          </a:xfrm>
          <a:prstGeom prst="rect">
            <a:avLst/>
          </a:prstGeom>
          <a:noFill/>
        </p:spPr>
        <p:txBody>
          <a:bodyPr wrap="square" rtlCol="0">
            <a:spAutoFit/>
          </a:bodyPr>
          <a:lstStyle/>
          <a:p>
            <a:r>
              <a:rPr lang="en-US" dirty="0">
                <a:solidFill>
                  <a:schemeClr val="tx1"/>
                </a:solidFill>
              </a:rPr>
              <a:t>From all the IBU values, roughly 41% of the data is missing </a:t>
            </a:r>
          </a:p>
        </p:txBody>
      </p:sp>
      <p:sp>
        <p:nvSpPr>
          <p:cNvPr id="7" name="TextBox 6">
            <a:extLst>
              <a:ext uri="{FF2B5EF4-FFF2-40B4-BE49-F238E27FC236}">
                <a16:creationId xmlns:a16="http://schemas.microsoft.com/office/drawing/2014/main" id="{B9A477BA-A5DF-6C99-AE0B-BE9AE6CA2B4D}"/>
              </a:ext>
            </a:extLst>
          </p:cNvPr>
          <p:cNvSpPr txBox="1"/>
          <p:nvPr/>
        </p:nvSpPr>
        <p:spPr>
          <a:xfrm>
            <a:off x="4740925" y="4071620"/>
            <a:ext cx="2619375" cy="738664"/>
          </a:xfrm>
          <a:prstGeom prst="rect">
            <a:avLst/>
          </a:prstGeom>
          <a:noFill/>
        </p:spPr>
        <p:txBody>
          <a:bodyPr wrap="square" rtlCol="0">
            <a:spAutoFit/>
          </a:bodyPr>
          <a:lstStyle/>
          <a:p>
            <a:r>
              <a:rPr lang="en-US" dirty="0">
                <a:solidFill>
                  <a:schemeClr val="tx1"/>
                </a:solidFill>
              </a:rPr>
              <a:t>From all the ABV values, roughly 2.5% of the data is missing </a:t>
            </a:r>
          </a:p>
        </p:txBody>
      </p:sp>
    </p:spTree>
    <p:extLst>
      <p:ext uri="{BB962C8B-B14F-4D97-AF65-F5344CB8AC3E}">
        <p14:creationId xmlns:p14="http://schemas.microsoft.com/office/powerpoint/2010/main" val="3874126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visualing the data, we can see that a large amount of information from both the IBU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 grpId="0" build="p"/>
      <p:bldP spid="1910" grpId="0" build="p"/>
      <p:bldP spid="1912" grpId="0" build="p"/>
      <p:bldP spid="19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t>Lee Hill Series Vol. 5 – Belgian Style </a:t>
            </a:r>
            <a:r>
              <a:rPr lang="en-US" dirty="0" err="1"/>
              <a:t>Quadrupel</a:t>
            </a:r>
            <a:r>
              <a:rPr lang="en-US" dirty="0"/>
              <a:t> Ale</a:t>
            </a:r>
          </a:p>
          <a:p>
            <a:pPr algn="ctr"/>
            <a:endParaRPr lang="en-US" dirty="0"/>
          </a:p>
          <a:p>
            <a:pPr algn="ctr"/>
            <a:r>
              <a:rPr lang="en-US" dirty="0"/>
              <a:t>ABV : 12.8%</a:t>
            </a:r>
          </a:p>
          <a:p>
            <a:pPr algn="ctr"/>
            <a:r>
              <a:rPr lang="en-US" dirty="0"/>
              <a:t>IBU  :  35</a:t>
            </a:r>
          </a:p>
          <a:p>
            <a:pPr algn="ctr"/>
            <a:endParaRPr lang="en-US" dirty="0"/>
          </a:p>
          <a:p>
            <a:pPr algn="ctr"/>
            <a:r>
              <a:rPr lang="en-US" dirty="0"/>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t>Bitter Bitch Imperial IPA</a:t>
            </a:r>
          </a:p>
          <a:p>
            <a:pPr algn="ctr"/>
            <a:endParaRPr lang="en-US" dirty="0"/>
          </a:p>
          <a:p>
            <a:pPr algn="ctr"/>
            <a:r>
              <a:rPr lang="en-US" dirty="0"/>
              <a:t>ABV : 8.2%</a:t>
            </a:r>
          </a:p>
          <a:p>
            <a:pPr algn="ctr"/>
            <a:r>
              <a:rPr lang="en-US" dirty="0"/>
              <a:t>IBU  :  138</a:t>
            </a:r>
          </a:p>
          <a:p>
            <a:pPr algn="ctr"/>
            <a:endParaRPr lang="en-US" dirty="0"/>
          </a:p>
          <a:p>
            <a:pPr algn="ctr"/>
            <a:r>
              <a:rPr lang="en-US" dirty="0"/>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3781</TotalTime>
  <Words>826</Words>
  <Application>Microsoft Office PowerPoint</Application>
  <PresentationFormat>On-screen Show (16:9)</PresentationFormat>
  <Paragraphs>85</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Bowlby One</vt:lpstr>
      <vt:lpstr>Raleway Black</vt:lpstr>
      <vt:lpstr>Arial</vt:lpstr>
      <vt:lpstr>Barlow</vt:lpstr>
      <vt:lpstr>Calibri</vt:lpstr>
      <vt:lpstr>New Beer's Eve by Slidesgo</vt:lpstr>
      <vt:lpstr>Beer Data Analysis</vt:lpstr>
      <vt:lpstr>The Data</vt:lpstr>
      <vt:lpstr>Number of Breweries Over All States </vt:lpstr>
      <vt:lpstr>Missing Values Visualized</vt:lpstr>
      <vt:lpstr>Missing Values</vt:lpstr>
      <vt:lpstr>State ABV and IBU Medians</vt:lpstr>
      <vt:lpstr>Distribution of ABV variable</vt:lpstr>
      <vt:lpstr>Highest ABV</vt:lpstr>
      <vt:lpstr>Highest IBU</vt:lpstr>
      <vt:lpstr>PowerPoint Presentation</vt:lpstr>
      <vt:lpstr>Relationship between ABV and IBU</vt:lpstr>
      <vt:lpstr>KNN Classification Model for IPA’s vs Ales</vt:lpstr>
      <vt:lpstr>IBU and ABV for IPA’s vs Ales</vt:lpstr>
      <vt:lpstr>Cheers!</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Abhay  Sharma</cp:lastModifiedBy>
  <cp:revision>62</cp:revision>
  <dcterms:modified xsi:type="dcterms:W3CDTF">2022-10-21T09:34:46Z</dcterms:modified>
</cp:coreProperties>
</file>