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Garrett 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15T18:15:26.880">
    <p:pos x="6000" y="0"/>
    <p:text>check where it says INSERT HERE / SKELETON CODE (also feel free to delete my RF model and put your there if you want) I didn't see anything in your code.</p:text>
  </p:cm>
  <p:cm authorId="0" idx="2" dt="2023-04-15T18:13:48.553">
    <p:pos x="6000" y="100"/>
    <p:text>if you have the code for this can you add it to lay on top of slide 41?
# Plot complex, lda models, and random forest
plot(complex1.roc.Valid,col="red")
#plot(complex1.roc.Valid,print.thres="best",col="red") # use to print best threshold - gets messy with everything else
plot(ldafit.roc.valid, col="lightblue", add = T)
# plot(ldafit.roc, col="lightblue", add = T, legend = T, print.thres="best") # use to print best threshold
INSERT KNN MODEL ROC HERE SKELETON CODE MOST LIKELY:
plot(NAME_OF_YOUR_KNN_ROC, add = T, col = "green")
plot(rf.result.roc, add = T, col = "black", legend = T)
# plot(rf.result.roc,print.thres="best", add = T, col = "black", legend = T) 
# use to print best threshold
legend("bottomright",
legend=c("Complex", "LDA", "KNN", "Random Forest"),
col=c("red", "lightblue", "green", "black"),
lwd=4, cex =1, xpd = TRUE, horiz = FALSE)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e4b0f9f6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2e4b0f9f6a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e4b0f9f6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2e4b0f9f6a_0_5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e4b0f9f6a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2e4b0f9f6a_0_5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e4b0f9f6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2e4b0f9f6a_0_5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e4b0f9f6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2e4b0f9f6a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e4b0f9f6a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2e4b0f9f6a_0_5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da36950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da36950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e1a52df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e1a52df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e4b0f9f6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e4b0f9f6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e4b0f9f6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e4b0f9f6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e1a52dff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e1a52dff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e4b0f9f6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2e4b0f9f6a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e1a52dff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e1a52dff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e1a52dff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e1a52dff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111f8376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111f8376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i="1" lang="en" sz="1000">
                <a:solidFill>
                  <a:srgbClr val="999988"/>
                </a:solidFill>
                <a:highlight>
                  <a:srgbClr val="F5F5F5"/>
                </a:highlight>
                <a:latin typeface="Courier New"/>
                <a:ea typeface="Courier New"/>
                <a:cs typeface="Courier New"/>
                <a:sym typeface="Courier New"/>
              </a:rPr>
              <a:t># in bonetreat, i.e. bone meds at both time points, in the no group, there appear to be higher fracture rates with increased fracscore, which would be predicted, i.e. if you received treatment at both times there doesn't appear to be a correlation in fracscore and breaking a bone (fracture), vs the group that did not receive both treatments appears to be a correlation with a higher likelihood correlating to likelihood of fracture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e1a52dff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e1a52dff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i="1" lang="en" sz="1000">
                <a:solidFill>
                  <a:srgbClr val="999988"/>
                </a:solidFill>
                <a:highlight>
                  <a:srgbClr val="F5F5F5"/>
                </a:highlight>
                <a:latin typeface="Courier New"/>
                <a:ea typeface="Courier New"/>
                <a:cs typeface="Courier New"/>
                <a:sym typeface="Courier New"/>
              </a:rPr>
              <a:t># shows predictive probability of fracturing based on bonetreat and fracscore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e4b0f9f6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e4b0f9f6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e4b0f9f6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e4b0f9f6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e1a52dff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e1a52dff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e1a52dff1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e1a52dff1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e4b0f9f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e4b0f9f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tinkering it seems the best model only uses the age variable but even that model never got above 73% accuracy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2e4b0f9f6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2e4b0f9f6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tinkering it seems the best model only uses the age variable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e4b0f9f6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2e4b0f9f6a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e1a52dff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e1a52dff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e4b0f9f6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e4b0f9f6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e4b0f9f6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e4b0f9f6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e1a52dff1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e1a52dff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e111f8376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e111f8376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e1a52dff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e1a52dff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e1a52dff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e1a52dff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e4b0f9f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e4b0f9f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4b0f9f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4b0f9f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e4b0f9f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e4b0f9f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e4b0f9f6a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2e4b0f9f6a_0_3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e4b0f9f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2e4b0f9f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e4b0f9f6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2e4b0f9f6a_0_5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839060f3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1839060f3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i="1" lang="en" sz="1000">
                <a:solidFill>
                  <a:srgbClr val="999988"/>
                </a:solidFill>
                <a:highlight>
                  <a:srgbClr val="F5F5F5"/>
                </a:highlight>
                <a:latin typeface="Courier New"/>
                <a:ea typeface="Courier New"/>
                <a:cs typeface="Courier New"/>
                <a:sym typeface="Courier New"/>
              </a:rPr>
              <a:t># in bonetreat, i.e. bone meds at both time points, in the no group, there appear to be higher fracture rates with increased fracscore, which would be predicted, i.e. if you received treatment at both times there doesn't appear to be a correlation in fracscore and breaking a bone (fracture), vs the group that did not receive both treatments appears to be a correlation with a higher likelihood correlating to likelihood of fracture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e4b0f9f6a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2e4b0f9f6a_0_5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e4b0f9f6a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2e4b0f9f6a_0_5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e4b0f9f6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2e4b0f9f6a_0_5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2e4b0f9f6a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22e4b0f9f6a_0_7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e4b0f9f6a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2e4b0f9f6a_0_4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e4b0f9f6a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2e4b0f9f6a_0_4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e4b0f9f6a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2e4b0f9f6a_0_5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e4b0f9f6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e4b0f9f6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e4b0f9f6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e4b0f9f6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2" name="Google Shape;52;p13"/>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
        <p:nvSpPr>
          <p:cNvPr id="53" name="Google Shape;53;p13"/>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lvl1pPr indent="-317500" lvl="0" marL="457200" rtl="0" algn="l">
              <a:spcBef>
                <a:spcPts val="500"/>
              </a:spcBef>
              <a:spcAft>
                <a:spcPts val="0"/>
              </a:spcAft>
              <a:buClr>
                <a:schemeClr val="dk1"/>
              </a:buClr>
              <a:buSzPts val="1400"/>
              <a:buChar char="●"/>
              <a:defRPr/>
            </a:lvl1pPr>
            <a:lvl2pPr indent="-317500" lvl="1" marL="914400" rtl="0" algn="l">
              <a:spcBef>
                <a:spcPts val="1200"/>
              </a:spcBef>
              <a:spcAft>
                <a:spcPts val="0"/>
              </a:spcAft>
              <a:buClr>
                <a:schemeClr val="dk1"/>
              </a:buClr>
              <a:buSzPts val="1400"/>
              <a:buChar char="○"/>
              <a:defRPr/>
            </a:lvl2pPr>
            <a:lvl3pPr indent="-317500" lvl="2" marL="1371600" rtl="0" algn="l">
              <a:spcBef>
                <a:spcPts val="1200"/>
              </a:spcBef>
              <a:spcAft>
                <a:spcPts val="0"/>
              </a:spcAft>
              <a:buClr>
                <a:schemeClr val="dk1"/>
              </a:buClr>
              <a:buSzPts val="1400"/>
              <a:buChar char="■"/>
              <a:defRPr/>
            </a:lvl3pPr>
            <a:lvl4pPr indent="-317500" lvl="3" marL="1828800" rtl="0" algn="l">
              <a:spcBef>
                <a:spcPts val="1200"/>
              </a:spcBef>
              <a:spcAft>
                <a:spcPts val="0"/>
              </a:spcAft>
              <a:buClr>
                <a:schemeClr val="dk1"/>
              </a:buClr>
              <a:buSzPts val="1400"/>
              <a:buChar char="●"/>
              <a:defRPr/>
            </a:lvl4pPr>
            <a:lvl5pPr indent="-317500" lvl="4" marL="2286000" rtl="0" algn="l">
              <a:spcBef>
                <a:spcPts val="1200"/>
              </a:spcBef>
              <a:spcAft>
                <a:spcPts val="0"/>
              </a:spcAft>
              <a:buClr>
                <a:schemeClr val="dk1"/>
              </a:buClr>
              <a:buSzPts val="1400"/>
              <a:buChar char="○"/>
              <a:defRPr/>
            </a:lvl5pPr>
            <a:lvl6pPr indent="-317500" lvl="5" marL="2743200" rtl="0" algn="l">
              <a:spcBef>
                <a:spcPts val="1200"/>
              </a:spcBef>
              <a:spcAft>
                <a:spcPts val="0"/>
              </a:spcAft>
              <a:buClr>
                <a:schemeClr val="dk1"/>
              </a:buClr>
              <a:buSzPts val="1400"/>
              <a:buChar char="■"/>
              <a:defRPr/>
            </a:lvl6pPr>
            <a:lvl7pPr indent="-317500" lvl="6" marL="3200400" rtl="0" algn="l">
              <a:spcBef>
                <a:spcPts val="1200"/>
              </a:spcBef>
              <a:spcAft>
                <a:spcPts val="0"/>
              </a:spcAft>
              <a:buClr>
                <a:schemeClr val="dk1"/>
              </a:buClr>
              <a:buSzPts val="1400"/>
              <a:buChar char="●"/>
              <a:defRPr/>
            </a:lvl7pPr>
            <a:lvl8pPr indent="-317500" lvl="7" marL="3657600" rtl="0" algn="l">
              <a:spcBef>
                <a:spcPts val="1200"/>
              </a:spcBef>
              <a:spcAft>
                <a:spcPts val="0"/>
              </a:spcAft>
              <a:buClr>
                <a:schemeClr val="dk1"/>
              </a:buClr>
              <a:buSzPts val="1400"/>
              <a:buChar char="○"/>
              <a:defRPr/>
            </a:lvl8pPr>
            <a:lvl9pPr indent="-317500" lvl="8" marL="4114800" rtl="0" algn="l">
              <a:spcBef>
                <a:spcPts val="1200"/>
              </a:spcBef>
              <a:spcAft>
                <a:spcPts val="120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9" name="Shape 59"/>
        <p:cNvGrpSpPr/>
        <p:nvPr/>
      </p:nvGrpSpPr>
      <p:grpSpPr>
        <a:xfrm>
          <a:off x="0" y="0"/>
          <a:ext cx="0" cy="0"/>
          <a:chOff x="0" y="0"/>
          <a:chExt cx="0" cy="0"/>
        </a:xfrm>
      </p:grpSpPr>
      <p:sp>
        <p:nvSpPr>
          <p:cNvPr id="60" name="Google Shape;60;p15"/>
          <p:cNvSpPr txBox="1"/>
          <p:nvPr>
            <p:ph type="ctrTitle"/>
          </p:nvPr>
        </p:nvSpPr>
        <p:spPr>
          <a:xfrm>
            <a:off x="685800" y="1371600"/>
            <a:ext cx="7772400" cy="675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chemeClr val="dk1"/>
              </a:buClr>
              <a:buSzPts val="33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1" name="Google Shape;61;p15"/>
          <p:cNvCxnSpPr/>
          <p:nvPr/>
        </p:nvCxnSpPr>
        <p:spPr>
          <a:xfrm>
            <a:off x="685800" y="2114550"/>
            <a:ext cx="7772400" cy="0"/>
          </a:xfrm>
          <a:prstGeom prst="straightConnector1">
            <a:avLst/>
          </a:prstGeom>
          <a:noFill/>
          <a:ln cap="flat" cmpd="sng" w="15875">
            <a:solidFill>
              <a:schemeClr val="dk1"/>
            </a:solidFill>
            <a:prstDash val="solid"/>
            <a:round/>
            <a:headEnd len="sm" w="sm" type="none"/>
            <a:tailEnd len="sm" w="sm" type="none"/>
          </a:ln>
        </p:spPr>
      </p:cxnSp>
      <p:sp>
        <p:nvSpPr>
          <p:cNvPr id="62" name="Google Shape;62;p15"/>
          <p:cNvSpPr txBox="1"/>
          <p:nvPr>
            <p:ph idx="1" type="subTitle"/>
          </p:nvPr>
        </p:nvSpPr>
        <p:spPr>
          <a:xfrm>
            <a:off x="685800" y="2171700"/>
            <a:ext cx="7772400" cy="1314600"/>
          </a:xfrm>
          <a:prstGeom prst="rect">
            <a:avLst/>
          </a:prstGeom>
          <a:noFill/>
          <a:ln>
            <a:noFill/>
          </a:ln>
        </p:spPr>
        <p:txBody>
          <a:bodyPr anchorCtr="0" anchor="t" bIns="34275" lIns="68575" spcFirstLastPara="1" rIns="68575" wrap="square" tIns="34275">
            <a:noAutofit/>
          </a:bodyPr>
          <a:lstStyle>
            <a:lvl1pPr lvl="0" rtl="0" algn="l">
              <a:spcBef>
                <a:spcPts val="500"/>
              </a:spcBef>
              <a:spcAft>
                <a:spcPts val="0"/>
              </a:spcAft>
              <a:buClr>
                <a:schemeClr val="dk1"/>
              </a:buClr>
              <a:buSzPts val="2400"/>
              <a:buNone/>
              <a:defRPr>
                <a:solidFill>
                  <a:schemeClr val="dk1"/>
                </a:solidFill>
              </a:defRPr>
            </a:lvl1pPr>
            <a:lvl2pPr lvl="1" rtl="0" algn="ctr">
              <a:spcBef>
                <a:spcPts val="500"/>
              </a:spcBef>
              <a:spcAft>
                <a:spcPts val="0"/>
              </a:spcAft>
              <a:buClr>
                <a:srgbClr val="888888"/>
              </a:buClr>
              <a:buSzPts val="2100"/>
              <a:buNone/>
              <a:defRPr>
                <a:solidFill>
                  <a:srgbClr val="888888"/>
                </a:solidFill>
              </a:defRPr>
            </a:lvl2pPr>
            <a:lvl3pPr lvl="2" rtl="0" algn="ctr">
              <a:spcBef>
                <a:spcPts val="500"/>
              </a:spcBef>
              <a:spcAft>
                <a:spcPts val="0"/>
              </a:spcAft>
              <a:buClr>
                <a:srgbClr val="888888"/>
              </a:buClr>
              <a:buSzPts val="1800"/>
              <a:buNone/>
              <a:defRPr>
                <a:solidFill>
                  <a:srgbClr val="888888"/>
                </a:solidFill>
              </a:defRPr>
            </a:lvl3pPr>
            <a:lvl4pPr lvl="3" rtl="0" algn="ctr">
              <a:spcBef>
                <a:spcPts val="500"/>
              </a:spcBef>
              <a:spcAft>
                <a:spcPts val="0"/>
              </a:spcAft>
              <a:buClr>
                <a:srgbClr val="888888"/>
              </a:buClr>
              <a:buSzPts val="1500"/>
              <a:buNone/>
              <a:defRPr>
                <a:solidFill>
                  <a:srgbClr val="888888"/>
                </a:solidFill>
              </a:defRPr>
            </a:lvl4pPr>
            <a:lvl5pPr lvl="4" rtl="0" algn="ctr">
              <a:spcBef>
                <a:spcPts val="500"/>
              </a:spcBef>
              <a:spcAft>
                <a:spcPts val="0"/>
              </a:spcAft>
              <a:buClr>
                <a:srgbClr val="888888"/>
              </a:buClr>
              <a:buSzPts val="1400"/>
              <a:buNone/>
              <a:defRPr>
                <a:solidFill>
                  <a:srgbClr val="888888"/>
                </a:solidFill>
              </a:defRPr>
            </a:lvl5pPr>
            <a:lvl6pPr lvl="5" rtl="0" algn="ctr">
              <a:spcBef>
                <a:spcPts val="300"/>
              </a:spcBef>
              <a:spcAft>
                <a:spcPts val="0"/>
              </a:spcAft>
              <a:buClr>
                <a:srgbClr val="888888"/>
              </a:buClr>
              <a:buSzPts val="1500"/>
              <a:buNone/>
              <a:defRPr>
                <a:solidFill>
                  <a:srgbClr val="888888"/>
                </a:solidFill>
              </a:defRPr>
            </a:lvl6pPr>
            <a:lvl7pPr lvl="6" rtl="0" algn="ctr">
              <a:spcBef>
                <a:spcPts val="300"/>
              </a:spcBef>
              <a:spcAft>
                <a:spcPts val="0"/>
              </a:spcAft>
              <a:buClr>
                <a:srgbClr val="888888"/>
              </a:buClr>
              <a:buSzPts val="1500"/>
              <a:buNone/>
              <a:defRPr>
                <a:solidFill>
                  <a:srgbClr val="888888"/>
                </a:solidFill>
              </a:defRPr>
            </a:lvl7pPr>
            <a:lvl8pPr lvl="7" rtl="0" algn="ctr">
              <a:spcBef>
                <a:spcPts val="300"/>
              </a:spcBef>
              <a:spcAft>
                <a:spcPts val="0"/>
              </a:spcAft>
              <a:buClr>
                <a:srgbClr val="888888"/>
              </a:buClr>
              <a:buSzPts val="1500"/>
              <a:buNone/>
              <a:defRPr>
                <a:solidFill>
                  <a:srgbClr val="888888"/>
                </a:solidFill>
              </a:defRPr>
            </a:lvl8pPr>
            <a:lvl9pPr lvl="8" rtl="0" algn="ctr">
              <a:spcBef>
                <a:spcPts val="300"/>
              </a:spcBef>
              <a:spcAft>
                <a:spcPts val="0"/>
              </a:spcAft>
              <a:buClr>
                <a:srgbClr val="888888"/>
              </a:buClr>
              <a:buSzPts val="1500"/>
              <a:buNone/>
              <a:defRPr>
                <a:solidFill>
                  <a:srgbClr val="888888"/>
                </a:solidFill>
              </a:defRPr>
            </a:lvl9pPr>
          </a:lstStyle>
          <a:p/>
        </p:txBody>
      </p:sp>
      <p:pic>
        <p:nvPicPr>
          <p:cNvPr descr="C:\Users\njones\Dropbox (2U)\Work\Designing Slides\SMU\Design Brief\logo\logo_datasci_SMU.png" id="63" name="Google Shape;63;p15"/>
          <p:cNvPicPr preferRelativeResize="0"/>
          <p:nvPr/>
        </p:nvPicPr>
        <p:blipFill rotWithShape="1">
          <a:blip r:embed="rId2">
            <a:alphaModFix/>
          </a:blip>
          <a:srcRect b="0" l="0" r="0" t="0"/>
          <a:stretch/>
        </p:blipFill>
        <p:spPr>
          <a:xfrm>
            <a:off x="304801" y="4789922"/>
            <a:ext cx="1761005" cy="15544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6" name="Google Shape;66;p16"/>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
        <p:nvSpPr>
          <p:cNvPr id="67" name="Google Shape;67;p16"/>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lvl1pPr indent="-317500" lvl="0" marL="457200" rtl="0" algn="l">
              <a:spcBef>
                <a:spcPts val="500"/>
              </a:spcBef>
              <a:spcAft>
                <a:spcPts val="0"/>
              </a:spcAft>
              <a:buClr>
                <a:schemeClr val="dk1"/>
              </a:buClr>
              <a:buSzPts val="1400"/>
              <a:buChar char="•"/>
              <a:defRPr/>
            </a:lvl1pPr>
            <a:lvl2pPr indent="-317500" lvl="1" marL="914400" rtl="0" algn="l">
              <a:spcBef>
                <a:spcPts val="500"/>
              </a:spcBef>
              <a:spcAft>
                <a:spcPts val="0"/>
              </a:spcAft>
              <a:buClr>
                <a:schemeClr val="dk1"/>
              </a:buClr>
              <a:buSzPts val="1400"/>
              <a:buChar char="•"/>
              <a:defRPr/>
            </a:lvl2pPr>
            <a:lvl3pPr indent="-317500" lvl="2" marL="1371600" rtl="0" algn="l">
              <a:spcBef>
                <a:spcPts val="500"/>
              </a:spcBef>
              <a:spcAft>
                <a:spcPts val="0"/>
              </a:spcAft>
              <a:buClr>
                <a:schemeClr val="dk1"/>
              </a:buClr>
              <a:buSzPts val="1400"/>
              <a:buChar char="•"/>
              <a:defRPr/>
            </a:lvl3pPr>
            <a:lvl4pPr indent="-317500" lvl="3" marL="1828800" rtl="0" algn="l">
              <a:spcBef>
                <a:spcPts val="500"/>
              </a:spcBef>
              <a:spcAft>
                <a:spcPts val="0"/>
              </a:spcAft>
              <a:buClr>
                <a:schemeClr val="dk1"/>
              </a:buClr>
              <a:buSzPts val="1400"/>
              <a:buChar char="•"/>
              <a:defRPr/>
            </a:lvl4pPr>
            <a:lvl5pPr indent="-317500" lvl="4" marL="2286000" rtl="0" algn="l">
              <a:spcBef>
                <a:spcPts val="5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type="blank">
  <p:cSld name="BLANK">
    <p:spTree>
      <p:nvGrpSpPr>
        <p:cNvPr id="68" name="Shape 68"/>
        <p:cNvGrpSpPr/>
        <p:nvPr/>
      </p:nvGrpSpPr>
      <p:grpSpPr>
        <a:xfrm>
          <a:off x="0" y="0"/>
          <a:ext cx="0" cy="0"/>
          <a:chOff x="0" y="0"/>
          <a:chExt cx="0" cy="0"/>
        </a:xfrm>
      </p:grpSpPr>
      <p:pic>
        <p:nvPicPr>
          <p:cNvPr descr="C:\Users\njones\Dropbox (2U)\Work\Designing Slides\SMU\Design Brief\logo\logo_datasci_SMU.png" id="69" name="Google Shape;69;p17"/>
          <p:cNvPicPr preferRelativeResize="0"/>
          <p:nvPr/>
        </p:nvPicPr>
        <p:blipFill rotWithShape="1">
          <a:blip r:embed="rId2">
            <a:alphaModFix/>
          </a:blip>
          <a:srcRect b="0" l="0" r="0" t="0"/>
          <a:stretch/>
        </p:blipFill>
        <p:spPr>
          <a:xfrm>
            <a:off x="1657350" y="2084008"/>
            <a:ext cx="5829299" cy="51456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70" name="Shape 70"/>
        <p:cNvGrpSpPr/>
        <p:nvPr/>
      </p:nvGrpSpPr>
      <p:grpSpPr>
        <a:xfrm>
          <a:off x="0" y="0"/>
          <a:ext cx="0" cy="0"/>
          <a:chOff x="0" y="0"/>
          <a:chExt cx="0" cy="0"/>
        </a:xfrm>
      </p:grpSpPr>
      <p:sp>
        <p:nvSpPr>
          <p:cNvPr id="71" name="Google Shape;71;p18"/>
          <p:cNvSpPr txBox="1"/>
          <p:nvPr>
            <p:ph type="title"/>
          </p:nvPr>
        </p:nvSpPr>
        <p:spPr>
          <a:xfrm>
            <a:off x="722313" y="3305177"/>
            <a:ext cx="7772400" cy="10215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dk1"/>
              </a:buClr>
              <a:buSzPts val="3000"/>
              <a:buFont typeface="Arial"/>
              <a:buNone/>
              <a:defRPr b="0" sz="30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8"/>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Clr>
                <a:srgbClr val="888888"/>
              </a:buClr>
              <a:buSzPts val="1500"/>
              <a:buNone/>
              <a:defRPr sz="1500">
                <a:solidFill>
                  <a:srgbClr val="888888"/>
                </a:solidFill>
              </a:defRPr>
            </a:lvl1pPr>
            <a:lvl2pPr indent="-228600" lvl="1" marL="914400" rtl="0" algn="l">
              <a:spcBef>
                <a:spcPts val="500"/>
              </a:spcBef>
              <a:spcAft>
                <a:spcPts val="0"/>
              </a:spcAft>
              <a:buClr>
                <a:srgbClr val="888888"/>
              </a:buClr>
              <a:buSzPts val="1400"/>
              <a:buNone/>
              <a:defRPr sz="1400">
                <a:solidFill>
                  <a:srgbClr val="888888"/>
                </a:solidFill>
              </a:defRPr>
            </a:lvl2pPr>
            <a:lvl3pPr indent="-228600" lvl="2" marL="1371600" rtl="0" algn="l">
              <a:spcBef>
                <a:spcPts val="500"/>
              </a:spcBef>
              <a:spcAft>
                <a:spcPts val="0"/>
              </a:spcAft>
              <a:buClr>
                <a:srgbClr val="888888"/>
              </a:buClr>
              <a:buSzPts val="1200"/>
              <a:buNone/>
              <a:defRPr sz="1200">
                <a:solidFill>
                  <a:srgbClr val="888888"/>
                </a:solidFill>
              </a:defRPr>
            </a:lvl3pPr>
            <a:lvl4pPr indent="-228600" lvl="3" marL="1828800" rtl="0" algn="l">
              <a:spcBef>
                <a:spcPts val="500"/>
              </a:spcBef>
              <a:spcAft>
                <a:spcPts val="0"/>
              </a:spcAft>
              <a:buClr>
                <a:srgbClr val="888888"/>
              </a:buClr>
              <a:buSzPts val="1100"/>
              <a:buNone/>
              <a:defRPr sz="1100">
                <a:solidFill>
                  <a:srgbClr val="888888"/>
                </a:solidFill>
              </a:defRPr>
            </a:lvl4pPr>
            <a:lvl5pPr indent="-228600" lvl="4" marL="2286000" rtl="0" algn="l">
              <a:spcBef>
                <a:spcPts val="5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cxnSp>
        <p:nvCxnSpPr>
          <p:cNvPr id="73" name="Google Shape;73;p18"/>
          <p:cNvCxnSpPr/>
          <p:nvPr/>
        </p:nvCxnSpPr>
        <p:spPr>
          <a:xfrm>
            <a:off x="722313" y="3305175"/>
            <a:ext cx="77724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9"/>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9"/>
          <p:cNvSpPr txBox="1"/>
          <p:nvPr>
            <p:ph idx="1" type="body"/>
          </p:nvPr>
        </p:nvSpPr>
        <p:spPr>
          <a:xfrm>
            <a:off x="457200" y="1200152"/>
            <a:ext cx="4038600" cy="3394500"/>
          </a:xfrm>
          <a:prstGeom prst="rect">
            <a:avLst/>
          </a:prstGeom>
          <a:noFill/>
          <a:ln>
            <a:noFill/>
          </a:ln>
        </p:spPr>
        <p:txBody>
          <a:bodyPr anchorCtr="0" anchor="t" bIns="34275" lIns="68575" spcFirstLastPara="1" rIns="68575" wrap="square" tIns="34275">
            <a:noAutofit/>
          </a:bodyPr>
          <a:lstStyle>
            <a:lvl1pPr indent="-361950" lvl="0" marL="457200" rtl="0" algn="l">
              <a:spcBef>
                <a:spcPts val="500"/>
              </a:spcBef>
              <a:spcAft>
                <a:spcPts val="0"/>
              </a:spcAft>
              <a:buClr>
                <a:schemeClr val="dk1"/>
              </a:buClr>
              <a:buSzPts val="2100"/>
              <a:buChar char="•"/>
              <a:defRPr sz="2100"/>
            </a:lvl1pPr>
            <a:lvl2pPr indent="-342900" lvl="1" marL="914400" rtl="0" algn="l">
              <a:spcBef>
                <a:spcPts val="500"/>
              </a:spcBef>
              <a:spcAft>
                <a:spcPts val="0"/>
              </a:spcAft>
              <a:buClr>
                <a:schemeClr val="dk1"/>
              </a:buClr>
              <a:buSzPts val="1800"/>
              <a:buChar char="•"/>
              <a:defRPr sz="1800"/>
            </a:lvl2pPr>
            <a:lvl3pPr indent="-323850" lvl="2" marL="1371600" rtl="0" algn="l">
              <a:spcBef>
                <a:spcPts val="500"/>
              </a:spcBef>
              <a:spcAft>
                <a:spcPts val="0"/>
              </a:spcAft>
              <a:buClr>
                <a:schemeClr val="dk1"/>
              </a:buClr>
              <a:buSzPts val="1500"/>
              <a:buChar char="•"/>
              <a:defRPr sz="1500"/>
            </a:lvl3pPr>
            <a:lvl4pPr indent="-317500" lvl="3" marL="1828800" rtl="0" algn="l">
              <a:spcBef>
                <a:spcPts val="500"/>
              </a:spcBef>
              <a:spcAft>
                <a:spcPts val="0"/>
              </a:spcAft>
              <a:buClr>
                <a:schemeClr val="dk1"/>
              </a:buClr>
              <a:buSzPts val="1400"/>
              <a:buChar char="•"/>
              <a:defRPr sz="1400"/>
            </a:lvl4pPr>
            <a:lvl5pPr indent="-317500" lvl="4" marL="2286000" rtl="0" algn="l">
              <a:spcBef>
                <a:spcPts val="5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77" name="Google Shape;77;p19"/>
          <p:cNvSpPr txBox="1"/>
          <p:nvPr>
            <p:ph idx="2" type="body"/>
          </p:nvPr>
        </p:nvSpPr>
        <p:spPr>
          <a:xfrm>
            <a:off x="4648200" y="1200152"/>
            <a:ext cx="4038600" cy="3394500"/>
          </a:xfrm>
          <a:prstGeom prst="rect">
            <a:avLst/>
          </a:prstGeom>
          <a:noFill/>
          <a:ln>
            <a:noFill/>
          </a:ln>
        </p:spPr>
        <p:txBody>
          <a:bodyPr anchorCtr="0" anchor="t" bIns="34275" lIns="68575" spcFirstLastPara="1" rIns="68575" wrap="square" tIns="34275">
            <a:noAutofit/>
          </a:bodyPr>
          <a:lstStyle>
            <a:lvl1pPr indent="-361950" lvl="0" marL="457200" rtl="0" algn="l">
              <a:spcBef>
                <a:spcPts val="500"/>
              </a:spcBef>
              <a:spcAft>
                <a:spcPts val="0"/>
              </a:spcAft>
              <a:buClr>
                <a:schemeClr val="dk1"/>
              </a:buClr>
              <a:buSzPts val="2100"/>
              <a:buChar char="•"/>
              <a:defRPr sz="2100"/>
            </a:lvl1pPr>
            <a:lvl2pPr indent="-342900" lvl="1" marL="914400" rtl="0" algn="l">
              <a:spcBef>
                <a:spcPts val="500"/>
              </a:spcBef>
              <a:spcAft>
                <a:spcPts val="0"/>
              </a:spcAft>
              <a:buClr>
                <a:schemeClr val="dk1"/>
              </a:buClr>
              <a:buSzPts val="1800"/>
              <a:buChar char="•"/>
              <a:defRPr sz="1800"/>
            </a:lvl2pPr>
            <a:lvl3pPr indent="-323850" lvl="2" marL="1371600" rtl="0" algn="l">
              <a:spcBef>
                <a:spcPts val="500"/>
              </a:spcBef>
              <a:spcAft>
                <a:spcPts val="0"/>
              </a:spcAft>
              <a:buClr>
                <a:schemeClr val="dk1"/>
              </a:buClr>
              <a:buSzPts val="1500"/>
              <a:buChar char="•"/>
              <a:defRPr sz="1500"/>
            </a:lvl3pPr>
            <a:lvl4pPr indent="-317500" lvl="3" marL="1828800" rtl="0" algn="l">
              <a:spcBef>
                <a:spcPts val="500"/>
              </a:spcBef>
              <a:spcAft>
                <a:spcPts val="0"/>
              </a:spcAft>
              <a:buClr>
                <a:schemeClr val="dk1"/>
              </a:buClr>
              <a:buSzPts val="1400"/>
              <a:buChar char="•"/>
              <a:defRPr sz="1400"/>
            </a:lvl4pPr>
            <a:lvl5pPr indent="-317500" lvl="4" marL="2286000" rtl="0" algn="l">
              <a:spcBef>
                <a:spcPts val="5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cxnSp>
        <p:nvCxnSpPr>
          <p:cNvPr id="78" name="Google Shape;78;p19"/>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33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20"/>
          <p:cNvSpPr txBox="1"/>
          <p:nvPr>
            <p:ph idx="1" type="body"/>
          </p:nvPr>
        </p:nvSpPr>
        <p:spPr>
          <a:xfrm>
            <a:off x="457200" y="1063229"/>
            <a:ext cx="4040100" cy="6801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Clr>
                <a:schemeClr val="dk1"/>
              </a:buClr>
              <a:buSzPts val="2100"/>
              <a:buNone/>
              <a:defRPr b="1" sz="2100"/>
            </a:lvl1pPr>
            <a:lvl2pPr indent="-228600" lvl="1" marL="914400" rtl="0" algn="l">
              <a:spcBef>
                <a:spcPts val="500"/>
              </a:spcBef>
              <a:spcAft>
                <a:spcPts val="0"/>
              </a:spcAft>
              <a:buClr>
                <a:schemeClr val="dk1"/>
              </a:buClr>
              <a:buSzPts val="1500"/>
              <a:buNone/>
              <a:defRPr b="1" sz="1500"/>
            </a:lvl2pPr>
            <a:lvl3pPr indent="-228600" lvl="2" marL="1371600" rtl="0" algn="l">
              <a:spcBef>
                <a:spcPts val="500"/>
              </a:spcBef>
              <a:spcAft>
                <a:spcPts val="0"/>
              </a:spcAft>
              <a:buClr>
                <a:schemeClr val="dk1"/>
              </a:buClr>
              <a:buSzPts val="1400"/>
              <a:buNone/>
              <a:defRPr b="1" sz="1400"/>
            </a:lvl3pPr>
            <a:lvl4pPr indent="-228600" lvl="3" marL="1828800" rtl="0" algn="l">
              <a:spcBef>
                <a:spcPts val="500"/>
              </a:spcBef>
              <a:spcAft>
                <a:spcPts val="0"/>
              </a:spcAft>
              <a:buClr>
                <a:schemeClr val="dk1"/>
              </a:buClr>
              <a:buSzPts val="1200"/>
              <a:buNone/>
              <a:defRPr b="1" sz="1200"/>
            </a:lvl4pPr>
            <a:lvl5pPr indent="-228600" lvl="4" marL="2286000" rtl="0" algn="l">
              <a:spcBef>
                <a:spcPts val="5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82" name="Google Shape;82;p20"/>
          <p:cNvSpPr txBox="1"/>
          <p:nvPr>
            <p:ph idx="2" type="body"/>
          </p:nvPr>
        </p:nvSpPr>
        <p:spPr>
          <a:xfrm>
            <a:off x="457200" y="1943100"/>
            <a:ext cx="40401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500"/>
              </a:spcBef>
              <a:spcAft>
                <a:spcPts val="0"/>
              </a:spcAft>
              <a:buClr>
                <a:schemeClr val="dk1"/>
              </a:buClr>
              <a:buSzPts val="1800"/>
              <a:buChar char="•"/>
              <a:defRPr sz="1800"/>
            </a:lvl1pPr>
            <a:lvl2pPr indent="-323850" lvl="1" marL="914400" rtl="0" algn="l">
              <a:spcBef>
                <a:spcPts val="500"/>
              </a:spcBef>
              <a:spcAft>
                <a:spcPts val="0"/>
              </a:spcAft>
              <a:buClr>
                <a:schemeClr val="dk1"/>
              </a:buClr>
              <a:buSzPts val="1500"/>
              <a:buChar char="•"/>
              <a:defRPr sz="1500"/>
            </a:lvl2pPr>
            <a:lvl3pPr indent="-317500" lvl="2" marL="1371600" rtl="0" algn="l">
              <a:spcBef>
                <a:spcPts val="500"/>
              </a:spcBef>
              <a:spcAft>
                <a:spcPts val="0"/>
              </a:spcAft>
              <a:buClr>
                <a:schemeClr val="dk1"/>
              </a:buClr>
              <a:buSzPts val="1400"/>
              <a:buChar char="•"/>
              <a:defRPr sz="1400"/>
            </a:lvl3pPr>
            <a:lvl4pPr indent="-304800" lvl="3" marL="1828800" rtl="0" algn="l">
              <a:spcBef>
                <a:spcPts val="500"/>
              </a:spcBef>
              <a:spcAft>
                <a:spcPts val="0"/>
              </a:spcAft>
              <a:buClr>
                <a:schemeClr val="dk1"/>
              </a:buClr>
              <a:buSzPts val="1200"/>
              <a:buChar char="•"/>
              <a:defRPr sz="1200"/>
            </a:lvl4pPr>
            <a:lvl5pPr indent="-304800" lvl="4" marL="2286000" rtl="0" algn="l">
              <a:spcBef>
                <a:spcPts val="5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83" name="Google Shape;83;p20"/>
          <p:cNvSpPr txBox="1"/>
          <p:nvPr>
            <p:ph idx="3" type="body"/>
          </p:nvPr>
        </p:nvSpPr>
        <p:spPr>
          <a:xfrm>
            <a:off x="4645027" y="1063229"/>
            <a:ext cx="4041600" cy="6801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Clr>
                <a:schemeClr val="dk1"/>
              </a:buClr>
              <a:buSzPts val="2100"/>
              <a:buNone/>
              <a:defRPr b="1" sz="2100"/>
            </a:lvl1pPr>
            <a:lvl2pPr indent="-228600" lvl="1" marL="914400" rtl="0" algn="l">
              <a:spcBef>
                <a:spcPts val="500"/>
              </a:spcBef>
              <a:spcAft>
                <a:spcPts val="0"/>
              </a:spcAft>
              <a:buClr>
                <a:schemeClr val="dk1"/>
              </a:buClr>
              <a:buSzPts val="1500"/>
              <a:buNone/>
              <a:defRPr b="1" sz="1500"/>
            </a:lvl2pPr>
            <a:lvl3pPr indent="-228600" lvl="2" marL="1371600" rtl="0" algn="l">
              <a:spcBef>
                <a:spcPts val="500"/>
              </a:spcBef>
              <a:spcAft>
                <a:spcPts val="0"/>
              </a:spcAft>
              <a:buClr>
                <a:schemeClr val="dk1"/>
              </a:buClr>
              <a:buSzPts val="1400"/>
              <a:buNone/>
              <a:defRPr b="1" sz="1400"/>
            </a:lvl3pPr>
            <a:lvl4pPr indent="-228600" lvl="3" marL="1828800" rtl="0" algn="l">
              <a:spcBef>
                <a:spcPts val="500"/>
              </a:spcBef>
              <a:spcAft>
                <a:spcPts val="0"/>
              </a:spcAft>
              <a:buClr>
                <a:schemeClr val="dk1"/>
              </a:buClr>
              <a:buSzPts val="1200"/>
              <a:buNone/>
              <a:defRPr b="1" sz="1200"/>
            </a:lvl4pPr>
            <a:lvl5pPr indent="-228600" lvl="4" marL="2286000" rtl="0" algn="l">
              <a:spcBef>
                <a:spcPts val="5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84" name="Google Shape;84;p20"/>
          <p:cNvSpPr txBox="1"/>
          <p:nvPr>
            <p:ph idx="4" type="body"/>
          </p:nvPr>
        </p:nvSpPr>
        <p:spPr>
          <a:xfrm>
            <a:off x="4666983" y="1943100"/>
            <a:ext cx="40416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500"/>
              </a:spcBef>
              <a:spcAft>
                <a:spcPts val="0"/>
              </a:spcAft>
              <a:buClr>
                <a:schemeClr val="dk1"/>
              </a:buClr>
              <a:buSzPts val="1800"/>
              <a:buChar char="•"/>
              <a:defRPr sz="1800"/>
            </a:lvl1pPr>
            <a:lvl2pPr indent="-323850" lvl="1" marL="914400" rtl="0" algn="l">
              <a:spcBef>
                <a:spcPts val="500"/>
              </a:spcBef>
              <a:spcAft>
                <a:spcPts val="0"/>
              </a:spcAft>
              <a:buClr>
                <a:schemeClr val="dk1"/>
              </a:buClr>
              <a:buSzPts val="1500"/>
              <a:buChar char="•"/>
              <a:defRPr sz="1500"/>
            </a:lvl2pPr>
            <a:lvl3pPr indent="-317500" lvl="2" marL="1371600" rtl="0" algn="l">
              <a:spcBef>
                <a:spcPts val="500"/>
              </a:spcBef>
              <a:spcAft>
                <a:spcPts val="0"/>
              </a:spcAft>
              <a:buClr>
                <a:schemeClr val="dk1"/>
              </a:buClr>
              <a:buSzPts val="1400"/>
              <a:buChar char="•"/>
              <a:defRPr sz="1400"/>
            </a:lvl3pPr>
            <a:lvl4pPr indent="-304800" lvl="3" marL="1828800" rtl="0" algn="l">
              <a:spcBef>
                <a:spcPts val="500"/>
              </a:spcBef>
              <a:spcAft>
                <a:spcPts val="0"/>
              </a:spcAft>
              <a:buClr>
                <a:schemeClr val="dk1"/>
              </a:buClr>
              <a:buSzPts val="1200"/>
              <a:buChar char="•"/>
              <a:defRPr sz="1200"/>
            </a:lvl4pPr>
            <a:lvl5pPr indent="-304800" lvl="4" marL="2286000" rtl="0" algn="l">
              <a:spcBef>
                <a:spcPts val="5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cxnSp>
        <p:nvCxnSpPr>
          <p:cNvPr id="85" name="Google Shape;85;p20"/>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1"/>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orizontal Rule">
  <p:cSld name="Title Only with Horizontal Rule">
    <p:spTree>
      <p:nvGrpSpPr>
        <p:cNvPr id="88" name="Shape 88"/>
        <p:cNvGrpSpPr/>
        <p:nvPr/>
      </p:nvGrpSpPr>
      <p:grpSpPr>
        <a:xfrm>
          <a:off x="0" y="0"/>
          <a:ext cx="0" cy="0"/>
          <a:chOff x="0" y="0"/>
          <a:chExt cx="0" cy="0"/>
        </a:xfrm>
      </p:grpSpPr>
      <p:sp>
        <p:nvSpPr>
          <p:cNvPr id="89" name="Google Shape;89;p22"/>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0" name="Google Shape;90;p22"/>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1" name="Shape 9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6" name="Google Shape;56;p14"/>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5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5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17500" lvl="4" marL="2286000" marR="0" rtl="0" algn="l">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7" name="Google Shape;57;p14"/>
          <p:cNvSpPr/>
          <p:nvPr/>
        </p:nvSpPr>
        <p:spPr>
          <a:xfrm>
            <a:off x="0" y="5084949"/>
            <a:ext cx="9144000" cy="68700"/>
          </a:xfrm>
          <a:prstGeom prst="rect">
            <a:avLst/>
          </a:prstGeom>
          <a:solidFill>
            <a:srgbClr val="354CA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 name="Google Shape;58;p14"/>
          <p:cNvSpPr/>
          <p:nvPr/>
        </p:nvSpPr>
        <p:spPr>
          <a:xfrm>
            <a:off x="0" y="0"/>
            <a:ext cx="9144000" cy="228600"/>
          </a:xfrm>
          <a:prstGeom prst="rect">
            <a:avLst/>
          </a:prstGeom>
          <a:solidFill>
            <a:srgbClr val="354CA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omments" Target="../comments/comment1.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cran.r-project.org/web/packages/aplore3/aplore3.pdf#page=11&amp;zoom=100,132,9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2.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4.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40.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457200"/>
            <a:ext cx="7772400" cy="1590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3300"/>
              <a:buFont typeface="Arial"/>
              <a:buNone/>
            </a:pPr>
            <a:r>
              <a:rPr lang="en"/>
              <a:t>Project 2 </a:t>
            </a:r>
            <a:endParaRPr/>
          </a:p>
        </p:txBody>
      </p:sp>
      <p:sp>
        <p:nvSpPr>
          <p:cNvPr id="97" name="Google Shape;97;p24"/>
          <p:cNvSpPr txBox="1"/>
          <p:nvPr/>
        </p:nvSpPr>
        <p:spPr>
          <a:xfrm>
            <a:off x="685800" y="2329376"/>
            <a:ext cx="77724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Assessing Risk Factors of Bone Fractures Within the First Year of Treatment for Women with Osteoporosis</a:t>
            </a:r>
            <a:endParaRPr sz="1100"/>
          </a:p>
        </p:txBody>
      </p:sp>
      <p:sp>
        <p:nvSpPr>
          <p:cNvPr id="98" name="Google Shape;98;p24"/>
          <p:cNvSpPr txBox="1"/>
          <p:nvPr/>
        </p:nvSpPr>
        <p:spPr>
          <a:xfrm>
            <a:off x="676776" y="3419655"/>
            <a:ext cx="45750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Presented by:</a:t>
            </a:r>
            <a:endParaRPr sz="1100"/>
          </a:p>
          <a:p>
            <a:pPr indent="0" lvl="0" marL="0" marR="0" rtl="0" algn="l">
              <a:spcBef>
                <a:spcPts val="0"/>
              </a:spcBef>
              <a:spcAft>
                <a:spcPts val="0"/>
              </a:spcAft>
              <a:buNone/>
            </a:pPr>
            <a:r>
              <a:rPr i="1" lang="en" sz="1400">
                <a:solidFill>
                  <a:schemeClr val="dk1"/>
                </a:solidFill>
                <a:latin typeface="Arial"/>
                <a:ea typeface="Arial"/>
                <a:cs typeface="Arial"/>
                <a:sym typeface="Arial"/>
              </a:rPr>
              <a:t>Derek Rogers</a:t>
            </a:r>
            <a:endParaRPr sz="1100"/>
          </a:p>
          <a:p>
            <a:pPr indent="0" lvl="0" marL="0" marR="0" rtl="0" algn="l">
              <a:spcBef>
                <a:spcPts val="0"/>
              </a:spcBef>
              <a:spcAft>
                <a:spcPts val="0"/>
              </a:spcAft>
              <a:buNone/>
            </a:pPr>
            <a:r>
              <a:rPr i="1" lang="en" sz="1400">
                <a:solidFill>
                  <a:schemeClr val="dk1"/>
                </a:solidFill>
                <a:latin typeface="Arial"/>
                <a:ea typeface="Arial"/>
                <a:cs typeface="Arial"/>
                <a:sym typeface="Arial"/>
              </a:rPr>
              <a:t>Garrett Drake</a:t>
            </a:r>
            <a:endParaRPr sz="1100"/>
          </a:p>
          <a:p>
            <a:pPr indent="0" lvl="0" marL="0" marR="0" rtl="0" algn="l">
              <a:spcBef>
                <a:spcPts val="0"/>
              </a:spcBef>
              <a:spcAft>
                <a:spcPts val="0"/>
              </a:spcAft>
              <a:buNone/>
            </a:pPr>
            <a:r>
              <a:rPr i="1" lang="en" sz="1400">
                <a:solidFill>
                  <a:schemeClr val="dk1"/>
                </a:solidFill>
                <a:latin typeface="Arial"/>
                <a:ea typeface="Arial"/>
                <a:cs typeface="Arial"/>
                <a:sym typeface="Arial"/>
              </a:rPr>
              <a:t>Joshua Hudson</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EDA</a:t>
            </a:r>
            <a:endParaRPr/>
          </a:p>
        </p:txBody>
      </p:sp>
      <p:sp>
        <p:nvSpPr>
          <p:cNvPr id="164" name="Google Shape;164;p33"/>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1200"/>
              </a:spcAft>
              <a:buClr>
                <a:schemeClr val="dk1"/>
              </a:buClr>
              <a:buSzPts val="2400"/>
              <a:buChar char="●"/>
            </a:pPr>
            <a:r>
              <a:rPr lang="en"/>
              <a:t>Relationships – Loess Plots Variables </a:t>
            </a:r>
            <a:endParaRPr/>
          </a:p>
        </p:txBody>
      </p:sp>
      <p:pic>
        <p:nvPicPr>
          <p:cNvPr id="165" name="Google Shape;165;p33"/>
          <p:cNvPicPr preferRelativeResize="0"/>
          <p:nvPr/>
        </p:nvPicPr>
        <p:blipFill rotWithShape="1">
          <a:blip r:embed="rId3">
            <a:alphaModFix/>
          </a:blip>
          <a:srcRect b="0" l="0" r="0" t="1332"/>
          <a:stretch/>
        </p:blipFill>
        <p:spPr>
          <a:xfrm>
            <a:off x="24631" y="1878375"/>
            <a:ext cx="4448550" cy="2743200"/>
          </a:xfrm>
          <a:prstGeom prst="rect">
            <a:avLst/>
          </a:prstGeom>
          <a:noFill/>
          <a:ln>
            <a:noFill/>
          </a:ln>
        </p:spPr>
      </p:pic>
      <p:pic>
        <p:nvPicPr>
          <p:cNvPr id="166" name="Google Shape;166;p33"/>
          <p:cNvPicPr preferRelativeResize="0"/>
          <p:nvPr/>
        </p:nvPicPr>
        <p:blipFill rotWithShape="1">
          <a:blip r:embed="rId4">
            <a:alphaModFix/>
          </a:blip>
          <a:srcRect b="0" l="0" r="0" t="0"/>
          <a:stretch/>
        </p:blipFill>
        <p:spPr>
          <a:xfrm>
            <a:off x="4587039" y="1878376"/>
            <a:ext cx="4428401"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Objective 1</a:t>
            </a:r>
            <a:endParaRPr/>
          </a:p>
        </p:txBody>
      </p:sp>
      <p:sp>
        <p:nvSpPr>
          <p:cNvPr id="172" name="Google Shape;172;p34"/>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Clr>
                <a:schemeClr val="dk1"/>
              </a:buClr>
              <a:buSzPts val="2400"/>
              <a:buChar char="●"/>
            </a:pPr>
            <a:r>
              <a:rPr lang="en"/>
              <a:t>Modeling approach – Multiple Logistic Regression</a:t>
            </a:r>
            <a:endParaRPr/>
          </a:p>
          <a:p>
            <a:pPr indent="-209550" lvl="1" marL="558800" rtl="0" algn="l">
              <a:spcBef>
                <a:spcPts val="500"/>
              </a:spcBef>
              <a:spcAft>
                <a:spcPts val="0"/>
              </a:spcAft>
              <a:buClr>
                <a:schemeClr val="dk1"/>
              </a:buClr>
              <a:buSzPts val="2100"/>
              <a:buChar char="○"/>
            </a:pPr>
            <a:r>
              <a:rPr lang="en"/>
              <a:t>Wide open – All variables model:</a:t>
            </a:r>
            <a:endParaRPr/>
          </a:p>
          <a:p>
            <a:pPr indent="-177800" lvl="2" marL="863600" rtl="0" algn="l">
              <a:spcBef>
                <a:spcPts val="500"/>
              </a:spcBef>
              <a:spcAft>
                <a:spcPts val="0"/>
              </a:spcAft>
              <a:buClr>
                <a:schemeClr val="dk1"/>
              </a:buClr>
              <a:buSzPts val="1800"/>
              <a:buChar char="■"/>
            </a:pPr>
            <a:r>
              <a:rPr lang="en"/>
              <a:t>fracture = priorfrac + age + weight + height + premeno + momfrac + armassist + smoke + raterisk + bonemed + bonemed_fu + bonetreat</a:t>
            </a:r>
            <a:endParaRPr/>
          </a:p>
          <a:p>
            <a:pPr indent="-63500" lvl="2" marL="863600" rtl="0" algn="l">
              <a:spcBef>
                <a:spcPts val="500"/>
              </a:spcBef>
              <a:spcAft>
                <a:spcPts val="0"/>
              </a:spcAft>
              <a:buClr>
                <a:schemeClr val="dk1"/>
              </a:buClr>
              <a:buSzPts val="1800"/>
              <a:buNone/>
            </a:pPr>
            <a:r>
              <a:t/>
            </a:r>
            <a:endParaRPr/>
          </a:p>
          <a:p>
            <a:pPr indent="-177800" lvl="2" marL="863600" rtl="0" algn="l">
              <a:spcBef>
                <a:spcPts val="500"/>
              </a:spcBef>
              <a:spcAft>
                <a:spcPts val="0"/>
              </a:spcAft>
              <a:buClr>
                <a:schemeClr val="dk1"/>
              </a:buClr>
              <a:buSzPts val="1800"/>
              <a:buChar char="■"/>
            </a:pPr>
            <a:r>
              <a:rPr lang="en"/>
              <a:t>Complexity and assumption issues – Variable down selection needed</a:t>
            </a:r>
            <a:endParaRPr/>
          </a:p>
          <a:p>
            <a:pPr indent="-171450" lvl="3" marL="1206500" rtl="0" algn="l">
              <a:spcBef>
                <a:spcPts val="500"/>
              </a:spcBef>
              <a:spcAft>
                <a:spcPts val="0"/>
              </a:spcAft>
              <a:buClr>
                <a:schemeClr val="dk1"/>
              </a:buClr>
              <a:buSzPts val="1500"/>
              <a:buChar char="●"/>
            </a:pPr>
            <a:r>
              <a:rPr lang="en"/>
              <a:t>EDA </a:t>
            </a:r>
            <a:endParaRPr/>
          </a:p>
          <a:p>
            <a:pPr indent="-171450" lvl="3" marL="1206500" rtl="0" algn="l">
              <a:spcBef>
                <a:spcPts val="500"/>
              </a:spcBef>
              <a:spcAft>
                <a:spcPts val="0"/>
              </a:spcAft>
              <a:buClr>
                <a:schemeClr val="dk1"/>
              </a:buClr>
              <a:buSzPts val="1500"/>
              <a:buChar char="●"/>
            </a:pPr>
            <a:r>
              <a:rPr lang="en"/>
              <a:t>Intuition</a:t>
            </a:r>
            <a:endParaRPr/>
          </a:p>
          <a:p>
            <a:pPr indent="-171450" lvl="3" marL="1206500" rtl="0" algn="l">
              <a:spcBef>
                <a:spcPts val="500"/>
              </a:spcBef>
              <a:spcAft>
                <a:spcPts val="0"/>
              </a:spcAft>
              <a:buClr>
                <a:schemeClr val="dk1"/>
              </a:buClr>
              <a:buSzPts val="1500"/>
              <a:buChar char="●"/>
            </a:pPr>
            <a:r>
              <a:rPr lang="en"/>
              <a:t>VIF</a:t>
            </a:r>
            <a:endParaRPr/>
          </a:p>
          <a:p>
            <a:pPr indent="-76200" lvl="1" marL="558800" rtl="0" algn="l">
              <a:spcBef>
                <a:spcPts val="500"/>
              </a:spcBef>
              <a:spcAft>
                <a:spcPts val="0"/>
              </a:spcAft>
              <a:buClr>
                <a:schemeClr val="dk1"/>
              </a:buClr>
              <a:buSzPts val="2100"/>
              <a:buNone/>
            </a:pPr>
            <a:r>
              <a:t/>
            </a:r>
            <a:endParaRPr/>
          </a:p>
          <a:p>
            <a:pPr indent="-63500" lvl="2" marL="863600" rtl="0" algn="l">
              <a:spcBef>
                <a:spcPts val="500"/>
              </a:spcBef>
              <a:spcAft>
                <a:spcPts val="0"/>
              </a:spcAft>
              <a:buClr>
                <a:schemeClr val="dk1"/>
              </a:buClr>
              <a:buSzPts val="1800"/>
              <a:buNone/>
            </a:pPr>
            <a:r>
              <a:t/>
            </a:r>
            <a:endParaRPr/>
          </a:p>
          <a:p>
            <a:pPr indent="-76200" lvl="1" marL="558800" rtl="0" algn="l">
              <a:spcBef>
                <a:spcPts val="500"/>
              </a:spcBef>
              <a:spcAft>
                <a:spcPts val="1200"/>
              </a:spcAft>
              <a:buClr>
                <a:schemeClr val="dk1"/>
              </a:buClr>
              <a:buSzPts val="21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Objective 1 (Cont.)</a:t>
            </a:r>
            <a:endParaRPr/>
          </a:p>
        </p:txBody>
      </p:sp>
      <p:sp>
        <p:nvSpPr>
          <p:cNvPr id="178" name="Google Shape;178;p35"/>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09550" lvl="1" marL="558800" rtl="0" algn="l">
              <a:spcBef>
                <a:spcPts val="0"/>
              </a:spcBef>
              <a:spcAft>
                <a:spcPts val="0"/>
              </a:spcAft>
              <a:buClr>
                <a:schemeClr val="dk1"/>
              </a:buClr>
              <a:buSzPts val="2100"/>
              <a:buChar char="○"/>
            </a:pPr>
            <a:r>
              <a:rPr lang="en"/>
              <a:t>Reduced model – All variables model:</a:t>
            </a:r>
            <a:endParaRPr/>
          </a:p>
          <a:p>
            <a:pPr indent="-177800" lvl="2" marL="863600" rtl="0" algn="l">
              <a:spcBef>
                <a:spcPts val="500"/>
              </a:spcBef>
              <a:spcAft>
                <a:spcPts val="0"/>
              </a:spcAft>
              <a:buClr>
                <a:schemeClr val="dk1"/>
              </a:buClr>
              <a:buSzPts val="1800"/>
              <a:buChar char="■"/>
            </a:pPr>
            <a:r>
              <a:rPr lang="en"/>
              <a:t>fracture = age + priorfrac + bonemed</a:t>
            </a:r>
            <a:endParaRPr/>
          </a:p>
          <a:p>
            <a:pPr indent="-63500" lvl="2" marL="863600" rtl="0" algn="l">
              <a:spcBef>
                <a:spcPts val="500"/>
              </a:spcBef>
              <a:spcAft>
                <a:spcPts val="0"/>
              </a:spcAft>
              <a:buClr>
                <a:schemeClr val="dk1"/>
              </a:buClr>
              <a:buSzPts val="1800"/>
              <a:buNone/>
            </a:pPr>
            <a:r>
              <a:t/>
            </a:r>
            <a:endParaRPr/>
          </a:p>
          <a:p>
            <a:pPr indent="-76200" lvl="1" marL="558800" rtl="0" algn="l">
              <a:spcBef>
                <a:spcPts val="500"/>
              </a:spcBef>
              <a:spcAft>
                <a:spcPts val="0"/>
              </a:spcAft>
              <a:buClr>
                <a:schemeClr val="dk1"/>
              </a:buClr>
              <a:buSzPts val="2100"/>
              <a:buNone/>
            </a:pPr>
            <a:r>
              <a:t/>
            </a:r>
            <a:endParaRPr/>
          </a:p>
          <a:p>
            <a:pPr indent="-63500" lvl="2" marL="863600" rtl="0" algn="l">
              <a:spcBef>
                <a:spcPts val="500"/>
              </a:spcBef>
              <a:spcAft>
                <a:spcPts val="0"/>
              </a:spcAft>
              <a:buClr>
                <a:schemeClr val="dk1"/>
              </a:buClr>
              <a:buSzPts val="1800"/>
              <a:buNone/>
            </a:pPr>
            <a:r>
              <a:t/>
            </a:r>
            <a:endParaRPr/>
          </a:p>
          <a:p>
            <a:pPr indent="-76200" lvl="1" marL="558800" rtl="0" algn="l">
              <a:spcBef>
                <a:spcPts val="500"/>
              </a:spcBef>
              <a:spcAft>
                <a:spcPts val="1200"/>
              </a:spcAft>
              <a:buClr>
                <a:schemeClr val="dk1"/>
              </a:buClr>
              <a:buSzPts val="2100"/>
              <a:buNone/>
            </a:pPr>
            <a:r>
              <a:t/>
            </a:r>
            <a:endParaRPr/>
          </a:p>
        </p:txBody>
      </p:sp>
      <p:sp>
        <p:nvSpPr>
          <p:cNvPr id="179" name="Google Shape;179;p35"/>
          <p:cNvSpPr txBox="1"/>
          <p:nvPr/>
        </p:nvSpPr>
        <p:spPr>
          <a:xfrm>
            <a:off x="228600" y="2485280"/>
            <a:ext cx="8686800" cy="8241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Arial"/>
                <a:ea typeface="Arial"/>
                <a:cs typeface="Arial"/>
                <a:sym typeface="Arial"/>
              </a:rPr>
              <a:t> </a:t>
            </a:r>
            <a:endParaRPr sz="1100"/>
          </a:p>
        </p:txBody>
      </p:sp>
      <p:sp>
        <p:nvSpPr>
          <p:cNvPr id="180" name="Google Shape;180;p35"/>
          <p:cNvSpPr txBox="1"/>
          <p:nvPr/>
        </p:nvSpPr>
        <p:spPr>
          <a:xfrm>
            <a:off x="250372" y="3774262"/>
            <a:ext cx="8686800" cy="404700"/>
          </a:xfrm>
          <a:prstGeom prst="rect">
            <a:avLst/>
          </a:prstGeom>
          <a:blipFill rotWithShape="1">
            <a:blip r:embed="rId4">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Arial"/>
                <a:ea typeface="Arial"/>
                <a:cs typeface="Arial"/>
                <a:sym typeface="Arial"/>
              </a:rPr>
              <a:t>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Objective 1</a:t>
            </a:r>
            <a:endParaRPr/>
          </a:p>
        </p:txBody>
      </p:sp>
      <p:sp>
        <p:nvSpPr>
          <p:cNvPr id="186" name="Google Shape;186;p36"/>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1200"/>
              </a:spcAft>
              <a:buClr>
                <a:schemeClr val="dk1"/>
              </a:buClr>
              <a:buSzPts val="2400"/>
              <a:buChar char="●"/>
            </a:pPr>
            <a:r>
              <a:rPr lang="en"/>
              <a:t>Relationships – Loess Plots for Model Variables  </a:t>
            </a:r>
            <a:endParaRPr/>
          </a:p>
        </p:txBody>
      </p:sp>
      <p:pic>
        <p:nvPicPr>
          <p:cNvPr id="187" name="Google Shape;187;p36"/>
          <p:cNvPicPr preferRelativeResize="0"/>
          <p:nvPr/>
        </p:nvPicPr>
        <p:blipFill>
          <a:blip r:embed="rId3">
            <a:alphaModFix/>
          </a:blip>
          <a:stretch>
            <a:fillRect/>
          </a:stretch>
        </p:blipFill>
        <p:spPr>
          <a:xfrm>
            <a:off x="260196" y="1930288"/>
            <a:ext cx="4248600" cy="2639375"/>
          </a:xfrm>
          <a:prstGeom prst="rect">
            <a:avLst/>
          </a:prstGeom>
          <a:noFill/>
          <a:ln>
            <a:noFill/>
          </a:ln>
        </p:spPr>
      </p:pic>
      <p:pic>
        <p:nvPicPr>
          <p:cNvPr id="188" name="Google Shape;188;p36"/>
          <p:cNvPicPr preferRelativeResize="0"/>
          <p:nvPr/>
        </p:nvPicPr>
        <p:blipFill>
          <a:blip r:embed="rId4">
            <a:alphaModFix/>
          </a:blip>
          <a:stretch>
            <a:fillRect/>
          </a:stretch>
        </p:blipFill>
        <p:spPr>
          <a:xfrm>
            <a:off x="4670775" y="1930300"/>
            <a:ext cx="4016025" cy="24740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Objective 1 (Cont.)</a:t>
            </a:r>
            <a:endParaRPr/>
          </a:p>
        </p:txBody>
      </p:sp>
      <p:sp>
        <p:nvSpPr>
          <p:cNvPr id="194" name="Google Shape;194;p37"/>
          <p:cNvSpPr txBox="1"/>
          <p:nvPr>
            <p:ph idx="1" type="body"/>
          </p:nvPr>
        </p:nvSpPr>
        <p:spPr>
          <a:xfrm>
            <a:off x="457200" y="1028850"/>
            <a:ext cx="8229600" cy="4114500"/>
          </a:xfrm>
          <a:prstGeom prst="rect">
            <a:avLst/>
          </a:prstGeom>
          <a:noFill/>
          <a:ln>
            <a:noFill/>
          </a:ln>
        </p:spPr>
        <p:txBody>
          <a:bodyPr anchorCtr="0" anchor="t" bIns="34275" lIns="68575" spcFirstLastPara="1" rIns="68575" wrap="square" tIns="34275">
            <a:noAutofit/>
          </a:bodyPr>
          <a:lstStyle/>
          <a:p>
            <a:pPr indent="-247650" lvl="0" marL="254000" rtl="0" algn="l">
              <a:spcBef>
                <a:spcPts val="0"/>
              </a:spcBef>
              <a:spcAft>
                <a:spcPts val="0"/>
              </a:spcAft>
              <a:buSzPts val="2300"/>
              <a:buChar char="●"/>
            </a:pPr>
            <a:r>
              <a:rPr lang="en" sz="1700">
                <a:solidFill>
                  <a:schemeClr val="dk1"/>
                </a:solidFill>
              </a:rPr>
              <a:t>Model</a:t>
            </a:r>
            <a:r>
              <a:rPr lang="en" sz="1700">
                <a:solidFill>
                  <a:schemeClr val="dk1"/>
                </a:solidFill>
              </a:rPr>
              <a:t> </a:t>
            </a:r>
            <a:r>
              <a:rPr lang="en" sz="1700">
                <a:solidFill>
                  <a:schemeClr val="dk1"/>
                </a:solidFill>
              </a:rPr>
              <a:t>Interpretation:</a:t>
            </a:r>
            <a:endParaRPr sz="1700">
              <a:solidFill>
                <a:schemeClr val="dk1"/>
              </a:solidFill>
            </a:endParaRPr>
          </a:p>
          <a:p>
            <a:pPr indent="-209550" lvl="1" marL="558800" rtl="0" algn="l">
              <a:spcBef>
                <a:spcPts val="500"/>
              </a:spcBef>
              <a:spcAft>
                <a:spcPts val="0"/>
              </a:spcAft>
              <a:buSzPts val="1300"/>
              <a:buChar char="○"/>
            </a:pPr>
            <a:r>
              <a:rPr b="0" i="0" lang="en" sz="1300" u="none" strike="noStrike">
                <a:solidFill>
                  <a:schemeClr val="dk1"/>
                </a:solidFill>
                <a:latin typeface="Arial"/>
                <a:ea typeface="Arial"/>
                <a:cs typeface="Arial"/>
                <a:sym typeface="Arial"/>
              </a:rPr>
              <a:t>Holding prior fracture history and bone medication status at the time of enrollment fixed, For any </a:t>
            </a:r>
            <a:r>
              <a:rPr lang="en" sz="1300">
                <a:solidFill>
                  <a:schemeClr val="dk1"/>
                </a:solidFill>
              </a:rPr>
              <a:t>1</a:t>
            </a:r>
            <a:r>
              <a:rPr b="0" i="0" lang="en" sz="1300" u="none" strike="noStrike">
                <a:solidFill>
                  <a:schemeClr val="dk1"/>
                </a:solidFill>
                <a:latin typeface="Arial"/>
                <a:ea typeface="Arial"/>
                <a:cs typeface="Arial"/>
                <a:sym typeface="Arial"/>
              </a:rPr>
              <a:t>-year increase in age, the odds a fracture occurring will increases by a factor of 1.</a:t>
            </a:r>
            <a:r>
              <a:rPr lang="en" sz="1300">
                <a:solidFill>
                  <a:schemeClr val="dk1"/>
                </a:solidFill>
              </a:rPr>
              <a:t>04</a:t>
            </a:r>
            <a:r>
              <a:rPr b="0" i="0" lang="en" sz="1300" u="none" strike="noStrike">
                <a:solidFill>
                  <a:schemeClr val="dk1"/>
                </a:solidFill>
                <a:latin typeface="Arial"/>
                <a:ea typeface="Arial"/>
                <a:cs typeface="Arial"/>
                <a:sym typeface="Arial"/>
              </a:rPr>
              <a:t>.</a:t>
            </a:r>
            <a:endParaRPr sz="1300">
              <a:solidFill>
                <a:schemeClr val="dk1"/>
              </a:solidFill>
            </a:endParaRPr>
          </a:p>
          <a:p>
            <a:pPr indent="-209550" lvl="1" marL="558800" rtl="0" algn="l">
              <a:spcBef>
                <a:spcPts val="500"/>
              </a:spcBef>
              <a:spcAft>
                <a:spcPts val="0"/>
              </a:spcAft>
              <a:buSzPts val="1300"/>
              <a:buChar char="○"/>
            </a:pPr>
            <a:r>
              <a:rPr lang="en" sz="1300">
                <a:solidFill>
                  <a:schemeClr val="dk1"/>
                </a:solidFill>
                <a:latin typeface="Arial"/>
                <a:ea typeface="Arial"/>
                <a:cs typeface="Arial"/>
                <a:sym typeface="Arial"/>
              </a:rPr>
              <a:t>95% CI: </a:t>
            </a:r>
            <a:r>
              <a:rPr lang="en" sz="1300">
                <a:solidFill>
                  <a:schemeClr val="dk1"/>
                </a:solidFill>
                <a:highlight>
                  <a:schemeClr val="lt1"/>
                </a:highlight>
                <a:latin typeface="Arial"/>
                <a:ea typeface="Arial"/>
                <a:cs typeface="Arial"/>
                <a:sym typeface="Arial"/>
              </a:rPr>
              <a:t>(</a:t>
            </a:r>
            <a:r>
              <a:rPr lang="en" sz="1300">
                <a:solidFill>
                  <a:schemeClr val="dk1"/>
                </a:solidFill>
                <a:highlight>
                  <a:schemeClr val="lt1"/>
                </a:highlight>
              </a:rPr>
              <a:t>1.01, 1.06)</a:t>
            </a:r>
            <a:endParaRPr b="0" i="0" sz="1300" u="none" strike="noStrike">
              <a:solidFill>
                <a:schemeClr val="dk1"/>
              </a:solidFill>
              <a:highlight>
                <a:schemeClr val="lt1"/>
              </a:highlight>
              <a:latin typeface="Arial"/>
              <a:ea typeface="Arial"/>
              <a:cs typeface="Arial"/>
              <a:sym typeface="Arial"/>
            </a:endParaRPr>
          </a:p>
          <a:p>
            <a:pPr indent="-127000" lvl="1" marL="558800" rtl="0" algn="l">
              <a:spcBef>
                <a:spcPts val="500"/>
              </a:spcBef>
              <a:spcAft>
                <a:spcPts val="0"/>
              </a:spcAft>
              <a:buClr>
                <a:schemeClr val="dk1"/>
              </a:buClr>
              <a:buSzPts val="1400"/>
              <a:buNone/>
            </a:pPr>
            <a:r>
              <a:t/>
            </a:r>
            <a:endParaRPr sz="1300">
              <a:solidFill>
                <a:schemeClr val="dk1"/>
              </a:solidFill>
              <a:latin typeface="Arial"/>
              <a:ea typeface="Arial"/>
              <a:cs typeface="Arial"/>
              <a:sym typeface="Arial"/>
            </a:endParaRPr>
          </a:p>
          <a:p>
            <a:pPr indent="-209550" lvl="1" marL="558800" rtl="0" algn="l">
              <a:spcBef>
                <a:spcPts val="500"/>
              </a:spcBef>
              <a:spcAft>
                <a:spcPts val="0"/>
              </a:spcAft>
              <a:buSzPts val="1300"/>
              <a:buChar char="○"/>
            </a:pPr>
            <a:r>
              <a:rPr lang="en" sz="1300">
                <a:solidFill>
                  <a:schemeClr val="dk1"/>
                </a:solidFill>
              </a:rPr>
              <a:t>Holding age and bone medication status at the time of enrollment fixed, the odds a fracture occurring will increases by a factor of 2.2 for those who have had history of fractures as compared to those who have no history with fractures.</a:t>
            </a:r>
            <a:endParaRPr sz="1300">
              <a:solidFill>
                <a:schemeClr val="dk1"/>
              </a:solidFill>
            </a:endParaRPr>
          </a:p>
          <a:p>
            <a:pPr indent="-209550" lvl="1" marL="558800" rtl="0" algn="l">
              <a:spcBef>
                <a:spcPts val="500"/>
              </a:spcBef>
              <a:spcAft>
                <a:spcPts val="0"/>
              </a:spcAft>
              <a:buSzPts val="1300"/>
              <a:buChar char="○"/>
            </a:pPr>
            <a:r>
              <a:rPr lang="en" sz="1300">
                <a:solidFill>
                  <a:schemeClr val="dk1"/>
                </a:solidFill>
              </a:rPr>
              <a:t>95% CI: (1.4, 3.5)</a:t>
            </a:r>
            <a:endParaRPr sz="1300">
              <a:solidFill>
                <a:schemeClr val="dk1"/>
              </a:solidFill>
            </a:endParaRPr>
          </a:p>
          <a:p>
            <a:pPr indent="-127000" lvl="1" marL="558800" rtl="0" algn="l">
              <a:spcBef>
                <a:spcPts val="500"/>
              </a:spcBef>
              <a:spcAft>
                <a:spcPts val="0"/>
              </a:spcAft>
              <a:buClr>
                <a:schemeClr val="dk1"/>
              </a:buClr>
              <a:buSzPts val="1400"/>
              <a:buNone/>
            </a:pPr>
            <a:r>
              <a:t/>
            </a:r>
            <a:endParaRPr sz="1300">
              <a:solidFill>
                <a:schemeClr val="dk1"/>
              </a:solidFill>
            </a:endParaRPr>
          </a:p>
          <a:p>
            <a:pPr indent="-209550" lvl="1" marL="558800" rtl="0" algn="l">
              <a:spcBef>
                <a:spcPts val="500"/>
              </a:spcBef>
              <a:spcAft>
                <a:spcPts val="0"/>
              </a:spcAft>
              <a:buSzPts val="1300"/>
              <a:buChar char="○"/>
            </a:pPr>
            <a:r>
              <a:rPr lang="en" sz="1300">
                <a:solidFill>
                  <a:schemeClr val="dk1"/>
                </a:solidFill>
              </a:rPr>
              <a:t>Holding age and prior </a:t>
            </a:r>
            <a:r>
              <a:rPr lang="en" sz="1300">
                <a:solidFill>
                  <a:schemeClr val="dk1"/>
                </a:solidFill>
              </a:rPr>
              <a:t>history of fractures </a:t>
            </a:r>
            <a:r>
              <a:rPr lang="en" sz="1300">
                <a:solidFill>
                  <a:schemeClr val="dk1"/>
                </a:solidFill>
              </a:rPr>
              <a:t>fixed, the odds a fracture occurring will increases by a factor of 1.6 for those who have had bone medication prescribed at the time of enrollment as compared to those who have no history with fractures.</a:t>
            </a:r>
            <a:endParaRPr sz="1300">
              <a:solidFill>
                <a:schemeClr val="dk1"/>
              </a:solidFill>
            </a:endParaRPr>
          </a:p>
          <a:p>
            <a:pPr indent="-209550" lvl="1" marL="558800" rtl="0" algn="l">
              <a:spcBef>
                <a:spcPts val="500"/>
              </a:spcBef>
              <a:spcAft>
                <a:spcPts val="0"/>
              </a:spcAft>
              <a:buSzPts val="1300"/>
              <a:buChar char="○"/>
            </a:pPr>
            <a:r>
              <a:rPr lang="en" sz="1300">
                <a:solidFill>
                  <a:schemeClr val="dk1"/>
                </a:solidFill>
              </a:rPr>
              <a:t>95% CI: (1.0, 2.5)</a:t>
            </a:r>
            <a:endParaRPr sz="1300">
              <a:solidFill>
                <a:schemeClr val="dk1"/>
              </a:solidFill>
            </a:endParaRPr>
          </a:p>
          <a:p>
            <a:pPr indent="-76200" lvl="1" marL="558800" rtl="0" algn="l">
              <a:spcBef>
                <a:spcPts val="500"/>
              </a:spcBef>
              <a:spcAft>
                <a:spcPts val="0"/>
              </a:spcAft>
              <a:buClr>
                <a:schemeClr val="dk1"/>
              </a:buClr>
              <a:buSzPts val="2100"/>
              <a:buNone/>
            </a:pPr>
            <a:r>
              <a:t/>
            </a:r>
            <a:endParaRPr sz="1300">
              <a:solidFill>
                <a:schemeClr val="dk1"/>
              </a:solidFill>
            </a:endParaRPr>
          </a:p>
          <a:p>
            <a:pPr indent="-63500" lvl="2" marL="863600" rtl="0" algn="l">
              <a:spcBef>
                <a:spcPts val="500"/>
              </a:spcBef>
              <a:spcAft>
                <a:spcPts val="0"/>
              </a:spcAft>
              <a:buClr>
                <a:schemeClr val="dk1"/>
              </a:buClr>
              <a:buSzPts val="1800"/>
              <a:buNone/>
            </a:pPr>
            <a:r>
              <a:t/>
            </a:r>
            <a:endParaRPr sz="1300">
              <a:solidFill>
                <a:schemeClr val="dk1"/>
              </a:solidFill>
            </a:endParaRPr>
          </a:p>
          <a:p>
            <a:pPr indent="-76200" lvl="1" marL="558800" rtl="0" algn="l">
              <a:spcBef>
                <a:spcPts val="500"/>
              </a:spcBef>
              <a:spcAft>
                <a:spcPts val="1200"/>
              </a:spcAft>
              <a:buClr>
                <a:schemeClr val="dk1"/>
              </a:buClr>
              <a:buSzPts val="2100"/>
              <a:buNone/>
            </a:pPr>
            <a:r>
              <a:t/>
            </a:r>
            <a:endParaRPr sz="1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2</a:t>
            </a:r>
            <a:endParaRPr/>
          </a:p>
        </p:txBody>
      </p:sp>
      <p:sp>
        <p:nvSpPr>
          <p:cNvPr id="200" name="Google Shape;20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lnSpc>
                <a:spcPct val="100000"/>
              </a:lnSpc>
              <a:spcBef>
                <a:spcPts val="0"/>
              </a:spcBef>
              <a:spcAft>
                <a:spcPts val="0"/>
              </a:spcAft>
              <a:buClr>
                <a:schemeClr val="dk1"/>
              </a:buClr>
              <a:buSzPts val="2800"/>
              <a:buChar char="●"/>
            </a:pPr>
            <a:r>
              <a:rPr lang="en" sz="2800">
                <a:solidFill>
                  <a:schemeClr val="dk1"/>
                </a:solidFill>
              </a:rPr>
              <a:t>M</a:t>
            </a:r>
            <a:r>
              <a:rPr lang="en" sz="2800">
                <a:solidFill>
                  <a:schemeClr val="dk1"/>
                </a:solidFill>
              </a:rPr>
              <a:t>ore complex models where prediction is more important than interpretation</a:t>
            </a:r>
            <a:endParaRPr sz="2800">
              <a:solidFill>
                <a:schemeClr val="dk1"/>
              </a:solidFill>
            </a:endParaRPr>
          </a:p>
          <a:p>
            <a:pPr indent="-406400" lvl="0" marL="457200" rtl="0" algn="l">
              <a:lnSpc>
                <a:spcPct val="100000"/>
              </a:lnSpc>
              <a:spcBef>
                <a:spcPts val="0"/>
              </a:spcBef>
              <a:spcAft>
                <a:spcPts val="0"/>
              </a:spcAft>
              <a:buClr>
                <a:schemeClr val="dk1"/>
              </a:buClr>
              <a:buSzPts val="2800"/>
              <a:buChar char="●"/>
            </a:pPr>
            <a:r>
              <a:rPr lang="en" sz="2800">
                <a:solidFill>
                  <a:schemeClr val="dk1"/>
                </a:solidFill>
              </a:rPr>
              <a:t>Multiple models for this were built</a:t>
            </a:r>
            <a:endParaRPr sz="2800">
              <a:solidFill>
                <a:schemeClr val="dk1"/>
              </a:solidFill>
            </a:endParaRPr>
          </a:p>
          <a:p>
            <a:pPr indent="-406400" lvl="1" marL="914400" rtl="0" algn="l">
              <a:lnSpc>
                <a:spcPct val="100000"/>
              </a:lnSpc>
              <a:spcBef>
                <a:spcPts val="0"/>
              </a:spcBef>
              <a:spcAft>
                <a:spcPts val="0"/>
              </a:spcAft>
              <a:buClr>
                <a:schemeClr val="dk1"/>
              </a:buClr>
              <a:buSzPts val="2800"/>
              <a:buChar char="○"/>
            </a:pPr>
            <a:r>
              <a:rPr lang="en" sz="2800">
                <a:solidFill>
                  <a:schemeClr val="dk1"/>
                </a:solidFill>
              </a:rPr>
              <a:t>Complex and LDA models using interactions</a:t>
            </a:r>
            <a:endParaRPr sz="2800">
              <a:solidFill>
                <a:schemeClr val="dk1"/>
              </a:solidFill>
            </a:endParaRPr>
          </a:p>
          <a:p>
            <a:pPr indent="-406400" lvl="1" marL="914400" rtl="0" algn="l">
              <a:lnSpc>
                <a:spcPct val="100000"/>
              </a:lnSpc>
              <a:spcBef>
                <a:spcPts val="0"/>
              </a:spcBef>
              <a:spcAft>
                <a:spcPts val="0"/>
              </a:spcAft>
              <a:buClr>
                <a:schemeClr val="dk1"/>
              </a:buClr>
              <a:buSzPts val="2800"/>
              <a:buChar char="○"/>
            </a:pPr>
            <a:r>
              <a:rPr lang="en" sz="2800">
                <a:solidFill>
                  <a:schemeClr val="dk1"/>
                </a:solidFill>
              </a:rPr>
              <a:t>Random Forest Model</a:t>
            </a:r>
            <a:endParaRPr sz="2800">
              <a:solidFill>
                <a:schemeClr val="dk1"/>
              </a:solidFill>
            </a:endParaRPr>
          </a:p>
          <a:p>
            <a:pPr indent="-406400" lvl="1" marL="914400" rtl="0" algn="l">
              <a:lnSpc>
                <a:spcPct val="100000"/>
              </a:lnSpc>
              <a:spcBef>
                <a:spcPts val="0"/>
              </a:spcBef>
              <a:spcAft>
                <a:spcPts val="0"/>
              </a:spcAft>
              <a:buClr>
                <a:schemeClr val="dk1"/>
              </a:buClr>
              <a:buSzPts val="2800"/>
              <a:buChar char="○"/>
            </a:pPr>
            <a:r>
              <a:rPr lang="en" sz="2800">
                <a:solidFill>
                  <a:schemeClr val="dk1"/>
                </a:solidFill>
              </a:rPr>
              <a:t>KNN model on the continuous variables</a:t>
            </a:r>
            <a:endParaRPr sz="2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Complex model using interactions</a:t>
            </a:r>
            <a:endParaRPr/>
          </a:p>
        </p:txBody>
      </p:sp>
      <p:sp>
        <p:nvSpPr>
          <p:cNvPr id="206" name="Google Shape;20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Began by continuing from EDA looking at possible interactions and important variables.</a:t>
            </a:r>
            <a:endParaRPr>
              <a:solidFill>
                <a:schemeClr val="dk1"/>
              </a:solidFill>
            </a:endParaRPr>
          </a:p>
          <a:p>
            <a:pPr indent="0" lvl="0" marL="0" rtl="0" algn="l">
              <a:spcBef>
                <a:spcPts val="1200"/>
              </a:spcBef>
              <a:spcAft>
                <a:spcPts val="0"/>
              </a:spcAft>
              <a:buNone/>
            </a:pPr>
            <a:r>
              <a:rPr lang="en">
                <a:solidFill>
                  <a:schemeClr val="dk1"/>
                </a:solidFill>
              </a:rPr>
              <a:t>Relevant EDAs and effects plots to </a:t>
            </a:r>
            <a:r>
              <a:rPr lang="en">
                <a:solidFill>
                  <a:schemeClr val="dk1"/>
                </a:solidFill>
              </a:rPr>
              <a:t>follow</a:t>
            </a:r>
            <a:r>
              <a:rPr lang="en">
                <a:solidFill>
                  <a:schemeClr val="dk1"/>
                </a:solidFill>
              </a:rPr>
              <a:t> with effects plots for this model for some insight</a:t>
            </a:r>
            <a:endParaRPr>
              <a:solidFill>
                <a:schemeClr val="dk1"/>
              </a:solidFill>
            </a:endParaRPr>
          </a:p>
          <a:p>
            <a:pPr indent="0" lvl="0" marL="0" rtl="0" algn="l">
              <a:spcBef>
                <a:spcPts val="1200"/>
              </a:spcBef>
              <a:spcAft>
                <a:spcPts val="0"/>
              </a:spcAft>
              <a:buNone/>
            </a:pPr>
            <a:r>
              <a:rPr lang="en">
                <a:solidFill>
                  <a:schemeClr val="dk1"/>
                </a:solidFill>
              </a:rPr>
              <a:t>Model is:</a:t>
            </a:r>
            <a:endParaRPr>
              <a:solidFill>
                <a:schemeClr val="dk1"/>
              </a:solidFill>
            </a:endParaRPr>
          </a:p>
          <a:p>
            <a:pPr indent="0" lvl="0" marL="0" rtl="0" algn="l">
              <a:spcBef>
                <a:spcPts val="1200"/>
              </a:spcBef>
              <a:spcAft>
                <a:spcPts val="1200"/>
              </a:spcAft>
              <a:buNone/>
            </a:pPr>
            <a:r>
              <a:rPr lang="en">
                <a:solidFill>
                  <a:schemeClr val="dk1"/>
                </a:solidFill>
              </a:rPr>
              <a:t>	fracture =  age+ bonetreat + fracscore + priorfrac + bonemed + bonemed_fu + priorfrac:fracscore + age:fracscore + fracscore:bonetreat</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311700" y="445025"/>
            <a:ext cx="2612400" cy="258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Complex model coefficients and Hosmer and Lemeshow GOF test</a:t>
            </a:r>
            <a:endParaRPr sz="165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212" name="Google Shape;212;p40"/>
          <p:cNvPicPr preferRelativeResize="0"/>
          <p:nvPr/>
        </p:nvPicPr>
        <p:blipFill>
          <a:blip r:embed="rId3">
            <a:alphaModFix/>
          </a:blip>
          <a:stretch>
            <a:fillRect/>
          </a:stretch>
        </p:blipFill>
        <p:spPr>
          <a:xfrm>
            <a:off x="3328039" y="52225"/>
            <a:ext cx="5815971" cy="5143500"/>
          </a:xfrm>
          <a:prstGeom prst="rect">
            <a:avLst/>
          </a:prstGeom>
          <a:noFill/>
          <a:ln>
            <a:noFill/>
          </a:ln>
        </p:spPr>
      </p:pic>
      <p:pic>
        <p:nvPicPr>
          <p:cNvPr id="213" name="Google Shape;213;p40"/>
          <p:cNvPicPr preferRelativeResize="0"/>
          <p:nvPr/>
        </p:nvPicPr>
        <p:blipFill>
          <a:blip r:embed="rId4">
            <a:alphaModFix/>
          </a:blip>
          <a:stretch>
            <a:fillRect/>
          </a:stretch>
        </p:blipFill>
        <p:spPr>
          <a:xfrm>
            <a:off x="0" y="2519500"/>
            <a:ext cx="3328050" cy="99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Confidence intervals for complex 1 model</a:t>
            </a:r>
            <a:endParaRPr/>
          </a:p>
        </p:txBody>
      </p:sp>
      <p:pic>
        <p:nvPicPr>
          <p:cNvPr id="219" name="Google Shape;219;p41"/>
          <p:cNvPicPr preferRelativeResize="0"/>
          <p:nvPr/>
        </p:nvPicPr>
        <p:blipFill>
          <a:blip r:embed="rId3">
            <a:alphaModFix/>
          </a:blip>
          <a:stretch>
            <a:fillRect/>
          </a:stretch>
        </p:blipFill>
        <p:spPr>
          <a:xfrm>
            <a:off x="452650" y="1155050"/>
            <a:ext cx="5539400" cy="317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311700" y="445025"/>
            <a:ext cx="2233800" cy="38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for training set</a:t>
            </a:r>
            <a:endParaRPr/>
          </a:p>
        </p:txBody>
      </p:sp>
      <p:pic>
        <p:nvPicPr>
          <p:cNvPr id="225" name="Google Shape;225;p42"/>
          <p:cNvPicPr preferRelativeResize="0"/>
          <p:nvPr/>
        </p:nvPicPr>
        <p:blipFill>
          <a:blip r:embed="rId3">
            <a:alphaModFix/>
          </a:blip>
          <a:stretch>
            <a:fillRect/>
          </a:stretch>
        </p:blipFill>
        <p:spPr>
          <a:xfrm>
            <a:off x="2545500" y="212846"/>
            <a:ext cx="6612300" cy="47178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title"/>
          </p:nvPr>
        </p:nvSpPr>
        <p:spPr>
          <a:xfrm>
            <a:off x="342900" y="128588"/>
            <a:ext cx="61722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Overview</a:t>
            </a:r>
            <a:endParaRPr/>
          </a:p>
        </p:txBody>
      </p:sp>
      <p:sp>
        <p:nvSpPr>
          <p:cNvPr id="104" name="Google Shape;104;p25"/>
          <p:cNvSpPr txBox="1"/>
          <p:nvPr>
            <p:ph idx="1" type="body"/>
          </p:nvPr>
        </p:nvSpPr>
        <p:spPr>
          <a:xfrm>
            <a:off x="342900" y="900131"/>
            <a:ext cx="6172200" cy="40617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Clr>
                <a:schemeClr val="dk2"/>
              </a:buClr>
              <a:buSzPts val="2400"/>
              <a:buFont typeface="Arial"/>
              <a:buChar char="–"/>
            </a:pPr>
            <a:r>
              <a:rPr lang="en"/>
              <a:t>Introduction</a:t>
            </a:r>
            <a:endParaRPr/>
          </a:p>
          <a:p>
            <a:pPr indent="-254000" lvl="0" marL="254000" rtl="0" algn="l">
              <a:spcBef>
                <a:spcPts val="500"/>
              </a:spcBef>
              <a:spcAft>
                <a:spcPts val="0"/>
              </a:spcAft>
              <a:buClr>
                <a:schemeClr val="dk2"/>
              </a:buClr>
              <a:buSzPts val="2400"/>
              <a:buFont typeface="Arial"/>
              <a:buChar char="–"/>
            </a:pPr>
            <a:r>
              <a:rPr lang="en"/>
              <a:t>Objective Summary</a:t>
            </a:r>
            <a:endParaRPr/>
          </a:p>
          <a:p>
            <a:pPr indent="-254000" lvl="0" marL="254000" rtl="0" algn="l">
              <a:spcBef>
                <a:spcPts val="500"/>
              </a:spcBef>
              <a:spcAft>
                <a:spcPts val="0"/>
              </a:spcAft>
              <a:buClr>
                <a:schemeClr val="dk2"/>
              </a:buClr>
              <a:buSzPts val="2400"/>
              <a:buFont typeface="Arial"/>
              <a:buChar char="–"/>
            </a:pPr>
            <a:r>
              <a:rPr lang="en"/>
              <a:t>Data Description</a:t>
            </a:r>
            <a:endParaRPr/>
          </a:p>
          <a:p>
            <a:pPr indent="-254000" lvl="0" marL="254000" rtl="0" algn="l">
              <a:spcBef>
                <a:spcPts val="500"/>
              </a:spcBef>
              <a:spcAft>
                <a:spcPts val="0"/>
              </a:spcAft>
              <a:buClr>
                <a:schemeClr val="dk2"/>
              </a:buClr>
              <a:buSzPts val="2400"/>
              <a:buFont typeface="Arial"/>
              <a:buChar char="–"/>
            </a:pPr>
            <a:r>
              <a:rPr lang="en"/>
              <a:t>Exploratory Data Analysis (EDA)</a:t>
            </a:r>
            <a:endParaRPr/>
          </a:p>
          <a:p>
            <a:pPr indent="-254000" lvl="0" marL="254000" rtl="0" algn="l">
              <a:spcBef>
                <a:spcPts val="500"/>
              </a:spcBef>
              <a:spcAft>
                <a:spcPts val="0"/>
              </a:spcAft>
              <a:buClr>
                <a:schemeClr val="dk2"/>
              </a:buClr>
              <a:buSzPts val="2400"/>
              <a:buFont typeface="Arial"/>
              <a:buChar char="–"/>
            </a:pPr>
            <a:r>
              <a:rPr lang="en"/>
              <a:t>Objective 1</a:t>
            </a:r>
            <a:endParaRPr/>
          </a:p>
          <a:p>
            <a:pPr indent="-254000" lvl="0" marL="254000" rtl="0" algn="l">
              <a:spcBef>
                <a:spcPts val="500"/>
              </a:spcBef>
              <a:spcAft>
                <a:spcPts val="0"/>
              </a:spcAft>
              <a:buClr>
                <a:schemeClr val="dk2"/>
              </a:buClr>
              <a:buSzPts val="2400"/>
              <a:buFont typeface="Arial"/>
              <a:buChar char="–"/>
            </a:pPr>
            <a:r>
              <a:rPr lang="en"/>
              <a:t>Objective 2</a:t>
            </a:r>
            <a:endParaRPr/>
          </a:p>
          <a:p>
            <a:pPr indent="-254000" lvl="0" marL="254000" rtl="0" algn="l">
              <a:spcBef>
                <a:spcPts val="500"/>
              </a:spcBef>
              <a:spcAft>
                <a:spcPts val="0"/>
              </a:spcAft>
              <a:buClr>
                <a:schemeClr val="dk2"/>
              </a:buClr>
              <a:buSzPts val="2400"/>
              <a:buFont typeface="Arial"/>
              <a:buChar char="–"/>
            </a:pPr>
            <a:r>
              <a:rPr lang="en"/>
              <a:t>Conclusion</a:t>
            </a:r>
            <a:endParaRPr/>
          </a:p>
          <a:p>
            <a:pPr indent="-254000" lvl="0" marL="254000" rtl="0" algn="l">
              <a:spcBef>
                <a:spcPts val="500"/>
              </a:spcBef>
              <a:spcAft>
                <a:spcPts val="0"/>
              </a:spcAft>
              <a:buClr>
                <a:schemeClr val="dk2"/>
              </a:buClr>
              <a:buSzPts val="2400"/>
              <a:buFont typeface="Arial"/>
              <a:buChar char="–"/>
            </a:pPr>
            <a:r>
              <a:rPr lang="en"/>
              <a:t>Appendix</a:t>
            </a:r>
            <a:endParaRPr/>
          </a:p>
          <a:p>
            <a:pPr indent="-228600" lvl="0" marL="381000" rtl="0" algn="l">
              <a:spcBef>
                <a:spcPts val="500"/>
              </a:spcBef>
              <a:spcAft>
                <a:spcPts val="1200"/>
              </a:spcAft>
              <a:buClr>
                <a:schemeClr val="dk1"/>
              </a:buClr>
              <a:buSzPts val="24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311700" y="445025"/>
            <a:ext cx="2233800" cy="28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Performance for validation set</a:t>
            </a:r>
            <a:endParaRPr/>
          </a:p>
          <a:p>
            <a:pPr indent="0" lvl="0" marL="0" rtl="0" algn="l">
              <a:spcBef>
                <a:spcPts val="0"/>
              </a:spcBef>
              <a:spcAft>
                <a:spcPts val="0"/>
              </a:spcAft>
              <a:buNone/>
            </a:pPr>
            <a:r>
              <a:t/>
            </a:r>
            <a:endParaRPr/>
          </a:p>
        </p:txBody>
      </p:sp>
      <p:pic>
        <p:nvPicPr>
          <p:cNvPr id="231" name="Google Shape;231;p43"/>
          <p:cNvPicPr preferRelativeResize="0"/>
          <p:nvPr/>
        </p:nvPicPr>
        <p:blipFill>
          <a:blip r:embed="rId3">
            <a:alphaModFix/>
          </a:blip>
          <a:stretch>
            <a:fillRect/>
          </a:stretch>
        </p:blipFill>
        <p:spPr>
          <a:xfrm>
            <a:off x="2716075" y="326950"/>
            <a:ext cx="6427926" cy="475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88650" y="11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s fracture score increase so does the proportion of getting a fracture</a:t>
            </a:r>
            <a:endParaRPr/>
          </a:p>
        </p:txBody>
      </p:sp>
      <p:pic>
        <p:nvPicPr>
          <p:cNvPr id="237" name="Google Shape;237;p44"/>
          <p:cNvPicPr preferRelativeResize="0"/>
          <p:nvPr/>
        </p:nvPicPr>
        <p:blipFill>
          <a:blip r:embed="rId3">
            <a:alphaModFix/>
          </a:blip>
          <a:stretch>
            <a:fillRect/>
          </a:stretch>
        </p:blipFill>
        <p:spPr>
          <a:xfrm>
            <a:off x="2706750" y="690786"/>
            <a:ext cx="6437250" cy="4577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EDA</a:t>
            </a:r>
            <a:endParaRPr/>
          </a:p>
        </p:txBody>
      </p:sp>
      <p:pic>
        <p:nvPicPr>
          <p:cNvPr id="243" name="Google Shape;243;p45"/>
          <p:cNvPicPr preferRelativeResize="0"/>
          <p:nvPr/>
        </p:nvPicPr>
        <p:blipFill>
          <a:blip r:embed="rId3">
            <a:alphaModFix/>
          </a:blip>
          <a:stretch>
            <a:fillRect/>
          </a:stretch>
        </p:blipFill>
        <p:spPr>
          <a:xfrm>
            <a:off x="1341275" y="148463"/>
            <a:ext cx="6858351" cy="4846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type="title"/>
          </p:nvPr>
        </p:nvSpPr>
        <p:spPr>
          <a:xfrm>
            <a:off x="0" y="0"/>
            <a:ext cx="2463300" cy="48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Effects plot of complex model</a:t>
            </a:r>
            <a:endParaRPr/>
          </a:p>
        </p:txBody>
      </p:sp>
      <p:pic>
        <p:nvPicPr>
          <p:cNvPr id="249" name="Google Shape;249;p46"/>
          <p:cNvPicPr preferRelativeResize="0"/>
          <p:nvPr/>
        </p:nvPicPr>
        <p:blipFill>
          <a:blip r:embed="rId3">
            <a:alphaModFix/>
          </a:blip>
          <a:stretch>
            <a:fillRect/>
          </a:stretch>
        </p:blipFill>
        <p:spPr>
          <a:xfrm>
            <a:off x="2275604" y="0"/>
            <a:ext cx="6868396" cy="48942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7"/>
          <p:cNvSpPr txBox="1"/>
          <p:nvPr>
            <p:ph type="title"/>
          </p:nvPr>
        </p:nvSpPr>
        <p:spPr>
          <a:xfrm>
            <a:off x="311700" y="445025"/>
            <a:ext cx="2244600" cy="44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Effects plot of complex model</a:t>
            </a:r>
            <a:endParaRPr/>
          </a:p>
          <a:p>
            <a:pPr indent="0" lvl="0" marL="0" rtl="0" algn="l">
              <a:spcBef>
                <a:spcPts val="0"/>
              </a:spcBef>
              <a:spcAft>
                <a:spcPts val="0"/>
              </a:spcAft>
              <a:buNone/>
            </a:pPr>
            <a:r>
              <a:t/>
            </a:r>
            <a:endParaRPr/>
          </a:p>
        </p:txBody>
      </p:sp>
      <p:pic>
        <p:nvPicPr>
          <p:cNvPr id="255" name="Google Shape;255;p47"/>
          <p:cNvPicPr preferRelativeResize="0"/>
          <p:nvPr/>
        </p:nvPicPr>
        <p:blipFill>
          <a:blip r:embed="rId3">
            <a:alphaModFix/>
          </a:blip>
          <a:stretch>
            <a:fillRect/>
          </a:stretch>
        </p:blipFill>
        <p:spPr>
          <a:xfrm>
            <a:off x="2556399" y="445025"/>
            <a:ext cx="6587601" cy="4791000"/>
          </a:xfrm>
          <a:prstGeom prst="rect">
            <a:avLst/>
          </a:prstGeom>
          <a:noFill/>
          <a:ln>
            <a:noFill/>
          </a:ln>
        </p:spPr>
      </p:pic>
      <p:sp>
        <p:nvSpPr>
          <p:cNvPr id="256" name="Google Shape;256;p47"/>
          <p:cNvSpPr txBox="1"/>
          <p:nvPr/>
        </p:nvSpPr>
        <p:spPr>
          <a:xfrm>
            <a:off x="5497750" y="445025"/>
            <a:ext cx="318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age as fracture score increases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311700" y="445025"/>
            <a:ext cx="2469900" cy="44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Effects plot of complex model</a:t>
            </a:r>
            <a:endParaRPr/>
          </a:p>
          <a:p>
            <a:pPr indent="0" lvl="0" marL="0" rtl="0" algn="l">
              <a:spcBef>
                <a:spcPts val="0"/>
              </a:spcBef>
              <a:spcAft>
                <a:spcPts val="0"/>
              </a:spcAft>
              <a:buNone/>
            </a:pPr>
            <a:r>
              <a:t/>
            </a:r>
            <a:endParaRPr/>
          </a:p>
        </p:txBody>
      </p:sp>
      <p:pic>
        <p:nvPicPr>
          <p:cNvPr id="262" name="Google Shape;262;p48"/>
          <p:cNvPicPr preferRelativeResize="0"/>
          <p:nvPr/>
        </p:nvPicPr>
        <p:blipFill>
          <a:blip r:embed="rId3">
            <a:alphaModFix/>
          </a:blip>
          <a:stretch>
            <a:fillRect/>
          </a:stretch>
        </p:blipFill>
        <p:spPr>
          <a:xfrm>
            <a:off x="2781600" y="372925"/>
            <a:ext cx="6342674" cy="4691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LDA Model</a:t>
            </a:r>
            <a:endParaRPr/>
          </a:p>
        </p:txBody>
      </p:sp>
      <p:sp>
        <p:nvSpPr>
          <p:cNvPr id="268" name="Google Shape;26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Began by continuing from EDA looking at possible interactions and important variables, unfortunately there did not appear to be very good separation between any variables, likely due to the low prevalence rate of getting a fracture, measuring the wrong data, or not doing the study long enough.</a:t>
            </a:r>
            <a:endParaRPr/>
          </a:p>
          <a:p>
            <a:pPr indent="0" lvl="0" marL="0" rtl="0" algn="l">
              <a:spcBef>
                <a:spcPts val="1200"/>
              </a:spcBef>
              <a:spcAft>
                <a:spcPts val="0"/>
              </a:spcAft>
              <a:buClr>
                <a:schemeClr val="dk1"/>
              </a:buClr>
              <a:buSzPct val="61111"/>
              <a:buFont typeface="Arial"/>
              <a:buNone/>
            </a:pPr>
            <a:r>
              <a:rPr lang="en"/>
              <a:t>Relevant EDAs and effects plots to follow with effects plots for this model for some insight</a:t>
            </a:r>
            <a:endParaRPr/>
          </a:p>
          <a:p>
            <a:pPr indent="0" lvl="0" marL="0" rtl="0" algn="l">
              <a:spcBef>
                <a:spcPts val="1200"/>
              </a:spcBef>
              <a:spcAft>
                <a:spcPts val="0"/>
              </a:spcAft>
              <a:buClr>
                <a:schemeClr val="dk1"/>
              </a:buClr>
              <a:buSzPct val="61111"/>
              <a:buFont typeface="Arial"/>
              <a:buNone/>
            </a:pPr>
            <a:r>
              <a:rPr lang="en"/>
              <a:t>Model is</a:t>
            </a:r>
            <a:endParaRPr/>
          </a:p>
          <a:p>
            <a:pPr indent="0" lvl="0" marL="0" rtl="0" algn="l">
              <a:spcBef>
                <a:spcPts val="1200"/>
              </a:spcBef>
              <a:spcAft>
                <a:spcPts val="0"/>
              </a:spcAft>
              <a:buClr>
                <a:schemeClr val="dk1"/>
              </a:buClr>
              <a:buSzPct val="61111"/>
              <a:buFont typeface="Arial"/>
              <a:buNone/>
            </a:pPr>
            <a:r>
              <a:rPr lang="en"/>
              <a:t>	fracture = (all variables and) - sub_id - phy_id - site_id + priorfrac:fracscore + age:fracscore + fracscore:bonetreat</a:t>
            </a:r>
            <a:endParaRPr/>
          </a:p>
          <a:p>
            <a:pPr indent="0" lvl="0" marL="0" rtl="0" algn="l">
              <a:spcBef>
                <a:spcPts val="1200"/>
              </a:spcBef>
              <a:spcAft>
                <a:spcPts val="0"/>
              </a:spcAft>
              <a:buClr>
                <a:schemeClr val="dk1"/>
              </a:buClr>
              <a:buSzPct val="61111"/>
              <a:buFont typeface="Arial"/>
              <a:buNone/>
            </a:pPr>
            <a:r>
              <a:rPr lang="en"/>
              <a:t>(phy_id) - physician ID was turned into factor for this model</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ph type="title"/>
          </p:nvPr>
        </p:nvSpPr>
        <p:spPr>
          <a:xfrm>
            <a:off x="311700" y="445025"/>
            <a:ext cx="1997700" cy="447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ROC for LDA model</a:t>
            </a:r>
            <a:endParaRPr/>
          </a:p>
        </p:txBody>
      </p:sp>
      <p:pic>
        <p:nvPicPr>
          <p:cNvPr id="274" name="Google Shape;274;p50"/>
          <p:cNvPicPr preferRelativeResize="0"/>
          <p:nvPr/>
        </p:nvPicPr>
        <p:blipFill>
          <a:blip r:embed="rId3">
            <a:alphaModFix/>
          </a:blip>
          <a:stretch>
            <a:fillRect/>
          </a:stretch>
        </p:blipFill>
        <p:spPr>
          <a:xfrm>
            <a:off x="2413750" y="152400"/>
            <a:ext cx="6577850" cy="4833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r>
              <a:rPr lang="en"/>
              <a:t> Model</a:t>
            </a:r>
            <a:endParaRPr/>
          </a:p>
        </p:txBody>
      </p:sp>
      <p:sp>
        <p:nvSpPr>
          <p:cNvPr id="280" name="Google Shape;280;p51"/>
          <p:cNvSpPr txBox="1"/>
          <p:nvPr>
            <p:ph idx="1" type="body"/>
          </p:nvPr>
        </p:nvSpPr>
        <p:spPr>
          <a:xfrm>
            <a:off x="311700" y="1152475"/>
            <a:ext cx="3914100" cy="37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continuous v</a:t>
            </a:r>
            <a:r>
              <a:rPr lang="en"/>
              <a:t>ariables used:</a:t>
            </a:r>
            <a:endParaRPr/>
          </a:p>
          <a:p>
            <a:pPr indent="-342900" lvl="0" marL="457200" rtl="0" algn="l">
              <a:spcBef>
                <a:spcPts val="1200"/>
              </a:spcBef>
              <a:spcAft>
                <a:spcPts val="0"/>
              </a:spcAft>
              <a:buSzPts val="1800"/>
              <a:buChar char="●"/>
            </a:pPr>
            <a:r>
              <a:rPr lang="en"/>
              <a:t> age</a:t>
            </a:r>
            <a:endParaRPr/>
          </a:p>
          <a:p>
            <a:pPr indent="-342900" lvl="0" marL="457200" rtl="0" algn="l">
              <a:spcBef>
                <a:spcPts val="0"/>
              </a:spcBef>
              <a:spcAft>
                <a:spcPts val="0"/>
              </a:spcAft>
              <a:buSzPts val="1800"/>
              <a:buChar char="●"/>
            </a:pPr>
            <a:r>
              <a:rPr lang="en"/>
              <a:t> weight</a:t>
            </a:r>
            <a:endParaRPr/>
          </a:p>
          <a:p>
            <a:pPr indent="-342900" lvl="0" marL="457200" rtl="0" algn="l">
              <a:spcBef>
                <a:spcPts val="0"/>
              </a:spcBef>
              <a:spcAft>
                <a:spcPts val="0"/>
              </a:spcAft>
              <a:buSzPts val="1800"/>
              <a:buChar char="●"/>
            </a:pPr>
            <a:r>
              <a:rPr lang="en"/>
              <a:t> height</a:t>
            </a:r>
            <a:endParaRPr/>
          </a:p>
          <a:p>
            <a:pPr indent="-342900" lvl="0" marL="457200" rtl="0" algn="l">
              <a:spcBef>
                <a:spcPts val="0"/>
              </a:spcBef>
              <a:spcAft>
                <a:spcPts val="0"/>
              </a:spcAft>
              <a:buSzPts val="1800"/>
              <a:buChar char="●"/>
            </a:pPr>
            <a:r>
              <a:rPr lang="en"/>
              <a:t> bmi</a:t>
            </a:r>
            <a:endParaRPr/>
          </a:p>
          <a:p>
            <a:pPr indent="-342900" lvl="0" marL="457200" rtl="0" algn="l">
              <a:spcBef>
                <a:spcPts val="0"/>
              </a:spcBef>
              <a:spcAft>
                <a:spcPts val="0"/>
              </a:spcAft>
              <a:buSzPts val="1800"/>
              <a:buChar char="●"/>
            </a:pPr>
            <a:r>
              <a:rPr lang="en"/>
              <a:t> Fracscore (0-12 categorical)</a:t>
            </a:r>
            <a:endParaRPr/>
          </a:p>
          <a:p>
            <a:pPr indent="0" lvl="0" marL="0" rtl="0" algn="l">
              <a:spcBef>
                <a:spcPts val="1200"/>
              </a:spcBef>
              <a:spcAft>
                <a:spcPts val="1200"/>
              </a:spcAft>
              <a:buNone/>
            </a:pPr>
            <a:r>
              <a:rPr lang="en"/>
              <a:t>All Knn models never </a:t>
            </a:r>
            <a:r>
              <a:rPr lang="en"/>
              <a:t>performs</a:t>
            </a:r>
            <a:r>
              <a:rPr lang="en"/>
              <a:t> better than always guessing no fracture (75% accuracy) with the best model only using age.</a:t>
            </a:r>
            <a:endParaRPr/>
          </a:p>
        </p:txBody>
      </p:sp>
      <p:pic>
        <p:nvPicPr>
          <p:cNvPr id="281" name="Google Shape;281;p51"/>
          <p:cNvPicPr preferRelativeResize="0"/>
          <p:nvPr/>
        </p:nvPicPr>
        <p:blipFill>
          <a:blip r:embed="rId3">
            <a:alphaModFix/>
          </a:blip>
          <a:stretch>
            <a:fillRect/>
          </a:stretch>
        </p:blipFill>
        <p:spPr>
          <a:xfrm>
            <a:off x="4225875" y="661263"/>
            <a:ext cx="4918133" cy="38209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52"/>
          <p:cNvPicPr preferRelativeResize="0"/>
          <p:nvPr/>
        </p:nvPicPr>
        <p:blipFill>
          <a:blip r:embed="rId4">
            <a:alphaModFix/>
          </a:blip>
          <a:stretch>
            <a:fillRect/>
          </a:stretch>
        </p:blipFill>
        <p:spPr>
          <a:xfrm>
            <a:off x="1476300" y="661263"/>
            <a:ext cx="6191395"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Objective Summary</a:t>
            </a:r>
            <a:endParaRPr/>
          </a:p>
        </p:txBody>
      </p:sp>
      <p:sp>
        <p:nvSpPr>
          <p:cNvPr id="110" name="Google Shape;110;p26"/>
          <p:cNvSpPr txBox="1"/>
          <p:nvPr>
            <p:ph idx="1" type="body"/>
          </p:nvPr>
        </p:nvSpPr>
        <p:spPr>
          <a:xfrm>
            <a:off x="457200" y="1200152"/>
            <a:ext cx="3943200" cy="3771900"/>
          </a:xfrm>
          <a:prstGeom prst="rect">
            <a:avLst/>
          </a:prstGeom>
          <a:noFill/>
          <a:ln>
            <a:noFill/>
          </a:ln>
        </p:spPr>
        <p:txBody>
          <a:bodyPr anchorCtr="0" anchor="t" bIns="34275" lIns="68575" spcFirstLastPara="1" rIns="68575" wrap="square" tIns="34275">
            <a:noAutofit/>
          </a:bodyPr>
          <a:lstStyle/>
          <a:p>
            <a:pPr indent="-311150" lvl="0" marL="254000" rtl="0" algn="l">
              <a:spcBef>
                <a:spcPts val="0"/>
              </a:spcBef>
              <a:spcAft>
                <a:spcPts val="0"/>
              </a:spcAft>
              <a:buClr>
                <a:schemeClr val="dk2"/>
              </a:buClr>
              <a:buSzPts val="2300"/>
              <a:buChar char="●"/>
            </a:pPr>
            <a:r>
              <a:rPr lang="en" sz="2300"/>
              <a:t>Objective 1</a:t>
            </a:r>
            <a:endParaRPr sz="2300"/>
          </a:p>
          <a:p>
            <a:pPr indent="-247650" lvl="1" marL="558800" rtl="0" algn="l">
              <a:spcBef>
                <a:spcPts val="0"/>
              </a:spcBef>
              <a:spcAft>
                <a:spcPts val="0"/>
              </a:spcAft>
              <a:buClr>
                <a:schemeClr val="dk2"/>
              </a:buClr>
              <a:buSzPts val="1900"/>
              <a:buChar char="○"/>
            </a:pPr>
            <a:r>
              <a:rPr lang="en" sz="1900"/>
              <a:t>Modeling approach</a:t>
            </a:r>
            <a:endParaRPr sz="1900"/>
          </a:p>
          <a:p>
            <a:pPr indent="-247650" lvl="1" marL="558800" rtl="0" algn="l">
              <a:spcBef>
                <a:spcPts val="0"/>
              </a:spcBef>
              <a:spcAft>
                <a:spcPts val="0"/>
              </a:spcAft>
              <a:buClr>
                <a:schemeClr val="dk2"/>
              </a:buClr>
              <a:buSzPts val="1900"/>
              <a:buChar char="○"/>
            </a:pPr>
            <a:r>
              <a:rPr lang="en" sz="1900"/>
              <a:t>Feature Selection Summary </a:t>
            </a:r>
            <a:endParaRPr sz="1900"/>
          </a:p>
          <a:p>
            <a:pPr indent="-247650" lvl="1" marL="558800" rtl="0" algn="l">
              <a:spcBef>
                <a:spcPts val="0"/>
              </a:spcBef>
              <a:spcAft>
                <a:spcPts val="0"/>
              </a:spcAft>
              <a:buClr>
                <a:schemeClr val="dk2"/>
              </a:buClr>
              <a:buSzPts val="1900"/>
              <a:buChar char="○"/>
            </a:pPr>
            <a:r>
              <a:rPr lang="en" sz="1900"/>
              <a:t>Final Model</a:t>
            </a:r>
            <a:endParaRPr sz="1900"/>
          </a:p>
          <a:p>
            <a:pPr indent="-247650" lvl="1" marL="558800" rtl="0" algn="l">
              <a:spcBef>
                <a:spcPts val="0"/>
              </a:spcBef>
              <a:spcAft>
                <a:spcPts val="0"/>
              </a:spcAft>
              <a:buClr>
                <a:schemeClr val="dk2"/>
              </a:buClr>
              <a:buSzPts val="1900"/>
              <a:buChar char="○"/>
            </a:pPr>
            <a:r>
              <a:rPr lang="en" sz="1900"/>
              <a:t>Model Interpretation</a:t>
            </a:r>
            <a:endParaRPr sz="1900"/>
          </a:p>
        </p:txBody>
      </p:sp>
      <p:sp>
        <p:nvSpPr>
          <p:cNvPr id="111" name="Google Shape;111;p26"/>
          <p:cNvSpPr txBox="1"/>
          <p:nvPr/>
        </p:nvSpPr>
        <p:spPr>
          <a:xfrm>
            <a:off x="4400550" y="1200152"/>
            <a:ext cx="4743600" cy="2743200"/>
          </a:xfrm>
          <a:prstGeom prst="rect">
            <a:avLst/>
          </a:prstGeom>
          <a:noFill/>
          <a:ln>
            <a:noFill/>
          </a:ln>
        </p:spPr>
        <p:txBody>
          <a:bodyPr anchorCtr="0" anchor="t" bIns="34275" lIns="68575" spcFirstLastPara="1" rIns="68575" wrap="square" tIns="34275">
            <a:noAutofit/>
          </a:bodyPr>
          <a:lstStyle/>
          <a:p>
            <a:pPr indent="-374650" lvl="0" marL="457200" marR="0" rtl="0" algn="l">
              <a:spcBef>
                <a:spcPts val="0"/>
              </a:spcBef>
              <a:spcAft>
                <a:spcPts val="0"/>
              </a:spcAft>
              <a:buClr>
                <a:schemeClr val="dk2"/>
              </a:buClr>
              <a:buSzPts val="2300"/>
              <a:buFont typeface="Arial"/>
              <a:buChar char="●"/>
            </a:pPr>
            <a:r>
              <a:rPr lang="en" sz="2300">
                <a:solidFill>
                  <a:schemeClr val="dk2"/>
                </a:solidFill>
                <a:latin typeface="Arial"/>
                <a:ea typeface="Arial"/>
                <a:cs typeface="Arial"/>
                <a:sym typeface="Arial"/>
              </a:rPr>
              <a:t>Objective 2</a:t>
            </a:r>
            <a:endParaRPr sz="1000">
              <a:solidFill>
                <a:schemeClr val="dk2"/>
              </a:solidFill>
            </a:endParaRPr>
          </a:p>
          <a:p>
            <a:pPr indent="-349250" lvl="1" marL="914400" marR="0" rtl="0" algn="l">
              <a:spcBef>
                <a:spcPts val="0"/>
              </a:spcBef>
              <a:spcAft>
                <a:spcPts val="0"/>
              </a:spcAft>
              <a:buClr>
                <a:schemeClr val="dk2"/>
              </a:buClr>
              <a:buSzPts val="1900"/>
              <a:buFont typeface="Arial"/>
              <a:buChar char="○"/>
            </a:pPr>
            <a:r>
              <a:rPr b="0" i="0" lang="en" sz="1900" u="none" cap="none" strike="noStrike">
                <a:solidFill>
                  <a:schemeClr val="dk2"/>
                </a:solidFill>
                <a:latin typeface="Arial"/>
                <a:ea typeface="Arial"/>
                <a:cs typeface="Arial"/>
                <a:sym typeface="Arial"/>
              </a:rPr>
              <a:t>Summary of approach</a:t>
            </a:r>
            <a:endParaRPr sz="900">
              <a:solidFill>
                <a:schemeClr val="dk2"/>
              </a:solidFill>
            </a:endParaRPr>
          </a:p>
          <a:p>
            <a:pPr indent="-349250" lvl="1" marL="914400" marR="0" rtl="0" algn="l">
              <a:spcBef>
                <a:spcPts val="0"/>
              </a:spcBef>
              <a:spcAft>
                <a:spcPts val="0"/>
              </a:spcAft>
              <a:buClr>
                <a:schemeClr val="dk2"/>
              </a:buClr>
              <a:buSzPts val="1900"/>
              <a:buFont typeface="Arial"/>
              <a:buChar char="○"/>
            </a:pPr>
            <a:r>
              <a:rPr b="0" i="0" lang="en" sz="1900" u="none" cap="none" strike="noStrike">
                <a:solidFill>
                  <a:schemeClr val="dk2"/>
                </a:solidFill>
                <a:latin typeface="Arial"/>
                <a:ea typeface="Arial"/>
                <a:cs typeface="Arial"/>
                <a:sym typeface="Arial"/>
              </a:rPr>
              <a:t>Prediction metrics and complexity discussion</a:t>
            </a:r>
            <a:endParaRPr sz="900">
              <a:solidFill>
                <a:schemeClr val="dk2"/>
              </a:solidFill>
            </a:endParaRPr>
          </a:p>
          <a:p>
            <a:pPr indent="-349250" lvl="1" marL="914400" marR="0" rtl="0" algn="l">
              <a:spcBef>
                <a:spcPts val="0"/>
              </a:spcBef>
              <a:spcAft>
                <a:spcPts val="0"/>
              </a:spcAft>
              <a:buClr>
                <a:schemeClr val="dk2"/>
              </a:buClr>
              <a:buSzPts val="1900"/>
              <a:buFont typeface="Arial"/>
              <a:buChar char="○"/>
            </a:pPr>
            <a:r>
              <a:rPr b="0" i="0" lang="en" sz="1900" u="none" cap="none" strike="noStrike">
                <a:solidFill>
                  <a:schemeClr val="dk2"/>
                </a:solidFill>
                <a:latin typeface="Arial"/>
                <a:ea typeface="Arial"/>
                <a:cs typeface="Arial"/>
                <a:sym typeface="Arial"/>
              </a:rPr>
              <a:t>Model comparisons</a:t>
            </a:r>
            <a:endParaRPr sz="900">
              <a:solidFill>
                <a:schemeClr val="dk2"/>
              </a:solidFill>
            </a:endParaRPr>
          </a:p>
          <a:p>
            <a:pPr indent="-349250" lvl="1" marL="914400" marR="0" rtl="0" algn="l">
              <a:spcBef>
                <a:spcPts val="0"/>
              </a:spcBef>
              <a:spcAft>
                <a:spcPts val="0"/>
              </a:spcAft>
              <a:buClr>
                <a:schemeClr val="dk2"/>
              </a:buClr>
              <a:buSzPts val="1900"/>
              <a:buFont typeface="Arial"/>
              <a:buChar char="○"/>
            </a:pPr>
            <a:r>
              <a:rPr b="0" i="0" lang="en" sz="1900" u="none" cap="none" strike="noStrike">
                <a:solidFill>
                  <a:schemeClr val="dk2"/>
                </a:solidFill>
                <a:latin typeface="Arial"/>
                <a:ea typeface="Arial"/>
                <a:cs typeface="Arial"/>
                <a:sym typeface="Arial"/>
              </a:rPr>
              <a:t>ROC curves</a:t>
            </a:r>
            <a:endParaRPr sz="900">
              <a:solidFill>
                <a:schemeClr val="dk2"/>
              </a:solidFill>
            </a:endParaRPr>
          </a:p>
          <a:p>
            <a:pPr indent="-349250" lvl="1" marL="914400" marR="0" rtl="0" algn="l">
              <a:spcBef>
                <a:spcPts val="0"/>
              </a:spcBef>
              <a:spcAft>
                <a:spcPts val="0"/>
              </a:spcAft>
              <a:buClr>
                <a:schemeClr val="dk2"/>
              </a:buClr>
              <a:buSzPts val="1900"/>
              <a:buFont typeface="Arial"/>
              <a:buChar char="○"/>
            </a:pPr>
            <a:r>
              <a:rPr b="0" i="0" lang="en" sz="1900" u="none" cap="none" strike="noStrike">
                <a:solidFill>
                  <a:schemeClr val="dk2"/>
                </a:solidFill>
                <a:latin typeface="Arial"/>
                <a:ea typeface="Arial"/>
                <a:cs typeface="Arial"/>
                <a:sym typeface="Arial"/>
              </a:rPr>
              <a:t>Insights</a:t>
            </a:r>
            <a:endParaRPr sz="9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Model</a:t>
            </a:r>
            <a:endParaRPr/>
          </a:p>
        </p:txBody>
      </p:sp>
      <p:sp>
        <p:nvSpPr>
          <p:cNvPr id="292" name="Google Shape;292;p53"/>
          <p:cNvSpPr txBox="1"/>
          <p:nvPr>
            <p:ph idx="1" type="body"/>
          </p:nvPr>
        </p:nvSpPr>
        <p:spPr>
          <a:xfrm>
            <a:off x="311700" y="1152475"/>
            <a:ext cx="4649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Variables used:</a:t>
            </a:r>
            <a:endParaRPr/>
          </a:p>
          <a:p>
            <a:pPr indent="-342900" lvl="0" marL="457200" rtl="0" algn="l">
              <a:spcBef>
                <a:spcPts val="1200"/>
              </a:spcBef>
              <a:spcAft>
                <a:spcPts val="0"/>
              </a:spcAft>
              <a:buSzPts val="1800"/>
              <a:buChar char="●"/>
            </a:pPr>
            <a:r>
              <a:rPr lang="en"/>
              <a:t>p</a:t>
            </a:r>
            <a:r>
              <a:rPr lang="en"/>
              <a:t>riorfrac</a:t>
            </a:r>
            <a:endParaRPr/>
          </a:p>
          <a:p>
            <a:pPr indent="-342900" lvl="0" marL="457200" rtl="0" algn="l">
              <a:spcBef>
                <a:spcPts val="0"/>
              </a:spcBef>
              <a:spcAft>
                <a:spcPts val="0"/>
              </a:spcAft>
              <a:buSzPts val="1800"/>
              <a:buChar char="●"/>
            </a:pPr>
            <a:r>
              <a:rPr lang="en"/>
              <a:t> </a:t>
            </a:r>
            <a:r>
              <a:rPr lang="en"/>
              <a:t>a</a:t>
            </a:r>
            <a:r>
              <a:rPr lang="en"/>
              <a:t>ge</a:t>
            </a:r>
            <a:endParaRPr/>
          </a:p>
          <a:p>
            <a:pPr indent="-342900" lvl="0" marL="457200" rtl="0" algn="l">
              <a:spcBef>
                <a:spcPts val="0"/>
              </a:spcBef>
              <a:spcAft>
                <a:spcPts val="0"/>
              </a:spcAft>
              <a:buSzPts val="1800"/>
              <a:buChar char="●"/>
            </a:pPr>
            <a:r>
              <a:rPr lang="en"/>
              <a:t> p</a:t>
            </a:r>
            <a:r>
              <a:rPr lang="en"/>
              <a:t>remeno</a:t>
            </a:r>
            <a:endParaRPr/>
          </a:p>
          <a:p>
            <a:pPr indent="-342900" lvl="0" marL="457200" rtl="0" algn="l">
              <a:spcBef>
                <a:spcPts val="0"/>
              </a:spcBef>
              <a:spcAft>
                <a:spcPts val="0"/>
              </a:spcAft>
              <a:buSzPts val="1800"/>
              <a:buChar char="●"/>
            </a:pPr>
            <a:r>
              <a:rPr lang="en"/>
              <a:t> </a:t>
            </a:r>
            <a:r>
              <a:rPr lang="en"/>
              <a:t>momfrac</a:t>
            </a:r>
            <a:endParaRPr/>
          </a:p>
          <a:p>
            <a:pPr indent="-342900" lvl="0" marL="457200" rtl="0" algn="l">
              <a:spcBef>
                <a:spcPts val="0"/>
              </a:spcBef>
              <a:spcAft>
                <a:spcPts val="0"/>
              </a:spcAft>
              <a:buSzPts val="1800"/>
              <a:buChar char="●"/>
            </a:pPr>
            <a:r>
              <a:rPr lang="en"/>
              <a:t> armassist</a:t>
            </a:r>
            <a:endParaRPr/>
          </a:p>
          <a:p>
            <a:pPr indent="-342900" lvl="0" marL="457200" rtl="0" algn="l">
              <a:spcBef>
                <a:spcPts val="0"/>
              </a:spcBef>
              <a:spcAft>
                <a:spcPts val="0"/>
              </a:spcAft>
              <a:buSzPts val="1800"/>
              <a:buChar char="●"/>
            </a:pPr>
            <a:r>
              <a:rPr lang="en"/>
              <a:t> smoke</a:t>
            </a:r>
            <a:endParaRPr/>
          </a:p>
          <a:p>
            <a:pPr indent="-342900" lvl="0" marL="457200" rtl="0" algn="l">
              <a:spcBef>
                <a:spcPts val="0"/>
              </a:spcBef>
              <a:spcAft>
                <a:spcPts val="0"/>
              </a:spcAft>
              <a:buSzPts val="1800"/>
              <a:buChar char="●"/>
            </a:pPr>
            <a:r>
              <a:rPr lang="en"/>
              <a:t> fracscore</a:t>
            </a:r>
            <a:endParaRPr/>
          </a:p>
          <a:p>
            <a:pPr indent="-342900" lvl="0" marL="457200" rtl="0" algn="l">
              <a:spcBef>
                <a:spcPts val="0"/>
              </a:spcBef>
              <a:spcAft>
                <a:spcPts val="0"/>
              </a:spcAft>
              <a:buSzPts val="1800"/>
              <a:buChar char="●"/>
            </a:pPr>
            <a:r>
              <a:rPr lang="en"/>
              <a:t> bonemed</a:t>
            </a:r>
            <a:endParaRPr/>
          </a:p>
          <a:p>
            <a:pPr indent="-342900" lvl="0" marL="457200" rtl="0" algn="l">
              <a:spcBef>
                <a:spcPts val="0"/>
              </a:spcBef>
              <a:spcAft>
                <a:spcPts val="0"/>
              </a:spcAft>
              <a:buSzPts val="1800"/>
              <a:buChar char="●"/>
            </a:pPr>
            <a:r>
              <a:rPr lang="en"/>
              <a:t> bonemed_fu</a:t>
            </a:r>
            <a:endParaRPr/>
          </a:p>
        </p:txBody>
      </p:sp>
      <p:pic>
        <p:nvPicPr>
          <p:cNvPr id="293" name="Google Shape;293;p53"/>
          <p:cNvPicPr preferRelativeResize="0"/>
          <p:nvPr/>
        </p:nvPicPr>
        <p:blipFill>
          <a:blip r:embed="rId3">
            <a:alphaModFix/>
          </a:blip>
          <a:stretch>
            <a:fillRect/>
          </a:stretch>
        </p:blipFill>
        <p:spPr>
          <a:xfrm>
            <a:off x="4960798" y="0"/>
            <a:ext cx="4183204" cy="5143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Random Forest Model</a:t>
            </a:r>
            <a:endParaRPr/>
          </a:p>
        </p:txBody>
      </p:sp>
      <p:pic>
        <p:nvPicPr>
          <p:cNvPr id="299" name="Google Shape;299;p54"/>
          <p:cNvPicPr preferRelativeResize="0"/>
          <p:nvPr/>
        </p:nvPicPr>
        <p:blipFill>
          <a:blip r:embed="rId3">
            <a:alphaModFix/>
          </a:blip>
          <a:stretch>
            <a:fillRect/>
          </a:stretch>
        </p:blipFill>
        <p:spPr>
          <a:xfrm>
            <a:off x="1476300" y="1170125"/>
            <a:ext cx="6191395"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5"/>
          <p:cNvSpPr txBox="1"/>
          <p:nvPr>
            <p:ph type="title"/>
          </p:nvPr>
        </p:nvSpPr>
        <p:spPr>
          <a:xfrm>
            <a:off x="374100" y="92550"/>
            <a:ext cx="83958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ROC comparing all objective 2 models</a:t>
            </a:r>
            <a:endParaRPr/>
          </a:p>
        </p:txBody>
      </p:sp>
      <p:pic>
        <p:nvPicPr>
          <p:cNvPr id="305" name="Google Shape;305;p55"/>
          <p:cNvPicPr preferRelativeResize="0"/>
          <p:nvPr/>
        </p:nvPicPr>
        <p:blipFill>
          <a:blip r:embed="rId3">
            <a:alphaModFix/>
          </a:blip>
          <a:stretch>
            <a:fillRect/>
          </a:stretch>
        </p:blipFill>
        <p:spPr>
          <a:xfrm>
            <a:off x="1238250" y="890775"/>
            <a:ext cx="6667500" cy="4114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Objective 2 model’s performances</a:t>
            </a:r>
            <a:endParaRPr/>
          </a:p>
        </p:txBody>
      </p:sp>
      <p:sp>
        <p:nvSpPr>
          <p:cNvPr id="311" name="Google Shape;31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Complex model had and AUC-ROC of 0.7312</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LDA </a:t>
            </a:r>
            <a:r>
              <a:rPr lang="en" sz="2000">
                <a:solidFill>
                  <a:schemeClr val="dk1"/>
                </a:solidFill>
              </a:rPr>
              <a:t>model had and AUC-ROC of</a:t>
            </a:r>
            <a:r>
              <a:rPr lang="en" sz="2000">
                <a:solidFill>
                  <a:schemeClr val="dk1"/>
                </a:solidFill>
              </a:rPr>
              <a:t> AUC = 0.7414</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Random Forest </a:t>
            </a:r>
            <a:r>
              <a:rPr lang="en" sz="2000">
                <a:solidFill>
                  <a:schemeClr val="dk1"/>
                </a:solidFill>
              </a:rPr>
              <a:t>model had and AUC-ROC of</a:t>
            </a:r>
            <a:r>
              <a:rPr lang="en" sz="2000">
                <a:solidFill>
                  <a:schemeClr val="dk1"/>
                </a:solidFill>
              </a:rPr>
              <a:t> AUC = 0.711</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highlight>
                  <a:schemeClr val="lt1"/>
                </a:highlight>
              </a:rPr>
              <a:t>KNN model had and AUC-ROC of </a:t>
            </a:r>
            <a:r>
              <a:rPr lang="en" sz="2000">
                <a:solidFill>
                  <a:schemeClr val="dk1"/>
                </a:solidFill>
                <a:highlight>
                  <a:schemeClr val="lt1"/>
                </a:highlight>
              </a:rPr>
              <a:t>0.6389</a:t>
            </a:r>
            <a:endParaRPr sz="2000">
              <a:solidFill>
                <a:schemeClr val="dk1"/>
              </a:solidFill>
              <a:highlight>
                <a:schemeClr val="lt1"/>
              </a:highlight>
            </a:endParaRPr>
          </a:p>
          <a:p>
            <a:pPr indent="-355600" lvl="0" marL="457200" rtl="0" algn="l">
              <a:spcBef>
                <a:spcPts val="0"/>
              </a:spcBef>
              <a:spcAft>
                <a:spcPts val="0"/>
              </a:spcAft>
              <a:buClr>
                <a:schemeClr val="dk1"/>
              </a:buClr>
              <a:buSzPts val="2000"/>
              <a:buChar char="●"/>
            </a:pPr>
            <a:r>
              <a:rPr lang="en" sz="2000">
                <a:solidFill>
                  <a:schemeClr val="dk1"/>
                </a:solidFill>
                <a:highlight>
                  <a:schemeClr val="lt1"/>
                </a:highlight>
              </a:rPr>
              <a:t>Best model performance based off of AUC-ROC was the LDA model</a:t>
            </a:r>
            <a:endParaRPr sz="2000">
              <a:solidFill>
                <a:schemeClr val="dk1"/>
              </a:solidFill>
              <a:highlight>
                <a:schemeClr val="lt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17" name="Google Shape;31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probability of a fracture for a woman with osteoporosis within the first year of joining the study can be modeled using multiple logistic regression and </a:t>
            </a:r>
            <a:r>
              <a:rPr lang="en">
                <a:solidFill>
                  <a:schemeClr val="dk1"/>
                </a:solidFill>
              </a:rPr>
              <a:t>can be sufficiently </a:t>
            </a:r>
            <a:r>
              <a:rPr lang="en">
                <a:solidFill>
                  <a:schemeClr val="dk1"/>
                </a:solidFill>
              </a:rPr>
              <a:t>explained using factors such as age, history of fractures, and bone medication status at the time of enrollment. </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sz="1800">
                <a:solidFill>
                  <a:schemeClr val="dk1"/>
                </a:solidFill>
                <a:highlight>
                  <a:schemeClr val="lt1"/>
                </a:highlight>
              </a:rPr>
              <a:t>LDA model outperformed Random Forest, KNN, and complex models</a:t>
            </a:r>
            <a:endParaRPr sz="1800">
              <a:solidFill>
                <a:schemeClr val="dk1"/>
              </a:solidFill>
              <a:highlight>
                <a:schemeClr val="lt1"/>
              </a:highlight>
            </a:endParaRPr>
          </a:p>
          <a:p>
            <a:pPr indent="-342900" lvl="1" marL="914400" rtl="0" algn="l">
              <a:spcBef>
                <a:spcPts val="0"/>
              </a:spcBef>
              <a:spcAft>
                <a:spcPts val="0"/>
              </a:spcAft>
              <a:buClr>
                <a:schemeClr val="dk1"/>
              </a:buClr>
              <a:buSzPts val="1800"/>
              <a:buChar char="○"/>
            </a:pPr>
            <a:r>
              <a:rPr lang="en" sz="1800">
                <a:solidFill>
                  <a:schemeClr val="dk1"/>
                </a:solidFill>
                <a:highlight>
                  <a:schemeClr val="lt1"/>
                </a:highlight>
              </a:rPr>
              <a:t>Performance of models likely suffered due to imbalance in data set (almost 75% had no fracture during the study)</a:t>
            </a:r>
            <a:endParaRPr sz="1800">
              <a:solidFill>
                <a:schemeClr val="dk1"/>
              </a:solidFill>
              <a:highlight>
                <a:schemeClr val="lt1"/>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520"/>
              <a:t>Scope of inference</a:t>
            </a:r>
            <a:endParaRPr sz="2520"/>
          </a:p>
          <a:p>
            <a:pPr indent="0" lvl="0" marL="0" rtl="0" algn="l">
              <a:spcBef>
                <a:spcPts val="1200"/>
              </a:spcBef>
              <a:spcAft>
                <a:spcPts val="0"/>
              </a:spcAft>
              <a:buSzPts val="990"/>
              <a:buNone/>
            </a:pPr>
            <a:r>
              <a:t/>
            </a:r>
            <a:endParaRPr sz="1620"/>
          </a:p>
        </p:txBody>
      </p:sp>
      <p:sp>
        <p:nvSpPr>
          <p:cNvPr id="323" name="Google Shape;32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Attempts were made to find if the study was observational or experimental in nature, because this would affect the scope of inference. Assumptions will be made that this was an observational study, since there is no mention of random sampling or random assignment and there are the almost the same amount of people at each treatment iteration, i.e. initial, follow-up, and taking treatment at both times; therefore it is not safe to generalize to another population beyond this study, nor is it appropriate to make causality claims. If this is a random sample with random assignment it is appropriate to make generalizable claims to similar groups and make causal claims. </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Recommendations</a:t>
            </a:r>
            <a:endParaRPr/>
          </a:p>
        </p:txBody>
      </p:sp>
      <p:sp>
        <p:nvSpPr>
          <p:cNvPr id="329" name="Google Shape;32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Given more time, possibly consider further exploration into EDA to see if there are other interactions or </a:t>
            </a:r>
            <a:r>
              <a:rPr lang="en">
                <a:solidFill>
                  <a:schemeClr val="dk1"/>
                </a:solidFill>
              </a:rPr>
              <a:t>polynomials</a:t>
            </a:r>
            <a:r>
              <a:rPr lang="en">
                <a:solidFill>
                  <a:schemeClr val="dk1"/>
                </a:solidFill>
              </a:rPr>
              <a:t> terms that were missed. </a:t>
            </a:r>
            <a:endParaRPr>
              <a:solidFill>
                <a:schemeClr val="dk1"/>
              </a:solidFill>
            </a:endParaRPr>
          </a:p>
          <a:p>
            <a:pPr indent="0" lvl="0" marL="0" rtl="0" algn="l">
              <a:spcBef>
                <a:spcPts val="1200"/>
              </a:spcBef>
              <a:spcAft>
                <a:spcPts val="0"/>
              </a:spcAft>
              <a:buNone/>
            </a:pPr>
            <a:r>
              <a:rPr lang="en">
                <a:solidFill>
                  <a:schemeClr val="dk1"/>
                </a:solidFill>
              </a:rPr>
              <a:t>U</a:t>
            </a:r>
            <a:r>
              <a:rPr lang="en">
                <a:solidFill>
                  <a:schemeClr val="dk1"/>
                </a:solidFill>
              </a:rPr>
              <a:t>nfortunately there did not appear to be very good separation between any variables, likely due to the low prevalence rate of getting a fracture, measuring the wrong data, or not doing the study long enough.</a:t>
            </a:r>
            <a:endParaRPr>
              <a:solidFill>
                <a:schemeClr val="dk1"/>
              </a:solidFill>
            </a:endParaRPr>
          </a:p>
          <a:p>
            <a:pPr indent="0" lvl="0" marL="0" rtl="0" algn="l">
              <a:spcBef>
                <a:spcPts val="1200"/>
              </a:spcBef>
              <a:spcAft>
                <a:spcPts val="0"/>
              </a:spcAft>
              <a:buNone/>
            </a:pPr>
            <a:r>
              <a:rPr lang="en">
                <a:solidFill>
                  <a:schemeClr val="dk1"/>
                </a:solidFill>
              </a:rPr>
              <a:t>Research effects plots when using caret package</a:t>
            </a:r>
            <a:endParaRPr>
              <a:solidFill>
                <a:schemeClr val="dk1"/>
              </a:solidFill>
            </a:endParaRPr>
          </a:p>
          <a:p>
            <a:pPr indent="0" lvl="0" marL="0" rtl="0" algn="l">
              <a:spcBef>
                <a:spcPts val="1200"/>
              </a:spcBef>
              <a:spcAft>
                <a:spcPts val="0"/>
              </a:spcAft>
              <a:buNone/>
            </a:pPr>
            <a:r>
              <a:rPr lang="en">
                <a:solidFill>
                  <a:schemeClr val="dk1"/>
                </a:solidFill>
              </a:rPr>
              <a:t>Measure different variables</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Utilize a PCA model for possibly better predictions - see appendix</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35" name="Google Shape;33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Hosmer, D.W., Lemeshow, S. and Sturdivant, R.X. (2013) Applied Logistic Regression, 3rd ed., New York: Wiley</a:t>
            </a:r>
            <a:endParaRPr sz="1400">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 sz="1400">
                <a:solidFill>
                  <a:schemeClr val="dk1"/>
                </a:solidFill>
                <a:highlight>
                  <a:srgbClr val="FFFFFF"/>
                </a:highlight>
                <a:uFill>
                  <a:noFill/>
                </a:uFill>
                <a:hlinkClick r:id="rId3">
                  <a:extLst>
                    <a:ext uri="{A12FA001-AC4F-418D-AE19-62706E023703}">
                      <ahyp:hlinkClr val="tx"/>
                    </a:ext>
                  </a:extLst>
                </a:hlinkClick>
              </a:rPr>
              <a:t>https://cran.r-project.org/web/packages/aplore3/aplore3.pdf#page=11&amp;zoom=100,132,90</a:t>
            </a:r>
            <a:endParaRPr sz="1400">
              <a:solidFill>
                <a:schemeClr val="dk1"/>
              </a:solidFill>
              <a:highlight>
                <a:srgbClr val="FFFFFF"/>
              </a:highlight>
            </a:endParaRPr>
          </a:p>
          <a:p>
            <a:pPr indent="0" lvl="0" marL="0" rtl="0" algn="l">
              <a:spcBef>
                <a:spcPts val="800"/>
              </a:spcBef>
              <a:spcAft>
                <a:spcPts val="1200"/>
              </a:spcAft>
              <a:buNone/>
            </a:pPr>
            <a:r>
              <a:t/>
            </a:r>
            <a:endParaRPr sz="1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311700" y="8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pic>
        <p:nvPicPr>
          <p:cNvPr id="341" name="Google Shape;341;p61"/>
          <p:cNvPicPr preferRelativeResize="0"/>
          <p:nvPr/>
        </p:nvPicPr>
        <p:blipFill>
          <a:blip r:embed="rId3">
            <a:alphaModFix/>
          </a:blip>
          <a:stretch>
            <a:fillRect/>
          </a:stretch>
        </p:blipFill>
        <p:spPr>
          <a:xfrm>
            <a:off x="2279176" y="656313"/>
            <a:ext cx="6864825" cy="4408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ph type="title"/>
          </p:nvPr>
        </p:nvSpPr>
        <p:spPr>
          <a:xfrm>
            <a:off x="311700" y="90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pic>
        <p:nvPicPr>
          <p:cNvPr id="347" name="Google Shape;347;p62"/>
          <p:cNvPicPr preferRelativeResize="0"/>
          <p:nvPr/>
        </p:nvPicPr>
        <p:blipFill>
          <a:blip r:embed="rId3">
            <a:alphaModFix/>
          </a:blip>
          <a:stretch>
            <a:fillRect/>
          </a:stretch>
        </p:blipFill>
        <p:spPr>
          <a:xfrm>
            <a:off x="1781499" y="537975"/>
            <a:ext cx="7362499" cy="4408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Data Description</a:t>
            </a:r>
            <a:endParaRPr/>
          </a:p>
        </p:txBody>
      </p:sp>
      <p:sp>
        <p:nvSpPr>
          <p:cNvPr id="117" name="Google Shape;117;p27"/>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Clr>
                <a:schemeClr val="dk1"/>
              </a:buClr>
              <a:buSzPts val="2400"/>
              <a:buChar char="●"/>
            </a:pPr>
            <a:r>
              <a:rPr lang="en"/>
              <a:t>Data taken from the glow_bonemed dataset in the aplore3 R package.</a:t>
            </a:r>
            <a:endParaRPr/>
          </a:p>
          <a:p>
            <a:pPr indent="-209550" lvl="1" marL="558800" rtl="0" algn="l">
              <a:spcBef>
                <a:spcPts val="500"/>
              </a:spcBef>
              <a:spcAft>
                <a:spcPts val="0"/>
              </a:spcAft>
              <a:buClr>
                <a:schemeClr val="dk1"/>
              </a:buClr>
              <a:buSzPts val="2100"/>
              <a:buChar char="○"/>
            </a:pPr>
            <a:r>
              <a:rPr lang="en"/>
              <a:t>This data set looks to assess risk factors and predict if a woman with osteoporosis will have a bone fracture within the first year of joining the study.</a:t>
            </a:r>
            <a:endParaRPr/>
          </a:p>
          <a:p>
            <a:pPr indent="-177800" lvl="2" marL="863600" rtl="0" algn="l">
              <a:spcBef>
                <a:spcPts val="500"/>
              </a:spcBef>
              <a:spcAft>
                <a:spcPts val="0"/>
              </a:spcAft>
              <a:buClr>
                <a:schemeClr val="dk1"/>
              </a:buClr>
              <a:buSzPts val="1800"/>
              <a:buChar char="■"/>
            </a:pPr>
            <a:r>
              <a:rPr lang="en"/>
              <a:t>500 subjects </a:t>
            </a:r>
            <a:endParaRPr/>
          </a:p>
          <a:p>
            <a:pPr indent="-177800" lvl="2" marL="863600" rtl="0" algn="l">
              <a:spcBef>
                <a:spcPts val="500"/>
              </a:spcBef>
              <a:spcAft>
                <a:spcPts val="0"/>
              </a:spcAft>
              <a:buClr>
                <a:schemeClr val="dk1"/>
              </a:buClr>
              <a:buSzPts val="1800"/>
              <a:buChar char="■"/>
            </a:pPr>
            <a:r>
              <a:rPr lang="en"/>
              <a:t>18 variables (Next Slide) </a:t>
            </a:r>
            <a:endParaRPr/>
          </a:p>
          <a:p>
            <a:pPr indent="-177800" lvl="2" marL="863600" rtl="0" algn="l">
              <a:spcBef>
                <a:spcPts val="500"/>
              </a:spcBef>
              <a:spcAft>
                <a:spcPts val="0"/>
              </a:spcAft>
              <a:buClr>
                <a:schemeClr val="dk1"/>
              </a:buClr>
              <a:buSzPts val="1800"/>
              <a:buChar char="■"/>
            </a:pPr>
            <a:r>
              <a:rPr lang="en"/>
              <a:t>No missing values</a:t>
            </a:r>
            <a:endParaRPr/>
          </a:p>
          <a:p>
            <a:pPr indent="-101600" lvl="0" marL="254000" rtl="0" algn="l">
              <a:spcBef>
                <a:spcPts val="500"/>
              </a:spcBef>
              <a:spcAft>
                <a:spcPts val="1200"/>
              </a:spcAft>
              <a:buClr>
                <a:schemeClr val="dk1"/>
              </a:buClr>
              <a:buSzPts val="24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pic>
        <p:nvPicPr>
          <p:cNvPr id="353" name="Google Shape;353;p63"/>
          <p:cNvPicPr preferRelativeResize="0"/>
          <p:nvPr/>
        </p:nvPicPr>
        <p:blipFill>
          <a:blip r:embed="rId3">
            <a:alphaModFix/>
          </a:blip>
          <a:stretch>
            <a:fillRect/>
          </a:stretch>
        </p:blipFill>
        <p:spPr>
          <a:xfrm>
            <a:off x="87575" y="1360225"/>
            <a:ext cx="4298250" cy="3100975"/>
          </a:xfrm>
          <a:prstGeom prst="rect">
            <a:avLst/>
          </a:prstGeom>
          <a:noFill/>
          <a:ln>
            <a:noFill/>
          </a:ln>
        </p:spPr>
      </p:pic>
      <p:pic>
        <p:nvPicPr>
          <p:cNvPr id="354" name="Google Shape;354;p63"/>
          <p:cNvPicPr preferRelativeResize="0"/>
          <p:nvPr/>
        </p:nvPicPr>
        <p:blipFill>
          <a:blip r:embed="rId4">
            <a:alphaModFix/>
          </a:blip>
          <a:stretch>
            <a:fillRect/>
          </a:stretch>
        </p:blipFill>
        <p:spPr>
          <a:xfrm>
            <a:off x="4385825" y="1600800"/>
            <a:ext cx="4821349" cy="2338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EDA</a:t>
            </a:r>
            <a:endParaRPr/>
          </a:p>
        </p:txBody>
      </p:sp>
      <p:sp>
        <p:nvSpPr>
          <p:cNvPr id="360" name="Google Shape;360;p64"/>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1200"/>
              </a:spcAft>
              <a:buClr>
                <a:schemeClr val="dk1"/>
              </a:buClr>
              <a:buSzPts val="2400"/>
              <a:buChar char="●"/>
            </a:pPr>
            <a:r>
              <a:rPr lang="en"/>
              <a:t>Relationships – Loess Plots Variables </a:t>
            </a:r>
            <a:endParaRPr/>
          </a:p>
        </p:txBody>
      </p:sp>
      <p:pic>
        <p:nvPicPr>
          <p:cNvPr id="361" name="Google Shape;361;p64"/>
          <p:cNvPicPr preferRelativeResize="0"/>
          <p:nvPr/>
        </p:nvPicPr>
        <p:blipFill rotWithShape="1">
          <a:blip r:embed="rId3">
            <a:alphaModFix/>
          </a:blip>
          <a:srcRect b="0" l="0" r="0" t="0"/>
          <a:stretch/>
        </p:blipFill>
        <p:spPr>
          <a:xfrm>
            <a:off x="171450" y="1892664"/>
            <a:ext cx="4423489" cy="2743200"/>
          </a:xfrm>
          <a:prstGeom prst="rect">
            <a:avLst/>
          </a:prstGeom>
          <a:noFill/>
          <a:ln>
            <a:noFill/>
          </a:ln>
        </p:spPr>
      </p:pic>
      <p:pic>
        <p:nvPicPr>
          <p:cNvPr id="362" name="Google Shape;362;p64"/>
          <p:cNvPicPr preferRelativeResize="0"/>
          <p:nvPr/>
        </p:nvPicPr>
        <p:blipFill rotWithShape="1">
          <a:blip r:embed="rId4">
            <a:alphaModFix/>
          </a:blip>
          <a:srcRect b="0" l="0" r="0" t="0"/>
          <a:stretch/>
        </p:blipFill>
        <p:spPr>
          <a:xfrm>
            <a:off x="4581332" y="1892664"/>
            <a:ext cx="4418196" cy="2743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65"/>
          <p:cNvPicPr preferRelativeResize="0"/>
          <p:nvPr/>
        </p:nvPicPr>
        <p:blipFill>
          <a:blip r:embed="rId3">
            <a:alphaModFix/>
          </a:blip>
          <a:stretch>
            <a:fillRect/>
          </a:stretch>
        </p:blipFill>
        <p:spPr>
          <a:xfrm>
            <a:off x="1238250" y="514350"/>
            <a:ext cx="6667500" cy="4114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6"/>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EDA</a:t>
            </a:r>
            <a:endParaRPr/>
          </a:p>
        </p:txBody>
      </p:sp>
      <p:sp>
        <p:nvSpPr>
          <p:cNvPr id="373" name="Google Shape;373;p66"/>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1200"/>
              </a:spcAft>
              <a:buClr>
                <a:schemeClr val="dk1"/>
              </a:buClr>
              <a:buSzPts val="2400"/>
              <a:buChar char="●"/>
            </a:pPr>
            <a:r>
              <a:rPr lang="en"/>
              <a:t>Relationships – Loess Plots Variables </a:t>
            </a:r>
            <a:endParaRPr/>
          </a:p>
        </p:txBody>
      </p:sp>
      <p:pic>
        <p:nvPicPr>
          <p:cNvPr id="374" name="Google Shape;374;p66"/>
          <p:cNvPicPr preferRelativeResize="0"/>
          <p:nvPr/>
        </p:nvPicPr>
        <p:blipFill rotWithShape="1">
          <a:blip r:embed="rId3">
            <a:alphaModFix/>
          </a:blip>
          <a:srcRect b="0" l="0" r="546" t="0"/>
          <a:stretch/>
        </p:blipFill>
        <p:spPr>
          <a:xfrm>
            <a:off x="171451" y="1871230"/>
            <a:ext cx="4400550" cy="2743200"/>
          </a:xfrm>
          <a:prstGeom prst="rect">
            <a:avLst/>
          </a:prstGeom>
          <a:noFill/>
          <a:ln>
            <a:noFill/>
          </a:ln>
        </p:spPr>
      </p:pic>
      <p:pic>
        <p:nvPicPr>
          <p:cNvPr id="375" name="Google Shape;375;p66"/>
          <p:cNvPicPr preferRelativeResize="0"/>
          <p:nvPr/>
        </p:nvPicPr>
        <p:blipFill rotWithShape="1">
          <a:blip r:embed="rId4">
            <a:alphaModFix/>
          </a:blip>
          <a:srcRect b="0" l="0" r="0" t="0"/>
          <a:stretch/>
        </p:blipFill>
        <p:spPr>
          <a:xfrm>
            <a:off x="4572000" y="1873952"/>
            <a:ext cx="4411875" cy="2743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7"/>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EDA</a:t>
            </a:r>
            <a:endParaRPr/>
          </a:p>
        </p:txBody>
      </p:sp>
      <p:sp>
        <p:nvSpPr>
          <p:cNvPr id="381" name="Google Shape;381;p67"/>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1200"/>
              </a:spcAft>
              <a:buClr>
                <a:schemeClr val="dk1"/>
              </a:buClr>
              <a:buSzPts val="2400"/>
              <a:buChar char="●"/>
            </a:pPr>
            <a:r>
              <a:rPr lang="en"/>
              <a:t>Relationships – Loess Plots Variables </a:t>
            </a:r>
            <a:endParaRPr/>
          </a:p>
        </p:txBody>
      </p:sp>
      <p:pic>
        <p:nvPicPr>
          <p:cNvPr id="382" name="Google Shape;382;p67"/>
          <p:cNvPicPr preferRelativeResize="0"/>
          <p:nvPr/>
        </p:nvPicPr>
        <p:blipFill rotWithShape="1">
          <a:blip r:embed="rId3">
            <a:alphaModFix/>
          </a:blip>
          <a:srcRect b="0" l="0" r="0" t="0"/>
          <a:stretch/>
        </p:blipFill>
        <p:spPr>
          <a:xfrm>
            <a:off x="285750" y="1865032"/>
            <a:ext cx="4425950" cy="2743200"/>
          </a:xfrm>
          <a:prstGeom prst="rect">
            <a:avLst/>
          </a:prstGeom>
          <a:noFill/>
          <a:ln>
            <a:noFill/>
          </a:ln>
        </p:spPr>
      </p:pic>
      <p:pic>
        <p:nvPicPr>
          <p:cNvPr id="383" name="Google Shape;383;p67"/>
          <p:cNvPicPr preferRelativeResize="0"/>
          <p:nvPr/>
        </p:nvPicPr>
        <p:blipFill rotWithShape="1">
          <a:blip r:embed="rId4">
            <a:alphaModFix/>
          </a:blip>
          <a:srcRect b="0" l="0" r="0" t="0"/>
          <a:stretch/>
        </p:blipFill>
        <p:spPr>
          <a:xfrm>
            <a:off x="4730749" y="1865031"/>
            <a:ext cx="4413250" cy="27432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8"/>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EDA</a:t>
            </a:r>
            <a:endParaRPr/>
          </a:p>
        </p:txBody>
      </p:sp>
      <p:sp>
        <p:nvSpPr>
          <p:cNvPr id="389" name="Google Shape;389;p68"/>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1200"/>
              </a:spcAft>
              <a:buClr>
                <a:schemeClr val="dk1"/>
              </a:buClr>
              <a:buSzPts val="2400"/>
              <a:buChar char="●"/>
            </a:pPr>
            <a:r>
              <a:rPr lang="en"/>
              <a:t>Relationships – Loess Plots Variables </a:t>
            </a:r>
            <a:endParaRPr/>
          </a:p>
        </p:txBody>
      </p:sp>
      <p:pic>
        <p:nvPicPr>
          <p:cNvPr id="390" name="Google Shape;390;p68"/>
          <p:cNvPicPr preferRelativeResize="0"/>
          <p:nvPr/>
        </p:nvPicPr>
        <p:blipFill rotWithShape="1">
          <a:blip r:embed="rId3">
            <a:alphaModFix/>
          </a:blip>
          <a:srcRect b="0" l="0" r="0" t="0"/>
          <a:stretch/>
        </p:blipFill>
        <p:spPr>
          <a:xfrm>
            <a:off x="228600" y="1771650"/>
            <a:ext cx="4440156" cy="2743200"/>
          </a:xfrm>
          <a:prstGeom prst="rect">
            <a:avLst/>
          </a:prstGeom>
          <a:noFill/>
          <a:ln>
            <a:noFill/>
          </a:ln>
        </p:spPr>
      </p:pic>
      <p:pic>
        <p:nvPicPr>
          <p:cNvPr id="391" name="Google Shape;391;p68"/>
          <p:cNvPicPr preferRelativeResize="0"/>
          <p:nvPr/>
        </p:nvPicPr>
        <p:blipFill rotWithShape="1">
          <a:blip r:embed="rId4">
            <a:alphaModFix/>
          </a:blip>
          <a:srcRect b="0" l="0" r="1555" t="0"/>
          <a:stretch/>
        </p:blipFill>
        <p:spPr>
          <a:xfrm>
            <a:off x="4727116" y="1851425"/>
            <a:ext cx="4416885" cy="27432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42900" y="128588"/>
            <a:ext cx="61722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Data Description (Cont.)</a:t>
            </a:r>
            <a:endParaRPr/>
          </a:p>
        </p:txBody>
      </p:sp>
      <p:sp>
        <p:nvSpPr>
          <p:cNvPr id="123" name="Google Shape;123;p28"/>
          <p:cNvSpPr txBox="1"/>
          <p:nvPr>
            <p:ph idx="1" type="body"/>
          </p:nvPr>
        </p:nvSpPr>
        <p:spPr>
          <a:xfrm>
            <a:off x="457200" y="1102300"/>
            <a:ext cx="8229600" cy="4041300"/>
          </a:xfrm>
          <a:prstGeom prst="rect">
            <a:avLst/>
          </a:prstGeom>
          <a:noFill/>
          <a:ln>
            <a:noFill/>
          </a:ln>
        </p:spPr>
        <p:txBody>
          <a:bodyPr anchorCtr="0" anchor="t" bIns="34275" lIns="68575" spcFirstLastPara="1" rIns="68575" wrap="square" tIns="34275">
            <a:noAutofit/>
          </a:bodyPr>
          <a:lstStyle/>
          <a:p>
            <a:pPr indent="-247650" lvl="0" marL="254000" rtl="0" algn="l">
              <a:spcBef>
                <a:spcPts val="0"/>
              </a:spcBef>
              <a:spcAft>
                <a:spcPts val="0"/>
              </a:spcAft>
              <a:buClr>
                <a:schemeClr val="dk1"/>
              </a:buClr>
              <a:buSzPts val="1700"/>
              <a:buChar char="●"/>
            </a:pPr>
            <a:r>
              <a:rPr lang="en" sz="1700"/>
              <a:t>Variable Details</a:t>
            </a:r>
            <a:endParaRPr sz="1700"/>
          </a:p>
          <a:p>
            <a:pPr indent="-209550" lvl="1" marL="558800" rtl="0" algn="l">
              <a:spcBef>
                <a:spcPts val="500"/>
              </a:spcBef>
              <a:spcAft>
                <a:spcPts val="0"/>
              </a:spcAft>
              <a:buClr>
                <a:schemeClr val="dk1"/>
              </a:buClr>
              <a:buSzPts val="1100"/>
              <a:buChar char="○"/>
            </a:pPr>
            <a:r>
              <a:rPr b="1" lang="en" sz="1100"/>
              <a:t>Response:</a:t>
            </a:r>
            <a:endParaRPr sz="1300"/>
          </a:p>
          <a:p>
            <a:pPr indent="-165100" lvl="2" marL="863600" rtl="0" algn="l">
              <a:spcBef>
                <a:spcPts val="500"/>
              </a:spcBef>
              <a:spcAft>
                <a:spcPts val="0"/>
              </a:spcAft>
              <a:buClr>
                <a:srgbClr val="0070C0"/>
              </a:buClr>
              <a:buSzPts val="800"/>
              <a:buChar char="■"/>
            </a:pPr>
            <a:r>
              <a:rPr b="1" lang="en" sz="800">
                <a:solidFill>
                  <a:srgbClr val="0070C0"/>
                </a:solidFill>
              </a:rPr>
              <a:t>Fracture</a:t>
            </a:r>
            <a:r>
              <a:rPr lang="en" sz="800"/>
              <a:t> - Any fracture in first year</a:t>
            </a:r>
            <a:endParaRPr sz="1300"/>
          </a:p>
          <a:p>
            <a:pPr indent="-209550" lvl="1" marL="558800" rtl="0" algn="l">
              <a:spcBef>
                <a:spcPts val="500"/>
              </a:spcBef>
              <a:spcAft>
                <a:spcPts val="0"/>
              </a:spcAft>
              <a:buClr>
                <a:schemeClr val="dk1"/>
              </a:buClr>
              <a:buSzPts val="1100"/>
              <a:buChar char="○"/>
            </a:pPr>
            <a:r>
              <a:rPr b="1" lang="en" sz="1100"/>
              <a:t>Explanatory Variables:</a:t>
            </a:r>
            <a:endParaRPr sz="1300"/>
          </a:p>
          <a:p>
            <a:pPr indent="-165100" lvl="2" marL="863600" rtl="0" algn="l">
              <a:spcBef>
                <a:spcPts val="500"/>
              </a:spcBef>
              <a:spcAft>
                <a:spcPts val="0"/>
              </a:spcAft>
              <a:buClr>
                <a:srgbClr val="0070C0"/>
              </a:buClr>
              <a:buSzPts val="800"/>
              <a:buChar char="■"/>
            </a:pPr>
            <a:r>
              <a:rPr b="1" lang="en" sz="800">
                <a:solidFill>
                  <a:srgbClr val="0070C0"/>
                </a:solidFill>
              </a:rPr>
              <a:t>bonemed</a:t>
            </a:r>
            <a:r>
              <a:rPr lang="en" sz="800"/>
              <a:t> - Bone medications at enrollment</a:t>
            </a:r>
            <a:endParaRPr sz="1300"/>
          </a:p>
          <a:p>
            <a:pPr indent="-165100" lvl="2" marL="863600" rtl="0" algn="l">
              <a:spcBef>
                <a:spcPts val="500"/>
              </a:spcBef>
              <a:spcAft>
                <a:spcPts val="0"/>
              </a:spcAft>
              <a:buClr>
                <a:srgbClr val="0070C0"/>
              </a:buClr>
              <a:buSzPts val="800"/>
              <a:buChar char="■"/>
            </a:pPr>
            <a:r>
              <a:rPr b="1" lang="en" sz="800">
                <a:solidFill>
                  <a:srgbClr val="0070C0"/>
                </a:solidFill>
              </a:rPr>
              <a:t>bonemed_fu </a:t>
            </a:r>
            <a:r>
              <a:rPr lang="en" sz="800"/>
              <a:t>- Bone medications at follow-up</a:t>
            </a:r>
            <a:endParaRPr sz="1300"/>
          </a:p>
          <a:p>
            <a:pPr indent="-165100" lvl="2" marL="863600" rtl="0" algn="l">
              <a:spcBef>
                <a:spcPts val="500"/>
              </a:spcBef>
              <a:spcAft>
                <a:spcPts val="0"/>
              </a:spcAft>
              <a:buClr>
                <a:srgbClr val="0070C0"/>
              </a:buClr>
              <a:buSzPts val="800"/>
              <a:buChar char="■"/>
            </a:pPr>
            <a:r>
              <a:rPr b="1" lang="en" sz="800">
                <a:solidFill>
                  <a:srgbClr val="0070C0"/>
                </a:solidFill>
              </a:rPr>
              <a:t>bonetreat </a:t>
            </a:r>
            <a:r>
              <a:rPr lang="en" sz="800"/>
              <a:t>- Bone medications both at enrollment and follow-up </a:t>
            </a:r>
            <a:endParaRPr sz="1300"/>
          </a:p>
          <a:p>
            <a:pPr indent="-165100" lvl="2" marL="863600" rtl="0" algn="l">
              <a:spcBef>
                <a:spcPts val="500"/>
              </a:spcBef>
              <a:spcAft>
                <a:spcPts val="0"/>
              </a:spcAft>
              <a:buClr>
                <a:srgbClr val="0070C0"/>
              </a:buClr>
              <a:buSzPts val="800"/>
              <a:buChar char="■"/>
            </a:pPr>
            <a:r>
              <a:rPr b="1" lang="en" sz="800">
                <a:solidFill>
                  <a:srgbClr val="0070C0"/>
                </a:solidFill>
              </a:rPr>
              <a:t>priorfrac</a:t>
            </a:r>
            <a:r>
              <a:rPr lang="en" sz="800"/>
              <a:t> - If the patient previously had a fracture </a:t>
            </a:r>
            <a:endParaRPr sz="1300"/>
          </a:p>
          <a:p>
            <a:pPr indent="-165100" lvl="2" marL="863600" rtl="0" algn="l">
              <a:spcBef>
                <a:spcPts val="500"/>
              </a:spcBef>
              <a:spcAft>
                <a:spcPts val="0"/>
              </a:spcAft>
              <a:buClr>
                <a:srgbClr val="00B050"/>
              </a:buClr>
              <a:buSzPts val="800"/>
              <a:buChar char="■"/>
            </a:pPr>
            <a:r>
              <a:rPr b="1" lang="en" sz="800">
                <a:solidFill>
                  <a:srgbClr val="00B050"/>
                </a:solidFill>
              </a:rPr>
              <a:t>Age</a:t>
            </a:r>
            <a:r>
              <a:rPr lang="en" sz="800"/>
              <a:t> (at enrollment) </a:t>
            </a:r>
            <a:endParaRPr sz="1300"/>
          </a:p>
          <a:p>
            <a:pPr indent="-165100" lvl="2" marL="863600" rtl="0" algn="l">
              <a:spcBef>
                <a:spcPts val="500"/>
              </a:spcBef>
              <a:spcAft>
                <a:spcPts val="0"/>
              </a:spcAft>
              <a:buClr>
                <a:srgbClr val="00B050"/>
              </a:buClr>
              <a:buSzPts val="800"/>
              <a:buChar char="■"/>
            </a:pPr>
            <a:r>
              <a:rPr b="1" lang="en" sz="800">
                <a:solidFill>
                  <a:srgbClr val="00B050"/>
                </a:solidFill>
              </a:rPr>
              <a:t>weight</a:t>
            </a:r>
            <a:r>
              <a:rPr lang="en" sz="800"/>
              <a:t> (in kilos)</a:t>
            </a:r>
            <a:endParaRPr sz="1300"/>
          </a:p>
          <a:p>
            <a:pPr indent="-165100" lvl="2" marL="863600" rtl="0" algn="l">
              <a:spcBef>
                <a:spcPts val="500"/>
              </a:spcBef>
              <a:spcAft>
                <a:spcPts val="0"/>
              </a:spcAft>
              <a:buClr>
                <a:srgbClr val="00B050"/>
              </a:buClr>
              <a:buSzPts val="800"/>
              <a:buChar char="■"/>
            </a:pPr>
            <a:r>
              <a:rPr b="1" lang="en" sz="800">
                <a:solidFill>
                  <a:srgbClr val="00B050"/>
                </a:solidFill>
              </a:rPr>
              <a:t>height</a:t>
            </a:r>
            <a:r>
              <a:rPr lang="en" sz="800"/>
              <a:t> (in CM)</a:t>
            </a:r>
            <a:endParaRPr sz="1300"/>
          </a:p>
          <a:p>
            <a:pPr indent="-165100" lvl="2" marL="863600" rtl="0" algn="l">
              <a:spcBef>
                <a:spcPts val="500"/>
              </a:spcBef>
              <a:spcAft>
                <a:spcPts val="0"/>
              </a:spcAft>
              <a:buClr>
                <a:srgbClr val="00B050"/>
              </a:buClr>
              <a:buSzPts val="800"/>
              <a:buChar char="■"/>
            </a:pPr>
            <a:r>
              <a:rPr b="1" lang="en" sz="800">
                <a:solidFill>
                  <a:srgbClr val="00B050"/>
                </a:solidFill>
              </a:rPr>
              <a:t>BMI</a:t>
            </a:r>
            <a:r>
              <a:rPr lang="en" sz="800"/>
              <a:t> (Kg/m^2)</a:t>
            </a:r>
            <a:endParaRPr sz="1300"/>
          </a:p>
          <a:p>
            <a:pPr indent="-165100" lvl="2" marL="863600" rtl="0" algn="l">
              <a:spcBef>
                <a:spcPts val="500"/>
              </a:spcBef>
              <a:spcAft>
                <a:spcPts val="0"/>
              </a:spcAft>
              <a:buClr>
                <a:srgbClr val="0070C0"/>
              </a:buClr>
              <a:buSzPts val="800"/>
              <a:buChar char="■"/>
            </a:pPr>
            <a:r>
              <a:rPr b="1" lang="en" sz="800">
                <a:solidFill>
                  <a:srgbClr val="0070C0"/>
                </a:solidFill>
              </a:rPr>
              <a:t>Smoke </a:t>
            </a:r>
            <a:r>
              <a:rPr lang="en" sz="800"/>
              <a:t>– Subject is a smoker </a:t>
            </a:r>
            <a:endParaRPr sz="1300"/>
          </a:p>
          <a:p>
            <a:pPr indent="-165100" lvl="2" marL="863600" rtl="0" algn="l">
              <a:spcBef>
                <a:spcPts val="500"/>
              </a:spcBef>
              <a:spcAft>
                <a:spcPts val="0"/>
              </a:spcAft>
              <a:buClr>
                <a:srgbClr val="0070C0"/>
              </a:buClr>
              <a:buSzPts val="800"/>
              <a:buChar char="■"/>
            </a:pPr>
            <a:r>
              <a:rPr b="1" lang="en" sz="800">
                <a:solidFill>
                  <a:srgbClr val="0070C0"/>
                </a:solidFill>
              </a:rPr>
              <a:t>Premeno</a:t>
            </a:r>
            <a:r>
              <a:rPr lang="en" sz="800"/>
              <a:t> - Menopause before age 45 </a:t>
            </a:r>
            <a:endParaRPr sz="1300"/>
          </a:p>
          <a:p>
            <a:pPr indent="-165100" lvl="2" marL="863600" rtl="0" algn="l">
              <a:spcBef>
                <a:spcPts val="500"/>
              </a:spcBef>
              <a:spcAft>
                <a:spcPts val="0"/>
              </a:spcAft>
              <a:buClr>
                <a:srgbClr val="0070C0"/>
              </a:buClr>
              <a:buSzPts val="800"/>
              <a:buChar char="■"/>
            </a:pPr>
            <a:r>
              <a:rPr b="1" lang="en" sz="800">
                <a:solidFill>
                  <a:srgbClr val="0070C0"/>
                </a:solidFill>
              </a:rPr>
              <a:t>Momfrac</a:t>
            </a:r>
            <a:r>
              <a:rPr lang="en" sz="800"/>
              <a:t> - Mother had hip fracture </a:t>
            </a:r>
            <a:endParaRPr sz="1300"/>
          </a:p>
          <a:p>
            <a:pPr indent="-165100" lvl="2" marL="863600" rtl="0" algn="l">
              <a:spcBef>
                <a:spcPts val="500"/>
              </a:spcBef>
              <a:spcAft>
                <a:spcPts val="0"/>
              </a:spcAft>
              <a:buClr>
                <a:srgbClr val="0070C0"/>
              </a:buClr>
              <a:buSzPts val="800"/>
              <a:buChar char="■"/>
            </a:pPr>
            <a:r>
              <a:rPr b="1" lang="en" sz="800">
                <a:solidFill>
                  <a:srgbClr val="0070C0"/>
                </a:solidFill>
              </a:rPr>
              <a:t>Armassist </a:t>
            </a:r>
            <a:r>
              <a:rPr lang="en" sz="800"/>
              <a:t>- Arms are needed to stand from a chair </a:t>
            </a:r>
            <a:endParaRPr sz="1300"/>
          </a:p>
          <a:p>
            <a:pPr indent="-165100" lvl="2" marL="863600" rtl="0" algn="l">
              <a:spcBef>
                <a:spcPts val="500"/>
              </a:spcBef>
              <a:spcAft>
                <a:spcPts val="0"/>
              </a:spcAft>
              <a:buClr>
                <a:srgbClr val="C00000"/>
              </a:buClr>
              <a:buSzPts val="800"/>
              <a:buChar char="■"/>
            </a:pPr>
            <a:r>
              <a:rPr b="1" lang="en" sz="800">
                <a:solidFill>
                  <a:srgbClr val="C00000"/>
                </a:solidFill>
              </a:rPr>
              <a:t>Raterisk</a:t>
            </a:r>
            <a:r>
              <a:rPr lang="en" sz="800"/>
              <a:t> - Self-reported risk of fracture </a:t>
            </a:r>
            <a:endParaRPr sz="1300"/>
          </a:p>
          <a:p>
            <a:pPr indent="-165100" lvl="2" marL="863600" rtl="0" algn="l">
              <a:spcBef>
                <a:spcPts val="500"/>
              </a:spcBef>
              <a:spcAft>
                <a:spcPts val="0"/>
              </a:spcAft>
              <a:buClr>
                <a:srgbClr val="00B050"/>
              </a:buClr>
              <a:buSzPts val="800"/>
              <a:buChar char="■"/>
            </a:pPr>
            <a:r>
              <a:rPr b="1" lang="en" sz="800">
                <a:solidFill>
                  <a:srgbClr val="00B050"/>
                </a:solidFill>
              </a:rPr>
              <a:t>Fracscore</a:t>
            </a:r>
            <a:r>
              <a:rPr lang="en" sz="800"/>
              <a:t> - Fracture Risk Score (Composite Risk Score)</a:t>
            </a:r>
            <a:endParaRPr sz="1300"/>
          </a:p>
          <a:p>
            <a:pPr indent="-101600" lvl="0" marL="254000" rtl="0" algn="l">
              <a:spcBef>
                <a:spcPts val="500"/>
              </a:spcBef>
              <a:spcAft>
                <a:spcPts val="1200"/>
              </a:spcAft>
              <a:buClr>
                <a:schemeClr val="dk1"/>
              </a:buClr>
              <a:buSzPts val="2400"/>
              <a:buNone/>
            </a:pPr>
            <a:r>
              <a:t/>
            </a:r>
            <a:endParaRPr sz="1700"/>
          </a:p>
        </p:txBody>
      </p:sp>
      <p:sp>
        <p:nvSpPr>
          <p:cNvPr id="124" name="Google Shape;124;p28"/>
          <p:cNvSpPr txBox="1"/>
          <p:nvPr/>
        </p:nvSpPr>
        <p:spPr>
          <a:xfrm>
            <a:off x="5167563" y="1903249"/>
            <a:ext cx="10860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0070C0"/>
                </a:solidFill>
                <a:latin typeface="Arial"/>
                <a:ea typeface="Arial"/>
                <a:cs typeface="Arial"/>
                <a:sym typeface="Arial"/>
              </a:rPr>
              <a:t>Nominal </a:t>
            </a:r>
            <a:endParaRPr sz="1100"/>
          </a:p>
          <a:p>
            <a:pPr indent="0" lvl="1" marL="342900" marR="0" rtl="0" algn="l">
              <a:spcBef>
                <a:spcPts val="0"/>
              </a:spcBef>
              <a:spcAft>
                <a:spcPts val="0"/>
              </a:spcAft>
              <a:buNone/>
            </a:pPr>
            <a:r>
              <a:rPr b="1" i="0" lang="en" sz="1400" u="none" cap="none" strike="noStrike">
                <a:solidFill>
                  <a:srgbClr val="0070C0"/>
                </a:solidFill>
                <a:latin typeface="Arial"/>
                <a:ea typeface="Arial"/>
                <a:cs typeface="Arial"/>
                <a:sym typeface="Arial"/>
              </a:rPr>
              <a:t>	</a:t>
            </a:r>
            <a:endParaRPr sz="1100"/>
          </a:p>
        </p:txBody>
      </p:sp>
      <p:sp>
        <p:nvSpPr>
          <p:cNvPr id="125" name="Google Shape;125;p28"/>
          <p:cNvSpPr txBox="1"/>
          <p:nvPr/>
        </p:nvSpPr>
        <p:spPr>
          <a:xfrm>
            <a:off x="4910388" y="1505212"/>
            <a:ext cx="12573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00B050"/>
                </a:solidFill>
                <a:latin typeface="Arial"/>
                <a:ea typeface="Arial"/>
                <a:cs typeface="Arial"/>
                <a:sym typeface="Arial"/>
              </a:rPr>
              <a:t>Continuous</a:t>
            </a:r>
            <a:endParaRPr sz="1400">
              <a:solidFill>
                <a:srgbClr val="00B050"/>
              </a:solidFill>
              <a:latin typeface="Arial"/>
              <a:ea typeface="Arial"/>
              <a:cs typeface="Arial"/>
              <a:sym typeface="Arial"/>
            </a:endParaRPr>
          </a:p>
        </p:txBody>
      </p:sp>
      <p:sp>
        <p:nvSpPr>
          <p:cNvPr id="126" name="Google Shape;126;p28"/>
          <p:cNvSpPr txBox="1"/>
          <p:nvPr/>
        </p:nvSpPr>
        <p:spPr>
          <a:xfrm>
            <a:off x="5253288" y="2342492"/>
            <a:ext cx="9144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C00000"/>
                </a:solidFill>
                <a:latin typeface="Arial"/>
                <a:ea typeface="Arial"/>
                <a:cs typeface="Arial"/>
                <a:sym typeface="Arial"/>
              </a:rPr>
              <a:t>Ordinal	</a:t>
            </a:r>
            <a:endParaRPr sz="1400">
              <a:solidFill>
                <a:schemeClr val="dk1"/>
              </a:solidFill>
              <a:latin typeface="Arial"/>
              <a:ea typeface="Arial"/>
              <a:cs typeface="Arial"/>
              <a:sym typeface="Arial"/>
            </a:endParaRPr>
          </a:p>
        </p:txBody>
      </p:sp>
      <p:sp>
        <p:nvSpPr>
          <p:cNvPr id="127" name="Google Shape;127;p28"/>
          <p:cNvSpPr txBox="1"/>
          <p:nvPr/>
        </p:nvSpPr>
        <p:spPr>
          <a:xfrm>
            <a:off x="5624763" y="1938833"/>
            <a:ext cx="2857500" cy="253800"/>
          </a:xfrm>
          <a:prstGeom prst="rect">
            <a:avLst/>
          </a:prstGeom>
          <a:noFill/>
          <a:ln>
            <a:noFill/>
          </a:ln>
        </p:spPr>
        <p:txBody>
          <a:bodyPr anchorCtr="0" anchor="t" bIns="34275" lIns="68575" spcFirstLastPara="1" rIns="68575" wrap="square" tIns="34275">
            <a:spAutoFit/>
          </a:bodyPr>
          <a:lstStyle/>
          <a:p>
            <a:pPr indent="0" lvl="1" marL="342900" marR="0" rtl="0" algn="l">
              <a:spcBef>
                <a:spcPts val="0"/>
              </a:spcBef>
              <a:spcAft>
                <a:spcPts val="0"/>
              </a:spcAft>
              <a:buNone/>
            </a:pPr>
            <a:r>
              <a:rPr b="0" i="0" lang="en" sz="1200" u="none" cap="none" strike="noStrike">
                <a:solidFill>
                  <a:schemeClr val="dk1"/>
                </a:solidFill>
                <a:latin typeface="Arial"/>
                <a:ea typeface="Arial"/>
                <a:cs typeface="Arial"/>
                <a:sym typeface="Arial"/>
              </a:rPr>
              <a:t>Yes/No</a:t>
            </a:r>
            <a:endParaRPr sz="1100"/>
          </a:p>
        </p:txBody>
      </p:sp>
      <p:sp>
        <p:nvSpPr>
          <p:cNvPr id="128" name="Google Shape;128;p28"/>
          <p:cNvSpPr txBox="1"/>
          <p:nvPr/>
        </p:nvSpPr>
        <p:spPr>
          <a:xfrm>
            <a:off x="5967663" y="2378738"/>
            <a:ext cx="28575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1: Less than others of the same age</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2: Same as others of the same age</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3: Greater than others of the</a:t>
            </a:r>
            <a:r>
              <a:rPr b="1" lang="en" sz="1200">
                <a:solidFill>
                  <a:srgbClr val="C00000"/>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129" name="Google Shape;129;p28"/>
          <p:cNvSpPr txBox="1"/>
          <p:nvPr/>
        </p:nvSpPr>
        <p:spPr>
          <a:xfrm>
            <a:off x="5609723" y="1544797"/>
            <a:ext cx="2857500" cy="253800"/>
          </a:xfrm>
          <a:prstGeom prst="rect">
            <a:avLst/>
          </a:prstGeom>
          <a:noFill/>
          <a:ln>
            <a:noFill/>
          </a:ln>
        </p:spPr>
        <p:txBody>
          <a:bodyPr anchorCtr="0" anchor="t" bIns="34275" lIns="68575" spcFirstLastPara="1" rIns="68575" wrap="square" tIns="34275">
            <a:spAutoFit/>
          </a:bodyPr>
          <a:lstStyle/>
          <a:p>
            <a:pPr indent="0" lvl="1" marL="342900" marR="0" rtl="0" algn="l">
              <a:spcBef>
                <a:spcPts val="0"/>
              </a:spcBef>
              <a:spcAft>
                <a:spcPts val="0"/>
              </a:spcAft>
              <a:buNone/>
            </a:pPr>
            <a:r>
              <a:rPr b="0" i="0" lang="en" sz="1200" u="none" cap="none" strike="noStrike">
                <a:solidFill>
                  <a:schemeClr val="dk1"/>
                </a:solidFill>
                <a:latin typeface="Arial"/>
                <a:ea typeface="Arial"/>
                <a:cs typeface="Arial"/>
                <a:sym typeface="Arial"/>
              </a:rPr>
              <a:t>Numerical</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Summary Stats</a:t>
            </a:r>
            <a:endParaRPr/>
          </a:p>
        </p:txBody>
      </p:sp>
      <p:pic>
        <p:nvPicPr>
          <p:cNvPr id="135" name="Google Shape;135;p29"/>
          <p:cNvPicPr preferRelativeResize="0"/>
          <p:nvPr/>
        </p:nvPicPr>
        <p:blipFill rotWithShape="1">
          <a:blip r:embed="rId3">
            <a:alphaModFix/>
          </a:blip>
          <a:srcRect b="0" l="0" r="0" t="0"/>
          <a:stretch/>
        </p:blipFill>
        <p:spPr>
          <a:xfrm>
            <a:off x="498131" y="2066274"/>
            <a:ext cx="6929438" cy="1507332"/>
          </a:xfrm>
          <a:prstGeom prst="rect">
            <a:avLst/>
          </a:prstGeom>
          <a:noFill/>
          <a:ln>
            <a:noFill/>
          </a:ln>
        </p:spPr>
      </p:pic>
      <p:pic>
        <p:nvPicPr>
          <p:cNvPr id="136" name="Google Shape;136;p29"/>
          <p:cNvPicPr preferRelativeResize="0"/>
          <p:nvPr/>
        </p:nvPicPr>
        <p:blipFill rotWithShape="1">
          <a:blip r:embed="rId4">
            <a:alphaModFix/>
          </a:blip>
          <a:srcRect b="0" l="0" r="0" t="0"/>
          <a:stretch/>
        </p:blipFill>
        <p:spPr>
          <a:xfrm>
            <a:off x="477076" y="4052111"/>
            <a:ext cx="8229601" cy="725997"/>
          </a:xfrm>
          <a:prstGeom prst="rect">
            <a:avLst/>
          </a:prstGeom>
          <a:noFill/>
          <a:ln>
            <a:noFill/>
          </a:ln>
        </p:spPr>
      </p:pic>
      <p:sp>
        <p:nvSpPr>
          <p:cNvPr id="137" name="Google Shape;137;p29"/>
          <p:cNvSpPr txBox="1"/>
          <p:nvPr/>
        </p:nvSpPr>
        <p:spPr>
          <a:xfrm>
            <a:off x="437315" y="3669807"/>
            <a:ext cx="30501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100">
                <a:solidFill>
                  <a:srgbClr val="0070C0"/>
                </a:solidFill>
                <a:latin typeface="Arial"/>
                <a:ea typeface="Arial"/>
                <a:cs typeface="Arial"/>
                <a:sym typeface="Arial"/>
              </a:rPr>
              <a:t>Nominal </a:t>
            </a:r>
            <a:r>
              <a:rPr b="1" lang="en" sz="2100">
                <a:solidFill>
                  <a:schemeClr val="dk1"/>
                </a:solidFill>
                <a:latin typeface="Arial"/>
                <a:ea typeface="Arial"/>
                <a:cs typeface="Arial"/>
                <a:sym typeface="Arial"/>
              </a:rPr>
              <a:t>&amp;</a:t>
            </a:r>
            <a:r>
              <a:rPr b="1" lang="en" sz="2100">
                <a:solidFill>
                  <a:srgbClr val="0070C0"/>
                </a:solidFill>
                <a:latin typeface="Arial"/>
                <a:ea typeface="Arial"/>
                <a:cs typeface="Arial"/>
                <a:sym typeface="Arial"/>
              </a:rPr>
              <a:t> </a:t>
            </a:r>
            <a:r>
              <a:rPr b="1" lang="en" sz="2100">
                <a:solidFill>
                  <a:srgbClr val="C00000"/>
                </a:solidFill>
                <a:latin typeface="Arial"/>
                <a:ea typeface="Arial"/>
                <a:cs typeface="Arial"/>
                <a:sym typeface="Arial"/>
              </a:rPr>
              <a:t>Ordinal</a:t>
            </a:r>
            <a:r>
              <a:rPr b="1" lang="en" sz="2100">
                <a:solidFill>
                  <a:srgbClr val="0070C0"/>
                </a:solidFill>
                <a:latin typeface="Arial"/>
                <a:ea typeface="Arial"/>
                <a:cs typeface="Arial"/>
                <a:sym typeface="Arial"/>
              </a:rPr>
              <a:t>  </a:t>
            </a:r>
            <a:endParaRPr sz="1100"/>
          </a:p>
          <a:p>
            <a:pPr indent="0" lvl="1" marL="342900" marR="0" rtl="0" algn="l">
              <a:spcBef>
                <a:spcPts val="0"/>
              </a:spcBef>
              <a:spcAft>
                <a:spcPts val="0"/>
              </a:spcAft>
              <a:buNone/>
            </a:pPr>
            <a:r>
              <a:rPr b="1" i="0" lang="en" sz="2100" u="none" cap="none" strike="noStrike">
                <a:solidFill>
                  <a:srgbClr val="0070C0"/>
                </a:solidFill>
                <a:latin typeface="Arial"/>
                <a:ea typeface="Arial"/>
                <a:cs typeface="Arial"/>
                <a:sym typeface="Arial"/>
              </a:rPr>
              <a:t>	</a:t>
            </a:r>
            <a:endParaRPr sz="1100"/>
          </a:p>
        </p:txBody>
      </p:sp>
      <p:sp>
        <p:nvSpPr>
          <p:cNvPr id="138" name="Google Shape;138;p29"/>
          <p:cNvSpPr txBox="1"/>
          <p:nvPr/>
        </p:nvSpPr>
        <p:spPr>
          <a:xfrm>
            <a:off x="437315" y="1595705"/>
            <a:ext cx="1828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100">
                <a:solidFill>
                  <a:srgbClr val="00B050"/>
                </a:solidFill>
                <a:latin typeface="Arial"/>
                <a:ea typeface="Arial"/>
                <a:cs typeface="Arial"/>
                <a:sym typeface="Arial"/>
              </a:rPr>
              <a:t>Continuous</a:t>
            </a:r>
            <a:endParaRPr sz="2100">
              <a:solidFill>
                <a:srgbClr val="00B05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EDA</a:t>
            </a:r>
            <a:endParaRPr/>
          </a:p>
        </p:txBody>
      </p:sp>
      <p:sp>
        <p:nvSpPr>
          <p:cNvPr id="144" name="Google Shape;144;p30"/>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1200"/>
              </a:spcAft>
              <a:buClr>
                <a:schemeClr val="dk1"/>
              </a:buClr>
              <a:buSzPts val="2400"/>
              <a:buChar char="●"/>
            </a:pPr>
            <a:r>
              <a:rPr lang="en"/>
              <a:t>Relationships – </a:t>
            </a:r>
            <a:r>
              <a:rPr b="1" lang="en">
                <a:solidFill>
                  <a:srgbClr val="00B050"/>
                </a:solidFill>
              </a:rPr>
              <a:t>Continuous </a:t>
            </a:r>
            <a:r>
              <a:rPr lang="en"/>
              <a:t>Variables</a:t>
            </a:r>
            <a:endParaRPr/>
          </a:p>
        </p:txBody>
      </p:sp>
      <p:pic>
        <p:nvPicPr>
          <p:cNvPr id="145" name="Google Shape;145;p30"/>
          <p:cNvPicPr preferRelativeResize="0"/>
          <p:nvPr/>
        </p:nvPicPr>
        <p:blipFill rotWithShape="1">
          <a:blip r:embed="rId3">
            <a:alphaModFix/>
          </a:blip>
          <a:srcRect b="0" l="0" r="0" t="0"/>
          <a:stretch/>
        </p:blipFill>
        <p:spPr>
          <a:xfrm>
            <a:off x="685800" y="1547629"/>
            <a:ext cx="5255902" cy="3245519"/>
          </a:xfrm>
          <a:prstGeom prst="rect">
            <a:avLst/>
          </a:prstGeom>
          <a:noFill/>
          <a:ln>
            <a:noFill/>
          </a:ln>
        </p:spPr>
      </p:pic>
      <p:sp>
        <p:nvSpPr>
          <p:cNvPr id="146" name="Google Shape;146;p30"/>
          <p:cNvSpPr txBox="1"/>
          <p:nvPr/>
        </p:nvSpPr>
        <p:spPr>
          <a:xfrm>
            <a:off x="6115050" y="1771650"/>
            <a:ext cx="28002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Collinearities: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Weight and BMI</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Weight and Height</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Age and Fracscore</a:t>
            </a:r>
            <a:endParaRPr sz="1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Yes/No Categorical Variable Mosaic Plots</a:t>
            </a:r>
            <a:endParaRPr/>
          </a:p>
        </p:txBody>
      </p:sp>
      <p:pic>
        <p:nvPicPr>
          <p:cNvPr id="152" name="Google Shape;152;p31"/>
          <p:cNvPicPr preferRelativeResize="0"/>
          <p:nvPr/>
        </p:nvPicPr>
        <p:blipFill>
          <a:blip r:embed="rId3">
            <a:alphaModFix/>
          </a:blip>
          <a:stretch>
            <a:fillRect/>
          </a:stretch>
        </p:blipFill>
        <p:spPr>
          <a:xfrm>
            <a:off x="1476300" y="1189625"/>
            <a:ext cx="619139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Multiple Correspondence Analysis</a:t>
            </a:r>
            <a:endParaRPr/>
          </a:p>
        </p:txBody>
      </p:sp>
      <p:pic>
        <p:nvPicPr>
          <p:cNvPr id="158" name="Google Shape;158;p32"/>
          <p:cNvPicPr preferRelativeResize="0"/>
          <p:nvPr/>
        </p:nvPicPr>
        <p:blipFill>
          <a:blip r:embed="rId3">
            <a:alphaModFix/>
          </a:blip>
          <a:stretch>
            <a:fillRect/>
          </a:stretch>
        </p:blipFill>
        <p:spPr>
          <a:xfrm>
            <a:off x="152400" y="1170125"/>
            <a:ext cx="8839198" cy="3396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