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83" r:id="rId3"/>
    <p:sldId id="271" r:id="rId4"/>
    <p:sldId id="285" r:id="rId5"/>
    <p:sldId id="259" r:id="rId6"/>
    <p:sldId id="276" r:id="rId7"/>
    <p:sldId id="279" r:id="rId8"/>
    <p:sldId id="286" r:id="rId9"/>
    <p:sldId id="287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oboyang2\Desktop\Project_DA\compan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Company</a:t>
            </a:r>
            <a:r>
              <a:rPr lang="en-US" baseline="0"/>
              <a:t> news counts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company!$A$1:$A$74</c:f>
              <c:strCache>
                <c:ptCount val="74"/>
                <c:pt idx="0">
                  <c:v>apple</c:v>
                </c:pt>
                <c:pt idx="1">
                  <c:v>boeing</c:v>
                </c:pt>
                <c:pt idx="2">
                  <c:v>citigroup</c:v>
                </c:pt>
                <c:pt idx="3">
                  <c:v>goldman</c:v>
                </c:pt>
                <c:pt idx="4">
                  <c:v>jpmorgan</c:v>
                </c:pt>
                <c:pt idx="5">
                  <c:v>google</c:v>
                </c:pt>
                <c:pt idx="6">
                  <c:v>microsoft</c:v>
                </c:pt>
                <c:pt idx="7">
                  <c:v>walmart</c:v>
                </c:pt>
                <c:pt idx="8">
                  <c:v>moody</c:v>
                </c:pt>
                <c:pt idx="9">
                  <c:v>intel</c:v>
                </c:pt>
                <c:pt idx="10">
                  <c:v>facebook</c:v>
                </c:pt>
                <c:pt idx="11">
                  <c:v>exxon</c:v>
                </c:pt>
                <c:pt idx="12">
                  <c:v>johnson</c:v>
                </c:pt>
                <c:pt idx="13">
                  <c:v>att</c:v>
                </c:pt>
                <c:pt idx="14">
                  <c:v>mcdonald</c:v>
                </c:pt>
                <c:pt idx="15">
                  <c:v>cisco</c:v>
                </c:pt>
                <c:pt idx="16">
                  <c:v>chevron</c:v>
                </c:pt>
                <c:pt idx="17">
                  <c:v>ebay</c:v>
                </c:pt>
                <c:pt idx="18">
                  <c:v>ibm</c:v>
                </c:pt>
                <c:pt idx="19">
                  <c:v>verizon</c:v>
                </c:pt>
                <c:pt idx="20">
                  <c:v>blackrock</c:v>
                </c:pt>
                <c:pt idx="21">
                  <c:v>cocacola</c:v>
                </c:pt>
                <c:pt idx="22">
                  <c:v>cme</c:v>
                </c:pt>
                <c:pt idx="23">
                  <c:v>costco</c:v>
                </c:pt>
                <c:pt idx="24">
                  <c:v>fedex</c:v>
                </c:pt>
                <c:pt idx="25">
                  <c:v>visa</c:v>
                </c:pt>
                <c:pt idx="26">
                  <c:v>dupont</c:v>
                </c:pt>
                <c:pt idx="27">
                  <c:v>pepsico</c:v>
                </c:pt>
                <c:pt idx="28">
                  <c:v>metlife</c:v>
                </c:pt>
                <c:pt idx="29">
                  <c:v>nike</c:v>
                </c:pt>
                <c:pt idx="30">
                  <c:v>netflix</c:v>
                </c:pt>
                <c:pt idx="31">
                  <c:v>lilly</c:v>
                </c:pt>
                <c:pt idx="32">
                  <c:v>cvs</c:v>
                </c:pt>
                <c:pt idx="33">
                  <c:v>ross</c:v>
                </c:pt>
                <c:pt idx="34">
                  <c:v>unitedhealth</c:v>
                </c:pt>
                <c:pt idx="35">
                  <c:v>amgen</c:v>
                </c:pt>
                <c:pt idx="36">
                  <c:v>abbott</c:v>
                </c:pt>
                <c:pt idx="37">
                  <c:v>xerox</c:v>
                </c:pt>
                <c:pt idx="38">
                  <c:v>deere</c:v>
                </c:pt>
                <c:pt idx="39">
                  <c:v>adobe</c:v>
                </c:pt>
                <c:pt idx="40">
                  <c:v>amazon</c:v>
                </c:pt>
                <c:pt idx="41">
                  <c:v>altria</c:v>
                </c:pt>
                <c:pt idx="42">
                  <c:v>hp</c:v>
                </c:pt>
                <c:pt idx="43">
                  <c:v>kroger</c:v>
                </c:pt>
                <c:pt idx="44">
                  <c:v>apache</c:v>
                </c:pt>
                <c:pt idx="45">
                  <c:v>edwards</c:v>
                </c:pt>
                <c:pt idx="46">
                  <c:v>align</c:v>
                </c:pt>
                <c:pt idx="47">
                  <c:v>corning</c:v>
                </c:pt>
                <c:pt idx="48">
                  <c:v>accenture</c:v>
                </c:pt>
                <c:pt idx="49">
                  <c:v>edison</c:v>
                </c:pt>
                <c:pt idx="50">
                  <c:v>ameriprise</c:v>
                </c:pt>
                <c:pt idx="51">
                  <c:v>dominion</c:v>
                </c:pt>
                <c:pt idx="52">
                  <c:v>twitter</c:v>
                </c:pt>
                <c:pt idx="53">
                  <c:v>cardinal</c:v>
                </c:pt>
                <c:pt idx="54">
                  <c:v>darden</c:v>
                </c:pt>
                <c:pt idx="55">
                  <c:v>mckesson</c:v>
                </c:pt>
                <c:pt idx="56">
                  <c:v>autozone</c:v>
                </c:pt>
                <c:pt idx="57">
                  <c:v>chubb</c:v>
                </c:pt>
                <c:pt idx="58">
                  <c:v>illumina</c:v>
                </c:pt>
                <c:pt idx="59">
                  <c:v>akamai</c:v>
                </c:pt>
                <c:pt idx="60">
                  <c:v>aflac</c:v>
                </c:pt>
                <c:pt idx="61">
                  <c:v>davita</c:v>
                </c:pt>
                <c:pt idx="62">
                  <c:v>amd</c:v>
                </c:pt>
                <c:pt idx="63">
                  <c:v>autodesk</c:v>
                </c:pt>
                <c:pt idx="64">
                  <c:v>diamondback</c:v>
                </c:pt>
                <c:pt idx="65">
                  <c:v>comerica</c:v>
                </c:pt>
                <c:pt idx="66">
                  <c:v>zoetis</c:v>
                </c:pt>
                <c:pt idx="67">
                  <c:v>borgwarner</c:v>
                </c:pt>
                <c:pt idx="68">
                  <c:v>cms</c:v>
                </c:pt>
                <c:pt idx="69">
                  <c:v>fiserv</c:v>
                </c:pt>
                <c:pt idx="70">
                  <c:v>albemarle</c:v>
                </c:pt>
                <c:pt idx="71">
                  <c:v>aes</c:v>
                </c:pt>
                <c:pt idx="72">
                  <c:v>xilinx</c:v>
                </c:pt>
                <c:pt idx="73">
                  <c:v>abbvie</c:v>
                </c:pt>
              </c:strCache>
            </c:strRef>
          </c:cat>
          <c:val>
            <c:numRef>
              <c:f>company!$B$1:$B$74</c:f>
              <c:numCache>
                <c:formatCode>General</c:formatCode>
                <c:ptCount val="74"/>
                <c:pt idx="0">
                  <c:v>1422</c:v>
                </c:pt>
                <c:pt idx="1">
                  <c:v>1333</c:v>
                </c:pt>
                <c:pt idx="2">
                  <c:v>1318</c:v>
                </c:pt>
                <c:pt idx="3">
                  <c:v>1117</c:v>
                </c:pt>
                <c:pt idx="4">
                  <c:v>983</c:v>
                </c:pt>
                <c:pt idx="5">
                  <c:v>887</c:v>
                </c:pt>
                <c:pt idx="6">
                  <c:v>830</c:v>
                </c:pt>
                <c:pt idx="7">
                  <c:v>736</c:v>
                </c:pt>
                <c:pt idx="8">
                  <c:v>414</c:v>
                </c:pt>
                <c:pt idx="9">
                  <c:v>303</c:v>
                </c:pt>
                <c:pt idx="10">
                  <c:v>242</c:v>
                </c:pt>
                <c:pt idx="11">
                  <c:v>237</c:v>
                </c:pt>
                <c:pt idx="12">
                  <c:v>232</c:v>
                </c:pt>
                <c:pt idx="13">
                  <c:v>226</c:v>
                </c:pt>
                <c:pt idx="14">
                  <c:v>222</c:v>
                </c:pt>
                <c:pt idx="15">
                  <c:v>198</c:v>
                </c:pt>
                <c:pt idx="16">
                  <c:v>183</c:v>
                </c:pt>
                <c:pt idx="17">
                  <c:v>178</c:v>
                </c:pt>
                <c:pt idx="18">
                  <c:v>176</c:v>
                </c:pt>
                <c:pt idx="19">
                  <c:v>167</c:v>
                </c:pt>
                <c:pt idx="20">
                  <c:v>166</c:v>
                </c:pt>
                <c:pt idx="21">
                  <c:v>152</c:v>
                </c:pt>
                <c:pt idx="22">
                  <c:v>104</c:v>
                </c:pt>
                <c:pt idx="23">
                  <c:v>102</c:v>
                </c:pt>
                <c:pt idx="24">
                  <c:v>99</c:v>
                </c:pt>
                <c:pt idx="25">
                  <c:v>94</c:v>
                </c:pt>
                <c:pt idx="26">
                  <c:v>93</c:v>
                </c:pt>
                <c:pt idx="27">
                  <c:v>88</c:v>
                </c:pt>
                <c:pt idx="28">
                  <c:v>83</c:v>
                </c:pt>
                <c:pt idx="29">
                  <c:v>80</c:v>
                </c:pt>
                <c:pt idx="30">
                  <c:v>77</c:v>
                </c:pt>
                <c:pt idx="31">
                  <c:v>74</c:v>
                </c:pt>
                <c:pt idx="32">
                  <c:v>68</c:v>
                </c:pt>
                <c:pt idx="33">
                  <c:v>64</c:v>
                </c:pt>
                <c:pt idx="34">
                  <c:v>51</c:v>
                </c:pt>
                <c:pt idx="35">
                  <c:v>47</c:v>
                </c:pt>
                <c:pt idx="36">
                  <c:v>45</c:v>
                </c:pt>
                <c:pt idx="37">
                  <c:v>45</c:v>
                </c:pt>
                <c:pt idx="38">
                  <c:v>42</c:v>
                </c:pt>
                <c:pt idx="39">
                  <c:v>33</c:v>
                </c:pt>
                <c:pt idx="40">
                  <c:v>33</c:v>
                </c:pt>
                <c:pt idx="41">
                  <c:v>28</c:v>
                </c:pt>
                <c:pt idx="42">
                  <c:v>27</c:v>
                </c:pt>
                <c:pt idx="43">
                  <c:v>21</c:v>
                </c:pt>
                <c:pt idx="44">
                  <c:v>18</c:v>
                </c:pt>
                <c:pt idx="45">
                  <c:v>16</c:v>
                </c:pt>
                <c:pt idx="46">
                  <c:v>15</c:v>
                </c:pt>
                <c:pt idx="47">
                  <c:v>14</c:v>
                </c:pt>
                <c:pt idx="48">
                  <c:v>14</c:v>
                </c:pt>
                <c:pt idx="49">
                  <c:v>13</c:v>
                </c:pt>
                <c:pt idx="50">
                  <c:v>12</c:v>
                </c:pt>
                <c:pt idx="51">
                  <c:v>11</c:v>
                </c:pt>
                <c:pt idx="52">
                  <c:v>11</c:v>
                </c:pt>
                <c:pt idx="53">
                  <c:v>10</c:v>
                </c:pt>
                <c:pt idx="54">
                  <c:v>10</c:v>
                </c:pt>
                <c:pt idx="55">
                  <c:v>8</c:v>
                </c:pt>
                <c:pt idx="56">
                  <c:v>7</c:v>
                </c:pt>
                <c:pt idx="57">
                  <c:v>6</c:v>
                </c:pt>
                <c:pt idx="58">
                  <c:v>5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2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99-4712-95A4-87AE3BFCCE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35988160"/>
        <c:axId val="51032000"/>
      </c:barChart>
      <c:catAx>
        <c:axId val="735988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1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032000"/>
        <c:crosses val="autoZero"/>
        <c:auto val="1"/>
        <c:lblAlgn val="ctr"/>
        <c:lblOffset val="100"/>
        <c:noMultiLvlLbl val="0"/>
      </c:catAx>
      <c:valAx>
        <c:axId val="51032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598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06B0E-CCCB-4CAC-9FB6-B7EA6352EBF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223B1-C32F-4EEF-8648-39F2C78E8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8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4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9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0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2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1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0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6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3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AE6526-7F4C-4D72-A08C-098C7C5BD4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9E03C5-C7C0-47A0-848F-345BD80B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20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ubs/glove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8A439-8931-4BD3-B31C-B0288ABE1F0B}"/>
              </a:ext>
            </a:extLst>
          </p:cNvPr>
          <p:cNvSpPr txBox="1"/>
          <p:nvPr/>
        </p:nvSpPr>
        <p:spPr>
          <a:xfrm>
            <a:off x="1445342" y="2226160"/>
            <a:ext cx="8548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Company stock price change forecasting with text mining in financial news</a:t>
            </a:r>
            <a:endParaRPr lang="zh-CN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2CAD1-E0FF-4BE3-84A8-64E96C1335C5}"/>
              </a:ext>
            </a:extLst>
          </p:cNvPr>
          <p:cNvSpPr txBox="1"/>
          <p:nvPr/>
        </p:nvSpPr>
        <p:spPr>
          <a:xfrm>
            <a:off x="1445342" y="5144237"/>
            <a:ext cx="77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YANG </a:t>
            </a:r>
            <a:r>
              <a:rPr lang="en-US" altLang="zh-CN" sz="2400" dirty="0" err="1"/>
              <a:t>Haobo</a:t>
            </a:r>
            <a:endParaRPr lang="en-US" altLang="zh-CN" sz="2400" dirty="0"/>
          </a:p>
          <a:p>
            <a:r>
              <a:rPr lang="en-US" altLang="zh-CN" sz="2400" dirty="0"/>
              <a:t>20656441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063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0C5E-0BF5-45D3-9342-12866AAA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EBE1-7649-4750-B8C1-C36A9469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Reference: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Jeffrey Pennington, Richard </a:t>
            </a:r>
            <a:r>
              <a:rPr lang="en-US" altLang="zh-TW" dirty="0" err="1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Socher</a:t>
            </a:r>
            <a:r>
              <a:rPr lang="en-US" altLang="zh-TW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Christopher D. Manning. 2014.</a:t>
            </a:r>
          </a:p>
          <a:p>
            <a:pPr marL="0" indent="0">
              <a:buNone/>
            </a:pP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: Global Vectors for Word Representation</a:t>
            </a:r>
            <a:endParaRPr lang="zh-TW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Yoon Kim, 2014</a:t>
            </a:r>
          </a:p>
          <a:p>
            <a:pPr marL="0" indent="0">
              <a:buNone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Convolutional Neural Networks for Sentence Classification</a:t>
            </a:r>
          </a:p>
          <a:p>
            <a:pPr marL="0" indent="0">
              <a:buNone/>
            </a:pPr>
            <a:endParaRPr lang="en-US" altLang="zh-C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M. Day and C. Lee, </a:t>
            </a:r>
          </a:p>
          <a:p>
            <a:pPr marL="0" indent="0">
              <a:buNone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"Deep learning for financial sentiment analysis on finance news providers," 2016 IEEE/ACM International Conference on Advances in Social Networks Analysis and Mining (ASONAM), San Francisco, CA, 2016, pp. 1127-1134.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75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9001-8ED9-458B-B597-CE6E15C7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81" y="354845"/>
            <a:ext cx="10415765" cy="884018"/>
          </a:xfrm>
        </p:spPr>
        <p:txBody>
          <a:bodyPr>
            <a:normAutofit/>
          </a:bodyPr>
          <a:lstStyle/>
          <a:p>
            <a:r>
              <a:rPr lang="en-US" altLang="zh-CN" dirty="0"/>
              <a:t>Text mining in financial market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E1AC8-4010-4FCC-9A15-F6FD4EECCB14}"/>
              </a:ext>
            </a:extLst>
          </p:cNvPr>
          <p:cNvSpPr/>
          <p:nvPr/>
        </p:nvSpPr>
        <p:spPr>
          <a:xfrm>
            <a:off x="768981" y="1654691"/>
            <a:ext cx="89685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33"/>
                </a:solidFill>
              </a:rPr>
              <a:t>Sentiment analysis allows businesses to identify customer sentiment toward products, brands or services in online conversations and feedback.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33333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33333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33"/>
                </a:solidFill>
              </a:rPr>
              <a:t>Predict movement of stocks in financial social networks with the sentiment of a mass group of expert authors towards various stocks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33333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33333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Predict financial risk based on financial risks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Stock price forecasting by financial sentiment analysis on finance news providers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73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9001-8ED9-458B-B597-CE6E15C7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82" y="354845"/>
            <a:ext cx="8605094" cy="884018"/>
          </a:xfrm>
        </p:spPr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E3E6B-C474-4650-A32B-66477E36A83C}"/>
              </a:ext>
            </a:extLst>
          </p:cNvPr>
          <p:cNvSpPr/>
          <p:nvPr/>
        </p:nvSpPr>
        <p:spPr>
          <a:xfrm>
            <a:off x="804976" y="1300094"/>
            <a:ext cx="962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106521 Reuters News and historical companies stock price from 20-Oct-08 to 20-Nov-2013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89148-EC09-4672-B431-38094760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4" y="4130633"/>
            <a:ext cx="5794624" cy="2308984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EA8DB95-8F5C-4F3A-A47D-1B9C91B0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504072"/>
              </p:ext>
            </p:extLst>
          </p:nvPr>
        </p:nvGraphicFramePr>
        <p:xfrm>
          <a:off x="5971815" y="2088766"/>
          <a:ext cx="6220185" cy="408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964A33A-154C-4E48-A1AA-96580E72A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90" y="1989119"/>
            <a:ext cx="5324139" cy="19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7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E3BAB3-6FA7-46E8-83B1-CE4A4708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82" y="354845"/>
            <a:ext cx="8605094" cy="884018"/>
          </a:xfrm>
        </p:spPr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7A417A-CBE6-4515-8DD1-E89E3A90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09" y="1403350"/>
            <a:ext cx="10058400" cy="44689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1800" b="1" i="0" dirty="0">
                <a:effectLst/>
                <a:latin typeface="medium-content-serif-font"/>
              </a:rPr>
              <a:t>For 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1" i="0" dirty="0">
                <a:effectLst/>
                <a:latin typeface="medium-content-serif-font"/>
              </a:rPr>
              <a:t>Tokenization</a:t>
            </a:r>
            <a:r>
              <a:rPr lang="en-US" altLang="zh-CN" sz="1800" b="0" i="0" dirty="0">
                <a:effectLst/>
                <a:latin typeface="medium-content-serif-font"/>
              </a:rPr>
              <a:t>: Split the text into sentences and the sentences into words. Lowercase the words and remove punctuation.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medium-content-serif-font"/>
              </a:rPr>
              <a:t>All </a:t>
            </a:r>
            <a:r>
              <a:rPr lang="en-US" altLang="zh-CN" sz="1800" b="1" i="0" dirty="0" err="1">
                <a:effectLst/>
                <a:latin typeface="medium-content-serif-font"/>
              </a:rPr>
              <a:t>stopwords</a:t>
            </a:r>
            <a:r>
              <a:rPr lang="en-US" altLang="zh-CN" sz="1800" b="0" i="0" dirty="0">
                <a:effectLst/>
                <a:latin typeface="medium-content-serif-font"/>
              </a:rPr>
              <a:t> are removed.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medium-content-serif-font"/>
              </a:rPr>
              <a:t>Words are </a:t>
            </a:r>
            <a:r>
              <a:rPr lang="en-US" altLang="zh-CN" sz="1800" b="1" i="0" dirty="0">
                <a:effectLst/>
                <a:latin typeface="medium-content-serif-font"/>
              </a:rPr>
              <a:t>lemmatized</a:t>
            </a:r>
            <a:r>
              <a:rPr lang="en-US" altLang="zh-CN" sz="1800" b="0" i="0" dirty="0">
                <a:effectLst/>
                <a:latin typeface="medium-content-serif-font"/>
              </a:rPr>
              <a:t> — words in third person are changed to first person and verbs in past and future tenses are changed into present.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medium-content-serif-font"/>
              </a:rPr>
              <a:t>Words are </a:t>
            </a:r>
            <a:r>
              <a:rPr lang="en-US" altLang="zh-CN" sz="1800" b="1" i="0" dirty="0">
                <a:effectLst/>
                <a:latin typeface="medium-content-serif-font"/>
              </a:rPr>
              <a:t>stemmed</a:t>
            </a:r>
            <a:r>
              <a:rPr lang="en-US" altLang="zh-CN" sz="1800" b="0" i="0" dirty="0">
                <a:effectLst/>
                <a:latin typeface="medium-content-serif-font"/>
              </a:rPr>
              <a:t> — words are reduced to their root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medium-content-serif-font"/>
              </a:rPr>
              <a:t>Same or similar news are removed if </a:t>
            </a:r>
            <a:r>
              <a:rPr lang="en-US" altLang="zh-CN" sz="1800" dirty="0" err="1">
                <a:latin typeface="medium-content-serif-font"/>
              </a:rPr>
              <a:t>jaccard</a:t>
            </a:r>
            <a:r>
              <a:rPr lang="en-US" altLang="zh-CN" sz="1800" dirty="0">
                <a:latin typeface="medium-content-serif-font"/>
              </a:rPr>
              <a:t>-similarity &gt; 0.8</a:t>
            </a:r>
            <a:endParaRPr lang="en-US" altLang="zh-CN" sz="1800" b="0" i="0" dirty="0">
              <a:effectLst/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dirty="0">
              <a:latin typeface="medium-content-serif-font"/>
            </a:endParaRPr>
          </a:p>
          <a:p>
            <a:pPr marL="0" indent="0">
              <a:buNone/>
            </a:pPr>
            <a:r>
              <a:rPr lang="en-US" altLang="zh-CN" sz="1800" b="0" i="0" dirty="0">
                <a:effectLst/>
                <a:latin typeface="medium-content-serif-font"/>
              </a:rPr>
              <a:t>For stock price </a:t>
            </a:r>
            <a:r>
              <a:rPr lang="en-US" altLang="zh-CN" sz="1800" dirty="0">
                <a:latin typeface="medium-content-serif-font"/>
              </a:rPr>
              <a:t>percentage change :</a:t>
            </a:r>
            <a:endParaRPr lang="en-US" altLang="zh-CN" sz="1800" b="0" i="0" dirty="0">
              <a:effectLst/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medium-content-serif-font"/>
              </a:rPr>
              <a:t>zero-mean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medium-content-serif-font"/>
              </a:rPr>
              <a:t>Target prediction value</a:t>
            </a:r>
            <a:r>
              <a:rPr lang="en-US" altLang="zh-CN" sz="1800" dirty="0">
                <a:latin typeface="medium-content-serif-font"/>
              </a:rPr>
              <a:t>: percentage change in current day’s stock price</a:t>
            </a:r>
            <a:endParaRPr lang="en-US" altLang="zh-CN" sz="1800" b="0" i="0" dirty="0">
              <a:effectLst/>
              <a:latin typeface="medium-content-serif-fon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EBE64B-1C78-45A7-8484-097C5C10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4989567"/>
            <a:ext cx="20097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69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9001-8ED9-458B-B597-CE6E15C7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81" y="354845"/>
            <a:ext cx="9613883" cy="8840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neural network with TF-IDF measure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62176-5308-4890-98AB-2E1383653749}"/>
              </a:ext>
            </a:extLst>
          </p:cNvPr>
          <p:cNvSpPr/>
          <p:nvPr/>
        </p:nvSpPr>
        <p:spPr>
          <a:xfrm>
            <a:off x="872710" y="1490392"/>
            <a:ext cx="482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TF-IDF indicates the importance of the word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A07DC-A15E-45B1-9D54-2F3A3ACE87AE}"/>
              </a:ext>
            </a:extLst>
          </p:cNvPr>
          <p:cNvSpPr/>
          <p:nvPr/>
        </p:nvSpPr>
        <p:spPr>
          <a:xfrm>
            <a:off x="952858" y="2226680"/>
            <a:ext cx="4550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'This is the first document.’</a:t>
            </a:r>
            <a:endParaRPr lang="en-US" altLang="zh-CN" dirty="0"/>
          </a:p>
          <a:p>
            <a:r>
              <a:rPr lang="zh-CN" altLang="en-US" dirty="0"/>
              <a:t>'This document is the second document.’</a:t>
            </a:r>
            <a:endParaRPr lang="en-US" altLang="zh-CN" dirty="0"/>
          </a:p>
          <a:p>
            <a:r>
              <a:rPr lang="zh-CN" altLang="en-US" dirty="0"/>
              <a:t>'And this is the third one.’</a:t>
            </a:r>
            <a:endParaRPr lang="en-US" altLang="zh-CN" dirty="0"/>
          </a:p>
          <a:p>
            <a:r>
              <a:rPr lang="zh-CN" altLang="en-US" dirty="0"/>
              <a:t>'Is this the first document?'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EE053-E7EF-4CEC-8750-049850CC4840}"/>
              </a:ext>
            </a:extLst>
          </p:cNvPr>
          <p:cNvSpPr/>
          <p:nvPr/>
        </p:nvSpPr>
        <p:spPr>
          <a:xfrm>
            <a:off x="3286447" y="3738146"/>
            <a:ext cx="1576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TfidfVectorizer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559C1E-3600-4870-BC98-46167505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16" y="4473180"/>
            <a:ext cx="420095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0.46979139 0.58028582 0.38408524 0.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0.38408524 0.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0.38408524]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0.6876236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0.28108867 0.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0.53864762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0.28108867 0.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0.28108867] 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[0.51184851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0.26710379 0.51184851 0.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0.26710379 0.51184851 0.26710379] 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0.46979139 0.58028582 0.38408524 0.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0.38408524 0. </a:t>
            </a:r>
            <a:r>
              <a:rPr kumimoji="0" lang="en-US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        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0.38408524]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6DB8A9-43AE-425F-A424-605472DE313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28043" y="3427009"/>
            <a:ext cx="0" cy="84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3FFA3-A8E5-4859-A87B-7B2353518248}"/>
              </a:ext>
            </a:extLst>
          </p:cNvPr>
          <p:cNvSpPr/>
          <p:nvPr/>
        </p:nvSpPr>
        <p:spPr>
          <a:xfrm>
            <a:off x="872710" y="5367608"/>
            <a:ext cx="3304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2529"/>
                </a:solidFill>
              </a:rPr>
              <a:t>In our case:</a:t>
            </a:r>
          </a:p>
          <a:p>
            <a:r>
              <a:rPr lang="en-US" altLang="zh-CN" dirty="0">
                <a:solidFill>
                  <a:srgbClr val="212529"/>
                </a:solidFill>
              </a:rPr>
              <a:t>TF-IDF matrix shape: </a:t>
            </a:r>
            <a:r>
              <a:rPr lang="zh-CN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,18193</a:t>
            </a:r>
            <a:r>
              <a:rPr lang="zh-CN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)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52B9D-A57D-4BB2-A7E0-4A7122D705FD}"/>
              </a:ext>
            </a:extLst>
          </p:cNvPr>
          <p:cNvSpPr/>
          <p:nvPr/>
        </p:nvSpPr>
        <p:spPr>
          <a:xfrm>
            <a:off x="6125633" y="5182942"/>
            <a:ext cx="505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Accuracy of this </a:t>
            </a:r>
            <a:r>
              <a:rPr lang="en-US" altLang="zh-CN" dirty="0"/>
              <a:t>model </a:t>
            </a:r>
            <a:r>
              <a:rPr lang="zh-CN" altLang="en-US" dirty="0"/>
              <a:t>= </a:t>
            </a:r>
            <a:r>
              <a:rPr lang="en-US" altLang="zh-CN" dirty="0"/>
              <a:t>55.8%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4C79384-0CAE-4DC1-A71B-59295033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33" y="2229891"/>
            <a:ext cx="5291723" cy="1862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Layer (type) Output Shape Param # ================================================================= dropout_1 (Dropout) (None, </a:t>
            </a:r>
            <a:r>
              <a:rPr lang="en-US" altLang="zh-CN" sz="1100" dirty="0">
                <a:solidFill>
                  <a:srgbClr val="000000"/>
                </a:solidFill>
                <a:ea typeface="Courier New" panose="02070309020205020404" pitchFamily="49" charset="0"/>
              </a:rPr>
              <a:t>18193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) 0 _________________________________________________________________ dense_1 (Dense) (None,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128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) 2078528 _________________________________________________________________ dropout_2 (Dropout) (None, 64) 0 _________________________________________________________________ dense_2 (Dense) (None, 1) 65 ================================================================= Total params: 2,078,593 Trainable params: 2,078,593 Non-trainable params: 0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0C63B-2207-4B6D-8DC0-7BD98DC1BDAE}"/>
              </a:ext>
            </a:extLst>
          </p:cNvPr>
          <p:cNvSpPr/>
          <p:nvPr/>
        </p:nvSpPr>
        <p:spPr>
          <a:xfrm>
            <a:off x="6024034" y="1490392"/>
            <a:ext cx="292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Simple two-layer network: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19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9001-8ED9-458B-B597-CE6E15C7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81" y="354845"/>
            <a:ext cx="9613883" cy="884018"/>
          </a:xfrm>
        </p:spPr>
        <p:txBody>
          <a:bodyPr>
            <a:normAutofit/>
          </a:bodyPr>
          <a:lstStyle/>
          <a:p>
            <a:r>
              <a:rPr lang="en-US" altLang="zh-CN" dirty="0"/>
              <a:t>word embedding measure</a:t>
            </a:r>
            <a:endParaRPr lang="zh-CN" altLang="en-US" dirty="0"/>
          </a:p>
        </p:txBody>
      </p:sp>
      <p:pic>
        <p:nvPicPr>
          <p:cNvPr id="10" name="Picture 8" descr="mage result for word embedding">
            <a:extLst>
              <a:ext uri="{FF2B5EF4-FFF2-40B4-BE49-F238E27FC236}">
                <a16:creationId xmlns:a16="http://schemas.microsoft.com/office/drawing/2014/main" id="{E194CDE8-D23D-4259-97EF-738B4E9A0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63" y="2052975"/>
            <a:ext cx="6634010" cy="232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表格 5">
            <a:extLst>
              <a:ext uri="{FF2B5EF4-FFF2-40B4-BE49-F238E27FC236}">
                <a16:creationId xmlns:a16="http://schemas.microsoft.com/office/drawing/2014/main" id="{88A252EF-3C12-4866-87C8-A661C2D32D27}"/>
              </a:ext>
            </a:extLst>
          </p:cNvPr>
          <p:cNvGraphicFramePr>
            <a:graphicFrameLocks noGrp="1"/>
          </p:cNvGraphicFramePr>
          <p:nvPr/>
        </p:nvGraphicFramePr>
        <p:xfrm>
          <a:off x="9166559" y="1622888"/>
          <a:ext cx="2751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9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88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88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88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88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88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8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" name="文字方塊 6">
            <a:extLst>
              <a:ext uri="{FF2B5EF4-FFF2-40B4-BE49-F238E27FC236}">
                <a16:creationId xmlns:a16="http://schemas.microsoft.com/office/drawing/2014/main" id="{A4C2B74C-2092-4DE0-88D4-1B29206A4E3E}"/>
              </a:ext>
            </a:extLst>
          </p:cNvPr>
          <p:cNvSpPr txBox="1"/>
          <p:nvPr/>
        </p:nvSpPr>
        <p:spPr>
          <a:xfrm>
            <a:off x="8539844" y="1622887"/>
            <a:ext cx="2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</a:t>
            </a:r>
            <a:endParaRPr kumimoji="1" lang="zh-TW" altLang="en-US" dirty="0"/>
          </a:p>
        </p:txBody>
      </p:sp>
      <p:sp>
        <p:nvSpPr>
          <p:cNvPr id="45" name="文字方塊 7">
            <a:extLst>
              <a:ext uri="{FF2B5EF4-FFF2-40B4-BE49-F238E27FC236}">
                <a16:creationId xmlns:a16="http://schemas.microsoft.com/office/drawing/2014/main" id="{C48C4ECE-3587-4F3D-ADC7-CA21EC1837CE}"/>
              </a:ext>
            </a:extLst>
          </p:cNvPr>
          <p:cNvSpPr txBox="1"/>
          <p:nvPr/>
        </p:nvSpPr>
        <p:spPr>
          <a:xfrm>
            <a:off x="8395462" y="1987488"/>
            <a:ext cx="62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love</a:t>
            </a:r>
            <a:endParaRPr kumimoji="1" lang="zh-TW" altLang="en-US" dirty="0"/>
          </a:p>
        </p:txBody>
      </p:sp>
      <p:sp>
        <p:nvSpPr>
          <p:cNvPr id="46" name="文字方塊 8">
            <a:extLst>
              <a:ext uri="{FF2B5EF4-FFF2-40B4-BE49-F238E27FC236}">
                <a16:creationId xmlns:a16="http://schemas.microsoft.com/office/drawing/2014/main" id="{B7663881-0790-47AD-929A-E503AC02CA69}"/>
              </a:ext>
            </a:extLst>
          </p:cNvPr>
          <p:cNvSpPr txBox="1"/>
          <p:nvPr/>
        </p:nvSpPr>
        <p:spPr>
          <a:xfrm>
            <a:off x="8395466" y="2371522"/>
            <a:ext cx="78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study</a:t>
            </a:r>
            <a:endParaRPr kumimoji="1" lang="zh-TW" altLang="en-US" dirty="0"/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F6856830-0F90-44C0-BB7A-FDD5C9EDE0A4}"/>
              </a:ext>
            </a:extLst>
          </p:cNvPr>
          <p:cNvSpPr txBox="1"/>
          <p:nvPr/>
        </p:nvSpPr>
        <p:spPr>
          <a:xfrm>
            <a:off x="8303490" y="2726497"/>
            <a:ext cx="9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truly</a:t>
            </a:r>
            <a:endParaRPr kumimoji="1" lang="zh-TW" altLang="en-US" dirty="0"/>
          </a:p>
        </p:txBody>
      </p:sp>
      <p:sp>
        <p:nvSpPr>
          <p:cNvPr id="48" name="文字方塊 10">
            <a:extLst>
              <a:ext uri="{FF2B5EF4-FFF2-40B4-BE49-F238E27FC236}">
                <a16:creationId xmlns:a16="http://schemas.microsoft.com/office/drawing/2014/main" id="{BA5B6878-B1D2-4789-AAED-508B6B6EB809}"/>
              </a:ext>
            </a:extLst>
          </p:cNvPr>
          <p:cNvSpPr txBox="1"/>
          <p:nvPr/>
        </p:nvSpPr>
        <p:spPr>
          <a:xfrm>
            <a:off x="8520593" y="3115873"/>
            <a:ext cx="2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 !</a:t>
            </a:r>
            <a:endParaRPr kumimoji="1" lang="zh-TW" altLang="en-US" dirty="0"/>
          </a:p>
        </p:txBody>
      </p:sp>
      <p:sp>
        <p:nvSpPr>
          <p:cNvPr id="49" name="文字方塊 11">
            <a:extLst>
              <a:ext uri="{FF2B5EF4-FFF2-40B4-BE49-F238E27FC236}">
                <a16:creationId xmlns:a16="http://schemas.microsoft.com/office/drawing/2014/main" id="{2FD19D48-784E-4B83-8535-092821DE0D06}"/>
              </a:ext>
            </a:extLst>
          </p:cNvPr>
          <p:cNvSpPr txBox="1"/>
          <p:nvPr/>
        </p:nvSpPr>
        <p:spPr>
          <a:xfrm>
            <a:off x="8286419" y="3489304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&lt;PAD&gt;</a:t>
            </a:r>
            <a:endParaRPr kumimoji="1"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:a16="http://schemas.microsoft.com/office/drawing/2014/main" id="{39DD198B-D3FF-42AF-8D25-39E0BCE61FC5}"/>
              </a:ext>
            </a:extLst>
          </p:cNvPr>
          <p:cNvSpPr txBox="1"/>
          <p:nvPr/>
        </p:nvSpPr>
        <p:spPr>
          <a:xfrm>
            <a:off x="8286419" y="3863713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&lt;PAD&gt;</a:t>
            </a:r>
            <a:endParaRPr kumimoji="1" lang="zh-TW" altLang="en-US" dirty="0"/>
          </a:p>
        </p:txBody>
      </p:sp>
      <p:sp>
        <p:nvSpPr>
          <p:cNvPr id="51" name="文字方塊 13">
            <a:extLst>
              <a:ext uri="{FF2B5EF4-FFF2-40B4-BE49-F238E27FC236}">
                <a16:creationId xmlns:a16="http://schemas.microsoft.com/office/drawing/2014/main" id="{53B60E11-7802-487B-B923-8CB8F818839E}"/>
              </a:ext>
            </a:extLst>
          </p:cNvPr>
          <p:cNvSpPr txBox="1"/>
          <p:nvPr/>
        </p:nvSpPr>
        <p:spPr>
          <a:xfrm>
            <a:off x="8286419" y="4232861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&lt;PAD&gt;</a:t>
            </a:r>
            <a:endParaRPr kumimoji="1" lang="zh-TW" altLang="en-US" dirty="0"/>
          </a:p>
        </p:txBody>
      </p:sp>
      <p:sp>
        <p:nvSpPr>
          <p:cNvPr id="52" name="矩形 34">
            <a:extLst>
              <a:ext uri="{FF2B5EF4-FFF2-40B4-BE49-F238E27FC236}">
                <a16:creationId xmlns:a16="http://schemas.microsoft.com/office/drawing/2014/main" id="{FDABBE76-7300-40FB-A0F8-C1BDFEC191E5}"/>
              </a:ext>
            </a:extLst>
          </p:cNvPr>
          <p:cNvSpPr/>
          <p:nvPr/>
        </p:nvSpPr>
        <p:spPr>
          <a:xfrm>
            <a:off x="983563" y="56120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444444"/>
                </a:solidFill>
                <a:latin typeface="Ashbury" charset="0"/>
              </a:rPr>
              <a:t>Jeffrey Pennington, Richard </a:t>
            </a:r>
            <a:r>
              <a:rPr lang="en-US" altLang="zh-TW" dirty="0" err="1">
                <a:solidFill>
                  <a:srgbClr val="444444"/>
                </a:solidFill>
                <a:latin typeface="Ashbury" charset="0"/>
              </a:rPr>
              <a:t>Socher</a:t>
            </a:r>
            <a:r>
              <a:rPr lang="en-US" altLang="zh-TW" dirty="0">
                <a:solidFill>
                  <a:srgbClr val="444444"/>
                </a:solidFill>
                <a:latin typeface="Ashbury" charset="0"/>
              </a:rPr>
              <a:t>, and Christopher D. Manning. 2014. </a:t>
            </a:r>
            <a:r>
              <a:rPr lang="en-US" altLang="zh-TW" u="sng" dirty="0">
                <a:solidFill>
                  <a:srgbClr val="993333"/>
                </a:solidFill>
                <a:latin typeface="Ashbury" charset="0"/>
                <a:hlinkClick r:id="rId3"/>
              </a:rPr>
              <a:t>GloVe: Global Vectors for Word Representation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8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9001-8ED9-458B-B597-CE6E15C7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81" y="354845"/>
            <a:ext cx="10415765" cy="884018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Cnn-lstm</a:t>
            </a:r>
            <a:r>
              <a:rPr lang="en-US" altLang="zh-CN" dirty="0"/>
              <a:t> network with word embedding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4283E7-CB52-4740-BFFF-243C6EC51975}"/>
              </a:ext>
            </a:extLst>
          </p:cNvPr>
          <p:cNvSpPr/>
          <p:nvPr/>
        </p:nvSpPr>
        <p:spPr>
          <a:xfrm>
            <a:off x="838537" y="1472075"/>
            <a:ext cx="5054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Accuracy of </a:t>
            </a:r>
            <a:r>
              <a:rPr lang="en-US" altLang="zh-CN" dirty="0"/>
              <a:t>CNN-LSTM model </a:t>
            </a:r>
            <a:r>
              <a:rPr lang="zh-CN" altLang="en-US" dirty="0"/>
              <a:t>= </a:t>
            </a:r>
            <a:r>
              <a:rPr lang="en-US" altLang="zh-CN" dirty="0"/>
              <a:t>0.5799</a:t>
            </a:r>
          </a:p>
          <a:p>
            <a:endParaRPr lang="en-US" altLang="zh-CN" dirty="0"/>
          </a:p>
          <a:p>
            <a:r>
              <a:rPr lang="en-US" altLang="zh-CN" dirty="0"/>
              <a:t>Model structure: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B8F5D0-14F7-432D-9C0B-FCEDA598F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82" y="2673865"/>
            <a:ext cx="44041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Layer (type) Output Shape Param # Connected to ================================================================================================== embedding_14_input (InputLayer) (None, 30) 0 __________________________________________________________________________________________________ embedding_15_input (InputLayer) (None, 30) 0 __________________________________________________________________________________________________ embedding_13_input (InputLayer) (None, 30) 0 __________________________________________________________________________________________________ embedding_14 (Embedding) (None, 30, 300) 4821900 embedding_14_input[0][0] __________________________________________________________________________________________________ embedding_15 (Embedding) (None, 30, 300) 4821900 embedding_15_input[0][0] __________________________________________________________________________________________________ embedding_13 (Embedding) (None, 30, 300) 4821900 embedding_13_input[0][0] __________________________________________________________________________________________________ dropout_23 (Dropout) (None, 30, 300) 0 embedding_14[0][0] __________________________________________________________________________________________________ dropout_24 (Dropout) (None, 30, 300) 0 embedding_15[0][0] __________________________________________________________________________________________________ conv1d_13 (Conv1D) (None, 28, 128) 115328 embedding_13[0][0] __________________________________________________________________________________________________ conv1d_14 (Conv1D) (None, 26, 128) 192128 dropout_23[0][0] __________________________________________________________________________________________________ conv1d_15 (Conv1D) (None, 24, 128) 268928 dropout_24[0][0] __________________________________________________________________________________________________ max_pooling1d_13 (MaxPooling1D) (None, 14, 128) 0 conv1d_13[0][0] __________________________________________________________________________________________________ max_pooling1d_14 (MaxPooling1D) (None, 13, 128) 0 conv1d_14[0][0] __________________________________________________________________________________________________ max_pooling1d_15 (MaxPooling1D) (None, 12, 128) 0 conv1d_15[0][0] __________________________________________________________________________________________________ lstm_13 (LSTM) (None, 128) 131584 max_pooling1d_13[0][0] __________________________________________________________________________________________________ lstm_14 (LSTM) (None, 128) 131584 max_pooling1d_14[0][0] __________________________________________________________________________________________________ lstm_15 (LSTM) (None, 128) 131584 max_pooling1d_15[0][0] __________________________________________________________________________________________________ add_5 (Add) (None, 128) 0 lstm_13[0][0] lstm_14[0][0] lstm_15[0][0] __________________________________________________________________________________________________ dense_30 (Dense) (None, 1) 129 add_5[0][0] ================================================================================================== Total params: 15,436,965 Trainable params: 15,436,965 Non-trainable params: 0</a:t>
            </a: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70EC0-E2C5-4404-ADA6-97645080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15" y="2161941"/>
            <a:ext cx="6328833" cy="34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6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34B2B0-D8C1-4939-9C05-A7350BB7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81" y="354845"/>
            <a:ext cx="10415765" cy="884018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E06047-15DB-4079-BEF2-8DE25E474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8" y="1238863"/>
            <a:ext cx="7740469" cy="397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B09660-2F35-44CA-B5C2-51D046FEE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50" y="2687578"/>
            <a:ext cx="7100408" cy="36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4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2D9D151-5B2F-4C49-9C60-BC2A32D0D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26" y="2420423"/>
            <a:ext cx="4948766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Topic: 0 Word: 0.005*"inc" + 0.005*"said" + 0.004*"billion" + 0.004*"bank" + 0.004*"corp" + 0.004*"credit" + 0.004*"co" + 0.004*"jpmorgan" + 0.004*"citigroup" + 0.004*"percent" Topic: 1 Word: 0.005*"apple" + 0.005*"inc" + 0.005*"johnson" + 0.005*"said" + 0.005*"stores" + 0.004*"wednesday" + 0.004*"san" + 0.004*"walmart" + 0.004*"tuesday" + 0.004*"executive" Topic: 2 Word: 0.006*"corp" + 0.005*"inc" + 0.005*"billion" + 0.005*"said" + 0.005*"company" + 0.005*"microsoft" + 0.004*"chief" + 0.004*"executive" + 0.004*"co" + 0.004*"jpmorgan" Topic: 3 Word: 0.005*"group" + 0.005*"inc" + 0.005*"goldman" + 0.005*"said" + 0.005*"sachs" + 0.004*"co" + 0.004*"bank" + 0.004*"company" + 0.004*"billion" + 0.003*"million" Topic: 4 Word: 0.007*"bank" + 0.006*"jpmorgan" + 0.006*"goldman" + 0.006*"chase" + 0.006*"sachs" + 0.005*"group" + 0.005*"co" + 0.005*"jpmn" + 0.005*"said" + 0.005*"inc" Topic: 5 Word: 0.006*"corp" + 0.005*"inc" + 0.004*"company" + 0.004*"said" + 0.004*"percent" + 0.004*"bank" + 0.004*"shares" + 0.004*"oil" + 0.003*"investors" + 0.003*"monday" Topic: 6 Word: 0.005*"inc" + 0.005*"apple" + 0.005*"corp" + 0.004*"said" + 0.004*"sales" + 0.004*"percent" + 0.004*"company" + 0.004*"quarterly" + 0.004*"profit" + 0.003*"thursday" Topic: 7 Word: 0.007*"percent" + 0.007*"shares" + 0.006*"quarterly" + 0.005*"inc" + 0.005*"profit" + 0.005*"earnings" + 0.005*"san" + 0.005*"results" + 0.004*"sales" + 0.004*"expectations" Topic: 8 Word: 0.006*"inc" + 0.005*"billion" + 0.005*"said" + 0.004*"goldman" + 0.004*"sachs" + 0.004*"familiar" + 0.004*"group" + 0.004*"bank" + 0.004*"co" + 0.004*"company" Topic: 9 Word: 0.013*"boeing" + 0.010*"ban" + 0.008*"co" + 0.007*"dreamliner" + 0.006*"apple" + 0.005*"aircraft" + 0.005*"said" + 0.004*"new" + 0.004*"jet" + 0.004*"samsung"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C4923-8A03-4C32-95FD-B3A5B77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81" y="354845"/>
            <a:ext cx="10415765" cy="884018"/>
          </a:xfrm>
        </p:spPr>
        <p:txBody>
          <a:bodyPr>
            <a:normAutofit/>
          </a:bodyPr>
          <a:lstStyle/>
          <a:p>
            <a:r>
              <a:rPr lang="en-US" altLang="zh-CN" dirty="0"/>
              <a:t>Further work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7EBF3-F78F-495B-ACA2-692D5B8849C6}"/>
              </a:ext>
            </a:extLst>
          </p:cNvPr>
          <p:cNvSpPr/>
          <p:nvPr/>
        </p:nvSpPr>
        <p:spPr>
          <a:xfrm>
            <a:off x="6253655" y="31298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Topic 0 is most likely to contain banking companies. </a:t>
            </a: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Topic 1 is likely to contains the news about company stores. Topic 7 is likely about the company profits and financial reports. </a:t>
            </a: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Topic 9 is mainly about technology companies. 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76BC3-3840-4656-8A59-B00B8537FB32}"/>
              </a:ext>
            </a:extLst>
          </p:cNvPr>
          <p:cNvSpPr/>
          <p:nvPr/>
        </p:nvSpPr>
        <p:spPr>
          <a:xfrm>
            <a:off x="768981" y="1388236"/>
            <a:ext cx="810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dium-content-serif-font"/>
              </a:rPr>
              <a:t>Use topic modelling technique like </a:t>
            </a:r>
            <a:r>
              <a:rPr lang="en-US" altLang="zh-CN" i="1" dirty="0">
                <a:latin typeface="medium-content-serif-font"/>
              </a:rPr>
              <a:t>Latent Dirichlet Allocation</a:t>
            </a:r>
            <a:r>
              <a:rPr lang="en-US" altLang="zh-CN" dirty="0">
                <a:latin typeface="medium-content-serif-font"/>
              </a:rPr>
              <a:t> (LDA) to do pre-process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32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2032</TotalTime>
  <Words>5975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Unicode MS</vt:lpstr>
      <vt:lpstr>Ashbury</vt:lpstr>
      <vt:lpstr>medium-content-serif-font</vt:lpstr>
      <vt:lpstr>等线</vt:lpstr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Text mining in financial market</vt:lpstr>
      <vt:lpstr>Dataset</vt:lpstr>
      <vt:lpstr>Data cleaning</vt:lpstr>
      <vt:lpstr>neural network with TF-IDF measure</vt:lpstr>
      <vt:lpstr>word embedding measure</vt:lpstr>
      <vt:lpstr>Cnn-lstm network with word embedding</vt:lpstr>
      <vt:lpstr>Performance</vt:lpstr>
      <vt:lpstr>Further work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微软 杨</dc:creator>
  <cp:lastModifiedBy>微软 杨</cp:lastModifiedBy>
  <cp:revision>50</cp:revision>
  <dcterms:created xsi:type="dcterms:W3CDTF">2020-05-03T04:27:02Z</dcterms:created>
  <dcterms:modified xsi:type="dcterms:W3CDTF">2020-05-05T01:26:33Z</dcterms:modified>
</cp:coreProperties>
</file>