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9.jpg" ContentType="image/png"/>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7647" r:id="rId4"/>
    <p:sldId id="1176" r:id="rId5"/>
    <p:sldId id="596" r:id="rId6"/>
    <p:sldId id="7669" r:id="rId7"/>
    <p:sldId id="7670" r:id="rId8"/>
    <p:sldId id="7671" r:id="rId9"/>
    <p:sldId id="7672" r:id="rId10"/>
    <p:sldId id="7673" r:id="rId11"/>
    <p:sldId id="7651" r:id="rId12"/>
    <p:sldId id="448" r:id="rId13"/>
    <p:sldId id="7664" r:id="rId14"/>
    <p:sldId id="7665" r:id="rId15"/>
    <p:sldId id="7666" r:id="rId16"/>
    <p:sldId id="7667" r:id="rId17"/>
    <p:sldId id="7653" r:id="rId18"/>
    <p:sldId id="7654" r:id="rId19"/>
    <p:sldId id="7655" r:id="rId20"/>
    <p:sldId id="7656" r:id="rId21"/>
    <p:sldId id="7657" r:id="rId22"/>
    <p:sldId id="7658" r:id="rId23"/>
    <p:sldId id="7659" r:id="rId24"/>
    <p:sldId id="7660" r:id="rId25"/>
    <p:sldId id="7661" r:id="rId26"/>
    <p:sldId id="7662" r:id="rId27"/>
    <p:sldId id="7648" r:id="rId28"/>
    <p:sldId id="599" r:id="rId29"/>
    <p:sldId id="469" r:id="rId30"/>
    <p:sldId id="1238" r:id="rId31"/>
    <p:sldId id="7652" r:id="rId32"/>
    <p:sldId id="348" r:id="rId33"/>
    <p:sldId id="7668" r:id="rId34"/>
    <p:sldId id="7674"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8"/>
    <a:srgbClr val="E6E9E6"/>
    <a:srgbClr val="C1C7CB"/>
    <a:srgbClr val="AFB4B8"/>
    <a:srgbClr val="E0E8EB"/>
    <a:srgbClr val="085799"/>
    <a:srgbClr val="06447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368" autoAdjust="0"/>
  </p:normalViewPr>
  <p:slideViewPr>
    <p:cSldViewPr snapToGrid="0">
      <p:cViewPr varScale="1">
        <p:scale>
          <a:sx n="119" d="100"/>
          <a:sy n="119" d="100"/>
        </p:scale>
        <p:origin x="232" y="19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78DBA-14DA-4A5E-B05D-85F7A5B73E75}" type="datetimeFigureOut">
              <a:rPr lang="zh-CN" altLang="en-US" smtClean="0"/>
              <a:t>2019/10/17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7293F-7C25-4187-86A1-538228AE7416}" type="slidenum">
              <a:rPr lang="zh-CN" altLang="en-US" smtClean="0"/>
              <a:t>‹#›</a:t>
            </a:fld>
            <a:endParaRPr lang="zh-CN" altLang="en-US"/>
          </a:p>
        </p:txBody>
      </p:sp>
    </p:spTree>
    <p:extLst>
      <p:ext uri="{BB962C8B-B14F-4D97-AF65-F5344CB8AC3E}">
        <p14:creationId xmlns:p14="http://schemas.microsoft.com/office/powerpoint/2010/main" val="404694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a:t>
            </a:fld>
            <a:endParaRPr lang="zh-CN" altLang="en-US"/>
          </a:p>
        </p:txBody>
      </p:sp>
    </p:spTree>
    <p:extLst>
      <p:ext uri="{BB962C8B-B14F-4D97-AF65-F5344CB8AC3E}">
        <p14:creationId xmlns:p14="http://schemas.microsoft.com/office/powerpoint/2010/main" val="1458724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10</a:t>
            </a:fld>
            <a:endParaRPr lang="zh-CN" altLang="en-US"/>
          </a:p>
        </p:txBody>
      </p:sp>
    </p:spTree>
    <p:extLst>
      <p:ext uri="{BB962C8B-B14F-4D97-AF65-F5344CB8AC3E}">
        <p14:creationId xmlns:p14="http://schemas.microsoft.com/office/powerpoint/2010/main" val="374796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3470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1BFB60-DF70-49C9-ACF0-1AFEF9115986}" type="slidenum">
              <a:rPr lang="zh-CN" altLang="en-US" smtClean="0"/>
              <a:t>12</a:t>
            </a:fld>
            <a:endParaRPr lang="zh-CN" altLang="en-US"/>
          </a:p>
        </p:txBody>
      </p:sp>
    </p:spTree>
    <p:extLst>
      <p:ext uri="{BB962C8B-B14F-4D97-AF65-F5344CB8AC3E}">
        <p14:creationId xmlns:p14="http://schemas.microsoft.com/office/powerpoint/2010/main" val="850247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CB8A1C-C157-405F-B346-695F24FFBC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9357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CB8A1C-C157-405F-B346-695F24FFBC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9970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65427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18</a:t>
            </a:fld>
            <a:endParaRPr lang="zh-CN" altLang="en-US"/>
          </a:p>
        </p:txBody>
      </p:sp>
    </p:spTree>
    <p:extLst>
      <p:ext uri="{BB962C8B-B14F-4D97-AF65-F5344CB8AC3E}">
        <p14:creationId xmlns:p14="http://schemas.microsoft.com/office/powerpoint/2010/main" val="378521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19</a:t>
            </a:fld>
            <a:endParaRPr lang="zh-CN" altLang="en-US"/>
          </a:p>
        </p:txBody>
      </p:sp>
    </p:spTree>
    <p:extLst>
      <p:ext uri="{BB962C8B-B14F-4D97-AF65-F5344CB8AC3E}">
        <p14:creationId xmlns:p14="http://schemas.microsoft.com/office/powerpoint/2010/main" val="2229489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54666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t>28</a:t>
            </a:fld>
            <a:endParaRPr lang="zh-CN" altLang="en-US"/>
          </a:p>
        </p:txBody>
      </p:sp>
    </p:spTree>
    <p:extLst>
      <p:ext uri="{BB962C8B-B14F-4D97-AF65-F5344CB8AC3E}">
        <p14:creationId xmlns:p14="http://schemas.microsoft.com/office/powerpoint/2010/main" val="322933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2</a:t>
            </a:fld>
            <a:endParaRPr lang="zh-CN" altLang="en-US"/>
          </a:p>
        </p:txBody>
      </p:sp>
    </p:spTree>
    <p:extLst>
      <p:ext uri="{BB962C8B-B14F-4D97-AF65-F5344CB8AC3E}">
        <p14:creationId xmlns:p14="http://schemas.microsoft.com/office/powerpoint/2010/main" val="315326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432CAF-49F6-421F-9490-E47DD0DF80AB}" type="slidenum">
              <a:rPr lang="zh-CN" altLang="en-US" smtClean="0"/>
              <a:pPr/>
              <a:t>29</a:t>
            </a:fld>
            <a:endParaRPr lang="zh-CN" altLang="en-US"/>
          </a:p>
        </p:txBody>
      </p:sp>
    </p:spTree>
    <p:extLst>
      <p:ext uri="{BB962C8B-B14F-4D97-AF65-F5344CB8AC3E}">
        <p14:creationId xmlns:p14="http://schemas.microsoft.com/office/powerpoint/2010/main" val="2524645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30</a:t>
            </a:fld>
            <a:endParaRPr lang="zh-CN" altLang="en-US"/>
          </a:p>
        </p:txBody>
      </p:sp>
    </p:spTree>
    <p:extLst>
      <p:ext uri="{BB962C8B-B14F-4D97-AF65-F5344CB8AC3E}">
        <p14:creationId xmlns:p14="http://schemas.microsoft.com/office/powerpoint/2010/main" val="3150200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31</a:t>
            </a:fld>
            <a:endParaRPr lang="zh-CN" altLang="en-US"/>
          </a:p>
        </p:txBody>
      </p:sp>
    </p:spTree>
    <p:extLst>
      <p:ext uri="{BB962C8B-B14F-4D97-AF65-F5344CB8AC3E}">
        <p14:creationId xmlns:p14="http://schemas.microsoft.com/office/powerpoint/2010/main" val="1394052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32</a:t>
            </a:fld>
            <a:endParaRPr lang="zh-CN" altLang="en-US"/>
          </a:p>
        </p:txBody>
      </p:sp>
    </p:spTree>
    <p:extLst>
      <p:ext uri="{BB962C8B-B14F-4D97-AF65-F5344CB8AC3E}">
        <p14:creationId xmlns:p14="http://schemas.microsoft.com/office/powerpoint/2010/main" val="795199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55952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34</a:t>
            </a:fld>
            <a:endParaRPr lang="zh-CN" altLang="en-US"/>
          </a:p>
        </p:txBody>
      </p:sp>
    </p:spTree>
    <p:extLst>
      <p:ext uri="{BB962C8B-B14F-4D97-AF65-F5344CB8AC3E}">
        <p14:creationId xmlns:p14="http://schemas.microsoft.com/office/powerpoint/2010/main" val="140240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417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4</a:t>
            </a:fld>
            <a:endParaRPr lang="zh-CN" altLang="en-US"/>
          </a:p>
        </p:txBody>
      </p:sp>
    </p:spTree>
    <p:extLst>
      <p:ext uri="{BB962C8B-B14F-4D97-AF65-F5344CB8AC3E}">
        <p14:creationId xmlns:p14="http://schemas.microsoft.com/office/powerpoint/2010/main" val="52341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t>5</a:t>
            </a:fld>
            <a:endParaRPr lang="zh-CN" altLang="en-US"/>
          </a:p>
        </p:txBody>
      </p:sp>
    </p:spTree>
    <p:extLst>
      <p:ext uri="{BB962C8B-B14F-4D97-AF65-F5344CB8AC3E}">
        <p14:creationId xmlns:p14="http://schemas.microsoft.com/office/powerpoint/2010/main" val="187715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76980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7</a:t>
            </a:fld>
            <a:endParaRPr lang="zh-CN" altLang="en-US"/>
          </a:p>
        </p:txBody>
      </p:sp>
    </p:spTree>
    <p:extLst>
      <p:ext uri="{BB962C8B-B14F-4D97-AF65-F5344CB8AC3E}">
        <p14:creationId xmlns:p14="http://schemas.microsoft.com/office/powerpoint/2010/main" val="107424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8</a:t>
            </a:fld>
            <a:endParaRPr lang="zh-CN" altLang="en-US"/>
          </a:p>
        </p:txBody>
      </p:sp>
    </p:spTree>
    <p:extLst>
      <p:ext uri="{BB962C8B-B14F-4D97-AF65-F5344CB8AC3E}">
        <p14:creationId xmlns:p14="http://schemas.microsoft.com/office/powerpoint/2010/main" val="316379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9</a:t>
            </a:fld>
            <a:endParaRPr lang="zh-CN" altLang="en-US"/>
          </a:p>
        </p:txBody>
      </p:sp>
    </p:spTree>
    <p:extLst>
      <p:ext uri="{BB962C8B-B14F-4D97-AF65-F5344CB8AC3E}">
        <p14:creationId xmlns:p14="http://schemas.microsoft.com/office/powerpoint/2010/main" val="45993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5E9C757D-1C5F-448F-990B-E0F784EB5FD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65277"/>
          <a:stretch/>
        </p:blipFill>
        <p:spPr>
          <a:xfrm>
            <a:off x="0" y="0"/>
            <a:ext cx="6096000" cy="6858000"/>
          </a:xfrm>
          <a:prstGeom prst="rect">
            <a:avLst/>
          </a:prstGeom>
        </p:spPr>
      </p:pic>
      <p:pic>
        <p:nvPicPr>
          <p:cNvPr id="4" name="图片 3">
            <a:extLst>
              <a:ext uri="{FF2B5EF4-FFF2-40B4-BE49-F238E27FC236}">
                <a16:creationId xmlns:a16="http://schemas.microsoft.com/office/drawing/2014/main" xmlns="" id="{317A77BB-AC7F-41B9-8C9F-E944098E6F1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242" t="-234" r="36" b="234"/>
          <a:stretch/>
        </p:blipFill>
        <p:spPr>
          <a:xfrm>
            <a:off x="6096000" y="-16042"/>
            <a:ext cx="6096000" cy="6874042"/>
          </a:xfrm>
          <a:prstGeom prst="rect">
            <a:avLst/>
          </a:prstGeom>
        </p:spPr>
      </p:pic>
    </p:spTree>
    <p:extLst>
      <p:ext uri="{BB962C8B-B14F-4D97-AF65-F5344CB8AC3E}">
        <p14:creationId xmlns:p14="http://schemas.microsoft.com/office/powerpoint/2010/main" val="247450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61F7627-F74A-47BE-BAE1-D8A89DD0BE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512B532-C66E-498C-A527-3A0B3CF300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328237A-EF21-4242-8036-230107F9B747}"/>
              </a:ext>
            </a:extLst>
          </p:cNvPr>
          <p:cNvSpPr>
            <a:spLocks noGrp="1"/>
          </p:cNvSpPr>
          <p:nvPr>
            <p:ph type="dt" sz="half" idx="10"/>
          </p:nvPr>
        </p:nvSpPr>
        <p:spPr/>
        <p:txBody>
          <a:bodyPr/>
          <a:lstStyle/>
          <a:p>
            <a:fld id="{ADB94EAC-7851-419C-9561-47E833F0B301}" type="datetimeFigureOut">
              <a:rPr lang="zh-CN" altLang="en-US" smtClean="0"/>
              <a:t>2019/10/17</a:t>
            </a:fld>
            <a:endParaRPr lang="zh-CN" altLang="en-US"/>
          </a:p>
        </p:txBody>
      </p:sp>
      <p:sp>
        <p:nvSpPr>
          <p:cNvPr id="5" name="页脚占位符 4">
            <a:extLst>
              <a:ext uri="{FF2B5EF4-FFF2-40B4-BE49-F238E27FC236}">
                <a16:creationId xmlns:a16="http://schemas.microsoft.com/office/drawing/2014/main" xmlns="" id="{6C9C6DA8-33D3-4EC0-9983-7683F0B81E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7894C42-A668-4A7A-A018-D561413D6C8C}"/>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062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96432A7-937E-4813-BCF6-E1D9CBDDD7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0BBD1448-4F5E-43E6-A4E4-9E37C9C689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F2BC18F-CD8A-4865-B3DB-7E72EF90E5FE}"/>
              </a:ext>
            </a:extLst>
          </p:cNvPr>
          <p:cNvSpPr>
            <a:spLocks noGrp="1"/>
          </p:cNvSpPr>
          <p:nvPr>
            <p:ph type="dt" sz="half" idx="10"/>
          </p:nvPr>
        </p:nvSpPr>
        <p:spPr/>
        <p:txBody>
          <a:bodyPr/>
          <a:lstStyle/>
          <a:p>
            <a:fld id="{ADB94EAC-7851-419C-9561-47E833F0B301}" type="datetimeFigureOut">
              <a:rPr lang="zh-CN" altLang="en-US" smtClean="0"/>
              <a:t>2019/10/17</a:t>
            </a:fld>
            <a:endParaRPr lang="zh-CN" altLang="en-US"/>
          </a:p>
        </p:txBody>
      </p:sp>
      <p:sp>
        <p:nvSpPr>
          <p:cNvPr id="5" name="页脚占位符 4">
            <a:extLst>
              <a:ext uri="{FF2B5EF4-FFF2-40B4-BE49-F238E27FC236}">
                <a16:creationId xmlns:a16="http://schemas.microsoft.com/office/drawing/2014/main" xmlns="" id="{7E9BF520-00D6-4663-9AF2-086F3E9934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943F123-FBA7-4FBB-89C0-B02EB94D5124}"/>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57938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838062"/>
      </p:ext>
    </p:extLst>
  </p:cSld>
  <p:clrMapOvr>
    <a:masterClrMapping/>
  </p:clrMapOvr>
  <mc:AlternateContent xmlns:mc="http://schemas.openxmlformats.org/markup-compatibility/2006" xmlns:p14="http://schemas.microsoft.com/office/powerpoint/2010/main">
    <mc:Choice Requires="p14">
      <p:transition spd="slow" p14:dur="2000" advClick="0" advTm="3000">
        <p:randomBar dir="vert"/>
      </p:transition>
    </mc:Choice>
    <mc:Fallback xmlns="">
      <p:transition spd="slow" advClick="0" advTm="3000">
        <p:randomBa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5A371E5A-FAAF-AE42-8722-27F616E2BDC0}" type="datetimeFigureOut">
              <a:rPr kumimoji="1" lang="zh-TW" altLang="en-US" smtClean="0"/>
              <a:t>2019/10/17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422B60DD-F454-E34B-B71A-85928C86BB04}" type="slidenum">
              <a:rPr kumimoji="1" lang="zh-TW" altLang="en-US" smtClean="0"/>
              <a:t>‹#›</a:t>
            </a:fld>
            <a:endParaRPr kumimoji="1" lang="zh-TW" altLang="en-US"/>
          </a:p>
        </p:txBody>
      </p:sp>
    </p:spTree>
    <p:extLst>
      <p:ext uri="{BB962C8B-B14F-4D97-AF65-F5344CB8AC3E}">
        <p14:creationId xmlns:p14="http://schemas.microsoft.com/office/powerpoint/2010/main" val="24064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61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62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C4F77B-5371-4712-9E6E-B28F658B2D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5E2D405-27D5-4DB1-B0EA-7EF278439AA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2961177F-E428-4E89-8308-8CF4F67E36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8120DAA3-94FD-4478-B7C4-57B288D76C7C}"/>
              </a:ext>
            </a:extLst>
          </p:cNvPr>
          <p:cNvSpPr>
            <a:spLocks noGrp="1"/>
          </p:cNvSpPr>
          <p:nvPr>
            <p:ph type="dt" sz="half" idx="10"/>
          </p:nvPr>
        </p:nvSpPr>
        <p:spPr/>
        <p:txBody>
          <a:bodyPr/>
          <a:lstStyle/>
          <a:p>
            <a:fld id="{ADB94EAC-7851-419C-9561-47E833F0B301}" type="datetimeFigureOut">
              <a:rPr lang="zh-CN" altLang="en-US" smtClean="0"/>
              <a:t>2019/10/17</a:t>
            </a:fld>
            <a:endParaRPr lang="zh-CN" altLang="en-US"/>
          </a:p>
        </p:txBody>
      </p:sp>
      <p:sp>
        <p:nvSpPr>
          <p:cNvPr id="6" name="页脚占位符 5">
            <a:extLst>
              <a:ext uri="{FF2B5EF4-FFF2-40B4-BE49-F238E27FC236}">
                <a16:creationId xmlns:a16="http://schemas.microsoft.com/office/drawing/2014/main" xmlns="" id="{8C87003C-C7B5-46F3-9F2A-56C45744C1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6765218-AB98-4294-8634-1D84D18DEB97}"/>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82333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4399A7-0386-462A-91A5-F27BE146C9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8A95918-53E7-4905-A5B5-5AF1EC919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AE274F41-BA04-4252-B7C2-BE1EDFA2526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A33BE004-636B-4787-97E1-47634D757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6FDE8A64-B84E-4E9B-BB14-372CF6C14E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50D0AA18-12D5-4E19-BD79-94B3F4102CD2}"/>
              </a:ext>
            </a:extLst>
          </p:cNvPr>
          <p:cNvSpPr>
            <a:spLocks noGrp="1"/>
          </p:cNvSpPr>
          <p:nvPr>
            <p:ph type="dt" sz="half" idx="10"/>
          </p:nvPr>
        </p:nvSpPr>
        <p:spPr/>
        <p:txBody>
          <a:bodyPr/>
          <a:lstStyle/>
          <a:p>
            <a:fld id="{ADB94EAC-7851-419C-9561-47E833F0B301}" type="datetimeFigureOut">
              <a:rPr lang="zh-CN" altLang="en-US" smtClean="0"/>
              <a:t>2019/10/17</a:t>
            </a:fld>
            <a:endParaRPr lang="zh-CN" altLang="en-US"/>
          </a:p>
        </p:txBody>
      </p:sp>
      <p:sp>
        <p:nvSpPr>
          <p:cNvPr id="8" name="页脚占位符 7">
            <a:extLst>
              <a:ext uri="{FF2B5EF4-FFF2-40B4-BE49-F238E27FC236}">
                <a16:creationId xmlns:a16="http://schemas.microsoft.com/office/drawing/2014/main" xmlns="" id="{6B421872-D37A-4754-B38F-3E303E9135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ABB6DEA1-5D4C-49D9-A978-C3552B43764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73075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845626-E9FA-40C3-B712-2640060E36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F03DA49-AEF3-469B-A041-74D314FAA9AE}"/>
              </a:ext>
            </a:extLst>
          </p:cNvPr>
          <p:cNvSpPr>
            <a:spLocks noGrp="1"/>
          </p:cNvSpPr>
          <p:nvPr>
            <p:ph type="dt" sz="half" idx="10"/>
          </p:nvPr>
        </p:nvSpPr>
        <p:spPr/>
        <p:txBody>
          <a:bodyPr/>
          <a:lstStyle/>
          <a:p>
            <a:fld id="{ADB94EAC-7851-419C-9561-47E833F0B301}" type="datetimeFigureOut">
              <a:rPr lang="zh-CN" altLang="en-US" smtClean="0"/>
              <a:t>2019/10/17</a:t>
            </a:fld>
            <a:endParaRPr lang="zh-CN" altLang="en-US"/>
          </a:p>
        </p:txBody>
      </p:sp>
      <p:sp>
        <p:nvSpPr>
          <p:cNvPr id="4" name="页脚占位符 3">
            <a:extLst>
              <a:ext uri="{FF2B5EF4-FFF2-40B4-BE49-F238E27FC236}">
                <a16:creationId xmlns:a16="http://schemas.microsoft.com/office/drawing/2014/main" xmlns="" id="{3423F08C-C7BB-4AE3-82A5-6C9AAAC49E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59B2680A-E899-43D8-A79A-EBEF3A704FAF}"/>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21779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A03AD8E-DBAA-4E06-A116-006CBC5A199F}"/>
              </a:ext>
            </a:extLst>
          </p:cNvPr>
          <p:cNvSpPr>
            <a:spLocks noGrp="1"/>
          </p:cNvSpPr>
          <p:nvPr>
            <p:ph type="dt" sz="half" idx="10"/>
          </p:nvPr>
        </p:nvSpPr>
        <p:spPr/>
        <p:txBody>
          <a:bodyPr/>
          <a:lstStyle/>
          <a:p>
            <a:fld id="{ADB94EAC-7851-419C-9561-47E833F0B301}" type="datetimeFigureOut">
              <a:rPr lang="zh-CN" altLang="en-US" smtClean="0"/>
              <a:t>2019/10/17</a:t>
            </a:fld>
            <a:endParaRPr lang="zh-CN" altLang="en-US"/>
          </a:p>
        </p:txBody>
      </p:sp>
      <p:sp>
        <p:nvSpPr>
          <p:cNvPr id="3" name="页脚占位符 2">
            <a:extLst>
              <a:ext uri="{FF2B5EF4-FFF2-40B4-BE49-F238E27FC236}">
                <a16:creationId xmlns:a16="http://schemas.microsoft.com/office/drawing/2014/main" xmlns="" id="{6AE0A4AF-9CF9-4843-BA28-D6E249E5CC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DD17B34C-8711-487A-8C79-849154E4232A}"/>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55094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215CC3B-8433-43EA-A36D-C169A999F4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72C388EA-232D-4F29-AC6E-F2EBE4051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B585399F-87BF-41EE-A617-8467EA275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A002F6E-7734-4244-9AB4-016A2F230D2F}"/>
              </a:ext>
            </a:extLst>
          </p:cNvPr>
          <p:cNvSpPr>
            <a:spLocks noGrp="1"/>
          </p:cNvSpPr>
          <p:nvPr>
            <p:ph type="dt" sz="half" idx="10"/>
          </p:nvPr>
        </p:nvSpPr>
        <p:spPr/>
        <p:txBody>
          <a:bodyPr/>
          <a:lstStyle/>
          <a:p>
            <a:fld id="{ADB94EAC-7851-419C-9561-47E833F0B301}" type="datetimeFigureOut">
              <a:rPr lang="zh-CN" altLang="en-US" smtClean="0"/>
              <a:t>2019/10/17</a:t>
            </a:fld>
            <a:endParaRPr lang="zh-CN" altLang="en-US"/>
          </a:p>
        </p:txBody>
      </p:sp>
      <p:sp>
        <p:nvSpPr>
          <p:cNvPr id="6" name="页脚占位符 5">
            <a:extLst>
              <a:ext uri="{FF2B5EF4-FFF2-40B4-BE49-F238E27FC236}">
                <a16:creationId xmlns:a16="http://schemas.microsoft.com/office/drawing/2014/main" xmlns="" id="{C5238A41-7B0B-492F-AFA7-E4CDBDBF1F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CD6D5B5-17CD-4981-B8A3-97F5D2DEC07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03060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29BA48-6FF7-466D-B72D-25E1AE8EB4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8C0DBB5-D0D4-40E0-A0D3-7FEE34518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8571F67-ECAE-498B-94B7-79CF23C10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58B2C0F-02D3-4F5E-AB90-8EE07C114F65}"/>
              </a:ext>
            </a:extLst>
          </p:cNvPr>
          <p:cNvSpPr>
            <a:spLocks noGrp="1"/>
          </p:cNvSpPr>
          <p:nvPr>
            <p:ph type="dt" sz="half" idx="10"/>
          </p:nvPr>
        </p:nvSpPr>
        <p:spPr/>
        <p:txBody>
          <a:bodyPr/>
          <a:lstStyle/>
          <a:p>
            <a:fld id="{ADB94EAC-7851-419C-9561-47E833F0B301}" type="datetimeFigureOut">
              <a:rPr lang="zh-CN" altLang="en-US" smtClean="0"/>
              <a:t>2019/10/17</a:t>
            </a:fld>
            <a:endParaRPr lang="zh-CN" altLang="en-US"/>
          </a:p>
        </p:txBody>
      </p:sp>
      <p:sp>
        <p:nvSpPr>
          <p:cNvPr id="6" name="页脚占位符 5">
            <a:extLst>
              <a:ext uri="{FF2B5EF4-FFF2-40B4-BE49-F238E27FC236}">
                <a16:creationId xmlns:a16="http://schemas.microsoft.com/office/drawing/2014/main" xmlns="" id="{C6FD987E-E735-4E00-B706-9A3C83E1D6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51F3D15-9119-43F3-933F-B3C5AA801098}"/>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3760039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95D9B5F-CE5F-41AA-89FD-551FA8988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282CC29-FD05-4CED-A525-0C19865A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D8D5F05-8904-4031-A68E-645822F9A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4EAC-7851-419C-9561-47E833F0B301}" type="datetimeFigureOut">
              <a:rPr lang="zh-CN" altLang="en-US" smtClean="0"/>
              <a:t>2019/10/17</a:t>
            </a:fld>
            <a:endParaRPr lang="zh-CN" altLang="en-US"/>
          </a:p>
        </p:txBody>
      </p:sp>
      <p:sp>
        <p:nvSpPr>
          <p:cNvPr id="5" name="页脚占位符 4">
            <a:extLst>
              <a:ext uri="{FF2B5EF4-FFF2-40B4-BE49-F238E27FC236}">
                <a16:creationId xmlns:a16="http://schemas.microsoft.com/office/drawing/2014/main" xmlns="" id="{51C3DD37-8CB0-4E7F-8647-CACE7AC73F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5EAB2A78-CDF0-438D-BC20-8B3F95371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4682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nlp.stanford.edu/pubs/glove.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png"/><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30.jpeg"/><Relationship Id="rId1" Type="http://schemas.openxmlformats.org/officeDocument/2006/relationships/tags" Target="../tags/tag2.x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rgbClr val="E6E6E8"/>
            </a:gs>
          </a:gsLst>
          <a:path path="circle">
            <a:fillToRect l="50000" t="50000" r="50000" b="50000"/>
          </a:path>
        </a:gradFill>
        <a:effectLst/>
      </p:bgPr>
    </p:bg>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xmlns=""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2374B8BA-E1A5-4F96-A711-A1301B6872D2}"/>
              </a:ext>
            </a:extLst>
          </p:cNvPr>
          <p:cNvCxnSpPr>
            <a:cxnSpLocks/>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70E81229-FADF-487D-929C-4ED20521D106}"/>
              </a:ext>
            </a:extLst>
          </p:cNvPr>
          <p:cNvCxnSpPr>
            <a:cxnSpLocks/>
          </p:cNvCxnSpPr>
          <p:nvPr/>
        </p:nvCxnSpPr>
        <p:spPr>
          <a:xfrm flipH="1">
            <a:off x="2910545" y="5347172"/>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50C234BB-6BAA-41DF-A988-4ED207C73FA7}"/>
              </a:ext>
            </a:extLst>
          </p:cNvPr>
          <p:cNvCxnSpPr>
            <a:cxnSpLocks/>
          </p:cNvCxnSpPr>
          <p:nvPr/>
        </p:nvCxnSpPr>
        <p:spPr>
          <a:xfrm flipH="1">
            <a:off x="2069939" y="5541577"/>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xmlns="" id="{55658A09-94DD-4D42-A1E6-877B1B733197}"/>
              </a:ext>
            </a:extLst>
          </p:cNvPr>
          <p:cNvGrpSpPr/>
          <p:nvPr/>
        </p:nvGrpSpPr>
        <p:grpSpPr>
          <a:xfrm>
            <a:off x="5178458" y="1364474"/>
            <a:ext cx="1835083" cy="645459"/>
            <a:chOff x="5178000" y="1248360"/>
            <a:chExt cx="1835083" cy="645459"/>
          </a:xfrm>
        </p:grpSpPr>
        <p:cxnSp>
          <p:nvCxnSpPr>
            <p:cNvPr id="43" name="直接连接符 42">
              <a:extLst>
                <a:ext uri="{FF2B5EF4-FFF2-40B4-BE49-F238E27FC236}">
                  <a16:creationId xmlns:a16="http://schemas.microsoft.com/office/drawing/2014/main" xmlns="" id="{74393DC5-7F50-4EA2-8054-6E651B261BDF}"/>
                </a:ext>
              </a:extLst>
            </p:cNvPr>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8320CBD2-A6F5-45DE-BF56-9DBE0A074F23}"/>
                </a:ext>
              </a:extLst>
            </p:cNvPr>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20CBFE0D-445F-4C61-B017-E84CBA945535}"/>
                </a:ext>
              </a:extLst>
            </p:cNvPr>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a:extLst>
              <a:ext uri="{FF2B5EF4-FFF2-40B4-BE49-F238E27FC236}">
                <a16:creationId xmlns:a16="http://schemas.microsoft.com/office/drawing/2014/main" xmlns="" id="{2B22691D-A916-41EF-B5E9-68B2F5D43576}"/>
              </a:ext>
            </a:extLst>
          </p:cNvPr>
          <p:cNvCxnSpPr/>
          <p:nvPr/>
        </p:nvCxnSpPr>
        <p:spPr>
          <a:xfrm>
            <a:off x="6096458" y="4079263"/>
            <a:ext cx="0" cy="660400"/>
          </a:xfrm>
          <a:prstGeom prst="line">
            <a:avLst/>
          </a:prstGeom>
          <a:ln w="63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xmlns="" id="{D7E46458-47DE-485F-BEFC-0BF30283F2E3}"/>
              </a:ext>
            </a:extLst>
          </p:cNvPr>
          <p:cNvGrpSpPr/>
          <p:nvPr/>
        </p:nvGrpSpPr>
        <p:grpSpPr>
          <a:xfrm>
            <a:off x="2902928" y="1907729"/>
            <a:ext cx="6349559" cy="1854019"/>
            <a:chOff x="2902470" y="1791615"/>
            <a:chExt cx="6349559" cy="1854019"/>
          </a:xfrm>
        </p:grpSpPr>
        <p:sp>
          <p:nvSpPr>
            <p:cNvPr id="48" name="文本框 47">
              <a:extLst>
                <a:ext uri="{FF2B5EF4-FFF2-40B4-BE49-F238E27FC236}">
                  <a16:creationId xmlns:a16="http://schemas.microsoft.com/office/drawing/2014/main" xmlns="" id="{973B07BA-70B6-441F-98EB-6D0148A08C53}"/>
                </a:ext>
              </a:extLst>
            </p:cNvPr>
            <p:cNvSpPr txBox="1"/>
            <p:nvPr/>
          </p:nvSpPr>
          <p:spPr>
            <a:xfrm>
              <a:off x="4867877" y="1791615"/>
              <a:ext cx="2418747" cy="1107996"/>
            </a:xfrm>
            <a:prstGeom prst="rect">
              <a:avLst/>
            </a:prstGeom>
            <a:noFill/>
          </p:spPr>
          <p:txBody>
            <a:bodyPr wrap="square" rtlCol="0">
              <a:spAutoFit/>
            </a:bodyPr>
            <a:lstStyle/>
            <a:p>
              <a:pPr algn="dist"/>
              <a:endParaRPr lang="zh-CN" alt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a:extLst>
                <a:ext uri="{FF2B5EF4-FFF2-40B4-BE49-F238E27FC236}">
                  <a16:creationId xmlns:a16="http://schemas.microsoft.com/office/drawing/2014/main" xmlns="" id="{506C9309-DA9A-4E52-B9D6-A88C4EF798D2}"/>
                </a:ext>
              </a:extLst>
            </p:cNvPr>
            <p:cNvSpPr txBox="1"/>
            <p:nvPr/>
          </p:nvSpPr>
          <p:spPr>
            <a:xfrm>
              <a:off x="2902470" y="1891308"/>
              <a:ext cx="6349559" cy="1754326"/>
            </a:xfrm>
            <a:prstGeom prst="rect">
              <a:avLst/>
            </a:prstGeom>
            <a:noFill/>
          </p:spPr>
          <p:txBody>
            <a:bodyPr wrap="square" rtlCol="0">
              <a:spAutoFit/>
            </a:bodyPr>
            <a:lstStyle/>
            <a:p>
              <a:pPr algn="ctr"/>
              <a:r>
                <a:rPr lang="en-US" altLang="zh-CN" sz="3600" b="1" dirty="0"/>
                <a:t>Predictions on stock price change with data mining</a:t>
              </a:r>
              <a:endParaRPr lang="zh-CN" altLang="zh-CN" sz="3600" b="1" dirty="0"/>
            </a:p>
            <a:p>
              <a:pPr algn="ctr"/>
              <a:r>
                <a:rPr lang="en-US" altLang="zh-CN" sz="3600" b="1" dirty="0"/>
                <a:t>in top news</a:t>
              </a:r>
              <a:endPar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grpSp>
      <p:grpSp>
        <p:nvGrpSpPr>
          <p:cNvPr id="50" name="组合 49">
            <a:extLst>
              <a:ext uri="{FF2B5EF4-FFF2-40B4-BE49-F238E27FC236}">
                <a16:creationId xmlns:a16="http://schemas.microsoft.com/office/drawing/2014/main" xmlns="" id="{1232BAD4-3E3D-4B01-9EA0-34C1CAA212B7}"/>
              </a:ext>
            </a:extLst>
          </p:cNvPr>
          <p:cNvGrpSpPr/>
          <p:nvPr/>
        </p:nvGrpSpPr>
        <p:grpSpPr>
          <a:xfrm>
            <a:off x="5178458" y="3696226"/>
            <a:ext cx="1835083" cy="1634379"/>
            <a:chOff x="5178000" y="3580112"/>
            <a:chExt cx="1835083" cy="1634379"/>
          </a:xfrm>
        </p:grpSpPr>
        <p:cxnSp>
          <p:nvCxnSpPr>
            <p:cNvPr id="51" name="直接连接符 50">
              <a:extLst>
                <a:ext uri="{FF2B5EF4-FFF2-40B4-BE49-F238E27FC236}">
                  <a16:creationId xmlns:a16="http://schemas.microsoft.com/office/drawing/2014/main" xmlns="" id="{B6905B06-9247-47FC-8F86-DFC336F3EA80}"/>
                </a:ext>
              </a:extLst>
            </p:cNvPr>
            <p:cNvCxnSpPr>
              <a:cxnSpLocks/>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DABEDD52-1F0E-4582-A1D5-4034B77F7F4E}"/>
                </a:ext>
              </a:extLst>
            </p:cNvPr>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42A2E27C-1B12-4DFF-98E8-0259CC25840E}"/>
                </a:ext>
              </a:extLst>
            </p:cNvPr>
            <p:cNvCxnSpPr>
              <a:cxnSpLocks/>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55" name="椭圆 54">
            <a:extLst>
              <a:ext uri="{FF2B5EF4-FFF2-40B4-BE49-F238E27FC236}">
                <a16:creationId xmlns:a16="http://schemas.microsoft.com/office/drawing/2014/main" xmlns="" id="{88E5D509-E508-4364-886D-8C3B6D5CD86A}"/>
              </a:ext>
            </a:extLst>
          </p:cNvPr>
          <p:cNvSpPr/>
          <p:nvPr/>
        </p:nvSpPr>
        <p:spPr>
          <a:xfrm rot="9600000">
            <a:off x="4045782" y="4504896"/>
            <a:ext cx="4101352" cy="774786"/>
          </a:xfrm>
          <a:prstGeom prst="ellipse">
            <a:avLst/>
          </a:prstGeom>
          <a:noFill/>
          <a:ln w="31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文本框 1">
            <a:extLst>
              <a:ext uri="{FF2B5EF4-FFF2-40B4-BE49-F238E27FC236}">
                <a16:creationId xmlns:a16="http://schemas.microsoft.com/office/drawing/2014/main" xmlns="" id="{D240954F-F8DA-6D4E-A63F-CACC9EA1E5FC}"/>
              </a:ext>
            </a:extLst>
          </p:cNvPr>
          <p:cNvSpPr txBox="1"/>
          <p:nvPr/>
        </p:nvSpPr>
        <p:spPr>
          <a:xfrm>
            <a:off x="2800350" y="5957692"/>
            <a:ext cx="6673106" cy="400110"/>
          </a:xfrm>
          <a:prstGeom prst="rect">
            <a:avLst/>
          </a:prstGeom>
          <a:noFill/>
        </p:spPr>
        <p:txBody>
          <a:bodyPr wrap="square" rtlCol="0">
            <a:spAutoFit/>
          </a:bodyPr>
          <a:lstStyle/>
          <a:p>
            <a:r>
              <a:rPr kumimoji="1" lang="en-US" altLang="zh-CN" sz="2000" b="1" dirty="0"/>
              <a:t>HE </a:t>
            </a:r>
            <a:r>
              <a:rPr kumimoji="1" lang="en-US" altLang="zh-CN" sz="2000" b="1" dirty="0" err="1"/>
              <a:t>Junyi</a:t>
            </a:r>
            <a:r>
              <a:rPr kumimoji="1" lang="en-US" altLang="zh-CN" sz="2000" b="1" dirty="0"/>
              <a:t>     YANG </a:t>
            </a:r>
            <a:r>
              <a:rPr kumimoji="1" lang="en-US" altLang="zh-CN" sz="2000" b="1" dirty="0" err="1"/>
              <a:t>Haobo</a:t>
            </a:r>
            <a:r>
              <a:rPr kumimoji="1" lang="en-US" altLang="zh-CN" sz="2000" b="1" dirty="0"/>
              <a:t>     ZHANG Bowen     WU </a:t>
            </a:r>
            <a:r>
              <a:rPr kumimoji="1" lang="en-US" altLang="zh-CN" sz="2000" b="1" dirty="0" err="1"/>
              <a:t>Zijing</a:t>
            </a:r>
            <a:endParaRPr kumimoji="1" lang="zh-CN" altLang="en-US" sz="2000" b="1" dirty="0"/>
          </a:p>
        </p:txBody>
      </p:sp>
    </p:spTree>
    <p:extLst>
      <p:ext uri="{BB962C8B-B14F-4D97-AF65-F5344CB8AC3E}">
        <p14:creationId xmlns:p14="http://schemas.microsoft.com/office/powerpoint/2010/main" val="140334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1" name="文本框 10">
            <a:extLst>
              <a:ext uri="{FF2B5EF4-FFF2-40B4-BE49-F238E27FC236}">
                <a16:creationId xmlns:a16="http://schemas.microsoft.com/office/drawing/2014/main" xmlns="" id="{3EAB6F9D-B056-4A1A-9D46-E93BEA8CF99D}"/>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Accuracy</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33" name="图片 32">
            <a:extLst>
              <a:ext uri="{FF2B5EF4-FFF2-40B4-BE49-F238E27FC236}">
                <a16:creationId xmlns:a16="http://schemas.microsoft.com/office/drawing/2014/main" xmlns="" id="{8FCB6EB2-856D-4A56-B283-D6C92B604B9C}"/>
              </a:ext>
            </a:extLst>
          </p:cNvPr>
          <p:cNvPicPr/>
          <p:nvPr/>
        </p:nvPicPr>
        <p:blipFill>
          <a:blip r:embed="rId3"/>
          <a:stretch>
            <a:fillRect/>
          </a:stretch>
        </p:blipFill>
        <p:spPr>
          <a:xfrm>
            <a:off x="2201988" y="3155668"/>
            <a:ext cx="1657143" cy="1355035"/>
          </a:xfrm>
          <a:prstGeom prst="rect">
            <a:avLst/>
          </a:prstGeom>
        </p:spPr>
      </p:pic>
      <p:grpSp>
        <p:nvGrpSpPr>
          <p:cNvPr id="34" name="组合 33">
            <a:extLst>
              <a:ext uri="{FF2B5EF4-FFF2-40B4-BE49-F238E27FC236}">
                <a16:creationId xmlns:a16="http://schemas.microsoft.com/office/drawing/2014/main" xmlns="" id="{9DDC6D02-A0CF-4110-B7B2-8B5BE1ED878C}"/>
              </a:ext>
            </a:extLst>
          </p:cNvPr>
          <p:cNvGrpSpPr/>
          <p:nvPr/>
        </p:nvGrpSpPr>
        <p:grpSpPr>
          <a:xfrm>
            <a:off x="1453048" y="487504"/>
            <a:ext cx="2726354" cy="2479775"/>
            <a:chOff x="5363972" y="1626645"/>
            <a:chExt cx="1546534" cy="1447990"/>
          </a:xfrm>
        </p:grpSpPr>
        <p:sp>
          <p:nvSpPr>
            <p:cNvPr id="35" name="矩形 34">
              <a:extLst>
                <a:ext uri="{FF2B5EF4-FFF2-40B4-BE49-F238E27FC236}">
                  <a16:creationId xmlns:a16="http://schemas.microsoft.com/office/drawing/2014/main" xmlns="" id="{468BC689-ABF7-4A9A-9DC0-A21ADE09F801}"/>
                </a:ext>
              </a:extLst>
            </p:cNvPr>
            <p:cNvSpPr/>
            <p:nvPr/>
          </p:nvSpPr>
          <p:spPr>
            <a:xfrm>
              <a:off x="5363972" y="2000711"/>
              <a:ext cx="1546534" cy="10739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6" name="矩形 35">
              <a:extLst>
                <a:ext uri="{FF2B5EF4-FFF2-40B4-BE49-F238E27FC236}">
                  <a16:creationId xmlns:a16="http://schemas.microsoft.com/office/drawing/2014/main" xmlns="" id="{6418A56A-A684-406E-8758-1F0F4077FA8A}"/>
                </a:ext>
              </a:extLst>
            </p:cNvPr>
            <p:cNvSpPr/>
            <p:nvPr/>
          </p:nvSpPr>
          <p:spPr>
            <a:xfrm>
              <a:off x="5363972" y="1626645"/>
              <a:ext cx="1537732" cy="305853"/>
            </a:xfrm>
            <a:prstGeom prst="rect">
              <a:avLst/>
            </a:prstGeom>
          </p:spPr>
          <p:txBody>
            <a:bodyPr vert="horz" lIns="121920" tIns="60960" rIns="121920" bIns="60960" anchor="ctr">
              <a:noAutofit/>
            </a:bodyPr>
            <a:lstStyle/>
            <a:p>
              <a:pPr algn="ctr">
                <a:spcBef>
                  <a:spcPct val="0"/>
                </a:spcBef>
              </a:pPr>
              <a:r>
                <a:rPr lang="en-US" altLang="zh-CN"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one-gram dataset </a:t>
              </a:r>
            </a:p>
          </p:txBody>
        </p:sp>
        <p:sp>
          <p:nvSpPr>
            <p:cNvPr id="37" name="矩形 36">
              <a:extLst>
                <a:ext uri="{FF2B5EF4-FFF2-40B4-BE49-F238E27FC236}">
                  <a16:creationId xmlns:a16="http://schemas.microsoft.com/office/drawing/2014/main" xmlns="" id="{36BFA350-3332-4DF4-9D46-6F515BAA8555}"/>
                </a:ext>
              </a:extLst>
            </p:cNvPr>
            <p:cNvSpPr/>
            <p:nvPr/>
          </p:nvSpPr>
          <p:spPr>
            <a:xfrm>
              <a:off x="5404136" y="2620294"/>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accuracy : 0.47666667</a:t>
              </a:r>
            </a:p>
            <a:p>
              <a:pPr algn="ctr"/>
              <a:endPar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8" name="任意多边形: 形状 37">
              <a:extLst>
                <a:ext uri="{FF2B5EF4-FFF2-40B4-BE49-F238E27FC236}">
                  <a16:creationId xmlns:a16="http://schemas.microsoft.com/office/drawing/2014/main" xmlns="" id="{1DF67EEE-9283-43AE-A1D0-AAFF102CBCA0}"/>
                </a:ext>
              </a:extLst>
            </p:cNvPr>
            <p:cNvSpPr/>
            <p:nvPr/>
          </p:nvSpPr>
          <p:spPr>
            <a:xfrm>
              <a:off x="5959280"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pic>
        <p:nvPicPr>
          <p:cNvPr id="39" name="图片 38">
            <a:extLst>
              <a:ext uri="{FF2B5EF4-FFF2-40B4-BE49-F238E27FC236}">
                <a16:creationId xmlns:a16="http://schemas.microsoft.com/office/drawing/2014/main" xmlns="" id="{74E3E016-5F05-4619-B4EA-3C68DA2F52C0}"/>
              </a:ext>
            </a:extLst>
          </p:cNvPr>
          <p:cNvPicPr/>
          <p:nvPr/>
        </p:nvPicPr>
        <p:blipFill>
          <a:blip r:embed="rId4"/>
          <a:stretch>
            <a:fillRect/>
          </a:stretch>
        </p:blipFill>
        <p:spPr>
          <a:xfrm>
            <a:off x="745435" y="4749762"/>
            <a:ext cx="3846443" cy="1607752"/>
          </a:xfrm>
          <a:prstGeom prst="rect">
            <a:avLst/>
          </a:prstGeom>
        </p:spPr>
      </p:pic>
      <p:sp>
        <p:nvSpPr>
          <p:cNvPr id="3" name="箭头: 右 2">
            <a:extLst>
              <a:ext uri="{FF2B5EF4-FFF2-40B4-BE49-F238E27FC236}">
                <a16:creationId xmlns:a16="http://schemas.microsoft.com/office/drawing/2014/main" xmlns="" id="{900581BC-53EC-4A50-B116-B53A03FC6F41}"/>
              </a:ext>
            </a:extLst>
          </p:cNvPr>
          <p:cNvSpPr/>
          <p:nvPr/>
        </p:nvSpPr>
        <p:spPr>
          <a:xfrm>
            <a:off x="5396948" y="3081395"/>
            <a:ext cx="1520687" cy="541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xmlns="" id="{EF86E5A1-C164-405B-A2CE-442CC9E5561A}"/>
              </a:ext>
            </a:extLst>
          </p:cNvPr>
          <p:cNvGrpSpPr/>
          <p:nvPr/>
        </p:nvGrpSpPr>
        <p:grpSpPr>
          <a:xfrm>
            <a:off x="7655065" y="487504"/>
            <a:ext cx="2726354" cy="2479775"/>
            <a:chOff x="5363972" y="1626645"/>
            <a:chExt cx="1546534" cy="1447990"/>
          </a:xfrm>
        </p:grpSpPr>
        <p:sp>
          <p:nvSpPr>
            <p:cNvPr id="42" name="矩形 41">
              <a:extLst>
                <a:ext uri="{FF2B5EF4-FFF2-40B4-BE49-F238E27FC236}">
                  <a16:creationId xmlns:a16="http://schemas.microsoft.com/office/drawing/2014/main" xmlns="" id="{C697548E-EA8D-492A-96F9-623913D66A7B}"/>
                </a:ext>
              </a:extLst>
            </p:cNvPr>
            <p:cNvSpPr/>
            <p:nvPr/>
          </p:nvSpPr>
          <p:spPr>
            <a:xfrm>
              <a:off x="5363972" y="2000711"/>
              <a:ext cx="1546534" cy="10739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3" name="矩形 42">
              <a:extLst>
                <a:ext uri="{FF2B5EF4-FFF2-40B4-BE49-F238E27FC236}">
                  <a16:creationId xmlns:a16="http://schemas.microsoft.com/office/drawing/2014/main" xmlns="" id="{5BA0FBAF-FEF4-4766-8650-F0D80BAA7111}"/>
                </a:ext>
              </a:extLst>
            </p:cNvPr>
            <p:cNvSpPr/>
            <p:nvPr/>
          </p:nvSpPr>
          <p:spPr>
            <a:xfrm>
              <a:off x="5363972" y="1626645"/>
              <a:ext cx="1537732" cy="305853"/>
            </a:xfrm>
            <a:prstGeom prst="rect">
              <a:avLst/>
            </a:prstGeom>
          </p:spPr>
          <p:txBody>
            <a:bodyPr vert="horz" lIns="121920" tIns="60960" rIns="121920" bIns="60960" anchor="ctr">
              <a:noAutofit/>
            </a:bodyPr>
            <a:lstStyle/>
            <a:p>
              <a:pPr algn="ctr">
                <a:spcBef>
                  <a:spcPct val="0"/>
                </a:spcBef>
              </a:pPr>
              <a:r>
                <a:rPr lang="en-US" altLang="zh-CN"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Two-gram dataset </a:t>
              </a:r>
            </a:p>
          </p:txBody>
        </p:sp>
        <p:sp>
          <p:nvSpPr>
            <p:cNvPr id="44" name="矩形 43">
              <a:extLst>
                <a:ext uri="{FF2B5EF4-FFF2-40B4-BE49-F238E27FC236}">
                  <a16:creationId xmlns:a16="http://schemas.microsoft.com/office/drawing/2014/main" xmlns="" id="{0E3992AB-87AA-4910-B5A0-BB6D2EF030B3}"/>
                </a:ext>
              </a:extLst>
            </p:cNvPr>
            <p:cNvSpPr/>
            <p:nvPr/>
          </p:nvSpPr>
          <p:spPr>
            <a:xfrm>
              <a:off x="5404136" y="2620294"/>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accuracy : 0.54</a:t>
              </a:r>
            </a:p>
            <a:p>
              <a:pPr algn="ctr"/>
              <a:endPar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5" name="任意多边形: 形状 44">
              <a:extLst>
                <a:ext uri="{FF2B5EF4-FFF2-40B4-BE49-F238E27FC236}">
                  <a16:creationId xmlns:a16="http://schemas.microsoft.com/office/drawing/2014/main" xmlns="" id="{88F1E867-82F7-48FA-8207-DEE3EACA5701}"/>
                </a:ext>
              </a:extLst>
            </p:cNvPr>
            <p:cNvSpPr/>
            <p:nvPr/>
          </p:nvSpPr>
          <p:spPr>
            <a:xfrm>
              <a:off x="5959280"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pic>
        <p:nvPicPr>
          <p:cNvPr id="47" name="图片 46">
            <a:extLst>
              <a:ext uri="{FF2B5EF4-FFF2-40B4-BE49-F238E27FC236}">
                <a16:creationId xmlns:a16="http://schemas.microsoft.com/office/drawing/2014/main" xmlns="" id="{680E8F15-E979-43E5-A8ED-A6F8C7C4232E}"/>
              </a:ext>
            </a:extLst>
          </p:cNvPr>
          <p:cNvPicPr/>
          <p:nvPr/>
        </p:nvPicPr>
        <p:blipFill>
          <a:blip r:embed="rId5"/>
          <a:stretch>
            <a:fillRect/>
          </a:stretch>
        </p:blipFill>
        <p:spPr>
          <a:xfrm>
            <a:off x="8249478" y="3072567"/>
            <a:ext cx="1657143" cy="1235709"/>
          </a:xfrm>
          <a:prstGeom prst="rect">
            <a:avLst/>
          </a:prstGeom>
        </p:spPr>
      </p:pic>
      <p:pic>
        <p:nvPicPr>
          <p:cNvPr id="48" name="图片 47">
            <a:extLst>
              <a:ext uri="{FF2B5EF4-FFF2-40B4-BE49-F238E27FC236}">
                <a16:creationId xmlns:a16="http://schemas.microsoft.com/office/drawing/2014/main" xmlns="" id="{EDE77D66-2FF0-47CF-8855-7F7800CF9BA8}"/>
              </a:ext>
            </a:extLst>
          </p:cNvPr>
          <p:cNvPicPr/>
          <p:nvPr/>
        </p:nvPicPr>
        <p:blipFill>
          <a:blip r:embed="rId6"/>
          <a:stretch>
            <a:fillRect/>
          </a:stretch>
        </p:blipFill>
        <p:spPr>
          <a:xfrm>
            <a:off x="7521884" y="4693387"/>
            <a:ext cx="3295975" cy="1411410"/>
          </a:xfrm>
          <a:prstGeom prst="rect">
            <a:avLst/>
          </a:prstGeom>
        </p:spPr>
      </p:pic>
      <p:sp>
        <p:nvSpPr>
          <p:cNvPr id="4" name="矩形 3">
            <a:extLst>
              <a:ext uri="{FF2B5EF4-FFF2-40B4-BE49-F238E27FC236}">
                <a16:creationId xmlns:a16="http://schemas.microsoft.com/office/drawing/2014/main" xmlns="" id="{0919A18D-C255-4E79-ADE4-32D7B2B92375}"/>
              </a:ext>
            </a:extLst>
          </p:cNvPr>
          <p:cNvSpPr/>
          <p:nvPr/>
        </p:nvSpPr>
        <p:spPr>
          <a:xfrm>
            <a:off x="4591878" y="3722356"/>
            <a:ext cx="3540585" cy="923330"/>
          </a:xfrm>
          <a:prstGeom prst="rect">
            <a:avLst/>
          </a:prstGeom>
        </p:spPr>
        <p:txBody>
          <a:bodyPr wrap="none">
            <a:spAutoFit/>
          </a:bodyPr>
          <a:lstStyle/>
          <a:p>
            <a:r>
              <a:rPr lang="en-US" altLang="zh-CN" b="1" dirty="0">
                <a:solidFill>
                  <a:srgbClr val="085799"/>
                </a:solidFill>
                <a:latin typeface="Linux Libertine"/>
                <a:ea typeface="Calibri" panose="020F0502020204030204" pitchFamily="34" charset="0"/>
              </a:rPr>
              <a:t>change the</a:t>
            </a:r>
            <a:r>
              <a:rPr lang="zh-CN" altLang="zh-CN" b="1" dirty="0">
                <a:solidFill>
                  <a:srgbClr val="085799"/>
                </a:solidFill>
                <a:latin typeface="Linux Libertine"/>
                <a:ea typeface="Calibri" panose="020F0502020204030204" pitchFamily="34" charset="0"/>
                <a:cs typeface="Linux Libertine"/>
              </a:rPr>
              <a:t>“</a:t>
            </a:r>
            <a:r>
              <a:rPr lang="en-US" altLang="zh-CN" b="1" dirty="0" err="1">
                <a:solidFill>
                  <a:srgbClr val="085799"/>
                </a:solidFill>
                <a:latin typeface="Linux Libertine"/>
                <a:ea typeface="Calibri" panose="020F0502020204030204" pitchFamily="34" charset="0"/>
              </a:rPr>
              <a:t>ngram_range</a:t>
            </a:r>
            <a:r>
              <a:rPr lang="en-US" altLang="zh-CN" b="1" dirty="0">
                <a:solidFill>
                  <a:srgbClr val="085799"/>
                </a:solidFill>
                <a:latin typeface="Linux Libertine"/>
                <a:ea typeface="Calibri" panose="020F0502020204030204" pitchFamily="34" charset="0"/>
              </a:rPr>
              <a:t>=(1,1)”</a:t>
            </a:r>
          </a:p>
          <a:p>
            <a:r>
              <a:rPr lang="en-US" altLang="zh-CN" b="1" dirty="0">
                <a:solidFill>
                  <a:srgbClr val="085799"/>
                </a:solidFill>
                <a:latin typeface="Linux Libertine"/>
                <a:ea typeface="Calibri" panose="020F0502020204030204" pitchFamily="34" charset="0"/>
              </a:rPr>
              <a:t>                        </a:t>
            </a:r>
            <a:r>
              <a:rPr lang="en-US" altLang="zh-CN" b="1" dirty="0">
                <a:latin typeface="Linux Libertine"/>
                <a:ea typeface="Calibri" panose="020F0502020204030204" pitchFamily="34" charset="0"/>
              </a:rPr>
              <a:t>to</a:t>
            </a:r>
          </a:p>
          <a:p>
            <a:r>
              <a:rPr lang="en-US" altLang="zh-CN" b="1" dirty="0">
                <a:solidFill>
                  <a:srgbClr val="085799"/>
                </a:solidFill>
                <a:latin typeface="Linux Libertine"/>
                <a:ea typeface="Calibri" panose="020F0502020204030204" pitchFamily="34" charset="0"/>
              </a:rPr>
              <a:t> “</a:t>
            </a:r>
            <a:r>
              <a:rPr lang="en-US" altLang="zh-CN" b="1" dirty="0" err="1">
                <a:solidFill>
                  <a:srgbClr val="085799"/>
                </a:solidFill>
                <a:latin typeface="Linux Libertine"/>
                <a:ea typeface="Calibri" panose="020F0502020204030204" pitchFamily="34" charset="0"/>
              </a:rPr>
              <a:t>ngram_range</a:t>
            </a:r>
            <a:r>
              <a:rPr lang="en-US" altLang="zh-CN" b="1" dirty="0">
                <a:solidFill>
                  <a:srgbClr val="085799"/>
                </a:solidFill>
                <a:latin typeface="Linux Libertine"/>
                <a:ea typeface="Calibri" panose="020F0502020204030204" pitchFamily="34" charset="0"/>
              </a:rPr>
              <a:t>=(2,2)”,</a:t>
            </a:r>
            <a:endParaRPr lang="zh-CN" altLang="en-US" b="1" dirty="0">
              <a:solidFill>
                <a:srgbClr val="085799"/>
              </a:solidFill>
            </a:endParaRPr>
          </a:p>
        </p:txBody>
      </p:sp>
      <p:sp>
        <p:nvSpPr>
          <p:cNvPr id="5" name="文本框 4">
            <a:extLst>
              <a:ext uri="{FF2B5EF4-FFF2-40B4-BE49-F238E27FC236}">
                <a16:creationId xmlns:a16="http://schemas.microsoft.com/office/drawing/2014/main" xmlns="" id="{35199BD5-EC39-4F71-8D90-1B7E986DC0B9}"/>
              </a:ext>
            </a:extLst>
          </p:cNvPr>
          <p:cNvSpPr txBox="1"/>
          <p:nvPr/>
        </p:nvSpPr>
        <p:spPr>
          <a:xfrm>
            <a:off x="5466522" y="2489313"/>
            <a:ext cx="1630018"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Improve accuracy</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40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03</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8" name="文本框 27"/>
          <p:cNvSpPr txBox="1"/>
          <p:nvPr/>
        </p:nvSpPr>
        <p:spPr>
          <a:xfrm>
            <a:off x="5474993" y="2731759"/>
            <a:ext cx="4584905" cy="1569660"/>
          </a:xfrm>
          <a:prstGeom prst="rect">
            <a:avLst/>
          </a:prstGeom>
          <a:noFill/>
        </p:spPr>
        <p:txBody>
          <a:bodyPr wrap="square" rtlCol="0">
            <a:spAutoFit/>
          </a:bodyPr>
          <a:lstStyle/>
          <a:p>
            <a:r>
              <a:rPr kumimoji="1" lang="en-US" altLang="zh-CN" sz="48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rPr>
              <a:t>LOGISTIC REGRESSION</a:t>
            </a:r>
            <a:endParaRPr kumimoji="1" lang="zh-CN" altLang="en-US" sz="48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endParaRPr>
          </a:p>
        </p:txBody>
      </p:sp>
    </p:spTree>
    <p:extLst>
      <p:ext uri="{BB962C8B-B14F-4D97-AF65-F5344CB8AC3E}">
        <p14:creationId xmlns:p14="http://schemas.microsoft.com/office/powerpoint/2010/main" val="207168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xmlns="" id="{6FFC88E8-06B9-4735-B631-42C249A9198F}"/>
              </a:ext>
            </a:extLst>
          </p:cNvPr>
          <p:cNvGrpSpPr/>
          <p:nvPr/>
        </p:nvGrpSpPr>
        <p:grpSpPr>
          <a:xfrm>
            <a:off x="1819596" y="1375030"/>
            <a:ext cx="8924616" cy="3633033"/>
            <a:chOff x="810600" y="1375030"/>
            <a:chExt cx="8924616" cy="3633033"/>
          </a:xfrm>
        </p:grpSpPr>
        <p:grpSp>
          <p:nvGrpSpPr>
            <p:cNvPr id="10" name="组合 9"/>
            <p:cNvGrpSpPr/>
            <p:nvPr/>
          </p:nvGrpSpPr>
          <p:grpSpPr>
            <a:xfrm>
              <a:off x="810600" y="1404294"/>
              <a:ext cx="8924616" cy="3009407"/>
              <a:chOff x="810600" y="832794"/>
              <a:chExt cx="8924616" cy="3009407"/>
            </a:xfrm>
          </p:grpSpPr>
          <p:sp>
            <p:nvSpPr>
              <p:cNvPr id="11" name="矩形 46"/>
              <p:cNvSpPr>
                <a:spLocks noChangeArrowheads="1"/>
              </p:cNvSpPr>
              <p:nvPr/>
            </p:nvSpPr>
            <p:spPr bwMode="auto">
              <a:xfrm>
                <a:off x="810600" y="832794"/>
                <a:ext cx="2527994" cy="1389030"/>
              </a:xfrm>
              <a:prstGeom prst="rect">
                <a:avLst/>
              </a:prstGeom>
              <a:solidFill>
                <a:schemeClr val="accent1"/>
              </a:solidFill>
              <a:ln>
                <a:noFill/>
              </a:ln>
              <a:effectLst>
                <a:outerShdw blurRad="63500" algn="ctr" rotWithShape="0">
                  <a:prstClr val="black">
                    <a:alpha val="40000"/>
                  </a:prst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2" name="Freeform 5"/>
              <p:cNvSpPr>
                <a:spLocks noEditPoints="1"/>
              </p:cNvSpPr>
              <p:nvPr/>
            </p:nvSpPr>
            <p:spPr bwMode="auto">
              <a:xfrm>
                <a:off x="1607829" y="1274060"/>
                <a:ext cx="939489" cy="644749"/>
              </a:xfrm>
              <a:custGeom>
                <a:avLst/>
                <a:gdLst>
                  <a:gd name="T0" fmla="*/ 134 w 256"/>
                  <a:gd name="T1" fmla="*/ 1 h 174"/>
                  <a:gd name="T2" fmla="*/ 121 w 256"/>
                  <a:gd name="T3" fmla="*/ 1 h 174"/>
                  <a:gd name="T4" fmla="*/ 0 w 256"/>
                  <a:gd name="T5" fmla="*/ 66 h 174"/>
                  <a:gd name="T6" fmla="*/ 12 w 256"/>
                  <a:gd name="T7" fmla="*/ 84 h 174"/>
                  <a:gd name="T8" fmla="*/ 12 w 256"/>
                  <a:gd name="T9" fmla="*/ 93 h 174"/>
                  <a:gd name="T10" fmla="*/ 12 w 256"/>
                  <a:gd name="T11" fmla="*/ 120 h 174"/>
                  <a:gd name="T12" fmla="*/ 6 w 256"/>
                  <a:gd name="T13" fmla="*/ 133 h 174"/>
                  <a:gd name="T14" fmla="*/ 6 w 256"/>
                  <a:gd name="T15" fmla="*/ 163 h 174"/>
                  <a:gd name="T16" fmla="*/ 29 w 256"/>
                  <a:gd name="T17" fmla="*/ 167 h 174"/>
                  <a:gd name="T18" fmla="*/ 40 w 256"/>
                  <a:gd name="T19" fmla="*/ 155 h 174"/>
                  <a:gd name="T20" fmla="*/ 27 w 256"/>
                  <a:gd name="T21" fmla="*/ 124 h 174"/>
                  <a:gd name="T22" fmla="*/ 15 w 256"/>
                  <a:gd name="T23" fmla="*/ 107 h 174"/>
                  <a:gd name="T24" fmla="*/ 27 w 256"/>
                  <a:gd name="T25" fmla="*/ 89 h 174"/>
                  <a:gd name="T26" fmla="*/ 46 w 256"/>
                  <a:gd name="T27" fmla="*/ 97 h 174"/>
                  <a:gd name="T28" fmla="*/ 45 w 256"/>
                  <a:gd name="T29" fmla="*/ 141 h 174"/>
                  <a:gd name="T30" fmla="*/ 212 w 256"/>
                  <a:gd name="T31" fmla="*/ 141 h 174"/>
                  <a:gd name="T32" fmla="*/ 212 w 256"/>
                  <a:gd name="T33" fmla="*/ 96 h 174"/>
                  <a:gd name="T34" fmla="*/ 256 w 256"/>
                  <a:gd name="T35" fmla="*/ 66 h 174"/>
                  <a:gd name="T36" fmla="*/ 14 w 256"/>
                  <a:gd name="T37" fmla="*/ 156 h 174"/>
                  <a:gd name="T38" fmla="*/ 26 w 256"/>
                  <a:gd name="T39" fmla="*/ 134 h 174"/>
                  <a:gd name="T40" fmla="*/ 14 w 256"/>
                  <a:gd name="T41" fmla="*/ 156 h 174"/>
                  <a:gd name="T42" fmla="*/ 174 w 256"/>
                  <a:gd name="T43" fmla="*/ 134 h 174"/>
                  <a:gd name="T44" fmla="*/ 164 w 256"/>
                  <a:gd name="T45" fmla="*/ 142 h 174"/>
                  <a:gd name="T46" fmla="*/ 170 w 256"/>
                  <a:gd name="T47" fmla="*/ 146 h 174"/>
                  <a:gd name="T48" fmla="*/ 196 w 256"/>
                  <a:gd name="T49" fmla="*/ 137 h 174"/>
                  <a:gd name="T50" fmla="*/ 129 w 256"/>
                  <a:gd name="T51" fmla="*/ 158 h 174"/>
                  <a:gd name="T52" fmla="*/ 61 w 256"/>
                  <a:gd name="T53" fmla="*/ 136 h 174"/>
                  <a:gd name="T54" fmla="*/ 147 w 256"/>
                  <a:gd name="T55" fmla="*/ 150 h 174"/>
                  <a:gd name="T56" fmla="*/ 146 w 256"/>
                  <a:gd name="T57" fmla="*/ 139 h 174"/>
                  <a:gd name="T58" fmla="*/ 61 w 256"/>
                  <a:gd name="T59" fmla="*/ 122 h 174"/>
                  <a:gd name="T60" fmla="*/ 121 w 256"/>
                  <a:gd name="T61" fmla="*/ 130 h 174"/>
                  <a:gd name="T62" fmla="*/ 134 w 256"/>
                  <a:gd name="T63" fmla="*/ 130 h 174"/>
                  <a:gd name="T64" fmla="*/ 196 w 256"/>
                  <a:gd name="T65" fmla="*/ 123 h 174"/>
                  <a:gd name="T66" fmla="*/ 16 w 256"/>
                  <a:gd name="T67" fmla="*/ 66 h 174"/>
                  <a:gd name="T68" fmla="*/ 240 w 256"/>
                  <a:gd name="T69" fmla="*/ 6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174">
                    <a:moveTo>
                      <a:pt x="246" y="51"/>
                    </a:moveTo>
                    <a:cubicBezTo>
                      <a:pt x="134" y="1"/>
                      <a:pt x="134" y="1"/>
                      <a:pt x="134" y="1"/>
                    </a:cubicBezTo>
                    <a:cubicBezTo>
                      <a:pt x="132" y="0"/>
                      <a:pt x="130" y="0"/>
                      <a:pt x="128" y="0"/>
                    </a:cubicBezTo>
                    <a:cubicBezTo>
                      <a:pt x="125" y="0"/>
                      <a:pt x="123" y="0"/>
                      <a:pt x="121" y="1"/>
                    </a:cubicBezTo>
                    <a:cubicBezTo>
                      <a:pt x="9" y="51"/>
                      <a:pt x="9" y="51"/>
                      <a:pt x="9" y="51"/>
                    </a:cubicBezTo>
                    <a:cubicBezTo>
                      <a:pt x="3" y="54"/>
                      <a:pt x="0" y="60"/>
                      <a:pt x="0" y="66"/>
                    </a:cubicBezTo>
                    <a:cubicBezTo>
                      <a:pt x="0" y="72"/>
                      <a:pt x="3" y="77"/>
                      <a:pt x="8" y="80"/>
                    </a:cubicBezTo>
                    <a:cubicBezTo>
                      <a:pt x="9" y="81"/>
                      <a:pt x="11" y="83"/>
                      <a:pt x="12" y="84"/>
                    </a:cubicBezTo>
                    <a:cubicBezTo>
                      <a:pt x="15" y="86"/>
                      <a:pt x="16" y="87"/>
                      <a:pt x="16" y="89"/>
                    </a:cubicBezTo>
                    <a:cubicBezTo>
                      <a:pt x="16" y="90"/>
                      <a:pt x="15" y="91"/>
                      <a:pt x="12" y="93"/>
                    </a:cubicBezTo>
                    <a:cubicBezTo>
                      <a:pt x="9" y="96"/>
                      <a:pt x="4" y="99"/>
                      <a:pt x="4" y="107"/>
                    </a:cubicBezTo>
                    <a:cubicBezTo>
                      <a:pt x="4" y="114"/>
                      <a:pt x="9" y="118"/>
                      <a:pt x="12" y="120"/>
                    </a:cubicBezTo>
                    <a:cubicBezTo>
                      <a:pt x="14" y="122"/>
                      <a:pt x="15" y="123"/>
                      <a:pt x="16" y="124"/>
                    </a:cubicBezTo>
                    <a:cubicBezTo>
                      <a:pt x="11" y="124"/>
                      <a:pt x="7" y="128"/>
                      <a:pt x="6" y="133"/>
                    </a:cubicBezTo>
                    <a:cubicBezTo>
                      <a:pt x="3" y="155"/>
                      <a:pt x="3" y="155"/>
                      <a:pt x="3" y="155"/>
                    </a:cubicBezTo>
                    <a:cubicBezTo>
                      <a:pt x="3" y="158"/>
                      <a:pt x="4" y="161"/>
                      <a:pt x="6" y="163"/>
                    </a:cubicBezTo>
                    <a:cubicBezTo>
                      <a:pt x="8" y="166"/>
                      <a:pt x="11" y="167"/>
                      <a:pt x="14" y="167"/>
                    </a:cubicBezTo>
                    <a:cubicBezTo>
                      <a:pt x="29" y="167"/>
                      <a:pt x="29" y="167"/>
                      <a:pt x="29" y="167"/>
                    </a:cubicBezTo>
                    <a:cubicBezTo>
                      <a:pt x="32" y="167"/>
                      <a:pt x="35" y="166"/>
                      <a:pt x="37" y="163"/>
                    </a:cubicBezTo>
                    <a:cubicBezTo>
                      <a:pt x="39" y="161"/>
                      <a:pt x="40" y="158"/>
                      <a:pt x="40" y="155"/>
                    </a:cubicBezTo>
                    <a:cubicBezTo>
                      <a:pt x="37" y="133"/>
                      <a:pt x="37" y="133"/>
                      <a:pt x="37" y="133"/>
                    </a:cubicBezTo>
                    <a:cubicBezTo>
                      <a:pt x="36" y="128"/>
                      <a:pt x="32" y="124"/>
                      <a:pt x="27" y="124"/>
                    </a:cubicBezTo>
                    <a:cubicBezTo>
                      <a:pt x="26" y="117"/>
                      <a:pt x="22" y="114"/>
                      <a:pt x="19" y="111"/>
                    </a:cubicBezTo>
                    <a:cubicBezTo>
                      <a:pt x="16" y="109"/>
                      <a:pt x="15" y="108"/>
                      <a:pt x="15" y="107"/>
                    </a:cubicBezTo>
                    <a:cubicBezTo>
                      <a:pt x="15" y="105"/>
                      <a:pt x="16" y="104"/>
                      <a:pt x="19" y="102"/>
                    </a:cubicBezTo>
                    <a:cubicBezTo>
                      <a:pt x="22" y="99"/>
                      <a:pt x="27" y="96"/>
                      <a:pt x="27" y="89"/>
                    </a:cubicBezTo>
                    <a:cubicBezTo>
                      <a:pt x="27" y="88"/>
                      <a:pt x="27" y="88"/>
                      <a:pt x="27" y="88"/>
                    </a:cubicBezTo>
                    <a:cubicBezTo>
                      <a:pt x="46" y="97"/>
                      <a:pt x="46" y="97"/>
                      <a:pt x="46" y="97"/>
                    </a:cubicBezTo>
                    <a:cubicBezTo>
                      <a:pt x="46" y="97"/>
                      <a:pt x="45" y="98"/>
                      <a:pt x="45" y="99"/>
                    </a:cubicBezTo>
                    <a:cubicBezTo>
                      <a:pt x="45" y="141"/>
                      <a:pt x="45" y="141"/>
                      <a:pt x="45" y="141"/>
                    </a:cubicBezTo>
                    <a:cubicBezTo>
                      <a:pt x="45" y="171"/>
                      <a:pt x="104" y="174"/>
                      <a:pt x="129" y="174"/>
                    </a:cubicBezTo>
                    <a:cubicBezTo>
                      <a:pt x="154" y="174"/>
                      <a:pt x="212" y="171"/>
                      <a:pt x="212" y="141"/>
                    </a:cubicBezTo>
                    <a:cubicBezTo>
                      <a:pt x="212" y="98"/>
                      <a:pt x="212" y="98"/>
                      <a:pt x="212" y="98"/>
                    </a:cubicBezTo>
                    <a:cubicBezTo>
                      <a:pt x="212" y="97"/>
                      <a:pt x="212" y="96"/>
                      <a:pt x="212" y="96"/>
                    </a:cubicBezTo>
                    <a:cubicBezTo>
                      <a:pt x="246" y="80"/>
                      <a:pt x="246" y="80"/>
                      <a:pt x="246" y="80"/>
                    </a:cubicBezTo>
                    <a:cubicBezTo>
                      <a:pt x="252" y="78"/>
                      <a:pt x="256" y="72"/>
                      <a:pt x="256" y="66"/>
                    </a:cubicBezTo>
                    <a:cubicBezTo>
                      <a:pt x="256" y="60"/>
                      <a:pt x="252" y="54"/>
                      <a:pt x="246" y="51"/>
                    </a:cubicBezTo>
                    <a:close/>
                    <a:moveTo>
                      <a:pt x="14" y="156"/>
                    </a:moveTo>
                    <a:cubicBezTo>
                      <a:pt x="17" y="134"/>
                      <a:pt x="17" y="134"/>
                      <a:pt x="17" y="134"/>
                    </a:cubicBezTo>
                    <a:cubicBezTo>
                      <a:pt x="26" y="134"/>
                      <a:pt x="26" y="134"/>
                      <a:pt x="26" y="134"/>
                    </a:cubicBezTo>
                    <a:cubicBezTo>
                      <a:pt x="29" y="156"/>
                      <a:pt x="29" y="156"/>
                      <a:pt x="29" y="156"/>
                    </a:cubicBezTo>
                    <a:lnTo>
                      <a:pt x="14" y="156"/>
                    </a:lnTo>
                    <a:close/>
                    <a:moveTo>
                      <a:pt x="196" y="123"/>
                    </a:moveTo>
                    <a:cubicBezTo>
                      <a:pt x="193" y="127"/>
                      <a:pt x="186" y="131"/>
                      <a:pt x="174" y="134"/>
                    </a:cubicBezTo>
                    <a:cubicBezTo>
                      <a:pt x="172" y="135"/>
                      <a:pt x="170" y="135"/>
                      <a:pt x="168" y="136"/>
                    </a:cubicBezTo>
                    <a:cubicBezTo>
                      <a:pt x="165" y="136"/>
                      <a:pt x="163" y="139"/>
                      <a:pt x="164" y="142"/>
                    </a:cubicBezTo>
                    <a:cubicBezTo>
                      <a:pt x="164" y="145"/>
                      <a:pt x="166" y="146"/>
                      <a:pt x="169" y="146"/>
                    </a:cubicBezTo>
                    <a:cubicBezTo>
                      <a:pt x="169" y="146"/>
                      <a:pt x="170" y="146"/>
                      <a:pt x="170" y="146"/>
                    </a:cubicBezTo>
                    <a:cubicBezTo>
                      <a:pt x="173" y="146"/>
                      <a:pt x="175" y="145"/>
                      <a:pt x="177" y="144"/>
                    </a:cubicBezTo>
                    <a:cubicBezTo>
                      <a:pt x="185" y="142"/>
                      <a:pt x="191" y="140"/>
                      <a:pt x="196" y="137"/>
                    </a:cubicBezTo>
                    <a:cubicBezTo>
                      <a:pt x="196" y="141"/>
                      <a:pt x="196" y="141"/>
                      <a:pt x="196" y="141"/>
                    </a:cubicBezTo>
                    <a:cubicBezTo>
                      <a:pt x="196" y="150"/>
                      <a:pt x="166" y="158"/>
                      <a:pt x="129" y="158"/>
                    </a:cubicBezTo>
                    <a:cubicBezTo>
                      <a:pt x="92" y="158"/>
                      <a:pt x="61" y="150"/>
                      <a:pt x="61" y="141"/>
                    </a:cubicBezTo>
                    <a:cubicBezTo>
                      <a:pt x="61" y="136"/>
                      <a:pt x="61" y="136"/>
                      <a:pt x="61" y="136"/>
                    </a:cubicBezTo>
                    <a:cubicBezTo>
                      <a:pt x="76" y="146"/>
                      <a:pt x="103" y="150"/>
                      <a:pt x="129" y="150"/>
                    </a:cubicBezTo>
                    <a:cubicBezTo>
                      <a:pt x="135" y="150"/>
                      <a:pt x="141" y="150"/>
                      <a:pt x="147" y="150"/>
                    </a:cubicBezTo>
                    <a:cubicBezTo>
                      <a:pt x="150" y="149"/>
                      <a:pt x="152" y="147"/>
                      <a:pt x="152" y="144"/>
                    </a:cubicBezTo>
                    <a:cubicBezTo>
                      <a:pt x="152" y="141"/>
                      <a:pt x="149" y="139"/>
                      <a:pt x="146" y="139"/>
                    </a:cubicBezTo>
                    <a:cubicBezTo>
                      <a:pt x="141" y="139"/>
                      <a:pt x="135" y="140"/>
                      <a:pt x="129" y="140"/>
                    </a:cubicBezTo>
                    <a:cubicBezTo>
                      <a:pt x="92" y="140"/>
                      <a:pt x="66" y="130"/>
                      <a:pt x="61" y="122"/>
                    </a:cubicBezTo>
                    <a:cubicBezTo>
                      <a:pt x="61" y="104"/>
                      <a:pt x="61" y="104"/>
                      <a:pt x="61" y="104"/>
                    </a:cubicBezTo>
                    <a:cubicBezTo>
                      <a:pt x="121" y="130"/>
                      <a:pt x="121" y="130"/>
                      <a:pt x="121" y="130"/>
                    </a:cubicBezTo>
                    <a:cubicBezTo>
                      <a:pt x="123" y="131"/>
                      <a:pt x="125" y="132"/>
                      <a:pt x="128" y="132"/>
                    </a:cubicBezTo>
                    <a:cubicBezTo>
                      <a:pt x="130" y="132"/>
                      <a:pt x="132" y="131"/>
                      <a:pt x="134" y="130"/>
                    </a:cubicBezTo>
                    <a:cubicBezTo>
                      <a:pt x="196" y="103"/>
                      <a:pt x="196" y="103"/>
                      <a:pt x="196" y="103"/>
                    </a:cubicBezTo>
                    <a:lnTo>
                      <a:pt x="196" y="123"/>
                    </a:lnTo>
                    <a:close/>
                    <a:moveTo>
                      <a:pt x="128" y="116"/>
                    </a:moveTo>
                    <a:cubicBezTo>
                      <a:pt x="16" y="66"/>
                      <a:pt x="16" y="66"/>
                      <a:pt x="16" y="66"/>
                    </a:cubicBezTo>
                    <a:cubicBezTo>
                      <a:pt x="128" y="16"/>
                      <a:pt x="128" y="16"/>
                      <a:pt x="128" y="16"/>
                    </a:cubicBezTo>
                    <a:cubicBezTo>
                      <a:pt x="240" y="66"/>
                      <a:pt x="240" y="66"/>
                      <a:pt x="240" y="66"/>
                    </a:cubicBezTo>
                    <a:lnTo>
                      <a:pt x="128" y="116"/>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3" name="文本框 50"/>
              <p:cNvSpPr txBox="1">
                <a:spLocks noChangeArrowheads="1"/>
              </p:cNvSpPr>
              <p:nvPr/>
            </p:nvSpPr>
            <p:spPr bwMode="auto">
              <a:xfrm>
                <a:off x="4752244" y="2826538"/>
                <a:ext cx="38227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000"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A matrix of TF-IDF(Term frequency-Inverse Doc Frequency)</a:t>
                </a:r>
              </a:p>
            </p:txBody>
          </p:sp>
          <p:sp>
            <p:nvSpPr>
              <p:cNvPr id="14" name="文本框 13"/>
              <p:cNvSpPr txBox="1"/>
              <p:nvPr/>
            </p:nvSpPr>
            <p:spPr>
              <a:xfrm>
                <a:off x="7414672" y="2738123"/>
                <a:ext cx="2320544" cy="308995"/>
              </a:xfrm>
              <a:prstGeom prst="rect">
                <a:avLst/>
              </a:prstGeom>
              <a:noFill/>
            </p:spPr>
            <p:txBody>
              <a:bodyPr wrap="square" rtlCol="0">
                <a:spAutoFit/>
              </a:bodyPr>
              <a:lstStyle/>
              <a:p>
                <a:pPr algn="ctr">
                  <a:lnSpc>
                    <a:spcPct val="13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20" name="组合 19"/>
            <p:cNvGrpSpPr/>
            <p:nvPr/>
          </p:nvGrpSpPr>
          <p:grpSpPr>
            <a:xfrm>
              <a:off x="810600" y="1375030"/>
              <a:ext cx="7861086" cy="3633033"/>
              <a:chOff x="810600" y="803530"/>
              <a:chExt cx="7861086" cy="3633033"/>
            </a:xfrm>
          </p:grpSpPr>
          <p:sp>
            <p:nvSpPr>
              <p:cNvPr id="21" name="矩形 80"/>
              <p:cNvSpPr>
                <a:spLocks noChangeArrowheads="1"/>
              </p:cNvSpPr>
              <p:nvPr/>
            </p:nvSpPr>
            <p:spPr bwMode="auto">
              <a:xfrm>
                <a:off x="810600" y="2830612"/>
                <a:ext cx="2518009" cy="1389030"/>
              </a:xfrm>
              <a:prstGeom prst="rect">
                <a:avLst/>
              </a:prstGeom>
              <a:solidFill>
                <a:schemeClr val="accent1"/>
              </a:solidFill>
              <a:ln>
                <a:noFill/>
              </a:ln>
              <a:effectLst>
                <a:outerShdw blurRad="63500" algn="ctr" rotWithShape="0">
                  <a:prstClr val="black">
                    <a:alpha val="40000"/>
                  </a:prst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Freeform 13"/>
              <p:cNvSpPr>
                <a:spLocks noEditPoints="1"/>
              </p:cNvSpPr>
              <p:nvPr/>
            </p:nvSpPr>
            <p:spPr bwMode="auto">
              <a:xfrm>
                <a:off x="6942057" y="2124611"/>
                <a:ext cx="919304" cy="706001"/>
              </a:xfrm>
              <a:custGeom>
                <a:avLst/>
                <a:gdLst>
                  <a:gd name="T0" fmla="*/ 181 w 256"/>
                  <a:gd name="T1" fmla="*/ 27 h 196"/>
                  <a:gd name="T2" fmla="*/ 156 w 256"/>
                  <a:gd name="T3" fmla="*/ 0 h 196"/>
                  <a:gd name="T4" fmla="*/ 75 w 256"/>
                  <a:gd name="T5" fmla="*/ 25 h 196"/>
                  <a:gd name="T6" fmla="*/ 25 w 256"/>
                  <a:gd name="T7" fmla="*/ 27 h 196"/>
                  <a:gd name="T8" fmla="*/ 0 w 256"/>
                  <a:gd name="T9" fmla="*/ 171 h 196"/>
                  <a:gd name="T10" fmla="*/ 231 w 256"/>
                  <a:gd name="T11" fmla="*/ 196 h 196"/>
                  <a:gd name="T12" fmla="*/ 256 w 256"/>
                  <a:gd name="T13" fmla="*/ 52 h 196"/>
                  <a:gd name="T14" fmla="*/ 91 w 256"/>
                  <a:gd name="T15" fmla="*/ 25 h 196"/>
                  <a:gd name="T16" fmla="*/ 156 w 256"/>
                  <a:gd name="T17" fmla="*/ 16 h 196"/>
                  <a:gd name="T18" fmla="*/ 165 w 256"/>
                  <a:gd name="T19" fmla="*/ 27 h 196"/>
                  <a:gd name="T20" fmla="*/ 91 w 256"/>
                  <a:gd name="T21" fmla="*/ 25 h 196"/>
                  <a:gd name="T22" fmla="*/ 231 w 256"/>
                  <a:gd name="T23" fmla="*/ 43 h 196"/>
                  <a:gd name="T24" fmla="*/ 240 w 256"/>
                  <a:gd name="T25" fmla="*/ 69 h 196"/>
                  <a:gd name="T26" fmla="*/ 227 w 256"/>
                  <a:gd name="T27" fmla="*/ 84 h 196"/>
                  <a:gd name="T28" fmla="*/ 148 w 256"/>
                  <a:gd name="T29" fmla="*/ 85 h 196"/>
                  <a:gd name="T30" fmla="*/ 90 w 256"/>
                  <a:gd name="T31" fmla="*/ 100 h 196"/>
                  <a:gd name="T32" fmla="*/ 16 w 256"/>
                  <a:gd name="T33" fmla="*/ 72 h 196"/>
                  <a:gd name="T34" fmla="*/ 25 w 256"/>
                  <a:gd name="T35" fmla="*/ 43 h 196"/>
                  <a:gd name="T36" fmla="*/ 155 w 256"/>
                  <a:gd name="T37" fmla="*/ 112 h 196"/>
                  <a:gd name="T38" fmla="*/ 108 w 256"/>
                  <a:gd name="T39" fmla="*/ 117 h 196"/>
                  <a:gd name="T40" fmla="*/ 101 w 256"/>
                  <a:gd name="T41" fmla="*/ 101 h 196"/>
                  <a:gd name="T42" fmla="*/ 148 w 256"/>
                  <a:gd name="T43" fmla="*/ 96 h 196"/>
                  <a:gd name="T44" fmla="*/ 231 w 256"/>
                  <a:gd name="T45" fmla="*/ 180 h 196"/>
                  <a:gd name="T46" fmla="*/ 16 w 256"/>
                  <a:gd name="T47" fmla="*/ 171 h 196"/>
                  <a:gd name="T48" fmla="*/ 27 w 256"/>
                  <a:gd name="T49" fmla="*/ 172 h 196"/>
                  <a:gd name="T50" fmla="*/ 183 w 256"/>
                  <a:gd name="T51" fmla="*/ 167 h 196"/>
                  <a:gd name="T52" fmla="*/ 27 w 256"/>
                  <a:gd name="T53" fmla="*/ 161 h 196"/>
                  <a:gd name="T54" fmla="*/ 16 w 256"/>
                  <a:gd name="T55" fmla="*/ 90 h 196"/>
                  <a:gd name="T56" fmla="*/ 25 w 256"/>
                  <a:gd name="T57" fmla="*/ 94 h 196"/>
                  <a:gd name="T58" fmla="*/ 90 w 256"/>
                  <a:gd name="T59" fmla="*/ 112 h 196"/>
                  <a:gd name="T60" fmla="*/ 148 w 256"/>
                  <a:gd name="T61" fmla="*/ 128 h 196"/>
                  <a:gd name="T62" fmla="*/ 166 w 256"/>
                  <a:gd name="T63" fmla="*/ 111 h 196"/>
                  <a:gd name="T64" fmla="*/ 231 w 256"/>
                  <a:gd name="T65" fmla="*/ 94 h 196"/>
                  <a:gd name="T66" fmla="*/ 240 w 256"/>
                  <a:gd name="T67" fmla="*/ 152 h 196"/>
                  <a:gd name="T68" fmla="*/ 203 w 256"/>
                  <a:gd name="T69" fmla="*/ 161 h 196"/>
                  <a:gd name="T70" fmla="*/ 203 w 256"/>
                  <a:gd name="T71" fmla="*/ 172 h 196"/>
                  <a:gd name="T72" fmla="*/ 240 w 256"/>
                  <a:gd name="T73" fmla="*/ 169 h 196"/>
                  <a:gd name="T74" fmla="*/ 231 w 256"/>
                  <a:gd name="T75"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196">
                    <a:moveTo>
                      <a:pt x="231" y="27"/>
                    </a:moveTo>
                    <a:cubicBezTo>
                      <a:pt x="181" y="27"/>
                      <a:pt x="181" y="27"/>
                      <a:pt x="181" y="27"/>
                    </a:cubicBezTo>
                    <a:cubicBezTo>
                      <a:pt x="181" y="25"/>
                      <a:pt x="181" y="25"/>
                      <a:pt x="181" y="25"/>
                    </a:cubicBezTo>
                    <a:cubicBezTo>
                      <a:pt x="181" y="12"/>
                      <a:pt x="170" y="0"/>
                      <a:pt x="156" y="0"/>
                    </a:cubicBezTo>
                    <a:cubicBezTo>
                      <a:pt x="100" y="0"/>
                      <a:pt x="100" y="0"/>
                      <a:pt x="100" y="0"/>
                    </a:cubicBezTo>
                    <a:cubicBezTo>
                      <a:pt x="86" y="0"/>
                      <a:pt x="75" y="12"/>
                      <a:pt x="75" y="25"/>
                    </a:cubicBezTo>
                    <a:cubicBezTo>
                      <a:pt x="75" y="27"/>
                      <a:pt x="75" y="27"/>
                      <a:pt x="75" y="27"/>
                    </a:cubicBezTo>
                    <a:cubicBezTo>
                      <a:pt x="25" y="27"/>
                      <a:pt x="25" y="27"/>
                      <a:pt x="25" y="27"/>
                    </a:cubicBezTo>
                    <a:cubicBezTo>
                      <a:pt x="11" y="27"/>
                      <a:pt x="0" y="38"/>
                      <a:pt x="0" y="52"/>
                    </a:cubicBezTo>
                    <a:cubicBezTo>
                      <a:pt x="0" y="171"/>
                      <a:pt x="0" y="171"/>
                      <a:pt x="0" y="171"/>
                    </a:cubicBezTo>
                    <a:cubicBezTo>
                      <a:pt x="0" y="185"/>
                      <a:pt x="11" y="196"/>
                      <a:pt x="25" y="196"/>
                    </a:cubicBezTo>
                    <a:cubicBezTo>
                      <a:pt x="231" y="196"/>
                      <a:pt x="231" y="196"/>
                      <a:pt x="231" y="196"/>
                    </a:cubicBezTo>
                    <a:cubicBezTo>
                      <a:pt x="245" y="196"/>
                      <a:pt x="256" y="185"/>
                      <a:pt x="256" y="171"/>
                    </a:cubicBezTo>
                    <a:cubicBezTo>
                      <a:pt x="256" y="52"/>
                      <a:pt x="256" y="52"/>
                      <a:pt x="256" y="52"/>
                    </a:cubicBezTo>
                    <a:cubicBezTo>
                      <a:pt x="256" y="38"/>
                      <a:pt x="245" y="27"/>
                      <a:pt x="231" y="27"/>
                    </a:cubicBezTo>
                    <a:close/>
                    <a:moveTo>
                      <a:pt x="91" y="25"/>
                    </a:moveTo>
                    <a:cubicBezTo>
                      <a:pt x="91" y="20"/>
                      <a:pt x="95" y="16"/>
                      <a:pt x="100" y="16"/>
                    </a:cubicBezTo>
                    <a:cubicBezTo>
                      <a:pt x="156" y="16"/>
                      <a:pt x="156" y="16"/>
                      <a:pt x="156" y="16"/>
                    </a:cubicBezTo>
                    <a:cubicBezTo>
                      <a:pt x="161" y="16"/>
                      <a:pt x="165" y="20"/>
                      <a:pt x="165" y="25"/>
                    </a:cubicBezTo>
                    <a:cubicBezTo>
                      <a:pt x="165" y="27"/>
                      <a:pt x="165" y="27"/>
                      <a:pt x="165" y="27"/>
                    </a:cubicBezTo>
                    <a:cubicBezTo>
                      <a:pt x="91" y="27"/>
                      <a:pt x="91" y="27"/>
                      <a:pt x="91" y="27"/>
                    </a:cubicBezTo>
                    <a:lnTo>
                      <a:pt x="91" y="25"/>
                    </a:lnTo>
                    <a:close/>
                    <a:moveTo>
                      <a:pt x="25" y="43"/>
                    </a:moveTo>
                    <a:cubicBezTo>
                      <a:pt x="231" y="43"/>
                      <a:pt x="231" y="43"/>
                      <a:pt x="231" y="43"/>
                    </a:cubicBezTo>
                    <a:cubicBezTo>
                      <a:pt x="236" y="43"/>
                      <a:pt x="240" y="47"/>
                      <a:pt x="240" y="52"/>
                    </a:cubicBezTo>
                    <a:cubicBezTo>
                      <a:pt x="240" y="69"/>
                      <a:pt x="240" y="69"/>
                      <a:pt x="240" y="69"/>
                    </a:cubicBezTo>
                    <a:cubicBezTo>
                      <a:pt x="240" y="69"/>
                      <a:pt x="240" y="70"/>
                      <a:pt x="240" y="70"/>
                    </a:cubicBezTo>
                    <a:cubicBezTo>
                      <a:pt x="240" y="75"/>
                      <a:pt x="238" y="80"/>
                      <a:pt x="227" y="84"/>
                    </a:cubicBezTo>
                    <a:cubicBezTo>
                      <a:pt x="166" y="100"/>
                      <a:pt x="166" y="100"/>
                      <a:pt x="166" y="100"/>
                    </a:cubicBezTo>
                    <a:cubicBezTo>
                      <a:pt x="165" y="91"/>
                      <a:pt x="157" y="85"/>
                      <a:pt x="148" y="85"/>
                    </a:cubicBezTo>
                    <a:cubicBezTo>
                      <a:pt x="108" y="85"/>
                      <a:pt x="108" y="85"/>
                      <a:pt x="108" y="85"/>
                    </a:cubicBezTo>
                    <a:cubicBezTo>
                      <a:pt x="99" y="85"/>
                      <a:pt x="91" y="91"/>
                      <a:pt x="90" y="100"/>
                    </a:cubicBezTo>
                    <a:cubicBezTo>
                      <a:pt x="28" y="84"/>
                      <a:pt x="28" y="84"/>
                      <a:pt x="28" y="84"/>
                    </a:cubicBezTo>
                    <a:cubicBezTo>
                      <a:pt x="19" y="81"/>
                      <a:pt x="16" y="76"/>
                      <a:pt x="16" y="72"/>
                    </a:cubicBezTo>
                    <a:cubicBezTo>
                      <a:pt x="16" y="52"/>
                      <a:pt x="16" y="52"/>
                      <a:pt x="16" y="52"/>
                    </a:cubicBezTo>
                    <a:cubicBezTo>
                      <a:pt x="16" y="47"/>
                      <a:pt x="20" y="43"/>
                      <a:pt x="25" y="43"/>
                    </a:cubicBezTo>
                    <a:close/>
                    <a:moveTo>
                      <a:pt x="155" y="101"/>
                    </a:moveTo>
                    <a:cubicBezTo>
                      <a:pt x="155" y="112"/>
                      <a:pt x="155" y="112"/>
                      <a:pt x="155" y="112"/>
                    </a:cubicBezTo>
                    <a:cubicBezTo>
                      <a:pt x="155" y="115"/>
                      <a:pt x="152" y="117"/>
                      <a:pt x="148" y="117"/>
                    </a:cubicBezTo>
                    <a:cubicBezTo>
                      <a:pt x="108" y="117"/>
                      <a:pt x="108" y="117"/>
                      <a:pt x="108" y="117"/>
                    </a:cubicBezTo>
                    <a:cubicBezTo>
                      <a:pt x="104" y="117"/>
                      <a:pt x="101" y="115"/>
                      <a:pt x="101" y="112"/>
                    </a:cubicBezTo>
                    <a:cubicBezTo>
                      <a:pt x="101" y="101"/>
                      <a:pt x="101" y="101"/>
                      <a:pt x="101" y="101"/>
                    </a:cubicBezTo>
                    <a:cubicBezTo>
                      <a:pt x="101" y="98"/>
                      <a:pt x="104" y="96"/>
                      <a:pt x="108" y="96"/>
                    </a:cubicBezTo>
                    <a:cubicBezTo>
                      <a:pt x="148" y="96"/>
                      <a:pt x="148" y="96"/>
                      <a:pt x="148" y="96"/>
                    </a:cubicBezTo>
                    <a:cubicBezTo>
                      <a:pt x="152" y="96"/>
                      <a:pt x="155" y="98"/>
                      <a:pt x="155" y="101"/>
                    </a:cubicBezTo>
                    <a:close/>
                    <a:moveTo>
                      <a:pt x="231" y="180"/>
                    </a:moveTo>
                    <a:cubicBezTo>
                      <a:pt x="25" y="180"/>
                      <a:pt x="25" y="180"/>
                      <a:pt x="25" y="180"/>
                    </a:cubicBezTo>
                    <a:cubicBezTo>
                      <a:pt x="20" y="180"/>
                      <a:pt x="16" y="176"/>
                      <a:pt x="16" y="171"/>
                    </a:cubicBezTo>
                    <a:cubicBezTo>
                      <a:pt x="16" y="169"/>
                      <a:pt x="16" y="169"/>
                      <a:pt x="16" y="169"/>
                    </a:cubicBezTo>
                    <a:cubicBezTo>
                      <a:pt x="19" y="171"/>
                      <a:pt x="23" y="172"/>
                      <a:pt x="27" y="172"/>
                    </a:cubicBezTo>
                    <a:cubicBezTo>
                      <a:pt x="177" y="172"/>
                      <a:pt x="177" y="172"/>
                      <a:pt x="177" y="172"/>
                    </a:cubicBezTo>
                    <a:cubicBezTo>
                      <a:pt x="180" y="172"/>
                      <a:pt x="183" y="169"/>
                      <a:pt x="183" y="167"/>
                    </a:cubicBezTo>
                    <a:cubicBezTo>
                      <a:pt x="183" y="164"/>
                      <a:pt x="180" y="161"/>
                      <a:pt x="177" y="161"/>
                    </a:cubicBezTo>
                    <a:cubicBezTo>
                      <a:pt x="27" y="161"/>
                      <a:pt x="27" y="161"/>
                      <a:pt x="27" y="161"/>
                    </a:cubicBezTo>
                    <a:cubicBezTo>
                      <a:pt x="22" y="161"/>
                      <a:pt x="17" y="157"/>
                      <a:pt x="16" y="152"/>
                    </a:cubicBezTo>
                    <a:cubicBezTo>
                      <a:pt x="16" y="90"/>
                      <a:pt x="16" y="90"/>
                      <a:pt x="16" y="90"/>
                    </a:cubicBezTo>
                    <a:cubicBezTo>
                      <a:pt x="18" y="91"/>
                      <a:pt x="21" y="93"/>
                      <a:pt x="25" y="94"/>
                    </a:cubicBezTo>
                    <a:cubicBezTo>
                      <a:pt x="25" y="94"/>
                      <a:pt x="25" y="94"/>
                      <a:pt x="25" y="94"/>
                    </a:cubicBezTo>
                    <a:cubicBezTo>
                      <a:pt x="90" y="111"/>
                      <a:pt x="90" y="111"/>
                      <a:pt x="90" y="111"/>
                    </a:cubicBezTo>
                    <a:cubicBezTo>
                      <a:pt x="90" y="112"/>
                      <a:pt x="90" y="112"/>
                      <a:pt x="90" y="112"/>
                    </a:cubicBezTo>
                    <a:cubicBezTo>
                      <a:pt x="90" y="121"/>
                      <a:pt x="98" y="128"/>
                      <a:pt x="108" y="128"/>
                    </a:cubicBezTo>
                    <a:cubicBezTo>
                      <a:pt x="148" y="128"/>
                      <a:pt x="148" y="128"/>
                      <a:pt x="148" y="128"/>
                    </a:cubicBezTo>
                    <a:cubicBezTo>
                      <a:pt x="158" y="128"/>
                      <a:pt x="166" y="121"/>
                      <a:pt x="166" y="112"/>
                    </a:cubicBezTo>
                    <a:cubicBezTo>
                      <a:pt x="166" y="111"/>
                      <a:pt x="166" y="111"/>
                      <a:pt x="166" y="111"/>
                    </a:cubicBezTo>
                    <a:cubicBezTo>
                      <a:pt x="230" y="94"/>
                      <a:pt x="230" y="94"/>
                      <a:pt x="230" y="94"/>
                    </a:cubicBezTo>
                    <a:cubicBezTo>
                      <a:pt x="230" y="94"/>
                      <a:pt x="231" y="94"/>
                      <a:pt x="231" y="94"/>
                    </a:cubicBezTo>
                    <a:cubicBezTo>
                      <a:pt x="234" y="93"/>
                      <a:pt x="237" y="91"/>
                      <a:pt x="240" y="90"/>
                    </a:cubicBezTo>
                    <a:cubicBezTo>
                      <a:pt x="240" y="152"/>
                      <a:pt x="240" y="152"/>
                      <a:pt x="240" y="152"/>
                    </a:cubicBezTo>
                    <a:cubicBezTo>
                      <a:pt x="239" y="157"/>
                      <a:pt x="234" y="161"/>
                      <a:pt x="229" y="161"/>
                    </a:cubicBezTo>
                    <a:cubicBezTo>
                      <a:pt x="203" y="161"/>
                      <a:pt x="203" y="161"/>
                      <a:pt x="203" y="161"/>
                    </a:cubicBezTo>
                    <a:cubicBezTo>
                      <a:pt x="200" y="161"/>
                      <a:pt x="198" y="164"/>
                      <a:pt x="198" y="167"/>
                    </a:cubicBezTo>
                    <a:cubicBezTo>
                      <a:pt x="198" y="169"/>
                      <a:pt x="200" y="172"/>
                      <a:pt x="203" y="172"/>
                    </a:cubicBezTo>
                    <a:cubicBezTo>
                      <a:pt x="229" y="172"/>
                      <a:pt x="229" y="172"/>
                      <a:pt x="229" y="172"/>
                    </a:cubicBezTo>
                    <a:cubicBezTo>
                      <a:pt x="233" y="172"/>
                      <a:pt x="237" y="171"/>
                      <a:pt x="240" y="169"/>
                    </a:cubicBezTo>
                    <a:cubicBezTo>
                      <a:pt x="240" y="171"/>
                      <a:pt x="240" y="171"/>
                      <a:pt x="240" y="171"/>
                    </a:cubicBezTo>
                    <a:cubicBezTo>
                      <a:pt x="240" y="176"/>
                      <a:pt x="236" y="180"/>
                      <a:pt x="231" y="18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文本框 50"/>
              <p:cNvSpPr txBox="1">
                <a:spLocks noChangeArrowheads="1"/>
              </p:cNvSpPr>
              <p:nvPr/>
            </p:nvSpPr>
            <p:spPr bwMode="auto">
              <a:xfrm>
                <a:off x="7233454" y="803530"/>
                <a:ext cx="14382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Original Dataset</a:t>
                </a:r>
                <a:endParaRPr lang="zh-CN" altLang="en-US" sz="2000"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文本框 23"/>
              <p:cNvSpPr txBox="1"/>
              <p:nvPr/>
            </p:nvSpPr>
            <p:spPr>
              <a:xfrm>
                <a:off x="6241437" y="4127568"/>
                <a:ext cx="2320544" cy="308995"/>
              </a:xfrm>
              <a:prstGeom prst="rect">
                <a:avLst/>
              </a:prstGeom>
              <a:noFill/>
            </p:spPr>
            <p:txBody>
              <a:bodyPr wrap="square" rtlCol="0">
                <a:spAutoFit/>
              </a:bodyPr>
              <a:lstStyle/>
              <a:p>
                <a:pPr algn="ctr">
                  <a:lnSpc>
                    <a:spcPct val="13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sp>
        <p:nvSpPr>
          <p:cNvPr id="37" name="文本框 10">
            <a:extLst>
              <a:ext uri="{FF2B5EF4-FFF2-40B4-BE49-F238E27FC236}">
                <a16:creationId xmlns:a16="http://schemas.microsoft.com/office/drawing/2014/main" xmlns="" id="{69776421-F652-4BA2-8935-15362892019E}"/>
              </a:ext>
            </a:extLst>
          </p:cNvPr>
          <p:cNvSpPr txBox="1">
            <a:spLocks noChangeArrowheads="1"/>
          </p:cNvSpPr>
          <p:nvPr/>
        </p:nvSpPr>
        <p:spPr bwMode="auto">
          <a:xfrm>
            <a:off x="174624" y="220663"/>
            <a:ext cx="32825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defRPr/>
            </a:pPr>
            <a:r>
              <a:rPr lang="en-US" altLang="zh-CN"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rPr>
              <a:t>Data Processing</a:t>
            </a:r>
            <a:endParaRPr lang="zh-CN" altLang="en-US"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8" name="矩形 1">
            <a:extLst>
              <a:ext uri="{FF2B5EF4-FFF2-40B4-BE49-F238E27FC236}">
                <a16:creationId xmlns:a16="http://schemas.microsoft.com/office/drawing/2014/main" xmlns="" id="{C629AA78-0067-47E4-88CD-A7E609A8119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3" name="图片 2">
            <a:extLst>
              <a:ext uri="{FF2B5EF4-FFF2-40B4-BE49-F238E27FC236}">
                <a16:creationId xmlns:a16="http://schemas.microsoft.com/office/drawing/2014/main" xmlns="" id="{3CF61D22-AC37-004F-83FC-B65D68B2ACA0}"/>
              </a:ext>
            </a:extLst>
          </p:cNvPr>
          <p:cNvPicPr>
            <a:picLocks noChangeAspect="1"/>
          </p:cNvPicPr>
          <p:nvPr/>
        </p:nvPicPr>
        <p:blipFill>
          <a:blip r:embed="rId3"/>
          <a:stretch>
            <a:fillRect/>
          </a:stretch>
        </p:blipFill>
        <p:spPr>
          <a:xfrm>
            <a:off x="4347590" y="1378066"/>
            <a:ext cx="3822700" cy="1409700"/>
          </a:xfrm>
          <a:prstGeom prst="rect">
            <a:avLst/>
          </a:prstGeom>
        </p:spPr>
      </p:pic>
      <p:pic>
        <p:nvPicPr>
          <p:cNvPr id="5" name="图片 4">
            <a:extLst>
              <a:ext uri="{FF2B5EF4-FFF2-40B4-BE49-F238E27FC236}">
                <a16:creationId xmlns:a16="http://schemas.microsoft.com/office/drawing/2014/main" xmlns="" id="{0CB4124C-B1A0-B64F-9696-01FFCBC33277}"/>
              </a:ext>
            </a:extLst>
          </p:cNvPr>
          <p:cNvPicPr>
            <a:picLocks noChangeAspect="1"/>
          </p:cNvPicPr>
          <p:nvPr/>
        </p:nvPicPr>
        <p:blipFill>
          <a:blip r:embed="rId4"/>
          <a:stretch>
            <a:fillRect/>
          </a:stretch>
        </p:blipFill>
        <p:spPr>
          <a:xfrm>
            <a:off x="4337605" y="3418916"/>
            <a:ext cx="1212562" cy="2332748"/>
          </a:xfrm>
          <a:prstGeom prst="rect">
            <a:avLst/>
          </a:prstGeom>
        </p:spPr>
      </p:pic>
      <p:sp>
        <p:nvSpPr>
          <p:cNvPr id="39" name="Shape 2102">
            <a:extLst>
              <a:ext uri="{FF2B5EF4-FFF2-40B4-BE49-F238E27FC236}">
                <a16:creationId xmlns:a16="http://schemas.microsoft.com/office/drawing/2014/main" xmlns="" id="{B6B3BB8F-D168-A740-B084-D76965538339}"/>
              </a:ext>
            </a:extLst>
          </p:cNvPr>
          <p:cNvSpPr/>
          <p:nvPr/>
        </p:nvSpPr>
        <p:spPr>
          <a:xfrm>
            <a:off x="2700032" y="3793784"/>
            <a:ext cx="757138" cy="605685"/>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w="12700" cap="flat">
            <a:noFill/>
            <a:miter lim="400000"/>
          </a:ln>
          <a:effectLst/>
        </p:spPr>
        <p:txBody>
          <a:bodyPr wrap="square" lIns="38098" tIns="38098" rIns="38098" bIns="38098" numCol="1" anchor="ctr">
            <a:noAutofit/>
          </a:bodyPr>
          <a:lstStyle/>
          <a:p>
            <a:pPr lvl="0">
              <a:defRPr sz="3200">
                <a:solidFill>
                  <a:srgbClr val="FFFFFF"/>
                </a:solidFill>
                <a:latin typeface="Helvetica Light"/>
                <a:ea typeface="Helvetica Light"/>
                <a:cs typeface="Helvetica Light"/>
                <a:sym typeface="Helvetica Light"/>
              </a:defRPr>
            </a:pPr>
            <a:endParaRPr sz="32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 name="下箭头 5">
            <a:extLst>
              <a:ext uri="{FF2B5EF4-FFF2-40B4-BE49-F238E27FC236}">
                <a16:creationId xmlns:a16="http://schemas.microsoft.com/office/drawing/2014/main" xmlns="" id="{40FBAB6A-0AB9-D64B-8094-BD4C9D6B7E19}"/>
              </a:ext>
            </a:extLst>
          </p:cNvPr>
          <p:cNvSpPr/>
          <p:nvPr/>
        </p:nvSpPr>
        <p:spPr>
          <a:xfrm>
            <a:off x="2907794" y="2848886"/>
            <a:ext cx="234802" cy="478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xmlns="" id="{D672C034-3FFD-6A47-8DA1-2C9ED1AB379B}"/>
              </a:ext>
            </a:extLst>
          </p:cNvPr>
          <p:cNvSpPr txBox="1"/>
          <p:nvPr/>
        </p:nvSpPr>
        <p:spPr>
          <a:xfrm>
            <a:off x="3309159" y="2900308"/>
            <a:ext cx="3269454" cy="369332"/>
          </a:xfrm>
          <a:prstGeom prst="rect">
            <a:avLst/>
          </a:prstGeom>
          <a:noFill/>
        </p:spPr>
        <p:txBody>
          <a:bodyPr wrap="square" rtlCol="0">
            <a:spAutoFit/>
          </a:bodyPr>
          <a:lstStyle/>
          <a:p>
            <a:r>
              <a:rPr lang="en-US" altLang="zh-CN" dirty="0" err="1"/>
              <a:t>CountVectorizer</a:t>
            </a:r>
            <a:r>
              <a:rPr lang="zh-CN" altLang="zh-CN" dirty="0">
                <a:effectLst/>
              </a:rPr>
              <a:t> </a:t>
            </a:r>
            <a:endParaRPr kumimoji="1" lang="zh-CN" altLang="en-US" dirty="0"/>
          </a:p>
        </p:txBody>
      </p:sp>
    </p:spTree>
    <p:extLst>
      <p:ext uri="{BB962C8B-B14F-4D97-AF65-F5344CB8AC3E}">
        <p14:creationId xmlns:p14="http://schemas.microsoft.com/office/powerpoint/2010/main" val="353106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xmlns="" id="{84F5AD2E-6351-4604-BF3F-717B2DF6A704}"/>
              </a:ext>
            </a:extLst>
          </p:cNvPr>
          <p:cNvSpPr/>
          <p:nvPr/>
        </p:nvSpPr>
        <p:spPr>
          <a:xfrm>
            <a:off x="577516" y="2053792"/>
            <a:ext cx="3435007" cy="3283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53" name="组合 52"/>
          <p:cNvGrpSpPr/>
          <p:nvPr/>
        </p:nvGrpSpPr>
        <p:grpSpPr>
          <a:xfrm>
            <a:off x="3874020" y="2026569"/>
            <a:ext cx="2179116" cy="3283018"/>
            <a:chOff x="1104900" y="2039938"/>
            <a:chExt cx="2449035" cy="3498850"/>
          </a:xfrm>
        </p:grpSpPr>
        <p:sp>
          <p:nvSpPr>
            <p:cNvPr id="16" name="矩形 15"/>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39" name="组合 38"/>
            <p:cNvGrpSpPr/>
            <p:nvPr/>
          </p:nvGrpSpPr>
          <p:grpSpPr>
            <a:xfrm>
              <a:off x="1104900" y="3463105"/>
              <a:ext cx="2449035" cy="590419"/>
              <a:chOff x="2850228" y="1996460"/>
              <a:chExt cx="2449035" cy="590419"/>
            </a:xfrm>
          </p:grpSpPr>
          <p:sp>
            <p:nvSpPr>
              <p:cNvPr id="40" name="TextBox 11"/>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41" name="TextBox 11"/>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Top5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_1</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51" name="椭圆 44"/>
            <p:cNvSpPr/>
            <p:nvPr/>
          </p:nvSpPr>
          <p:spPr>
            <a:xfrm>
              <a:off x="2065207" y="2649400"/>
              <a:ext cx="550994" cy="505816"/>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17" name="文本框 10">
            <a:extLst>
              <a:ext uri="{FF2B5EF4-FFF2-40B4-BE49-F238E27FC236}">
                <a16:creationId xmlns:a16="http://schemas.microsoft.com/office/drawing/2014/main" xmlns="" id="{C1784862-ECB9-44C5-9A6D-FF0AA391A402}"/>
              </a:ext>
            </a:extLst>
          </p:cNvPr>
          <p:cNvSpPr txBox="1">
            <a:spLocks noChangeArrowheads="1"/>
          </p:cNvSpPr>
          <p:nvPr/>
        </p:nvSpPr>
        <p:spPr bwMode="auto">
          <a:xfrm>
            <a:off x="174625" y="220664"/>
            <a:ext cx="91265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Modeling1-Logistic Regression with One-gram </a:t>
            </a:r>
            <a:r>
              <a:rPr lang="en-US" altLang="zh-CN"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rPr>
              <a:t>D</a:t>
            </a:r>
            <a:r>
              <a:rPr kumimoji="0" lang="en-US" altLang="zh-CN" sz="24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ataset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
            <a:extLst>
              <a:ext uri="{FF2B5EF4-FFF2-40B4-BE49-F238E27FC236}">
                <a16:creationId xmlns:a16="http://schemas.microsoft.com/office/drawing/2014/main" xmlns="" id="{7BEED4B0-FCAD-46DD-90C1-0EE1EBAC2DAE}"/>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2" name="矩形 21">
            <a:extLst>
              <a:ext uri="{FF2B5EF4-FFF2-40B4-BE49-F238E27FC236}">
                <a16:creationId xmlns:a16="http://schemas.microsoft.com/office/drawing/2014/main" xmlns="" id="{1BFE5786-8B3D-470E-AEE9-BB94FC927FCD}"/>
              </a:ext>
            </a:extLst>
          </p:cNvPr>
          <p:cNvSpPr/>
          <p:nvPr/>
        </p:nvSpPr>
        <p:spPr>
          <a:xfrm>
            <a:off x="9019365" y="2046028"/>
            <a:ext cx="2254508" cy="3263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pic>
        <p:nvPicPr>
          <p:cNvPr id="3" name="图片 2">
            <a:extLst>
              <a:ext uri="{FF2B5EF4-FFF2-40B4-BE49-F238E27FC236}">
                <a16:creationId xmlns:a16="http://schemas.microsoft.com/office/drawing/2014/main" xmlns="" id="{94A06233-B3D3-0440-9A79-16BEF7AEE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96" y="2028390"/>
            <a:ext cx="3461587" cy="3308420"/>
          </a:xfrm>
          <a:prstGeom prst="rect">
            <a:avLst/>
          </a:prstGeom>
        </p:spPr>
      </p:pic>
      <p:pic>
        <p:nvPicPr>
          <p:cNvPr id="5" name="图片 4">
            <a:extLst>
              <a:ext uri="{FF2B5EF4-FFF2-40B4-BE49-F238E27FC236}">
                <a16:creationId xmlns:a16="http://schemas.microsoft.com/office/drawing/2014/main" xmlns="" id="{0FB8574B-4A9E-E847-9DBC-C653DE5735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834" y="2038970"/>
            <a:ext cx="3645475" cy="3284212"/>
          </a:xfrm>
          <a:prstGeom prst="rect">
            <a:avLst/>
          </a:prstGeom>
        </p:spPr>
      </p:pic>
      <p:grpSp>
        <p:nvGrpSpPr>
          <p:cNvPr id="23" name="组合 22">
            <a:extLst>
              <a:ext uri="{FF2B5EF4-FFF2-40B4-BE49-F238E27FC236}">
                <a16:creationId xmlns:a16="http://schemas.microsoft.com/office/drawing/2014/main" xmlns="" id="{B8B02F97-339E-AB4F-A0A4-F770B801F4BE}"/>
              </a:ext>
            </a:extLst>
          </p:cNvPr>
          <p:cNvGrpSpPr/>
          <p:nvPr/>
        </p:nvGrpSpPr>
        <p:grpSpPr>
          <a:xfrm>
            <a:off x="6112406" y="2036091"/>
            <a:ext cx="2179116" cy="3283018"/>
            <a:chOff x="1104900" y="2039938"/>
            <a:chExt cx="2449035" cy="3498850"/>
          </a:xfrm>
        </p:grpSpPr>
        <p:sp>
          <p:nvSpPr>
            <p:cNvPr id="24" name="矩形 23">
              <a:extLst>
                <a:ext uri="{FF2B5EF4-FFF2-40B4-BE49-F238E27FC236}">
                  <a16:creationId xmlns:a16="http://schemas.microsoft.com/office/drawing/2014/main" xmlns="" id="{F1849BAD-9A72-114C-9E8B-A0A503AD9605}"/>
                </a:ext>
              </a:extLst>
            </p:cNvPr>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25" name="组合 24">
              <a:extLst>
                <a:ext uri="{FF2B5EF4-FFF2-40B4-BE49-F238E27FC236}">
                  <a16:creationId xmlns:a16="http://schemas.microsoft.com/office/drawing/2014/main" xmlns="" id="{C9778540-A39D-1041-A28D-12384D7BF3BD}"/>
                </a:ext>
              </a:extLst>
            </p:cNvPr>
            <p:cNvGrpSpPr/>
            <p:nvPr/>
          </p:nvGrpSpPr>
          <p:grpSpPr>
            <a:xfrm>
              <a:off x="1104900" y="3463105"/>
              <a:ext cx="2449035" cy="590419"/>
              <a:chOff x="2850228" y="1996460"/>
              <a:chExt cx="2449035" cy="590419"/>
            </a:xfrm>
          </p:grpSpPr>
          <p:sp>
            <p:nvSpPr>
              <p:cNvPr id="27" name="TextBox 11">
                <a:extLst>
                  <a:ext uri="{FF2B5EF4-FFF2-40B4-BE49-F238E27FC236}">
                    <a16:creationId xmlns:a16="http://schemas.microsoft.com/office/drawing/2014/main" xmlns="" id="{DE7763D4-17A6-8D43-8EEA-4212EA4788AC}"/>
                  </a:ext>
                </a:extLst>
              </p:cNvPr>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8" name="TextBox 11">
                <a:extLst>
                  <a:ext uri="{FF2B5EF4-FFF2-40B4-BE49-F238E27FC236}">
                    <a16:creationId xmlns:a16="http://schemas.microsoft.com/office/drawing/2014/main" xmlns="" id="{B180E447-C9E1-BF44-9B7E-16F0546EC890}"/>
                  </a:ext>
                </a:extLst>
              </p:cNvPr>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Tail5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_1</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grpSp>
      <p:sp>
        <p:nvSpPr>
          <p:cNvPr id="38" name="椭圆 11">
            <a:extLst>
              <a:ext uri="{FF2B5EF4-FFF2-40B4-BE49-F238E27FC236}">
                <a16:creationId xmlns:a16="http://schemas.microsoft.com/office/drawing/2014/main" xmlns="" id="{05EE4198-6B51-3E43-915C-A490D80F658F}"/>
              </a:ext>
            </a:extLst>
          </p:cNvPr>
          <p:cNvSpPr/>
          <p:nvPr/>
        </p:nvSpPr>
        <p:spPr>
          <a:xfrm>
            <a:off x="6935598" y="2598435"/>
            <a:ext cx="537441" cy="553998"/>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Tree>
    <p:extLst>
      <p:ext uri="{BB962C8B-B14F-4D97-AF65-F5344CB8AC3E}">
        <p14:creationId xmlns:p14="http://schemas.microsoft.com/office/powerpoint/2010/main" val="29592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文本框 10">
            <a:extLst>
              <a:ext uri="{FF2B5EF4-FFF2-40B4-BE49-F238E27FC236}">
                <a16:creationId xmlns:a16="http://schemas.microsoft.com/office/drawing/2014/main" xmlns="" id="{C0F249DA-DF42-A249-B9B4-C89E0DCE122F}"/>
              </a:ext>
            </a:extLst>
          </p:cNvPr>
          <p:cNvSpPr txBox="1">
            <a:spLocks noChangeArrowheads="1"/>
          </p:cNvSpPr>
          <p:nvPr/>
        </p:nvSpPr>
        <p:spPr bwMode="auto">
          <a:xfrm>
            <a:off x="174625" y="220664"/>
            <a:ext cx="9126538" cy="463550"/>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Modeling1-Logistic Regression with One-gram </a:t>
            </a:r>
            <a:r>
              <a:rPr lang="en-US" altLang="zh-CN"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rPr>
              <a:t>D</a:t>
            </a:r>
            <a:r>
              <a:rPr kumimoji="0" lang="en-US" altLang="zh-CN" sz="24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ataset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3" name="矩形 1">
            <a:extLst>
              <a:ext uri="{FF2B5EF4-FFF2-40B4-BE49-F238E27FC236}">
                <a16:creationId xmlns:a16="http://schemas.microsoft.com/office/drawing/2014/main" xmlns="" id="{B984CFC1-B337-464C-93CD-D0A5E570B01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4" name="淘宝店chenying0907 5">
            <a:extLst>
              <a:ext uri="{FF2B5EF4-FFF2-40B4-BE49-F238E27FC236}">
                <a16:creationId xmlns:a16="http://schemas.microsoft.com/office/drawing/2014/main" xmlns="" id="{8C53F451-3D2F-C647-9FDE-E1F618EB0DC4}"/>
              </a:ext>
            </a:extLst>
          </p:cNvPr>
          <p:cNvSpPr/>
          <p:nvPr/>
        </p:nvSpPr>
        <p:spPr>
          <a:xfrm>
            <a:off x="5740857" y="1644015"/>
            <a:ext cx="4703306" cy="2108757"/>
          </a:xfrm>
          <a:prstGeom prst="rect">
            <a:avLst/>
          </a:prstGeom>
          <a:solidFill>
            <a:schemeClr val="accent2"/>
          </a:solidFill>
          <a:ln w="12700" cap="flat" cmpd="sng" algn="ctr">
            <a:no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372"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5" name="淘宝店chenying0907 6">
            <a:extLst>
              <a:ext uri="{FF2B5EF4-FFF2-40B4-BE49-F238E27FC236}">
                <a16:creationId xmlns:a16="http://schemas.microsoft.com/office/drawing/2014/main" xmlns="" id="{EF3DD39A-D757-7B47-9FC1-61A71B58D36C}"/>
              </a:ext>
            </a:extLst>
          </p:cNvPr>
          <p:cNvSpPr/>
          <p:nvPr/>
        </p:nvSpPr>
        <p:spPr>
          <a:xfrm>
            <a:off x="6640680" y="3879440"/>
            <a:ext cx="3803483" cy="1746247"/>
          </a:xfrm>
          <a:prstGeom prst="rect">
            <a:avLst/>
          </a:prstGeom>
          <a:solidFill>
            <a:schemeClr val="accent2"/>
          </a:solidFill>
          <a:ln w="12700" cap="flat" cmpd="sng" algn="ctr">
            <a:no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372"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6" name="淘宝店chenying0907 10">
            <a:extLst>
              <a:ext uri="{FF2B5EF4-FFF2-40B4-BE49-F238E27FC236}">
                <a16:creationId xmlns:a16="http://schemas.microsoft.com/office/drawing/2014/main" xmlns="" id="{7786F050-43A9-AD48-8471-CB2226E3BD8C}"/>
              </a:ext>
            </a:extLst>
          </p:cNvPr>
          <p:cNvGrpSpPr>
            <a:grpSpLocks/>
          </p:cNvGrpSpPr>
          <p:nvPr/>
        </p:nvGrpSpPr>
        <p:grpSpPr bwMode="auto">
          <a:xfrm>
            <a:off x="1409017" y="1668590"/>
            <a:ext cx="1934588" cy="2142170"/>
            <a:chOff x="970360" y="3200927"/>
            <a:chExt cx="1618019" cy="1663037"/>
          </a:xfrm>
        </p:grpSpPr>
        <p:sp>
          <p:nvSpPr>
            <p:cNvPr id="7" name="淘宝店chenying0907 11">
              <a:extLst>
                <a:ext uri="{FF2B5EF4-FFF2-40B4-BE49-F238E27FC236}">
                  <a16:creationId xmlns:a16="http://schemas.microsoft.com/office/drawing/2014/main" xmlns="" id="{CA9AD306-B451-B34A-82D6-F0012C286740}"/>
                </a:ext>
              </a:extLst>
            </p:cNvPr>
            <p:cNvSpPr/>
            <p:nvPr/>
          </p:nvSpPr>
          <p:spPr>
            <a:xfrm>
              <a:off x="970360" y="3200927"/>
              <a:ext cx="1618019" cy="1618019"/>
            </a:xfrm>
            <a:prstGeom prst="rect">
              <a:avLst/>
            </a:prstGeom>
            <a:solidFill>
              <a:schemeClr val="tx1">
                <a:lumMod val="50000"/>
                <a:lumOff val="50000"/>
                <a:alpha val="20000"/>
              </a:schemeClr>
            </a:solidFill>
            <a:ln w="12700" cap="flat" cmpd="sng" algn="ctr">
              <a:solidFill>
                <a:schemeClr val="accent1"/>
              </a:solid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8" name="淘宝店chenying0907 1984">
              <a:extLst>
                <a:ext uri="{FF2B5EF4-FFF2-40B4-BE49-F238E27FC236}">
                  <a16:creationId xmlns:a16="http://schemas.microsoft.com/office/drawing/2014/main" xmlns="" id="{4810025E-CD5F-0D4C-AC39-B4BCCC7D1E4B}"/>
                </a:ext>
              </a:extLst>
            </p:cNvPr>
            <p:cNvGrpSpPr>
              <a:grpSpLocks/>
            </p:cNvGrpSpPr>
            <p:nvPr/>
          </p:nvGrpSpPr>
          <p:grpSpPr bwMode="auto">
            <a:xfrm>
              <a:off x="1433293" y="3481388"/>
              <a:ext cx="692151" cy="690563"/>
              <a:chOff x="1433293" y="3481388"/>
              <a:chExt cx="692151" cy="690563"/>
            </a:xfrm>
          </p:grpSpPr>
          <p:sp>
            <p:nvSpPr>
              <p:cNvPr id="10" name="淘宝店chenying0907 369">
                <a:extLst>
                  <a:ext uri="{FF2B5EF4-FFF2-40B4-BE49-F238E27FC236}">
                    <a16:creationId xmlns:a16="http://schemas.microsoft.com/office/drawing/2014/main" xmlns="" id="{DF3D9058-06FC-264C-A8CE-B6B424E4761E}"/>
                  </a:ext>
                </a:extLst>
              </p:cNvPr>
              <p:cNvSpPr>
                <a:spLocks/>
              </p:cNvSpPr>
              <p:nvPr/>
            </p:nvSpPr>
            <p:spPr bwMode="auto">
              <a:xfrm>
                <a:off x="1433293" y="3481388"/>
                <a:ext cx="692151" cy="509588"/>
              </a:xfrm>
              <a:custGeom>
                <a:avLst/>
                <a:gdLst>
                  <a:gd name="T0" fmla="*/ 0 w 184"/>
                  <a:gd name="T1" fmla="*/ 1797092058 h 136"/>
                  <a:gd name="T2" fmla="*/ 127351838 w 184"/>
                  <a:gd name="T3" fmla="*/ 1909411248 h 136"/>
                  <a:gd name="T4" fmla="*/ 2147483646 w 184"/>
                  <a:gd name="T5" fmla="*/ 1909411248 h 136"/>
                  <a:gd name="T6" fmla="*/ 2147483646 w 184"/>
                  <a:gd name="T7" fmla="*/ 1797092058 h 136"/>
                  <a:gd name="T8" fmla="*/ 2147483646 w 184"/>
                  <a:gd name="T9" fmla="*/ 112319190 h 136"/>
                  <a:gd name="T10" fmla="*/ 2147483646 w 184"/>
                  <a:gd name="T11" fmla="*/ 0 h 136"/>
                  <a:gd name="T12" fmla="*/ 113200380 w 184"/>
                  <a:gd name="T13" fmla="*/ 0 h 136"/>
                  <a:gd name="T14" fmla="*/ 0 w 184"/>
                  <a:gd name="T15" fmla="*/ 112319190 h 136"/>
                  <a:gd name="T16" fmla="*/ 0 w 184"/>
                  <a:gd name="T17" fmla="*/ 1797092058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136">
                    <a:moveTo>
                      <a:pt x="0" y="128"/>
                    </a:moveTo>
                    <a:cubicBezTo>
                      <a:pt x="0" y="132"/>
                      <a:pt x="4" y="136"/>
                      <a:pt x="9" y="136"/>
                    </a:cubicBezTo>
                    <a:cubicBezTo>
                      <a:pt x="177" y="136"/>
                      <a:pt x="177" y="136"/>
                      <a:pt x="177" y="136"/>
                    </a:cubicBezTo>
                    <a:cubicBezTo>
                      <a:pt x="181" y="136"/>
                      <a:pt x="184" y="132"/>
                      <a:pt x="184" y="128"/>
                    </a:cubicBezTo>
                    <a:cubicBezTo>
                      <a:pt x="184" y="8"/>
                      <a:pt x="184" y="8"/>
                      <a:pt x="184" y="8"/>
                    </a:cubicBezTo>
                    <a:cubicBezTo>
                      <a:pt x="184" y="3"/>
                      <a:pt x="181" y="0"/>
                      <a:pt x="176" y="0"/>
                    </a:cubicBezTo>
                    <a:cubicBezTo>
                      <a:pt x="8" y="0"/>
                      <a:pt x="8" y="0"/>
                      <a:pt x="8" y="0"/>
                    </a:cubicBezTo>
                    <a:cubicBezTo>
                      <a:pt x="4" y="0"/>
                      <a:pt x="0" y="3"/>
                      <a:pt x="0" y="8"/>
                    </a:cubicBezTo>
                    <a:lnTo>
                      <a:pt x="0" y="128"/>
                    </a:lnTo>
                    <a:close/>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1" name="Line 370">
                <a:extLst>
                  <a:ext uri="{FF2B5EF4-FFF2-40B4-BE49-F238E27FC236}">
                    <a16:creationId xmlns:a16="http://schemas.microsoft.com/office/drawing/2014/main" xmlns="" id="{0D92086E-7835-8844-A605-1DF8CA7B2143}"/>
                  </a:ext>
                </a:extLst>
              </p:cNvPr>
              <p:cNvSpPr>
                <a:spLocks noChangeShapeType="1"/>
              </p:cNvSpPr>
              <p:nvPr/>
            </p:nvSpPr>
            <p:spPr bwMode="auto">
              <a:xfrm>
                <a:off x="1436469" y="3900488"/>
                <a:ext cx="688975" cy="0"/>
              </a:xfrm>
              <a:prstGeom prst="line">
                <a:avLst/>
              </a:prstGeom>
              <a:noFill/>
              <a:ln w="30163" cap="rnd">
                <a:solidFill>
                  <a:schemeClr val="accent1"/>
                </a:solidFill>
                <a:round/>
                <a:headEnd/>
                <a:tailEnd/>
              </a:ln>
              <a:extLst>
                <a:ext uri="{909E8E84-426E-40DD-AFC4-6F175D3DCCD1}">
                  <a14:hiddenFill xmlns:a14="http://schemas.microsoft.com/office/drawing/2010/main">
                    <a:no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2" name="淘宝店chenying0907 371">
                <a:extLst>
                  <a:ext uri="{FF2B5EF4-FFF2-40B4-BE49-F238E27FC236}">
                    <a16:creationId xmlns:a16="http://schemas.microsoft.com/office/drawing/2014/main" xmlns="" id="{67337A52-8A74-EE40-8F07-FCC0D5E05374}"/>
                  </a:ext>
                </a:extLst>
              </p:cNvPr>
              <p:cNvSpPr>
                <a:spLocks/>
              </p:cNvSpPr>
              <p:nvPr/>
            </p:nvSpPr>
            <p:spPr bwMode="auto">
              <a:xfrm>
                <a:off x="1733332" y="4006851"/>
                <a:ext cx="90488" cy="104775"/>
              </a:xfrm>
              <a:custGeom>
                <a:avLst/>
                <a:gdLst>
                  <a:gd name="T0" fmla="*/ 143650494 w 57"/>
                  <a:gd name="T1" fmla="*/ 0 h 66"/>
                  <a:gd name="T2" fmla="*/ 143650494 w 57"/>
                  <a:gd name="T3" fmla="*/ 166330313 h 66"/>
                  <a:gd name="T4" fmla="*/ 0 w 57"/>
                  <a:gd name="T5" fmla="*/ 166330313 h 66"/>
                  <a:gd name="T6" fmla="*/ 0 w 57"/>
                  <a:gd name="T7" fmla="*/ 0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6">
                    <a:moveTo>
                      <a:pt x="57" y="0"/>
                    </a:moveTo>
                    <a:lnTo>
                      <a:pt x="57" y="66"/>
                    </a:lnTo>
                    <a:lnTo>
                      <a:pt x="0" y="66"/>
                    </a:lnTo>
                    <a:lnTo>
                      <a:pt x="0" y="0"/>
                    </a:ln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3" name="淘宝店chenying0907 372">
                <a:extLst>
                  <a:ext uri="{FF2B5EF4-FFF2-40B4-BE49-F238E27FC236}">
                    <a16:creationId xmlns:a16="http://schemas.microsoft.com/office/drawing/2014/main" xmlns="" id="{89310AE3-79D1-EC4D-B97C-A4CE45234576}"/>
                  </a:ext>
                </a:extLst>
              </p:cNvPr>
              <p:cNvSpPr>
                <a:spLocks/>
              </p:cNvSpPr>
              <p:nvPr/>
            </p:nvSpPr>
            <p:spPr bwMode="auto">
              <a:xfrm>
                <a:off x="1644432" y="4054476"/>
                <a:ext cx="269875" cy="117475"/>
              </a:xfrm>
              <a:custGeom>
                <a:avLst/>
                <a:gdLst>
                  <a:gd name="T0" fmla="*/ 730574115 w 72"/>
                  <a:gd name="T1" fmla="*/ 0 h 31"/>
                  <a:gd name="T2" fmla="*/ 1011562717 w 72"/>
                  <a:gd name="T3" fmla="*/ 215407465 h 31"/>
                  <a:gd name="T4" fmla="*/ 1011562717 w 72"/>
                  <a:gd name="T5" fmla="*/ 215407465 h 31"/>
                  <a:gd name="T6" fmla="*/ 505783233 w 72"/>
                  <a:gd name="T7" fmla="*/ 445173407 h 31"/>
                  <a:gd name="T8" fmla="*/ 0 w 72"/>
                  <a:gd name="T9" fmla="*/ 215407465 h 31"/>
                  <a:gd name="T10" fmla="*/ 295040844 w 72"/>
                  <a:gd name="T11" fmla="*/ 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 h="31">
                    <a:moveTo>
                      <a:pt x="52" y="0"/>
                    </a:moveTo>
                    <a:cubicBezTo>
                      <a:pt x="64" y="3"/>
                      <a:pt x="72" y="9"/>
                      <a:pt x="72" y="15"/>
                    </a:cubicBezTo>
                    <a:cubicBezTo>
                      <a:pt x="72" y="15"/>
                      <a:pt x="72" y="15"/>
                      <a:pt x="72" y="15"/>
                    </a:cubicBezTo>
                    <a:cubicBezTo>
                      <a:pt x="72" y="24"/>
                      <a:pt x="56" y="31"/>
                      <a:pt x="36" y="31"/>
                    </a:cubicBezTo>
                    <a:cubicBezTo>
                      <a:pt x="16" y="31"/>
                      <a:pt x="0" y="24"/>
                      <a:pt x="0" y="15"/>
                    </a:cubicBezTo>
                    <a:cubicBezTo>
                      <a:pt x="0" y="8"/>
                      <a:pt x="9" y="3"/>
                      <a:pt x="21" y="0"/>
                    </a:cubicBez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9" name="淘宝店chenying0907 2027">
              <a:extLst>
                <a:ext uri="{FF2B5EF4-FFF2-40B4-BE49-F238E27FC236}">
                  <a16:creationId xmlns:a16="http://schemas.microsoft.com/office/drawing/2014/main" xmlns="" id="{ABA1563B-8FA5-1748-81F4-106B526009C1}"/>
                </a:ext>
              </a:extLst>
            </p:cNvPr>
            <p:cNvSpPr txBox="1">
              <a:spLocks noChangeArrowheads="1"/>
            </p:cNvSpPr>
            <p:nvPr/>
          </p:nvSpPr>
          <p:spPr bwMode="auto">
            <a:xfrm>
              <a:off x="1128035" y="4282650"/>
              <a:ext cx="1376694" cy="5813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ctr" defTabSz="696668" rtl="0" eaLnBrk="1" fontAlgn="base" latinLnBrk="0" hangingPunct="1">
                <a:lnSpc>
                  <a:spcPct val="100000"/>
                </a:lnSpc>
                <a:spcBef>
                  <a:spcPct val="0"/>
                </a:spcBef>
                <a:spcAft>
                  <a:spcPct val="0"/>
                </a:spcAft>
                <a:buClrTx/>
                <a:buSzTx/>
                <a:buFont typeface="Arial" charset="0"/>
                <a:buNone/>
                <a:tabLst/>
                <a:defRPr/>
              </a:pPr>
              <a:r>
                <a:rPr kumimoji="0" lang="en-US" altLang="zh-CN"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Confusion Matrix_1</a:t>
              </a:r>
              <a:endParaRPr kumimoji="0" lang="zh-CN" altLang="en-US"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grpSp>
        <p:nvGrpSpPr>
          <p:cNvPr id="14" name="淘宝店chenying0907 18">
            <a:extLst>
              <a:ext uri="{FF2B5EF4-FFF2-40B4-BE49-F238E27FC236}">
                <a16:creationId xmlns:a16="http://schemas.microsoft.com/office/drawing/2014/main" xmlns="" id="{F97D03CF-A5AB-104A-BC10-3F7EBE6C073E}"/>
              </a:ext>
            </a:extLst>
          </p:cNvPr>
          <p:cNvGrpSpPr>
            <a:grpSpLocks/>
          </p:cNvGrpSpPr>
          <p:nvPr/>
        </p:nvGrpSpPr>
        <p:grpSpPr bwMode="auto">
          <a:xfrm>
            <a:off x="1417070" y="3879440"/>
            <a:ext cx="1955107" cy="1810681"/>
            <a:chOff x="7876967" y="1505063"/>
            <a:chExt cx="1635181" cy="1667336"/>
          </a:xfrm>
        </p:grpSpPr>
        <p:sp>
          <p:nvSpPr>
            <p:cNvPr id="15" name="淘宝店chenying0907 19">
              <a:extLst>
                <a:ext uri="{FF2B5EF4-FFF2-40B4-BE49-F238E27FC236}">
                  <a16:creationId xmlns:a16="http://schemas.microsoft.com/office/drawing/2014/main" xmlns="" id="{40B39A3B-8F41-E141-A41B-DCB8FC91AE48}"/>
                </a:ext>
              </a:extLst>
            </p:cNvPr>
            <p:cNvSpPr/>
            <p:nvPr/>
          </p:nvSpPr>
          <p:spPr>
            <a:xfrm>
              <a:off x="7876967" y="1505063"/>
              <a:ext cx="1618019" cy="1618019"/>
            </a:xfrm>
            <a:prstGeom prst="rect">
              <a:avLst/>
            </a:prstGeom>
            <a:solidFill>
              <a:schemeClr val="tx1">
                <a:lumMod val="50000"/>
                <a:lumOff val="50000"/>
                <a:alpha val="20000"/>
              </a:schemeClr>
            </a:solidFill>
            <a:ln w="12700" cap="flat" cmpd="sng" algn="ctr">
              <a:solidFill>
                <a:schemeClr val="accent1"/>
              </a:solid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16" name="淘宝店chenying0907 2016">
              <a:extLst>
                <a:ext uri="{FF2B5EF4-FFF2-40B4-BE49-F238E27FC236}">
                  <a16:creationId xmlns:a16="http://schemas.microsoft.com/office/drawing/2014/main" xmlns="" id="{AFF1630B-8BD5-BF48-9517-160298759C2F}"/>
                </a:ext>
              </a:extLst>
            </p:cNvPr>
            <p:cNvGrpSpPr>
              <a:grpSpLocks/>
            </p:cNvGrpSpPr>
            <p:nvPr/>
          </p:nvGrpSpPr>
          <p:grpSpPr bwMode="auto">
            <a:xfrm>
              <a:off x="8490714" y="1804274"/>
              <a:ext cx="390525" cy="690563"/>
              <a:chOff x="8490714" y="1804274"/>
              <a:chExt cx="390525" cy="690563"/>
            </a:xfrm>
          </p:grpSpPr>
          <p:sp>
            <p:nvSpPr>
              <p:cNvPr id="18" name="淘宝店chenying0907 356">
                <a:extLst>
                  <a:ext uri="{FF2B5EF4-FFF2-40B4-BE49-F238E27FC236}">
                    <a16:creationId xmlns:a16="http://schemas.microsoft.com/office/drawing/2014/main" xmlns="" id="{813EC039-6D1A-5B41-89B9-3AB2FC43308B}"/>
                  </a:ext>
                </a:extLst>
              </p:cNvPr>
              <p:cNvSpPr>
                <a:spLocks/>
              </p:cNvSpPr>
              <p:nvPr/>
            </p:nvSpPr>
            <p:spPr bwMode="auto">
              <a:xfrm>
                <a:off x="8490714" y="1804274"/>
                <a:ext cx="390525" cy="690563"/>
              </a:xfrm>
              <a:custGeom>
                <a:avLst/>
                <a:gdLst>
                  <a:gd name="T0" fmla="*/ 1466440150 w 104"/>
                  <a:gd name="T1" fmla="*/ 2147483646 h 184"/>
                  <a:gd name="T2" fmla="*/ 1353638506 w 104"/>
                  <a:gd name="T3" fmla="*/ 2147483646 h 184"/>
                  <a:gd name="T4" fmla="*/ 112801644 w 104"/>
                  <a:gd name="T5" fmla="*/ 2147483646 h 184"/>
                  <a:gd name="T6" fmla="*/ 0 w 104"/>
                  <a:gd name="T7" fmla="*/ 2147483646 h 184"/>
                  <a:gd name="T8" fmla="*/ 0 w 104"/>
                  <a:gd name="T9" fmla="*/ 112681867 h 184"/>
                  <a:gd name="T10" fmla="*/ 112801644 w 104"/>
                  <a:gd name="T11" fmla="*/ 0 h 184"/>
                  <a:gd name="T12" fmla="*/ 1353638506 w 104"/>
                  <a:gd name="T13" fmla="*/ 0 h 184"/>
                  <a:gd name="T14" fmla="*/ 1466440150 w 104"/>
                  <a:gd name="T15" fmla="*/ 112681867 h 184"/>
                  <a:gd name="T16" fmla="*/ 1466440150 w 104"/>
                  <a:gd name="T17" fmla="*/ 2147483646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 h="184">
                    <a:moveTo>
                      <a:pt x="104" y="176"/>
                    </a:moveTo>
                    <a:cubicBezTo>
                      <a:pt x="104" y="180"/>
                      <a:pt x="101" y="184"/>
                      <a:pt x="96" y="184"/>
                    </a:cubicBezTo>
                    <a:cubicBezTo>
                      <a:pt x="8" y="184"/>
                      <a:pt x="8" y="184"/>
                      <a:pt x="8" y="184"/>
                    </a:cubicBezTo>
                    <a:cubicBezTo>
                      <a:pt x="4" y="184"/>
                      <a:pt x="0" y="180"/>
                      <a:pt x="0" y="176"/>
                    </a:cubicBezTo>
                    <a:cubicBezTo>
                      <a:pt x="0" y="8"/>
                      <a:pt x="0" y="8"/>
                      <a:pt x="0" y="8"/>
                    </a:cubicBezTo>
                    <a:cubicBezTo>
                      <a:pt x="0" y="3"/>
                      <a:pt x="4" y="0"/>
                      <a:pt x="8" y="0"/>
                    </a:cubicBezTo>
                    <a:cubicBezTo>
                      <a:pt x="96" y="0"/>
                      <a:pt x="96" y="0"/>
                      <a:pt x="96" y="0"/>
                    </a:cubicBezTo>
                    <a:cubicBezTo>
                      <a:pt x="101" y="0"/>
                      <a:pt x="104" y="3"/>
                      <a:pt x="104" y="8"/>
                    </a:cubicBezTo>
                    <a:lnTo>
                      <a:pt x="104" y="176"/>
                    </a:lnTo>
                    <a:close/>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9" name="Oval 357">
                <a:extLst>
                  <a:ext uri="{FF2B5EF4-FFF2-40B4-BE49-F238E27FC236}">
                    <a16:creationId xmlns:a16="http://schemas.microsoft.com/office/drawing/2014/main" xmlns="" id="{4E537D50-5574-3C41-9F20-5AC57BF41552}"/>
                  </a:ext>
                </a:extLst>
              </p:cNvPr>
              <p:cNvSpPr>
                <a:spLocks noChangeArrowheads="1"/>
              </p:cNvSpPr>
              <p:nvPr/>
            </p:nvSpPr>
            <p:spPr bwMode="auto">
              <a:xfrm>
                <a:off x="8581202" y="2224961"/>
                <a:ext cx="209550" cy="209550"/>
              </a:xfrm>
              <a:prstGeom prst="ellipse">
                <a:avLst/>
              </a:prstGeom>
              <a:noFill/>
              <a:ln w="30163"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0" name="Line 358">
                <a:extLst>
                  <a:ext uri="{FF2B5EF4-FFF2-40B4-BE49-F238E27FC236}">
                    <a16:creationId xmlns:a16="http://schemas.microsoft.com/office/drawing/2014/main" xmlns="" id="{DE27A8A3-1A63-D640-A115-09C536D004B1}"/>
                  </a:ext>
                </a:extLst>
              </p:cNvPr>
              <p:cNvSpPr>
                <a:spLocks noChangeShapeType="1"/>
              </p:cNvSpPr>
              <p:nvPr/>
            </p:nvSpPr>
            <p:spPr bwMode="auto">
              <a:xfrm flipH="1">
                <a:off x="8490714" y="2164636"/>
                <a:ext cx="390525" cy="0"/>
              </a:xfrm>
              <a:prstGeom prst="line">
                <a:avLst/>
              </a:prstGeom>
              <a:noFill/>
              <a:ln w="30163" cap="rnd">
                <a:solidFill>
                  <a:schemeClr val="accent1"/>
                </a:solidFill>
                <a:round/>
                <a:headEnd/>
                <a:tailEnd/>
              </a:ln>
              <a:extLst>
                <a:ext uri="{909E8E84-426E-40DD-AFC4-6F175D3DCCD1}">
                  <a14:hiddenFill xmlns:a14="http://schemas.microsoft.com/office/drawing/2010/main">
                    <a:no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1" name="淘宝店chenying0907 359">
                <a:extLst>
                  <a:ext uri="{FF2B5EF4-FFF2-40B4-BE49-F238E27FC236}">
                    <a16:creationId xmlns:a16="http://schemas.microsoft.com/office/drawing/2014/main" xmlns="" id="{61609281-E307-244D-BB16-024391D062DD}"/>
                  </a:ext>
                </a:extLst>
              </p:cNvPr>
              <p:cNvSpPr>
                <a:spLocks noChangeArrowheads="1"/>
              </p:cNvSpPr>
              <p:nvPr/>
            </p:nvSpPr>
            <p:spPr bwMode="auto">
              <a:xfrm>
                <a:off x="8551039" y="1864599"/>
                <a:ext cx="269875" cy="239713"/>
              </a:xfrm>
              <a:prstGeom prst="rect">
                <a:avLst/>
              </a:prstGeom>
              <a:noFill/>
              <a:ln w="30163"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17" name="淘宝店chenying0907 2028">
              <a:extLst>
                <a:ext uri="{FF2B5EF4-FFF2-40B4-BE49-F238E27FC236}">
                  <a16:creationId xmlns:a16="http://schemas.microsoft.com/office/drawing/2014/main" xmlns="" id="{84F6E7D9-6F3B-6442-B19A-AD05A99359E6}"/>
                </a:ext>
              </a:extLst>
            </p:cNvPr>
            <p:cNvSpPr txBox="1">
              <a:spLocks noChangeArrowheads="1"/>
            </p:cNvSpPr>
            <p:nvPr/>
          </p:nvSpPr>
          <p:spPr bwMode="auto">
            <a:xfrm>
              <a:off x="7894129" y="2482883"/>
              <a:ext cx="1618019" cy="6895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ctr" defTabSz="696668" rtl="0" eaLnBrk="1" fontAlgn="base" latinLnBrk="0" hangingPunct="1">
                <a:lnSpc>
                  <a:spcPct val="100000"/>
                </a:lnSpc>
                <a:spcBef>
                  <a:spcPct val="0"/>
                </a:spcBef>
                <a:spcAft>
                  <a:spcPct val="0"/>
                </a:spcAft>
                <a:buClrTx/>
                <a:buSzTx/>
                <a:buFont typeface="Arial" charset="0"/>
                <a:buNone/>
                <a:tabLst/>
                <a:defRPr/>
              </a:pPr>
              <a:r>
                <a:rPr kumimoji="0" lang="en-US" altLang="zh-CN"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Performance Measure_1</a:t>
              </a:r>
              <a:endParaRPr kumimoji="0" lang="zh-CN" altLang="en-US"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23" name="淘宝店chenying0907 2075">
            <a:extLst>
              <a:ext uri="{FF2B5EF4-FFF2-40B4-BE49-F238E27FC236}">
                <a16:creationId xmlns:a16="http://schemas.microsoft.com/office/drawing/2014/main" xmlns="" id="{EDDCA320-E911-7C4D-BDD2-2421F8731395}"/>
              </a:ext>
            </a:extLst>
          </p:cNvPr>
          <p:cNvSpPr txBox="1">
            <a:spLocks noChangeArrowheads="1"/>
          </p:cNvSpPr>
          <p:nvPr/>
        </p:nvSpPr>
        <p:spPr bwMode="auto">
          <a:xfrm>
            <a:off x="5847149" y="1778317"/>
            <a:ext cx="428231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The accuracy of this model is only 45.97%, which is significantly lower than Random speculation (50%). </a:t>
            </a: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When the interest class is “1” (i.e. the trend of DJIA would increase), the precision is 0.47, which means that of the 184  cases that the model predicts it will rise and 87 truly happen. </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5" name="淘宝店chenying0907 2077">
            <a:extLst>
              <a:ext uri="{FF2B5EF4-FFF2-40B4-BE49-F238E27FC236}">
                <a16:creationId xmlns:a16="http://schemas.microsoft.com/office/drawing/2014/main" xmlns="" id="{9BC2F7FC-F93D-D243-9504-82B8030F9F63}"/>
              </a:ext>
            </a:extLst>
          </p:cNvPr>
          <p:cNvSpPr txBox="1">
            <a:spLocks noChangeArrowheads="1"/>
          </p:cNvSpPr>
          <p:nvPr/>
        </p:nvSpPr>
        <p:spPr bwMode="auto">
          <a:xfrm>
            <a:off x="6664817" y="3963394"/>
            <a:ext cx="377934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The recall is 0.58, which means that only 87 cases are retrieved by the model in the 151 cases that happened </a:t>
            </a: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F-score is only 0.52 for the 1-gram logistic regression model </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pic>
        <p:nvPicPr>
          <p:cNvPr id="28" name="图片 27">
            <a:extLst>
              <a:ext uri="{FF2B5EF4-FFF2-40B4-BE49-F238E27FC236}">
                <a16:creationId xmlns:a16="http://schemas.microsoft.com/office/drawing/2014/main" xmlns="" id="{302407C6-B090-E94D-9136-928048AFB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897" y="1673103"/>
            <a:ext cx="2290960" cy="2084567"/>
          </a:xfrm>
          <a:prstGeom prst="rect">
            <a:avLst/>
          </a:prstGeom>
        </p:spPr>
      </p:pic>
      <p:pic>
        <p:nvPicPr>
          <p:cNvPr id="30" name="图片 29">
            <a:extLst>
              <a:ext uri="{FF2B5EF4-FFF2-40B4-BE49-F238E27FC236}">
                <a16:creationId xmlns:a16="http://schemas.microsoft.com/office/drawing/2014/main" xmlns="" id="{183CCB9F-222A-2343-8D49-57865DB14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419" y="3884877"/>
            <a:ext cx="3226399" cy="1746247"/>
          </a:xfrm>
          <a:prstGeom prst="rect">
            <a:avLst/>
          </a:prstGeom>
        </p:spPr>
      </p:pic>
    </p:spTree>
    <p:extLst>
      <p:ext uri="{BB962C8B-B14F-4D97-AF65-F5344CB8AC3E}">
        <p14:creationId xmlns:p14="http://schemas.microsoft.com/office/powerpoint/2010/main" val="366282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75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xmlns="" id="{84F5AD2E-6351-4604-BF3F-717B2DF6A704}"/>
              </a:ext>
            </a:extLst>
          </p:cNvPr>
          <p:cNvSpPr/>
          <p:nvPr/>
        </p:nvSpPr>
        <p:spPr>
          <a:xfrm>
            <a:off x="434636" y="2053792"/>
            <a:ext cx="3435007" cy="32557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53" name="组合 52"/>
          <p:cNvGrpSpPr/>
          <p:nvPr/>
        </p:nvGrpSpPr>
        <p:grpSpPr>
          <a:xfrm>
            <a:off x="3731140" y="2026569"/>
            <a:ext cx="2179116" cy="3283018"/>
            <a:chOff x="1104900" y="2039938"/>
            <a:chExt cx="2449035" cy="3498850"/>
          </a:xfrm>
        </p:grpSpPr>
        <p:sp>
          <p:nvSpPr>
            <p:cNvPr id="16" name="矩形 15"/>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39" name="组合 38"/>
            <p:cNvGrpSpPr/>
            <p:nvPr/>
          </p:nvGrpSpPr>
          <p:grpSpPr>
            <a:xfrm>
              <a:off x="1104900" y="3463105"/>
              <a:ext cx="2449035" cy="590419"/>
              <a:chOff x="2850228" y="1996460"/>
              <a:chExt cx="2449035" cy="590419"/>
            </a:xfrm>
          </p:grpSpPr>
          <p:sp>
            <p:nvSpPr>
              <p:cNvPr id="40" name="TextBox 11"/>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41" name="TextBox 11"/>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Top5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_2</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51" name="椭圆 44"/>
            <p:cNvSpPr/>
            <p:nvPr/>
          </p:nvSpPr>
          <p:spPr>
            <a:xfrm>
              <a:off x="2065207" y="2649400"/>
              <a:ext cx="550994" cy="505816"/>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17" name="文本框 10">
            <a:extLst>
              <a:ext uri="{FF2B5EF4-FFF2-40B4-BE49-F238E27FC236}">
                <a16:creationId xmlns:a16="http://schemas.microsoft.com/office/drawing/2014/main" xmlns="" id="{C1784862-ECB9-44C5-9A6D-FF0AA391A402}"/>
              </a:ext>
            </a:extLst>
          </p:cNvPr>
          <p:cNvSpPr txBox="1">
            <a:spLocks noChangeArrowheads="1"/>
          </p:cNvSpPr>
          <p:nvPr/>
        </p:nvSpPr>
        <p:spPr bwMode="auto">
          <a:xfrm>
            <a:off x="174625" y="220664"/>
            <a:ext cx="91265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Modeling2-Logistic Regression with Two-gram Dataset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
            <a:extLst>
              <a:ext uri="{FF2B5EF4-FFF2-40B4-BE49-F238E27FC236}">
                <a16:creationId xmlns:a16="http://schemas.microsoft.com/office/drawing/2014/main" xmlns="" id="{7BEED4B0-FCAD-46DD-90C1-0EE1EBAC2DAE}"/>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2" name="矩形 21">
            <a:extLst>
              <a:ext uri="{FF2B5EF4-FFF2-40B4-BE49-F238E27FC236}">
                <a16:creationId xmlns:a16="http://schemas.microsoft.com/office/drawing/2014/main" xmlns="" id="{1BFE5786-8B3D-470E-AEE9-BB94FC927FCD}"/>
              </a:ext>
            </a:extLst>
          </p:cNvPr>
          <p:cNvSpPr/>
          <p:nvPr/>
        </p:nvSpPr>
        <p:spPr>
          <a:xfrm>
            <a:off x="8876485" y="2046028"/>
            <a:ext cx="2254508" cy="3263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pic>
        <p:nvPicPr>
          <p:cNvPr id="4" name="图片 3">
            <a:extLst>
              <a:ext uri="{FF2B5EF4-FFF2-40B4-BE49-F238E27FC236}">
                <a16:creationId xmlns:a16="http://schemas.microsoft.com/office/drawing/2014/main" xmlns="" id="{00512156-CE9D-7C47-934A-5F582FAEA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95" y="2053792"/>
            <a:ext cx="3428669" cy="3255795"/>
          </a:xfrm>
          <a:prstGeom prst="rect">
            <a:avLst/>
          </a:prstGeom>
        </p:spPr>
      </p:pic>
      <p:grpSp>
        <p:nvGrpSpPr>
          <p:cNvPr id="23" name="组合 22">
            <a:extLst>
              <a:ext uri="{FF2B5EF4-FFF2-40B4-BE49-F238E27FC236}">
                <a16:creationId xmlns:a16="http://schemas.microsoft.com/office/drawing/2014/main" xmlns="" id="{B8B02F97-339E-AB4F-A0A4-F770B801F4BE}"/>
              </a:ext>
            </a:extLst>
          </p:cNvPr>
          <p:cNvGrpSpPr/>
          <p:nvPr/>
        </p:nvGrpSpPr>
        <p:grpSpPr>
          <a:xfrm>
            <a:off x="5969526" y="2036091"/>
            <a:ext cx="2179116" cy="3283018"/>
            <a:chOff x="1104900" y="2039938"/>
            <a:chExt cx="2449035" cy="3498850"/>
          </a:xfrm>
        </p:grpSpPr>
        <p:sp>
          <p:nvSpPr>
            <p:cNvPr id="24" name="矩形 23">
              <a:extLst>
                <a:ext uri="{FF2B5EF4-FFF2-40B4-BE49-F238E27FC236}">
                  <a16:creationId xmlns:a16="http://schemas.microsoft.com/office/drawing/2014/main" xmlns="" id="{F1849BAD-9A72-114C-9E8B-A0A503AD9605}"/>
                </a:ext>
              </a:extLst>
            </p:cNvPr>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25" name="组合 24">
              <a:extLst>
                <a:ext uri="{FF2B5EF4-FFF2-40B4-BE49-F238E27FC236}">
                  <a16:creationId xmlns:a16="http://schemas.microsoft.com/office/drawing/2014/main" xmlns="" id="{C9778540-A39D-1041-A28D-12384D7BF3BD}"/>
                </a:ext>
              </a:extLst>
            </p:cNvPr>
            <p:cNvGrpSpPr/>
            <p:nvPr/>
          </p:nvGrpSpPr>
          <p:grpSpPr>
            <a:xfrm>
              <a:off x="1104900" y="3463105"/>
              <a:ext cx="2449035" cy="590419"/>
              <a:chOff x="2850228" y="1996460"/>
              <a:chExt cx="2449035" cy="590419"/>
            </a:xfrm>
          </p:grpSpPr>
          <p:sp>
            <p:nvSpPr>
              <p:cNvPr id="27" name="TextBox 11">
                <a:extLst>
                  <a:ext uri="{FF2B5EF4-FFF2-40B4-BE49-F238E27FC236}">
                    <a16:creationId xmlns:a16="http://schemas.microsoft.com/office/drawing/2014/main" xmlns="" id="{DE7763D4-17A6-8D43-8EEA-4212EA4788AC}"/>
                  </a:ext>
                </a:extLst>
              </p:cNvPr>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8" name="TextBox 11">
                <a:extLst>
                  <a:ext uri="{FF2B5EF4-FFF2-40B4-BE49-F238E27FC236}">
                    <a16:creationId xmlns:a16="http://schemas.microsoft.com/office/drawing/2014/main" xmlns="" id="{B180E447-C9E1-BF44-9B7E-16F0546EC890}"/>
                  </a:ext>
                </a:extLst>
              </p:cNvPr>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Tail5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_2</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grpSp>
      <p:pic>
        <p:nvPicPr>
          <p:cNvPr id="7" name="图片 6">
            <a:extLst>
              <a:ext uri="{FF2B5EF4-FFF2-40B4-BE49-F238E27FC236}">
                <a16:creationId xmlns:a16="http://schemas.microsoft.com/office/drawing/2014/main" xmlns="" id="{558827B1-5826-4545-B442-0444C7D10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1630" y="2046028"/>
            <a:ext cx="3865574" cy="3263558"/>
          </a:xfrm>
          <a:prstGeom prst="rect">
            <a:avLst/>
          </a:prstGeom>
        </p:spPr>
      </p:pic>
      <p:sp>
        <p:nvSpPr>
          <p:cNvPr id="38" name="椭圆 11">
            <a:extLst>
              <a:ext uri="{FF2B5EF4-FFF2-40B4-BE49-F238E27FC236}">
                <a16:creationId xmlns:a16="http://schemas.microsoft.com/office/drawing/2014/main" xmlns="" id="{05EE4198-6B51-3E43-915C-A490D80F658F}"/>
              </a:ext>
            </a:extLst>
          </p:cNvPr>
          <p:cNvSpPr/>
          <p:nvPr/>
        </p:nvSpPr>
        <p:spPr>
          <a:xfrm>
            <a:off x="6792718" y="2598435"/>
            <a:ext cx="537441" cy="553998"/>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Tree>
    <p:extLst>
      <p:ext uri="{BB962C8B-B14F-4D97-AF65-F5344CB8AC3E}">
        <p14:creationId xmlns:p14="http://schemas.microsoft.com/office/powerpoint/2010/main" val="32791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文本框 10">
            <a:extLst>
              <a:ext uri="{FF2B5EF4-FFF2-40B4-BE49-F238E27FC236}">
                <a16:creationId xmlns:a16="http://schemas.microsoft.com/office/drawing/2014/main" xmlns="" id="{C0F249DA-DF42-A249-B9B4-C89E0DCE122F}"/>
              </a:ext>
            </a:extLst>
          </p:cNvPr>
          <p:cNvSpPr txBox="1">
            <a:spLocks noChangeArrowheads="1"/>
          </p:cNvSpPr>
          <p:nvPr/>
        </p:nvSpPr>
        <p:spPr bwMode="auto">
          <a:xfrm>
            <a:off x="174625" y="220664"/>
            <a:ext cx="91265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Modeling2-Logistic Regression with Two-gram </a:t>
            </a:r>
            <a:r>
              <a:rPr lang="en-US" altLang="zh-CN"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rPr>
              <a:t>D</a:t>
            </a:r>
            <a:r>
              <a:rPr kumimoji="0" lang="en-US" altLang="zh-CN" sz="24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ataset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3" name="矩形 1">
            <a:extLst>
              <a:ext uri="{FF2B5EF4-FFF2-40B4-BE49-F238E27FC236}">
                <a16:creationId xmlns:a16="http://schemas.microsoft.com/office/drawing/2014/main" xmlns="" id="{B984CFC1-B337-464C-93CD-D0A5E570B01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4" name="淘宝店chenying0907 5">
            <a:extLst>
              <a:ext uri="{FF2B5EF4-FFF2-40B4-BE49-F238E27FC236}">
                <a16:creationId xmlns:a16="http://schemas.microsoft.com/office/drawing/2014/main" xmlns="" id="{8C53F451-3D2F-C647-9FDE-E1F618EB0DC4}"/>
              </a:ext>
            </a:extLst>
          </p:cNvPr>
          <p:cNvSpPr/>
          <p:nvPr/>
        </p:nvSpPr>
        <p:spPr>
          <a:xfrm>
            <a:off x="5723071" y="1668591"/>
            <a:ext cx="5006945" cy="2084182"/>
          </a:xfrm>
          <a:prstGeom prst="rect">
            <a:avLst/>
          </a:prstGeom>
          <a:solidFill>
            <a:schemeClr val="accent2"/>
          </a:solidFill>
          <a:ln w="12700" cap="flat" cmpd="sng" algn="ctr">
            <a:no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372"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5" name="淘宝店chenying0907 6">
            <a:extLst>
              <a:ext uri="{FF2B5EF4-FFF2-40B4-BE49-F238E27FC236}">
                <a16:creationId xmlns:a16="http://schemas.microsoft.com/office/drawing/2014/main" xmlns="" id="{EF3DD39A-D757-7B47-9FC1-61A71B58D36C}"/>
              </a:ext>
            </a:extLst>
          </p:cNvPr>
          <p:cNvSpPr/>
          <p:nvPr/>
        </p:nvSpPr>
        <p:spPr>
          <a:xfrm>
            <a:off x="7003717" y="3879438"/>
            <a:ext cx="3803483" cy="1746247"/>
          </a:xfrm>
          <a:prstGeom prst="rect">
            <a:avLst/>
          </a:prstGeom>
          <a:solidFill>
            <a:schemeClr val="accent2"/>
          </a:solidFill>
          <a:ln w="12700" cap="flat" cmpd="sng" algn="ctr">
            <a:no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372"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6" name="淘宝店chenying0907 10">
            <a:extLst>
              <a:ext uri="{FF2B5EF4-FFF2-40B4-BE49-F238E27FC236}">
                <a16:creationId xmlns:a16="http://schemas.microsoft.com/office/drawing/2014/main" xmlns="" id="{7786F050-43A9-AD48-8471-CB2226E3BD8C}"/>
              </a:ext>
            </a:extLst>
          </p:cNvPr>
          <p:cNvGrpSpPr>
            <a:grpSpLocks/>
          </p:cNvGrpSpPr>
          <p:nvPr/>
        </p:nvGrpSpPr>
        <p:grpSpPr bwMode="auto">
          <a:xfrm>
            <a:off x="1409017" y="1668590"/>
            <a:ext cx="1934588" cy="2142170"/>
            <a:chOff x="970360" y="3200927"/>
            <a:chExt cx="1618019" cy="1663037"/>
          </a:xfrm>
        </p:grpSpPr>
        <p:sp>
          <p:nvSpPr>
            <p:cNvPr id="7" name="淘宝店chenying0907 11">
              <a:extLst>
                <a:ext uri="{FF2B5EF4-FFF2-40B4-BE49-F238E27FC236}">
                  <a16:creationId xmlns:a16="http://schemas.microsoft.com/office/drawing/2014/main" xmlns="" id="{CA9AD306-B451-B34A-82D6-F0012C286740}"/>
                </a:ext>
              </a:extLst>
            </p:cNvPr>
            <p:cNvSpPr/>
            <p:nvPr/>
          </p:nvSpPr>
          <p:spPr>
            <a:xfrm>
              <a:off x="970360" y="3200927"/>
              <a:ext cx="1618019" cy="1618019"/>
            </a:xfrm>
            <a:prstGeom prst="rect">
              <a:avLst/>
            </a:prstGeom>
            <a:solidFill>
              <a:schemeClr val="tx1">
                <a:lumMod val="50000"/>
                <a:lumOff val="50000"/>
                <a:alpha val="20000"/>
              </a:schemeClr>
            </a:solidFill>
            <a:ln w="12700" cap="flat" cmpd="sng" algn="ctr">
              <a:solidFill>
                <a:schemeClr val="accent1"/>
              </a:solid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8" name="淘宝店chenying0907 1984">
              <a:extLst>
                <a:ext uri="{FF2B5EF4-FFF2-40B4-BE49-F238E27FC236}">
                  <a16:creationId xmlns:a16="http://schemas.microsoft.com/office/drawing/2014/main" xmlns="" id="{4810025E-CD5F-0D4C-AC39-B4BCCC7D1E4B}"/>
                </a:ext>
              </a:extLst>
            </p:cNvPr>
            <p:cNvGrpSpPr>
              <a:grpSpLocks/>
            </p:cNvGrpSpPr>
            <p:nvPr/>
          </p:nvGrpSpPr>
          <p:grpSpPr bwMode="auto">
            <a:xfrm>
              <a:off x="1433293" y="3481388"/>
              <a:ext cx="692151" cy="690563"/>
              <a:chOff x="1433293" y="3481388"/>
              <a:chExt cx="692151" cy="690563"/>
            </a:xfrm>
          </p:grpSpPr>
          <p:sp>
            <p:nvSpPr>
              <p:cNvPr id="10" name="淘宝店chenying0907 369">
                <a:extLst>
                  <a:ext uri="{FF2B5EF4-FFF2-40B4-BE49-F238E27FC236}">
                    <a16:creationId xmlns:a16="http://schemas.microsoft.com/office/drawing/2014/main" xmlns="" id="{DF3D9058-06FC-264C-A8CE-B6B424E4761E}"/>
                  </a:ext>
                </a:extLst>
              </p:cNvPr>
              <p:cNvSpPr>
                <a:spLocks/>
              </p:cNvSpPr>
              <p:nvPr/>
            </p:nvSpPr>
            <p:spPr bwMode="auto">
              <a:xfrm>
                <a:off x="1433293" y="3481388"/>
                <a:ext cx="692151" cy="509588"/>
              </a:xfrm>
              <a:custGeom>
                <a:avLst/>
                <a:gdLst>
                  <a:gd name="T0" fmla="*/ 0 w 184"/>
                  <a:gd name="T1" fmla="*/ 1797092058 h 136"/>
                  <a:gd name="T2" fmla="*/ 127351838 w 184"/>
                  <a:gd name="T3" fmla="*/ 1909411248 h 136"/>
                  <a:gd name="T4" fmla="*/ 2147483646 w 184"/>
                  <a:gd name="T5" fmla="*/ 1909411248 h 136"/>
                  <a:gd name="T6" fmla="*/ 2147483646 w 184"/>
                  <a:gd name="T7" fmla="*/ 1797092058 h 136"/>
                  <a:gd name="T8" fmla="*/ 2147483646 w 184"/>
                  <a:gd name="T9" fmla="*/ 112319190 h 136"/>
                  <a:gd name="T10" fmla="*/ 2147483646 w 184"/>
                  <a:gd name="T11" fmla="*/ 0 h 136"/>
                  <a:gd name="T12" fmla="*/ 113200380 w 184"/>
                  <a:gd name="T13" fmla="*/ 0 h 136"/>
                  <a:gd name="T14" fmla="*/ 0 w 184"/>
                  <a:gd name="T15" fmla="*/ 112319190 h 136"/>
                  <a:gd name="T16" fmla="*/ 0 w 184"/>
                  <a:gd name="T17" fmla="*/ 1797092058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136">
                    <a:moveTo>
                      <a:pt x="0" y="128"/>
                    </a:moveTo>
                    <a:cubicBezTo>
                      <a:pt x="0" y="132"/>
                      <a:pt x="4" y="136"/>
                      <a:pt x="9" y="136"/>
                    </a:cubicBezTo>
                    <a:cubicBezTo>
                      <a:pt x="177" y="136"/>
                      <a:pt x="177" y="136"/>
                      <a:pt x="177" y="136"/>
                    </a:cubicBezTo>
                    <a:cubicBezTo>
                      <a:pt x="181" y="136"/>
                      <a:pt x="184" y="132"/>
                      <a:pt x="184" y="128"/>
                    </a:cubicBezTo>
                    <a:cubicBezTo>
                      <a:pt x="184" y="8"/>
                      <a:pt x="184" y="8"/>
                      <a:pt x="184" y="8"/>
                    </a:cubicBezTo>
                    <a:cubicBezTo>
                      <a:pt x="184" y="3"/>
                      <a:pt x="181" y="0"/>
                      <a:pt x="176" y="0"/>
                    </a:cubicBezTo>
                    <a:cubicBezTo>
                      <a:pt x="8" y="0"/>
                      <a:pt x="8" y="0"/>
                      <a:pt x="8" y="0"/>
                    </a:cubicBezTo>
                    <a:cubicBezTo>
                      <a:pt x="4" y="0"/>
                      <a:pt x="0" y="3"/>
                      <a:pt x="0" y="8"/>
                    </a:cubicBezTo>
                    <a:lnTo>
                      <a:pt x="0" y="128"/>
                    </a:lnTo>
                    <a:close/>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1" name="Line 370">
                <a:extLst>
                  <a:ext uri="{FF2B5EF4-FFF2-40B4-BE49-F238E27FC236}">
                    <a16:creationId xmlns:a16="http://schemas.microsoft.com/office/drawing/2014/main" xmlns="" id="{0D92086E-7835-8844-A605-1DF8CA7B2143}"/>
                  </a:ext>
                </a:extLst>
              </p:cNvPr>
              <p:cNvSpPr>
                <a:spLocks noChangeShapeType="1"/>
              </p:cNvSpPr>
              <p:nvPr/>
            </p:nvSpPr>
            <p:spPr bwMode="auto">
              <a:xfrm>
                <a:off x="1436469" y="3900488"/>
                <a:ext cx="688975" cy="0"/>
              </a:xfrm>
              <a:prstGeom prst="line">
                <a:avLst/>
              </a:prstGeom>
              <a:noFill/>
              <a:ln w="30163" cap="rnd">
                <a:solidFill>
                  <a:schemeClr val="accent1"/>
                </a:solidFill>
                <a:round/>
                <a:headEnd/>
                <a:tailEnd/>
              </a:ln>
              <a:extLst>
                <a:ext uri="{909E8E84-426E-40DD-AFC4-6F175D3DCCD1}">
                  <a14:hiddenFill xmlns:a14="http://schemas.microsoft.com/office/drawing/2010/main">
                    <a:no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2" name="淘宝店chenying0907 371">
                <a:extLst>
                  <a:ext uri="{FF2B5EF4-FFF2-40B4-BE49-F238E27FC236}">
                    <a16:creationId xmlns:a16="http://schemas.microsoft.com/office/drawing/2014/main" xmlns="" id="{67337A52-8A74-EE40-8F07-FCC0D5E05374}"/>
                  </a:ext>
                </a:extLst>
              </p:cNvPr>
              <p:cNvSpPr>
                <a:spLocks/>
              </p:cNvSpPr>
              <p:nvPr/>
            </p:nvSpPr>
            <p:spPr bwMode="auto">
              <a:xfrm>
                <a:off x="1733332" y="4006851"/>
                <a:ext cx="90488" cy="104775"/>
              </a:xfrm>
              <a:custGeom>
                <a:avLst/>
                <a:gdLst>
                  <a:gd name="T0" fmla="*/ 143650494 w 57"/>
                  <a:gd name="T1" fmla="*/ 0 h 66"/>
                  <a:gd name="T2" fmla="*/ 143650494 w 57"/>
                  <a:gd name="T3" fmla="*/ 166330313 h 66"/>
                  <a:gd name="T4" fmla="*/ 0 w 57"/>
                  <a:gd name="T5" fmla="*/ 166330313 h 66"/>
                  <a:gd name="T6" fmla="*/ 0 w 57"/>
                  <a:gd name="T7" fmla="*/ 0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6">
                    <a:moveTo>
                      <a:pt x="57" y="0"/>
                    </a:moveTo>
                    <a:lnTo>
                      <a:pt x="57" y="66"/>
                    </a:lnTo>
                    <a:lnTo>
                      <a:pt x="0" y="66"/>
                    </a:lnTo>
                    <a:lnTo>
                      <a:pt x="0" y="0"/>
                    </a:ln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3" name="淘宝店chenying0907 372">
                <a:extLst>
                  <a:ext uri="{FF2B5EF4-FFF2-40B4-BE49-F238E27FC236}">
                    <a16:creationId xmlns:a16="http://schemas.microsoft.com/office/drawing/2014/main" xmlns="" id="{89310AE3-79D1-EC4D-B97C-A4CE45234576}"/>
                  </a:ext>
                </a:extLst>
              </p:cNvPr>
              <p:cNvSpPr>
                <a:spLocks/>
              </p:cNvSpPr>
              <p:nvPr/>
            </p:nvSpPr>
            <p:spPr bwMode="auto">
              <a:xfrm>
                <a:off x="1644432" y="4054476"/>
                <a:ext cx="269875" cy="117475"/>
              </a:xfrm>
              <a:custGeom>
                <a:avLst/>
                <a:gdLst>
                  <a:gd name="T0" fmla="*/ 730574115 w 72"/>
                  <a:gd name="T1" fmla="*/ 0 h 31"/>
                  <a:gd name="T2" fmla="*/ 1011562717 w 72"/>
                  <a:gd name="T3" fmla="*/ 215407465 h 31"/>
                  <a:gd name="T4" fmla="*/ 1011562717 w 72"/>
                  <a:gd name="T5" fmla="*/ 215407465 h 31"/>
                  <a:gd name="T6" fmla="*/ 505783233 w 72"/>
                  <a:gd name="T7" fmla="*/ 445173407 h 31"/>
                  <a:gd name="T8" fmla="*/ 0 w 72"/>
                  <a:gd name="T9" fmla="*/ 215407465 h 31"/>
                  <a:gd name="T10" fmla="*/ 295040844 w 72"/>
                  <a:gd name="T11" fmla="*/ 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 h="31">
                    <a:moveTo>
                      <a:pt x="52" y="0"/>
                    </a:moveTo>
                    <a:cubicBezTo>
                      <a:pt x="64" y="3"/>
                      <a:pt x="72" y="9"/>
                      <a:pt x="72" y="15"/>
                    </a:cubicBezTo>
                    <a:cubicBezTo>
                      <a:pt x="72" y="15"/>
                      <a:pt x="72" y="15"/>
                      <a:pt x="72" y="15"/>
                    </a:cubicBezTo>
                    <a:cubicBezTo>
                      <a:pt x="72" y="24"/>
                      <a:pt x="56" y="31"/>
                      <a:pt x="36" y="31"/>
                    </a:cubicBezTo>
                    <a:cubicBezTo>
                      <a:pt x="16" y="31"/>
                      <a:pt x="0" y="24"/>
                      <a:pt x="0" y="15"/>
                    </a:cubicBezTo>
                    <a:cubicBezTo>
                      <a:pt x="0" y="8"/>
                      <a:pt x="9" y="3"/>
                      <a:pt x="21" y="0"/>
                    </a:cubicBez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9" name="淘宝店chenying0907 2027">
              <a:extLst>
                <a:ext uri="{FF2B5EF4-FFF2-40B4-BE49-F238E27FC236}">
                  <a16:creationId xmlns:a16="http://schemas.microsoft.com/office/drawing/2014/main" xmlns="" id="{ABA1563B-8FA5-1748-81F4-106B526009C1}"/>
                </a:ext>
              </a:extLst>
            </p:cNvPr>
            <p:cNvSpPr txBox="1">
              <a:spLocks noChangeArrowheads="1"/>
            </p:cNvSpPr>
            <p:nvPr/>
          </p:nvSpPr>
          <p:spPr bwMode="auto">
            <a:xfrm>
              <a:off x="1128035" y="4282650"/>
              <a:ext cx="1376694" cy="5813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ctr" defTabSz="696668" rtl="0" eaLnBrk="1" fontAlgn="base" latinLnBrk="0" hangingPunct="1">
                <a:lnSpc>
                  <a:spcPct val="100000"/>
                </a:lnSpc>
                <a:spcBef>
                  <a:spcPct val="0"/>
                </a:spcBef>
                <a:spcAft>
                  <a:spcPct val="0"/>
                </a:spcAft>
                <a:buClrTx/>
                <a:buSzTx/>
                <a:buFont typeface="Arial" charset="0"/>
                <a:buNone/>
                <a:tabLst/>
                <a:defRPr/>
              </a:pPr>
              <a:r>
                <a:rPr kumimoji="0" lang="en-US" altLang="zh-CN"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Confusion Matrix_2</a:t>
              </a:r>
              <a:endParaRPr kumimoji="0" lang="zh-CN" altLang="en-US"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grpSp>
        <p:nvGrpSpPr>
          <p:cNvPr id="14" name="淘宝店chenying0907 18">
            <a:extLst>
              <a:ext uri="{FF2B5EF4-FFF2-40B4-BE49-F238E27FC236}">
                <a16:creationId xmlns:a16="http://schemas.microsoft.com/office/drawing/2014/main" xmlns="" id="{F97D03CF-A5AB-104A-BC10-3F7EBE6C073E}"/>
              </a:ext>
            </a:extLst>
          </p:cNvPr>
          <p:cNvGrpSpPr>
            <a:grpSpLocks/>
          </p:cNvGrpSpPr>
          <p:nvPr/>
        </p:nvGrpSpPr>
        <p:grpSpPr bwMode="auto">
          <a:xfrm>
            <a:off x="1417070" y="3879440"/>
            <a:ext cx="1955107" cy="1810681"/>
            <a:chOff x="7876967" y="1505063"/>
            <a:chExt cx="1635181" cy="1667336"/>
          </a:xfrm>
        </p:grpSpPr>
        <p:sp>
          <p:nvSpPr>
            <p:cNvPr id="15" name="淘宝店chenying0907 19">
              <a:extLst>
                <a:ext uri="{FF2B5EF4-FFF2-40B4-BE49-F238E27FC236}">
                  <a16:creationId xmlns:a16="http://schemas.microsoft.com/office/drawing/2014/main" xmlns="" id="{40B39A3B-8F41-E141-A41B-DCB8FC91AE48}"/>
                </a:ext>
              </a:extLst>
            </p:cNvPr>
            <p:cNvSpPr/>
            <p:nvPr/>
          </p:nvSpPr>
          <p:spPr>
            <a:xfrm>
              <a:off x="7876967" y="1505063"/>
              <a:ext cx="1618019" cy="1618019"/>
            </a:xfrm>
            <a:prstGeom prst="rect">
              <a:avLst/>
            </a:prstGeom>
            <a:solidFill>
              <a:schemeClr val="tx1">
                <a:lumMod val="50000"/>
                <a:lumOff val="50000"/>
                <a:alpha val="20000"/>
              </a:schemeClr>
            </a:solidFill>
            <a:ln w="12700" cap="flat" cmpd="sng" algn="ctr">
              <a:solidFill>
                <a:schemeClr val="accent1"/>
              </a:solid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16" name="淘宝店chenying0907 2016">
              <a:extLst>
                <a:ext uri="{FF2B5EF4-FFF2-40B4-BE49-F238E27FC236}">
                  <a16:creationId xmlns:a16="http://schemas.microsoft.com/office/drawing/2014/main" xmlns="" id="{AFF1630B-8BD5-BF48-9517-160298759C2F}"/>
                </a:ext>
              </a:extLst>
            </p:cNvPr>
            <p:cNvGrpSpPr>
              <a:grpSpLocks/>
            </p:cNvGrpSpPr>
            <p:nvPr/>
          </p:nvGrpSpPr>
          <p:grpSpPr bwMode="auto">
            <a:xfrm>
              <a:off x="8490714" y="1804274"/>
              <a:ext cx="390525" cy="690563"/>
              <a:chOff x="8490714" y="1804274"/>
              <a:chExt cx="390525" cy="690563"/>
            </a:xfrm>
          </p:grpSpPr>
          <p:sp>
            <p:nvSpPr>
              <p:cNvPr id="18" name="淘宝店chenying0907 356">
                <a:extLst>
                  <a:ext uri="{FF2B5EF4-FFF2-40B4-BE49-F238E27FC236}">
                    <a16:creationId xmlns:a16="http://schemas.microsoft.com/office/drawing/2014/main" xmlns="" id="{813EC039-6D1A-5B41-89B9-3AB2FC43308B}"/>
                  </a:ext>
                </a:extLst>
              </p:cNvPr>
              <p:cNvSpPr>
                <a:spLocks/>
              </p:cNvSpPr>
              <p:nvPr/>
            </p:nvSpPr>
            <p:spPr bwMode="auto">
              <a:xfrm>
                <a:off x="8490714" y="1804274"/>
                <a:ext cx="390525" cy="690563"/>
              </a:xfrm>
              <a:custGeom>
                <a:avLst/>
                <a:gdLst>
                  <a:gd name="T0" fmla="*/ 1466440150 w 104"/>
                  <a:gd name="T1" fmla="*/ 2147483646 h 184"/>
                  <a:gd name="T2" fmla="*/ 1353638506 w 104"/>
                  <a:gd name="T3" fmla="*/ 2147483646 h 184"/>
                  <a:gd name="T4" fmla="*/ 112801644 w 104"/>
                  <a:gd name="T5" fmla="*/ 2147483646 h 184"/>
                  <a:gd name="T6" fmla="*/ 0 w 104"/>
                  <a:gd name="T7" fmla="*/ 2147483646 h 184"/>
                  <a:gd name="T8" fmla="*/ 0 w 104"/>
                  <a:gd name="T9" fmla="*/ 112681867 h 184"/>
                  <a:gd name="T10" fmla="*/ 112801644 w 104"/>
                  <a:gd name="T11" fmla="*/ 0 h 184"/>
                  <a:gd name="T12" fmla="*/ 1353638506 w 104"/>
                  <a:gd name="T13" fmla="*/ 0 h 184"/>
                  <a:gd name="T14" fmla="*/ 1466440150 w 104"/>
                  <a:gd name="T15" fmla="*/ 112681867 h 184"/>
                  <a:gd name="T16" fmla="*/ 1466440150 w 104"/>
                  <a:gd name="T17" fmla="*/ 2147483646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 h="184">
                    <a:moveTo>
                      <a:pt x="104" y="176"/>
                    </a:moveTo>
                    <a:cubicBezTo>
                      <a:pt x="104" y="180"/>
                      <a:pt x="101" y="184"/>
                      <a:pt x="96" y="184"/>
                    </a:cubicBezTo>
                    <a:cubicBezTo>
                      <a:pt x="8" y="184"/>
                      <a:pt x="8" y="184"/>
                      <a:pt x="8" y="184"/>
                    </a:cubicBezTo>
                    <a:cubicBezTo>
                      <a:pt x="4" y="184"/>
                      <a:pt x="0" y="180"/>
                      <a:pt x="0" y="176"/>
                    </a:cubicBezTo>
                    <a:cubicBezTo>
                      <a:pt x="0" y="8"/>
                      <a:pt x="0" y="8"/>
                      <a:pt x="0" y="8"/>
                    </a:cubicBezTo>
                    <a:cubicBezTo>
                      <a:pt x="0" y="3"/>
                      <a:pt x="4" y="0"/>
                      <a:pt x="8" y="0"/>
                    </a:cubicBezTo>
                    <a:cubicBezTo>
                      <a:pt x="96" y="0"/>
                      <a:pt x="96" y="0"/>
                      <a:pt x="96" y="0"/>
                    </a:cubicBezTo>
                    <a:cubicBezTo>
                      <a:pt x="101" y="0"/>
                      <a:pt x="104" y="3"/>
                      <a:pt x="104" y="8"/>
                    </a:cubicBezTo>
                    <a:lnTo>
                      <a:pt x="104" y="176"/>
                    </a:lnTo>
                    <a:close/>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9" name="Oval 357">
                <a:extLst>
                  <a:ext uri="{FF2B5EF4-FFF2-40B4-BE49-F238E27FC236}">
                    <a16:creationId xmlns:a16="http://schemas.microsoft.com/office/drawing/2014/main" xmlns="" id="{4E537D50-5574-3C41-9F20-5AC57BF41552}"/>
                  </a:ext>
                </a:extLst>
              </p:cNvPr>
              <p:cNvSpPr>
                <a:spLocks noChangeArrowheads="1"/>
              </p:cNvSpPr>
              <p:nvPr/>
            </p:nvSpPr>
            <p:spPr bwMode="auto">
              <a:xfrm>
                <a:off x="8581202" y="2224961"/>
                <a:ext cx="209550" cy="209550"/>
              </a:xfrm>
              <a:prstGeom prst="ellipse">
                <a:avLst/>
              </a:prstGeom>
              <a:noFill/>
              <a:ln w="30163"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0" name="Line 358">
                <a:extLst>
                  <a:ext uri="{FF2B5EF4-FFF2-40B4-BE49-F238E27FC236}">
                    <a16:creationId xmlns:a16="http://schemas.microsoft.com/office/drawing/2014/main" xmlns="" id="{DE27A8A3-1A63-D640-A115-09C536D004B1}"/>
                  </a:ext>
                </a:extLst>
              </p:cNvPr>
              <p:cNvSpPr>
                <a:spLocks noChangeShapeType="1"/>
              </p:cNvSpPr>
              <p:nvPr/>
            </p:nvSpPr>
            <p:spPr bwMode="auto">
              <a:xfrm flipH="1">
                <a:off x="8490714" y="2164636"/>
                <a:ext cx="390525" cy="0"/>
              </a:xfrm>
              <a:prstGeom prst="line">
                <a:avLst/>
              </a:prstGeom>
              <a:noFill/>
              <a:ln w="30163" cap="rnd">
                <a:solidFill>
                  <a:schemeClr val="accent1"/>
                </a:solidFill>
                <a:round/>
                <a:headEnd/>
                <a:tailEnd/>
              </a:ln>
              <a:extLst>
                <a:ext uri="{909E8E84-426E-40DD-AFC4-6F175D3DCCD1}">
                  <a14:hiddenFill xmlns:a14="http://schemas.microsoft.com/office/drawing/2010/main">
                    <a:no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1" name="淘宝店chenying0907 359">
                <a:extLst>
                  <a:ext uri="{FF2B5EF4-FFF2-40B4-BE49-F238E27FC236}">
                    <a16:creationId xmlns:a16="http://schemas.microsoft.com/office/drawing/2014/main" xmlns="" id="{61609281-E307-244D-BB16-024391D062DD}"/>
                  </a:ext>
                </a:extLst>
              </p:cNvPr>
              <p:cNvSpPr>
                <a:spLocks noChangeArrowheads="1"/>
              </p:cNvSpPr>
              <p:nvPr/>
            </p:nvSpPr>
            <p:spPr bwMode="auto">
              <a:xfrm>
                <a:off x="8551039" y="1864599"/>
                <a:ext cx="269875" cy="239713"/>
              </a:xfrm>
              <a:prstGeom prst="rect">
                <a:avLst/>
              </a:prstGeom>
              <a:noFill/>
              <a:ln w="30163"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17" name="淘宝店chenying0907 2028">
              <a:extLst>
                <a:ext uri="{FF2B5EF4-FFF2-40B4-BE49-F238E27FC236}">
                  <a16:creationId xmlns:a16="http://schemas.microsoft.com/office/drawing/2014/main" xmlns="" id="{84F6E7D9-6F3B-6442-B19A-AD05A99359E6}"/>
                </a:ext>
              </a:extLst>
            </p:cNvPr>
            <p:cNvSpPr txBox="1">
              <a:spLocks noChangeArrowheads="1"/>
            </p:cNvSpPr>
            <p:nvPr/>
          </p:nvSpPr>
          <p:spPr bwMode="auto">
            <a:xfrm>
              <a:off x="7894129" y="2482883"/>
              <a:ext cx="1618019" cy="6895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ctr" defTabSz="696668" rtl="0" eaLnBrk="1" fontAlgn="base" latinLnBrk="0" hangingPunct="1">
                <a:lnSpc>
                  <a:spcPct val="100000"/>
                </a:lnSpc>
                <a:spcBef>
                  <a:spcPct val="0"/>
                </a:spcBef>
                <a:spcAft>
                  <a:spcPct val="0"/>
                </a:spcAft>
                <a:buClrTx/>
                <a:buSzTx/>
                <a:buFont typeface="Arial" charset="0"/>
                <a:buNone/>
                <a:tabLst/>
                <a:defRPr/>
              </a:pPr>
              <a:r>
                <a:rPr kumimoji="0" lang="en-US" altLang="zh-CN"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Performance Measure_2</a:t>
              </a:r>
              <a:endParaRPr kumimoji="0" lang="zh-CN" altLang="en-US"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23" name="淘宝店chenying0907 2075">
            <a:extLst>
              <a:ext uri="{FF2B5EF4-FFF2-40B4-BE49-F238E27FC236}">
                <a16:creationId xmlns:a16="http://schemas.microsoft.com/office/drawing/2014/main" xmlns="" id="{EDDCA320-E911-7C4D-BDD2-2421F8731395}"/>
              </a:ext>
            </a:extLst>
          </p:cNvPr>
          <p:cNvSpPr txBox="1">
            <a:spLocks noChangeArrowheads="1"/>
          </p:cNvSpPr>
          <p:nvPr/>
        </p:nvSpPr>
        <p:spPr bwMode="auto">
          <a:xfrm>
            <a:off x="5811579" y="1721447"/>
            <a:ext cx="428231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It is clearly showing that the accuracy of two-gram logistic regression is obviously enhanced from 0.4597 to 0.5436.</a:t>
            </a: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When the interest class is ‘1”, the precision is 0.54, meaning 105 cases will truly rise with the total 195 cases predicted by the 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5" name="淘宝店chenying0907 2077">
            <a:extLst>
              <a:ext uri="{FF2B5EF4-FFF2-40B4-BE49-F238E27FC236}">
                <a16:creationId xmlns:a16="http://schemas.microsoft.com/office/drawing/2014/main" xmlns="" id="{9BC2F7FC-F93D-D243-9504-82B8030F9F63}"/>
              </a:ext>
            </a:extLst>
          </p:cNvPr>
          <p:cNvSpPr txBox="1">
            <a:spLocks noChangeArrowheads="1"/>
          </p:cNvSpPr>
          <p:nvPr/>
        </p:nvSpPr>
        <p:spPr bwMode="auto">
          <a:xfrm>
            <a:off x="6950672" y="3879438"/>
            <a:ext cx="377934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The recall of 0.70 shows that 105 cases retrieved by the model with 151 cases that actually happened</a:t>
            </a:r>
          </a:p>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F-score is now 0.61 and closer to 1 than the previous one, indicating the 2-gram logistic regression is better than 1-gram.</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pic>
        <p:nvPicPr>
          <p:cNvPr id="24" name="图片 23">
            <a:extLst>
              <a:ext uri="{FF2B5EF4-FFF2-40B4-BE49-F238E27FC236}">
                <a16:creationId xmlns:a16="http://schemas.microsoft.com/office/drawing/2014/main" xmlns="" id="{51EBC0DC-63D2-1A49-9E5D-FC7FF5EE0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112" y="1668590"/>
            <a:ext cx="2290960" cy="2108757"/>
          </a:xfrm>
          <a:prstGeom prst="rect">
            <a:avLst/>
          </a:prstGeom>
        </p:spPr>
      </p:pic>
      <p:pic>
        <p:nvPicPr>
          <p:cNvPr id="27" name="图片 26">
            <a:extLst>
              <a:ext uri="{FF2B5EF4-FFF2-40B4-BE49-F238E27FC236}">
                <a16:creationId xmlns:a16="http://schemas.microsoft.com/office/drawing/2014/main" xmlns="" id="{A5BC2B29-DA85-304F-B783-64937908A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494" y="3879439"/>
            <a:ext cx="3562344" cy="1746247"/>
          </a:xfrm>
          <a:prstGeom prst="rect">
            <a:avLst/>
          </a:prstGeom>
        </p:spPr>
      </p:pic>
    </p:spTree>
    <p:extLst>
      <p:ext uri="{BB962C8B-B14F-4D97-AF65-F5344CB8AC3E}">
        <p14:creationId xmlns:p14="http://schemas.microsoft.com/office/powerpoint/2010/main" val="52597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75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3"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04</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226549" y="3011851"/>
            <a:ext cx="5596782" cy="1200329"/>
          </a:xfrm>
          <a:prstGeom prst="rect">
            <a:avLst/>
          </a:prstGeom>
          <a:noFill/>
        </p:spPr>
        <p:txBody>
          <a:bodyPr wrap="square" rtlCol="0">
            <a:spAutoFit/>
          </a:bodyPr>
          <a:lstStyle/>
          <a:p>
            <a:r>
              <a:rPr kumimoji="1" lang="en-US" altLang="zh-CN" sz="36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rPr>
              <a:t>COMBINATION OF CNN AND LSTM</a:t>
            </a:r>
            <a:endParaRPr kumimoji="1" lang="zh-CN" altLang="en-US" sz="36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endParaRPr>
          </a:p>
        </p:txBody>
      </p:sp>
    </p:spTree>
    <p:extLst>
      <p:ext uri="{BB962C8B-B14F-4D97-AF65-F5344CB8AC3E}">
        <p14:creationId xmlns:p14="http://schemas.microsoft.com/office/powerpoint/2010/main" val="15558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8" name="文本框 10">
            <a:extLst>
              <a:ext uri="{FF2B5EF4-FFF2-40B4-BE49-F238E27FC236}">
                <a16:creationId xmlns:a16="http://schemas.microsoft.com/office/drawing/2014/main" xmlns="" id="{17B84519-7464-4C29-8F83-11A0F3A9FD0F}"/>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TW" sz="2400" b="1" dirty="0">
                <a:latin typeface="微软雅黑" panose="020B0503020204020204" pitchFamily="34" charset="-122"/>
                <a:ea typeface="微软雅黑" panose="020B0503020204020204" pitchFamily="34" charset="-122"/>
              </a:rPr>
              <a:t>The idea of using CNN to do Sentence Classification</a:t>
            </a:r>
            <a:endParaRPr lang="zh-TW" altLang="en-US" sz="2400" b="1" dirty="0">
              <a:latin typeface="微软雅黑" panose="020B0503020204020204" pitchFamily="34" charset="-122"/>
              <a:ea typeface="微软雅黑" panose="020B0503020204020204" pitchFamily="34" charset="-122"/>
            </a:endParaRPr>
          </a:p>
        </p:txBody>
      </p:sp>
      <p:sp>
        <p:nvSpPr>
          <p:cNvPr id="69" name="矩形 1">
            <a:extLst>
              <a:ext uri="{FF2B5EF4-FFF2-40B4-BE49-F238E27FC236}">
                <a16:creationId xmlns:a16="http://schemas.microsoft.com/office/drawing/2014/main" xmlns="" id="{FFEC862C-A5D3-4945-9114-7AF2C6FEC50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5" name="圖片 5">
            <a:extLst>
              <a:ext uri="{FF2B5EF4-FFF2-40B4-BE49-F238E27FC236}">
                <a16:creationId xmlns:a16="http://schemas.microsoft.com/office/drawing/2014/main" xmlns="" id="{8C846A25-9A09-3A4B-929F-794C9C6B7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382" y="1367185"/>
            <a:ext cx="7955540" cy="3682182"/>
          </a:xfrm>
          <a:prstGeom prst="rect">
            <a:avLst/>
          </a:prstGeom>
        </p:spPr>
      </p:pic>
      <p:sp>
        <p:nvSpPr>
          <p:cNvPr id="2" name="文本框 1">
            <a:extLst>
              <a:ext uri="{FF2B5EF4-FFF2-40B4-BE49-F238E27FC236}">
                <a16:creationId xmlns:a16="http://schemas.microsoft.com/office/drawing/2014/main" xmlns="" id="{F04256AC-A56A-C847-998A-73B8686B84E3}"/>
              </a:ext>
            </a:extLst>
          </p:cNvPr>
          <p:cNvSpPr txBox="1"/>
          <p:nvPr/>
        </p:nvSpPr>
        <p:spPr>
          <a:xfrm>
            <a:off x="1305709" y="909946"/>
            <a:ext cx="8370886" cy="369332"/>
          </a:xfrm>
          <a:prstGeom prst="rect">
            <a:avLst/>
          </a:prstGeom>
          <a:noFill/>
        </p:spPr>
        <p:txBody>
          <a:bodyPr wrap="square" rtlCol="0">
            <a:spAutoFit/>
          </a:bodyPr>
          <a:lstStyle/>
          <a:p>
            <a:r>
              <a:rPr lang="en-US" altLang="zh-TW" b="1" dirty="0"/>
              <a:t>Convolutional Neural Networks for Sentence Classification by Yoon Kim, 2014</a:t>
            </a:r>
          </a:p>
        </p:txBody>
      </p:sp>
      <p:sp>
        <p:nvSpPr>
          <p:cNvPr id="3" name="文本框 2">
            <a:extLst>
              <a:ext uri="{FF2B5EF4-FFF2-40B4-BE49-F238E27FC236}">
                <a16:creationId xmlns:a16="http://schemas.microsoft.com/office/drawing/2014/main" xmlns="" id="{E0C4E41C-436C-6F49-BCAA-5496CC1ADFA4}"/>
              </a:ext>
            </a:extLst>
          </p:cNvPr>
          <p:cNvSpPr txBox="1"/>
          <p:nvPr/>
        </p:nvSpPr>
        <p:spPr>
          <a:xfrm>
            <a:off x="814385" y="5079742"/>
            <a:ext cx="10244139" cy="923330"/>
          </a:xfrm>
          <a:prstGeom prst="rect">
            <a:avLst/>
          </a:prstGeom>
          <a:noFill/>
        </p:spPr>
        <p:txBody>
          <a:bodyPr wrap="square" rtlCol="0">
            <a:spAutoFit/>
          </a:bodyPr>
          <a:lstStyle/>
          <a:p>
            <a:r>
              <a:rPr lang="en-US" altLang="zh-TW" dirty="0"/>
              <a:t>1. Despite little tuning of hyperparameters, a simple CNN with one layer of convolution performs remarkably well. Kim (2014)</a:t>
            </a:r>
            <a:endParaRPr lang="zh-TW" altLang="en-US" dirty="0"/>
          </a:p>
          <a:p>
            <a:endParaRPr kumimoji="1" lang="zh-CN" altLang="en-US" dirty="0"/>
          </a:p>
        </p:txBody>
      </p:sp>
      <p:sp>
        <p:nvSpPr>
          <p:cNvPr id="4" name="矩形 3">
            <a:extLst>
              <a:ext uri="{FF2B5EF4-FFF2-40B4-BE49-F238E27FC236}">
                <a16:creationId xmlns:a16="http://schemas.microsoft.com/office/drawing/2014/main" xmlns="" id="{34B24F80-2F45-8B41-B890-8A71763485F0}"/>
              </a:ext>
            </a:extLst>
          </p:cNvPr>
          <p:cNvSpPr/>
          <p:nvPr/>
        </p:nvSpPr>
        <p:spPr>
          <a:xfrm>
            <a:off x="814385" y="5796349"/>
            <a:ext cx="9858378" cy="646331"/>
          </a:xfrm>
          <a:prstGeom prst="rect">
            <a:avLst/>
          </a:prstGeom>
        </p:spPr>
        <p:txBody>
          <a:bodyPr wrap="square">
            <a:spAutoFit/>
          </a:bodyPr>
          <a:lstStyle/>
          <a:p>
            <a:r>
              <a:rPr lang="en-US" altLang="zh-TW" dirty="0"/>
              <a:t>2. Our results add to the well-established evidence that unsupervised pre-training of word vectors is an important ingredient in deep learning for NLP. Kim (2014)</a:t>
            </a:r>
            <a:endParaRPr lang="zh-TW" altLang="en-US" dirty="0"/>
          </a:p>
        </p:txBody>
      </p:sp>
    </p:spTree>
    <p:extLst>
      <p:ext uri="{BB962C8B-B14F-4D97-AF65-F5344CB8AC3E}">
        <p14:creationId xmlns:p14="http://schemas.microsoft.com/office/powerpoint/2010/main" val="240475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8" name="文本框 10">
            <a:extLst>
              <a:ext uri="{FF2B5EF4-FFF2-40B4-BE49-F238E27FC236}">
                <a16:creationId xmlns:a16="http://schemas.microsoft.com/office/drawing/2014/main" xmlns="" id="{17B84519-7464-4C29-8F83-11A0F3A9FD0F}"/>
              </a:ext>
            </a:extLst>
          </p:cNvPr>
          <p:cNvSpPr txBox="1">
            <a:spLocks noChangeArrowheads="1"/>
          </p:cNvSpPr>
          <p:nvPr/>
        </p:nvSpPr>
        <p:spPr bwMode="auto">
          <a:xfrm>
            <a:off x="174624" y="220663"/>
            <a:ext cx="5668963" cy="830997"/>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TW" sz="2400" b="1" dirty="0">
                <a:latin typeface="微软雅黑" panose="020B0503020204020204" pitchFamily="34" charset="-122"/>
                <a:ea typeface="微软雅黑" panose="020B0503020204020204" pitchFamily="34" charset="-122"/>
              </a:rPr>
              <a:t>Data Cleaning and Pre-Processing</a:t>
            </a:r>
            <a:endParaRPr lang="zh-TW" altLang="en-US" sz="2400" b="1" dirty="0">
              <a:latin typeface="微软雅黑" panose="020B0503020204020204" pitchFamily="34" charset="-122"/>
              <a:ea typeface="微软雅黑" panose="020B0503020204020204" pitchFamily="34" charset="-122"/>
            </a:endParaRPr>
          </a:p>
          <a:p>
            <a:pPr eaLnBrk="1" hangingPunct="1"/>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矩形 1">
            <a:extLst>
              <a:ext uri="{FF2B5EF4-FFF2-40B4-BE49-F238E27FC236}">
                <a16:creationId xmlns:a16="http://schemas.microsoft.com/office/drawing/2014/main" xmlns="" id="{FFEC862C-A5D3-4945-9114-7AF2C6FEC50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5" name="Picture 4" descr="mage result for remove">
            <a:extLst>
              <a:ext uri="{FF2B5EF4-FFF2-40B4-BE49-F238E27FC236}">
                <a16:creationId xmlns:a16="http://schemas.microsoft.com/office/drawing/2014/main" xmlns="" id="{0C12C92E-0769-9047-A5CD-66DC5D2E7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05" y="274134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elated image">
            <a:extLst>
              <a:ext uri="{FF2B5EF4-FFF2-40B4-BE49-F238E27FC236}">
                <a16:creationId xmlns:a16="http://schemas.microsoft.com/office/drawing/2014/main" xmlns="" id="{419DB87E-6FA8-334F-AEDC-DA6205542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988" y="3493819"/>
            <a:ext cx="3248025" cy="933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mage result for word embedding">
            <a:extLst>
              <a:ext uri="{FF2B5EF4-FFF2-40B4-BE49-F238E27FC236}">
                <a16:creationId xmlns:a16="http://schemas.microsoft.com/office/drawing/2014/main" xmlns="" id="{559569AE-A2F1-8447-938C-42E228267A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8896" y="3159388"/>
            <a:ext cx="4575860" cy="1602311"/>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45">
            <a:extLst>
              <a:ext uri="{FF2B5EF4-FFF2-40B4-BE49-F238E27FC236}">
                <a16:creationId xmlns:a16="http://schemas.microsoft.com/office/drawing/2014/main" xmlns="" id="{C9EF66C4-C25F-6A46-B8A5-97F68ED3BE61}"/>
              </a:ext>
            </a:extLst>
          </p:cNvPr>
          <p:cNvSpPr txBox="1"/>
          <p:nvPr/>
        </p:nvSpPr>
        <p:spPr>
          <a:xfrm>
            <a:off x="236434" y="2341581"/>
            <a:ext cx="3106941" cy="369332"/>
          </a:xfrm>
          <a:prstGeom prst="rect">
            <a:avLst/>
          </a:prstGeom>
          <a:noFill/>
        </p:spPr>
        <p:txBody>
          <a:bodyPr wrap="none" rtlCol="0">
            <a:spAutoFit/>
          </a:bodyPr>
          <a:lstStyle/>
          <a:p>
            <a:r>
              <a:rPr kumimoji="1" lang="en-US" altLang="zh-TW" dirty="0"/>
              <a:t>Remove unwanted characters</a:t>
            </a:r>
            <a:endParaRPr kumimoji="1" lang="zh-TW" altLang="en-US" dirty="0"/>
          </a:p>
        </p:txBody>
      </p:sp>
      <p:sp>
        <p:nvSpPr>
          <p:cNvPr id="9" name="文字方塊 46">
            <a:extLst>
              <a:ext uri="{FF2B5EF4-FFF2-40B4-BE49-F238E27FC236}">
                <a16:creationId xmlns:a16="http://schemas.microsoft.com/office/drawing/2014/main" xmlns="" id="{23462889-5C22-BA44-825D-E49AE8137B7C}"/>
              </a:ext>
            </a:extLst>
          </p:cNvPr>
          <p:cNvSpPr txBox="1"/>
          <p:nvPr/>
        </p:nvSpPr>
        <p:spPr>
          <a:xfrm>
            <a:off x="4325466" y="2341581"/>
            <a:ext cx="1467068" cy="369332"/>
          </a:xfrm>
          <a:prstGeom prst="rect">
            <a:avLst/>
          </a:prstGeom>
          <a:noFill/>
        </p:spPr>
        <p:txBody>
          <a:bodyPr wrap="none" rtlCol="0">
            <a:spAutoFit/>
          </a:bodyPr>
          <a:lstStyle/>
          <a:p>
            <a:r>
              <a:rPr kumimoji="1" lang="en-US" altLang="zh-TW"/>
              <a:t>Normaliztion</a:t>
            </a:r>
            <a:endParaRPr kumimoji="1" lang="zh-TW" altLang="en-US" dirty="0"/>
          </a:p>
        </p:txBody>
      </p:sp>
      <p:sp>
        <p:nvSpPr>
          <p:cNvPr id="10" name="文字方塊 48">
            <a:extLst>
              <a:ext uri="{FF2B5EF4-FFF2-40B4-BE49-F238E27FC236}">
                <a16:creationId xmlns:a16="http://schemas.microsoft.com/office/drawing/2014/main" xmlns="" id="{7537D61A-EB1F-6B4E-B02B-820636F8AAB2}"/>
              </a:ext>
            </a:extLst>
          </p:cNvPr>
          <p:cNvSpPr txBox="1"/>
          <p:nvPr/>
        </p:nvSpPr>
        <p:spPr>
          <a:xfrm>
            <a:off x="8426047" y="2372012"/>
            <a:ext cx="1941557" cy="369332"/>
          </a:xfrm>
          <a:prstGeom prst="rect">
            <a:avLst/>
          </a:prstGeom>
          <a:noFill/>
        </p:spPr>
        <p:txBody>
          <a:bodyPr wrap="none" rtlCol="0">
            <a:spAutoFit/>
          </a:bodyPr>
          <a:lstStyle/>
          <a:p>
            <a:r>
              <a:rPr kumimoji="1" lang="en-US" altLang="zh-TW" dirty="0"/>
              <a:t>Word Embedding</a:t>
            </a:r>
            <a:endParaRPr kumimoji="1" lang="zh-TW" altLang="en-US" dirty="0"/>
          </a:p>
        </p:txBody>
      </p:sp>
      <p:sp>
        <p:nvSpPr>
          <p:cNvPr id="3" name="右箭头 2">
            <a:extLst>
              <a:ext uri="{FF2B5EF4-FFF2-40B4-BE49-F238E27FC236}">
                <a16:creationId xmlns:a16="http://schemas.microsoft.com/office/drawing/2014/main" xmlns="" id="{AA542C13-873D-1A4B-97AB-28A49EEDBF9B}"/>
              </a:ext>
            </a:extLst>
          </p:cNvPr>
          <p:cNvSpPr/>
          <p:nvPr/>
        </p:nvSpPr>
        <p:spPr>
          <a:xfrm>
            <a:off x="3171825" y="3788330"/>
            <a:ext cx="50006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右箭头 12">
            <a:extLst>
              <a:ext uri="{FF2B5EF4-FFF2-40B4-BE49-F238E27FC236}">
                <a16:creationId xmlns:a16="http://schemas.microsoft.com/office/drawing/2014/main" xmlns="" id="{AC7E6298-E969-5640-831B-88E7D3CF0818}"/>
              </a:ext>
            </a:extLst>
          </p:cNvPr>
          <p:cNvSpPr/>
          <p:nvPr/>
        </p:nvSpPr>
        <p:spPr>
          <a:xfrm>
            <a:off x="6380663" y="3775877"/>
            <a:ext cx="50006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6323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17C4C34-FF54-4740-BD9D-EA91850DE209}"/>
              </a:ext>
            </a:extLst>
          </p:cNvPr>
          <p:cNvGrpSpPr/>
          <p:nvPr/>
        </p:nvGrpSpPr>
        <p:grpSpPr>
          <a:xfrm>
            <a:off x="4405540" y="386426"/>
            <a:ext cx="4457700" cy="827881"/>
            <a:chOff x="6591300" y="1650829"/>
            <a:chExt cx="4457700" cy="827881"/>
          </a:xfrm>
        </p:grpSpPr>
        <p:sp>
          <p:nvSpPr>
            <p:cNvPr id="3" name="菱形 2">
              <a:extLst>
                <a:ext uri="{FF2B5EF4-FFF2-40B4-BE49-F238E27FC236}">
                  <a16:creationId xmlns:a16="http://schemas.microsoft.com/office/drawing/2014/main" xmlns="" id="{CC2AC891-CF77-4576-BF9E-58002D224353}"/>
                </a:ext>
              </a:extLst>
            </p:cNvPr>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1</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 name="组合 3">
              <a:extLst>
                <a:ext uri="{FF2B5EF4-FFF2-40B4-BE49-F238E27FC236}">
                  <a16:creationId xmlns:a16="http://schemas.microsoft.com/office/drawing/2014/main" xmlns="" id="{AC97AA2D-41F0-419D-9807-529D5EDB42BA}"/>
                </a:ext>
              </a:extLst>
            </p:cNvPr>
            <p:cNvGrpSpPr/>
            <p:nvPr/>
          </p:nvGrpSpPr>
          <p:grpSpPr>
            <a:xfrm>
              <a:off x="7590630" y="1677313"/>
              <a:ext cx="3458370" cy="733682"/>
              <a:chOff x="7419180" y="1731849"/>
              <a:chExt cx="3458370" cy="733682"/>
            </a:xfrm>
          </p:grpSpPr>
          <p:sp>
            <p:nvSpPr>
              <p:cNvPr id="5" name="文本框 4">
                <a:extLst>
                  <a:ext uri="{FF2B5EF4-FFF2-40B4-BE49-F238E27FC236}">
                    <a16:creationId xmlns:a16="http://schemas.microsoft.com/office/drawing/2014/main" xmlns="" id="{B1F89E15-D6BD-4440-A3F2-45089C2149F9}"/>
                  </a:ext>
                </a:extLst>
              </p:cNvPr>
              <p:cNvSpPr txBox="1"/>
              <p:nvPr/>
            </p:nvSpPr>
            <p:spPr>
              <a:xfrm>
                <a:off x="7419180" y="1731849"/>
                <a:ext cx="2767579"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INTRODCTION</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6" name="文本框 5">
                <a:extLst>
                  <a:ext uri="{FF2B5EF4-FFF2-40B4-BE49-F238E27FC236}">
                    <a16:creationId xmlns:a16="http://schemas.microsoft.com/office/drawing/2014/main" xmlns="" id="{CA9A62DC-2E31-4E2F-B679-C22A0767579B}"/>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7" name="组合 6">
            <a:extLst>
              <a:ext uri="{FF2B5EF4-FFF2-40B4-BE49-F238E27FC236}">
                <a16:creationId xmlns:a16="http://schemas.microsoft.com/office/drawing/2014/main" xmlns="" id="{6BEAEF6F-C199-47E1-AC71-0269503F78E7}"/>
              </a:ext>
            </a:extLst>
          </p:cNvPr>
          <p:cNvGrpSpPr/>
          <p:nvPr/>
        </p:nvGrpSpPr>
        <p:grpSpPr>
          <a:xfrm>
            <a:off x="4405540" y="1433050"/>
            <a:ext cx="5352823" cy="827881"/>
            <a:chOff x="6591300" y="1650829"/>
            <a:chExt cx="5352823" cy="827881"/>
          </a:xfrm>
        </p:grpSpPr>
        <p:sp>
          <p:nvSpPr>
            <p:cNvPr id="8" name="菱形 7">
              <a:extLst>
                <a:ext uri="{FF2B5EF4-FFF2-40B4-BE49-F238E27FC236}">
                  <a16:creationId xmlns:a16="http://schemas.microsoft.com/office/drawing/2014/main" xmlns="" id="{AC367E3A-FFFE-4749-8D19-2317BC1ED9EC}"/>
                </a:ext>
              </a:extLst>
            </p:cNvPr>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2</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9" name="组合 8">
              <a:extLst>
                <a:ext uri="{FF2B5EF4-FFF2-40B4-BE49-F238E27FC236}">
                  <a16:creationId xmlns:a16="http://schemas.microsoft.com/office/drawing/2014/main" xmlns="" id="{178A36D1-80E2-451E-B214-0F549269819D}"/>
                </a:ext>
              </a:extLst>
            </p:cNvPr>
            <p:cNvGrpSpPr/>
            <p:nvPr/>
          </p:nvGrpSpPr>
          <p:grpSpPr>
            <a:xfrm>
              <a:off x="7590631" y="1703155"/>
              <a:ext cx="4353492" cy="707840"/>
              <a:chOff x="7419181" y="1757691"/>
              <a:chExt cx="4353492" cy="707840"/>
            </a:xfrm>
          </p:grpSpPr>
          <p:sp>
            <p:nvSpPr>
              <p:cNvPr id="10" name="文本框 9">
                <a:extLst>
                  <a:ext uri="{FF2B5EF4-FFF2-40B4-BE49-F238E27FC236}">
                    <a16:creationId xmlns:a16="http://schemas.microsoft.com/office/drawing/2014/main" xmlns="" id="{089BC19E-9D4F-47F7-AF11-ECFF4391272C}"/>
                  </a:ext>
                </a:extLst>
              </p:cNvPr>
              <p:cNvSpPr txBox="1"/>
              <p:nvPr/>
            </p:nvSpPr>
            <p:spPr>
              <a:xfrm>
                <a:off x="7419181" y="1757691"/>
                <a:ext cx="4353492"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RANDOM FOREST</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11" name="文本框 10">
                <a:extLst>
                  <a:ext uri="{FF2B5EF4-FFF2-40B4-BE49-F238E27FC236}">
                    <a16:creationId xmlns:a16="http://schemas.microsoft.com/office/drawing/2014/main" xmlns="" id="{4B0CEA41-2089-4D00-8CB0-147FE02113EE}"/>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12" name="组合 11">
            <a:extLst>
              <a:ext uri="{FF2B5EF4-FFF2-40B4-BE49-F238E27FC236}">
                <a16:creationId xmlns:a16="http://schemas.microsoft.com/office/drawing/2014/main" xmlns="" id="{32C97C78-00E7-4B8A-8D49-F746877AC85F}"/>
              </a:ext>
            </a:extLst>
          </p:cNvPr>
          <p:cNvGrpSpPr/>
          <p:nvPr/>
        </p:nvGrpSpPr>
        <p:grpSpPr>
          <a:xfrm>
            <a:off x="4405540" y="2520127"/>
            <a:ext cx="6726286" cy="827881"/>
            <a:chOff x="6591300" y="1650829"/>
            <a:chExt cx="6726286" cy="827881"/>
          </a:xfrm>
        </p:grpSpPr>
        <p:sp>
          <p:nvSpPr>
            <p:cNvPr id="13" name="菱形 12">
              <a:extLst>
                <a:ext uri="{FF2B5EF4-FFF2-40B4-BE49-F238E27FC236}">
                  <a16:creationId xmlns:a16="http://schemas.microsoft.com/office/drawing/2014/main" xmlns="" id="{1A52B230-FF25-4022-BDC9-B684375010EE}"/>
                </a:ext>
              </a:extLst>
            </p:cNvPr>
            <p:cNvSpPr/>
            <p:nvPr/>
          </p:nvSpPr>
          <p:spPr>
            <a:xfrm>
              <a:off x="6591300" y="1650829"/>
              <a:ext cx="827881" cy="82788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3</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4" name="组合 13">
              <a:extLst>
                <a:ext uri="{FF2B5EF4-FFF2-40B4-BE49-F238E27FC236}">
                  <a16:creationId xmlns:a16="http://schemas.microsoft.com/office/drawing/2014/main" xmlns="" id="{419E1DB1-57E0-4ADE-8323-3037B81C2AAE}"/>
                </a:ext>
              </a:extLst>
            </p:cNvPr>
            <p:cNvGrpSpPr/>
            <p:nvPr/>
          </p:nvGrpSpPr>
          <p:grpSpPr>
            <a:xfrm>
              <a:off x="7590630" y="1703154"/>
              <a:ext cx="5726956" cy="612501"/>
              <a:chOff x="7419180" y="1757690"/>
              <a:chExt cx="5726956" cy="612501"/>
            </a:xfrm>
          </p:grpSpPr>
          <p:sp>
            <p:nvSpPr>
              <p:cNvPr id="15" name="文本框 14">
                <a:extLst>
                  <a:ext uri="{FF2B5EF4-FFF2-40B4-BE49-F238E27FC236}">
                    <a16:creationId xmlns:a16="http://schemas.microsoft.com/office/drawing/2014/main" xmlns="" id="{6F989260-5F95-461C-9197-EF6E9266C468}"/>
                  </a:ext>
                </a:extLst>
              </p:cNvPr>
              <p:cNvSpPr txBox="1"/>
              <p:nvPr/>
            </p:nvSpPr>
            <p:spPr>
              <a:xfrm>
                <a:off x="7419180" y="1757690"/>
                <a:ext cx="5090852"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LOGISTIC REGRESSION</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16" name="文本框 15">
                <a:extLst>
                  <a:ext uri="{FF2B5EF4-FFF2-40B4-BE49-F238E27FC236}">
                    <a16:creationId xmlns:a16="http://schemas.microsoft.com/office/drawing/2014/main" xmlns="" id="{7571EAD4-9663-49F1-A442-3E78737B2A41}"/>
                  </a:ext>
                </a:extLst>
              </p:cNvPr>
              <p:cNvSpPr txBox="1"/>
              <p:nvPr/>
            </p:nvSpPr>
            <p:spPr>
              <a:xfrm>
                <a:off x="7433469" y="2178080"/>
                <a:ext cx="5712667" cy="19211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17" name="组合 16">
            <a:extLst>
              <a:ext uri="{FF2B5EF4-FFF2-40B4-BE49-F238E27FC236}">
                <a16:creationId xmlns:a16="http://schemas.microsoft.com/office/drawing/2014/main" xmlns="" id="{7FBC53B0-BA17-41DE-9D88-415B2B4A02CD}"/>
              </a:ext>
            </a:extLst>
          </p:cNvPr>
          <p:cNvGrpSpPr/>
          <p:nvPr/>
        </p:nvGrpSpPr>
        <p:grpSpPr>
          <a:xfrm>
            <a:off x="4400466" y="3619076"/>
            <a:ext cx="7095898" cy="853894"/>
            <a:chOff x="6591300" y="1650829"/>
            <a:chExt cx="7095898" cy="827881"/>
          </a:xfrm>
        </p:grpSpPr>
        <p:sp>
          <p:nvSpPr>
            <p:cNvPr id="18" name="菱形 17">
              <a:extLst>
                <a:ext uri="{FF2B5EF4-FFF2-40B4-BE49-F238E27FC236}">
                  <a16:creationId xmlns:a16="http://schemas.microsoft.com/office/drawing/2014/main" xmlns="" id="{09DC9B01-1FCC-4877-913D-FD1DF3083800}"/>
                </a:ext>
              </a:extLst>
            </p:cNvPr>
            <p:cNvSpPr/>
            <p:nvPr/>
          </p:nvSpPr>
          <p:spPr>
            <a:xfrm>
              <a:off x="6591300" y="1650829"/>
              <a:ext cx="827881" cy="827881"/>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4</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9" name="组合 18">
              <a:extLst>
                <a:ext uri="{FF2B5EF4-FFF2-40B4-BE49-F238E27FC236}">
                  <a16:creationId xmlns:a16="http://schemas.microsoft.com/office/drawing/2014/main" xmlns="" id="{098A8144-27DF-45A1-A267-192E2E071A1F}"/>
                </a:ext>
              </a:extLst>
            </p:cNvPr>
            <p:cNvGrpSpPr/>
            <p:nvPr/>
          </p:nvGrpSpPr>
          <p:grpSpPr>
            <a:xfrm>
              <a:off x="7590630" y="1703156"/>
              <a:ext cx="6096568" cy="707839"/>
              <a:chOff x="7419180" y="1757692"/>
              <a:chExt cx="6096568" cy="707839"/>
            </a:xfrm>
          </p:grpSpPr>
          <p:sp>
            <p:nvSpPr>
              <p:cNvPr id="20" name="文本框 19">
                <a:extLst>
                  <a:ext uri="{FF2B5EF4-FFF2-40B4-BE49-F238E27FC236}">
                    <a16:creationId xmlns:a16="http://schemas.microsoft.com/office/drawing/2014/main" xmlns="" id="{3BEBBD24-8CC7-4FDF-8645-C7324614E561}"/>
                  </a:ext>
                </a:extLst>
              </p:cNvPr>
              <p:cNvSpPr txBox="1"/>
              <p:nvPr/>
            </p:nvSpPr>
            <p:spPr>
              <a:xfrm>
                <a:off x="7419180" y="1757692"/>
                <a:ext cx="6096568" cy="507281"/>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COMBINATION OF CNN AND LSTM</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21" name="文本框 20">
                <a:extLst>
                  <a:ext uri="{FF2B5EF4-FFF2-40B4-BE49-F238E27FC236}">
                    <a16:creationId xmlns:a16="http://schemas.microsoft.com/office/drawing/2014/main" xmlns="" id="{839B9369-69F6-44FD-B947-0065E86EDB2A}"/>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sp>
        <p:nvSpPr>
          <p:cNvPr id="22" name="文本框 21">
            <a:extLst>
              <a:ext uri="{FF2B5EF4-FFF2-40B4-BE49-F238E27FC236}">
                <a16:creationId xmlns:a16="http://schemas.microsoft.com/office/drawing/2014/main" xmlns="" id="{9D505EE5-A18F-4FD7-A812-A17426DB2DA8}"/>
              </a:ext>
            </a:extLst>
          </p:cNvPr>
          <p:cNvSpPr txBox="1"/>
          <p:nvPr/>
        </p:nvSpPr>
        <p:spPr>
          <a:xfrm>
            <a:off x="449786" y="3041458"/>
            <a:ext cx="3356061" cy="769441"/>
          </a:xfrm>
          <a:prstGeom prst="rect">
            <a:avLst/>
          </a:prstGeom>
          <a:noFill/>
        </p:spPr>
        <p:txBody>
          <a:bodyPr wrap="square" rtlCol="0">
            <a:spAutoFit/>
            <a:scene3d>
              <a:camera prst="orthographicFront"/>
              <a:lightRig rig="threePt" dir="t"/>
            </a:scene3d>
            <a:sp3d contourW="12700"/>
          </a:bodyPr>
          <a:lstStyle/>
          <a:p>
            <a:pPr defTabSz="914377">
              <a:defRPr/>
            </a:pPr>
            <a:r>
              <a:rPr lang="en-US" altLang="zh-CN"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CONTENTS</a:t>
            </a:r>
            <a:endParaRPr lang="zh-CN" altLang="en-US"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28" name="组合 27">
            <a:extLst>
              <a:ext uri="{FF2B5EF4-FFF2-40B4-BE49-F238E27FC236}">
                <a16:creationId xmlns:a16="http://schemas.microsoft.com/office/drawing/2014/main" xmlns="" id="{947DCA5E-C4ED-E94C-ABDF-260D0ED6ACE4}"/>
              </a:ext>
            </a:extLst>
          </p:cNvPr>
          <p:cNvGrpSpPr/>
          <p:nvPr/>
        </p:nvGrpSpPr>
        <p:grpSpPr>
          <a:xfrm>
            <a:off x="4400466" y="4664286"/>
            <a:ext cx="4457700" cy="842907"/>
            <a:chOff x="6591300" y="1635803"/>
            <a:chExt cx="4457700" cy="842907"/>
          </a:xfrm>
        </p:grpSpPr>
        <p:sp>
          <p:nvSpPr>
            <p:cNvPr id="29" name="菱形 28">
              <a:extLst>
                <a:ext uri="{FF2B5EF4-FFF2-40B4-BE49-F238E27FC236}">
                  <a16:creationId xmlns:a16="http://schemas.microsoft.com/office/drawing/2014/main" xmlns="" id="{1BBBA1AB-2806-2B4B-97B0-1727E1804CDE}"/>
                </a:ext>
              </a:extLst>
            </p:cNvPr>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5</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0" name="组合 29">
              <a:extLst>
                <a:ext uri="{FF2B5EF4-FFF2-40B4-BE49-F238E27FC236}">
                  <a16:creationId xmlns:a16="http://schemas.microsoft.com/office/drawing/2014/main" xmlns="" id="{AFAF7B47-8846-2642-A44F-F15BC846CF00}"/>
                </a:ext>
              </a:extLst>
            </p:cNvPr>
            <p:cNvGrpSpPr/>
            <p:nvPr/>
          </p:nvGrpSpPr>
          <p:grpSpPr>
            <a:xfrm>
              <a:off x="7590631" y="1635803"/>
              <a:ext cx="3458369" cy="775192"/>
              <a:chOff x="7419181" y="1690339"/>
              <a:chExt cx="3458369" cy="775192"/>
            </a:xfrm>
          </p:grpSpPr>
          <p:sp>
            <p:nvSpPr>
              <p:cNvPr id="31" name="文本框 30">
                <a:extLst>
                  <a:ext uri="{FF2B5EF4-FFF2-40B4-BE49-F238E27FC236}">
                    <a16:creationId xmlns:a16="http://schemas.microsoft.com/office/drawing/2014/main" xmlns="" id="{A1855312-CD03-4B45-A2FE-05EF51B748C8}"/>
                  </a:ext>
                </a:extLst>
              </p:cNvPr>
              <p:cNvSpPr txBox="1"/>
              <p:nvPr/>
            </p:nvSpPr>
            <p:spPr>
              <a:xfrm>
                <a:off x="7433469" y="1690339"/>
                <a:ext cx="2767579"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TIME SERIES </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32" name="文本框 31">
                <a:extLst>
                  <a:ext uri="{FF2B5EF4-FFF2-40B4-BE49-F238E27FC236}">
                    <a16:creationId xmlns:a16="http://schemas.microsoft.com/office/drawing/2014/main" xmlns="" id="{09D3367D-7B73-C14E-89F6-2A5BA207AA86}"/>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39" name="组合 38">
            <a:extLst>
              <a:ext uri="{FF2B5EF4-FFF2-40B4-BE49-F238E27FC236}">
                <a16:creationId xmlns:a16="http://schemas.microsoft.com/office/drawing/2014/main" xmlns="" id="{132BCA8E-FCE6-EF43-978E-135106D43A3D}"/>
              </a:ext>
            </a:extLst>
          </p:cNvPr>
          <p:cNvGrpSpPr/>
          <p:nvPr/>
        </p:nvGrpSpPr>
        <p:grpSpPr>
          <a:xfrm>
            <a:off x="4405540" y="5805300"/>
            <a:ext cx="5352823" cy="827881"/>
            <a:chOff x="6591300" y="1650829"/>
            <a:chExt cx="5352823" cy="827881"/>
          </a:xfrm>
        </p:grpSpPr>
        <p:sp>
          <p:nvSpPr>
            <p:cNvPr id="40" name="菱形 39">
              <a:extLst>
                <a:ext uri="{FF2B5EF4-FFF2-40B4-BE49-F238E27FC236}">
                  <a16:creationId xmlns:a16="http://schemas.microsoft.com/office/drawing/2014/main" xmlns="" id="{217651E8-115A-C54F-BB39-D3BE15466800}"/>
                </a:ext>
              </a:extLst>
            </p:cNvPr>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6</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1" name="组合 40">
              <a:extLst>
                <a:ext uri="{FF2B5EF4-FFF2-40B4-BE49-F238E27FC236}">
                  <a16:creationId xmlns:a16="http://schemas.microsoft.com/office/drawing/2014/main" xmlns="" id="{0BA1D089-940F-4B4B-A164-E43DB34081C9}"/>
                </a:ext>
              </a:extLst>
            </p:cNvPr>
            <p:cNvGrpSpPr/>
            <p:nvPr/>
          </p:nvGrpSpPr>
          <p:grpSpPr>
            <a:xfrm>
              <a:off x="7590631" y="1703155"/>
              <a:ext cx="4353492" cy="707840"/>
              <a:chOff x="7419181" y="1757691"/>
              <a:chExt cx="4353492" cy="707840"/>
            </a:xfrm>
          </p:grpSpPr>
          <p:sp>
            <p:nvSpPr>
              <p:cNvPr id="42" name="文本框 41">
                <a:extLst>
                  <a:ext uri="{FF2B5EF4-FFF2-40B4-BE49-F238E27FC236}">
                    <a16:creationId xmlns:a16="http://schemas.microsoft.com/office/drawing/2014/main" xmlns="" id="{CCB7091D-9EFC-3248-A66A-6F58B1D0C9E9}"/>
                  </a:ext>
                </a:extLst>
              </p:cNvPr>
              <p:cNvSpPr txBox="1"/>
              <p:nvPr/>
            </p:nvSpPr>
            <p:spPr>
              <a:xfrm>
                <a:off x="7419181" y="1757691"/>
                <a:ext cx="4353492"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CONCLUSION</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43" name="文本框 42">
                <a:extLst>
                  <a:ext uri="{FF2B5EF4-FFF2-40B4-BE49-F238E27FC236}">
                    <a16:creationId xmlns:a16="http://schemas.microsoft.com/office/drawing/2014/main" xmlns="" id="{3FE63686-BB29-D443-B30A-BDC0F51395EF}"/>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spTree>
    <p:extLst>
      <p:ext uri="{BB962C8B-B14F-4D97-AF65-F5344CB8AC3E}">
        <p14:creationId xmlns:p14="http://schemas.microsoft.com/office/powerpoint/2010/main" val="219708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1+#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1+#ppt_w/2"/>
                                          </p:val>
                                        </p:tav>
                                        <p:tav tm="100000">
                                          <p:val>
                                            <p:strVal val="#ppt_x"/>
                                          </p:val>
                                        </p:tav>
                                      </p:tavLst>
                                    </p:anim>
                                    <p:anim calcmode="lin" valueType="num">
                                      <p:cBhvr additive="base">
                                        <p:cTn id="3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矩形 2"/>
          <p:cNvSpPr/>
          <p:nvPr/>
        </p:nvSpPr>
        <p:spPr>
          <a:xfrm>
            <a:off x="3330525" y="1526078"/>
            <a:ext cx="2309248"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4" name="矩形 3"/>
          <p:cNvSpPr/>
          <p:nvPr/>
        </p:nvSpPr>
        <p:spPr>
          <a:xfrm>
            <a:off x="3330525" y="2812438"/>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5" name="矩形 4"/>
          <p:cNvSpPr/>
          <p:nvPr/>
        </p:nvSpPr>
        <p:spPr>
          <a:xfrm>
            <a:off x="3346023" y="4098798"/>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6" name="文字方塊 5"/>
          <p:cNvSpPr txBox="1"/>
          <p:nvPr/>
        </p:nvSpPr>
        <p:spPr>
          <a:xfrm>
            <a:off x="3508755" y="1612742"/>
            <a:ext cx="1937288" cy="400110"/>
          </a:xfrm>
          <a:prstGeom prst="rect">
            <a:avLst/>
          </a:prstGeom>
          <a:noFill/>
        </p:spPr>
        <p:txBody>
          <a:bodyPr wrap="square" rtlCol="0">
            <a:spAutoFit/>
          </a:bodyPr>
          <a:lstStyle/>
          <a:p>
            <a:pPr algn="ctr"/>
            <a:r>
              <a:rPr kumimoji="1" lang="en-US" altLang="zh-TW" sz="2000" dirty="0"/>
              <a:t>Index of word 1 </a:t>
            </a:r>
            <a:endParaRPr kumimoji="1" lang="zh-TW" altLang="en-US" sz="2000" dirty="0"/>
          </a:p>
        </p:txBody>
      </p:sp>
      <p:sp>
        <p:nvSpPr>
          <p:cNvPr id="7" name="文字方塊 6"/>
          <p:cNvSpPr txBox="1"/>
          <p:nvPr/>
        </p:nvSpPr>
        <p:spPr>
          <a:xfrm>
            <a:off x="3524254" y="2899102"/>
            <a:ext cx="1937288" cy="400110"/>
          </a:xfrm>
          <a:prstGeom prst="rect">
            <a:avLst/>
          </a:prstGeom>
          <a:noFill/>
        </p:spPr>
        <p:txBody>
          <a:bodyPr wrap="square" rtlCol="0">
            <a:spAutoFit/>
          </a:bodyPr>
          <a:lstStyle/>
          <a:p>
            <a:pPr algn="ctr"/>
            <a:r>
              <a:rPr kumimoji="1" lang="en-US" altLang="zh-TW" sz="2000" dirty="0"/>
              <a:t>Index of word 2 </a:t>
            </a:r>
            <a:endParaRPr kumimoji="1" lang="zh-TW" altLang="en-US" sz="2000" dirty="0"/>
          </a:p>
        </p:txBody>
      </p:sp>
      <p:sp>
        <p:nvSpPr>
          <p:cNvPr id="8" name="文字方塊 7"/>
          <p:cNvSpPr txBox="1"/>
          <p:nvPr/>
        </p:nvSpPr>
        <p:spPr>
          <a:xfrm>
            <a:off x="3524254" y="4185462"/>
            <a:ext cx="1937288" cy="400110"/>
          </a:xfrm>
          <a:prstGeom prst="rect">
            <a:avLst/>
          </a:prstGeom>
          <a:noFill/>
        </p:spPr>
        <p:txBody>
          <a:bodyPr wrap="square" rtlCol="0">
            <a:spAutoFit/>
          </a:bodyPr>
          <a:lstStyle/>
          <a:p>
            <a:pPr algn="ctr"/>
            <a:r>
              <a:rPr kumimoji="1" lang="en-US" altLang="zh-TW" sz="2000" dirty="0"/>
              <a:t>Index of word 3 </a:t>
            </a:r>
            <a:endParaRPr kumimoji="1" lang="zh-TW" altLang="en-US" sz="2000" dirty="0"/>
          </a:p>
        </p:txBody>
      </p:sp>
      <p:graphicFrame>
        <p:nvGraphicFramePr>
          <p:cNvPr id="9" name="表格 8"/>
          <p:cNvGraphicFramePr>
            <a:graphicFrameLocks noGrp="1"/>
          </p:cNvGraphicFramePr>
          <p:nvPr/>
        </p:nvGraphicFramePr>
        <p:xfrm>
          <a:off x="6724653" y="1851543"/>
          <a:ext cx="1952790" cy="2595880"/>
        </p:xfrm>
        <a:graphic>
          <a:graphicData uri="http://schemas.openxmlformats.org/drawingml/2006/table">
            <a:tbl>
              <a:tblPr firstRow="1" bandRow="1">
                <a:tableStyleId>{5C22544A-7EE6-4342-B048-85BDC9FD1C3A}</a:tableStyleId>
              </a:tblPr>
              <a:tblGrid>
                <a:gridCol w="278970">
                  <a:extLst>
                    <a:ext uri="{9D8B030D-6E8A-4147-A177-3AD203B41FA5}">
                      <a16:colId xmlns:a16="http://schemas.microsoft.com/office/drawing/2014/main" xmlns="" val="20000"/>
                    </a:ext>
                  </a:extLst>
                </a:gridCol>
                <a:gridCol w="278970">
                  <a:extLst>
                    <a:ext uri="{9D8B030D-6E8A-4147-A177-3AD203B41FA5}">
                      <a16:colId xmlns:a16="http://schemas.microsoft.com/office/drawing/2014/main" xmlns="" val="20001"/>
                    </a:ext>
                  </a:extLst>
                </a:gridCol>
                <a:gridCol w="278970">
                  <a:extLst>
                    <a:ext uri="{9D8B030D-6E8A-4147-A177-3AD203B41FA5}">
                      <a16:colId xmlns:a16="http://schemas.microsoft.com/office/drawing/2014/main" xmlns="" val="20002"/>
                    </a:ext>
                  </a:extLst>
                </a:gridCol>
                <a:gridCol w="278970">
                  <a:extLst>
                    <a:ext uri="{9D8B030D-6E8A-4147-A177-3AD203B41FA5}">
                      <a16:colId xmlns:a16="http://schemas.microsoft.com/office/drawing/2014/main" xmlns="" val="20003"/>
                    </a:ext>
                  </a:extLst>
                </a:gridCol>
                <a:gridCol w="278970">
                  <a:extLst>
                    <a:ext uri="{9D8B030D-6E8A-4147-A177-3AD203B41FA5}">
                      <a16:colId xmlns:a16="http://schemas.microsoft.com/office/drawing/2014/main" xmlns="" val="20004"/>
                    </a:ext>
                  </a:extLst>
                </a:gridCol>
                <a:gridCol w="278970">
                  <a:extLst>
                    <a:ext uri="{9D8B030D-6E8A-4147-A177-3AD203B41FA5}">
                      <a16:colId xmlns:a16="http://schemas.microsoft.com/office/drawing/2014/main" xmlns="" val="20005"/>
                    </a:ext>
                  </a:extLst>
                </a:gridCol>
                <a:gridCol w="278970">
                  <a:extLst>
                    <a:ext uri="{9D8B030D-6E8A-4147-A177-3AD203B41FA5}">
                      <a16:colId xmlns:a16="http://schemas.microsoft.com/office/drawing/2014/main" xmlns="" val="20006"/>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p:sp>
        <p:nvSpPr>
          <p:cNvPr id="10" name="文字方塊 9"/>
          <p:cNvSpPr txBox="1"/>
          <p:nvPr/>
        </p:nvSpPr>
        <p:spPr>
          <a:xfrm>
            <a:off x="6801058" y="4510754"/>
            <a:ext cx="1799980" cy="369332"/>
          </a:xfrm>
          <a:prstGeom prst="rect">
            <a:avLst/>
          </a:prstGeom>
          <a:noFill/>
        </p:spPr>
        <p:txBody>
          <a:bodyPr wrap="none" rtlCol="0">
            <a:spAutoFit/>
          </a:bodyPr>
          <a:lstStyle/>
          <a:p>
            <a:r>
              <a:rPr kumimoji="1" lang="en-US" altLang="zh-TW" dirty="0"/>
              <a:t>Embedding Layer</a:t>
            </a:r>
            <a:endParaRPr kumimoji="1" lang="zh-TW" altLang="en-US" dirty="0"/>
          </a:p>
        </p:txBody>
      </p:sp>
      <p:sp>
        <p:nvSpPr>
          <p:cNvPr id="11" name="文字方塊 10"/>
          <p:cNvSpPr txBox="1"/>
          <p:nvPr/>
        </p:nvSpPr>
        <p:spPr>
          <a:xfrm>
            <a:off x="7529366" y="2812438"/>
            <a:ext cx="343364" cy="369332"/>
          </a:xfrm>
          <a:prstGeom prst="rect">
            <a:avLst/>
          </a:prstGeom>
          <a:noFill/>
        </p:spPr>
        <p:txBody>
          <a:bodyPr wrap="none" rtlCol="0">
            <a:spAutoFit/>
          </a:bodyPr>
          <a:lstStyle/>
          <a:p>
            <a:r>
              <a:rPr kumimoji="1" lang="mr-IN" altLang="zh-TW" dirty="0"/>
              <a:t>…</a:t>
            </a:r>
            <a:endParaRPr kumimoji="1" lang="zh-TW" altLang="en-US" dirty="0"/>
          </a:p>
        </p:txBody>
      </p:sp>
      <p:sp>
        <p:nvSpPr>
          <p:cNvPr id="12" name="矩形 11"/>
          <p:cNvSpPr/>
          <p:nvPr/>
        </p:nvSpPr>
        <p:spPr>
          <a:xfrm>
            <a:off x="9701900" y="1544423"/>
            <a:ext cx="2309248"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13" name="矩形 12"/>
          <p:cNvSpPr/>
          <p:nvPr/>
        </p:nvSpPr>
        <p:spPr>
          <a:xfrm>
            <a:off x="9701900" y="2830783"/>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14" name="矩形 13"/>
          <p:cNvSpPr/>
          <p:nvPr/>
        </p:nvSpPr>
        <p:spPr>
          <a:xfrm>
            <a:off x="9717398" y="4117143"/>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15" name="文字方塊 14"/>
          <p:cNvSpPr txBox="1"/>
          <p:nvPr/>
        </p:nvSpPr>
        <p:spPr>
          <a:xfrm>
            <a:off x="9880130" y="1631087"/>
            <a:ext cx="1937288" cy="400110"/>
          </a:xfrm>
          <a:prstGeom prst="rect">
            <a:avLst/>
          </a:prstGeom>
          <a:noFill/>
        </p:spPr>
        <p:txBody>
          <a:bodyPr wrap="square" rtlCol="0">
            <a:spAutoFit/>
          </a:bodyPr>
          <a:lstStyle/>
          <a:p>
            <a:pPr algn="ctr"/>
            <a:r>
              <a:rPr kumimoji="1" lang="en-US" altLang="zh-TW" sz="2000" dirty="0"/>
              <a:t>Word Vector 1</a:t>
            </a:r>
            <a:endParaRPr kumimoji="1" lang="zh-TW" altLang="en-US" sz="2000" dirty="0"/>
          </a:p>
        </p:txBody>
      </p:sp>
      <p:sp>
        <p:nvSpPr>
          <p:cNvPr id="16" name="文字方塊 15"/>
          <p:cNvSpPr txBox="1"/>
          <p:nvPr/>
        </p:nvSpPr>
        <p:spPr>
          <a:xfrm>
            <a:off x="9895629" y="2917447"/>
            <a:ext cx="1937288" cy="400110"/>
          </a:xfrm>
          <a:prstGeom prst="rect">
            <a:avLst/>
          </a:prstGeom>
          <a:noFill/>
        </p:spPr>
        <p:txBody>
          <a:bodyPr wrap="square" rtlCol="0">
            <a:spAutoFit/>
          </a:bodyPr>
          <a:lstStyle/>
          <a:p>
            <a:pPr algn="ctr"/>
            <a:r>
              <a:rPr kumimoji="1" lang="en-US" altLang="zh-TW" sz="2000" dirty="0"/>
              <a:t>Word Vector 2</a:t>
            </a:r>
            <a:endParaRPr kumimoji="1" lang="zh-TW" altLang="en-US" sz="2000" dirty="0"/>
          </a:p>
        </p:txBody>
      </p:sp>
      <p:sp>
        <p:nvSpPr>
          <p:cNvPr id="17" name="文字方塊 16"/>
          <p:cNvSpPr txBox="1"/>
          <p:nvPr/>
        </p:nvSpPr>
        <p:spPr>
          <a:xfrm>
            <a:off x="9895629" y="4203807"/>
            <a:ext cx="1937288" cy="400110"/>
          </a:xfrm>
          <a:prstGeom prst="rect">
            <a:avLst/>
          </a:prstGeom>
          <a:noFill/>
        </p:spPr>
        <p:txBody>
          <a:bodyPr wrap="square" rtlCol="0">
            <a:spAutoFit/>
          </a:bodyPr>
          <a:lstStyle/>
          <a:p>
            <a:pPr algn="ctr"/>
            <a:r>
              <a:rPr kumimoji="1" lang="en-US" altLang="zh-TW" sz="2000" dirty="0"/>
              <a:t>Word Vector 3</a:t>
            </a:r>
            <a:endParaRPr kumimoji="1" lang="zh-TW" altLang="en-US" sz="2000" dirty="0"/>
          </a:p>
        </p:txBody>
      </p:sp>
      <p:cxnSp>
        <p:nvCxnSpPr>
          <p:cNvPr id="18" name="直線箭頭接點 17"/>
          <p:cNvCxnSpPr>
            <a:stCxn id="6" idx="3"/>
          </p:cNvCxnSpPr>
          <p:nvPr/>
        </p:nvCxnSpPr>
        <p:spPr>
          <a:xfrm>
            <a:off x="5639773" y="1812797"/>
            <a:ext cx="1084880" cy="286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箭頭接點 18"/>
          <p:cNvCxnSpPr>
            <a:stCxn id="7" idx="3"/>
            <a:endCxn id="21" idx="1"/>
          </p:cNvCxnSpPr>
          <p:nvPr/>
        </p:nvCxnSpPr>
        <p:spPr>
          <a:xfrm>
            <a:off x="5624275" y="3099157"/>
            <a:ext cx="1100378" cy="50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箭頭接點 19"/>
          <p:cNvCxnSpPr>
            <a:stCxn id="8" idx="3"/>
          </p:cNvCxnSpPr>
          <p:nvPr/>
        </p:nvCxnSpPr>
        <p:spPr>
          <a:xfrm flipV="1">
            <a:off x="5639773" y="3912817"/>
            <a:ext cx="1084880" cy="47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箭頭接點 20"/>
          <p:cNvCxnSpPr/>
          <p:nvPr/>
        </p:nvCxnSpPr>
        <p:spPr>
          <a:xfrm flipV="1">
            <a:off x="8654981" y="1831142"/>
            <a:ext cx="1046919" cy="268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箭頭接點 21"/>
          <p:cNvCxnSpPr/>
          <p:nvPr/>
        </p:nvCxnSpPr>
        <p:spPr>
          <a:xfrm flipV="1">
            <a:off x="8673961" y="3117502"/>
            <a:ext cx="1027939" cy="31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箭頭接點 22"/>
          <p:cNvCxnSpPr/>
          <p:nvPr/>
        </p:nvCxnSpPr>
        <p:spPr>
          <a:xfrm>
            <a:off x="8675702" y="3912817"/>
            <a:ext cx="1041696" cy="491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p:cNvSpPr/>
          <p:nvPr/>
        </p:nvSpPr>
        <p:spPr>
          <a:xfrm>
            <a:off x="463339" y="1532548"/>
            <a:ext cx="2309248"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25" name="矩形 24"/>
          <p:cNvSpPr/>
          <p:nvPr/>
        </p:nvSpPr>
        <p:spPr>
          <a:xfrm>
            <a:off x="463339" y="2818908"/>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26" name="矩形 25"/>
          <p:cNvSpPr/>
          <p:nvPr/>
        </p:nvSpPr>
        <p:spPr>
          <a:xfrm>
            <a:off x="478837" y="4105268"/>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27" name="文字方塊 26"/>
          <p:cNvSpPr txBox="1"/>
          <p:nvPr/>
        </p:nvSpPr>
        <p:spPr>
          <a:xfrm>
            <a:off x="641569" y="1619212"/>
            <a:ext cx="1937288" cy="400110"/>
          </a:xfrm>
          <a:prstGeom prst="rect">
            <a:avLst/>
          </a:prstGeom>
          <a:noFill/>
        </p:spPr>
        <p:txBody>
          <a:bodyPr wrap="square" rtlCol="0">
            <a:spAutoFit/>
          </a:bodyPr>
          <a:lstStyle/>
          <a:p>
            <a:pPr algn="ctr"/>
            <a:r>
              <a:rPr kumimoji="1" lang="en-US" altLang="zh-TW" sz="2000" dirty="0"/>
              <a:t>word 1 </a:t>
            </a:r>
            <a:endParaRPr kumimoji="1" lang="zh-TW" altLang="en-US" sz="2000" dirty="0"/>
          </a:p>
        </p:txBody>
      </p:sp>
      <p:sp>
        <p:nvSpPr>
          <p:cNvPr id="28" name="文字方塊 27"/>
          <p:cNvSpPr txBox="1"/>
          <p:nvPr/>
        </p:nvSpPr>
        <p:spPr>
          <a:xfrm>
            <a:off x="657068" y="2905572"/>
            <a:ext cx="1937288" cy="400110"/>
          </a:xfrm>
          <a:prstGeom prst="rect">
            <a:avLst/>
          </a:prstGeom>
          <a:noFill/>
        </p:spPr>
        <p:txBody>
          <a:bodyPr wrap="square" rtlCol="0">
            <a:spAutoFit/>
          </a:bodyPr>
          <a:lstStyle/>
          <a:p>
            <a:pPr algn="ctr"/>
            <a:r>
              <a:rPr kumimoji="1" lang="en-US" altLang="zh-TW" sz="2000" dirty="0"/>
              <a:t>word 2 </a:t>
            </a:r>
            <a:endParaRPr kumimoji="1" lang="zh-TW" altLang="en-US" sz="2000" dirty="0"/>
          </a:p>
        </p:txBody>
      </p:sp>
      <p:sp>
        <p:nvSpPr>
          <p:cNvPr id="29" name="文字方塊 28"/>
          <p:cNvSpPr txBox="1"/>
          <p:nvPr/>
        </p:nvSpPr>
        <p:spPr>
          <a:xfrm>
            <a:off x="657068" y="4191932"/>
            <a:ext cx="1937288" cy="400110"/>
          </a:xfrm>
          <a:prstGeom prst="rect">
            <a:avLst/>
          </a:prstGeom>
          <a:noFill/>
        </p:spPr>
        <p:txBody>
          <a:bodyPr wrap="square" rtlCol="0">
            <a:spAutoFit/>
          </a:bodyPr>
          <a:lstStyle/>
          <a:p>
            <a:pPr algn="ctr"/>
            <a:r>
              <a:rPr kumimoji="1" lang="en-US" altLang="zh-TW" sz="2000" dirty="0"/>
              <a:t>word 3 </a:t>
            </a:r>
            <a:endParaRPr kumimoji="1" lang="zh-TW" altLang="en-US" sz="2000" dirty="0"/>
          </a:p>
        </p:txBody>
      </p:sp>
      <p:cxnSp>
        <p:nvCxnSpPr>
          <p:cNvPr id="30" name="直線箭頭接點 29"/>
          <p:cNvCxnSpPr>
            <a:stCxn id="32" idx="3"/>
            <a:endCxn id="4" idx="1"/>
          </p:cNvCxnSpPr>
          <p:nvPr/>
        </p:nvCxnSpPr>
        <p:spPr>
          <a:xfrm flipV="1">
            <a:off x="2772587" y="1812797"/>
            <a:ext cx="557938" cy="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箭頭接點 30"/>
          <p:cNvCxnSpPr>
            <a:cxnSpLocks/>
            <a:endCxn id="5" idx="1"/>
          </p:cNvCxnSpPr>
          <p:nvPr/>
        </p:nvCxnSpPr>
        <p:spPr>
          <a:xfrm flipV="1">
            <a:off x="2757089" y="3099157"/>
            <a:ext cx="573436" cy="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箭頭接點 31"/>
          <p:cNvCxnSpPr>
            <a:endCxn id="6" idx="1"/>
          </p:cNvCxnSpPr>
          <p:nvPr/>
        </p:nvCxnSpPr>
        <p:spPr>
          <a:xfrm flipV="1">
            <a:off x="2772587" y="4385517"/>
            <a:ext cx="573436" cy="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78837" y="5665104"/>
            <a:ext cx="6096000" cy="646331"/>
          </a:xfrm>
          <a:prstGeom prst="rect">
            <a:avLst/>
          </a:prstGeom>
        </p:spPr>
        <p:txBody>
          <a:bodyPr>
            <a:spAutoFit/>
          </a:bodyPr>
          <a:lstStyle/>
          <a:p>
            <a:r>
              <a:rPr lang="en-US" altLang="zh-TW" dirty="0">
                <a:solidFill>
                  <a:srgbClr val="444444"/>
                </a:solidFill>
                <a:latin typeface="Ashbury" charset="0"/>
              </a:rPr>
              <a:t>Jeffrey Pennington, Richard </a:t>
            </a:r>
            <a:r>
              <a:rPr lang="en-US" altLang="zh-TW" dirty="0" err="1">
                <a:solidFill>
                  <a:srgbClr val="444444"/>
                </a:solidFill>
                <a:latin typeface="Ashbury" charset="0"/>
              </a:rPr>
              <a:t>Socher</a:t>
            </a:r>
            <a:r>
              <a:rPr lang="en-US" altLang="zh-TW" dirty="0">
                <a:solidFill>
                  <a:srgbClr val="444444"/>
                </a:solidFill>
                <a:latin typeface="Ashbury" charset="0"/>
              </a:rPr>
              <a:t>, and Christopher D. Manning. 2014. </a:t>
            </a:r>
            <a:r>
              <a:rPr lang="en-US" altLang="zh-TW" u="sng" dirty="0">
                <a:solidFill>
                  <a:srgbClr val="993333"/>
                </a:solidFill>
                <a:latin typeface="Ashbury" charset="0"/>
                <a:hlinkClick r:id="rId2"/>
              </a:rPr>
              <a:t>GloVe: Global Vectors for Word Representation</a:t>
            </a:r>
            <a:endParaRPr lang="zh-TW" altLang="en-US" dirty="0"/>
          </a:p>
        </p:txBody>
      </p:sp>
      <p:sp>
        <p:nvSpPr>
          <p:cNvPr id="34" name="矩形 1">
            <a:extLst>
              <a:ext uri="{FF2B5EF4-FFF2-40B4-BE49-F238E27FC236}">
                <a16:creationId xmlns:a16="http://schemas.microsoft.com/office/drawing/2014/main" xmlns="" id="{FC27A2D3-5212-0A4D-B4C8-5950F54B731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6" name="文本框 10">
            <a:extLst>
              <a:ext uri="{FF2B5EF4-FFF2-40B4-BE49-F238E27FC236}">
                <a16:creationId xmlns:a16="http://schemas.microsoft.com/office/drawing/2014/main" xmlns="" id="{A95524B1-2843-9343-BDCB-01969C3D2EEC}"/>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Word Embedding</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1408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圖片 3" descr="../Desktop/5004/螢幕快照%202019-10-15%2022.26.14.png"/>
          <p:cNvPicPr/>
          <p:nvPr/>
        </p:nvPicPr>
        <p:blipFill>
          <a:blip r:embed="rId2">
            <a:extLst>
              <a:ext uri="{28A0092B-C50C-407E-A947-70E740481C1C}">
                <a14:useLocalDpi xmlns:a14="http://schemas.microsoft.com/office/drawing/2010/main" val="0"/>
              </a:ext>
            </a:extLst>
          </a:blip>
          <a:srcRect/>
          <a:stretch>
            <a:fillRect/>
          </a:stretch>
        </p:blipFill>
        <p:spPr bwMode="auto">
          <a:xfrm>
            <a:off x="5114368" y="733351"/>
            <a:ext cx="5927986" cy="5379521"/>
          </a:xfrm>
          <a:prstGeom prst="rect">
            <a:avLst/>
          </a:prstGeom>
          <a:noFill/>
          <a:ln>
            <a:noFill/>
          </a:ln>
        </p:spPr>
      </p:pic>
      <p:sp>
        <p:nvSpPr>
          <p:cNvPr id="10" name="矩形 9"/>
          <p:cNvSpPr/>
          <p:nvPr/>
        </p:nvSpPr>
        <p:spPr>
          <a:xfrm>
            <a:off x="629779" y="2690857"/>
            <a:ext cx="4290951" cy="1200329"/>
          </a:xfrm>
          <a:prstGeom prst="rect">
            <a:avLst/>
          </a:prstGeom>
        </p:spPr>
        <p:txBody>
          <a:bodyPr wrap="square">
            <a:spAutoFit/>
          </a:bodyPr>
          <a:lstStyle/>
          <a:p>
            <a:r>
              <a:rPr lang="en-US" altLang="zh-TW" dirty="0">
                <a:latin typeface="Linux Libertine" charset="0"/>
                <a:ea typeface="Calibri" charset="0"/>
              </a:rPr>
              <a:t>The mixed model of CNN and RNN takes advantage of the coarse-grained local features in CNN and long-distance dependencies learned by RNN</a:t>
            </a:r>
            <a:r>
              <a:rPr lang="zh-TW" altLang="zh-TW" dirty="0"/>
              <a:t> </a:t>
            </a:r>
            <a:endParaRPr lang="zh-TW" altLang="en-US" dirty="0"/>
          </a:p>
        </p:txBody>
      </p:sp>
      <p:sp>
        <p:nvSpPr>
          <p:cNvPr id="5" name="矩形 1">
            <a:extLst>
              <a:ext uri="{FF2B5EF4-FFF2-40B4-BE49-F238E27FC236}">
                <a16:creationId xmlns:a16="http://schemas.microsoft.com/office/drawing/2014/main" xmlns="" id="{70D5BB59-FB3B-CC42-8D97-98359DD67F9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 name="文本框 10">
            <a:extLst>
              <a:ext uri="{FF2B5EF4-FFF2-40B4-BE49-F238E27FC236}">
                <a16:creationId xmlns:a16="http://schemas.microsoft.com/office/drawing/2014/main" xmlns="" id="{1E1B88D7-CFC0-E14D-AF06-2024F909A0EE}"/>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Model Construction</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7905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889765" y="1970950"/>
          <a:ext cx="2751752" cy="2966720"/>
        </p:xfrm>
        <a:graphic>
          <a:graphicData uri="http://schemas.openxmlformats.org/drawingml/2006/table">
            <a:tbl>
              <a:tblPr firstRow="1" bandRow="1">
                <a:tableStyleId>{5C22544A-7EE6-4342-B048-85BDC9FD1C3A}</a:tableStyleId>
              </a:tblPr>
              <a:tblGrid>
                <a:gridCol w="343969">
                  <a:extLst>
                    <a:ext uri="{9D8B030D-6E8A-4147-A177-3AD203B41FA5}">
                      <a16:colId xmlns:a16="http://schemas.microsoft.com/office/drawing/2014/main" xmlns="" val="20000"/>
                    </a:ext>
                  </a:extLst>
                </a:gridCol>
                <a:gridCol w="343969">
                  <a:extLst>
                    <a:ext uri="{9D8B030D-6E8A-4147-A177-3AD203B41FA5}">
                      <a16:colId xmlns:a16="http://schemas.microsoft.com/office/drawing/2014/main" xmlns="" val="20001"/>
                    </a:ext>
                  </a:extLst>
                </a:gridCol>
                <a:gridCol w="343969">
                  <a:extLst>
                    <a:ext uri="{9D8B030D-6E8A-4147-A177-3AD203B41FA5}">
                      <a16:colId xmlns:a16="http://schemas.microsoft.com/office/drawing/2014/main" xmlns="" val="20002"/>
                    </a:ext>
                  </a:extLst>
                </a:gridCol>
                <a:gridCol w="343969">
                  <a:extLst>
                    <a:ext uri="{9D8B030D-6E8A-4147-A177-3AD203B41FA5}">
                      <a16:colId xmlns:a16="http://schemas.microsoft.com/office/drawing/2014/main" xmlns="" val="20003"/>
                    </a:ext>
                  </a:extLst>
                </a:gridCol>
                <a:gridCol w="343969">
                  <a:extLst>
                    <a:ext uri="{9D8B030D-6E8A-4147-A177-3AD203B41FA5}">
                      <a16:colId xmlns:a16="http://schemas.microsoft.com/office/drawing/2014/main" xmlns="" val="20004"/>
                    </a:ext>
                  </a:extLst>
                </a:gridCol>
                <a:gridCol w="343969">
                  <a:extLst>
                    <a:ext uri="{9D8B030D-6E8A-4147-A177-3AD203B41FA5}">
                      <a16:colId xmlns:a16="http://schemas.microsoft.com/office/drawing/2014/main" xmlns="" val="20005"/>
                    </a:ext>
                  </a:extLst>
                </a:gridCol>
                <a:gridCol w="343969">
                  <a:extLst>
                    <a:ext uri="{9D8B030D-6E8A-4147-A177-3AD203B41FA5}">
                      <a16:colId xmlns:a16="http://schemas.microsoft.com/office/drawing/2014/main" xmlns="" val="20006"/>
                    </a:ext>
                  </a:extLst>
                </a:gridCol>
                <a:gridCol w="343969">
                  <a:extLst>
                    <a:ext uri="{9D8B030D-6E8A-4147-A177-3AD203B41FA5}">
                      <a16:colId xmlns:a16="http://schemas.microsoft.com/office/drawing/2014/main" xmlns="" val="20007"/>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extLst>
                  <a:ext uri="{0D108BD9-81ED-4DB2-BD59-A6C34878D82A}">
                    <a16:rowId xmlns:a16="http://schemas.microsoft.com/office/drawing/2014/main" xmlns="" val="10000"/>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0001"/>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2"/>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xmlns="" val="10003"/>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4"/>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5"/>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6"/>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7"/>
                  </a:ext>
                </a:extLst>
              </a:tr>
            </a:tbl>
          </a:graphicData>
        </a:graphic>
      </p:graphicFrame>
      <p:sp>
        <p:nvSpPr>
          <p:cNvPr id="7" name="文字方塊 6"/>
          <p:cNvSpPr txBox="1"/>
          <p:nvPr/>
        </p:nvSpPr>
        <p:spPr>
          <a:xfrm>
            <a:off x="263050" y="1970949"/>
            <a:ext cx="288757" cy="369332"/>
          </a:xfrm>
          <a:prstGeom prst="rect">
            <a:avLst/>
          </a:prstGeom>
          <a:noFill/>
        </p:spPr>
        <p:txBody>
          <a:bodyPr wrap="square" rtlCol="0">
            <a:spAutoFit/>
          </a:bodyPr>
          <a:lstStyle/>
          <a:p>
            <a:r>
              <a:rPr kumimoji="1" lang="en-US" altLang="zh-TW" dirty="0"/>
              <a:t>I</a:t>
            </a:r>
            <a:endParaRPr kumimoji="1" lang="zh-TW" altLang="en-US" dirty="0"/>
          </a:p>
        </p:txBody>
      </p:sp>
      <p:sp>
        <p:nvSpPr>
          <p:cNvPr id="8" name="文字方塊 7"/>
          <p:cNvSpPr txBox="1"/>
          <p:nvPr/>
        </p:nvSpPr>
        <p:spPr>
          <a:xfrm>
            <a:off x="118668" y="2335550"/>
            <a:ext cx="626789" cy="369332"/>
          </a:xfrm>
          <a:prstGeom prst="rect">
            <a:avLst/>
          </a:prstGeom>
          <a:noFill/>
        </p:spPr>
        <p:txBody>
          <a:bodyPr wrap="square" rtlCol="0">
            <a:spAutoFit/>
          </a:bodyPr>
          <a:lstStyle/>
          <a:p>
            <a:r>
              <a:rPr kumimoji="1" lang="en-US" altLang="zh-TW"/>
              <a:t>love</a:t>
            </a:r>
            <a:endParaRPr kumimoji="1" lang="zh-TW" altLang="en-US" dirty="0"/>
          </a:p>
        </p:txBody>
      </p:sp>
      <p:sp>
        <p:nvSpPr>
          <p:cNvPr id="9" name="文字方塊 8"/>
          <p:cNvSpPr txBox="1"/>
          <p:nvPr/>
        </p:nvSpPr>
        <p:spPr>
          <a:xfrm>
            <a:off x="118672" y="2719584"/>
            <a:ext cx="780716" cy="369332"/>
          </a:xfrm>
          <a:prstGeom prst="rect">
            <a:avLst/>
          </a:prstGeom>
          <a:noFill/>
        </p:spPr>
        <p:txBody>
          <a:bodyPr wrap="square" rtlCol="0">
            <a:spAutoFit/>
          </a:bodyPr>
          <a:lstStyle/>
          <a:p>
            <a:r>
              <a:rPr kumimoji="1" lang="en-US" altLang="zh-TW"/>
              <a:t>data</a:t>
            </a:r>
            <a:endParaRPr kumimoji="1" lang="zh-TW" altLang="en-US" dirty="0"/>
          </a:p>
        </p:txBody>
      </p:sp>
      <p:sp>
        <p:nvSpPr>
          <p:cNvPr id="10" name="文字方塊 9"/>
          <p:cNvSpPr txBox="1"/>
          <p:nvPr/>
        </p:nvSpPr>
        <p:spPr>
          <a:xfrm>
            <a:off x="26696" y="3074559"/>
            <a:ext cx="983919" cy="369332"/>
          </a:xfrm>
          <a:prstGeom prst="rect">
            <a:avLst/>
          </a:prstGeom>
          <a:noFill/>
        </p:spPr>
        <p:txBody>
          <a:bodyPr wrap="square" rtlCol="0">
            <a:spAutoFit/>
          </a:bodyPr>
          <a:lstStyle/>
          <a:p>
            <a:r>
              <a:rPr kumimoji="1" lang="en-US" altLang="zh-TW"/>
              <a:t>mining</a:t>
            </a:r>
            <a:endParaRPr kumimoji="1" lang="zh-TW" altLang="en-US" dirty="0"/>
          </a:p>
        </p:txBody>
      </p:sp>
      <p:sp>
        <p:nvSpPr>
          <p:cNvPr id="11" name="文字方塊 10"/>
          <p:cNvSpPr txBox="1"/>
          <p:nvPr/>
        </p:nvSpPr>
        <p:spPr>
          <a:xfrm>
            <a:off x="243799" y="3463935"/>
            <a:ext cx="288757" cy="369332"/>
          </a:xfrm>
          <a:prstGeom prst="rect">
            <a:avLst/>
          </a:prstGeom>
          <a:noFill/>
        </p:spPr>
        <p:txBody>
          <a:bodyPr wrap="square" rtlCol="0">
            <a:spAutoFit/>
          </a:bodyPr>
          <a:lstStyle/>
          <a:p>
            <a:r>
              <a:rPr kumimoji="1" lang="en-US" altLang="zh-TW" dirty="0"/>
              <a:t>!</a:t>
            </a:r>
            <a:endParaRPr kumimoji="1" lang="zh-TW" altLang="en-US" dirty="0"/>
          </a:p>
        </p:txBody>
      </p:sp>
      <p:sp>
        <p:nvSpPr>
          <p:cNvPr id="12" name="文字方塊 11"/>
          <p:cNvSpPr txBox="1"/>
          <p:nvPr/>
        </p:nvSpPr>
        <p:spPr>
          <a:xfrm>
            <a:off x="9625" y="3837366"/>
            <a:ext cx="792974" cy="369332"/>
          </a:xfrm>
          <a:prstGeom prst="rect">
            <a:avLst/>
          </a:prstGeom>
          <a:noFill/>
        </p:spPr>
        <p:txBody>
          <a:bodyPr wrap="none" rtlCol="0">
            <a:spAutoFit/>
          </a:bodyPr>
          <a:lstStyle/>
          <a:p>
            <a:r>
              <a:rPr kumimoji="1" lang="en-US" altLang="zh-TW" dirty="0"/>
              <a:t>&lt;PAD&gt;</a:t>
            </a:r>
            <a:endParaRPr kumimoji="1" lang="zh-TW" altLang="en-US" dirty="0"/>
          </a:p>
        </p:txBody>
      </p:sp>
      <p:sp>
        <p:nvSpPr>
          <p:cNvPr id="13" name="文字方塊 12"/>
          <p:cNvSpPr txBox="1"/>
          <p:nvPr/>
        </p:nvSpPr>
        <p:spPr>
          <a:xfrm>
            <a:off x="9625" y="4211775"/>
            <a:ext cx="792974" cy="369332"/>
          </a:xfrm>
          <a:prstGeom prst="rect">
            <a:avLst/>
          </a:prstGeom>
          <a:noFill/>
        </p:spPr>
        <p:txBody>
          <a:bodyPr wrap="none" rtlCol="0">
            <a:spAutoFit/>
          </a:bodyPr>
          <a:lstStyle/>
          <a:p>
            <a:r>
              <a:rPr kumimoji="1" lang="en-US" altLang="zh-TW" dirty="0"/>
              <a:t>&lt;PAD&gt;</a:t>
            </a:r>
            <a:endParaRPr kumimoji="1" lang="zh-TW" altLang="en-US" dirty="0"/>
          </a:p>
        </p:txBody>
      </p:sp>
      <p:sp>
        <p:nvSpPr>
          <p:cNvPr id="14" name="文字方塊 13"/>
          <p:cNvSpPr txBox="1"/>
          <p:nvPr/>
        </p:nvSpPr>
        <p:spPr>
          <a:xfrm>
            <a:off x="9625" y="4580923"/>
            <a:ext cx="792974" cy="369332"/>
          </a:xfrm>
          <a:prstGeom prst="rect">
            <a:avLst/>
          </a:prstGeom>
          <a:noFill/>
        </p:spPr>
        <p:txBody>
          <a:bodyPr wrap="none" rtlCol="0">
            <a:spAutoFit/>
          </a:bodyPr>
          <a:lstStyle/>
          <a:p>
            <a:r>
              <a:rPr kumimoji="1" lang="en-US" altLang="zh-TW" dirty="0"/>
              <a:t>&lt;PAD&gt;</a:t>
            </a:r>
            <a:endParaRPr kumimoji="1" lang="zh-TW"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2977723591"/>
              </p:ext>
            </p:extLst>
          </p:nvPr>
        </p:nvGraphicFramePr>
        <p:xfrm>
          <a:off x="4701396" y="3843877"/>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296346853"/>
              </p:ext>
            </p:extLst>
          </p:nvPr>
        </p:nvGraphicFramePr>
        <p:xfrm>
          <a:off x="4701397" y="853074"/>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cxnSp>
        <p:nvCxnSpPr>
          <p:cNvPr id="19" name="直線接點 18"/>
          <p:cNvCxnSpPr/>
          <p:nvPr/>
        </p:nvCxnSpPr>
        <p:spPr>
          <a:xfrm flipV="1">
            <a:off x="3641517" y="1058779"/>
            <a:ext cx="1059879" cy="1096836"/>
          </a:xfrm>
          <a:prstGeom prst="line">
            <a:avLst/>
          </a:prstGeom>
        </p:spPr>
        <p:style>
          <a:lnRef idx="1">
            <a:schemeClr val="dk1"/>
          </a:lnRef>
          <a:fillRef idx="0">
            <a:schemeClr val="dk1"/>
          </a:fillRef>
          <a:effectRef idx="0">
            <a:schemeClr val="dk1"/>
          </a:effectRef>
          <a:fontRef idx="minor">
            <a:schemeClr val="tx1"/>
          </a:fontRef>
        </p:style>
      </p:cxnSp>
      <p:cxnSp>
        <p:nvCxnSpPr>
          <p:cNvPr id="21" name="直線接點 20"/>
          <p:cNvCxnSpPr/>
          <p:nvPr/>
        </p:nvCxnSpPr>
        <p:spPr>
          <a:xfrm flipV="1">
            <a:off x="3641517" y="1068404"/>
            <a:ext cx="1059879" cy="1849529"/>
          </a:xfrm>
          <a:prstGeom prst="line">
            <a:avLst/>
          </a:prstGeom>
        </p:spPr>
        <p:style>
          <a:lnRef idx="1">
            <a:schemeClr val="dk1"/>
          </a:lnRef>
          <a:fillRef idx="0">
            <a:schemeClr val="dk1"/>
          </a:fillRef>
          <a:effectRef idx="0">
            <a:schemeClr val="dk1"/>
          </a:effectRef>
          <a:fontRef idx="minor">
            <a:schemeClr val="tx1"/>
          </a:fontRef>
        </p:style>
      </p:cxnSp>
      <p:cxnSp>
        <p:nvCxnSpPr>
          <p:cNvPr id="23" name="直線接點 22"/>
          <p:cNvCxnSpPr/>
          <p:nvPr/>
        </p:nvCxnSpPr>
        <p:spPr>
          <a:xfrm>
            <a:off x="3641517" y="3278475"/>
            <a:ext cx="1059879" cy="743557"/>
          </a:xfrm>
          <a:prstGeom prst="line">
            <a:avLst/>
          </a:prstGeom>
        </p:spPr>
        <p:style>
          <a:lnRef idx="1">
            <a:schemeClr val="dk1"/>
          </a:lnRef>
          <a:fillRef idx="0">
            <a:schemeClr val="dk1"/>
          </a:fillRef>
          <a:effectRef idx="0">
            <a:schemeClr val="dk1"/>
          </a:effectRef>
          <a:fontRef idx="minor">
            <a:schemeClr val="tx1"/>
          </a:fontRef>
        </p:style>
      </p:cxnSp>
      <p:cxnSp>
        <p:nvCxnSpPr>
          <p:cNvPr id="25" name="直線接點 24"/>
          <p:cNvCxnSpPr/>
          <p:nvPr/>
        </p:nvCxnSpPr>
        <p:spPr>
          <a:xfrm flipV="1">
            <a:off x="3641517" y="4022032"/>
            <a:ext cx="1059879" cy="74355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7" name="表格 26"/>
          <p:cNvGraphicFramePr>
            <a:graphicFrameLocks noGrp="1"/>
          </p:cNvGraphicFramePr>
          <p:nvPr/>
        </p:nvGraphicFramePr>
        <p:xfrm>
          <a:off x="6409229" y="872416"/>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cxnSp>
        <p:nvCxnSpPr>
          <p:cNvPr id="29" name="直線箭頭接點 28"/>
          <p:cNvCxnSpPr>
            <a:stCxn id="17" idx="3"/>
          </p:cNvCxnSpPr>
          <p:nvPr/>
        </p:nvCxnSpPr>
        <p:spPr>
          <a:xfrm flipV="1">
            <a:off x="5065064" y="1068405"/>
            <a:ext cx="1344165" cy="71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箭頭接點 29"/>
          <p:cNvCxnSpPr>
            <a:stCxn id="16" idx="3"/>
          </p:cNvCxnSpPr>
          <p:nvPr/>
        </p:nvCxnSpPr>
        <p:spPr>
          <a:xfrm flipV="1">
            <a:off x="5065063" y="4310353"/>
            <a:ext cx="1334585" cy="465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8" name="表格 37"/>
          <p:cNvGraphicFramePr>
            <a:graphicFrameLocks noGrp="1"/>
          </p:cNvGraphicFramePr>
          <p:nvPr/>
        </p:nvGraphicFramePr>
        <p:xfrm>
          <a:off x="6401875" y="4189401"/>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42" name="表格 41"/>
          <p:cNvGraphicFramePr>
            <a:graphicFrameLocks noGrp="1"/>
          </p:cNvGraphicFramePr>
          <p:nvPr/>
        </p:nvGraphicFramePr>
        <p:xfrm>
          <a:off x="7286299" y="141171"/>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0"/>
                  </a:ext>
                </a:extLst>
              </a:tr>
            </a:tbl>
          </a:graphicData>
        </a:graphic>
      </p:graphicFrame>
      <p:cxnSp>
        <p:nvCxnSpPr>
          <p:cNvPr id="44" name="直線箭頭接點 43"/>
          <p:cNvCxnSpPr/>
          <p:nvPr/>
        </p:nvCxnSpPr>
        <p:spPr>
          <a:xfrm>
            <a:off x="7449856" y="509782"/>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表格 44"/>
          <p:cNvGraphicFramePr>
            <a:graphicFrameLocks noGrp="1"/>
          </p:cNvGraphicFramePr>
          <p:nvPr/>
        </p:nvGraphicFramePr>
        <p:xfrm>
          <a:off x="7286299" y="788915"/>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46" name="直線箭頭接點 45"/>
          <p:cNvCxnSpPr/>
          <p:nvPr/>
        </p:nvCxnSpPr>
        <p:spPr>
          <a:xfrm>
            <a:off x="7449856" y="1157526"/>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7" name="表格 46"/>
          <p:cNvGraphicFramePr>
            <a:graphicFrameLocks noGrp="1"/>
          </p:cNvGraphicFramePr>
          <p:nvPr/>
        </p:nvGraphicFramePr>
        <p:xfrm>
          <a:off x="7286299" y="1461611"/>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48" name="直線箭頭接點 47"/>
          <p:cNvCxnSpPr/>
          <p:nvPr/>
        </p:nvCxnSpPr>
        <p:spPr>
          <a:xfrm>
            <a:off x="7449856" y="1830222"/>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9" name="表格 48"/>
          <p:cNvGraphicFramePr>
            <a:graphicFrameLocks noGrp="1"/>
          </p:cNvGraphicFramePr>
          <p:nvPr/>
        </p:nvGraphicFramePr>
        <p:xfrm>
          <a:off x="7286299" y="2109355"/>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50" name="直線箭頭接點 49"/>
          <p:cNvCxnSpPr/>
          <p:nvPr/>
        </p:nvCxnSpPr>
        <p:spPr>
          <a:xfrm>
            <a:off x="7449856" y="2477966"/>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1" name="表格 50"/>
          <p:cNvGraphicFramePr>
            <a:graphicFrameLocks noGrp="1"/>
          </p:cNvGraphicFramePr>
          <p:nvPr/>
        </p:nvGraphicFramePr>
        <p:xfrm>
          <a:off x="7286299" y="2776273"/>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53" name="表格 52"/>
          <p:cNvGraphicFramePr>
            <a:graphicFrameLocks noGrp="1"/>
          </p:cNvGraphicFramePr>
          <p:nvPr/>
        </p:nvGraphicFramePr>
        <p:xfrm>
          <a:off x="7286299" y="3475266"/>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0"/>
                  </a:ext>
                </a:extLst>
              </a:tr>
            </a:tbl>
          </a:graphicData>
        </a:graphic>
      </p:graphicFrame>
      <p:cxnSp>
        <p:nvCxnSpPr>
          <p:cNvPr id="54" name="直線箭頭接點 53"/>
          <p:cNvCxnSpPr/>
          <p:nvPr/>
        </p:nvCxnSpPr>
        <p:spPr>
          <a:xfrm>
            <a:off x="7449856" y="3843877"/>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5" name="表格 54"/>
          <p:cNvGraphicFramePr>
            <a:graphicFrameLocks noGrp="1"/>
          </p:cNvGraphicFramePr>
          <p:nvPr/>
        </p:nvGraphicFramePr>
        <p:xfrm>
          <a:off x="7286299" y="4123010"/>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56" name="直線箭頭接點 55"/>
          <p:cNvCxnSpPr/>
          <p:nvPr/>
        </p:nvCxnSpPr>
        <p:spPr>
          <a:xfrm>
            <a:off x="7449856" y="4491621"/>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7" name="表格 56"/>
          <p:cNvGraphicFramePr>
            <a:graphicFrameLocks noGrp="1"/>
          </p:cNvGraphicFramePr>
          <p:nvPr/>
        </p:nvGraphicFramePr>
        <p:xfrm>
          <a:off x="7286299" y="4795706"/>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58" name="直線箭頭接點 57"/>
          <p:cNvCxnSpPr/>
          <p:nvPr/>
        </p:nvCxnSpPr>
        <p:spPr>
          <a:xfrm>
            <a:off x="7449856" y="5164317"/>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9" name="表格 58"/>
          <p:cNvGraphicFramePr>
            <a:graphicFrameLocks noGrp="1"/>
          </p:cNvGraphicFramePr>
          <p:nvPr/>
        </p:nvGraphicFramePr>
        <p:xfrm>
          <a:off x="7286299" y="5443450"/>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60" name="直線箭頭接點 59"/>
          <p:cNvCxnSpPr/>
          <p:nvPr/>
        </p:nvCxnSpPr>
        <p:spPr>
          <a:xfrm>
            <a:off x="7449856" y="5812061"/>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1" name="表格 60"/>
          <p:cNvGraphicFramePr>
            <a:graphicFrameLocks noGrp="1"/>
          </p:cNvGraphicFramePr>
          <p:nvPr/>
        </p:nvGraphicFramePr>
        <p:xfrm>
          <a:off x="7286299" y="6110368"/>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69" name="直線接點 68"/>
          <p:cNvCxnSpPr>
            <a:endCxn id="42" idx="1"/>
          </p:cNvCxnSpPr>
          <p:nvPr/>
        </p:nvCxnSpPr>
        <p:spPr>
          <a:xfrm flipV="1">
            <a:off x="6772896" y="325476"/>
            <a:ext cx="513403" cy="742928"/>
          </a:xfrm>
          <a:prstGeom prst="line">
            <a:avLst/>
          </a:prstGeom>
        </p:spPr>
        <p:style>
          <a:lnRef idx="1">
            <a:schemeClr val="dk1"/>
          </a:lnRef>
          <a:fillRef idx="0">
            <a:schemeClr val="dk1"/>
          </a:fillRef>
          <a:effectRef idx="0">
            <a:schemeClr val="dk1"/>
          </a:effectRef>
          <a:fontRef idx="minor">
            <a:schemeClr val="tx1"/>
          </a:fontRef>
        </p:style>
      </p:cxnSp>
      <p:cxnSp>
        <p:nvCxnSpPr>
          <p:cNvPr id="70" name="直線接點 69"/>
          <p:cNvCxnSpPr>
            <a:endCxn id="45" idx="1"/>
          </p:cNvCxnSpPr>
          <p:nvPr/>
        </p:nvCxnSpPr>
        <p:spPr>
          <a:xfrm flipV="1">
            <a:off x="6772896" y="973220"/>
            <a:ext cx="513403" cy="488392"/>
          </a:xfrm>
          <a:prstGeom prst="line">
            <a:avLst/>
          </a:prstGeom>
        </p:spPr>
        <p:style>
          <a:lnRef idx="1">
            <a:schemeClr val="dk1"/>
          </a:lnRef>
          <a:fillRef idx="0">
            <a:schemeClr val="dk1"/>
          </a:fillRef>
          <a:effectRef idx="0">
            <a:schemeClr val="dk1"/>
          </a:effectRef>
          <a:fontRef idx="minor">
            <a:schemeClr val="tx1"/>
          </a:fontRef>
        </p:style>
      </p:cxnSp>
      <p:cxnSp>
        <p:nvCxnSpPr>
          <p:cNvPr id="73" name="直線接點 72"/>
          <p:cNvCxnSpPr>
            <a:endCxn id="47" idx="1"/>
          </p:cNvCxnSpPr>
          <p:nvPr/>
        </p:nvCxnSpPr>
        <p:spPr>
          <a:xfrm flipV="1">
            <a:off x="6772896" y="1645916"/>
            <a:ext cx="513403" cy="159354"/>
          </a:xfrm>
          <a:prstGeom prst="line">
            <a:avLst/>
          </a:prstGeom>
        </p:spPr>
        <p:style>
          <a:lnRef idx="1">
            <a:schemeClr val="dk1"/>
          </a:lnRef>
          <a:fillRef idx="0">
            <a:schemeClr val="dk1"/>
          </a:fillRef>
          <a:effectRef idx="0">
            <a:schemeClr val="dk1"/>
          </a:effectRef>
          <a:fontRef idx="minor">
            <a:schemeClr val="tx1"/>
          </a:fontRef>
        </p:style>
      </p:cxnSp>
      <p:cxnSp>
        <p:nvCxnSpPr>
          <p:cNvPr id="76" name="直線接點 75"/>
          <p:cNvCxnSpPr>
            <a:endCxn id="49" idx="1"/>
          </p:cNvCxnSpPr>
          <p:nvPr/>
        </p:nvCxnSpPr>
        <p:spPr>
          <a:xfrm>
            <a:off x="6780782" y="2203215"/>
            <a:ext cx="505517" cy="90445"/>
          </a:xfrm>
          <a:prstGeom prst="line">
            <a:avLst/>
          </a:prstGeom>
        </p:spPr>
        <p:style>
          <a:lnRef idx="1">
            <a:schemeClr val="dk1"/>
          </a:lnRef>
          <a:fillRef idx="0">
            <a:schemeClr val="dk1"/>
          </a:fillRef>
          <a:effectRef idx="0">
            <a:schemeClr val="dk1"/>
          </a:effectRef>
          <a:fontRef idx="minor">
            <a:schemeClr val="tx1"/>
          </a:fontRef>
        </p:style>
      </p:cxnSp>
      <p:cxnSp>
        <p:nvCxnSpPr>
          <p:cNvPr id="78" name="直線接點 77"/>
          <p:cNvCxnSpPr>
            <a:endCxn id="51" idx="1"/>
          </p:cNvCxnSpPr>
          <p:nvPr/>
        </p:nvCxnSpPr>
        <p:spPr>
          <a:xfrm>
            <a:off x="6780782" y="2557866"/>
            <a:ext cx="505517" cy="402712"/>
          </a:xfrm>
          <a:prstGeom prst="line">
            <a:avLst/>
          </a:prstGeom>
        </p:spPr>
        <p:style>
          <a:lnRef idx="1">
            <a:schemeClr val="dk1"/>
          </a:lnRef>
          <a:fillRef idx="0">
            <a:schemeClr val="dk1"/>
          </a:fillRef>
          <a:effectRef idx="0">
            <a:schemeClr val="dk1"/>
          </a:effectRef>
          <a:fontRef idx="minor">
            <a:schemeClr val="tx1"/>
          </a:fontRef>
        </p:style>
      </p:cxnSp>
      <p:cxnSp>
        <p:nvCxnSpPr>
          <p:cNvPr id="80" name="直線接點 79"/>
          <p:cNvCxnSpPr/>
          <p:nvPr/>
        </p:nvCxnSpPr>
        <p:spPr>
          <a:xfrm flipV="1">
            <a:off x="6763315" y="3662608"/>
            <a:ext cx="513403" cy="742928"/>
          </a:xfrm>
          <a:prstGeom prst="line">
            <a:avLst/>
          </a:prstGeom>
        </p:spPr>
        <p:style>
          <a:lnRef idx="1">
            <a:schemeClr val="dk1"/>
          </a:lnRef>
          <a:fillRef idx="0">
            <a:schemeClr val="dk1"/>
          </a:fillRef>
          <a:effectRef idx="0">
            <a:schemeClr val="dk1"/>
          </a:effectRef>
          <a:fontRef idx="minor">
            <a:schemeClr val="tx1"/>
          </a:fontRef>
        </p:style>
      </p:cxnSp>
      <p:cxnSp>
        <p:nvCxnSpPr>
          <p:cNvPr id="81" name="直線接點 80"/>
          <p:cNvCxnSpPr/>
          <p:nvPr/>
        </p:nvCxnSpPr>
        <p:spPr>
          <a:xfrm flipV="1">
            <a:off x="6763315" y="4310352"/>
            <a:ext cx="513403" cy="488392"/>
          </a:xfrm>
          <a:prstGeom prst="line">
            <a:avLst/>
          </a:prstGeom>
        </p:spPr>
        <p:style>
          <a:lnRef idx="1">
            <a:schemeClr val="dk1"/>
          </a:lnRef>
          <a:fillRef idx="0">
            <a:schemeClr val="dk1"/>
          </a:fillRef>
          <a:effectRef idx="0">
            <a:schemeClr val="dk1"/>
          </a:effectRef>
          <a:fontRef idx="minor">
            <a:schemeClr val="tx1"/>
          </a:fontRef>
        </p:style>
      </p:cxnSp>
      <p:cxnSp>
        <p:nvCxnSpPr>
          <p:cNvPr id="82" name="直線接點 81"/>
          <p:cNvCxnSpPr/>
          <p:nvPr/>
        </p:nvCxnSpPr>
        <p:spPr>
          <a:xfrm flipV="1">
            <a:off x="6763315" y="4983048"/>
            <a:ext cx="513403" cy="159354"/>
          </a:xfrm>
          <a:prstGeom prst="line">
            <a:avLst/>
          </a:prstGeom>
        </p:spPr>
        <p:style>
          <a:lnRef idx="1">
            <a:schemeClr val="dk1"/>
          </a:lnRef>
          <a:fillRef idx="0">
            <a:schemeClr val="dk1"/>
          </a:fillRef>
          <a:effectRef idx="0">
            <a:schemeClr val="dk1"/>
          </a:effectRef>
          <a:fontRef idx="minor">
            <a:schemeClr val="tx1"/>
          </a:fontRef>
        </p:style>
      </p:cxnSp>
      <p:cxnSp>
        <p:nvCxnSpPr>
          <p:cNvPr id="83" name="直線接點 82"/>
          <p:cNvCxnSpPr/>
          <p:nvPr/>
        </p:nvCxnSpPr>
        <p:spPr>
          <a:xfrm>
            <a:off x="6771201" y="5540347"/>
            <a:ext cx="505517" cy="90445"/>
          </a:xfrm>
          <a:prstGeom prst="line">
            <a:avLst/>
          </a:prstGeom>
        </p:spPr>
        <p:style>
          <a:lnRef idx="1">
            <a:schemeClr val="dk1"/>
          </a:lnRef>
          <a:fillRef idx="0">
            <a:schemeClr val="dk1"/>
          </a:fillRef>
          <a:effectRef idx="0">
            <a:schemeClr val="dk1"/>
          </a:effectRef>
          <a:fontRef idx="minor">
            <a:schemeClr val="tx1"/>
          </a:fontRef>
        </p:style>
      </p:cxnSp>
      <p:cxnSp>
        <p:nvCxnSpPr>
          <p:cNvPr id="84" name="直線接點 83"/>
          <p:cNvCxnSpPr/>
          <p:nvPr/>
        </p:nvCxnSpPr>
        <p:spPr>
          <a:xfrm>
            <a:off x="6771201" y="5894998"/>
            <a:ext cx="505517" cy="40271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6" name="表格 85"/>
          <p:cNvGraphicFramePr>
            <a:graphicFrameLocks noGrp="1"/>
          </p:cNvGraphicFramePr>
          <p:nvPr/>
        </p:nvGraphicFramePr>
        <p:xfrm>
          <a:off x="8670448" y="872415"/>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6810"/>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87" name="表格 86"/>
          <p:cNvGraphicFramePr>
            <a:graphicFrameLocks noGrp="1"/>
          </p:cNvGraphicFramePr>
          <p:nvPr/>
        </p:nvGraphicFramePr>
        <p:xfrm>
          <a:off x="8670448" y="4252065"/>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cxnSp>
        <p:nvCxnSpPr>
          <p:cNvPr id="91" name="直線箭頭接點 90"/>
          <p:cNvCxnSpPr>
            <a:endCxn id="86" idx="1"/>
          </p:cNvCxnSpPr>
          <p:nvPr/>
        </p:nvCxnSpPr>
        <p:spPr>
          <a:xfrm flipV="1">
            <a:off x="7651916" y="1803977"/>
            <a:ext cx="1018532" cy="1156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箭頭接點 92"/>
          <p:cNvCxnSpPr>
            <a:endCxn id="87" idx="1"/>
          </p:cNvCxnSpPr>
          <p:nvPr/>
        </p:nvCxnSpPr>
        <p:spPr>
          <a:xfrm flipV="1">
            <a:off x="7649966" y="5183627"/>
            <a:ext cx="1020482" cy="1111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94" name="表格 93"/>
          <p:cNvGraphicFramePr>
            <a:graphicFrameLocks noGrp="1"/>
          </p:cNvGraphicFramePr>
          <p:nvPr/>
        </p:nvGraphicFramePr>
        <p:xfrm>
          <a:off x="9912161" y="2652382"/>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B43FF"/>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1BDFF"/>
                    </a:solidFill>
                  </a:tcPr>
                </a:tc>
                <a:extLst>
                  <a:ext uri="{0D108BD9-81ED-4DB2-BD59-A6C34878D82A}">
                    <a16:rowId xmlns:a16="http://schemas.microsoft.com/office/drawing/2014/main" xmlns="" val="10004"/>
                  </a:ext>
                </a:extLst>
              </a:tr>
            </a:tbl>
          </a:graphicData>
        </a:graphic>
      </p:graphicFrame>
      <p:graphicFrame>
        <p:nvGraphicFramePr>
          <p:cNvPr id="100" name="表格 99"/>
          <p:cNvGraphicFramePr>
            <a:graphicFrameLocks noGrp="1"/>
          </p:cNvGraphicFramePr>
          <p:nvPr/>
        </p:nvGraphicFramePr>
        <p:xfrm>
          <a:off x="11707443" y="3341402"/>
          <a:ext cx="365617" cy="36933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933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bl>
          </a:graphicData>
        </a:graphic>
      </p:graphicFrame>
      <p:graphicFrame>
        <p:nvGraphicFramePr>
          <p:cNvPr id="101" name="表格 100"/>
          <p:cNvGraphicFramePr>
            <a:graphicFrameLocks noGrp="1"/>
          </p:cNvGraphicFramePr>
          <p:nvPr/>
        </p:nvGraphicFramePr>
        <p:xfrm>
          <a:off x="10842904" y="1607197"/>
          <a:ext cx="363667" cy="1828800"/>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293448">
                <a:tc>
                  <a:txBody>
                    <a:bodyPr/>
                    <a:lstStyle/>
                    <a:p>
                      <a:endParaRPr lang="zh-TW" alt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r h="29344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1"/>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graphicFrame>
        <p:nvGraphicFramePr>
          <p:cNvPr id="102" name="表格 101"/>
          <p:cNvGraphicFramePr>
            <a:graphicFrameLocks noGrp="1"/>
          </p:cNvGraphicFramePr>
          <p:nvPr>
            <p:extLst>
              <p:ext uri="{D42A27DB-BD31-4B8C-83A1-F6EECF244321}">
                <p14:modId xmlns:p14="http://schemas.microsoft.com/office/powerpoint/2010/main" val="1331828938"/>
              </p:ext>
            </p:extLst>
          </p:nvPr>
        </p:nvGraphicFramePr>
        <p:xfrm>
          <a:off x="10842904" y="4678029"/>
          <a:ext cx="363667" cy="1828800"/>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29344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0"/>
                  </a:ext>
                </a:extLst>
              </a:tr>
              <a:tr h="29344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xmlns="" val="10001"/>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cxnSp>
        <p:nvCxnSpPr>
          <p:cNvPr id="104" name="直線接點 103"/>
          <p:cNvCxnSpPr/>
          <p:nvPr/>
        </p:nvCxnSpPr>
        <p:spPr>
          <a:xfrm flipV="1">
            <a:off x="10275828" y="1830222"/>
            <a:ext cx="567076" cy="1018856"/>
          </a:xfrm>
          <a:prstGeom prst="line">
            <a:avLst/>
          </a:prstGeom>
        </p:spPr>
        <p:style>
          <a:lnRef idx="1">
            <a:schemeClr val="dk1"/>
          </a:lnRef>
          <a:fillRef idx="0">
            <a:schemeClr val="dk1"/>
          </a:fillRef>
          <a:effectRef idx="0">
            <a:schemeClr val="dk1"/>
          </a:effectRef>
          <a:fontRef idx="minor">
            <a:schemeClr val="tx1"/>
          </a:fontRef>
        </p:style>
      </p:cxnSp>
      <p:cxnSp>
        <p:nvCxnSpPr>
          <p:cNvPr id="105" name="直線接點 104"/>
          <p:cNvCxnSpPr/>
          <p:nvPr/>
        </p:nvCxnSpPr>
        <p:spPr>
          <a:xfrm flipV="1">
            <a:off x="10275828" y="2155616"/>
            <a:ext cx="567076" cy="1074733"/>
          </a:xfrm>
          <a:prstGeom prst="line">
            <a:avLst/>
          </a:prstGeom>
        </p:spPr>
        <p:style>
          <a:lnRef idx="1">
            <a:schemeClr val="dk1"/>
          </a:lnRef>
          <a:fillRef idx="0">
            <a:schemeClr val="dk1"/>
          </a:fillRef>
          <a:effectRef idx="0">
            <a:schemeClr val="dk1"/>
          </a:effectRef>
          <a:fontRef idx="minor">
            <a:schemeClr val="tx1"/>
          </a:fontRef>
        </p:style>
      </p:cxnSp>
      <p:cxnSp>
        <p:nvCxnSpPr>
          <p:cNvPr id="109" name="直線接點 108"/>
          <p:cNvCxnSpPr/>
          <p:nvPr/>
        </p:nvCxnSpPr>
        <p:spPr>
          <a:xfrm>
            <a:off x="10275828" y="2862275"/>
            <a:ext cx="557855" cy="2453908"/>
          </a:xfrm>
          <a:prstGeom prst="line">
            <a:avLst/>
          </a:prstGeom>
        </p:spPr>
        <p:style>
          <a:lnRef idx="1">
            <a:schemeClr val="dk1"/>
          </a:lnRef>
          <a:fillRef idx="0">
            <a:schemeClr val="dk1"/>
          </a:fillRef>
          <a:effectRef idx="0">
            <a:schemeClr val="dk1"/>
          </a:effectRef>
          <a:fontRef idx="minor">
            <a:schemeClr val="tx1"/>
          </a:fontRef>
        </p:style>
      </p:cxnSp>
      <p:cxnSp>
        <p:nvCxnSpPr>
          <p:cNvPr id="112" name="直線接點 111"/>
          <p:cNvCxnSpPr/>
          <p:nvPr/>
        </p:nvCxnSpPr>
        <p:spPr>
          <a:xfrm>
            <a:off x="10275828" y="2862275"/>
            <a:ext cx="564151" cy="2075395"/>
          </a:xfrm>
          <a:prstGeom prst="line">
            <a:avLst/>
          </a:prstGeom>
        </p:spPr>
        <p:style>
          <a:lnRef idx="1">
            <a:schemeClr val="dk1"/>
          </a:lnRef>
          <a:fillRef idx="0">
            <a:schemeClr val="dk1"/>
          </a:fillRef>
          <a:effectRef idx="0">
            <a:schemeClr val="dk1"/>
          </a:effectRef>
          <a:fontRef idx="minor">
            <a:schemeClr val="tx1"/>
          </a:fontRef>
        </p:style>
      </p:cxnSp>
      <p:cxnSp>
        <p:nvCxnSpPr>
          <p:cNvPr id="116" name="直線接點 115"/>
          <p:cNvCxnSpPr/>
          <p:nvPr/>
        </p:nvCxnSpPr>
        <p:spPr>
          <a:xfrm flipV="1">
            <a:off x="10275828" y="2155616"/>
            <a:ext cx="557855" cy="706659"/>
          </a:xfrm>
          <a:prstGeom prst="line">
            <a:avLst/>
          </a:prstGeom>
        </p:spPr>
        <p:style>
          <a:lnRef idx="1">
            <a:schemeClr val="dk1"/>
          </a:lnRef>
          <a:fillRef idx="0">
            <a:schemeClr val="dk1"/>
          </a:fillRef>
          <a:effectRef idx="0">
            <a:schemeClr val="dk1"/>
          </a:effectRef>
          <a:fontRef idx="minor">
            <a:schemeClr val="tx1"/>
          </a:fontRef>
        </p:style>
      </p:cxnSp>
      <p:cxnSp>
        <p:nvCxnSpPr>
          <p:cNvPr id="119" name="直線接點 118"/>
          <p:cNvCxnSpPr/>
          <p:nvPr/>
        </p:nvCxnSpPr>
        <p:spPr>
          <a:xfrm flipV="1">
            <a:off x="10275828" y="1851706"/>
            <a:ext cx="557855" cy="1378644"/>
          </a:xfrm>
          <a:prstGeom prst="line">
            <a:avLst/>
          </a:prstGeom>
        </p:spPr>
        <p:style>
          <a:lnRef idx="1">
            <a:schemeClr val="dk1"/>
          </a:lnRef>
          <a:fillRef idx="0">
            <a:schemeClr val="dk1"/>
          </a:fillRef>
          <a:effectRef idx="0">
            <a:schemeClr val="dk1"/>
          </a:effectRef>
          <a:fontRef idx="minor">
            <a:schemeClr val="tx1"/>
          </a:fontRef>
        </p:style>
      </p:cxnSp>
      <p:cxnSp>
        <p:nvCxnSpPr>
          <p:cNvPr id="122" name="直線接點 121"/>
          <p:cNvCxnSpPr/>
          <p:nvPr/>
        </p:nvCxnSpPr>
        <p:spPr>
          <a:xfrm>
            <a:off x="10275828" y="3243546"/>
            <a:ext cx="567076" cy="1694124"/>
          </a:xfrm>
          <a:prstGeom prst="line">
            <a:avLst/>
          </a:prstGeom>
        </p:spPr>
        <p:style>
          <a:lnRef idx="1">
            <a:schemeClr val="dk1"/>
          </a:lnRef>
          <a:fillRef idx="0">
            <a:schemeClr val="dk1"/>
          </a:fillRef>
          <a:effectRef idx="0">
            <a:schemeClr val="dk1"/>
          </a:effectRef>
          <a:fontRef idx="minor">
            <a:schemeClr val="tx1"/>
          </a:fontRef>
        </p:style>
      </p:cxnSp>
      <p:cxnSp>
        <p:nvCxnSpPr>
          <p:cNvPr id="125" name="直線接點 124"/>
          <p:cNvCxnSpPr/>
          <p:nvPr/>
        </p:nvCxnSpPr>
        <p:spPr>
          <a:xfrm>
            <a:off x="10275828" y="3251834"/>
            <a:ext cx="557855" cy="2064349"/>
          </a:xfrm>
          <a:prstGeom prst="line">
            <a:avLst/>
          </a:prstGeom>
        </p:spPr>
        <p:style>
          <a:lnRef idx="1">
            <a:schemeClr val="dk1"/>
          </a:lnRef>
          <a:fillRef idx="0">
            <a:schemeClr val="dk1"/>
          </a:fillRef>
          <a:effectRef idx="0">
            <a:schemeClr val="dk1"/>
          </a:effectRef>
          <a:fontRef idx="minor">
            <a:schemeClr val="tx1"/>
          </a:fontRef>
        </p:style>
      </p:cxnSp>
      <p:cxnSp>
        <p:nvCxnSpPr>
          <p:cNvPr id="128" name="直線接點 127"/>
          <p:cNvCxnSpPr/>
          <p:nvPr/>
        </p:nvCxnSpPr>
        <p:spPr>
          <a:xfrm flipV="1">
            <a:off x="10272903" y="1851706"/>
            <a:ext cx="560780" cy="2170326"/>
          </a:xfrm>
          <a:prstGeom prst="line">
            <a:avLst/>
          </a:prstGeom>
        </p:spPr>
        <p:style>
          <a:lnRef idx="1">
            <a:schemeClr val="dk1"/>
          </a:lnRef>
          <a:fillRef idx="0">
            <a:schemeClr val="dk1"/>
          </a:fillRef>
          <a:effectRef idx="0">
            <a:schemeClr val="dk1"/>
          </a:effectRef>
          <a:fontRef idx="minor">
            <a:schemeClr val="tx1"/>
          </a:fontRef>
        </p:style>
      </p:cxnSp>
      <p:cxnSp>
        <p:nvCxnSpPr>
          <p:cNvPr id="131" name="直線接點 130"/>
          <p:cNvCxnSpPr/>
          <p:nvPr/>
        </p:nvCxnSpPr>
        <p:spPr>
          <a:xfrm flipV="1">
            <a:off x="10272903" y="2203216"/>
            <a:ext cx="560780" cy="1818816"/>
          </a:xfrm>
          <a:prstGeom prst="line">
            <a:avLst/>
          </a:prstGeom>
        </p:spPr>
        <p:style>
          <a:lnRef idx="1">
            <a:schemeClr val="dk1"/>
          </a:lnRef>
          <a:fillRef idx="0">
            <a:schemeClr val="dk1"/>
          </a:fillRef>
          <a:effectRef idx="0">
            <a:schemeClr val="dk1"/>
          </a:effectRef>
          <a:fontRef idx="minor">
            <a:schemeClr val="tx1"/>
          </a:fontRef>
        </p:style>
      </p:cxnSp>
      <p:cxnSp>
        <p:nvCxnSpPr>
          <p:cNvPr id="134" name="直線接點 133"/>
          <p:cNvCxnSpPr/>
          <p:nvPr/>
        </p:nvCxnSpPr>
        <p:spPr>
          <a:xfrm>
            <a:off x="10278753" y="3970424"/>
            <a:ext cx="554930" cy="967246"/>
          </a:xfrm>
          <a:prstGeom prst="line">
            <a:avLst/>
          </a:prstGeom>
        </p:spPr>
        <p:style>
          <a:lnRef idx="1">
            <a:schemeClr val="dk1"/>
          </a:lnRef>
          <a:fillRef idx="0">
            <a:schemeClr val="dk1"/>
          </a:fillRef>
          <a:effectRef idx="0">
            <a:schemeClr val="dk1"/>
          </a:effectRef>
          <a:fontRef idx="minor">
            <a:schemeClr val="tx1"/>
          </a:fontRef>
        </p:style>
      </p:cxnSp>
      <p:cxnSp>
        <p:nvCxnSpPr>
          <p:cNvPr id="137" name="直線接點 136"/>
          <p:cNvCxnSpPr/>
          <p:nvPr/>
        </p:nvCxnSpPr>
        <p:spPr>
          <a:xfrm>
            <a:off x="10285049" y="3998277"/>
            <a:ext cx="548634" cy="1317906"/>
          </a:xfrm>
          <a:prstGeom prst="line">
            <a:avLst/>
          </a:prstGeom>
        </p:spPr>
        <p:style>
          <a:lnRef idx="1">
            <a:schemeClr val="dk1"/>
          </a:lnRef>
          <a:fillRef idx="0">
            <a:schemeClr val="dk1"/>
          </a:fillRef>
          <a:effectRef idx="0">
            <a:schemeClr val="dk1"/>
          </a:effectRef>
          <a:fontRef idx="minor">
            <a:schemeClr val="tx1"/>
          </a:fontRef>
        </p:style>
      </p:cxnSp>
      <p:cxnSp>
        <p:nvCxnSpPr>
          <p:cNvPr id="140" name="直線接點 139"/>
          <p:cNvCxnSpPr/>
          <p:nvPr/>
        </p:nvCxnSpPr>
        <p:spPr>
          <a:xfrm flipV="1">
            <a:off x="10269978" y="1851706"/>
            <a:ext cx="582147" cy="2495720"/>
          </a:xfrm>
          <a:prstGeom prst="line">
            <a:avLst/>
          </a:prstGeom>
        </p:spPr>
        <p:style>
          <a:lnRef idx="1">
            <a:schemeClr val="dk1"/>
          </a:lnRef>
          <a:fillRef idx="0">
            <a:schemeClr val="dk1"/>
          </a:fillRef>
          <a:effectRef idx="0">
            <a:schemeClr val="dk1"/>
          </a:effectRef>
          <a:fontRef idx="minor">
            <a:schemeClr val="tx1"/>
          </a:fontRef>
        </p:style>
      </p:cxnSp>
      <p:cxnSp>
        <p:nvCxnSpPr>
          <p:cNvPr id="144" name="直線接點 143"/>
          <p:cNvCxnSpPr/>
          <p:nvPr/>
        </p:nvCxnSpPr>
        <p:spPr>
          <a:xfrm flipV="1">
            <a:off x="10278753" y="2203216"/>
            <a:ext cx="554930" cy="2122726"/>
          </a:xfrm>
          <a:prstGeom prst="line">
            <a:avLst/>
          </a:prstGeom>
        </p:spPr>
        <p:style>
          <a:lnRef idx="1">
            <a:schemeClr val="dk1"/>
          </a:lnRef>
          <a:fillRef idx="0">
            <a:schemeClr val="dk1"/>
          </a:fillRef>
          <a:effectRef idx="0">
            <a:schemeClr val="dk1"/>
          </a:effectRef>
          <a:fontRef idx="minor">
            <a:schemeClr val="tx1"/>
          </a:fontRef>
        </p:style>
      </p:cxnSp>
      <p:cxnSp>
        <p:nvCxnSpPr>
          <p:cNvPr id="147" name="直線接點 146"/>
          <p:cNvCxnSpPr/>
          <p:nvPr/>
        </p:nvCxnSpPr>
        <p:spPr>
          <a:xfrm>
            <a:off x="10281678" y="4339140"/>
            <a:ext cx="552005" cy="535261"/>
          </a:xfrm>
          <a:prstGeom prst="line">
            <a:avLst/>
          </a:prstGeom>
        </p:spPr>
        <p:style>
          <a:lnRef idx="1">
            <a:schemeClr val="dk1"/>
          </a:lnRef>
          <a:fillRef idx="0">
            <a:schemeClr val="dk1"/>
          </a:fillRef>
          <a:effectRef idx="0">
            <a:schemeClr val="dk1"/>
          </a:effectRef>
          <a:fontRef idx="minor">
            <a:schemeClr val="tx1"/>
          </a:fontRef>
        </p:style>
      </p:cxnSp>
      <p:cxnSp>
        <p:nvCxnSpPr>
          <p:cNvPr id="151" name="直線接點 150"/>
          <p:cNvCxnSpPr/>
          <p:nvPr/>
        </p:nvCxnSpPr>
        <p:spPr>
          <a:xfrm>
            <a:off x="10281678" y="4339140"/>
            <a:ext cx="552005" cy="977043"/>
          </a:xfrm>
          <a:prstGeom prst="line">
            <a:avLst/>
          </a:prstGeom>
        </p:spPr>
        <p:style>
          <a:lnRef idx="1">
            <a:schemeClr val="dk1"/>
          </a:lnRef>
          <a:fillRef idx="0">
            <a:schemeClr val="dk1"/>
          </a:fillRef>
          <a:effectRef idx="0">
            <a:schemeClr val="dk1"/>
          </a:effectRef>
          <a:fontRef idx="minor">
            <a:schemeClr val="tx1"/>
          </a:fontRef>
        </p:style>
      </p:cxnSp>
      <p:cxnSp>
        <p:nvCxnSpPr>
          <p:cNvPr id="154" name="直線接點 153"/>
          <p:cNvCxnSpPr>
            <a:endCxn id="100" idx="1"/>
          </p:cNvCxnSpPr>
          <p:nvPr/>
        </p:nvCxnSpPr>
        <p:spPr>
          <a:xfrm>
            <a:off x="11197350" y="1784636"/>
            <a:ext cx="510093" cy="1741431"/>
          </a:xfrm>
          <a:prstGeom prst="line">
            <a:avLst/>
          </a:prstGeom>
        </p:spPr>
        <p:style>
          <a:lnRef idx="1">
            <a:schemeClr val="dk1"/>
          </a:lnRef>
          <a:fillRef idx="0">
            <a:schemeClr val="dk1"/>
          </a:fillRef>
          <a:effectRef idx="0">
            <a:schemeClr val="dk1"/>
          </a:effectRef>
          <a:fontRef idx="minor">
            <a:schemeClr val="tx1"/>
          </a:fontRef>
        </p:style>
      </p:cxnSp>
      <p:cxnSp>
        <p:nvCxnSpPr>
          <p:cNvPr id="157" name="直線接點 156"/>
          <p:cNvCxnSpPr>
            <a:endCxn id="100" idx="1"/>
          </p:cNvCxnSpPr>
          <p:nvPr/>
        </p:nvCxnSpPr>
        <p:spPr>
          <a:xfrm>
            <a:off x="11194426" y="2185140"/>
            <a:ext cx="513017" cy="1340927"/>
          </a:xfrm>
          <a:prstGeom prst="line">
            <a:avLst/>
          </a:prstGeom>
        </p:spPr>
        <p:style>
          <a:lnRef idx="1">
            <a:schemeClr val="dk1"/>
          </a:lnRef>
          <a:fillRef idx="0">
            <a:schemeClr val="dk1"/>
          </a:fillRef>
          <a:effectRef idx="0">
            <a:schemeClr val="dk1"/>
          </a:effectRef>
          <a:fontRef idx="minor">
            <a:schemeClr val="tx1"/>
          </a:fontRef>
        </p:style>
      </p:cxnSp>
      <p:cxnSp>
        <p:nvCxnSpPr>
          <p:cNvPr id="160" name="直線接點 159"/>
          <p:cNvCxnSpPr>
            <a:endCxn id="100" idx="1"/>
          </p:cNvCxnSpPr>
          <p:nvPr/>
        </p:nvCxnSpPr>
        <p:spPr>
          <a:xfrm flipV="1">
            <a:off x="11215792" y="3526067"/>
            <a:ext cx="491651" cy="1369818"/>
          </a:xfrm>
          <a:prstGeom prst="line">
            <a:avLst/>
          </a:prstGeom>
        </p:spPr>
        <p:style>
          <a:lnRef idx="1">
            <a:schemeClr val="dk1"/>
          </a:lnRef>
          <a:fillRef idx="0">
            <a:schemeClr val="dk1"/>
          </a:fillRef>
          <a:effectRef idx="0">
            <a:schemeClr val="dk1"/>
          </a:effectRef>
          <a:fontRef idx="minor">
            <a:schemeClr val="tx1"/>
          </a:fontRef>
        </p:style>
      </p:cxnSp>
      <p:cxnSp>
        <p:nvCxnSpPr>
          <p:cNvPr id="163" name="直線接點 162"/>
          <p:cNvCxnSpPr>
            <a:endCxn id="100" idx="1"/>
          </p:cNvCxnSpPr>
          <p:nvPr/>
        </p:nvCxnSpPr>
        <p:spPr>
          <a:xfrm flipV="1">
            <a:off x="11206572" y="3526067"/>
            <a:ext cx="500871" cy="1736404"/>
          </a:xfrm>
          <a:prstGeom prst="line">
            <a:avLst/>
          </a:prstGeom>
        </p:spPr>
        <p:style>
          <a:lnRef idx="1">
            <a:schemeClr val="dk1"/>
          </a:lnRef>
          <a:fillRef idx="0">
            <a:schemeClr val="dk1"/>
          </a:fillRef>
          <a:effectRef idx="0">
            <a:schemeClr val="dk1"/>
          </a:effectRef>
          <a:fontRef idx="minor">
            <a:schemeClr val="tx1"/>
          </a:fontRef>
        </p:style>
      </p:cxnSp>
      <p:sp>
        <p:nvSpPr>
          <p:cNvPr id="167" name="文字方塊 166"/>
          <p:cNvSpPr txBox="1"/>
          <p:nvPr/>
        </p:nvSpPr>
        <p:spPr>
          <a:xfrm>
            <a:off x="1238466" y="155826"/>
            <a:ext cx="1755096" cy="369332"/>
          </a:xfrm>
          <a:prstGeom prst="rect">
            <a:avLst/>
          </a:prstGeom>
          <a:noFill/>
        </p:spPr>
        <p:txBody>
          <a:bodyPr wrap="none" rtlCol="0">
            <a:spAutoFit/>
          </a:bodyPr>
          <a:lstStyle/>
          <a:p>
            <a:r>
              <a:rPr kumimoji="1" lang="en-US" altLang="zh-TW" dirty="0"/>
              <a:t>Embedding layer</a:t>
            </a:r>
            <a:endParaRPr kumimoji="1" lang="zh-TW" altLang="en-US" dirty="0"/>
          </a:p>
        </p:txBody>
      </p:sp>
      <p:sp>
        <p:nvSpPr>
          <p:cNvPr id="168" name="文字方塊 167"/>
          <p:cNvSpPr txBox="1"/>
          <p:nvPr/>
        </p:nvSpPr>
        <p:spPr>
          <a:xfrm>
            <a:off x="4580101" y="156791"/>
            <a:ext cx="606256" cy="369332"/>
          </a:xfrm>
          <a:prstGeom prst="rect">
            <a:avLst/>
          </a:prstGeom>
          <a:noFill/>
        </p:spPr>
        <p:txBody>
          <a:bodyPr wrap="none" rtlCol="0">
            <a:spAutoFit/>
          </a:bodyPr>
          <a:lstStyle/>
          <a:p>
            <a:r>
              <a:rPr kumimoji="1" lang="en-US" altLang="zh-TW"/>
              <a:t>CNN</a:t>
            </a:r>
            <a:endParaRPr kumimoji="1" lang="zh-TW" altLang="en-US" dirty="0"/>
          </a:p>
        </p:txBody>
      </p:sp>
      <p:sp>
        <p:nvSpPr>
          <p:cNvPr id="169" name="文字方塊 168"/>
          <p:cNvSpPr txBox="1"/>
          <p:nvPr/>
        </p:nvSpPr>
        <p:spPr>
          <a:xfrm>
            <a:off x="6245803" y="156165"/>
            <a:ext cx="696216" cy="369332"/>
          </a:xfrm>
          <a:prstGeom prst="rect">
            <a:avLst/>
          </a:prstGeom>
          <a:noFill/>
        </p:spPr>
        <p:txBody>
          <a:bodyPr wrap="none" rtlCol="0">
            <a:spAutoFit/>
          </a:bodyPr>
          <a:lstStyle/>
          <a:p>
            <a:r>
              <a:rPr kumimoji="1" lang="en-US" altLang="zh-TW"/>
              <a:t>LSTM</a:t>
            </a:r>
            <a:endParaRPr kumimoji="1" lang="zh-TW" altLang="en-US" dirty="0"/>
          </a:p>
        </p:txBody>
      </p:sp>
      <p:sp>
        <p:nvSpPr>
          <p:cNvPr id="170" name="文字方塊 169"/>
          <p:cNvSpPr txBox="1"/>
          <p:nvPr/>
        </p:nvSpPr>
        <p:spPr>
          <a:xfrm>
            <a:off x="7807867" y="147234"/>
            <a:ext cx="2104294" cy="369332"/>
          </a:xfrm>
          <a:prstGeom prst="rect">
            <a:avLst/>
          </a:prstGeom>
          <a:noFill/>
        </p:spPr>
        <p:txBody>
          <a:bodyPr wrap="none" rtlCol="0">
            <a:spAutoFit/>
          </a:bodyPr>
          <a:lstStyle/>
          <a:p>
            <a:r>
              <a:rPr kumimoji="1" lang="en-US" altLang="zh-TW" dirty="0"/>
              <a:t>Concatenation Layer</a:t>
            </a:r>
            <a:endParaRPr kumimoji="1" lang="zh-TW" altLang="en-US" dirty="0"/>
          </a:p>
        </p:txBody>
      </p:sp>
      <p:sp>
        <p:nvSpPr>
          <p:cNvPr id="171" name="文字方塊 170"/>
          <p:cNvSpPr txBox="1"/>
          <p:nvPr/>
        </p:nvSpPr>
        <p:spPr>
          <a:xfrm>
            <a:off x="9988694" y="137666"/>
            <a:ext cx="1323889" cy="369332"/>
          </a:xfrm>
          <a:prstGeom prst="rect">
            <a:avLst/>
          </a:prstGeom>
          <a:noFill/>
        </p:spPr>
        <p:txBody>
          <a:bodyPr wrap="none" rtlCol="0">
            <a:spAutoFit/>
          </a:bodyPr>
          <a:lstStyle/>
          <a:p>
            <a:r>
              <a:rPr kumimoji="1" lang="en-US" altLang="zh-TW" dirty="0"/>
              <a:t>Dense Layer</a:t>
            </a:r>
            <a:endParaRPr kumimoji="1" lang="zh-TW" altLang="en-US" dirty="0"/>
          </a:p>
        </p:txBody>
      </p:sp>
      <p:sp>
        <p:nvSpPr>
          <p:cNvPr id="2" name="矩形 1"/>
          <p:cNvSpPr/>
          <p:nvPr/>
        </p:nvSpPr>
        <p:spPr>
          <a:xfrm>
            <a:off x="1108604" y="5470884"/>
            <a:ext cx="2392001" cy="369332"/>
          </a:xfrm>
          <a:prstGeom prst="rect">
            <a:avLst/>
          </a:prstGeom>
        </p:spPr>
        <p:txBody>
          <a:bodyPr wrap="none">
            <a:spAutoFit/>
          </a:bodyPr>
          <a:lstStyle/>
          <a:p>
            <a:r>
              <a:rPr kumimoji="1" lang="en-US" altLang="zh-TW" dirty="0"/>
              <a:t>Embedding</a:t>
            </a:r>
            <a:r>
              <a:rPr kumimoji="1" lang="zh-CN" altLang="en-US" dirty="0"/>
              <a:t> </a:t>
            </a:r>
            <a:r>
              <a:rPr kumimoji="1" lang="en-US" altLang="zh-CN" dirty="0"/>
              <a:t>Dimension</a:t>
            </a:r>
            <a:endParaRPr lang="zh-TW" altLang="en-US" dirty="0"/>
          </a:p>
        </p:txBody>
      </p:sp>
      <p:sp>
        <p:nvSpPr>
          <p:cNvPr id="4" name="右大括弧 3"/>
          <p:cNvSpPr/>
          <p:nvPr/>
        </p:nvSpPr>
        <p:spPr>
          <a:xfrm rot="5400000">
            <a:off x="2093260" y="3881213"/>
            <a:ext cx="354386" cy="274213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TW" altLang="en-US"/>
          </a:p>
        </p:txBody>
      </p:sp>
      <p:sp>
        <p:nvSpPr>
          <p:cNvPr id="5" name="文字方塊 4"/>
          <p:cNvSpPr txBox="1"/>
          <p:nvPr/>
        </p:nvSpPr>
        <p:spPr>
          <a:xfrm>
            <a:off x="102795" y="148023"/>
            <a:ext cx="684803" cy="369332"/>
          </a:xfrm>
          <a:prstGeom prst="rect">
            <a:avLst/>
          </a:prstGeom>
          <a:noFill/>
        </p:spPr>
        <p:txBody>
          <a:bodyPr wrap="none" rtlCol="0">
            <a:spAutoFit/>
          </a:bodyPr>
          <a:lstStyle/>
          <a:p>
            <a:r>
              <a:rPr kumimoji="1" lang="en-US" altLang="zh-CN" dirty="0"/>
              <a:t>Input</a:t>
            </a:r>
            <a:endParaRPr kumimoji="1" lang="zh-TW" altLang="en-US" dirty="0"/>
          </a:p>
        </p:txBody>
      </p:sp>
      <p:sp>
        <p:nvSpPr>
          <p:cNvPr id="18" name="文字方塊 17"/>
          <p:cNvSpPr txBox="1"/>
          <p:nvPr/>
        </p:nvSpPr>
        <p:spPr>
          <a:xfrm>
            <a:off x="11312583" y="155826"/>
            <a:ext cx="856325" cy="369332"/>
          </a:xfrm>
          <a:prstGeom prst="rect">
            <a:avLst/>
          </a:prstGeom>
          <a:noFill/>
        </p:spPr>
        <p:txBody>
          <a:bodyPr wrap="none" rtlCol="0">
            <a:spAutoFit/>
          </a:bodyPr>
          <a:lstStyle/>
          <a:p>
            <a:r>
              <a:rPr kumimoji="1" lang="en-US" altLang="zh-CN" dirty="0"/>
              <a:t>Output</a:t>
            </a:r>
            <a:endParaRPr kumimoji="1" lang="zh-TW" altLang="en-US" dirty="0"/>
          </a:p>
        </p:txBody>
      </p:sp>
      <p:sp>
        <p:nvSpPr>
          <p:cNvPr id="20" name="文字方塊 19"/>
          <p:cNvSpPr txBox="1"/>
          <p:nvPr/>
        </p:nvSpPr>
        <p:spPr>
          <a:xfrm>
            <a:off x="4385186" y="2821177"/>
            <a:ext cx="1080745" cy="261610"/>
          </a:xfrm>
          <a:prstGeom prst="rect">
            <a:avLst/>
          </a:prstGeom>
          <a:noFill/>
        </p:spPr>
        <p:txBody>
          <a:bodyPr wrap="none" rtlCol="0">
            <a:spAutoFit/>
          </a:bodyPr>
          <a:lstStyle/>
          <a:p>
            <a:r>
              <a:rPr kumimoji="1" lang="en-US" altLang="zh-CN" sz="1100" dirty="0"/>
              <a:t>Filter length =</a:t>
            </a:r>
            <a:r>
              <a:rPr kumimoji="1" lang="zh-CN" altLang="en-US" sz="1100" dirty="0"/>
              <a:t> </a:t>
            </a:r>
            <a:r>
              <a:rPr kumimoji="1" lang="en-US" altLang="zh-CN" sz="1100" dirty="0"/>
              <a:t>3</a:t>
            </a:r>
            <a:endParaRPr kumimoji="1" lang="zh-TW" altLang="en-US" sz="1100" dirty="0"/>
          </a:p>
        </p:txBody>
      </p:sp>
      <p:sp>
        <p:nvSpPr>
          <p:cNvPr id="96" name="文字方塊 95"/>
          <p:cNvSpPr txBox="1"/>
          <p:nvPr/>
        </p:nvSpPr>
        <p:spPr>
          <a:xfrm>
            <a:off x="4376336" y="5798021"/>
            <a:ext cx="1080745" cy="261610"/>
          </a:xfrm>
          <a:prstGeom prst="rect">
            <a:avLst/>
          </a:prstGeom>
          <a:noFill/>
        </p:spPr>
        <p:txBody>
          <a:bodyPr wrap="none" rtlCol="0">
            <a:spAutoFit/>
          </a:bodyPr>
          <a:lstStyle/>
          <a:p>
            <a:r>
              <a:rPr kumimoji="1" lang="en-US" altLang="zh-CN" sz="1100" dirty="0"/>
              <a:t>Filter length =</a:t>
            </a:r>
            <a:r>
              <a:rPr kumimoji="1" lang="zh-CN" altLang="en-US" sz="1100" dirty="0"/>
              <a:t> </a:t>
            </a:r>
            <a:r>
              <a:rPr kumimoji="1" lang="en-US" altLang="zh-CN" sz="1100" dirty="0"/>
              <a:t>5</a:t>
            </a:r>
            <a:endParaRPr kumimoji="1" lang="zh-TW" altLang="en-US" sz="1100" dirty="0"/>
          </a:p>
        </p:txBody>
      </p:sp>
      <p:sp>
        <p:nvSpPr>
          <p:cNvPr id="15" name="文字方塊 14"/>
          <p:cNvSpPr txBox="1"/>
          <p:nvPr/>
        </p:nvSpPr>
        <p:spPr>
          <a:xfrm>
            <a:off x="2014441" y="3282398"/>
            <a:ext cx="516488" cy="369332"/>
          </a:xfrm>
          <a:prstGeom prst="rect">
            <a:avLst/>
          </a:prstGeom>
          <a:noFill/>
        </p:spPr>
        <p:txBody>
          <a:bodyPr wrap="none" rtlCol="0">
            <a:spAutoFit/>
          </a:bodyPr>
          <a:lstStyle/>
          <a:p>
            <a:r>
              <a:rPr kumimoji="1" lang="mr-IN" altLang="zh-TW" dirty="0"/>
              <a:t>……</a:t>
            </a:r>
            <a:endParaRPr kumimoji="1" lang="zh-TW" altLang="en-US" dirty="0"/>
          </a:p>
        </p:txBody>
      </p:sp>
      <p:sp>
        <p:nvSpPr>
          <p:cNvPr id="88" name="文字方塊 87"/>
          <p:cNvSpPr txBox="1"/>
          <p:nvPr/>
        </p:nvSpPr>
        <p:spPr>
          <a:xfrm>
            <a:off x="8674221" y="1629368"/>
            <a:ext cx="343364" cy="369332"/>
          </a:xfrm>
          <a:prstGeom prst="rect">
            <a:avLst/>
          </a:prstGeom>
          <a:noFill/>
        </p:spPr>
        <p:txBody>
          <a:bodyPr wrap="none" rtlCol="0">
            <a:spAutoFit/>
          </a:bodyPr>
          <a:lstStyle/>
          <a:p>
            <a:r>
              <a:rPr kumimoji="1" lang="mr-IN" altLang="zh-TW" dirty="0"/>
              <a:t>…</a:t>
            </a:r>
            <a:endParaRPr kumimoji="1" lang="zh-TW" altLang="en-US" dirty="0"/>
          </a:p>
        </p:txBody>
      </p:sp>
      <p:sp>
        <p:nvSpPr>
          <p:cNvPr id="89" name="文字方塊 88"/>
          <p:cNvSpPr txBox="1"/>
          <p:nvPr/>
        </p:nvSpPr>
        <p:spPr>
          <a:xfrm>
            <a:off x="8690751" y="4998961"/>
            <a:ext cx="343364" cy="369332"/>
          </a:xfrm>
          <a:prstGeom prst="rect">
            <a:avLst/>
          </a:prstGeom>
          <a:noFill/>
        </p:spPr>
        <p:txBody>
          <a:bodyPr wrap="none" rtlCol="0">
            <a:spAutoFit/>
          </a:bodyPr>
          <a:lstStyle/>
          <a:p>
            <a:r>
              <a:rPr kumimoji="1" lang="mr-IN" altLang="zh-TW"/>
              <a:t>…</a:t>
            </a:r>
            <a:endParaRPr kumimoji="1" lang="zh-TW" altLang="en-US" dirty="0"/>
          </a:p>
        </p:txBody>
      </p:sp>
      <p:sp>
        <p:nvSpPr>
          <p:cNvPr id="166" name="文字方塊 165"/>
          <p:cNvSpPr txBox="1"/>
          <p:nvPr/>
        </p:nvSpPr>
        <p:spPr>
          <a:xfrm>
            <a:off x="10893661" y="2464238"/>
            <a:ext cx="242374" cy="1754326"/>
          </a:xfrm>
          <a:prstGeom prst="rect">
            <a:avLst/>
          </a:prstGeom>
          <a:noFill/>
        </p:spPr>
        <p:txBody>
          <a:bodyPr wrap="none" rtlCol="0">
            <a:spAutoFit/>
          </a:bodyPr>
          <a:lstStyle/>
          <a:p>
            <a:r>
              <a:rPr kumimoji="1" lang="en-US" altLang="zh-TW" dirty="0"/>
              <a:t>.</a:t>
            </a:r>
          </a:p>
          <a:p>
            <a:r>
              <a:rPr kumimoji="1" lang="en-US" altLang="zh-TW" dirty="0"/>
              <a:t>.</a:t>
            </a:r>
          </a:p>
          <a:p>
            <a:r>
              <a:rPr kumimoji="1" lang="en-US" altLang="zh-TW" dirty="0"/>
              <a:t>.</a:t>
            </a:r>
          </a:p>
          <a:p>
            <a:r>
              <a:rPr kumimoji="1" lang="en-US" altLang="zh-TW" dirty="0"/>
              <a:t>.</a:t>
            </a:r>
          </a:p>
          <a:p>
            <a:r>
              <a:rPr kumimoji="1" lang="en-US" altLang="zh-TW" dirty="0"/>
              <a:t>.</a:t>
            </a:r>
          </a:p>
          <a:p>
            <a:r>
              <a:rPr kumimoji="1" lang="en-US" altLang="zh-TW" dirty="0"/>
              <a:t>.</a:t>
            </a:r>
            <a:endParaRPr kumimoji="1" lang="zh-TW" altLang="en-US" dirty="0"/>
          </a:p>
        </p:txBody>
      </p:sp>
      <p:pic>
        <p:nvPicPr>
          <p:cNvPr id="103" name="圖片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605" y="3408033"/>
            <a:ext cx="418785" cy="351279"/>
          </a:xfrm>
          <a:prstGeom prst="rect">
            <a:avLst/>
          </a:prstGeom>
        </p:spPr>
      </p:pic>
      <p:sp>
        <p:nvSpPr>
          <p:cNvPr id="95" name="文字方塊 94"/>
          <p:cNvSpPr txBox="1"/>
          <p:nvPr/>
        </p:nvSpPr>
        <p:spPr>
          <a:xfrm>
            <a:off x="9918474" y="3399006"/>
            <a:ext cx="343364" cy="369332"/>
          </a:xfrm>
          <a:prstGeom prst="rect">
            <a:avLst/>
          </a:prstGeom>
          <a:noFill/>
        </p:spPr>
        <p:txBody>
          <a:bodyPr wrap="none" rtlCol="0">
            <a:spAutoFit/>
          </a:bodyPr>
          <a:lstStyle/>
          <a:p>
            <a:r>
              <a:rPr kumimoji="1" lang="mr-IN" altLang="zh-TW" dirty="0">
                <a:latin typeface="+mj-lt"/>
              </a:rPr>
              <a:t>…</a:t>
            </a:r>
            <a:endParaRPr kumimoji="1" lang="zh-TW" altLang="en-US" dirty="0">
              <a:latin typeface="+mj-lt"/>
            </a:endParaRPr>
          </a:p>
        </p:txBody>
      </p:sp>
      <p:cxnSp>
        <p:nvCxnSpPr>
          <p:cNvPr id="97" name="直線箭頭接點 96"/>
          <p:cNvCxnSpPr>
            <a:endCxn id="94" idx="1"/>
          </p:cNvCxnSpPr>
          <p:nvPr/>
        </p:nvCxnSpPr>
        <p:spPr>
          <a:xfrm flipV="1">
            <a:off x="9163251" y="3583944"/>
            <a:ext cx="748910" cy="15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矩形 25"/>
          <p:cNvSpPr/>
          <p:nvPr/>
        </p:nvSpPr>
        <p:spPr>
          <a:xfrm>
            <a:off x="8528557" y="653143"/>
            <a:ext cx="634693" cy="5641530"/>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noFill/>
            </a:endParaRPr>
          </a:p>
        </p:txBody>
      </p:sp>
    </p:spTree>
    <p:extLst>
      <p:ext uri="{BB962C8B-B14F-4D97-AF65-F5344CB8AC3E}">
        <p14:creationId xmlns:p14="http://schemas.microsoft.com/office/powerpoint/2010/main" val="114348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040" y="940680"/>
            <a:ext cx="8750136" cy="4976640"/>
          </a:xfrm>
          <a:prstGeom prst="rect">
            <a:avLst/>
          </a:prstGeom>
        </p:spPr>
      </p:pic>
      <p:sp>
        <p:nvSpPr>
          <p:cNvPr id="6" name="矩形 5"/>
          <p:cNvSpPr/>
          <p:nvPr/>
        </p:nvSpPr>
        <p:spPr>
          <a:xfrm>
            <a:off x="418728" y="2613392"/>
            <a:ext cx="3010271" cy="1631216"/>
          </a:xfrm>
          <a:prstGeom prst="rect">
            <a:avLst/>
          </a:prstGeom>
        </p:spPr>
        <p:txBody>
          <a:bodyPr wrap="square">
            <a:spAutoFit/>
          </a:bodyPr>
          <a:lstStyle/>
          <a:p>
            <a:r>
              <a:rPr lang="en-US" altLang="zh-TW" sz="2000" dirty="0">
                <a:latin typeface="Linux Libertine" charset="0"/>
                <a:ea typeface="Calibri" charset="0"/>
              </a:rPr>
              <a:t>As shown in figure , the orange line shows our predicted change in stock price. The predict accuracy is 58.97%.</a:t>
            </a:r>
            <a:r>
              <a:rPr lang="zh-TW" altLang="zh-TW" sz="2000" dirty="0"/>
              <a:t> </a:t>
            </a:r>
            <a:endParaRPr lang="zh-TW" altLang="en-US" sz="2000" dirty="0"/>
          </a:p>
        </p:txBody>
      </p:sp>
      <p:sp>
        <p:nvSpPr>
          <p:cNvPr id="7" name="矩形 1">
            <a:extLst>
              <a:ext uri="{FF2B5EF4-FFF2-40B4-BE49-F238E27FC236}">
                <a16:creationId xmlns:a16="http://schemas.microsoft.com/office/drawing/2014/main" xmlns="" id="{0CBD2393-00CD-6844-A201-054340A54529}"/>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文本框 10">
            <a:extLst>
              <a:ext uri="{FF2B5EF4-FFF2-40B4-BE49-F238E27FC236}">
                <a16:creationId xmlns:a16="http://schemas.microsoft.com/office/drawing/2014/main" xmlns="" id="{D45DBFFD-6EE9-564A-90F6-667C1E86CE2D}"/>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Results</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76855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 name="群組 1"/>
          <p:cNvGrpSpPr/>
          <p:nvPr/>
        </p:nvGrpSpPr>
        <p:grpSpPr>
          <a:xfrm>
            <a:off x="3230087" y="1244502"/>
            <a:ext cx="8370887" cy="4999136"/>
            <a:chOff x="265630" y="452386"/>
            <a:chExt cx="10281050" cy="5847347"/>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30" y="452386"/>
              <a:ext cx="10281050" cy="5847347"/>
            </a:xfrm>
            <a:prstGeom prst="rect">
              <a:avLst/>
            </a:prstGeom>
          </p:spPr>
        </p:pic>
        <p:cxnSp>
          <p:nvCxnSpPr>
            <p:cNvPr id="8" name="直線接點 7"/>
            <p:cNvCxnSpPr/>
            <p:nvPr/>
          </p:nvCxnSpPr>
          <p:spPr>
            <a:xfrm>
              <a:off x="1559293" y="3128211"/>
              <a:ext cx="7960092" cy="38501"/>
            </a:xfrm>
            <a:prstGeom prst="line">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橢圓 8"/>
            <p:cNvSpPr/>
            <p:nvPr/>
          </p:nvSpPr>
          <p:spPr>
            <a:xfrm>
              <a:off x="1559292" y="1395663"/>
              <a:ext cx="1809549" cy="2897203"/>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11" name="橢圓 10"/>
            <p:cNvSpPr/>
            <p:nvPr/>
          </p:nvSpPr>
          <p:spPr>
            <a:xfrm>
              <a:off x="3580598" y="1915427"/>
              <a:ext cx="2868328" cy="2964581"/>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15" name="橢圓 14"/>
            <p:cNvSpPr/>
            <p:nvPr/>
          </p:nvSpPr>
          <p:spPr>
            <a:xfrm>
              <a:off x="7871058" y="2107930"/>
              <a:ext cx="1398069" cy="2367817"/>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grpSp>
      <p:sp>
        <p:nvSpPr>
          <p:cNvPr id="3" name="矩形 2"/>
          <p:cNvSpPr/>
          <p:nvPr/>
        </p:nvSpPr>
        <p:spPr>
          <a:xfrm>
            <a:off x="151448" y="2716566"/>
            <a:ext cx="3091755" cy="1631216"/>
          </a:xfrm>
          <a:prstGeom prst="rect">
            <a:avLst/>
          </a:prstGeom>
        </p:spPr>
        <p:txBody>
          <a:bodyPr wrap="square">
            <a:spAutoFit/>
          </a:bodyPr>
          <a:lstStyle/>
          <a:p>
            <a:r>
              <a:rPr lang="en-US" altLang="zh-TW" sz="2000" dirty="0">
                <a:latin typeface="Linux Libertine" charset="0"/>
                <a:ea typeface="Calibri" charset="0"/>
              </a:rPr>
              <a:t>Our model can detect many significant changes in stock price, like increasing to decreasing in a very short time.</a:t>
            </a:r>
            <a:r>
              <a:rPr lang="zh-TW" altLang="zh-TW" sz="2000" dirty="0"/>
              <a:t> </a:t>
            </a:r>
            <a:endParaRPr lang="zh-TW" altLang="en-US" sz="2000" dirty="0"/>
          </a:p>
        </p:txBody>
      </p:sp>
      <p:sp>
        <p:nvSpPr>
          <p:cNvPr id="10" name="矩形 1">
            <a:extLst>
              <a:ext uri="{FF2B5EF4-FFF2-40B4-BE49-F238E27FC236}">
                <a16:creationId xmlns:a16="http://schemas.microsoft.com/office/drawing/2014/main" xmlns="" id="{21F19F9D-7637-094B-B7CB-B58B4A8F0F3F}"/>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2" name="文本框 10">
            <a:extLst>
              <a:ext uri="{FF2B5EF4-FFF2-40B4-BE49-F238E27FC236}">
                <a16:creationId xmlns:a16="http://schemas.microsoft.com/office/drawing/2014/main" xmlns="" id="{3272764D-1509-8046-905B-91B7AFA626D3}"/>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Results</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94462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63" y="2197260"/>
            <a:ext cx="6065551" cy="3449782"/>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882" y="1957944"/>
            <a:ext cx="5482811" cy="3936670"/>
          </a:xfrm>
          <a:prstGeom prst="rect">
            <a:avLst/>
          </a:prstGeom>
        </p:spPr>
      </p:pic>
      <p:sp>
        <p:nvSpPr>
          <p:cNvPr id="6" name="矩形 5"/>
          <p:cNvSpPr/>
          <p:nvPr/>
        </p:nvSpPr>
        <p:spPr>
          <a:xfrm>
            <a:off x="2703615" y="1069976"/>
            <a:ext cx="6583259" cy="707886"/>
          </a:xfrm>
          <a:prstGeom prst="rect">
            <a:avLst/>
          </a:prstGeom>
        </p:spPr>
        <p:txBody>
          <a:bodyPr wrap="square">
            <a:spAutoFit/>
          </a:bodyPr>
          <a:lstStyle/>
          <a:p>
            <a:r>
              <a:rPr lang="en-US" altLang="zh-TW" sz="2000" dirty="0">
                <a:latin typeface="Linux Libertine" charset="0"/>
                <a:ea typeface="Calibri" charset="0"/>
              </a:rPr>
              <a:t>Surprisingly, given the stock price of first day, 2015.1.1, to be 0, our predictions fit the actual data well in a long term</a:t>
            </a:r>
            <a:endParaRPr lang="zh-TW" altLang="en-US" sz="2000" dirty="0"/>
          </a:p>
        </p:txBody>
      </p:sp>
      <p:sp>
        <p:nvSpPr>
          <p:cNvPr id="7" name="矩形 1">
            <a:extLst>
              <a:ext uri="{FF2B5EF4-FFF2-40B4-BE49-F238E27FC236}">
                <a16:creationId xmlns:a16="http://schemas.microsoft.com/office/drawing/2014/main" xmlns="" id="{27E6EA2E-9307-8D48-AC8D-08B7BE6DD1E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文本框 10">
            <a:extLst>
              <a:ext uri="{FF2B5EF4-FFF2-40B4-BE49-F238E27FC236}">
                <a16:creationId xmlns:a16="http://schemas.microsoft.com/office/drawing/2014/main" xmlns="" id="{C1D34F1D-4A43-7B4D-B781-DA59F506E9E0}"/>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Results</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81829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矩形 4"/>
          <p:cNvSpPr/>
          <p:nvPr/>
        </p:nvSpPr>
        <p:spPr>
          <a:xfrm>
            <a:off x="674658" y="2559693"/>
            <a:ext cx="3823854" cy="1938992"/>
          </a:xfrm>
          <a:prstGeom prst="rect">
            <a:avLst/>
          </a:prstGeom>
        </p:spPr>
        <p:txBody>
          <a:bodyPr wrap="square">
            <a:spAutoFit/>
          </a:bodyPr>
          <a:lstStyle/>
          <a:p>
            <a:pPr>
              <a:spcBef>
                <a:spcPts val="500"/>
              </a:spcBef>
              <a:spcAft>
                <a:spcPts val="500"/>
              </a:spcAft>
              <a:tabLst>
                <a:tab pos="127000" algn="l"/>
                <a:tab pos="3035300" algn="r"/>
              </a:tabLst>
            </a:pPr>
            <a:r>
              <a:rPr lang="en-US" altLang="zh-TW" sz="2000" dirty="0">
                <a:latin typeface="Linux Libertine" charset="0"/>
                <a:ea typeface="Calibri" charset="0"/>
                <a:cs typeface="Times New Roman" charset="0"/>
              </a:rPr>
              <a:t>This model cannot learn from historical data and are not sensitive to increasing tendency. The drawbacks can be obviously viewed in the predicted 35 days data from 2015.10.01.</a:t>
            </a:r>
            <a:endParaRPr lang="zh-TW" altLang="zh-TW" sz="2000" dirty="0">
              <a:effectLst/>
              <a:latin typeface="Linux Libertine" charset="0"/>
              <a:ea typeface="Calibri" charset="0"/>
              <a:cs typeface="Times New Roman" charset="0"/>
            </a:endParaRPr>
          </a:p>
        </p:txBody>
      </p:sp>
      <p:pic>
        <p:nvPicPr>
          <p:cNvPr id="6" name="图片 6"/>
          <p:cNvPicPr/>
          <p:nvPr/>
        </p:nvPicPr>
        <p:blipFill>
          <a:blip r:embed="rId2"/>
          <a:stretch>
            <a:fillRect/>
          </a:stretch>
        </p:blipFill>
        <p:spPr>
          <a:xfrm>
            <a:off x="4498512" y="796131"/>
            <a:ext cx="6980317" cy="5265738"/>
          </a:xfrm>
          <a:prstGeom prst="rect">
            <a:avLst/>
          </a:prstGeom>
        </p:spPr>
      </p:pic>
      <p:sp>
        <p:nvSpPr>
          <p:cNvPr id="7" name="矩形 1">
            <a:extLst>
              <a:ext uri="{FF2B5EF4-FFF2-40B4-BE49-F238E27FC236}">
                <a16:creationId xmlns:a16="http://schemas.microsoft.com/office/drawing/2014/main" xmlns="" id="{1C3AF46B-7E6E-B343-A69D-29DC4A9757F4}"/>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文本框 10">
            <a:extLst>
              <a:ext uri="{FF2B5EF4-FFF2-40B4-BE49-F238E27FC236}">
                <a16:creationId xmlns:a16="http://schemas.microsoft.com/office/drawing/2014/main" xmlns="" id="{8E33259C-A630-ED42-A19E-97BCE71D3170}"/>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Results (Drawbacks)</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42950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05</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30997"/>
          </a:xfrm>
          <a:prstGeom prst="rect">
            <a:avLst/>
          </a:prstGeom>
          <a:noFill/>
        </p:spPr>
        <p:txBody>
          <a:bodyPr wrap="square" rtlCol="0">
            <a:spAutoFit/>
          </a:bodyPr>
          <a:lstStyle/>
          <a:p>
            <a:pPr algn="ctr"/>
            <a:r>
              <a:rPr kumimoji="1" lang="en-US" altLang="zh-CN" sz="4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TIME SERIES</a:t>
            </a:r>
            <a:endParaRPr kumimoji="1"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294645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xmlns="" id="{84F5AD2E-6351-4604-BF3F-717B2DF6A704}"/>
              </a:ext>
            </a:extLst>
          </p:cNvPr>
          <p:cNvSpPr/>
          <p:nvPr/>
        </p:nvSpPr>
        <p:spPr>
          <a:xfrm>
            <a:off x="577517" y="2053792"/>
            <a:ext cx="2254508" cy="34822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Based on historical data</a:t>
            </a:r>
          </a:p>
          <a:p>
            <a:pPr algn="ctr"/>
            <a:endParaRPr lang="en-US" altLang="zh-CN" dirty="0">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Time delay</a:t>
            </a:r>
          </a:p>
          <a:p>
            <a:pPr algn="ctr"/>
            <a:endParaRPr lang="en-US" altLang="zh-CN" dirty="0">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Hard to detect sudden change</a:t>
            </a: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3" name="组合 52"/>
          <p:cNvGrpSpPr/>
          <p:nvPr/>
        </p:nvGrpSpPr>
        <p:grpSpPr>
          <a:xfrm>
            <a:off x="2715079" y="2039938"/>
            <a:ext cx="2449035" cy="3498850"/>
            <a:chOff x="1104900" y="2039938"/>
            <a:chExt cx="2449035" cy="3498850"/>
          </a:xfrm>
        </p:grpSpPr>
        <p:sp>
          <p:nvSpPr>
            <p:cNvPr id="16" name="矩形 15"/>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9" name="组合 38"/>
            <p:cNvGrpSpPr/>
            <p:nvPr/>
          </p:nvGrpSpPr>
          <p:grpSpPr>
            <a:xfrm>
              <a:off x="1104900" y="3463105"/>
              <a:ext cx="2449035" cy="556772"/>
              <a:chOff x="2850228" y="1996460"/>
              <a:chExt cx="2449035" cy="556772"/>
            </a:xfrm>
          </p:grpSpPr>
          <p:sp>
            <p:nvSpPr>
              <p:cNvPr id="40" name="TextBox 11"/>
              <p:cNvSpPr txBox="1"/>
              <p:nvPr/>
            </p:nvSpPr>
            <p:spPr>
              <a:xfrm>
                <a:off x="3178364" y="2336570"/>
                <a:ext cx="1792764" cy="216662"/>
              </a:xfrm>
              <a:prstGeom prst="rect">
                <a:avLst/>
              </a:prstGeom>
              <a:noFill/>
            </p:spPr>
            <p:txBody>
              <a:bodyPr wrap="square" lIns="0" tIns="0" rIns="0" bIns="0" rtlCol="0">
                <a:spAutoFit/>
                <a:scene3d>
                  <a:camera prst="orthographicFront"/>
                  <a:lightRig rig="threePt" dir="t"/>
                </a:scene3d>
                <a:sp3d contourW="12700"/>
              </a:bodyPr>
              <a:lstStyle/>
              <a:p>
                <a:pPr algn="ctr">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1" name="TextBox 11"/>
              <p:cNvSpPr txBox="1"/>
              <p:nvPr/>
            </p:nvSpPr>
            <p:spPr>
              <a:xfrm>
                <a:off x="2850228" y="1996460"/>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Time Series</a:t>
                </a:r>
              </a:p>
            </p:txBody>
          </p:sp>
        </p:grpSp>
      </p:grpSp>
      <p:grpSp>
        <p:nvGrpSpPr>
          <p:cNvPr id="54" name="组合 53"/>
          <p:cNvGrpSpPr/>
          <p:nvPr/>
        </p:nvGrpSpPr>
        <p:grpSpPr>
          <a:xfrm>
            <a:off x="6692900" y="2039938"/>
            <a:ext cx="2449035" cy="3498850"/>
            <a:chOff x="6132513" y="2039938"/>
            <a:chExt cx="2449035" cy="3498850"/>
          </a:xfrm>
        </p:grpSpPr>
        <p:sp>
          <p:nvSpPr>
            <p:cNvPr id="34" name="矩形 33"/>
            <p:cNvSpPr/>
            <p:nvPr/>
          </p:nvSpPr>
          <p:spPr>
            <a:xfrm>
              <a:off x="6220512"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2" name="组合 41"/>
            <p:cNvGrpSpPr/>
            <p:nvPr/>
          </p:nvGrpSpPr>
          <p:grpSpPr>
            <a:xfrm>
              <a:off x="6132513" y="3463105"/>
              <a:ext cx="2449035" cy="556772"/>
              <a:chOff x="2850228" y="1996460"/>
              <a:chExt cx="2449035" cy="556772"/>
            </a:xfrm>
          </p:grpSpPr>
          <p:sp>
            <p:nvSpPr>
              <p:cNvPr id="43" name="TextBox 11"/>
              <p:cNvSpPr txBox="1"/>
              <p:nvPr/>
            </p:nvSpPr>
            <p:spPr>
              <a:xfrm>
                <a:off x="3178364" y="2336570"/>
                <a:ext cx="1792764" cy="216662"/>
              </a:xfrm>
              <a:prstGeom prst="rect">
                <a:avLst/>
              </a:prstGeom>
              <a:noFill/>
            </p:spPr>
            <p:txBody>
              <a:bodyPr wrap="square" lIns="0" tIns="0" rIns="0" bIns="0" rtlCol="0">
                <a:spAutoFit/>
                <a:scene3d>
                  <a:camera prst="orthographicFront"/>
                  <a:lightRig rig="threePt" dir="t"/>
                </a:scene3d>
                <a:sp3d contourW="12700"/>
              </a:bodyPr>
              <a:lstStyle/>
              <a:p>
                <a:pPr algn="ctr">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4" name="TextBox 11"/>
              <p:cNvSpPr txBox="1"/>
              <p:nvPr/>
            </p:nvSpPr>
            <p:spPr>
              <a:xfrm>
                <a:off x="2850228" y="1996460"/>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Text Analysis</a:t>
                </a:r>
              </a:p>
            </p:txBody>
          </p:sp>
        </p:grpSp>
      </p:grpSp>
      <p:sp>
        <p:nvSpPr>
          <p:cNvPr id="17" name="文本框 10">
            <a:extLst>
              <a:ext uri="{FF2B5EF4-FFF2-40B4-BE49-F238E27FC236}">
                <a16:creationId xmlns:a16="http://schemas.microsoft.com/office/drawing/2014/main" xmlns="" id="{C1784862-ECB9-44C5-9A6D-FF0AA391A402}"/>
              </a:ext>
            </a:extLst>
          </p:cNvPr>
          <p:cNvSpPr txBox="1">
            <a:spLocks noChangeArrowheads="1"/>
          </p:cNvSpPr>
          <p:nvPr/>
        </p:nvSpPr>
        <p:spPr bwMode="auto">
          <a:xfrm>
            <a:off x="174624" y="220664"/>
            <a:ext cx="99106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400" b="1" dirty="0">
                <a:latin typeface="微软雅黑" panose="020B0503020204020204" pitchFamily="34" charset="-122"/>
                <a:ea typeface="微软雅黑" panose="020B0503020204020204" pitchFamily="34" charset="-122"/>
              </a:rPr>
              <a:t>Time Series Analysis vs. Text Analysis on Stock Price Prediction</a:t>
            </a:r>
            <a:r>
              <a:rPr lang="zh-CN"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
            <a:extLst>
              <a:ext uri="{FF2B5EF4-FFF2-40B4-BE49-F238E27FC236}">
                <a16:creationId xmlns:a16="http://schemas.microsoft.com/office/drawing/2014/main" xmlns="" id="{7BEED4B0-FCAD-46DD-90C1-0EE1EBAC2DAE}"/>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a:extLst>
              <a:ext uri="{FF2B5EF4-FFF2-40B4-BE49-F238E27FC236}">
                <a16:creationId xmlns:a16="http://schemas.microsoft.com/office/drawing/2014/main" xmlns="" id="{1BFE5786-8B3D-470E-AEE9-BB94FC927FCD}"/>
              </a:ext>
            </a:extLst>
          </p:cNvPr>
          <p:cNvSpPr/>
          <p:nvPr/>
        </p:nvSpPr>
        <p:spPr>
          <a:xfrm>
            <a:off x="9019365" y="2046028"/>
            <a:ext cx="2254508" cy="34822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Based on news</a:t>
            </a:r>
          </a:p>
          <a:p>
            <a:pPr algn="ctr"/>
            <a:endParaRPr lang="en-US" altLang="zh-CN" dirty="0">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Not sensitive to increasing tendency</a:t>
            </a:r>
          </a:p>
          <a:p>
            <a:pPr algn="ctr"/>
            <a:endParaRPr lang="en-US" altLang="zh-CN" dirty="0">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Cannot learn from historical data</a:t>
            </a: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椭圆 11">
            <a:extLst>
              <a:ext uri="{FF2B5EF4-FFF2-40B4-BE49-F238E27FC236}">
                <a16:creationId xmlns:a16="http://schemas.microsoft.com/office/drawing/2014/main" xmlns="" id="{EC5975CA-7CBB-F441-957A-D39E7A77A82A}"/>
              </a:ext>
            </a:extLst>
          </p:cNvPr>
          <p:cNvSpPr/>
          <p:nvPr/>
        </p:nvSpPr>
        <p:spPr>
          <a:xfrm>
            <a:off x="7535657" y="2535278"/>
            <a:ext cx="712122" cy="73406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Shape 719">
            <a:extLst>
              <a:ext uri="{FF2B5EF4-FFF2-40B4-BE49-F238E27FC236}">
                <a16:creationId xmlns:a16="http://schemas.microsoft.com/office/drawing/2014/main" xmlns="" id="{C6950E65-505F-3449-BB2F-99EDC41D7A4E}"/>
              </a:ext>
            </a:extLst>
          </p:cNvPr>
          <p:cNvSpPr/>
          <p:nvPr/>
        </p:nvSpPr>
        <p:spPr>
          <a:xfrm>
            <a:off x="3586783" y="2537391"/>
            <a:ext cx="693135" cy="596106"/>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wrap="square" lIns="38098" tIns="38098" rIns="38098" bIns="38098" numCol="1" anchor="ctr">
            <a:noAutofit/>
          </a:bodyPr>
          <a:lstStyle/>
          <a:p>
            <a:pPr lvl="0" algn="l">
              <a:defRPr sz="3100" b="1">
                <a:latin typeface="Kontrapunkt Bob Bold"/>
                <a:ea typeface="Kontrapunkt Bob Bold"/>
                <a:cs typeface="Kontrapunkt Bob Bold"/>
                <a:sym typeface="Kontrapunkt Bob Bold"/>
              </a:defRPr>
            </a:pPr>
            <a:endParaRPr sz="3099" dirty="0">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109921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椭圆 7"/>
          <p:cNvSpPr/>
          <p:nvPr/>
        </p:nvSpPr>
        <p:spPr>
          <a:xfrm>
            <a:off x="4836390" y="2509271"/>
            <a:ext cx="2519223" cy="2519564"/>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a:off x="7584298" y="1732759"/>
            <a:ext cx="2556052" cy="881043"/>
          </a:xfrm>
          <a:prstGeom prst="rect">
            <a:avLst/>
          </a:prstGeom>
        </p:spPr>
        <p:txBody>
          <a:bodyPr wrap="square" lIns="91408" tIns="45704" rIns="91408" bIns="45704">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One LSTM layer of 4 blocks</a:t>
            </a:r>
            <a:r>
              <a:rPr lang="zh-CN" altLang="zh-CN" sz="1100" dirty="0">
                <a:latin typeface="Microsoft YaHei" panose="020B0503020204020204" pitchFamily="34" charset="-122"/>
                <a:ea typeface="Microsoft YaHei" panose="020B0503020204020204" pitchFamily="34" charset="-122"/>
              </a:rPr>
              <a:t> </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
        <p:nvSpPr>
          <p:cNvPr id="22" name="矩形 21"/>
          <p:cNvSpPr/>
          <p:nvPr/>
        </p:nvSpPr>
        <p:spPr>
          <a:xfrm>
            <a:off x="8525391" y="3479313"/>
            <a:ext cx="2556052" cy="464069"/>
          </a:xfrm>
          <a:prstGeom prst="rect">
            <a:avLst/>
          </a:prstGeom>
        </p:spPr>
        <p:txBody>
          <a:bodyPr wrap="square" lIns="91408" tIns="45704" rIns="91408" bIns="45704">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One dense layer</a:t>
            </a:r>
            <a:r>
              <a:rPr lang="zh-CN" altLang="zh-CN" sz="1100" dirty="0">
                <a:latin typeface="Microsoft YaHei" panose="020B0503020204020204" pitchFamily="34" charset="-122"/>
                <a:ea typeface="Microsoft YaHei" panose="020B0503020204020204" pitchFamily="34" charset="-122"/>
              </a:rPr>
              <a:t> </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
        <p:nvSpPr>
          <p:cNvPr id="25" name="矩形 24"/>
          <p:cNvSpPr/>
          <p:nvPr/>
        </p:nvSpPr>
        <p:spPr>
          <a:xfrm>
            <a:off x="1231202" y="3580799"/>
            <a:ext cx="2556052" cy="725166"/>
          </a:xfrm>
          <a:prstGeom prst="rect">
            <a:avLst/>
          </a:prstGeom>
        </p:spPr>
        <p:txBody>
          <a:bodyPr wrap="square" lIns="91408" tIns="45704" rIns="91408" bIns="45704">
            <a:spAutoFit/>
          </a:bodyPr>
          <a:lstStyle/>
          <a:p>
            <a:pPr algn="r">
              <a:lnSpc>
                <a:spcPct val="150000"/>
              </a:lnSpc>
            </a:pPr>
            <a:r>
              <a:rPr lang="en-US" altLang="zh-CN" dirty="0" err="1">
                <a:latin typeface="Microsoft YaHei" panose="020B0503020204020204" pitchFamily="34" charset="-122"/>
                <a:ea typeface="Microsoft YaHei" panose="020B0503020204020204" pitchFamily="34" charset="-122"/>
              </a:rPr>
              <a:t>Xt</a:t>
            </a:r>
            <a:r>
              <a:rPr lang="en-US" altLang="zh-CN" dirty="0">
                <a:latin typeface="Microsoft YaHei" panose="020B0503020204020204" pitchFamily="34" charset="-122"/>
                <a:ea typeface="Microsoft YaHei" panose="020B0503020204020204" pitchFamily="34" charset="-122"/>
              </a:rPr>
              <a:t>=f(Xt−1, </a:t>
            </a:r>
            <a:r>
              <a:rPr lang="en-US" altLang="zh-CN" dirty="0" err="1">
                <a:latin typeface="Microsoft YaHei" panose="020B0503020204020204" pitchFamily="34" charset="-122"/>
                <a:ea typeface="Microsoft YaHei" panose="020B0503020204020204" pitchFamily="34" charset="-122"/>
              </a:rPr>
              <a:t>Θ</a:t>
            </a:r>
            <a:r>
              <a:rPr lang="en-US" altLang="zh-CN" dirty="0">
                <a:latin typeface="Microsoft YaHei" panose="020B0503020204020204" pitchFamily="34" charset="-122"/>
                <a:ea typeface="Microsoft YaHei" panose="020B0503020204020204" pitchFamily="34" charset="-122"/>
              </a:rPr>
              <a:t>)</a:t>
            </a:r>
            <a:endParaRPr lang="zh-CN" altLang="zh-CN" dirty="0">
              <a:latin typeface="Microsoft YaHei" panose="020B0503020204020204" pitchFamily="34" charset="-122"/>
              <a:ea typeface="Microsoft YaHei" panose="020B0503020204020204" pitchFamily="34" charset="-122"/>
            </a:endParaRPr>
          </a:p>
          <a:p>
            <a:pPr algn="r">
              <a:lnSpc>
                <a:spcPct val="150000"/>
              </a:lnSpc>
            </a:pPr>
            <a:endParaRPr lang="en-US" altLang="zh-CN" sz="1067"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a:off x="7584298" y="4911457"/>
            <a:ext cx="2556052" cy="881043"/>
          </a:xfrm>
          <a:prstGeom prst="rect">
            <a:avLst/>
          </a:prstGeom>
        </p:spPr>
        <p:txBody>
          <a:bodyPr wrap="square" lIns="91408" tIns="45704" rIns="91408" bIns="45704">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MSE is used as loss function</a:t>
            </a:r>
            <a:r>
              <a:rPr lang="zh-CN" altLang="zh-CN" sz="1100" dirty="0">
                <a:latin typeface="Microsoft YaHei" panose="020B0503020204020204" pitchFamily="34" charset="-122"/>
                <a:ea typeface="Microsoft YaHei" panose="020B0503020204020204" pitchFamily="34" charset="-122"/>
              </a:rPr>
              <a:t> </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
        <p:nvSpPr>
          <p:cNvPr id="26" name="矩形 25"/>
          <p:cNvSpPr/>
          <p:nvPr/>
        </p:nvSpPr>
        <p:spPr>
          <a:xfrm>
            <a:off x="2051650" y="5100941"/>
            <a:ext cx="2556052" cy="464069"/>
          </a:xfrm>
          <a:prstGeom prst="rect">
            <a:avLst/>
          </a:prstGeom>
        </p:spPr>
        <p:txBody>
          <a:bodyPr wrap="square" lIns="91408" tIns="45704" rIns="91408" bIns="45704">
            <a:spAutoFit/>
          </a:bodyPr>
          <a:lstStyle/>
          <a:p>
            <a:pPr algn="r">
              <a:lnSpc>
                <a:spcPct val="150000"/>
              </a:lnSpc>
            </a:pPr>
            <a:r>
              <a:rPr lang="en-US" altLang="zh-CN" dirty="0">
                <a:latin typeface="Microsoft YaHei" panose="020B0503020204020204" pitchFamily="34" charset="-122"/>
                <a:ea typeface="Microsoft YaHei" panose="020B0503020204020204" pitchFamily="34" charset="-122"/>
              </a:rPr>
              <a:t>epochs=20</a:t>
            </a:r>
            <a:r>
              <a:rPr lang="zh-CN" altLang="zh-CN" sz="1100" dirty="0">
                <a:latin typeface="Microsoft YaHei" panose="020B0503020204020204" pitchFamily="34" charset="-122"/>
                <a:ea typeface="Microsoft YaHei" panose="020B0503020204020204" pitchFamily="34" charset="-122"/>
              </a:rPr>
              <a:t> </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
        <p:nvSpPr>
          <p:cNvPr id="9" name="椭圆 8"/>
          <p:cNvSpPr/>
          <p:nvPr/>
        </p:nvSpPr>
        <p:spPr>
          <a:xfrm>
            <a:off x="6568343" y="1762979"/>
            <a:ext cx="869447" cy="8695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3" name="椭圆 12"/>
          <p:cNvSpPr/>
          <p:nvPr/>
        </p:nvSpPr>
        <p:spPr>
          <a:xfrm>
            <a:off x="7475406" y="3334273"/>
            <a:ext cx="869447" cy="869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6" name="椭圆 15"/>
          <p:cNvSpPr/>
          <p:nvPr/>
        </p:nvSpPr>
        <p:spPr>
          <a:xfrm>
            <a:off x="6568342" y="4905563"/>
            <a:ext cx="869447" cy="869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 name="椭圆 9"/>
          <p:cNvSpPr/>
          <p:nvPr/>
        </p:nvSpPr>
        <p:spPr>
          <a:xfrm>
            <a:off x="4754214" y="4905563"/>
            <a:ext cx="869447" cy="869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椭圆 13"/>
          <p:cNvSpPr/>
          <p:nvPr/>
        </p:nvSpPr>
        <p:spPr>
          <a:xfrm>
            <a:off x="3847150" y="3334273"/>
            <a:ext cx="869447" cy="8695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7" name="椭圆 16"/>
          <p:cNvSpPr/>
          <p:nvPr/>
        </p:nvSpPr>
        <p:spPr>
          <a:xfrm>
            <a:off x="4754213" y="1762979"/>
            <a:ext cx="869447" cy="8695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10">
            <a:extLst>
              <a:ext uri="{FF2B5EF4-FFF2-40B4-BE49-F238E27FC236}">
                <a16:creationId xmlns:a16="http://schemas.microsoft.com/office/drawing/2014/main" xmlns="" id="{5259D19F-052C-4723-A6D9-4905BE5E8C4C}"/>
              </a:ext>
            </a:extLst>
          </p:cNvPr>
          <p:cNvSpPr txBox="1">
            <a:spLocks noChangeArrowheads="1"/>
          </p:cNvSpPr>
          <p:nvPr/>
        </p:nvSpPr>
        <p:spPr bwMode="auto">
          <a:xfrm>
            <a:off x="174623" y="220664"/>
            <a:ext cx="43116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LSTM Model Construction</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矩形 1">
            <a:extLst>
              <a:ext uri="{FF2B5EF4-FFF2-40B4-BE49-F238E27FC236}">
                <a16:creationId xmlns:a16="http://schemas.microsoft.com/office/drawing/2014/main" xmlns="" id="{D7E2E362-6F7E-49E1-B59D-DFB1834AA630}"/>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文本框 1">
            <a:extLst>
              <a:ext uri="{FF2B5EF4-FFF2-40B4-BE49-F238E27FC236}">
                <a16:creationId xmlns:a16="http://schemas.microsoft.com/office/drawing/2014/main" xmlns="" id="{5B86DE5E-40EA-C044-B888-EC78EBB911A8}"/>
              </a:ext>
            </a:extLst>
          </p:cNvPr>
          <p:cNvSpPr txBox="1"/>
          <p:nvPr/>
        </p:nvSpPr>
        <p:spPr>
          <a:xfrm>
            <a:off x="3738254" y="1943826"/>
            <a:ext cx="869448" cy="458908"/>
          </a:xfrm>
          <a:prstGeom prst="rect">
            <a:avLst/>
          </a:prstGeom>
          <a:noFill/>
        </p:spPr>
        <p:txBody>
          <a:bodyPr wrap="square" rtlCol="0">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LSTM</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Tree>
    <p:custDataLst>
      <p:tags r:id="rId1"/>
    </p:custDataLst>
    <p:extLst>
      <p:ext uri="{BB962C8B-B14F-4D97-AF65-F5344CB8AC3E}">
        <p14:creationId xmlns:p14="http://schemas.microsoft.com/office/powerpoint/2010/main" val="344266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0-#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2" grpId="0"/>
      <p:bldP spid="25" grpId="0"/>
      <p:bldP spid="23"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01</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882163" cy="830997"/>
          </a:xfrm>
          <a:prstGeom prst="rect">
            <a:avLst/>
          </a:prstGeom>
          <a:noFill/>
        </p:spPr>
        <p:txBody>
          <a:bodyPr wrap="square" rtlCol="0">
            <a:spAutoFit/>
          </a:bodyPr>
          <a:lstStyle/>
          <a:p>
            <a:pPr algn="dist"/>
            <a:r>
              <a:rPr kumimoji="1" lang="en-US" altLang="zh-CN" sz="48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rPr>
              <a:t>INTRODCTION</a:t>
            </a:r>
            <a:endParaRPr kumimoji="1" lang="zh-CN" altLang="en-US" sz="48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endParaRPr>
          </a:p>
        </p:txBody>
      </p:sp>
    </p:spTree>
    <p:extLst>
      <p:ext uri="{BB962C8B-B14F-4D97-AF65-F5344CB8AC3E}">
        <p14:creationId xmlns:p14="http://schemas.microsoft.com/office/powerpoint/2010/main" val="265756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8" name="文本框 10">
            <a:extLst>
              <a:ext uri="{FF2B5EF4-FFF2-40B4-BE49-F238E27FC236}">
                <a16:creationId xmlns:a16="http://schemas.microsoft.com/office/drawing/2014/main" xmlns="" id="{17B84519-7464-4C29-8F83-11A0F3A9FD0F}"/>
              </a:ext>
            </a:extLst>
          </p:cNvPr>
          <p:cNvSpPr txBox="1">
            <a:spLocks noChangeArrowheads="1"/>
          </p:cNvSpPr>
          <p:nvPr/>
        </p:nvSpPr>
        <p:spPr bwMode="auto">
          <a:xfrm>
            <a:off x="174625" y="220663"/>
            <a:ext cx="2641600" cy="461962"/>
          </a:xfrm>
          <a:prstGeom prst="rect">
            <a:avLst/>
          </a:prstGeom>
          <a:gradFill>
            <a:gsLst>
              <a:gs pos="100000">
                <a:schemeClr val="bg1"/>
              </a:gs>
              <a:gs pos="100000">
                <a:srgbClr val="E6E6E8"/>
              </a:gs>
            </a:gsLst>
            <a:path path="circle">
              <a:fillToRect l="50000" t="50000" r="50000" b="50000"/>
            </a:path>
          </a:gra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Results</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矩形 1">
            <a:extLst>
              <a:ext uri="{FF2B5EF4-FFF2-40B4-BE49-F238E27FC236}">
                <a16:creationId xmlns:a16="http://schemas.microsoft.com/office/drawing/2014/main" xmlns="" id="{FFEC862C-A5D3-4945-9114-7AF2C6FEC50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70" name="图片 69">
            <a:extLst>
              <a:ext uri="{FF2B5EF4-FFF2-40B4-BE49-F238E27FC236}">
                <a16:creationId xmlns:a16="http://schemas.microsoft.com/office/drawing/2014/main" xmlns="" id="{368058AF-DFF6-274A-9052-40B42878C602}"/>
              </a:ext>
            </a:extLst>
          </p:cNvPr>
          <p:cNvPicPr/>
          <p:nvPr/>
        </p:nvPicPr>
        <p:blipFill>
          <a:blip r:embed="rId3"/>
          <a:stretch>
            <a:fillRect/>
          </a:stretch>
        </p:blipFill>
        <p:spPr>
          <a:xfrm>
            <a:off x="819944" y="1214437"/>
            <a:ext cx="10195719" cy="5114925"/>
          </a:xfrm>
          <a:prstGeom prst="rect">
            <a:avLst/>
          </a:prstGeom>
        </p:spPr>
      </p:pic>
    </p:spTree>
    <p:extLst>
      <p:ext uri="{BB962C8B-B14F-4D97-AF65-F5344CB8AC3E}">
        <p14:creationId xmlns:p14="http://schemas.microsoft.com/office/powerpoint/2010/main" val="152289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8" name="文本框 10">
            <a:extLst>
              <a:ext uri="{FF2B5EF4-FFF2-40B4-BE49-F238E27FC236}">
                <a16:creationId xmlns:a16="http://schemas.microsoft.com/office/drawing/2014/main" xmlns="" id="{17B84519-7464-4C29-8F83-11A0F3A9FD0F}"/>
              </a:ext>
            </a:extLst>
          </p:cNvPr>
          <p:cNvSpPr txBox="1">
            <a:spLocks noChangeArrowheads="1"/>
          </p:cNvSpPr>
          <p:nvPr/>
        </p:nvSpPr>
        <p:spPr bwMode="auto">
          <a:xfrm>
            <a:off x="174625" y="220663"/>
            <a:ext cx="2641600" cy="461665"/>
          </a:xfrm>
          <a:prstGeom prst="rect">
            <a:avLst/>
          </a:prstGeom>
          <a:gradFill>
            <a:gsLst>
              <a:gs pos="100000">
                <a:schemeClr val="bg1"/>
              </a:gs>
              <a:gs pos="100000">
                <a:srgbClr val="E6E6E8"/>
              </a:gs>
            </a:gsLst>
            <a:path path="circle">
              <a:fillToRect l="50000" t="50000" r="50000" b="50000"/>
            </a:path>
          </a:gra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Results</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矩形 1">
            <a:extLst>
              <a:ext uri="{FF2B5EF4-FFF2-40B4-BE49-F238E27FC236}">
                <a16:creationId xmlns:a16="http://schemas.microsoft.com/office/drawing/2014/main" xmlns="" id="{FFEC862C-A5D3-4945-9114-7AF2C6FEC50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5" name="图片 4">
            <a:extLst>
              <a:ext uri="{FF2B5EF4-FFF2-40B4-BE49-F238E27FC236}">
                <a16:creationId xmlns:a16="http://schemas.microsoft.com/office/drawing/2014/main" xmlns="" id="{72DC35BE-3186-2D47-877F-CFDACBFFDAB3}"/>
              </a:ext>
            </a:extLst>
          </p:cNvPr>
          <p:cNvPicPr/>
          <p:nvPr/>
        </p:nvPicPr>
        <p:blipFill>
          <a:blip r:embed="rId3"/>
          <a:stretch>
            <a:fillRect/>
          </a:stretch>
        </p:blipFill>
        <p:spPr>
          <a:xfrm>
            <a:off x="2024062" y="1230324"/>
            <a:ext cx="7934326" cy="3793806"/>
          </a:xfrm>
          <a:prstGeom prst="rect">
            <a:avLst/>
          </a:prstGeom>
        </p:spPr>
      </p:pic>
      <p:sp>
        <p:nvSpPr>
          <p:cNvPr id="2" name="文本框 1">
            <a:extLst>
              <a:ext uri="{FF2B5EF4-FFF2-40B4-BE49-F238E27FC236}">
                <a16:creationId xmlns:a16="http://schemas.microsoft.com/office/drawing/2014/main" xmlns="" id="{A60A0C8F-30B8-7348-B1D7-090F023B5B05}"/>
              </a:ext>
            </a:extLst>
          </p:cNvPr>
          <p:cNvSpPr txBox="1"/>
          <p:nvPr/>
        </p:nvSpPr>
        <p:spPr>
          <a:xfrm>
            <a:off x="1431131" y="5572126"/>
            <a:ext cx="9329738" cy="461665"/>
          </a:xfrm>
          <a:prstGeom prst="rect">
            <a:avLst/>
          </a:prstGeom>
          <a:noFill/>
        </p:spPr>
        <p:txBody>
          <a:bodyPr wrap="square" rtlCol="0">
            <a:spAutoFit/>
          </a:bodyPr>
          <a:lstStyle/>
          <a:p>
            <a:r>
              <a:rPr lang="en-US" altLang="zh-CN" sz="2400" b="1" dirty="0"/>
              <a:t>The accuracy of predicting the tendency of stock price</a:t>
            </a:r>
            <a:r>
              <a:rPr lang="zh-CN" altLang="zh-CN" sz="2400" b="1" dirty="0"/>
              <a:t> </a:t>
            </a:r>
            <a:r>
              <a:rPr lang="en-US" altLang="zh-CN" sz="2400" b="1" dirty="0"/>
              <a:t>is 0.554656</a:t>
            </a:r>
            <a:endParaRPr kumimoji="1" lang="zh-CN" altLang="en-US" sz="2400" b="1" dirty="0"/>
          </a:p>
        </p:txBody>
      </p:sp>
    </p:spTree>
    <p:extLst>
      <p:ext uri="{BB962C8B-B14F-4D97-AF65-F5344CB8AC3E}">
        <p14:creationId xmlns:p14="http://schemas.microsoft.com/office/powerpoint/2010/main" val="1426628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BB86DED2-ADB2-4DBA-9E2B-F3FA124098D2}"/>
              </a:ext>
            </a:extLst>
          </p:cNvPr>
          <p:cNvGrpSpPr/>
          <p:nvPr/>
        </p:nvGrpSpPr>
        <p:grpSpPr>
          <a:xfrm>
            <a:off x="2968626" y="2359978"/>
            <a:ext cx="2052637" cy="3603625"/>
            <a:chOff x="2968626" y="2359978"/>
            <a:chExt cx="2052637" cy="3603625"/>
          </a:xfrm>
        </p:grpSpPr>
        <p:cxnSp>
          <p:nvCxnSpPr>
            <p:cNvPr id="55" name="直接连接符 54"/>
            <p:cNvCxnSpPr/>
            <p:nvPr/>
          </p:nvCxnSpPr>
          <p:spPr>
            <a:xfrm rot="5400000">
              <a:off x="4283076" y="1621790"/>
              <a:ext cx="0" cy="1476375"/>
            </a:xfrm>
            <a:prstGeom prst="line">
              <a:avLst/>
            </a:prstGeom>
            <a:ln w="19050">
              <a:solidFill>
                <a:srgbClr val="0D0D0D"/>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xmlns="" id="{DF259EC7-181D-4A37-8C68-9FB6FE71A574}"/>
                </a:ext>
              </a:extLst>
            </p:cNvPr>
            <p:cNvGrpSpPr/>
            <p:nvPr/>
          </p:nvGrpSpPr>
          <p:grpSpPr>
            <a:xfrm>
              <a:off x="2968626" y="2359978"/>
              <a:ext cx="576262" cy="3600450"/>
              <a:chOff x="2968626" y="2359978"/>
              <a:chExt cx="576262" cy="3600450"/>
            </a:xfrm>
          </p:grpSpPr>
          <p:cxnSp>
            <p:nvCxnSpPr>
              <p:cNvPr id="54" name="直接连接符 53"/>
              <p:cNvCxnSpPr/>
              <p:nvPr/>
            </p:nvCxnSpPr>
            <p:spPr>
              <a:xfrm>
                <a:off x="3544888" y="2359978"/>
                <a:ext cx="0" cy="360045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cxnSpLocks/>
              </p:cNvCxnSpPr>
              <p:nvPr/>
            </p:nvCxnSpPr>
            <p:spPr>
              <a:xfrm flipH="1">
                <a:off x="2968626" y="4174490"/>
                <a:ext cx="576262"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rot="5400000">
              <a:off x="4283076" y="5225415"/>
              <a:ext cx="0" cy="1476375"/>
            </a:xfrm>
            <a:prstGeom prst="line">
              <a:avLst/>
            </a:prstGeom>
            <a:ln w="19050">
              <a:solidFill>
                <a:srgbClr val="0D0D0D"/>
              </a:solidFill>
            </a:ln>
          </p:spPr>
          <p:style>
            <a:lnRef idx="1">
              <a:schemeClr val="accent1"/>
            </a:lnRef>
            <a:fillRef idx="0">
              <a:schemeClr val="accent1"/>
            </a:fillRef>
            <a:effectRef idx="0">
              <a:schemeClr val="accent1"/>
            </a:effectRef>
            <a:fontRef idx="minor">
              <a:schemeClr val="tx1"/>
            </a:fontRef>
          </p:style>
        </p:cxnSp>
      </p:grpSp>
      <p:sp>
        <p:nvSpPr>
          <p:cNvPr id="102" name="椭圆 101"/>
          <p:cNvSpPr/>
          <p:nvPr/>
        </p:nvSpPr>
        <p:spPr>
          <a:xfrm>
            <a:off x="1055688" y="3056890"/>
            <a:ext cx="2193925" cy="219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COMBINED MODEL</a:t>
            </a:r>
            <a:endParaRPr kumimoji="0" lang="zh-CN" altLang="en-US" b="1"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 name="组合 2">
            <a:extLst>
              <a:ext uri="{FF2B5EF4-FFF2-40B4-BE49-F238E27FC236}">
                <a16:creationId xmlns:a16="http://schemas.microsoft.com/office/drawing/2014/main" xmlns="" id="{4AA6072D-4F25-48B1-BBFE-86715941176A}"/>
              </a:ext>
            </a:extLst>
          </p:cNvPr>
          <p:cNvGrpSpPr/>
          <p:nvPr/>
        </p:nvGrpSpPr>
        <p:grpSpPr>
          <a:xfrm>
            <a:off x="3952875" y="1985328"/>
            <a:ext cx="2910067" cy="773112"/>
            <a:chOff x="3952875" y="1985328"/>
            <a:chExt cx="2910067" cy="773112"/>
          </a:xfrm>
        </p:grpSpPr>
        <p:sp>
          <p:nvSpPr>
            <p:cNvPr id="103" name="圆角矩形 102"/>
            <p:cNvSpPr/>
            <p:nvPr/>
          </p:nvSpPr>
          <p:spPr>
            <a:xfrm>
              <a:off x="3952875" y="1985328"/>
              <a:ext cx="2855913" cy="7731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6" name="矩形 105"/>
            <p:cNvSpPr/>
            <p:nvPr/>
          </p:nvSpPr>
          <p:spPr>
            <a:xfrm>
              <a:off x="4374760" y="2167891"/>
              <a:ext cx="248818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Time series</a:t>
              </a:r>
              <a:endParaRPr kumimoji="0" lang="zh-CN" altLang="en-US" sz="2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07" name="文本框 60"/>
          <p:cNvSpPr>
            <a:spLocks noChangeArrowheads="1"/>
          </p:cNvSpPr>
          <p:nvPr/>
        </p:nvSpPr>
        <p:spPr bwMode="auto">
          <a:xfrm>
            <a:off x="7406374" y="2167256"/>
            <a:ext cx="3299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kumimoji="0" lang="en-US" altLang="zh-CN" sz="2400" b="1"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LSTM</a:t>
            </a:r>
            <a:endParaRPr kumimoji="0" lang="zh-CN" altLang="en-US" sz="2400" b="1"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9" name="文本框 60"/>
          <p:cNvSpPr>
            <a:spLocks noChangeArrowheads="1"/>
          </p:cNvSpPr>
          <p:nvPr/>
        </p:nvSpPr>
        <p:spPr bwMode="auto">
          <a:xfrm>
            <a:off x="7406374" y="5670788"/>
            <a:ext cx="3109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kumimoji="0" lang="en-US" altLang="zh-CN" sz="2400" b="1"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LSTM+</a:t>
            </a:r>
            <a:r>
              <a:rPr lang="en-US" altLang="zh-CN" sz="2400" b="1" dirty="0">
                <a:solidFill>
                  <a:prstClr val="black">
                    <a:lumMod val="95000"/>
                    <a:lumOff val="5000"/>
                  </a:prstClr>
                </a:solidFill>
                <a:latin typeface="微软雅黑" panose="020B0503020204020204" pitchFamily="34" charset="-122"/>
                <a:ea typeface="微软雅黑" panose="020B0503020204020204" pitchFamily="34" charset="-122"/>
                <a:sym typeface="FZHei-B01S" panose="02010601030101010101" pitchFamily="2" charset="-122"/>
              </a:rPr>
              <a:t>CNN</a:t>
            </a:r>
            <a:endParaRPr kumimoji="0" lang="zh-CN" altLang="en-US" sz="2400" b="1"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0" name="矩形 109"/>
          <p:cNvSpPr/>
          <p:nvPr/>
        </p:nvSpPr>
        <p:spPr>
          <a:xfrm>
            <a:off x="4372451" y="3949035"/>
            <a:ext cx="1467068" cy="400110"/>
          </a:xfrm>
          <a:prstGeom prst="rect">
            <a:avLst/>
          </a:prstGeom>
        </p:spPr>
        <p:txBody>
          <a:bodyPr wrap="none">
            <a:spAutoFit/>
          </a:bodyPr>
          <a:lstStyle/>
          <a:p>
            <a:pPr lvl="0">
              <a:defRPr/>
            </a:pPr>
            <a:r>
              <a:rPr lang="zh-CN" altLang="en-US"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题文本预设</a:t>
            </a:r>
          </a:p>
        </p:txBody>
      </p:sp>
      <p:grpSp>
        <p:nvGrpSpPr>
          <p:cNvPr id="5" name="组合 4">
            <a:extLst>
              <a:ext uri="{FF2B5EF4-FFF2-40B4-BE49-F238E27FC236}">
                <a16:creationId xmlns:a16="http://schemas.microsoft.com/office/drawing/2014/main" xmlns="" id="{BCFBDAC6-E936-4921-8C09-680288335E0F}"/>
              </a:ext>
            </a:extLst>
          </p:cNvPr>
          <p:cNvGrpSpPr/>
          <p:nvPr/>
        </p:nvGrpSpPr>
        <p:grpSpPr>
          <a:xfrm>
            <a:off x="3952875" y="5547678"/>
            <a:ext cx="2855913" cy="774700"/>
            <a:chOff x="3952875" y="5547678"/>
            <a:chExt cx="2855913" cy="774700"/>
          </a:xfrm>
        </p:grpSpPr>
        <p:sp>
          <p:nvSpPr>
            <p:cNvPr id="105" name="圆角矩形 104"/>
            <p:cNvSpPr/>
            <p:nvPr/>
          </p:nvSpPr>
          <p:spPr>
            <a:xfrm>
              <a:off x="3952875" y="5547678"/>
              <a:ext cx="2855913" cy="7747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1" name="矩形 110"/>
            <p:cNvSpPr/>
            <p:nvPr/>
          </p:nvSpPr>
          <p:spPr>
            <a:xfrm>
              <a:off x="4374759" y="5732343"/>
              <a:ext cx="1703030" cy="400110"/>
            </a:xfrm>
            <a:prstGeom prst="rect">
              <a:avLst/>
            </a:prstGeom>
          </p:spPr>
          <p:txBody>
            <a:bodyPr wrap="none">
              <a:spAutoFit/>
            </a:bodyPr>
            <a:lstStyle/>
            <a:p>
              <a:pPr lvl="0">
                <a:defRPr/>
              </a:pPr>
              <a:r>
                <a:rPr lang="en-US" altLang="zh-CN"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Text analysis</a:t>
              </a:r>
              <a:endParaRPr lang="zh-CN" altLang="en-US"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1" name="文本框 10">
            <a:extLst>
              <a:ext uri="{FF2B5EF4-FFF2-40B4-BE49-F238E27FC236}">
                <a16:creationId xmlns:a16="http://schemas.microsoft.com/office/drawing/2014/main" xmlns="" id="{826E3874-4B84-4C0B-A691-DAFF044270F8}"/>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Future Work</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1">
            <a:extLst>
              <a:ext uri="{FF2B5EF4-FFF2-40B4-BE49-F238E27FC236}">
                <a16:creationId xmlns:a16="http://schemas.microsoft.com/office/drawing/2014/main" xmlns="" id="{9834CE43-C3F8-43F0-BE8B-B49D7AC53D1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08568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Effect transition="in" filter="fade">
                                      <p:cBhvr>
                                        <p:cTn id="9" dur="500"/>
                                        <p:tgtEl>
                                          <p:spTgt spid="10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wipe(left)">
                                      <p:cBhvr>
                                        <p:cTn id="21" dur="500"/>
                                        <p:tgtEl>
                                          <p:spTgt spid="107"/>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wipe(left)">
                                      <p:cBhvr>
                                        <p:cTn id="2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7" grpId="0"/>
      <p:bldP spid="10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06</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30997"/>
          </a:xfrm>
          <a:prstGeom prst="rect">
            <a:avLst/>
          </a:prstGeom>
          <a:noFill/>
        </p:spPr>
        <p:txBody>
          <a:bodyPr wrap="square" rtlCol="0">
            <a:spAutoFit/>
          </a:bodyPr>
          <a:lstStyle/>
          <a:p>
            <a:pPr algn="ctr"/>
            <a:r>
              <a:rPr kumimoji="1" lang="en-US" altLang="zh-CN" sz="4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CONCLUSION</a:t>
            </a:r>
            <a:endParaRPr kumimoji="1"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2" name="文字方塊 1"/>
          <p:cNvSpPr txBox="1"/>
          <p:nvPr/>
        </p:nvSpPr>
        <p:spPr>
          <a:xfrm>
            <a:off x="3226004" y="5411802"/>
            <a:ext cx="7032694" cy="369332"/>
          </a:xfrm>
          <a:prstGeom prst="rect">
            <a:avLst/>
          </a:prstGeom>
          <a:noFill/>
        </p:spPr>
        <p:txBody>
          <a:bodyPr wrap="none" rtlCol="0">
            <a:spAutoFit/>
          </a:bodyPr>
          <a:lstStyle/>
          <a:p>
            <a:r>
              <a:rPr lang="en-US" altLang="zh-TW" b="1" dirty="0"/>
              <a:t>Code available on https://github.com/Dotafterfootball/MFIT5004</a:t>
            </a:r>
            <a:endParaRPr kumimoji="1" lang="zh-TW" altLang="en-US" b="1" dirty="0"/>
          </a:p>
        </p:txBody>
      </p:sp>
    </p:spTree>
    <p:extLst>
      <p:ext uri="{BB962C8B-B14F-4D97-AF65-F5344CB8AC3E}">
        <p14:creationId xmlns:p14="http://schemas.microsoft.com/office/powerpoint/2010/main" val="54452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xmlns=""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2374B8BA-E1A5-4F96-A711-A1301B6872D2}"/>
              </a:ext>
            </a:extLst>
          </p:cNvPr>
          <p:cNvCxnSpPr>
            <a:cxnSpLocks/>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70E81229-FADF-487D-929C-4ED20521D106}"/>
              </a:ext>
            </a:extLst>
          </p:cNvPr>
          <p:cNvCxnSpPr>
            <a:cxnSpLocks/>
          </p:cNvCxnSpPr>
          <p:nvPr/>
        </p:nvCxnSpPr>
        <p:spPr>
          <a:xfrm flipH="1">
            <a:off x="2910545" y="5347172"/>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50C234BB-6BAA-41DF-A988-4ED207C73FA7}"/>
              </a:ext>
            </a:extLst>
          </p:cNvPr>
          <p:cNvCxnSpPr>
            <a:cxnSpLocks/>
          </p:cNvCxnSpPr>
          <p:nvPr/>
        </p:nvCxnSpPr>
        <p:spPr>
          <a:xfrm flipH="1">
            <a:off x="2069939" y="5541577"/>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xmlns="" id="{55658A09-94DD-4D42-A1E6-877B1B733197}"/>
              </a:ext>
            </a:extLst>
          </p:cNvPr>
          <p:cNvGrpSpPr/>
          <p:nvPr/>
        </p:nvGrpSpPr>
        <p:grpSpPr>
          <a:xfrm>
            <a:off x="5178458" y="1364474"/>
            <a:ext cx="1835083" cy="645459"/>
            <a:chOff x="5178000" y="1248360"/>
            <a:chExt cx="1835083" cy="645459"/>
          </a:xfrm>
        </p:grpSpPr>
        <p:cxnSp>
          <p:nvCxnSpPr>
            <p:cNvPr id="43" name="直接连接符 42">
              <a:extLst>
                <a:ext uri="{FF2B5EF4-FFF2-40B4-BE49-F238E27FC236}">
                  <a16:creationId xmlns:a16="http://schemas.microsoft.com/office/drawing/2014/main" xmlns="" id="{74393DC5-7F50-4EA2-8054-6E651B261BDF}"/>
                </a:ext>
              </a:extLst>
            </p:cNvPr>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8320CBD2-A6F5-45DE-BF56-9DBE0A074F23}"/>
                </a:ext>
              </a:extLst>
            </p:cNvPr>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20CBFE0D-445F-4C61-B017-E84CBA945535}"/>
                </a:ext>
              </a:extLst>
            </p:cNvPr>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a:extLst>
              <a:ext uri="{FF2B5EF4-FFF2-40B4-BE49-F238E27FC236}">
                <a16:creationId xmlns:a16="http://schemas.microsoft.com/office/drawing/2014/main" xmlns="" id="{2B22691D-A916-41EF-B5E9-68B2F5D43576}"/>
              </a:ext>
            </a:extLst>
          </p:cNvPr>
          <p:cNvCxnSpPr/>
          <p:nvPr/>
        </p:nvCxnSpPr>
        <p:spPr>
          <a:xfrm>
            <a:off x="6096458" y="4079263"/>
            <a:ext cx="0" cy="660400"/>
          </a:xfrm>
          <a:prstGeom prst="line">
            <a:avLst/>
          </a:prstGeom>
          <a:ln w="63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xmlns="" id="{D7E46458-47DE-485F-BEFC-0BF30283F2E3}"/>
              </a:ext>
            </a:extLst>
          </p:cNvPr>
          <p:cNvGrpSpPr/>
          <p:nvPr/>
        </p:nvGrpSpPr>
        <p:grpSpPr>
          <a:xfrm>
            <a:off x="318013" y="1907729"/>
            <a:ext cx="11519389" cy="2491128"/>
            <a:chOff x="317555" y="1791615"/>
            <a:chExt cx="11519389" cy="2491128"/>
          </a:xfrm>
        </p:grpSpPr>
        <p:sp>
          <p:nvSpPr>
            <p:cNvPr id="48" name="文本框 47">
              <a:extLst>
                <a:ext uri="{FF2B5EF4-FFF2-40B4-BE49-F238E27FC236}">
                  <a16:creationId xmlns:a16="http://schemas.microsoft.com/office/drawing/2014/main" xmlns="" id="{973B07BA-70B6-441F-98EB-6D0148A08C53}"/>
                </a:ext>
              </a:extLst>
            </p:cNvPr>
            <p:cNvSpPr txBox="1"/>
            <p:nvPr/>
          </p:nvSpPr>
          <p:spPr>
            <a:xfrm>
              <a:off x="4867877" y="1791615"/>
              <a:ext cx="2418747" cy="1107996"/>
            </a:xfrm>
            <a:prstGeom prst="rect">
              <a:avLst/>
            </a:prstGeom>
            <a:noFill/>
          </p:spPr>
          <p:txBody>
            <a:bodyPr wrap="square" rtlCol="0">
              <a:spAutoFit/>
            </a:bodyPr>
            <a:lstStyle/>
            <a:p>
              <a:pPr algn="dist"/>
              <a:endParaRPr lang="zh-CN" alt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a:extLst>
                <a:ext uri="{FF2B5EF4-FFF2-40B4-BE49-F238E27FC236}">
                  <a16:creationId xmlns:a16="http://schemas.microsoft.com/office/drawing/2014/main" xmlns="" id="{506C9309-DA9A-4E52-B9D6-A88C4EF798D2}"/>
                </a:ext>
              </a:extLst>
            </p:cNvPr>
            <p:cNvSpPr txBox="1"/>
            <p:nvPr/>
          </p:nvSpPr>
          <p:spPr>
            <a:xfrm>
              <a:off x="317555" y="1912863"/>
              <a:ext cx="11519389" cy="2369880"/>
            </a:xfrm>
            <a:prstGeom prst="rect">
              <a:avLst/>
            </a:prstGeom>
            <a:noFill/>
          </p:spPr>
          <p:txBody>
            <a:bodyPr wrap="square" rtlCol="0">
              <a:spAutoFit/>
            </a:bodyPr>
            <a:lstStyle/>
            <a:p>
              <a:pPr algn="ctr"/>
              <a:r>
                <a:rPr lang="en-US" altLang="zh-CN" sz="5400" b="1" dirty="0"/>
                <a:t>THANK YOU</a:t>
              </a:r>
            </a:p>
            <a:p>
              <a:pPr algn="ctr"/>
              <a:r>
                <a:rPr lang="en-US" altLang="zh-CN" sz="5400" b="1" dirty="0"/>
                <a:t>Q &amp; A</a:t>
              </a:r>
              <a:endParaRPr lang="zh-CN" altLang="zh-CN" sz="5400" b="1" dirty="0"/>
            </a:p>
            <a:p>
              <a:endParaRPr lang="zh-CN" altLang="en-US" sz="3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grpSp>
      <p:grpSp>
        <p:nvGrpSpPr>
          <p:cNvPr id="50" name="组合 49">
            <a:extLst>
              <a:ext uri="{FF2B5EF4-FFF2-40B4-BE49-F238E27FC236}">
                <a16:creationId xmlns:a16="http://schemas.microsoft.com/office/drawing/2014/main" xmlns="" id="{1232BAD4-3E3D-4B01-9EA0-34C1CAA212B7}"/>
              </a:ext>
            </a:extLst>
          </p:cNvPr>
          <p:cNvGrpSpPr/>
          <p:nvPr/>
        </p:nvGrpSpPr>
        <p:grpSpPr>
          <a:xfrm>
            <a:off x="5178458" y="3696226"/>
            <a:ext cx="1835083" cy="1634379"/>
            <a:chOff x="5178000" y="3580112"/>
            <a:chExt cx="1835083" cy="1634379"/>
          </a:xfrm>
        </p:grpSpPr>
        <p:cxnSp>
          <p:nvCxnSpPr>
            <p:cNvPr id="51" name="直接连接符 50">
              <a:extLst>
                <a:ext uri="{FF2B5EF4-FFF2-40B4-BE49-F238E27FC236}">
                  <a16:creationId xmlns:a16="http://schemas.microsoft.com/office/drawing/2014/main" xmlns="" id="{B6905B06-9247-47FC-8F86-DFC336F3EA80}"/>
                </a:ext>
              </a:extLst>
            </p:cNvPr>
            <p:cNvCxnSpPr>
              <a:cxnSpLocks/>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DABEDD52-1F0E-4582-A1D5-4034B77F7F4E}"/>
                </a:ext>
              </a:extLst>
            </p:cNvPr>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42A2E27C-1B12-4DFF-98E8-0259CC25840E}"/>
                </a:ext>
              </a:extLst>
            </p:cNvPr>
            <p:cNvCxnSpPr>
              <a:cxnSpLocks/>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55" name="椭圆 54">
            <a:extLst>
              <a:ext uri="{FF2B5EF4-FFF2-40B4-BE49-F238E27FC236}">
                <a16:creationId xmlns:a16="http://schemas.microsoft.com/office/drawing/2014/main" xmlns="" id="{88E5D509-E508-4364-886D-8C3B6D5CD86A}"/>
              </a:ext>
            </a:extLst>
          </p:cNvPr>
          <p:cNvSpPr/>
          <p:nvPr/>
        </p:nvSpPr>
        <p:spPr>
          <a:xfrm rot="9600000">
            <a:off x="4045782" y="4504896"/>
            <a:ext cx="4101352" cy="774786"/>
          </a:xfrm>
          <a:prstGeom prst="ellipse">
            <a:avLst/>
          </a:prstGeom>
          <a:noFill/>
          <a:ln w="31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文本框 1">
            <a:extLst>
              <a:ext uri="{FF2B5EF4-FFF2-40B4-BE49-F238E27FC236}">
                <a16:creationId xmlns:a16="http://schemas.microsoft.com/office/drawing/2014/main" xmlns="" id="{D240954F-F8DA-6D4E-A63F-CACC9EA1E5FC}"/>
              </a:ext>
            </a:extLst>
          </p:cNvPr>
          <p:cNvSpPr txBox="1"/>
          <p:nvPr/>
        </p:nvSpPr>
        <p:spPr>
          <a:xfrm>
            <a:off x="2800350" y="5957692"/>
            <a:ext cx="6673106" cy="400110"/>
          </a:xfrm>
          <a:prstGeom prst="rect">
            <a:avLst/>
          </a:prstGeom>
          <a:noFill/>
        </p:spPr>
        <p:txBody>
          <a:bodyPr wrap="square" rtlCol="0">
            <a:spAutoFit/>
          </a:bodyPr>
          <a:lstStyle/>
          <a:p>
            <a:r>
              <a:rPr kumimoji="1" lang="en-US" altLang="zh-CN" sz="2000" b="1" dirty="0"/>
              <a:t>HE </a:t>
            </a:r>
            <a:r>
              <a:rPr kumimoji="1" lang="en-US" altLang="zh-CN" sz="2000" b="1" dirty="0" err="1"/>
              <a:t>Junyi</a:t>
            </a:r>
            <a:r>
              <a:rPr kumimoji="1" lang="en-US" altLang="zh-CN" sz="2000" b="1" dirty="0"/>
              <a:t>     YANG </a:t>
            </a:r>
            <a:r>
              <a:rPr kumimoji="1" lang="en-US" altLang="zh-CN" sz="2000" b="1" dirty="0" err="1"/>
              <a:t>Haobo</a:t>
            </a:r>
            <a:r>
              <a:rPr kumimoji="1" lang="en-US" altLang="zh-CN" sz="2000" b="1" dirty="0"/>
              <a:t>     ZHANG Bowen     WU </a:t>
            </a:r>
            <a:r>
              <a:rPr kumimoji="1" lang="en-US" altLang="zh-CN" sz="2000" b="1" dirty="0" err="1"/>
              <a:t>Zijing</a:t>
            </a:r>
            <a:endParaRPr kumimoji="1" lang="zh-CN" altLang="en-US" sz="2000" b="1" dirty="0"/>
          </a:p>
        </p:txBody>
      </p:sp>
    </p:spTree>
    <p:extLst>
      <p:ext uri="{BB962C8B-B14F-4D97-AF65-F5344CB8AC3E}">
        <p14:creationId xmlns:p14="http://schemas.microsoft.com/office/powerpoint/2010/main" val="48081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8" name="组合 27"/>
          <p:cNvGrpSpPr/>
          <p:nvPr/>
        </p:nvGrpSpPr>
        <p:grpSpPr>
          <a:xfrm>
            <a:off x="2697723" y="2678466"/>
            <a:ext cx="2161319" cy="3529016"/>
            <a:chOff x="3619886" y="1626645"/>
            <a:chExt cx="1620989" cy="2646762"/>
          </a:xfrm>
        </p:grpSpPr>
        <p:sp>
          <p:nvSpPr>
            <p:cNvPr id="13" name="矩形 12"/>
            <p:cNvSpPr/>
            <p:nvPr/>
          </p:nvSpPr>
          <p:spPr>
            <a:xfrm>
              <a:off x="3660059" y="2000712"/>
              <a:ext cx="1546534" cy="95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矩形 13"/>
            <p:cNvSpPr/>
            <p:nvPr/>
          </p:nvSpPr>
          <p:spPr>
            <a:xfrm>
              <a:off x="3619886" y="3166968"/>
              <a:ext cx="1620989" cy="422857"/>
            </a:xfrm>
            <a:prstGeom prst="rect">
              <a:avLst/>
            </a:prstGeom>
          </p:spPr>
          <p:txBody>
            <a:bodyPr wrap="square" anchor="ctr">
              <a:spAutoFit/>
            </a:bodyPr>
            <a:lstStyle/>
            <a:p>
              <a:pPr>
                <a:lnSpc>
                  <a:spcPct val="120000"/>
                </a:lnSpc>
                <a:buClr>
                  <a:srgbClr val="E24848"/>
                </a:buClr>
                <a:defRPr/>
              </a:pPr>
              <a:r>
                <a:rPr lang="en-US" altLang="zh-CN"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Reddit WorldNews Channel</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5" name="矩形 14"/>
            <p:cNvSpPr/>
            <p:nvPr/>
          </p:nvSpPr>
          <p:spPr>
            <a:xfrm>
              <a:off x="3660058" y="1626645"/>
              <a:ext cx="1537732" cy="305853"/>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News headline</a:t>
              </a:r>
              <a:endParaRPr lang="zh-CN" altLang="en-US"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16" name="矩形 15"/>
            <p:cNvSpPr/>
            <p:nvPr/>
          </p:nvSpPr>
          <p:spPr>
            <a:xfrm>
              <a:off x="3692358" y="2352566"/>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Top 25 headlines</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a:off x="3619886" y="3850550"/>
              <a:ext cx="1620989" cy="422857"/>
            </a:xfrm>
            <a:prstGeom prst="rect">
              <a:avLst/>
            </a:prstGeom>
          </p:spPr>
          <p:txBody>
            <a:bodyPr wrap="square" anchor="ctr">
              <a:spAutoFit/>
            </a:bodyPr>
            <a:lstStyle/>
            <a:p>
              <a:pPr>
                <a:lnSpc>
                  <a:spcPct val="120000"/>
                </a:lnSpc>
                <a:buClr>
                  <a:srgbClr val="E24848"/>
                </a:buClr>
                <a:defRPr/>
              </a:pPr>
              <a:r>
                <a:rPr lang="en-US" altLang="zh-CN" sz="1333" dirty="0">
                  <a:solidFill>
                    <a:schemeClr val="bg1">
                      <a:lumMod val="50000"/>
                    </a:schemeClr>
                  </a:solidFill>
                  <a:latin typeface="微软雅黑" panose="020B0503020204020204" pitchFamily="34" charset="-122"/>
                  <a:ea typeface="微软雅黑" panose="020B0503020204020204" pitchFamily="34" charset="-122"/>
                </a:rPr>
                <a:t>Range: 2008-06-08 to 2016-07-01</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29" name="组合 28"/>
          <p:cNvGrpSpPr/>
          <p:nvPr/>
        </p:nvGrpSpPr>
        <p:grpSpPr>
          <a:xfrm>
            <a:off x="5004231" y="2624604"/>
            <a:ext cx="2161319" cy="3582877"/>
            <a:chOff x="5323800" y="1586249"/>
            <a:chExt cx="1620989" cy="2687158"/>
          </a:xfrm>
        </p:grpSpPr>
        <p:sp>
          <p:nvSpPr>
            <p:cNvPr id="17" name="矩形 16"/>
            <p:cNvSpPr/>
            <p:nvPr/>
          </p:nvSpPr>
          <p:spPr>
            <a:xfrm>
              <a:off x="5363972" y="2000712"/>
              <a:ext cx="1546534" cy="954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a:off x="5323800" y="3259278"/>
              <a:ext cx="1620989" cy="238238"/>
            </a:xfrm>
            <a:prstGeom prst="rect">
              <a:avLst/>
            </a:prstGeom>
          </p:spPr>
          <p:txBody>
            <a:bodyPr wrap="square" anchor="ctr">
              <a:spAutoFit/>
            </a:bodyPr>
            <a:lstStyle/>
            <a:p>
              <a:pPr algn="ctr">
                <a:lnSpc>
                  <a:spcPct val="120000"/>
                </a:lnSpc>
                <a:buClr>
                  <a:srgbClr val="E24848"/>
                </a:buClr>
                <a:defRPr/>
              </a:pPr>
              <a:r>
                <a:rPr lang="en-US" altLang="zh-CN"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Yahoo Finance</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a:off x="5363972" y="1586249"/>
              <a:ext cx="1537732" cy="346249"/>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Historical stock data</a:t>
              </a:r>
              <a:endParaRPr lang="zh-CN" altLang="en-US"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20" name="矩形 19"/>
            <p:cNvSpPr/>
            <p:nvPr/>
          </p:nvSpPr>
          <p:spPr>
            <a:xfrm>
              <a:off x="5404136" y="2052404"/>
              <a:ext cx="1497568" cy="82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Open High Low Close AdjClose Volume </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a:off x="5323800" y="3850550"/>
              <a:ext cx="1620989" cy="422857"/>
            </a:xfrm>
            <a:prstGeom prst="rect">
              <a:avLst/>
            </a:prstGeom>
          </p:spPr>
          <p:txBody>
            <a:bodyPr wrap="square" anchor="ctr">
              <a:spAutoFit/>
            </a:bodyPr>
            <a:lstStyle/>
            <a:p>
              <a:pPr>
                <a:lnSpc>
                  <a:spcPct val="120000"/>
                </a:lnSpc>
                <a:buClr>
                  <a:srgbClr val="E24848"/>
                </a:buClr>
                <a:defRPr/>
              </a:pPr>
              <a:r>
                <a:rPr lang="en-US" altLang="zh-CN" sz="1333" dirty="0">
                  <a:solidFill>
                    <a:schemeClr val="bg1">
                      <a:lumMod val="50000"/>
                    </a:schemeClr>
                  </a:solidFill>
                  <a:latin typeface="微软雅黑" panose="020B0503020204020204" pitchFamily="34" charset="-122"/>
                  <a:ea typeface="微软雅黑" panose="020B0503020204020204" pitchFamily="34" charset="-122"/>
                </a:rPr>
                <a:t>Range: 2008-08-08 to 2016-07-01</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0" name="组合 29"/>
          <p:cNvGrpSpPr/>
          <p:nvPr/>
        </p:nvGrpSpPr>
        <p:grpSpPr>
          <a:xfrm>
            <a:off x="7332960" y="2624604"/>
            <a:ext cx="2161319" cy="3582877"/>
            <a:chOff x="7027712" y="1586249"/>
            <a:chExt cx="1620989" cy="2687158"/>
          </a:xfrm>
        </p:grpSpPr>
        <p:sp>
          <p:nvSpPr>
            <p:cNvPr id="21" name="矩形 20"/>
            <p:cNvSpPr/>
            <p:nvPr/>
          </p:nvSpPr>
          <p:spPr>
            <a:xfrm>
              <a:off x="7067885" y="2000712"/>
              <a:ext cx="1546534" cy="954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p:nvPr/>
          </p:nvSpPr>
          <p:spPr>
            <a:xfrm>
              <a:off x="7027712" y="3259277"/>
              <a:ext cx="1620989" cy="238238"/>
            </a:xfrm>
            <a:prstGeom prst="rect">
              <a:avLst/>
            </a:prstGeom>
          </p:spPr>
          <p:txBody>
            <a:bodyPr wrap="square" anchor="ctr">
              <a:spAutoFit/>
            </a:bodyPr>
            <a:lstStyle/>
            <a:p>
              <a:pPr algn="ctr">
                <a:lnSpc>
                  <a:spcPct val="120000"/>
                </a:lnSpc>
                <a:buClr>
                  <a:srgbClr val="E24848"/>
                </a:buClr>
                <a:defRPr/>
              </a:pPr>
              <a:r>
                <a:rPr lang="en-US" altLang="zh-CN"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Kaggle</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a:off x="7067885" y="1586249"/>
              <a:ext cx="1537732" cy="346250"/>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C</a:t>
              </a:r>
              <a:r>
                <a:rPr lang="en-US" altLang="zh-CN"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ombined dataset</a:t>
              </a:r>
              <a:endParaRPr lang="zh-CN" altLang="en-US"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24" name="矩形 23"/>
            <p:cNvSpPr/>
            <p:nvPr/>
          </p:nvSpPr>
          <p:spPr>
            <a:xfrm>
              <a:off x="7087967" y="2365704"/>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News headlines</a:t>
              </a:r>
            </a:p>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Lable</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矩形 26"/>
            <p:cNvSpPr/>
            <p:nvPr/>
          </p:nvSpPr>
          <p:spPr>
            <a:xfrm>
              <a:off x="7027712" y="3850550"/>
              <a:ext cx="1620989" cy="422857"/>
            </a:xfrm>
            <a:prstGeom prst="rect">
              <a:avLst/>
            </a:prstGeom>
          </p:spPr>
          <p:txBody>
            <a:bodyPr wrap="square" anchor="ctr">
              <a:spAutoFit/>
            </a:bodyPr>
            <a:lstStyle/>
            <a:p>
              <a:pPr>
                <a:lnSpc>
                  <a:spcPct val="120000"/>
                </a:lnSpc>
                <a:buClr>
                  <a:srgbClr val="E24848"/>
                </a:buClr>
                <a:defRPr/>
              </a:pPr>
              <a:r>
                <a:rPr lang="en-US" altLang="zh-CN" sz="1333" dirty="0">
                  <a:solidFill>
                    <a:schemeClr val="bg1">
                      <a:lumMod val="50000"/>
                    </a:schemeClr>
                  </a:solidFill>
                  <a:latin typeface="微软雅黑" panose="020B0503020204020204" pitchFamily="34" charset="-122"/>
                  <a:ea typeface="微软雅黑" panose="020B0503020204020204" pitchFamily="34" charset="-122"/>
                </a:rPr>
                <a:t>Range: 2008-08-08 to 2016-07-01</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31" name="文本框 10">
            <a:extLst>
              <a:ext uri="{FF2B5EF4-FFF2-40B4-BE49-F238E27FC236}">
                <a16:creationId xmlns:a16="http://schemas.microsoft.com/office/drawing/2014/main" xmlns="" id="{20AC68DF-2C0D-415C-9DE3-387A2EFBAEE7}"/>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Introduction</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文本框 1">
            <a:extLst>
              <a:ext uri="{FF2B5EF4-FFF2-40B4-BE49-F238E27FC236}">
                <a16:creationId xmlns:a16="http://schemas.microsoft.com/office/drawing/2014/main" xmlns="" id="{02B4CA87-1548-374E-9BB4-0F7B529874EA}"/>
              </a:ext>
            </a:extLst>
          </p:cNvPr>
          <p:cNvSpPr txBox="1"/>
          <p:nvPr/>
        </p:nvSpPr>
        <p:spPr>
          <a:xfrm>
            <a:off x="3111149" y="1218880"/>
            <a:ext cx="5943600" cy="461665"/>
          </a:xfrm>
          <a:prstGeom prst="rect">
            <a:avLst/>
          </a:prstGeom>
          <a:noFill/>
        </p:spPr>
        <p:txBody>
          <a:bodyPr wrap="square" rtlCol="0">
            <a:spAutoFit/>
          </a:bodyPr>
          <a:lstStyle/>
          <a:p>
            <a:r>
              <a:rPr kumimoji="1" lang="en-US" altLang="zh-CN" sz="2400" b="1" dirty="0"/>
              <a:t>Data from Kaggle, news, DJIA, stock price</a:t>
            </a:r>
            <a:endParaRPr kumimoji="1" lang="zh-CN" altLang="en-US" sz="2400" b="1" dirty="0"/>
          </a:p>
        </p:txBody>
      </p:sp>
    </p:spTree>
    <p:extLst>
      <p:ext uri="{BB962C8B-B14F-4D97-AF65-F5344CB8AC3E}">
        <p14:creationId xmlns:p14="http://schemas.microsoft.com/office/powerpoint/2010/main" val="410760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9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xmlns="" id="{E3D4AFE5-ABD4-4533-ACDA-B03BD24A2B2B}"/>
              </a:ext>
            </a:extLst>
          </p:cNvPr>
          <p:cNvSpPr/>
          <p:nvPr/>
        </p:nvSpPr>
        <p:spPr>
          <a:xfrm>
            <a:off x="4396174" y="1678360"/>
            <a:ext cx="3406562" cy="210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Trans-Pacific Partnership Trade Deal Is Reached</a:t>
            </a:r>
          </a:p>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xmlns="" id="{9FB4B028-D4E3-4242-8C8B-AE6CD533722F}"/>
              </a:ext>
            </a:extLst>
          </p:cNvPr>
          <p:cNvSpPr/>
          <p:nvPr/>
        </p:nvSpPr>
        <p:spPr>
          <a:xfrm>
            <a:off x="987885" y="3786344"/>
            <a:ext cx="3406562" cy="210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Pat Robertson defrauded millions in aid donations to fund a diamond mining venture in the Congo</a:t>
            </a:r>
          </a:p>
        </p:txBody>
      </p:sp>
      <p:sp>
        <p:nvSpPr>
          <p:cNvPr id="31" name="矩形 30">
            <a:extLst>
              <a:ext uri="{FF2B5EF4-FFF2-40B4-BE49-F238E27FC236}">
                <a16:creationId xmlns:a16="http://schemas.microsoft.com/office/drawing/2014/main" xmlns="" id="{6B13D110-430C-4BCE-825D-60CF12831383}"/>
              </a:ext>
            </a:extLst>
          </p:cNvPr>
          <p:cNvSpPr/>
          <p:nvPr/>
        </p:nvSpPr>
        <p:spPr>
          <a:xfrm>
            <a:off x="7784557" y="3786344"/>
            <a:ext cx="3406562" cy="210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Tsunami alert as Chile hit by powerful 7.9 earthquake</a:t>
            </a:r>
          </a:p>
        </p:txBody>
      </p:sp>
      <p:grpSp>
        <p:nvGrpSpPr>
          <p:cNvPr id="32" name="组合 31"/>
          <p:cNvGrpSpPr/>
          <p:nvPr/>
        </p:nvGrpSpPr>
        <p:grpSpPr>
          <a:xfrm>
            <a:off x="986158" y="1683176"/>
            <a:ext cx="3406562" cy="2105250"/>
            <a:chOff x="986158" y="1683176"/>
            <a:chExt cx="3406562" cy="2105250"/>
          </a:xfrm>
        </p:grpSpPr>
        <p:sp>
          <p:nvSpPr>
            <p:cNvPr id="6" name="矩形 5"/>
            <p:cNvSpPr/>
            <p:nvPr/>
          </p:nvSpPr>
          <p:spPr>
            <a:xfrm>
              <a:off x="986158" y="1683176"/>
              <a:ext cx="3406562" cy="210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1600" dirty="0"/>
                <a:t>Nobel Prize in Physics awarded to Saul </a:t>
              </a:r>
              <a:r>
                <a:rPr lang="en" altLang="zh-CN" sz="1600" dirty="0" err="1"/>
                <a:t>Permutter</a:t>
              </a:r>
              <a:r>
                <a:rPr lang="en" altLang="zh-CN" sz="1600" dirty="0"/>
                <a:t>, Brian P Schmidt and Adam G </a:t>
              </a:r>
              <a:r>
                <a:rPr lang="en" altLang="zh-CN" sz="1600" dirty="0" err="1"/>
                <a:t>Riess</a:t>
              </a:r>
              <a:r>
                <a:rPr lang="en" altLang="zh-CN" sz="1600" dirty="0"/>
                <a:t> for for the discovery of the accelerating expansion of the Universe through observations of distant supernovae</a:t>
              </a:r>
            </a:p>
          </p:txBody>
        </p:sp>
        <p:sp>
          <p:nvSpPr>
            <p:cNvPr id="16" name="TextBox 11"/>
            <p:cNvSpPr txBox="1"/>
            <p:nvPr/>
          </p:nvSpPr>
          <p:spPr>
            <a:xfrm>
              <a:off x="1464921" y="2116905"/>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endParaRPr lang="en-US"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4" name="组合 33"/>
          <p:cNvGrpSpPr/>
          <p:nvPr/>
        </p:nvGrpSpPr>
        <p:grpSpPr>
          <a:xfrm>
            <a:off x="7799281" y="1683176"/>
            <a:ext cx="3406562" cy="2105250"/>
            <a:chOff x="7799281" y="1683176"/>
            <a:chExt cx="3406562" cy="2105250"/>
          </a:xfrm>
        </p:grpSpPr>
        <p:sp>
          <p:nvSpPr>
            <p:cNvPr id="9" name="矩形 8"/>
            <p:cNvSpPr/>
            <p:nvPr/>
          </p:nvSpPr>
          <p:spPr>
            <a:xfrm>
              <a:off x="7799281" y="1683176"/>
              <a:ext cx="3406562" cy="210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1600" dirty="0"/>
                <a:t>A young British woman has become one of the first cancer patients to be injected with a new vaccine designed to stimulate the immune system so that it destroys </a:t>
              </a:r>
              <a:r>
                <a:rPr lang="en" altLang="zh-CN" sz="1600" dirty="0" err="1"/>
                <a:t>tumours</a:t>
              </a:r>
              <a:r>
                <a:rPr lang="en" altLang="zh-CN" sz="1600" dirty="0"/>
                <a:t> wherever they have spread in the body</a:t>
              </a:r>
            </a:p>
          </p:txBody>
        </p:sp>
        <p:sp>
          <p:nvSpPr>
            <p:cNvPr id="18" name="TextBox 11"/>
            <p:cNvSpPr txBox="1"/>
            <p:nvPr/>
          </p:nvSpPr>
          <p:spPr>
            <a:xfrm>
              <a:off x="8432038" y="2457015"/>
              <a:ext cx="2141048" cy="216662"/>
            </a:xfrm>
            <a:prstGeom prst="rect">
              <a:avLst/>
            </a:prstGeom>
            <a:noFill/>
          </p:spPr>
          <p:txBody>
            <a:bodyPr wrap="square" lIns="0" tIns="0" rIns="0" bIns="0" rtlCol="0">
              <a:spAutoFit/>
              <a:scene3d>
                <a:camera prst="orthographicFront"/>
                <a:lightRig rig="threePt" dir="t"/>
              </a:scene3d>
              <a:sp3d contourW="12700"/>
            </a:bodyPr>
            <a:lstStyle/>
            <a:p>
              <a:pPr algn="ctr">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3" name="组合 32"/>
          <p:cNvGrpSpPr/>
          <p:nvPr/>
        </p:nvGrpSpPr>
        <p:grpSpPr>
          <a:xfrm>
            <a:off x="4392720" y="3788426"/>
            <a:ext cx="3406562" cy="2105250"/>
            <a:chOff x="4392720" y="3788426"/>
            <a:chExt cx="3406562" cy="2105250"/>
          </a:xfrm>
        </p:grpSpPr>
        <p:sp>
          <p:nvSpPr>
            <p:cNvPr id="12" name="矩形 11"/>
            <p:cNvSpPr/>
            <p:nvPr/>
          </p:nvSpPr>
          <p:spPr>
            <a:xfrm>
              <a:off x="4392720" y="3788426"/>
              <a:ext cx="3406562" cy="210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618 Rhinos killed already in South Africa this year. </a:t>
              </a:r>
            </a:p>
          </p:txBody>
        </p:sp>
        <p:sp>
          <p:nvSpPr>
            <p:cNvPr id="21" name="TextBox 11"/>
            <p:cNvSpPr txBox="1"/>
            <p:nvPr/>
          </p:nvSpPr>
          <p:spPr>
            <a:xfrm>
              <a:off x="5037303" y="4562265"/>
              <a:ext cx="2141048" cy="216662"/>
            </a:xfrm>
            <a:prstGeom prst="rect">
              <a:avLst/>
            </a:prstGeom>
            <a:noFill/>
          </p:spPr>
          <p:txBody>
            <a:bodyPr wrap="square" lIns="0" tIns="0" rIns="0" bIns="0" rtlCol="0">
              <a:spAutoFit/>
              <a:scene3d>
                <a:camera prst="orthographicFront"/>
                <a:lightRig rig="threePt" dir="t"/>
              </a:scene3d>
              <a:sp3d contourW="12700"/>
            </a:bodyPr>
            <a:lstStyle/>
            <a:p>
              <a:pPr algn="ctr">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3" name="文本框 10">
            <a:extLst>
              <a:ext uri="{FF2B5EF4-FFF2-40B4-BE49-F238E27FC236}">
                <a16:creationId xmlns:a16="http://schemas.microsoft.com/office/drawing/2014/main" xmlns="" id="{B5EBD45B-FCA2-4B95-A215-15EF532F851A}"/>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Example</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1">
            <a:extLst>
              <a:ext uri="{FF2B5EF4-FFF2-40B4-BE49-F238E27FC236}">
                <a16:creationId xmlns:a16="http://schemas.microsoft.com/office/drawing/2014/main" xmlns="" id="{B184BC93-FEFA-4DB2-99CC-47F3C6EE3B4B}"/>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36537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ppt_x"/>
                                          </p:val>
                                        </p:tav>
                                        <p:tav tm="100000">
                                          <p:val>
                                            <p:strVal val="#ppt_x"/>
                                          </p:val>
                                        </p:tav>
                                      </p:tavLst>
                                    </p:anim>
                                    <p:anim calcmode="lin" valueType="num">
                                      <p:cBhvr additive="base">
                                        <p:cTn id="16" dur="75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02</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5501613" cy="769441"/>
          </a:xfrm>
          <a:prstGeom prst="rect">
            <a:avLst/>
          </a:prstGeom>
          <a:noFill/>
        </p:spPr>
        <p:txBody>
          <a:bodyPr wrap="square" rtlCol="0">
            <a:spAutoFit/>
          </a:bodyPr>
          <a:lstStyle/>
          <a:p>
            <a:r>
              <a:rPr kumimoji="1" lang="en-US" altLang="zh-CN" sz="44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rPr>
              <a:t>RANDOM FOREST</a:t>
            </a:r>
            <a:endParaRPr kumimoji="1" lang="zh-CN" altLang="en-US" sz="44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endParaRPr>
          </a:p>
        </p:txBody>
      </p:sp>
    </p:spTree>
    <p:extLst>
      <p:ext uri="{BB962C8B-B14F-4D97-AF65-F5344CB8AC3E}">
        <p14:creationId xmlns:p14="http://schemas.microsoft.com/office/powerpoint/2010/main" val="279518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文本框 10">
            <a:extLst>
              <a:ext uri="{FF2B5EF4-FFF2-40B4-BE49-F238E27FC236}">
                <a16:creationId xmlns:a16="http://schemas.microsoft.com/office/drawing/2014/main" xmlns="" id="{1F86FF7C-1919-4024-97BF-F35B41CDEA18}"/>
              </a:ext>
            </a:extLst>
          </p:cNvPr>
          <p:cNvSpPr txBox="1">
            <a:spLocks noChangeArrowheads="1"/>
          </p:cNvSpPr>
          <p:nvPr/>
        </p:nvSpPr>
        <p:spPr bwMode="auto">
          <a:xfrm>
            <a:off x="174624" y="220663"/>
            <a:ext cx="3661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Data Pre-Processing</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5" name="组合 34">
            <a:extLst>
              <a:ext uri="{FF2B5EF4-FFF2-40B4-BE49-F238E27FC236}">
                <a16:creationId xmlns:a16="http://schemas.microsoft.com/office/drawing/2014/main" xmlns="" id="{D48A228B-B829-4D1A-AD79-17554C0331BE}"/>
              </a:ext>
            </a:extLst>
          </p:cNvPr>
          <p:cNvGrpSpPr/>
          <p:nvPr/>
        </p:nvGrpSpPr>
        <p:grpSpPr>
          <a:xfrm>
            <a:off x="476668" y="1083564"/>
            <a:ext cx="2726356" cy="2017446"/>
            <a:chOff x="3660058" y="1626645"/>
            <a:chExt cx="1546535" cy="1178027"/>
          </a:xfrm>
        </p:grpSpPr>
        <p:sp>
          <p:nvSpPr>
            <p:cNvPr id="36" name="矩形 35">
              <a:extLst>
                <a:ext uri="{FF2B5EF4-FFF2-40B4-BE49-F238E27FC236}">
                  <a16:creationId xmlns:a16="http://schemas.microsoft.com/office/drawing/2014/main" xmlns="" id="{C83375EC-7E62-4B63-AD2C-75B2D374303C}"/>
                </a:ext>
              </a:extLst>
            </p:cNvPr>
            <p:cNvSpPr/>
            <p:nvPr/>
          </p:nvSpPr>
          <p:spPr>
            <a:xfrm>
              <a:off x="3660059" y="2000712"/>
              <a:ext cx="1546534" cy="803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8" name="矩形 37">
              <a:extLst>
                <a:ext uri="{FF2B5EF4-FFF2-40B4-BE49-F238E27FC236}">
                  <a16:creationId xmlns:a16="http://schemas.microsoft.com/office/drawing/2014/main" xmlns="" id="{BCE58A10-3D54-4DFC-8058-C3564591FB67}"/>
                </a:ext>
              </a:extLst>
            </p:cNvPr>
            <p:cNvSpPr/>
            <p:nvPr/>
          </p:nvSpPr>
          <p:spPr>
            <a:xfrm>
              <a:off x="3660058" y="1626645"/>
              <a:ext cx="1537732" cy="305853"/>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Data set </a:t>
              </a:r>
              <a:endParaRPr lang="zh-CN" altLang="en-US"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9" name="矩形 38">
              <a:extLst>
                <a:ext uri="{FF2B5EF4-FFF2-40B4-BE49-F238E27FC236}">
                  <a16:creationId xmlns:a16="http://schemas.microsoft.com/office/drawing/2014/main" xmlns="" id="{8A417CEA-3443-4B94-AEDF-9E7464796F78}"/>
                </a:ext>
              </a:extLst>
            </p:cNvPr>
            <p:cNvSpPr/>
            <p:nvPr/>
          </p:nvSpPr>
          <p:spPr>
            <a:xfrm>
              <a:off x="3700224" y="2446853"/>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Training set and test set</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1" name="任意多边形: 形状 40">
              <a:extLst>
                <a:ext uri="{FF2B5EF4-FFF2-40B4-BE49-F238E27FC236}">
                  <a16:creationId xmlns:a16="http://schemas.microsoft.com/office/drawing/2014/main" xmlns="" id="{769A9EA9-E36A-41E2-B32B-14DF830FC18B}"/>
                </a:ext>
              </a:extLst>
            </p:cNvPr>
            <p:cNvSpPr/>
            <p:nvPr/>
          </p:nvSpPr>
          <p:spPr>
            <a:xfrm>
              <a:off x="4270294"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57" name="矩形 56">
            <a:extLst>
              <a:ext uri="{FF2B5EF4-FFF2-40B4-BE49-F238E27FC236}">
                <a16:creationId xmlns:a16="http://schemas.microsoft.com/office/drawing/2014/main" xmlns="" id="{3D6BB64B-79E3-47D7-8160-D3A877C9C6E2}"/>
              </a:ext>
            </a:extLst>
          </p:cNvPr>
          <p:cNvSpPr/>
          <p:nvPr/>
        </p:nvSpPr>
        <p:spPr>
          <a:xfrm>
            <a:off x="476668" y="3442667"/>
            <a:ext cx="2857609" cy="2062102"/>
          </a:xfrm>
          <a:prstGeom prst="rect">
            <a:avLst/>
          </a:prstGeom>
        </p:spPr>
        <p:txBody>
          <a:bodyPr wrap="square" anchor="ctr">
            <a:spAutoFit/>
          </a:bodyPr>
          <a:lstStyle/>
          <a:p>
            <a:r>
              <a:rPr lang="en-US" altLang="zh-CN" sz="1600" dirty="0">
                <a:latin typeface="微软雅黑" panose="020B0503020204020204" pitchFamily="34" charset="-122"/>
                <a:ea typeface="微软雅黑" panose="020B0503020204020204" pitchFamily="34" charset="-122"/>
              </a:rPr>
              <a:t>The first stage is to divide it into training set and test set, here we assign the earliest 85% of the whole data to training set in date order(from early to latest), and assign the rest 15% to test set. </a:t>
            </a:r>
            <a:endParaRPr lang="zh-CN" altLang="zh-CN" sz="1600" dirty="0">
              <a:latin typeface="微软雅黑" panose="020B0503020204020204" pitchFamily="34" charset="-122"/>
              <a:ea typeface="微软雅黑" panose="020B0503020204020204" pitchFamily="34" charset="-122"/>
            </a:endParaRPr>
          </a:p>
        </p:txBody>
      </p:sp>
      <p:sp>
        <p:nvSpPr>
          <p:cNvPr id="59" name="矩形: 圆角 58">
            <a:extLst>
              <a:ext uri="{FF2B5EF4-FFF2-40B4-BE49-F238E27FC236}">
                <a16:creationId xmlns:a16="http://schemas.microsoft.com/office/drawing/2014/main" xmlns="" id="{F6586A25-8C1F-4148-B5D3-2A07723B9195}"/>
              </a:ext>
            </a:extLst>
          </p:cNvPr>
          <p:cNvSpPr/>
          <p:nvPr/>
        </p:nvSpPr>
        <p:spPr>
          <a:xfrm>
            <a:off x="9382573" y="1883191"/>
            <a:ext cx="1359320" cy="13593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err="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Trainingset</a:t>
            </a:r>
            <a:endPar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85%</a:t>
            </a:r>
            <a:endParaRPr lang="zh-CN" alt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2" name="矩形: 圆角 61">
            <a:extLst>
              <a:ext uri="{FF2B5EF4-FFF2-40B4-BE49-F238E27FC236}">
                <a16:creationId xmlns:a16="http://schemas.microsoft.com/office/drawing/2014/main" xmlns="" id="{8F841A47-12F4-41FD-BF72-CF2334099DAF}"/>
              </a:ext>
            </a:extLst>
          </p:cNvPr>
          <p:cNvSpPr/>
          <p:nvPr/>
        </p:nvSpPr>
        <p:spPr>
          <a:xfrm>
            <a:off x="9382573" y="3429000"/>
            <a:ext cx="1359320" cy="13593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Test set</a:t>
            </a:r>
          </a:p>
          <a:p>
            <a:pPr algn="ctr"/>
            <a:r>
              <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15%</a:t>
            </a:r>
            <a:endParaRPr lang="zh-CN" alt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4" name="矩形 63">
            <a:extLst>
              <a:ext uri="{FF2B5EF4-FFF2-40B4-BE49-F238E27FC236}">
                <a16:creationId xmlns:a16="http://schemas.microsoft.com/office/drawing/2014/main" xmlns="" id="{751C2B4F-174E-4153-9298-5D5C0B72C78C}"/>
              </a:ext>
            </a:extLst>
          </p:cNvPr>
          <p:cNvSpPr/>
          <p:nvPr/>
        </p:nvSpPr>
        <p:spPr>
          <a:xfrm>
            <a:off x="4732823" y="2562851"/>
            <a:ext cx="2726354" cy="13768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867"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Data set</a:t>
            </a:r>
            <a:endParaRPr sz="1867"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4" name="直接箭头连接符 3">
            <a:extLst>
              <a:ext uri="{FF2B5EF4-FFF2-40B4-BE49-F238E27FC236}">
                <a16:creationId xmlns:a16="http://schemas.microsoft.com/office/drawing/2014/main" xmlns="" id="{8D99B869-E3C5-460B-B24C-130BB8A31E6E}"/>
              </a:ext>
            </a:extLst>
          </p:cNvPr>
          <p:cNvCxnSpPr>
            <a:stCxn id="64" idx="3"/>
            <a:endCxn id="59" idx="1"/>
          </p:cNvCxnSpPr>
          <p:nvPr/>
        </p:nvCxnSpPr>
        <p:spPr>
          <a:xfrm flipV="1">
            <a:off x="7459177" y="2562851"/>
            <a:ext cx="1923396" cy="68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xmlns="" id="{424B1B64-56CF-4063-82F6-0827B7E4F15D}"/>
              </a:ext>
            </a:extLst>
          </p:cNvPr>
          <p:cNvCxnSpPr>
            <a:stCxn id="64" idx="3"/>
            <a:endCxn id="62" idx="1"/>
          </p:cNvCxnSpPr>
          <p:nvPr/>
        </p:nvCxnSpPr>
        <p:spPr>
          <a:xfrm>
            <a:off x="7459177" y="3251268"/>
            <a:ext cx="1923396" cy="85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57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文本框 10">
            <a:extLst>
              <a:ext uri="{FF2B5EF4-FFF2-40B4-BE49-F238E27FC236}">
                <a16:creationId xmlns:a16="http://schemas.microsoft.com/office/drawing/2014/main" xmlns="" id="{1F86FF7C-1919-4024-97BF-F35B41CDEA18}"/>
              </a:ext>
            </a:extLst>
          </p:cNvPr>
          <p:cNvSpPr txBox="1">
            <a:spLocks noChangeArrowheads="1"/>
          </p:cNvSpPr>
          <p:nvPr/>
        </p:nvSpPr>
        <p:spPr bwMode="auto">
          <a:xfrm>
            <a:off x="174624" y="220663"/>
            <a:ext cx="3661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Data Pre-Processing</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2" name="组合 41">
            <a:extLst>
              <a:ext uri="{FF2B5EF4-FFF2-40B4-BE49-F238E27FC236}">
                <a16:creationId xmlns:a16="http://schemas.microsoft.com/office/drawing/2014/main" xmlns="" id="{5632A598-DAC0-428E-BF29-16AC53E99566}"/>
              </a:ext>
            </a:extLst>
          </p:cNvPr>
          <p:cNvGrpSpPr/>
          <p:nvPr/>
        </p:nvGrpSpPr>
        <p:grpSpPr>
          <a:xfrm>
            <a:off x="466284" y="818582"/>
            <a:ext cx="2726354" cy="2479775"/>
            <a:chOff x="5363972" y="1626645"/>
            <a:chExt cx="1546534" cy="1447990"/>
          </a:xfrm>
        </p:grpSpPr>
        <p:sp>
          <p:nvSpPr>
            <p:cNvPr id="43" name="矩形 42">
              <a:extLst>
                <a:ext uri="{FF2B5EF4-FFF2-40B4-BE49-F238E27FC236}">
                  <a16:creationId xmlns:a16="http://schemas.microsoft.com/office/drawing/2014/main" xmlns="" id="{3B65B87B-44F6-48CF-8A26-8E66D31A4DD3}"/>
                </a:ext>
              </a:extLst>
            </p:cNvPr>
            <p:cNvSpPr/>
            <p:nvPr/>
          </p:nvSpPr>
          <p:spPr>
            <a:xfrm>
              <a:off x="5363972" y="2000711"/>
              <a:ext cx="1546534" cy="10739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5" name="矩形 44">
              <a:extLst>
                <a:ext uri="{FF2B5EF4-FFF2-40B4-BE49-F238E27FC236}">
                  <a16:creationId xmlns:a16="http://schemas.microsoft.com/office/drawing/2014/main" xmlns="" id="{4F4CF2F0-B9AA-4B55-9AA2-34C7E86098B2}"/>
                </a:ext>
              </a:extLst>
            </p:cNvPr>
            <p:cNvSpPr/>
            <p:nvPr/>
          </p:nvSpPr>
          <p:spPr>
            <a:xfrm>
              <a:off x="5363972" y="1626645"/>
              <a:ext cx="1537732" cy="305853"/>
            </a:xfrm>
            <a:prstGeom prst="rect">
              <a:avLst/>
            </a:prstGeom>
          </p:spPr>
          <p:txBody>
            <a:bodyPr vert="horz" lIns="121920" tIns="60960" rIns="121920" bIns="60960" anchor="ctr">
              <a:noAutofit/>
            </a:bodyPr>
            <a:lstStyle/>
            <a:p>
              <a:pPr algn="ctr">
                <a:spcBef>
                  <a:spcPct val="0"/>
                </a:spcBef>
              </a:pPr>
              <a:r>
                <a:rPr lang="en-US" altLang="zh-CN"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Transform text </a:t>
              </a:r>
              <a:endParaRPr lang="zh-CN" altLang="en-US"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6" name="矩形 45">
              <a:extLst>
                <a:ext uri="{FF2B5EF4-FFF2-40B4-BE49-F238E27FC236}">
                  <a16:creationId xmlns:a16="http://schemas.microsoft.com/office/drawing/2014/main" xmlns="" id="{CC1D6427-85F9-4982-865D-BD1492B976FB}"/>
                </a:ext>
              </a:extLst>
            </p:cNvPr>
            <p:cNvSpPr/>
            <p:nvPr/>
          </p:nvSpPr>
          <p:spPr>
            <a:xfrm>
              <a:off x="5404136" y="2620294"/>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Tansfrom text into TF-IDF-weighted document-term matrix</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8" name="任意多边形: 形状 47">
              <a:extLst>
                <a:ext uri="{FF2B5EF4-FFF2-40B4-BE49-F238E27FC236}">
                  <a16:creationId xmlns:a16="http://schemas.microsoft.com/office/drawing/2014/main" xmlns="" id="{763E9F7E-C3C7-4C1E-8977-E27C4BB6EE06}"/>
                </a:ext>
              </a:extLst>
            </p:cNvPr>
            <p:cNvSpPr/>
            <p:nvPr/>
          </p:nvSpPr>
          <p:spPr>
            <a:xfrm>
              <a:off x="5959280"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3" name="矩形 22">
            <a:extLst>
              <a:ext uri="{FF2B5EF4-FFF2-40B4-BE49-F238E27FC236}">
                <a16:creationId xmlns:a16="http://schemas.microsoft.com/office/drawing/2014/main" xmlns="" id="{CB16BB0A-40D6-4E27-A2DD-229A58635A51}"/>
              </a:ext>
            </a:extLst>
          </p:cNvPr>
          <p:cNvSpPr/>
          <p:nvPr/>
        </p:nvSpPr>
        <p:spPr>
          <a:xfrm>
            <a:off x="3737113" y="1075453"/>
            <a:ext cx="4732719" cy="3021981"/>
          </a:xfrm>
          <a:prstGeom prst="rect">
            <a:avLst/>
          </a:prstGeom>
        </p:spPr>
        <p:txBody>
          <a:bodyPr wrap="square" anchor="ctr">
            <a:spAutoFit/>
          </a:bodyPr>
          <a:lstStyle/>
          <a:p>
            <a:pPr>
              <a:lnSpc>
                <a:spcPct val="120000"/>
              </a:lnSpc>
              <a:buClr>
                <a:srgbClr val="E24848"/>
              </a:buClr>
              <a:defRPr/>
            </a:pPr>
            <a:r>
              <a:rPr lang="en-US" altLang="zh-CN" sz="1600" dirty="0">
                <a:latin typeface="微软雅黑" panose="020B0503020204020204" pitchFamily="34" charset="-122"/>
                <a:ea typeface="微软雅黑" panose="020B0503020204020204" pitchFamily="34" charset="-122"/>
              </a:rPr>
              <a:t>We use the function “</a:t>
            </a:r>
            <a:r>
              <a:rPr lang="en-US" altLang="zh-CN" sz="1600" dirty="0" err="1">
                <a:latin typeface="微软雅黑" panose="020B0503020204020204" pitchFamily="34" charset="-122"/>
                <a:ea typeface="微软雅黑" panose="020B0503020204020204" pitchFamily="34" charset="-122"/>
              </a:rPr>
              <a:t>TfidfVectorizer</a:t>
            </a:r>
            <a:r>
              <a:rPr lang="en-US" altLang="zh-CN" sz="1600" dirty="0">
                <a:latin typeface="微软雅黑" panose="020B0503020204020204" pitchFamily="34" charset="-122"/>
                <a:ea typeface="微软雅黑" panose="020B0503020204020204" pitchFamily="34" charset="-122"/>
              </a:rPr>
              <a:t>” in python. </a:t>
            </a:r>
          </a:p>
          <a:p>
            <a:pPr>
              <a:lnSpc>
                <a:spcPct val="120000"/>
              </a:lnSpc>
              <a:buClr>
                <a:srgbClr val="E24848"/>
              </a:buClr>
              <a:defRPr/>
            </a:pPr>
            <a:r>
              <a:rPr lang="en-US" altLang="zh-CN" sz="1600" dirty="0">
                <a:latin typeface="微软雅黑" panose="020B0503020204020204" pitchFamily="34" charset="-122"/>
                <a:ea typeface="微软雅黑" panose="020B0503020204020204" pitchFamily="34" charset="-122"/>
              </a:rPr>
              <a:t>Here use the hyper parameter “</a:t>
            </a:r>
            <a:r>
              <a:rPr lang="en-US" altLang="zh-CN" sz="1600" dirty="0" err="1">
                <a:latin typeface="微软雅黑" panose="020B0503020204020204" pitchFamily="34" charset="-122"/>
                <a:ea typeface="微软雅黑" panose="020B0503020204020204" pitchFamily="34" charset="-122"/>
              </a:rPr>
              <a:t>min_df</a:t>
            </a:r>
            <a:r>
              <a:rPr lang="en-US" altLang="zh-CN" sz="1600" dirty="0">
                <a:latin typeface="微软雅黑" panose="020B0503020204020204" pitchFamily="34" charset="-122"/>
                <a:ea typeface="微软雅黑" panose="020B0503020204020204" pitchFamily="34" charset="-122"/>
              </a:rPr>
              <a:t>” and “</a:t>
            </a:r>
            <a:r>
              <a:rPr lang="en-US" altLang="zh-CN" sz="1600" dirty="0" err="1">
                <a:latin typeface="微软雅黑" panose="020B0503020204020204" pitchFamily="34" charset="-122"/>
                <a:ea typeface="微软雅黑" panose="020B0503020204020204" pitchFamily="34" charset="-122"/>
              </a:rPr>
              <a:t>max_df</a:t>
            </a:r>
            <a:r>
              <a:rPr lang="en-US" altLang="zh-CN" sz="1600" dirty="0">
                <a:latin typeface="微软雅黑" panose="020B0503020204020204" pitchFamily="34" charset="-122"/>
                <a:ea typeface="微软雅黑" panose="020B0503020204020204" pitchFamily="34" charset="-122"/>
              </a:rPr>
              <a:t>” to ignore some terms. </a:t>
            </a:r>
            <a:r>
              <a:rPr lang="en-US" altLang="zh-CN" sz="1600" b="1" dirty="0" err="1">
                <a:latin typeface="微软雅黑" panose="020B0503020204020204" pitchFamily="34" charset="-122"/>
                <a:ea typeface="微软雅黑" panose="020B0503020204020204" pitchFamily="34" charset="-122"/>
              </a:rPr>
              <a:t>Min_df</a:t>
            </a:r>
            <a:r>
              <a:rPr lang="en-US" altLang="zh-CN" sz="1600" b="1" dirty="0">
                <a:latin typeface="微软雅黑" panose="020B0503020204020204" pitchFamily="34" charset="-122"/>
                <a:ea typeface="微软雅黑" panose="020B0503020204020204" pitchFamily="34" charset="-122"/>
              </a:rPr>
              <a:t>  is set to be 0.01</a:t>
            </a:r>
            <a:r>
              <a:rPr lang="en-US" altLang="zh-CN" sz="1600" dirty="0">
                <a:latin typeface="微软雅黑" panose="020B0503020204020204" pitchFamily="34" charset="-122"/>
                <a:ea typeface="微软雅黑" panose="020B0503020204020204" pitchFamily="34" charset="-122"/>
              </a:rPr>
              <a:t> which means the least frequent 1% of terms is ignored; </a:t>
            </a:r>
            <a:r>
              <a:rPr lang="en-US" altLang="zh-CN" sz="1600" b="1" dirty="0" err="1">
                <a:latin typeface="微软雅黑" panose="020B0503020204020204" pitchFamily="34" charset="-122"/>
                <a:ea typeface="微软雅黑" panose="020B0503020204020204" pitchFamily="34" charset="-122"/>
              </a:rPr>
              <a:t>max_df</a:t>
            </a:r>
            <a:r>
              <a:rPr lang="en-US" altLang="zh-CN" sz="1600" b="1" dirty="0">
                <a:latin typeface="微软雅黑" panose="020B0503020204020204" pitchFamily="34" charset="-122"/>
                <a:ea typeface="微软雅黑" panose="020B0503020204020204" pitchFamily="34" charset="-122"/>
              </a:rPr>
              <a:t> is set to be 0.99</a:t>
            </a:r>
            <a:r>
              <a:rPr lang="en-US" altLang="zh-CN" sz="1600" dirty="0">
                <a:latin typeface="微软雅黑" panose="020B0503020204020204" pitchFamily="34" charset="-122"/>
                <a:ea typeface="微软雅黑" panose="020B0503020204020204" pitchFamily="34" charset="-122"/>
              </a:rPr>
              <a:t> denoting the most frequent 1% terms is ignored, for example, some words such as “ a, the, is, are” need to be ignored, otherwise, these words can make noises in training. </a:t>
            </a:r>
            <a:endParaRPr lang="zh-CN" altLang="en-US" sz="1600" noProof="1">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2" name="组合 11">
            <a:extLst>
              <a:ext uri="{FF2B5EF4-FFF2-40B4-BE49-F238E27FC236}">
                <a16:creationId xmlns:a16="http://schemas.microsoft.com/office/drawing/2014/main" xmlns="" id="{A554D319-0C23-498D-85A7-435419024C49}"/>
              </a:ext>
            </a:extLst>
          </p:cNvPr>
          <p:cNvGrpSpPr/>
          <p:nvPr/>
        </p:nvGrpSpPr>
        <p:grpSpPr>
          <a:xfrm>
            <a:off x="8265670" y="576470"/>
            <a:ext cx="3389242" cy="3240156"/>
            <a:chOff x="7454349" y="1808922"/>
            <a:chExt cx="3389242" cy="3240156"/>
          </a:xfrm>
        </p:grpSpPr>
        <p:sp>
          <p:nvSpPr>
            <p:cNvPr id="25" name="矩形 24">
              <a:extLst>
                <a:ext uri="{FF2B5EF4-FFF2-40B4-BE49-F238E27FC236}">
                  <a16:creationId xmlns:a16="http://schemas.microsoft.com/office/drawing/2014/main" xmlns="" id="{CCF688E8-6883-46AE-BB80-F3EA76019D9B}"/>
                </a:ext>
              </a:extLst>
            </p:cNvPr>
            <p:cNvSpPr/>
            <p:nvPr/>
          </p:nvSpPr>
          <p:spPr>
            <a:xfrm>
              <a:off x="7790101" y="3167103"/>
              <a:ext cx="2710837" cy="523793"/>
            </a:xfrm>
            <a:prstGeom prst="rect">
              <a:avLst/>
            </a:prstGeom>
          </p:spPr>
          <p:txBody>
            <a:bodyPr vert="horz" lIns="121920" tIns="60960" rIns="121920" bIns="60960" anchor="ctr">
              <a:noAutofit/>
            </a:bodyPr>
            <a:lstStyle/>
            <a:p>
              <a:pPr algn="ctr">
                <a:spcBef>
                  <a:spcPct val="0"/>
                </a:spcBef>
              </a:pPr>
              <a:r>
                <a:rPr lang="en-US" altLang="zh-CN" sz="4000"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 a, the, is, are”</a:t>
              </a:r>
              <a:endParaRPr lang="zh-CN" altLang="en-US" sz="4000"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1" name="组合 10">
              <a:extLst>
                <a:ext uri="{FF2B5EF4-FFF2-40B4-BE49-F238E27FC236}">
                  <a16:creationId xmlns:a16="http://schemas.microsoft.com/office/drawing/2014/main" xmlns="" id="{B8DE619E-116C-4755-BDB3-47F6D861A933}"/>
                </a:ext>
              </a:extLst>
            </p:cNvPr>
            <p:cNvGrpSpPr/>
            <p:nvPr/>
          </p:nvGrpSpPr>
          <p:grpSpPr>
            <a:xfrm rot="2676234">
              <a:off x="7454349" y="1808922"/>
              <a:ext cx="3389242" cy="3240156"/>
              <a:chOff x="7454349" y="1808922"/>
              <a:chExt cx="3389242" cy="3240156"/>
            </a:xfrm>
          </p:grpSpPr>
          <p:cxnSp>
            <p:nvCxnSpPr>
              <p:cNvPr id="5" name="直接连接符 4">
                <a:extLst>
                  <a:ext uri="{FF2B5EF4-FFF2-40B4-BE49-F238E27FC236}">
                    <a16:creationId xmlns:a16="http://schemas.microsoft.com/office/drawing/2014/main" xmlns="" id="{EE642FB9-6742-4B3F-AE09-7C0D32A32C0B}"/>
                  </a:ext>
                </a:extLst>
              </p:cNvPr>
              <p:cNvCxnSpPr>
                <a:cxnSpLocks/>
              </p:cNvCxnSpPr>
              <p:nvPr/>
            </p:nvCxnSpPr>
            <p:spPr>
              <a:xfrm>
                <a:off x="9183757" y="1808922"/>
                <a:ext cx="0" cy="32401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3D89DE26-D3CA-456C-8C4D-88E6CCE654DF}"/>
                  </a:ext>
                </a:extLst>
              </p:cNvPr>
              <p:cNvCxnSpPr>
                <a:cxnSpLocks/>
              </p:cNvCxnSpPr>
              <p:nvPr/>
            </p:nvCxnSpPr>
            <p:spPr>
              <a:xfrm flipH="1" flipV="1">
                <a:off x="7454349" y="3412435"/>
                <a:ext cx="3389242" cy="165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13" name="图片 12">
            <a:extLst>
              <a:ext uri="{FF2B5EF4-FFF2-40B4-BE49-F238E27FC236}">
                <a16:creationId xmlns:a16="http://schemas.microsoft.com/office/drawing/2014/main" xmlns="" id="{BD9ACBB2-9251-4F40-B09D-10B8A85FF4F8}"/>
              </a:ext>
            </a:extLst>
          </p:cNvPr>
          <p:cNvPicPr>
            <a:picLocks noChangeAspect="1"/>
          </p:cNvPicPr>
          <p:nvPr/>
        </p:nvPicPr>
        <p:blipFill>
          <a:blip r:embed="rId3"/>
          <a:stretch>
            <a:fillRect/>
          </a:stretch>
        </p:blipFill>
        <p:spPr>
          <a:xfrm>
            <a:off x="765688" y="5104330"/>
            <a:ext cx="4171950" cy="1247775"/>
          </a:xfrm>
          <a:prstGeom prst="rect">
            <a:avLst/>
          </a:prstGeom>
        </p:spPr>
      </p:pic>
      <p:pic>
        <p:nvPicPr>
          <p:cNvPr id="15" name="图片 14">
            <a:extLst>
              <a:ext uri="{FF2B5EF4-FFF2-40B4-BE49-F238E27FC236}">
                <a16:creationId xmlns:a16="http://schemas.microsoft.com/office/drawing/2014/main" xmlns="" id="{450884FB-D556-4D7A-9F03-D6EDA3AD6FD9}"/>
              </a:ext>
            </a:extLst>
          </p:cNvPr>
          <p:cNvPicPr>
            <a:picLocks noChangeAspect="1"/>
          </p:cNvPicPr>
          <p:nvPr/>
        </p:nvPicPr>
        <p:blipFill>
          <a:blip r:embed="rId4"/>
          <a:stretch>
            <a:fillRect/>
          </a:stretch>
        </p:blipFill>
        <p:spPr>
          <a:xfrm>
            <a:off x="7946053" y="4663358"/>
            <a:ext cx="2388843" cy="2130848"/>
          </a:xfrm>
          <a:prstGeom prst="rect">
            <a:avLst/>
          </a:prstGeom>
        </p:spPr>
      </p:pic>
      <p:sp>
        <p:nvSpPr>
          <p:cNvPr id="16" name="箭头: 右 15">
            <a:extLst>
              <a:ext uri="{FF2B5EF4-FFF2-40B4-BE49-F238E27FC236}">
                <a16:creationId xmlns:a16="http://schemas.microsoft.com/office/drawing/2014/main" xmlns="" id="{0C200921-96F7-4384-BBAE-1CD377960651}"/>
              </a:ext>
            </a:extLst>
          </p:cNvPr>
          <p:cNvSpPr/>
          <p:nvPr/>
        </p:nvSpPr>
        <p:spPr>
          <a:xfrm>
            <a:off x="5614552" y="5539374"/>
            <a:ext cx="1459851" cy="404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xmlns="" id="{5C78F1A3-5EB9-46C9-A986-C144F091CB1A}"/>
              </a:ext>
            </a:extLst>
          </p:cNvPr>
          <p:cNvSpPr txBox="1"/>
          <p:nvPr/>
        </p:nvSpPr>
        <p:spPr>
          <a:xfrm>
            <a:off x="1857104" y="4294026"/>
            <a:ext cx="154207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Text</a:t>
            </a:r>
            <a:endParaRPr lang="zh-CN" altLang="en-US"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xmlns="" id="{83A4E0DD-7115-4A65-9909-8322FE256F58}"/>
              </a:ext>
            </a:extLst>
          </p:cNvPr>
          <p:cNvSpPr txBox="1"/>
          <p:nvPr/>
        </p:nvSpPr>
        <p:spPr>
          <a:xfrm>
            <a:off x="6925316" y="4314298"/>
            <a:ext cx="457425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TF-IDF-weighted document-term matrix</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073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文本框 10">
            <a:extLst>
              <a:ext uri="{FF2B5EF4-FFF2-40B4-BE49-F238E27FC236}">
                <a16:creationId xmlns:a16="http://schemas.microsoft.com/office/drawing/2014/main" xmlns="" id="{1F86FF7C-1919-4024-97BF-F35B41CDEA18}"/>
              </a:ext>
            </a:extLst>
          </p:cNvPr>
          <p:cNvSpPr txBox="1">
            <a:spLocks noChangeArrowheads="1"/>
          </p:cNvSpPr>
          <p:nvPr/>
        </p:nvSpPr>
        <p:spPr bwMode="auto">
          <a:xfrm>
            <a:off x="174624" y="220663"/>
            <a:ext cx="3661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Random Forest</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9" name="组合 48">
            <a:extLst>
              <a:ext uri="{FF2B5EF4-FFF2-40B4-BE49-F238E27FC236}">
                <a16:creationId xmlns:a16="http://schemas.microsoft.com/office/drawing/2014/main" xmlns="" id="{2EDE16F3-33B1-47CB-9C5E-B85C31E13083}"/>
              </a:ext>
            </a:extLst>
          </p:cNvPr>
          <p:cNvGrpSpPr/>
          <p:nvPr/>
        </p:nvGrpSpPr>
        <p:grpSpPr>
          <a:xfrm>
            <a:off x="470342" y="687079"/>
            <a:ext cx="6119301" cy="5005675"/>
            <a:chOff x="7027712" y="1538634"/>
            <a:chExt cx="1620989" cy="2792784"/>
          </a:xfrm>
        </p:grpSpPr>
        <p:sp>
          <p:nvSpPr>
            <p:cNvPr id="50" name="矩形 49">
              <a:extLst>
                <a:ext uri="{FF2B5EF4-FFF2-40B4-BE49-F238E27FC236}">
                  <a16:creationId xmlns:a16="http://schemas.microsoft.com/office/drawing/2014/main" xmlns="" id="{99F45038-CDCC-40B0-9DCB-4C2FEA5142BC}"/>
                </a:ext>
              </a:extLst>
            </p:cNvPr>
            <p:cNvSpPr/>
            <p:nvPr/>
          </p:nvSpPr>
          <p:spPr>
            <a:xfrm>
              <a:off x="7067885" y="1780756"/>
              <a:ext cx="1546534" cy="5501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1" name="矩形 50">
              <a:extLst>
                <a:ext uri="{FF2B5EF4-FFF2-40B4-BE49-F238E27FC236}">
                  <a16:creationId xmlns:a16="http://schemas.microsoft.com/office/drawing/2014/main" xmlns="" id="{A7ACAE3F-1137-41FB-9824-EBF41A5F1464}"/>
                </a:ext>
              </a:extLst>
            </p:cNvPr>
            <p:cNvSpPr/>
            <p:nvPr/>
          </p:nvSpPr>
          <p:spPr>
            <a:xfrm>
              <a:off x="7027712" y="2425373"/>
              <a:ext cx="1620989" cy="1906045"/>
            </a:xfrm>
            <a:prstGeom prst="rect">
              <a:avLst/>
            </a:prstGeom>
          </p:spPr>
          <p:txBody>
            <a:bodyPr wrap="square" anchor="ctr">
              <a:spAutoFit/>
            </a:bodyPr>
            <a:lstStyle/>
            <a:p>
              <a:pPr marL="342900" indent="-342900">
                <a:buFont typeface="+mj-lt"/>
                <a:buAutoNum type="arabicPeriod"/>
              </a:pPr>
              <a:r>
                <a:rPr lang="en-US" altLang="zh-CN" dirty="0">
                  <a:latin typeface="微软雅黑" panose="020B0503020204020204" pitchFamily="34" charset="-122"/>
                  <a:ea typeface="微软雅黑" panose="020B0503020204020204" pitchFamily="34" charset="-122"/>
                </a:rPr>
                <a:t>Upper four graphs are CART </a:t>
              </a:r>
              <a:r>
                <a:rPr lang="en-US" altLang="zh-CN" b="1" dirty="0"/>
                <a:t>(Classification and Regression Tree)</a:t>
              </a:r>
              <a:r>
                <a:rPr lang="en-US" altLang="zh-CN" dirty="0">
                  <a:latin typeface="微软雅黑" panose="020B0503020204020204" pitchFamily="34" charset="-122"/>
                  <a:ea typeface="微软雅黑" panose="020B0503020204020204" pitchFamily="34" charset="-122"/>
                </a:rPr>
                <a:t>. </a:t>
              </a:r>
            </a:p>
            <a:p>
              <a:pPr marL="342900" indent="-342900">
                <a:buFont typeface="+mj-lt"/>
                <a:buAutoNum type="arabicPeriod"/>
              </a:pPr>
              <a:endParaRPr lang="zh-CN"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dirty="0">
                  <a:latin typeface="微软雅黑" panose="020B0503020204020204" pitchFamily="34" charset="-122"/>
                  <a:ea typeface="微软雅黑" panose="020B0503020204020204" pitchFamily="34" charset="-122"/>
                </a:rPr>
                <a:t> After randomly choosing samples and variables from the whole population and then input them into the random forest model, many trees could be generated. </a:t>
              </a: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dirty="0">
                  <a:latin typeface="微软雅黑" panose="020B0503020204020204" pitchFamily="34" charset="-122"/>
                  <a:ea typeface="微软雅黑" panose="020B0503020204020204" pitchFamily="34" charset="-122"/>
                </a:rPr>
                <a:t>The next stage is input the test set into these trees and each tree is able to make a prediction. Finally, the final prediction could be made by combining each prediction with a function.</a:t>
              </a:r>
              <a:endParaRPr lang="zh-CN" altLang="zh-CN"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xmlns="" id="{E4B75C42-CBDB-4277-9B14-9D571D37396B}"/>
                </a:ext>
              </a:extLst>
            </p:cNvPr>
            <p:cNvSpPr/>
            <p:nvPr/>
          </p:nvSpPr>
          <p:spPr>
            <a:xfrm>
              <a:off x="7067885" y="1538634"/>
              <a:ext cx="1537732" cy="305853"/>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How</a:t>
              </a:r>
              <a:r>
                <a:rPr lang="zh-CN" altLang="en-US"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 </a:t>
              </a:r>
              <a:r>
                <a:rPr lang="en-US" altLang="zh-CN"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it works</a:t>
              </a:r>
              <a:endParaRPr lang="zh-CN" altLang="en-US"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5" name="任意多边形: 形状 54">
              <a:extLst>
                <a:ext uri="{FF2B5EF4-FFF2-40B4-BE49-F238E27FC236}">
                  <a16:creationId xmlns:a16="http://schemas.microsoft.com/office/drawing/2014/main" xmlns="" id="{747F0812-284C-4B54-9AB3-BB9AC2D86314}"/>
                </a:ext>
              </a:extLst>
            </p:cNvPr>
            <p:cNvSpPr/>
            <p:nvPr/>
          </p:nvSpPr>
          <p:spPr>
            <a:xfrm>
              <a:off x="7648265" y="1887576"/>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pic>
        <p:nvPicPr>
          <p:cNvPr id="17" name="图片 16">
            <a:extLst>
              <a:ext uri="{FF2B5EF4-FFF2-40B4-BE49-F238E27FC236}">
                <a16:creationId xmlns:a16="http://schemas.microsoft.com/office/drawing/2014/main" xmlns="" id="{9E894E72-7DED-437F-B67B-0DDB5195DD2E}"/>
              </a:ext>
            </a:extLst>
          </p:cNvPr>
          <p:cNvPicPr/>
          <p:nvPr/>
        </p:nvPicPr>
        <p:blipFill>
          <a:blip r:embed="rId3"/>
          <a:stretch>
            <a:fillRect/>
          </a:stretch>
        </p:blipFill>
        <p:spPr>
          <a:xfrm>
            <a:off x="6589643" y="1013791"/>
            <a:ext cx="5406887" cy="4552122"/>
          </a:xfrm>
          <a:prstGeom prst="rect">
            <a:avLst/>
          </a:prstGeom>
        </p:spPr>
      </p:pic>
    </p:spTree>
    <p:extLst>
      <p:ext uri="{BB962C8B-B14F-4D97-AF65-F5344CB8AC3E}">
        <p14:creationId xmlns:p14="http://schemas.microsoft.com/office/powerpoint/2010/main" val="1279902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1228-40"/>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heme/theme1.xml><?xml version="1.0" encoding="utf-8"?>
<a:theme xmlns:a="http://schemas.openxmlformats.org/drawingml/2006/main" name="AAAAAAAAAAAAAAAAAAA">
  <a:themeElements>
    <a:clrScheme name="自定义 1193">
      <a:dk1>
        <a:sysClr val="windowText" lastClr="000000"/>
      </a:dk1>
      <a:lt1>
        <a:sysClr val="window" lastClr="FFFFFF"/>
      </a:lt1>
      <a:dk2>
        <a:srgbClr val="44546A"/>
      </a:dk2>
      <a:lt2>
        <a:srgbClr val="E7E6E6"/>
      </a:lt2>
      <a:accent1>
        <a:srgbClr val="595959"/>
      </a:accent1>
      <a:accent2>
        <a:srgbClr val="3F3F3F"/>
      </a:accent2>
      <a:accent3>
        <a:srgbClr val="595959"/>
      </a:accent3>
      <a:accent4>
        <a:srgbClr val="3F3F3F"/>
      </a:accent4>
      <a:accent5>
        <a:srgbClr val="595959"/>
      </a:accent5>
      <a:accent6>
        <a:srgbClr val="3F3F3F"/>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1126</Words>
  <Application>Microsoft Macintosh PowerPoint</Application>
  <PresentationFormat>寬螢幕</PresentationFormat>
  <Paragraphs>235</Paragraphs>
  <Slides>34</Slides>
  <Notes>25</Notes>
  <HiddenSlides>0</HiddenSlides>
  <MMClips>0</MMClips>
  <ScaleCrop>false</ScaleCrop>
  <HeadingPairs>
    <vt:vector size="6" baseType="variant">
      <vt:variant>
        <vt:lpstr>使用字型</vt:lpstr>
      </vt:variant>
      <vt:variant>
        <vt:i4>16</vt:i4>
      </vt:variant>
      <vt:variant>
        <vt:lpstr>佈景主題</vt:lpstr>
      </vt:variant>
      <vt:variant>
        <vt:i4>1</vt:i4>
      </vt:variant>
      <vt:variant>
        <vt:lpstr>投影片標題</vt:lpstr>
      </vt:variant>
      <vt:variant>
        <vt:i4>34</vt:i4>
      </vt:variant>
    </vt:vector>
  </HeadingPairs>
  <TitlesOfParts>
    <vt:vector size="51" baseType="lpstr">
      <vt:lpstr>Ashbury</vt:lpstr>
      <vt:lpstr>Calibri</vt:lpstr>
      <vt:lpstr>FZHei-B01S</vt:lpstr>
      <vt:lpstr>Helvetica Light</vt:lpstr>
      <vt:lpstr>Kontrapunkt Bob Bold</vt:lpstr>
      <vt:lpstr>Linux Libertine</vt:lpstr>
      <vt:lpstr>Mangal</vt:lpstr>
      <vt:lpstr>Microsoft YaHei</vt:lpstr>
      <vt:lpstr>Segoe UI</vt:lpstr>
      <vt:lpstr>Times New Roman</vt:lpstr>
      <vt:lpstr>宋体</vt:lpstr>
      <vt:lpstr>等线</vt:lpstr>
      <vt:lpstr>等线 Light</vt:lpstr>
      <vt:lpstr>微软雅黑</vt:lpstr>
      <vt:lpstr>新細明體</vt:lpstr>
      <vt:lpstr>Arial</vt:lpstr>
      <vt:lpstr>AAAAAAAAAAAAAAAAAAA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5-1228-40</dc:title>
  <dc:creator>Administrator</dc:creator>
  <cp:lastModifiedBy>Microsoft Office 使用者</cp:lastModifiedBy>
  <cp:revision>63</cp:revision>
  <dcterms:created xsi:type="dcterms:W3CDTF">2018-04-25T02:39:48Z</dcterms:created>
  <dcterms:modified xsi:type="dcterms:W3CDTF">2019-10-17T05:13:15Z</dcterms:modified>
</cp:coreProperties>
</file>