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userDrawn="1">
          <p15:clr>
            <a:srgbClr val="A4A3A4"/>
          </p15:clr>
        </p15:guide>
        <p15:guide id="2" pos="102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5FDF"/>
    <a:srgbClr val="B0C8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60"/>
  </p:normalViewPr>
  <p:slideViewPr>
    <p:cSldViewPr snapToGrid="0">
      <p:cViewPr varScale="1">
        <p:scale>
          <a:sx n="10" d="100"/>
          <a:sy n="10" d="100"/>
        </p:scale>
        <p:origin x="2272" y="-12"/>
      </p:cViewPr>
      <p:guideLst>
        <p:guide orient="horz" pos="13606"/>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n-US"/>
              <a:t>Click to edit Master title style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1C46C-8E90-47F0-8168-3BD20CDE8C24}" type="datetimeFigureOut">
              <a:rPr lang="en-IL" smtClean="0"/>
              <a:t>29/09/2024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3054074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1C46C-8E90-47F0-8168-3BD20CDE8C24}" type="datetimeFigureOut">
              <a:rPr lang="en-IL" smtClean="0"/>
              <a:t>29/09/2024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3214412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1C46C-8E90-47F0-8168-3BD20CDE8C24}" type="datetimeFigureOut">
              <a:rPr lang="en-IL" smtClean="0"/>
              <a:t>29/09/2024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83425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1C46C-8E90-47F0-8168-3BD20CDE8C24}" type="datetimeFigureOut">
              <a:rPr lang="en-IL" smtClean="0"/>
              <a:t>29/09/2024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381878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n-US"/>
              <a:t>Click to edit Master title style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tint val="82000"/>
                  </a:schemeClr>
                </a:solidFill>
              </a:defRPr>
            </a:lvl1pPr>
            <a:lvl2pPr marL="1619951" indent="0">
              <a:buNone/>
              <a:defRPr sz="7086">
                <a:solidFill>
                  <a:schemeClr val="tx1">
                    <a:tint val="82000"/>
                  </a:schemeClr>
                </a:solidFill>
              </a:defRPr>
            </a:lvl2pPr>
            <a:lvl3pPr marL="3239902" indent="0">
              <a:buNone/>
              <a:defRPr sz="6378">
                <a:solidFill>
                  <a:schemeClr val="tx1">
                    <a:tint val="82000"/>
                  </a:schemeClr>
                </a:solidFill>
              </a:defRPr>
            </a:lvl3pPr>
            <a:lvl4pPr marL="4859853" indent="0">
              <a:buNone/>
              <a:defRPr sz="5669">
                <a:solidFill>
                  <a:schemeClr val="tx1">
                    <a:tint val="82000"/>
                  </a:schemeClr>
                </a:solidFill>
              </a:defRPr>
            </a:lvl4pPr>
            <a:lvl5pPr marL="6479804" indent="0">
              <a:buNone/>
              <a:defRPr sz="5669">
                <a:solidFill>
                  <a:schemeClr val="tx1">
                    <a:tint val="82000"/>
                  </a:schemeClr>
                </a:solidFill>
              </a:defRPr>
            </a:lvl5pPr>
            <a:lvl6pPr marL="8099755" indent="0">
              <a:buNone/>
              <a:defRPr sz="5669">
                <a:solidFill>
                  <a:schemeClr val="tx1">
                    <a:tint val="82000"/>
                  </a:schemeClr>
                </a:solidFill>
              </a:defRPr>
            </a:lvl6pPr>
            <a:lvl7pPr marL="9719706" indent="0">
              <a:buNone/>
              <a:defRPr sz="5669">
                <a:solidFill>
                  <a:schemeClr val="tx1">
                    <a:tint val="82000"/>
                  </a:schemeClr>
                </a:solidFill>
              </a:defRPr>
            </a:lvl7pPr>
            <a:lvl8pPr marL="11339657" indent="0">
              <a:buNone/>
              <a:defRPr sz="5669">
                <a:solidFill>
                  <a:schemeClr val="tx1">
                    <a:tint val="82000"/>
                  </a:schemeClr>
                </a:solidFill>
              </a:defRPr>
            </a:lvl8pPr>
            <a:lvl9pPr marL="12959608" indent="0">
              <a:buNone/>
              <a:defRPr sz="566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1C46C-8E90-47F0-8168-3BD20CDE8C24}" type="datetimeFigureOut">
              <a:rPr lang="en-IL" smtClean="0"/>
              <a:t>29/09/2024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80176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1C46C-8E90-47F0-8168-3BD20CDE8C24}" type="datetimeFigureOut">
              <a:rPr lang="en-IL" smtClean="0"/>
              <a:t>29/09/2024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114266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4" name="Content Placeholder 3"/>
          <p:cNvSpPr>
            <a:spLocks noGrp="1"/>
          </p:cNvSpPr>
          <p:nvPr>
            <p:ph sz="half" idx="2"/>
          </p:nvPr>
        </p:nvSpPr>
        <p:spPr>
          <a:xfrm>
            <a:off x="2231675" y="15780233"/>
            <a:ext cx="13706415"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6" name="Content Placeholder 5"/>
          <p:cNvSpPr>
            <a:spLocks noGrp="1"/>
          </p:cNvSpPr>
          <p:nvPr>
            <p:ph sz="quarter" idx="4"/>
          </p:nvPr>
        </p:nvSpPr>
        <p:spPr>
          <a:xfrm>
            <a:off x="16402142" y="15780233"/>
            <a:ext cx="13773917"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1C46C-8E90-47F0-8168-3BD20CDE8C24}" type="datetimeFigureOut">
              <a:rPr lang="en-IL" smtClean="0"/>
              <a:t>29/09/2024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381956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1C46C-8E90-47F0-8168-3BD20CDE8C24}" type="datetimeFigureOut">
              <a:rPr lang="en-IL" smtClean="0"/>
              <a:t>29/09/2024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109252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1C46C-8E90-47F0-8168-3BD20CDE8C24}" type="datetimeFigureOut">
              <a:rPr lang="en-IL" smtClean="0"/>
              <a:t>29/09/2024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390080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4BD1C46C-8E90-47F0-8168-3BD20CDE8C24}" type="datetimeFigureOut">
              <a:rPr lang="en-IL" smtClean="0"/>
              <a:t>29/09/2024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338591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a:t>Click icon to add picture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4BD1C46C-8E90-47F0-8168-3BD20CDE8C24}" type="datetimeFigureOut">
              <a:rPr lang="en-IL" smtClean="0"/>
              <a:t>29/09/2024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AFDB5DFF-806D-48E6-BA78-8D3E2B91EDE5}" type="slidenum">
              <a:rPr lang="en-IL" smtClean="0"/>
              <a:t>‹#›</a:t>
            </a:fld>
            <a:endParaRPr lang="en-IL"/>
          </a:p>
        </p:txBody>
      </p:sp>
    </p:spTree>
    <p:extLst>
      <p:ext uri="{BB962C8B-B14F-4D97-AF65-F5344CB8AC3E}">
        <p14:creationId xmlns:p14="http://schemas.microsoft.com/office/powerpoint/2010/main" val="1495434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82000"/>
                  </a:schemeClr>
                </a:solidFill>
              </a:defRPr>
            </a:lvl1pPr>
          </a:lstStyle>
          <a:p>
            <a:fld id="{4BD1C46C-8E90-47F0-8168-3BD20CDE8C24}" type="datetimeFigureOut">
              <a:rPr lang="en-IL" smtClean="0"/>
              <a:t>29/09/2024</a:t>
            </a:fld>
            <a:endParaRPr lang="en-IL"/>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82000"/>
                  </a:schemeClr>
                </a:solidFill>
              </a:defRPr>
            </a:lvl1pPr>
          </a:lstStyle>
          <a:p>
            <a:endParaRPr lang="en-IL"/>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82000"/>
                  </a:schemeClr>
                </a:solidFill>
              </a:defRPr>
            </a:lvl1pPr>
          </a:lstStyle>
          <a:p>
            <a:fld id="{AFDB5DFF-806D-48E6-BA78-8D3E2B91EDE5}" type="slidenum">
              <a:rPr lang="en-IL" smtClean="0"/>
              <a:t>‹#›</a:t>
            </a:fld>
            <a:endParaRPr lang="en-IL"/>
          </a:p>
        </p:txBody>
      </p:sp>
    </p:spTree>
    <p:extLst>
      <p:ext uri="{BB962C8B-B14F-4D97-AF65-F5344CB8AC3E}">
        <p14:creationId xmlns:p14="http://schemas.microsoft.com/office/powerpoint/2010/main" val="2783100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2C70E75-369E-28A9-C5D9-483F9CB4C118}"/>
              </a:ext>
            </a:extLst>
          </p:cNvPr>
          <p:cNvSpPr/>
          <p:nvPr/>
        </p:nvSpPr>
        <p:spPr>
          <a:xfrm>
            <a:off x="0" y="1"/>
            <a:ext cx="32399288" cy="8837864"/>
          </a:xfrm>
          <a:prstGeom prst="rect">
            <a:avLst/>
          </a:prstGeom>
          <a:solidFill>
            <a:srgbClr val="B0C8D0">
              <a:alpha val="70000"/>
            </a:srgbClr>
          </a:solidFill>
        </p:spPr>
        <p:style>
          <a:lnRef idx="1">
            <a:schemeClr val="accent4"/>
          </a:lnRef>
          <a:fillRef idx="2">
            <a:schemeClr val="accent4"/>
          </a:fillRef>
          <a:effectRef idx="1">
            <a:schemeClr val="accent4"/>
          </a:effectRef>
          <a:fontRef idx="minor">
            <a:schemeClr val="dk1"/>
          </a:fontRef>
        </p:style>
        <p:txBody>
          <a:bodyPr rtlCol="0" anchor="ctr"/>
          <a:lstStyle>
            <a:defPPr>
              <a:defRPr kern="1200"/>
            </a:defPPr>
          </a:lstStyle>
          <a:p>
            <a:pPr algn="ctr"/>
            <a:endParaRPr lang="en-US">
              <a:solidFill>
                <a:schemeClr val="dk1"/>
              </a:solidFill>
            </a:endParaRPr>
          </a:p>
        </p:txBody>
      </p:sp>
      <p:sp>
        <p:nvSpPr>
          <p:cNvPr id="10" name="Rectangle: Rounded Corners 9">
            <a:extLst>
              <a:ext uri="{FF2B5EF4-FFF2-40B4-BE49-F238E27FC236}">
                <a16:creationId xmlns:a16="http://schemas.microsoft.com/office/drawing/2014/main" id="{964E0B22-BF11-AF65-F6F5-2C849C9E3076}"/>
              </a:ext>
            </a:extLst>
          </p:cNvPr>
          <p:cNvSpPr/>
          <p:nvPr/>
        </p:nvSpPr>
        <p:spPr>
          <a:xfrm>
            <a:off x="646113" y="9374314"/>
            <a:ext cx="12473895" cy="11929228"/>
          </a:xfrm>
          <a:prstGeom prst="roundRect">
            <a:avLst/>
          </a:prstGeom>
          <a:solidFill>
            <a:srgbClr val="B0C8D0">
              <a:alpha val="70000"/>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L" dirty="0"/>
          </a:p>
        </p:txBody>
      </p:sp>
      <p:pic>
        <p:nvPicPr>
          <p:cNvPr id="4" name="Picture 17">
            <a:extLst>
              <a:ext uri="{FF2B5EF4-FFF2-40B4-BE49-F238E27FC236}">
                <a16:creationId xmlns:a16="http://schemas.microsoft.com/office/drawing/2014/main" id="{6BD79C4A-F198-EC41-B2FC-88E0DD4E4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3" y="431800"/>
            <a:ext cx="1339532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Google Shape;95;p4">
            <a:extLst>
              <a:ext uri="{FF2B5EF4-FFF2-40B4-BE49-F238E27FC236}">
                <a16:creationId xmlns:a16="http://schemas.microsoft.com/office/drawing/2014/main" id="{341A999F-C2AA-8C80-5C1E-08BB99E86C86}"/>
              </a:ext>
            </a:extLst>
          </p:cNvPr>
          <p:cNvSpPr/>
          <p:nvPr/>
        </p:nvSpPr>
        <p:spPr>
          <a:xfrm>
            <a:off x="308718" y="7027156"/>
            <a:ext cx="31274430" cy="567884"/>
          </a:xfrm>
          <a:prstGeom prst="rect">
            <a:avLst/>
          </a:prstGeom>
          <a:noFill/>
          <a:ln>
            <a:noFill/>
          </a:ln>
        </p:spPr>
        <p:txBody>
          <a:bodyPr spcFirstLastPara="1" wrap="square" lIns="93025" tIns="46500" rIns="93025" bIns="46500" anchor="ctr" anchorCtr="0">
            <a:spAutoFit/>
          </a:bodyPr>
          <a:lstStyle/>
          <a:p>
            <a:pPr marL="0" marR="0" lvl="0" indent="0" algn="ctr" rtl="0">
              <a:lnSpc>
                <a:spcPct val="70000"/>
              </a:lnSpc>
              <a:spcBef>
                <a:spcPts val="0"/>
              </a:spcBef>
              <a:spcAft>
                <a:spcPts val="0"/>
              </a:spcAft>
              <a:buClr>
                <a:srgbClr val="000000"/>
              </a:buClr>
              <a:buSzPts val="4400"/>
              <a:buFont typeface="Arial"/>
              <a:buNone/>
            </a:pPr>
            <a:r>
              <a:rPr lang="en-US" sz="4400" b="1" i="0" u="none" strike="noStrike" cap="none" dirty="0">
                <a:latin typeface="Arial" panose="020B0604020202020204" pitchFamily="34" charset="0"/>
                <a:ea typeface="Calibri"/>
                <a:cs typeface="Arial" panose="020B0604020202020204" pitchFamily="34" charset="0"/>
                <a:sym typeface="Calibri"/>
              </a:rPr>
              <a:t>Adi Shrem and Dotan Sadka</a:t>
            </a:r>
            <a:endParaRPr sz="4400" b="1" i="0" u="none" strike="noStrike" cap="none" dirty="0">
              <a:latin typeface="Arial" panose="020B0604020202020204" pitchFamily="34" charset="0"/>
              <a:ea typeface="Calibri"/>
              <a:cs typeface="Arial" panose="020B0604020202020204" pitchFamily="34" charset="0"/>
              <a:sym typeface="Calibri"/>
            </a:endParaRPr>
          </a:p>
        </p:txBody>
      </p:sp>
      <p:sp>
        <p:nvSpPr>
          <p:cNvPr id="6" name="Rectangle 5">
            <a:extLst>
              <a:ext uri="{FF2B5EF4-FFF2-40B4-BE49-F238E27FC236}">
                <a16:creationId xmlns:a16="http://schemas.microsoft.com/office/drawing/2014/main" id="{85650789-1767-AD66-C0CE-6E8FDF61F67D}"/>
              </a:ext>
            </a:extLst>
          </p:cNvPr>
          <p:cNvSpPr/>
          <p:nvPr/>
        </p:nvSpPr>
        <p:spPr>
          <a:xfrm>
            <a:off x="646113" y="4237489"/>
            <a:ext cx="31090809" cy="2123658"/>
          </a:xfrm>
          <a:prstGeom prst="rect">
            <a:avLst/>
          </a:prstGeom>
          <a:noFill/>
        </p:spPr>
        <p:txBody>
          <a:bodyPr wrap="square" lIns="91440" tIns="45720" rIns="91440" bIns="45720">
            <a:spAutoFit/>
          </a:bodyPr>
          <a:lstStyle/>
          <a:p>
            <a:pPr algn="ctr"/>
            <a:r>
              <a:rPr lang="en-GB" sz="6600" b="1" i="0" u="none" strike="noStrike" cap="none" spc="0" dirty="0">
                <a:ln w="13462">
                  <a:solidFill>
                    <a:schemeClr val="accent1">
                      <a:lumMod val="75000"/>
                    </a:schemeClr>
                  </a:solidFill>
                  <a:prstDash val="solid"/>
                </a:ln>
                <a:effectLst>
                  <a:outerShdw blurRad="50800" dist="38100" algn="l" rotWithShape="0">
                    <a:prstClr val="black">
                      <a:alpha val="40000"/>
                    </a:prstClr>
                  </a:outerShdw>
                </a:effectLst>
                <a:latin typeface="Century Schoolbook" panose="02040604050505020304" pitchFamily="18" charset="0"/>
                <a:ea typeface="Corben"/>
                <a:cs typeface="AkayaKanadaka" panose="02010502080401010103" pitchFamily="2" charset="77"/>
                <a:sym typeface="Corben"/>
              </a:rPr>
              <a:t>Prediction of future gene expression in cells using computational modelling</a:t>
            </a:r>
            <a:endParaRPr lang="en-IL" sz="6600" b="1" cap="none" spc="0" dirty="0">
              <a:ln w="13462">
                <a:solidFill>
                  <a:schemeClr val="accent1">
                    <a:lumMod val="75000"/>
                  </a:schemeClr>
                </a:solidFill>
                <a:prstDash val="solid"/>
              </a:ln>
              <a:effectLst>
                <a:outerShdw blurRad="50800" dist="38100" algn="l" rotWithShape="0">
                  <a:prstClr val="black">
                    <a:alpha val="40000"/>
                  </a:prstClr>
                </a:outerShdw>
              </a:effectLst>
              <a:latin typeface="Century Schoolbook" panose="02040604050505020304" pitchFamily="18" charset="0"/>
              <a:cs typeface="AkayaKanadaka" panose="02010502080401010103" pitchFamily="2" charset="77"/>
            </a:endParaRPr>
          </a:p>
        </p:txBody>
      </p:sp>
      <p:sp>
        <p:nvSpPr>
          <p:cNvPr id="7" name="Google Shape;95;p4">
            <a:extLst>
              <a:ext uri="{FF2B5EF4-FFF2-40B4-BE49-F238E27FC236}">
                <a16:creationId xmlns:a16="http://schemas.microsoft.com/office/drawing/2014/main" id="{E2519B6D-91CA-6599-B792-9393D93EDC61}"/>
              </a:ext>
            </a:extLst>
          </p:cNvPr>
          <p:cNvSpPr>
            <a:spLocks noGrp="1"/>
          </p:cNvSpPr>
          <p:nvPr>
            <p:ph type="ctrTitle"/>
          </p:nvPr>
        </p:nvSpPr>
        <p:spPr>
          <a:xfrm>
            <a:off x="2430463" y="8206802"/>
            <a:ext cx="27538362" cy="567884"/>
          </a:xfrm>
          <a:prstGeom prst="rect">
            <a:avLst/>
          </a:prstGeom>
          <a:noFill/>
          <a:ln>
            <a:noFill/>
          </a:ln>
        </p:spPr>
        <p:txBody>
          <a:bodyPr spcFirstLastPara="1" wrap="square" lIns="93025" tIns="46500" rIns="93025" bIns="46500" anchor="ctr" anchorCtr="0">
            <a:spAutoFit/>
          </a:bodyPr>
          <a:lstStyle/>
          <a:p>
            <a:pPr marL="0" marR="0" lvl="0" indent="0" algn="ctr" rtl="0">
              <a:lnSpc>
                <a:spcPct val="70000"/>
              </a:lnSpc>
              <a:spcBef>
                <a:spcPts val="0"/>
              </a:spcBef>
              <a:spcAft>
                <a:spcPts val="0"/>
              </a:spcAft>
              <a:buClr>
                <a:srgbClr val="000000"/>
              </a:buClr>
              <a:buSzPts val="4400"/>
              <a:buFont typeface="Arial"/>
              <a:buNone/>
            </a:pPr>
            <a:r>
              <a:rPr lang="en-US" sz="4400" b="1" dirty="0">
                <a:latin typeface="Arial" panose="020B0604020202020204" pitchFamily="34" charset="0"/>
                <a:ea typeface="Calibri"/>
                <a:cs typeface="Arial" panose="020B0604020202020204" pitchFamily="34" charset="0"/>
                <a:sym typeface="Calibri"/>
              </a:rPr>
              <a:t>Under the supervision of: Prof. Shahar Alon and Tal Goldberg </a:t>
            </a:r>
            <a:endParaRPr sz="4400" b="1" i="0" u="none" strike="noStrike" cap="none" dirty="0">
              <a:latin typeface="Arial" panose="020B0604020202020204" pitchFamily="34" charset="0"/>
              <a:ea typeface="Calibri"/>
              <a:cs typeface="Arial" panose="020B0604020202020204" pitchFamily="34" charset="0"/>
              <a:sym typeface="Calibri"/>
            </a:endParaRPr>
          </a:p>
        </p:txBody>
      </p:sp>
      <p:sp>
        <p:nvSpPr>
          <p:cNvPr id="9" name="TextBox 8">
            <a:extLst>
              <a:ext uri="{FF2B5EF4-FFF2-40B4-BE49-F238E27FC236}">
                <a16:creationId xmlns:a16="http://schemas.microsoft.com/office/drawing/2014/main" id="{1BF1992D-1BB5-4562-40E6-65B515A811FD}"/>
              </a:ext>
            </a:extLst>
          </p:cNvPr>
          <p:cNvSpPr txBox="1"/>
          <p:nvPr/>
        </p:nvSpPr>
        <p:spPr>
          <a:xfrm>
            <a:off x="27304774" y="1628737"/>
            <a:ext cx="7119257" cy="769441"/>
          </a:xfrm>
          <a:prstGeom prst="rect">
            <a:avLst/>
          </a:prstGeom>
          <a:noFill/>
        </p:spPr>
        <p:txBody>
          <a:bodyPr wrap="square">
            <a:spAutoFit/>
          </a:bodyPr>
          <a:lstStyle/>
          <a:p>
            <a:r>
              <a:rPr lang="he-IL" sz="4400" b="1" dirty="0"/>
              <a:t>תשפ"ד 2024</a:t>
            </a:r>
            <a:endParaRPr lang="en-IL" sz="4400" b="1" dirty="0"/>
          </a:p>
        </p:txBody>
      </p:sp>
      <p:sp>
        <p:nvSpPr>
          <p:cNvPr id="11" name="Rectangle: Rounded Corners 10">
            <a:extLst>
              <a:ext uri="{FF2B5EF4-FFF2-40B4-BE49-F238E27FC236}">
                <a16:creationId xmlns:a16="http://schemas.microsoft.com/office/drawing/2014/main" id="{776FB144-F5AF-F914-2297-3A47A37B53BD}"/>
              </a:ext>
            </a:extLst>
          </p:cNvPr>
          <p:cNvSpPr>
            <a:spLocks/>
          </p:cNvSpPr>
          <p:nvPr/>
        </p:nvSpPr>
        <p:spPr>
          <a:xfrm>
            <a:off x="646113" y="22197997"/>
            <a:ext cx="12473895" cy="20570841"/>
          </a:xfrm>
          <a:prstGeom prst="roundRect">
            <a:avLst/>
          </a:prstGeom>
          <a:solidFill>
            <a:srgbClr val="B0C8D0">
              <a:alpha val="70000"/>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L" dirty="0"/>
          </a:p>
        </p:txBody>
      </p:sp>
      <p:sp>
        <p:nvSpPr>
          <p:cNvPr id="12" name="Rectangle: Rounded Corners 11">
            <a:extLst>
              <a:ext uri="{FF2B5EF4-FFF2-40B4-BE49-F238E27FC236}">
                <a16:creationId xmlns:a16="http://schemas.microsoft.com/office/drawing/2014/main" id="{25085E5B-750C-2483-AF17-C9B7CB9C373B}"/>
              </a:ext>
            </a:extLst>
          </p:cNvPr>
          <p:cNvSpPr>
            <a:spLocks/>
          </p:cNvSpPr>
          <p:nvPr/>
        </p:nvSpPr>
        <p:spPr>
          <a:xfrm>
            <a:off x="13968112" y="9359889"/>
            <a:ext cx="17541710" cy="20434412"/>
          </a:xfrm>
          <a:prstGeom prst="roundRect">
            <a:avLst/>
          </a:prstGeom>
          <a:solidFill>
            <a:srgbClr val="B0C8D0">
              <a:alpha val="70000"/>
            </a:srgbClr>
          </a:solidFill>
          <a:ln>
            <a:solidFill>
              <a:schemeClr val="accent4">
                <a:alpha val="98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L" dirty="0"/>
          </a:p>
        </p:txBody>
      </p:sp>
      <p:sp>
        <p:nvSpPr>
          <p:cNvPr id="13" name="Rectangle: Rounded Corners 12">
            <a:extLst>
              <a:ext uri="{FF2B5EF4-FFF2-40B4-BE49-F238E27FC236}">
                <a16:creationId xmlns:a16="http://schemas.microsoft.com/office/drawing/2014/main" id="{FA1B0DF6-120E-62FB-51B5-0F8ED0440AD9}"/>
              </a:ext>
            </a:extLst>
          </p:cNvPr>
          <p:cNvSpPr>
            <a:spLocks noGrp="1" noRot="1" noMove="1" noResize="1" noEditPoints="1" noAdjustHandles="1" noChangeArrowheads="1" noChangeShapeType="1"/>
          </p:cNvSpPr>
          <p:nvPr/>
        </p:nvSpPr>
        <p:spPr>
          <a:xfrm>
            <a:off x="14041438" y="30327600"/>
            <a:ext cx="17541710" cy="12441237"/>
          </a:xfrm>
          <a:prstGeom prst="roundRect">
            <a:avLst/>
          </a:prstGeom>
          <a:solidFill>
            <a:srgbClr val="B0C8D0">
              <a:alpha val="70000"/>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L" dirty="0"/>
          </a:p>
        </p:txBody>
      </p:sp>
      <p:sp>
        <p:nvSpPr>
          <p:cNvPr id="16" name="TextBox 15">
            <a:extLst>
              <a:ext uri="{FF2B5EF4-FFF2-40B4-BE49-F238E27FC236}">
                <a16:creationId xmlns:a16="http://schemas.microsoft.com/office/drawing/2014/main" id="{9B628EB0-25DF-1FC2-489E-89ABAD2A0E41}"/>
              </a:ext>
            </a:extLst>
          </p:cNvPr>
          <p:cNvSpPr txBox="1"/>
          <p:nvPr/>
        </p:nvSpPr>
        <p:spPr>
          <a:xfrm>
            <a:off x="1690574" y="22831993"/>
            <a:ext cx="10384971" cy="584775"/>
          </a:xfrm>
          <a:prstGeom prst="rect">
            <a:avLst/>
          </a:prstGeom>
          <a:noFill/>
        </p:spPr>
        <p:txBody>
          <a:bodyPr wrap="square" rtlCol="0">
            <a:spAutoFit/>
          </a:bodyPr>
          <a:lstStyle/>
          <a:p>
            <a:endParaRPr lang="en-IL" sz="32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3E9F8B1-077A-F6ED-4F7A-D878821B1163}"/>
              </a:ext>
            </a:extLst>
          </p:cNvPr>
          <p:cNvSpPr txBox="1"/>
          <p:nvPr/>
        </p:nvSpPr>
        <p:spPr>
          <a:xfrm>
            <a:off x="15868374" y="10254345"/>
            <a:ext cx="13392426" cy="584775"/>
          </a:xfrm>
          <a:prstGeom prst="rect">
            <a:avLst/>
          </a:prstGeom>
          <a:noFill/>
        </p:spPr>
        <p:txBody>
          <a:bodyPr wrap="square" rtlCol="0">
            <a:spAutoFit/>
          </a:bodyPr>
          <a:lstStyle/>
          <a:p>
            <a:endParaRPr lang="en-IL" sz="32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D68CCE55-D4C0-D703-9CD2-8061263C11BC}"/>
              </a:ext>
            </a:extLst>
          </p:cNvPr>
          <p:cNvSpPr txBox="1"/>
          <p:nvPr/>
        </p:nvSpPr>
        <p:spPr>
          <a:xfrm>
            <a:off x="15868374" y="27606617"/>
            <a:ext cx="13392426" cy="584775"/>
          </a:xfrm>
          <a:prstGeom prst="rect">
            <a:avLst/>
          </a:prstGeom>
          <a:noFill/>
        </p:spPr>
        <p:txBody>
          <a:bodyPr wrap="square" rtlCol="0">
            <a:spAutoFit/>
          </a:bodyPr>
          <a:lstStyle/>
          <a:p>
            <a:endParaRPr lang="en-IL" sz="32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793ED74-2994-2119-665B-F5A45D12330C}"/>
              </a:ext>
            </a:extLst>
          </p:cNvPr>
          <p:cNvSpPr txBox="1"/>
          <p:nvPr/>
        </p:nvSpPr>
        <p:spPr>
          <a:xfrm>
            <a:off x="1690574" y="10268769"/>
            <a:ext cx="11178941" cy="6678751"/>
          </a:xfrm>
          <a:prstGeom prst="rect">
            <a:avLst/>
          </a:prstGeom>
          <a:noFill/>
        </p:spPr>
        <p:txBody>
          <a:bodyPr wrap="square" rtlCol="0">
            <a:spAutoFit/>
          </a:bodyPr>
          <a:lstStyle/>
          <a:p>
            <a:pPr algn="ctr"/>
            <a:r>
              <a:rPr lang="en-US" sz="4400" b="1" u="sng" dirty="0">
                <a:latin typeface="Arial" panose="020B0604020202020204" pitchFamily="34" charset="0"/>
                <a:cs typeface="Arial" panose="020B0604020202020204" pitchFamily="34" charset="0"/>
              </a:rPr>
              <a:t>Motivation</a:t>
            </a:r>
          </a:p>
          <a:p>
            <a:r>
              <a:rPr lang="en-US" sz="3200" dirty="0">
                <a:latin typeface="Arial" panose="020B0604020202020204" pitchFamily="34" charset="0"/>
                <a:cs typeface="Arial" panose="020B0604020202020204" pitchFamily="34" charset="0"/>
              </a:rPr>
              <a:t>Immunotherapy engages the immune system against cancer tumors. However, predicting whether the treatment will work or not remains a challenge.</a:t>
            </a:r>
            <a:br>
              <a:rPr lang="en-US" sz="3200" dirty="0">
                <a:latin typeface="Arial" panose="020B0604020202020204" pitchFamily="34" charset="0"/>
                <a:cs typeface="Arial" panose="020B0604020202020204" pitchFamily="34" charset="0"/>
              </a:rPr>
            </a:br>
            <a:r>
              <a:rPr lang="en-GB" sz="3200" dirty="0">
                <a:latin typeface="Arial" panose="020B0604020202020204" pitchFamily="34" charset="0"/>
                <a:cs typeface="Arial" panose="020B0604020202020204" pitchFamily="34" charset="0"/>
              </a:rPr>
              <a:t>We aim to use RNA velocity to detect interactions between cells, specifically between immune cells and cancer cells, by linking RNA velocity which calculate </a:t>
            </a:r>
            <a:r>
              <a:rPr lang="en-GB" sz="3200" b="0" i="0" kern="1200" baseline="0" dirty="0">
                <a:solidFill>
                  <a:prstClr val="black">
                    <a:hueOff val="0"/>
                    <a:satOff val="0"/>
                    <a:lumOff val="0"/>
                    <a:alphaOff val="0"/>
                  </a:prstClr>
                </a:solidFill>
                <a:latin typeface="Arial" panose="020B0604020202020204" pitchFamily="34" charset="0"/>
                <a:cs typeface="Arial" panose="020B0604020202020204" pitchFamily="34" charset="0"/>
              </a:rPr>
              <a:t>the future state of the cells</a:t>
            </a:r>
            <a:r>
              <a:rPr lang="en-GB" sz="3200" dirty="0">
                <a:latin typeface="Arial" panose="020B0604020202020204" pitchFamily="34" charset="0"/>
                <a:cs typeface="Arial" panose="020B0604020202020204" pitchFamily="34" charset="0"/>
              </a:rPr>
              <a:t> to the physical locations of cells in the tissue measured using Expansion Sequencing </a:t>
            </a:r>
            <a:r>
              <a:rPr lang="en-US" sz="3200" b="0" i="0" baseline="0" dirty="0">
                <a:latin typeface="Arial" panose="020B0604020202020204" pitchFamily="34" charset="0"/>
                <a:cs typeface="Arial" panose="020B0604020202020204" pitchFamily="34" charset="0"/>
              </a:rPr>
              <a:t>(ExSeq)</a:t>
            </a:r>
            <a:r>
              <a:rPr lang="en-US" sz="3200" dirty="0">
                <a:latin typeface="Arial" panose="020B0604020202020204" pitchFamily="34" charset="0"/>
                <a:cs typeface="Arial" panose="020B0604020202020204" pitchFamily="34" charset="0"/>
              </a:rPr>
              <a:t>, Dr.</a:t>
            </a:r>
            <a:r>
              <a:rPr lang="en-US" sz="3200" b="0" i="0" baseline="0" dirty="0">
                <a:latin typeface="Arial" panose="020B0604020202020204" pitchFamily="34" charset="0"/>
                <a:cs typeface="Arial" panose="020B0604020202020204" pitchFamily="34" charset="0"/>
              </a:rPr>
              <a:t> Alon's lab solution to precise in situ transcriptomics – revealing RNA location inside and outside the nucleus.</a:t>
            </a:r>
            <a:br>
              <a:rPr lang="en-US" sz="3200" b="0" i="0" baseline="0" dirty="0">
                <a:latin typeface="Arial" panose="020B0604020202020204" pitchFamily="34" charset="0"/>
                <a:cs typeface="Arial" panose="020B0604020202020204" pitchFamily="34" charset="0"/>
              </a:rPr>
            </a:br>
            <a:r>
              <a:rPr lang="en-GB" sz="3200" dirty="0">
                <a:solidFill>
                  <a:prstClr val="black">
                    <a:hueOff val="0"/>
                    <a:satOff val="0"/>
                    <a:lumOff val="0"/>
                    <a:alphaOff val="0"/>
                  </a:prstClr>
                </a:solidFill>
                <a:latin typeface="Arial" panose="020B0604020202020204" pitchFamily="34" charset="0"/>
                <a:cs typeface="Arial" panose="020B0604020202020204" pitchFamily="34" charset="0"/>
              </a:rPr>
              <a:t>Combining the two methods might hopefully estimate interaction between immune cells and tumor cells.</a:t>
            </a:r>
            <a:endParaRPr lang="en-US" sz="3200" b="0" i="0" kern="1200" baseline="0" dirty="0">
              <a:solidFill>
                <a:prstClr val="black">
                  <a:hueOff val="0"/>
                  <a:satOff val="0"/>
                  <a:lumOff val="0"/>
                  <a:alphaOff val="0"/>
                </a:prst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BE09AF7-9C69-C594-B35B-B537A2114C06}"/>
              </a:ext>
            </a:extLst>
          </p:cNvPr>
          <p:cNvSpPr txBox="1"/>
          <p:nvPr/>
        </p:nvSpPr>
        <p:spPr>
          <a:xfrm>
            <a:off x="1658217" y="23012836"/>
            <a:ext cx="10384971" cy="1938992"/>
          </a:xfrm>
          <a:prstGeom prst="rect">
            <a:avLst/>
          </a:prstGeom>
          <a:noFill/>
        </p:spPr>
        <p:txBody>
          <a:bodyPr wrap="square" rtlCol="0">
            <a:spAutoFit/>
          </a:bodyPr>
          <a:lstStyle/>
          <a:p>
            <a:pPr algn="ctr"/>
            <a:r>
              <a:rPr lang="en-US" sz="4400" b="1" u="sng" dirty="0">
                <a:latin typeface="Arial" panose="020B0604020202020204" pitchFamily="34" charset="0"/>
                <a:cs typeface="Arial" panose="020B0604020202020204" pitchFamily="34" charset="0"/>
              </a:rPr>
              <a:t>RNA Velocity</a:t>
            </a:r>
          </a:p>
          <a:p>
            <a:endParaRPr lang="en-US" sz="4400" b="1" u="sng" dirty="0">
              <a:latin typeface="Arial" panose="020B0604020202020204" pitchFamily="34" charset="0"/>
              <a:cs typeface="Arial" panose="020B0604020202020204" pitchFamily="34" charset="0"/>
            </a:endParaRPr>
          </a:p>
          <a:p>
            <a:endParaRPr lang="en-IL" sz="3200" b="1" u="sng"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C86D6BFE-8963-0935-B110-E4C4F49C74FF}"/>
              </a:ext>
            </a:extLst>
          </p:cNvPr>
          <p:cNvSpPr txBox="1"/>
          <p:nvPr/>
        </p:nvSpPr>
        <p:spPr>
          <a:xfrm>
            <a:off x="15868374" y="10254345"/>
            <a:ext cx="14100451" cy="2246769"/>
          </a:xfrm>
          <a:prstGeom prst="rect">
            <a:avLst/>
          </a:prstGeom>
          <a:noFill/>
        </p:spPr>
        <p:txBody>
          <a:bodyPr wrap="square" rtlCol="0">
            <a:spAutoFit/>
          </a:bodyPr>
          <a:lstStyle/>
          <a:p>
            <a:pPr algn="ctr"/>
            <a:r>
              <a:rPr lang="en-US" sz="4400" b="1" u="sng" dirty="0">
                <a:latin typeface="Arial" panose="020B0604020202020204" pitchFamily="34" charset="0"/>
                <a:cs typeface="Arial" panose="020B0604020202020204" pitchFamily="34" charset="0"/>
              </a:rPr>
              <a:t>Hyper parameters</a:t>
            </a:r>
          </a:p>
          <a:p>
            <a:r>
              <a:rPr lang="en-US" sz="3200" dirty="0">
                <a:latin typeface="Arial" panose="020B0604020202020204" pitchFamily="34" charset="0"/>
                <a:cs typeface="Arial" panose="020B0604020202020204" pitchFamily="34" charset="0"/>
              </a:rPr>
              <a:t>In order to optimize the process, choosing the right hyper parameters is key for good results.</a:t>
            </a:r>
          </a:p>
          <a:p>
            <a:endParaRPr lang="en-IL" sz="3200" b="1" u="sng"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C7FB53A-DC52-DE56-C1D7-91D2A33523F8}"/>
              </a:ext>
            </a:extLst>
          </p:cNvPr>
          <p:cNvSpPr txBox="1"/>
          <p:nvPr/>
        </p:nvSpPr>
        <p:spPr>
          <a:xfrm>
            <a:off x="16128089" y="30904316"/>
            <a:ext cx="13539111" cy="2246769"/>
          </a:xfrm>
          <a:prstGeom prst="rect">
            <a:avLst/>
          </a:prstGeom>
          <a:noFill/>
        </p:spPr>
        <p:txBody>
          <a:bodyPr wrap="square" rtlCol="0">
            <a:spAutoFit/>
          </a:bodyPr>
          <a:lstStyle/>
          <a:p>
            <a:pPr algn="ctr"/>
            <a:r>
              <a:rPr lang="en-US" sz="4400" b="1" u="sng" dirty="0">
                <a:latin typeface="Arial" panose="020B0604020202020204" pitchFamily="34" charset="0"/>
                <a:cs typeface="Arial" panose="020B0604020202020204" pitchFamily="34" charset="0"/>
              </a:rPr>
              <a:t>Results – proximity of T-cells to tumor cells</a:t>
            </a:r>
          </a:p>
          <a:p>
            <a:r>
              <a:rPr lang="en-US" sz="3200" dirty="0">
                <a:latin typeface="Arial" panose="020B0604020202020204" pitchFamily="34" charset="0"/>
                <a:cs typeface="Arial" panose="020B0604020202020204" pitchFamily="34" charset="0"/>
              </a:rPr>
              <a:t>future state of CD8A gene in T-cells, the proximity to tumor cells, might indicate interaction between T-cells and tumor cells.</a:t>
            </a:r>
          </a:p>
          <a:p>
            <a:endParaRPr lang="en-IL" sz="3200" b="1" u="sng" dirty="0">
              <a:latin typeface="Arial" panose="020B0604020202020204" pitchFamily="34" charset="0"/>
              <a:cs typeface="Arial" panose="020B0604020202020204" pitchFamily="34" charset="0"/>
            </a:endParaRPr>
          </a:p>
        </p:txBody>
      </p:sp>
      <p:pic>
        <p:nvPicPr>
          <p:cNvPr id="23" name="Picture 2" descr="What is Immunotherapy?">
            <a:extLst>
              <a:ext uri="{FF2B5EF4-FFF2-40B4-BE49-F238E27FC236}">
                <a16:creationId xmlns:a16="http://schemas.microsoft.com/office/drawing/2014/main" id="{30B5F6D9-D5B3-706D-0184-3AA8AA5F347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80233" y="16991346"/>
            <a:ext cx="7338687" cy="4128012"/>
          </a:xfrm>
          <a:prstGeom prst="roundRect">
            <a:avLst/>
          </a:prstGeom>
        </p:spPr>
      </p:pic>
      <p:pic>
        <p:nvPicPr>
          <p:cNvPr id="25" name="תמונה 8" descr="A diagram of a sequence of sequence of sequence of sequence of sequence of sequence of sequence of sequence of sequence of sequence of sequence of sequence of sequence of sequence of sequence of sequence of sequence of sequence&#10;&#10;Description automatically generated">
            <a:extLst>
              <a:ext uri="{FF2B5EF4-FFF2-40B4-BE49-F238E27FC236}">
                <a16:creationId xmlns:a16="http://schemas.microsoft.com/office/drawing/2014/main" id="{9ED8EA4D-FF58-6378-AD32-92381A052B5F}"/>
              </a:ext>
            </a:extLst>
          </p:cNvPr>
          <p:cNvPicPr>
            <a:picLocks noChangeAspect="1"/>
          </p:cNvPicPr>
          <p:nvPr/>
        </p:nvPicPr>
        <p:blipFill rotWithShape="1">
          <a:blip r:embed="rId4"/>
          <a:srcRect l="19193" t="1908" r="10966" b="16173"/>
          <a:stretch/>
        </p:blipFill>
        <p:spPr>
          <a:xfrm>
            <a:off x="6815359" y="24160132"/>
            <a:ext cx="3991989" cy="5225770"/>
          </a:xfrm>
          <a:prstGeom prst="rect">
            <a:avLst/>
          </a:prstGeom>
        </p:spPr>
      </p:pic>
      <p:grpSp>
        <p:nvGrpSpPr>
          <p:cNvPr id="72" name="Group 71">
            <a:extLst>
              <a:ext uri="{FF2B5EF4-FFF2-40B4-BE49-F238E27FC236}">
                <a16:creationId xmlns:a16="http://schemas.microsoft.com/office/drawing/2014/main" id="{2814B457-67D6-5568-2585-2EED2FA17287}"/>
              </a:ext>
            </a:extLst>
          </p:cNvPr>
          <p:cNvGrpSpPr/>
          <p:nvPr/>
        </p:nvGrpSpPr>
        <p:grpSpPr>
          <a:xfrm>
            <a:off x="5902133" y="29924567"/>
            <a:ext cx="6280506" cy="8241567"/>
            <a:chOff x="7104722" y="29418623"/>
            <a:chExt cx="5246614" cy="6971721"/>
          </a:xfrm>
        </p:grpSpPr>
        <p:pic>
          <p:nvPicPr>
            <p:cNvPr id="26" name="תמונה 6" descr="A diagram of a state&#10;&#10;Description automatically generated">
              <a:extLst>
                <a:ext uri="{FF2B5EF4-FFF2-40B4-BE49-F238E27FC236}">
                  <a16:creationId xmlns:a16="http://schemas.microsoft.com/office/drawing/2014/main" id="{505E9CB8-F45C-F738-B6E8-5E2458D81E9B}"/>
                </a:ext>
              </a:extLst>
            </p:cNvPr>
            <p:cNvPicPr>
              <a:picLocks noChangeAspect="1"/>
            </p:cNvPicPr>
            <p:nvPr/>
          </p:nvPicPr>
          <p:blipFill>
            <a:blip r:embed="rId5"/>
            <a:stretch>
              <a:fillRect/>
            </a:stretch>
          </p:blipFill>
          <p:spPr>
            <a:xfrm>
              <a:off x="7104723" y="29418623"/>
              <a:ext cx="5246613" cy="557784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27" name="תיבת טקסט 7">
              <a:extLst>
                <a:ext uri="{FF2B5EF4-FFF2-40B4-BE49-F238E27FC236}">
                  <a16:creationId xmlns:a16="http://schemas.microsoft.com/office/drawing/2014/main" id="{159B0C46-6850-E6D2-CAC8-4A23587D23FA}"/>
                </a:ext>
              </a:extLst>
            </p:cNvPr>
            <p:cNvSpPr txBox="1"/>
            <p:nvPr/>
          </p:nvSpPr>
          <p:spPr>
            <a:xfrm>
              <a:off x="7104722" y="34996463"/>
              <a:ext cx="5246613" cy="1393881"/>
            </a:xfrm>
            <a:prstGeom prst="rect">
              <a:avLst/>
            </a:prstGeom>
            <a:noFill/>
            <a:ln>
              <a:noFill/>
            </a:ln>
          </p:spPr>
          <p:txBody>
            <a:bodyPr wrap="square" rtlCol="1">
              <a:noAutofit/>
            </a:bodyPr>
            <a:lstStyle/>
            <a:p>
              <a:pPr algn="ctr">
                <a:spcAft>
                  <a:spcPts val="600"/>
                </a:spcAft>
              </a:pPr>
              <a:r>
                <a:rPr lang="en-US" sz="2000" b="1" dirty="0">
                  <a:solidFill>
                    <a:schemeClr val="tx2"/>
                  </a:solidFill>
                  <a:latin typeface="Harding"/>
                </a:rPr>
                <a:t>Gene Expression Dynamics</a:t>
              </a:r>
            </a:p>
            <a:p>
              <a:pPr algn="ctr">
                <a:spcAft>
                  <a:spcPts val="600"/>
                </a:spcAft>
              </a:pPr>
              <a:r>
                <a:rPr lang="en-US" sz="2000" b="1" dirty="0">
                  <a:solidFill>
                    <a:schemeClr val="tx2"/>
                  </a:solidFill>
                  <a:latin typeface="Harding"/>
                </a:rPr>
                <a:t>RNA velocity of single cells by La Manno, Fig.1.d</a:t>
              </a:r>
            </a:p>
            <a:p>
              <a:pPr algn="ctr">
                <a:spcAft>
                  <a:spcPts val="600"/>
                </a:spcAft>
              </a:pPr>
              <a:endParaRPr lang="he-IL" sz="3200" dirty="0">
                <a:solidFill>
                  <a:srgbClr val="FFFFFF"/>
                </a:solidFill>
              </a:endParaRPr>
            </a:p>
          </p:txBody>
        </p:sp>
      </p:grpSp>
      <p:grpSp>
        <p:nvGrpSpPr>
          <p:cNvPr id="71" name="Group 70">
            <a:extLst>
              <a:ext uri="{FF2B5EF4-FFF2-40B4-BE49-F238E27FC236}">
                <a16:creationId xmlns:a16="http://schemas.microsoft.com/office/drawing/2014/main" id="{81D0D9A7-EC32-3C00-A917-9E1B1B2111EB}"/>
              </a:ext>
            </a:extLst>
          </p:cNvPr>
          <p:cNvGrpSpPr/>
          <p:nvPr/>
        </p:nvGrpSpPr>
        <p:grpSpPr>
          <a:xfrm>
            <a:off x="15428068" y="37637854"/>
            <a:ext cx="14842453" cy="4732936"/>
            <a:chOff x="1036758" y="1550180"/>
            <a:chExt cx="11353659" cy="4732936"/>
          </a:xfrm>
        </p:grpSpPr>
        <p:sp>
          <p:nvSpPr>
            <p:cNvPr id="2" name="Content Placeholder 2">
              <a:extLst>
                <a:ext uri="{FF2B5EF4-FFF2-40B4-BE49-F238E27FC236}">
                  <a16:creationId xmlns:a16="http://schemas.microsoft.com/office/drawing/2014/main" id="{84E5FFC8-80BA-97B6-B538-6EA36B5C01E5}"/>
                </a:ext>
              </a:extLst>
            </p:cNvPr>
            <p:cNvSpPr txBox="1">
              <a:spLocks/>
            </p:cNvSpPr>
            <p:nvPr/>
          </p:nvSpPr>
          <p:spPr>
            <a:xfrm>
              <a:off x="5386334" y="1651656"/>
              <a:ext cx="1031215" cy="85204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a:p>
              <a:pPr marL="0" indent="0">
                <a:lnSpc>
                  <a:spcPct val="80000"/>
                </a:lnSpc>
                <a:buNone/>
              </a:pPr>
              <a:r>
                <a:rPr lang="en-US" sz="3200" dirty="0"/>
                <a:t>26%</a:t>
              </a:r>
            </a:p>
          </p:txBody>
        </p:sp>
        <p:sp>
          <p:nvSpPr>
            <p:cNvPr id="3" name="מלבן מעוגל 3">
              <a:extLst>
                <a:ext uri="{FF2B5EF4-FFF2-40B4-BE49-F238E27FC236}">
                  <a16:creationId xmlns:a16="http://schemas.microsoft.com/office/drawing/2014/main" id="{D5B65F94-56CD-5B8E-A681-461151EBE5C7}"/>
                </a:ext>
              </a:extLst>
            </p:cNvPr>
            <p:cNvSpPr/>
            <p:nvPr/>
          </p:nvSpPr>
          <p:spPr>
            <a:xfrm>
              <a:off x="10214357" y="3399567"/>
              <a:ext cx="1268839" cy="2863949"/>
            </a:xfrm>
            <a:prstGeom prst="roundRect">
              <a:avLst/>
            </a:prstGeom>
            <a:solidFill>
              <a:srgbClr val="43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מעוגל 29">
              <a:extLst>
                <a:ext uri="{FF2B5EF4-FFF2-40B4-BE49-F238E27FC236}">
                  <a16:creationId xmlns:a16="http://schemas.microsoft.com/office/drawing/2014/main" id="{6C1670A4-6137-4CB3-AA5D-9C5471D3FB7B}"/>
                </a:ext>
              </a:extLst>
            </p:cNvPr>
            <p:cNvSpPr/>
            <p:nvPr/>
          </p:nvSpPr>
          <p:spPr>
            <a:xfrm>
              <a:off x="5050933" y="2374056"/>
              <a:ext cx="1268839" cy="3909060"/>
            </a:xfrm>
            <a:prstGeom prst="roundRect">
              <a:avLst/>
            </a:prstGeom>
            <a:solidFill>
              <a:srgbClr val="008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Content Placeholder 2">
              <a:extLst>
                <a:ext uri="{FF2B5EF4-FFF2-40B4-BE49-F238E27FC236}">
                  <a16:creationId xmlns:a16="http://schemas.microsoft.com/office/drawing/2014/main" id="{96F6716C-E6F8-914B-242A-D423264E2726}"/>
                </a:ext>
              </a:extLst>
            </p:cNvPr>
            <p:cNvSpPr txBox="1">
              <a:spLocks/>
            </p:cNvSpPr>
            <p:nvPr/>
          </p:nvSpPr>
          <p:spPr>
            <a:xfrm>
              <a:off x="3531253" y="2383888"/>
              <a:ext cx="1031215" cy="69707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a:p>
              <a:pPr marL="0" indent="0">
                <a:buNone/>
              </a:pPr>
              <a:r>
                <a:rPr lang="en-US" sz="5800" dirty="0"/>
                <a:t>22%</a:t>
              </a:r>
            </a:p>
          </p:txBody>
        </p:sp>
        <p:sp>
          <p:nvSpPr>
            <p:cNvPr id="15" name="מלבן מעוגל 29">
              <a:extLst>
                <a:ext uri="{FF2B5EF4-FFF2-40B4-BE49-F238E27FC236}">
                  <a16:creationId xmlns:a16="http://schemas.microsoft.com/office/drawing/2014/main" id="{D578F46F-4918-3086-9AD1-CB38CB6B2726}"/>
                </a:ext>
              </a:extLst>
            </p:cNvPr>
            <p:cNvSpPr/>
            <p:nvPr/>
          </p:nvSpPr>
          <p:spPr>
            <a:xfrm>
              <a:off x="3195852" y="3065583"/>
              <a:ext cx="1268839" cy="3198057"/>
            </a:xfrm>
            <a:prstGeom prst="roundRect">
              <a:avLst/>
            </a:prstGeom>
            <a:solidFill>
              <a:srgbClr val="008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1" name="מלבן מעוגל 29">
              <a:extLst>
                <a:ext uri="{FF2B5EF4-FFF2-40B4-BE49-F238E27FC236}">
                  <a16:creationId xmlns:a16="http://schemas.microsoft.com/office/drawing/2014/main" id="{2C51F20A-549E-B25E-0E6B-683E34365240}"/>
                </a:ext>
              </a:extLst>
            </p:cNvPr>
            <p:cNvSpPr/>
            <p:nvPr/>
          </p:nvSpPr>
          <p:spPr>
            <a:xfrm>
              <a:off x="1307163" y="3964483"/>
              <a:ext cx="1268839" cy="2299033"/>
            </a:xfrm>
            <a:prstGeom prst="roundRect">
              <a:avLst/>
            </a:prstGeom>
            <a:solidFill>
              <a:srgbClr val="008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2" name="Content Placeholder 2">
              <a:extLst>
                <a:ext uri="{FF2B5EF4-FFF2-40B4-BE49-F238E27FC236}">
                  <a16:creationId xmlns:a16="http://schemas.microsoft.com/office/drawing/2014/main" id="{1B84C961-812B-0A9C-C712-19FF793CC965}"/>
                </a:ext>
              </a:extLst>
            </p:cNvPr>
            <p:cNvSpPr txBox="1">
              <a:spLocks/>
            </p:cNvSpPr>
            <p:nvPr/>
          </p:nvSpPr>
          <p:spPr>
            <a:xfrm>
              <a:off x="1647833" y="3267411"/>
              <a:ext cx="1031215" cy="69707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a:p>
              <a:pPr marL="0" indent="0">
                <a:buNone/>
              </a:pPr>
              <a:r>
                <a:rPr lang="en-US" sz="5900" dirty="0"/>
                <a:t>15%</a:t>
              </a:r>
            </a:p>
          </p:txBody>
        </p:sp>
        <p:sp>
          <p:nvSpPr>
            <p:cNvPr id="63" name="Content Placeholder 2">
              <a:extLst>
                <a:ext uri="{FF2B5EF4-FFF2-40B4-BE49-F238E27FC236}">
                  <a16:creationId xmlns:a16="http://schemas.microsoft.com/office/drawing/2014/main" id="{C2686348-F009-5E33-68A2-87B3AAB08D6C}"/>
                </a:ext>
              </a:extLst>
            </p:cNvPr>
            <p:cNvSpPr txBox="1">
              <a:spLocks/>
            </p:cNvSpPr>
            <p:nvPr/>
          </p:nvSpPr>
          <p:spPr>
            <a:xfrm>
              <a:off x="4784754" y="1589849"/>
              <a:ext cx="1770523" cy="42467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solidFill>
                    <a:schemeClr val="tx2"/>
                  </a:solidFill>
                  <a:latin typeface="Harding"/>
                </a:rPr>
                <a:t>Cluster 2</a:t>
              </a:r>
            </a:p>
          </p:txBody>
        </p:sp>
        <p:sp>
          <p:nvSpPr>
            <p:cNvPr id="64" name="Content Placeholder 2">
              <a:extLst>
                <a:ext uri="{FF2B5EF4-FFF2-40B4-BE49-F238E27FC236}">
                  <a16:creationId xmlns:a16="http://schemas.microsoft.com/office/drawing/2014/main" id="{B32F423D-B840-A32B-C1A9-2EF188C6EC28}"/>
                </a:ext>
              </a:extLst>
            </p:cNvPr>
            <p:cNvSpPr txBox="1">
              <a:spLocks/>
            </p:cNvSpPr>
            <p:nvPr/>
          </p:nvSpPr>
          <p:spPr>
            <a:xfrm>
              <a:off x="2945009" y="1570374"/>
              <a:ext cx="1770523" cy="42467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solidFill>
                    <a:schemeClr val="tx2"/>
                  </a:solidFill>
                  <a:latin typeface="Harding"/>
                </a:rPr>
                <a:t>Cluster 1</a:t>
              </a:r>
            </a:p>
          </p:txBody>
        </p:sp>
        <p:sp>
          <p:nvSpPr>
            <p:cNvPr id="65" name="Content Placeholder 2">
              <a:extLst>
                <a:ext uri="{FF2B5EF4-FFF2-40B4-BE49-F238E27FC236}">
                  <a16:creationId xmlns:a16="http://schemas.microsoft.com/office/drawing/2014/main" id="{C903A99C-DDE6-244D-2255-FE990D7EEB42}"/>
                </a:ext>
              </a:extLst>
            </p:cNvPr>
            <p:cNvSpPr txBox="1">
              <a:spLocks/>
            </p:cNvSpPr>
            <p:nvPr/>
          </p:nvSpPr>
          <p:spPr>
            <a:xfrm>
              <a:off x="1036758" y="1590867"/>
              <a:ext cx="1770523" cy="42467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solidFill>
                    <a:schemeClr val="tx2"/>
                  </a:solidFill>
                  <a:latin typeface="Harding"/>
                </a:rPr>
                <a:t>Cluster 0</a:t>
              </a:r>
            </a:p>
          </p:txBody>
        </p:sp>
        <p:sp>
          <p:nvSpPr>
            <p:cNvPr id="66" name="Content Placeholder 2">
              <a:extLst>
                <a:ext uri="{FF2B5EF4-FFF2-40B4-BE49-F238E27FC236}">
                  <a16:creationId xmlns:a16="http://schemas.microsoft.com/office/drawing/2014/main" id="{592AC3A2-6D02-8938-421F-CE9B950EE625}"/>
                </a:ext>
              </a:extLst>
            </p:cNvPr>
            <p:cNvSpPr txBox="1">
              <a:spLocks/>
            </p:cNvSpPr>
            <p:nvPr/>
          </p:nvSpPr>
          <p:spPr>
            <a:xfrm>
              <a:off x="10451981" y="2702495"/>
              <a:ext cx="1031215" cy="69707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a:p>
              <a:pPr marL="0" indent="0">
                <a:buFont typeface="Arial" panose="020B0604020202020204" pitchFamily="34" charset="0"/>
                <a:buNone/>
              </a:pPr>
              <a:r>
                <a:rPr lang="en-US" sz="5800" dirty="0"/>
                <a:t>19%</a:t>
              </a:r>
            </a:p>
          </p:txBody>
        </p:sp>
        <p:sp>
          <p:nvSpPr>
            <p:cNvPr id="67" name="Content Placeholder 2">
              <a:extLst>
                <a:ext uri="{FF2B5EF4-FFF2-40B4-BE49-F238E27FC236}">
                  <a16:creationId xmlns:a16="http://schemas.microsoft.com/office/drawing/2014/main" id="{3EEDEC2D-3422-30B7-0CF1-539F34FA8880}"/>
                </a:ext>
              </a:extLst>
            </p:cNvPr>
            <p:cNvSpPr txBox="1">
              <a:spLocks/>
            </p:cNvSpPr>
            <p:nvPr/>
          </p:nvSpPr>
          <p:spPr>
            <a:xfrm>
              <a:off x="9210894" y="1550180"/>
              <a:ext cx="3076843" cy="619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b="1" dirty="0">
                  <a:solidFill>
                    <a:schemeClr val="tx2"/>
                  </a:solidFill>
                  <a:latin typeface="Harding"/>
                </a:rPr>
                <a:t>Heterogeneous population</a:t>
              </a:r>
            </a:p>
          </p:txBody>
        </p:sp>
        <p:sp>
          <p:nvSpPr>
            <p:cNvPr id="68" name="Content Placeholder 2">
              <a:extLst>
                <a:ext uri="{FF2B5EF4-FFF2-40B4-BE49-F238E27FC236}">
                  <a16:creationId xmlns:a16="http://schemas.microsoft.com/office/drawing/2014/main" id="{4CDCC4E9-B195-F754-6052-3DFBDAD24E86}"/>
                </a:ext>
              </a:extLst>
            </p:cNvPr>
            <p:cNvSpPr txBox="1">
              <a:spLocks/>
            </p:cNvSpPr>
            <p:nvPr/>
          </p:nvSpPr>
          <p:spPr>
            <a:xfrm>
              <a:off x="5235070" y="4334130"/>
              <a:ext cx="2226383" cy="419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P value &lt; 0.05</a:t>
              </a:r>
            </a:p>
          </p:txBody>
        </p:sp>
        <p:pic>
          <p:nvPicPr>
            <p:cNvPr id="69" name="תמונה 28">
              <a:extLst>
                <a:ext uri="{FF2B5EF4-FFF2-40B4-BE49-F238E27FC236}">
                  <a16:creationId xmlns:a16="http://schemas.microsoft.com/office/drawing/2014/main" id="{143DF835-0C1F-C0A9-BB75-0B4D8AC7572A}"/>
                </a:ext>
              </a:extLst>
            </p:cNvPr>
            <p:cNvPicPr>
              <a:picLocks noChangeAspect="1"/>
            </p:cNvPicPr>
            <p:nvPr/>
          </p:nvPicPr>
          <p:blipFill rotWithShape="1">
            <a:blip r:embed="rId6"/>
            <a:srcRect l="2737" b="22503"/>
            <a:stretch/>
          </p:blipFill>
          <p:spPr>
            <a:xfrm>
              <a:off x="5750450" y="4437266"/>
              <a:ext cx="1913186" cy="1524377"/>
            </a:xfrm>
            <a:prstGeom prst="rect">
              <a:avLst/>
            </a:prstGeom>
          </p:spPr>
        </p:pic>
        <p:pic>
          <p:nvPicPr>
            <p:cNvPr id="70" name="תמונה 33">
              <a:extLst>
                <a:ext uri="{FF2B5EF4-FFF2-40B4-BE49-F238E27FC236}">
                  <a16:creationId xmlns:a16="http://schemas.microsoft.com/office/drawing/2014/main" id="{02B4C0F1-C7A8-060F-8BBA-2A30DC7FB475}"/>
                </a:ext>
              </a:extLst>
            </p:cNvPr>
            <p:cNvPicPr>
              <a:picLocks noChangeAspect="1"/>
            </p:cNvPicPr>
            <p:nvPr/>
          </p:nvPicPr>
          <p:blipFill rotWithShape="1">
            <a:blip r:embed="rId7"/>
            <a:srcRect l="3673" b="-277"/>
            <a:stretch/>
          </p:blipFill>
          <p:spPr>
            <a:xfrm>
              <a:off x="11077654" y="4722400"/>
              <a:ext cx="1312763" cy="1366600"/>
            </a:xfrm>
            <a:prstGeom prst="rect">
              <a:avLst/>
            </a:prstGeom>
          </p:spPr>
        </p:pic>
      </p:grpSp>
      <p:grpSp>
        <p:nvGrpSpPr>
          <p:cNvPr id="87" name="Group 86">
            <a:extLst>
              <a:ext uri="{FF2B5EF4-FFF2-40B4-BE49-F238E27FC236}">
                <a16:creationId xmlns:a16="http://schemas.microsoft.com/office/drawing/2014/main" id="{EB99E06F-D462-6FB6-2B22-62B77DEEF47D}"/>
              </a:ext>
            </a:extLst>
          </p:cNvPr>
          <p:cNvGrpSpPr/>
          <p:nvPr/>
        </p:nvGrpSpPr>
        <p:grpSpPr>
          <a:xfrm>
            <a:off x="24306755" y="12227424"/>
            <a:ext cx="4832367" cy="4373022"/>
            <a:chOff x="25045028" y="12230412"/>
            <a:chExt cx="4832367" cy="4373022"/>
          </a:xfrm>
        </p:grpSpPr>
        <p:pic>
          <p:nvPicPr>
            <p:cNvPr id="32" name="תמונה 3">
              <a:extLst>
                <a:ext uri="{FF2B5EF4-FFF2-40B4-BE49-F238E27FC236}">
                  <a16:creationId xmlns:a16="http://schemas.microsoft.com/office/drawing/2014/main" id="{78709874-B051-EF16-99A6-7F8E00C5EB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045028" y="12230412"/>
              <a:ext cx="4832367" cy="3624275"/>
            </a:xfrm>
            <a:prstGeom prst="rect">
              <a:avLst/>
            </a:prstGeom>
          </p:spPr>
        </p:pic>
        <p:sp>
          <p:nvSpPr>
            <p:cNvPr id="74" name="תיבת טקסט 10">
              <a:extLst>
                <a:ext uri="{FF2B5EF4-FFF2-40B4-BE49-F238E27FC236}">
                  <a16:creationId xmlns:a16="http://schemas.microsoft.com/office/drawing/2014/main" id="{32A52E2B-7D69-15DA-D2FA-FA96B2C80E49}"/>
                </a:ext>
              </a:extLst>
            </p:cNvPr>
            <p:cNvSpPr txBox="1">
              <a:spLocks/>
            </p:cNvSpPr>
            <p:nvPr/>
          </p:nvSpPr>
          <p:spPr>
            <a:xfrm>
              <a:off x="25432154" y="15803215"/>
              <a:ext cx="3901281" cy="800219"/>
            </a:xfrm>
            <a:prstGeom prst="rect">
              <a:avLst/>
            </a:prstGeom>
            <a:noFill/>
          </p:spPr>
          <p:txBody>
            <a:bodyPr wrap="square" rtlCol="1">
              <a:spAutoFit/>
            </a:bodyPr>
            <a:lstStyle/>
            <a:p>
              <a:pPr algn="ctr"/>
              <a:r>
                <a:rPr lang="en-US" sz="2300" b="1" dirty="0">
                  <a:solidFill>
                    <a:schemeClr val="tx2"/>
                  </a:solidFill>
                  <a:latin typeface="Harding"/>
                </a:rPr>
                <a:t>Convergence around K=200 neighbors</a:t>
              </a:r>
              <a:endParaRPr lang="he-IL" sz="2300" b="1" dirty="0">
                <a:solidFill>
                  <a:schemeClr val="tx2"/>
                </a:solidFill>
                <a:latin typeface="Harding"/>
              </a:endParaRPr>
            </a:p>
          </p:txBody>
        </p:sp>
      </p:grpSp>
      <p:grpSp>
        <p:nvGrpSpPr>
          <p:cNvPr id="85" name="Group 84">
            <a:extLst>
              <a:ext uri="{FF2B5EF4-FFF2-40B4-BE49-F238E27FC236}">
                <a16:creationId xmlns:a16="http://schemas.microsoft.com/office/drawing/2014/main" id="{81FBD60D-5AEC-A338-5586-256390676EA1}"/>
              </a:ext>
            </a:extLst>
          </p:cNvPr>
          <p:cNvGrpSpPr/>
          <p:nvPr/>
        </p:nvGrpSpPr>
        <p:grpSpPr>
          <a:xfrm>
            <a:off x="24306755" y="16664732"/>
            <a:ext cx="4860000" cy="4107115"/>
            <a:chOff x="25045027" y="16449350"/>
            <a:chExt cx="4832367" cy="4107115"/>
          </a:xfrm>
        </p:grpSpPr>
        <p:pic>
          <p:nvPicPr>
            <p:cNvPr id="33" name="Picture 32" descr="A diagram of a number of cells&#10;&#10;Description automatically generated">
              <a:extLst>
                <a:ext uri="{FF2B5EF4-FFF2-40B4-BE49-F238E27FC236}">
                  <a16:creationId xmlns:a16="http://schemas.microsoft.com/office/drawing/2014/main" id="{DD58098F-DF0A-AA8A-CC0C-BB372B267036}"/>
                </a:ext>
              </a:extLst>
            </p:cNvPr>
            <p:cNvPicPr>
              <a:picLocks noChangeAspect="1"/>
            </p:cNvPicPr>
            <p:nvPr/>
          </p:nvPicPr>
          <p:blipFill>
            <a:blip r:embed="rId9"/>
            <a:stretch>
              <a:fillRect/>
            </a:stretch>
          </p:blipFill>
          <p:spPr>
            <a:xfrm>
              <a:off x="25045027" y="16449350"/>
              <a:ext cx="4832367" cy="3624275"/>
            </a:xfrm>
            <a:prstGeom prst="rect">
              <a:avLst/>
            </a:prstGeom>
          </p:spPr>
        </p:pic>
        <p:sp>
          <p:nvSpPr>
            <p:cNvPr id="75" name="תיבת טקסט 10">
              <a:extLst>
                <a:ext uri="{FF2B5EF4-FFF2-40B4-BE49-F238E27FC236}">
                  <a16:creationId xmlns:a16="http://schemas.microsoft.com/office/drawing/2014/main" id="{5B89A00F-69B5-C9A5-F686-9624638991E8}"/>
                </a:ext>
              </a:extLst>
            </p:cNvPr>
            <p:cNvSpPr txBox="1">
              <a:spLocks/>
            </p:cNvSpPr>
            <p:nvPr/>
          </p:nvSpPr>
          <p:spPr>
            <a:xfrm>
              <a:off x="25432153" y="20110189"/>
              <a:ext cx="3901281" cy="446276"/>
            </a:xfrm>
            <a:prstGeom prst="rect">
              <a:avLst/>
            </a:prstGeom>
            <a:noFill/>
          </p:spPr>
          <p:txBody>
            <a:bodyPr wrap="square" rtlCol="1">
              <a:spAutoFit/>
            </a:bodyPr>
            <a:lstStyle/>
            <a:p>
              <a:pPr algn="ctr"/>
              <a:r>
                <a:rPr lang="en-US" sz="2300" b="1" dirty="0">
                  <a:solidFill>
                    <a:schemeClr val="tx2"/>
                  </a:solidFill>
                  <a:latin typeface="Harding"/>
                </a:rPr>
                <a:t>Filtered Gene</a:t>
              </a:r>
              <a:endParaRPr lang="he-IL" sz="2300" b="1" dirty="0">
                <a:solidFill>
                  <a:schemeClr val="tx2"/>
                </a:solidFill>
                <a:latin typeface="Harding"/>
              </a:endParaRPr>
            </a:p>
          </p:txBody>
        </p:sp>
      </p:grpSp>
      <p:grpSp>
        <p:nvGrpSpPr>
          <p:cNvPr id="84" name="Group 83">
            <a:extLst>
              <a:ext uri="{FF2B5EF4-FFF2-40B4-BE49-F238E27FC236}">
                <a16:creationId xmlns:a16="http://schemas.microsoft.com/office/drawing/2014/main" id="{9AC4B591-24EA-2937-7333-5A8385B52CC1}"/>
              </a:ext>
            </a:extLst>
          </p:cNvPr>
          <p:cNvGrpSpPr/>
          <p:nvPr/>
        </p:nvGrpSpPr>
        <p:grpSpPr>
          <a:xfrm>
            <a:off x="24306755" y="21058514"/>
            <a:ext cx="4860000" cy="3891715"/>
            <a:chOff x="25045029" y="20942460"/>
            <a:chExt cx="4832367" cy="3891715"/>
          </a:xfrm>
        </p:grpSpPr>
        <p:grpSp>
          <p:nvGrpSpPr>
            <p:cNvPr id="58" name="Group 57">
              <a:extLst>
                <a:ext uri="{FF2B5EF4-FFF2-40B4-BE49-F238E27FC236}">
                  <a16:creationId xmlns:a16="http://schemas.microsoft.com/office/drawing/2014/main" id="{4764B8A5-F039-D3A9-CF5F-F878CAAF38A9}"/>
                </a:ext>
              </a:extLst>
            </p:cNvPr>
            <p:cNvGrpSpPr/>
            <p:nvPr/>
          </p:nvGrpSpPr>
          <p:grpSpPr>
            <a:xfrm>
              <a:off x="25045029" y="20942460"/>
              <a:ext cx="4832367" cy="3438000"/>
              <a:chOff x="437536" y="2317588"/>
              <a:chExt cx="5007816" cy="3755862"/>
            </a:xfrm>
          </p:grpSpPr>
          <p:pic>
            <p:nvPicPr>
              <p:cNvPr id="59" name="תמונה 7">
                <a:extLst>
                  <a:ext uri="{FF2B5EF4-FFF2-40B4-BE49-F238E27FC236}">
                    <a16:creationId xmlns:a16="http://schemas.microsoft.com/office/drawing/2014/main" id="{DFB7BF60-232B-6B6E-403B-C865DD44B8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7536" y="2317588"/>
                <a:ext cx="5007816" cy="3755862"/>
              </a:xfrm>
              <a:prstGeom prst="rect">
                <a:avLst/>
              </a:prstGeom>
            </p:spPr>
          </p:pic>
          <p:sp>
            <p:nvSpPr>
              <p:cNvPr id="60" name="Rectangle 59">
                <a:extLst>
                  <a:ext uri="{FF2B5EF4-FFF2-40B4-BE49-F238E27FC236}">
                    <a16:creationId xmlns:a16="http://schemas.microsoft.com/office/drawing/2014/main" id="{463E3929-1978-4F12-9025-F062EB41532A}"/>
                  </a:ext>
                </a:extLst>
              </p:cNvPr>
              <p:cNvSpPr/>
              <p:nvPr/>
            </p:nvSpPr>
            <p:spPr>
              <a:xfrm>
                <a:off x="641947" y="2870521"/>
                <a:ext cx="196770" cy="3009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78" name="תיבת טקסט 10">
              <a:extLst>
                <a:ext uri="{FF2B5EF4-FFF2-40B4-BE49-F238E27FC236}">
                  <a16:creationId xmlns:a16="http://schemas.microsoft.com/office/drawing/2014/main" id="{D5DAA4BE-3C22-D8F2-BD1B-15A05942A5A4}"/>
                </a:ext>
              </a:extLst>
            </p:cNvPr>
            <p:cNvSpPr txBox="1">
              <a:spLocks/>
            </p:cNvSpPr>
            <p:nvPr/>
          </p:nvSpPr>
          <p:spPr>
            <a:xfrm>
              <a:off x="25426188" y="24387899"/>
              <a:ext cx="4159919" cy="446276"/>
            </a:xfrm>
            <a:prstGeom prst="rect">
              <a:avLst/>
            </a:prstGeom>
            <a:noFill/>
          </p:spPr>
          <p:txBody>
            <a:bodyPr wrap="square" rtlCol="1">
              <a:spAutoFit/>
            </a:bodyPr>
            <a:lstStyle/>
            <a:p>
              <a:pPr algn="ctr"/>
              <a:r>
                <a:rPr lang="en-US" sz="2300" b="1" dirty="0">
                  <a:solidFill>
                    <a:schemeClr val="tx2"/>
                  </a:solidFill>
                  <a:latin typeface="Harding"/>
                </a:rPr>
                <a:t> F-score: 0.94, Expression: 0.005</a:t>
              </a:r>
            </a:p>
          </p:txBody>
        </p:sp>
      </p:grpSp>
      <p:grpSp>
        <p:nvGrpSpPr>
          <p:cNvPr id="81" name="Group 80">
            <a:extLst>
              <a:ext uri="{FF2B5EF4-FFF2-40B4-BE49-F238E27FC236}">
                <a16:creationId xmlns:a16="http://schemas.microsoft.com/office/drawing/2014/main" id="{870DE863-3E18-D8EB-0E9C-D0CFD77E471D}"/>
              </a:ext>
            </a:extLst>
          </p:cNvPr>
          <p:cNvGrpSpPr/>
          <p:nvPr/>
        </p:nvGrpSpPr>
        <p:grpSpPr>
          <a:xfrm>
            <a:off x="24306755" y="25252052"/>
            <a:ext cx="4860000" cy="4457755"/>
            <a:chOff x="25045029" y="25087663"/>
            <a:chExt cx="4907985" cy="4457755"/>
          </a:xfrm>
        </p:grpSpPr>
        <p:pic>
          <p:nvPicPr>
            <p:cNvPr id="51" name="Picture 50" descr="A graph showing a graph of a cell&#10;&#10;Description automatically generated with medium confidence">
              <a:extLst>
                <a:ext uri="{FF2B5EF4-FFF2-40B4-BE49-F238E27FC236}">
                  <a16:creationId xmlns:a16="http://schemas.microsoft.com/office/drawing/2014/main" id="{6450E532-049B-7289-82E3-9C08DE2953EA}"/>
                </a:ext>
              </a:extLst>
            </p:cNvPr>
            <p:cNvPicPr>
              <a:picLocks noChangeAspect="1"/>
            </p:cNvPicPr>
            <p:nvPr/>
          </p:nvPicPr>
          <p:blipFill>
            <a:blip r:embed="rId11"/>
            <a:stretch>
              <a:fillRect/>
            </a:stretch>
          </p:blipFill>
          <p:spPr>
            <a:xfrm>
              <a:off x="25045029" y="25087663"/>
              <a:ext cx="4907985" cy="3646800"/>
            </a:xfrm>
            <a:prstGeom prst="rect">
              <a:avLst/>
            </a:prstGeom>
          </p:spPr>
        </p:pic>
        <p:sp>
          <p:nvSpPr>
            <p:cNvPr id="79" name="תיבת טקסט 10">
              <a:extLst>
                <a:ext uri="{FF2B5EF4-FFF2-40B4-BE49-F238E27FC236}">
                  <a16:creationId xmlns:a16="http://schemas.microsoft.com/office/drawing/2014/main" id="{13BD1716-F740-8A01-12EB-47784B6E1630}"/>
                </a:ext>
              </a:extLst>
            </p:cNvPr>
            <p:cNvSpPr txBox="1">
              <a:spLocks/>
            </p:cNvSpPr>
            <p:nvPr/>
          </p:nvSpPr>
          <p:spPr>
            <a:xfrm>
              <a:off x="25432153" y="28745199"/>
              <a:ext cx="3901281" cy="800219"/>
            </a:xfrm>
            <a:prstGeom prst="rect">
              <a:avLst/>
            </a:prstGeom>
            <a:noFill/>
          </p:spPr>
          <p:txBody>
            <a:bodyPr wrap="square" rtlCol="1">
              <a:spAutoFit/>
            </a:bodyPr>
            <a:lstStyle/>
            <a:p>
              <a:pPr algn="ctr"/>
              <a:r>
                <a:rPr lang="en-US" sz="2300" b="1" dirty="0">
                  <a:solidFill>
                    <a:schemeClr val="tx2"/>
                  </a:solidFill>
                  <a:latin typeface="Harding"/>
                </a:rPr>
                <a:t>Future gene expression vector, PC1, PC2, t=1.4 </a:t>
              </a:r>
            </a:p>
          </p:txBody>
        </p:sp>
      </p:grpSp>
      <p:grpSp>
        <p:nvGrpSpPr>
          <p:cNvPr id="73" name="Group 72">
            <a:extLst>
              <a:ext uri="{FF2B5EF4-FFF2-40B4-BE49-F238E27FC236}">
                <a16:creationId xmlns:a16="http://schemas.microsoft.com/office/drawing/2014/main" id="{B4D0BB23-4245-3AED-B899-6F1E2BA3C040}"/>
              </a:ext>
            </a:extLst>
          </p:cNvPr>
          <p:cNvGrpSpPr>
            <a:grpSpLocks/>
          </p:cNvGrpSpPr>
          <p:nvPr/>
        </p:nvGrpSpPr>
        <p:grpSpPr>
          <a:xfrm>
            <a:off x="16815932" y="12229899"/>
            <a:ext cx="4879090" cy="4513823"/>
            <a:chOff x="13760717" y="14897275"/>
            <a:chExt cx="4359999" cy="3967957"/>
          </a:xfrm>
        </p:grpSpPr>
        <p:sp>
          <p:nvSpPr>
            <p:cNvPr id="28" name="תיבת טקסט 10">
              <a:extLst>
                <a:ext uri="{FF2B5EF4-FFF2-40B4-BE49-F238E27FC236}">
                  <a16:creationId xmlns:a16="http://schemas.microsoft.com/office/drawing/2014/main" id="{41A88403-F78B-CA33-484B-FDC16F68DBC7}"/>
                </a:ext>
              </a:extLst>
            </p:cNvPr>
            <p:cNvSpPr txBox="1">
              <a:spLocks/>
            </p:cNvSpPr>
            <p:nvPr/>
          </p:nvSpPr>
          <p:spPr>
            <a:xfrm>
              <a:off x="13760717" y="18161785"/>
              <a:ext cx="4359999" cy="703447"/>
            </a:xfrm>
            <a:prstGeom prst="rect">
              <a:avLst/>
            </a:prstGeom>
            <a:noFill/>
          </p:spPr>
          <p:txBody>
            <a:bodyPr wrap="square" rtlCol="1">
              <a:spAutoFit/>
            </a:bodyPr>
            <a:lstStyle/>
            <a:p>
              <a:pPr algn="ctr"/>
              <a:r>
                <a:rPr lang="en-US" sz="2300" b="1" dirty="0">
                  <a:solidFill>
                    <a:schemeClr val="tx2"/>
                  </a:solidFill>
                  <a:latin typeface="Harding"/>
                </a:rPr>
                <a:t>One of the 20 highest results in the percentage change of quantile values</a:t>
              </a:r>
              <a:endParaRPr lang="he-IL" sz="2300" b="1" dirty="0">
                <a:solidFill>
                  <a:schemeClr val="tx2"/>
                </a:solidFill>
                <a:latin typeface="Harding"/>
              </a:endParaRPr>
            </a:p>
          </p:txBody>
        </p:sp>
        <p:pic>
          <p:nvPicPr>
            <p:cNvPr id="29" name="תמונה 3">
              <a:extLst>
                <a:ext uri="{FF2B5EF4-FFF2-40B4-BE49-F238E27FC236}">
                  <a16:creationId xmlns:a16="http://schemas.microsoft.com/office/drawing/2014/main" id="{A968C0C1-AECE-3745-25E4-E3A90FC0BF9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802469" y="14897275"/>
              <a:ext cx="4318247" cy="3238685"/>
            </a:xfrm>
            <a:prstGeom prst="rect">
              <a:avLst/>
            </a:prstGeom>
          </p:spPr>
        </p:pic>
      </p:grpSp>
      <p:grpSp>
        <p:nvGrpSpPr>
          <p:cNvPr id="86" name="Group 85">
            <a:extLst>
              <a:ext uri="{FF2B5EF4-FFF2-40B4-BE49-F238E27FC236}">
                <a16:creationId xmlns:a16="http://schemas.microsoft.com/office/drawing/2014/main" id="{EAB142F2-7295-943B-FBD3-B0C95DB95F66}"/>
              </a:ext>
            </a:extLst>
          </p:cNvPr>
          <p:cNvGrpSpPr/>
          <p:nvPr/>
        </p:nvGrpSpPr>
        <p:grpSpPr>
          <a:xfrm>
            <a:off x="16815932" y="16670253"/>
            <a:ext cx="4860000" cy="4107115"/>
            <a:chOff x="15668258" y="16449350"/>
            <a:chExt cx="4832367" cy="4107115"/>
          </a:xfrm>
        </p:grpSpPr>
        <p:pic>
          <p:nvPicPr>
            <p:cNvPr id="31" name="Picture 30" descr="A diagram of a number of cells&#10;&#10;Description automatically generated">
              <a:extLst>
                <a:ext uri="{FF2B5EF4-FFF2-40B4-BE49-F238E27FC236}">
                  <a16:creationId xmlns:a16="http://schemas.microsoft.com/office/drawing/2014/main" id="{676DAB15-9E81-E0DC-1940-B113349544FE}"/>
                </a:ext>
              </a:extLst>
            </p:cNvPr>
            <p:cNvPicPr>
              <a:picLocks noChangeAspect="1"/>
            </p:cNvPicPr>
            <p:nvPr/>
          </p:nvPicPr>
          <p:blipFill>
            <a:blip r:embed="rId13"/>
            <a:stretch>
              <a:fillRect/>
            </a:stretch>
          </p:blipFill>
          <p:spPr>
            <a:xfrm>
              <a:off x="15668258" y="16449350"/>
              <a:ext cx="4832367" cy="3624275"/>
            </a:xfrm>
            <a:prstGeom prst="rect">
              <a:avLst/>
            </a:prstGeom>
          </p:spPr>
        </p:pic>
        <p:sp>
          <p:nvSpPr>
            <p:cNvPr id="76" name="תיבת טקסט 10">
              <a:extLst>
                <a:ext uri="{FF2B5EF4-FFF2-40B4-BE49-F238E27FC236}">
                  <a16:creationId xmlns:a16="http://schemas.microsoft.com/office/drawing/2014/main" id="{18CCC14E-D99C-083E-FA0A-198A5D2F1A4F}"/>
                </a:ext>
              </a:extLst>
            </p:cNvPr>
            <p:cNvSpPr txBox="1">
              <a:spLocks/>
            </p:cNvSpPr>
            <p:nvPr/>
          </p:nvSpPr>
          <p:spPr>
            <a:xfrm>
              <a:off x="16119334" y="20110189"/>
              <a:ext cx="3901281" cy="446276"/>
            </a:xfrm>
            <a:prstGeom prst="rect">
              <a:avLst/>
            </a:prstGeom>
            <a:noFill/>
          </p:spPr>
          <p:txBody>
            <a:bodyPr wrap="square" rtlCol="1">
              <a:spAutoFit/>
            </a:bodyPr>
            <a:lstStyle/>
            <a:p>
              <a:pPr algn="ctr"/>
              <a:r>
                <a:rPr lang="en-US" sz="2300" b="1" dirty="0">
                  <a:solidFill>
                    <a:schemeClr val="tx2"/>
                  </a:solidFill>
                  <a:latin typeface="Harding"/>
                </a:rPr>
                <a:t>Ground Truth Gene</a:t>
              </a:r>
            </a:p>
          </p:txBody>
        </p:sp>
      </p:grpSp>
      <p:grpSp>
        <p:nvGrpSpPr>
          <p:cNvPr id="83" name="Group 82">
            <a:extLst>
              <a:ext uri="{FF2B5EF4-FFF2-40B4-BE49-F238E27FC236}">
                <a16:creationId xmlns:a16="http://schemas.microsoft.com/office/drawing/2014/main" id="{C61DF211-FBCE-39D4-F4E6-7EDABAEAAEC0}"/>
              </a:ext>
            </a:extLst>
          </p:cNvPr>
          <p:cNvGrpSpPr/>
          <p:nvPr/>
        </p:nvGrpSpPr>
        <p:grpSpPr>
          <a:xfrm>
            <a:off x="16835022" y="21055844"/>
            <a:ext cx="4860000" cy="3895633"/>
            <a:chOff x="15668259" y="20965190"/>
            <a:chExt cx="4832367" cy="3895633"/>
          </a:xfrm>
        </p:grpSpPr>
        <p:grpSp>
          <p:nvGrpSpPr>
            <p:cNvPr id="55" name="Group 54">
              <a:extLst>
                <a:ext uri="{FF2B5EF4-FFF2-40B4-BE49-F238E27FC236}">
                  <a16:creationId xmlns:a16="http://schemas.microsoft.com/office/drawing/2014/main" id="{2F570861-1738-77B9-318F-655B7578D842}"/>
                </a:ext>
              </a:extLst>
            </p:cNvPr>
            <p:cNvGrpSpPr/>
            <p:nvPr/>
          </p:nvGrpSpPr>
          <p:grpSpPr>
            <a:xfrm>
              <a:off x="15668259" y="20965190"/>
              <a:ext cx="4832367" cy="3437159"/>
              <a:chOff x="6305723" y="2329445"/>
              <a:chExt cx="4976199" cy="3732149"/>
            </a:xfrm>
          </p:grpSpPr>
          <p:pic>
            <p:nvPicPr>
              <p:cNvPr id="56" name="תמונה 3">
                <a:extLst>
                  <a:ext uri="{FF2B5EF4-FFF2-40B4-BE49-F238E27FC236}">
                    <a16:creationId xmlns:a16="http://schemas.microsoft.com/office/drawing/2014/main" id="{EA7EB2C1-FAB3-6490-02DD-48845866061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05723" y="2329445"/>
                <a:ext cx="4976199" cy="3732149"/>
              </a:xfrm>
              <a:prstGeom prst="rect">
                <a:avLst/>
              </a:prstGeom>
            </p:spPr>
          </p:pic>
          <p:sp>
            <p:nvSpPr>
              <p:cNvPr id="57" name="Rectangle 56">
                <a:extLst>
                  <a:ext uri="{FF2B5EF4-FFF2-40B4-BE49-F238E27FC236}">
                    <a16:creationId xmlns:a16="http://schemas.microsoft.com/office/drawing/2014/main" id="{321FEE20-C6F1-6037-50BF-C66ADA6F9743}"/>
                  </a:ext>
                </a:extLst>
              </p:cNvPr>
              <p:cNvSpPr/>
              <p:nvPr/>
            </p:nvSpPr>
            <p:spPr>
              <a:xfrm>
                <a:off x="6423949" y="3020992"/>
                <a:ext cx="196770" cy="3009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77" name="תיבת טקסט 10">
              <a:extLst>
                <a:ext uri="{FF2B5EF4-FFF2-40B4-BE49-F238E27FC236}">
                  <a16:creationId xmlns:a16="http://schemas.microsoft.com/office/drawing/2014/main" id="{4B49D725-9198-47EA-F643-EE97388946C3}"/>
                </a:ext>
              </a:extLst>
            </p:cNvPr>
            <p:cNvSpPr txBox="1">
              <a:spLocks/>
            </p:cNvSpPr>
            <p:nvPr/>
          </p:nvSpPr>
          <p:spPr>
            <a:xfrm>
              <a:off x="16119332" y="24414547"/>
              <a:ext cx="4159919" cy="446276"/>
            </a:xfrm>
            <a:prstGeom prst="rect">
              <a:avLst/>
            </a:prstGeom>
            <a:noFill/>
          </p:spPr>
          <p:txBody>
            <a:bodyPr wrap="square" rtlCol="1">
              <a:spAutoFit/>
            </a:bodyPr>
            <a:lstStyle/>
            <a:p>
              <a:pPr algn="ctr"/>
              <a:r>
                <a:rPr lang="en-US" sz="2300" b="1" dirty="0">
                  <a:solidFill>
                    <a:schemeClr val="tx2"/>
                  </a:solidFill>
                  <a:latin typeface="Harding"/>
                </a:rPr>
                <a:t>F-score: 0.90, Expression: 0.004</a:t>
              </a:r>
            </a:p>
          </p:txBody>
        </p:sp>
      </p:grpSp>
      <p:grpSp>
        <p:nvGrpSpPr>
          <p:cNvPr id="82" name="Group 81">
            <a:extLst>
              <a:ext uri="{FF2B5EF4-FFF2-40B4-BE49-F238E27FC236}">
                <a16:creationId xmlns:a16="http://schemas.microsoft.com/office/drawing/2014/main" id="{BD3CAD64-134D-509D-AC23-19FB7BE6CF27}"/>
              </a:ext>
            </a:extLst>
          </p:cNvPr>
          <p:cNvGrpSpPr/>
          <p:nvPr/>
        </p:nvGrpSpPr>
        <p:grpSpPr>
          <a:xfrm>
            <a:off x="16833723" y="25257591"/>
            <a:ext cx="4861299" cy="4426585"/>
            <a:chOff x="15639326" y="25115395"/>
            <a:chExt cx="4861299" cy="4426585"/>
          </a:xfrm>
        </p:grpSpPr>
        <p:pic>
          <p:nvPicPr>
            <p:cNvPr id="52" name="Picture 51" descr="A diagram of a graph&#10;&#10;Description automatically generated">
              <a:extLst>
                <a:ext uri="{FF2B5EF4-FFF2-40B4-BE49-F238E27FC236}">
                  <a16:creationId xmlns:a16="http://schemas.microsoft.com/office/drawing/2014/main" id="{78A2E22D-F6E5-6F8F-7D9B-BEAB6C73870D}"/>
                </a:ext>
              </a:extLst>
            </p:cNvPr>
            <p:cNvPicPr>
              <a:picLocks noChangeAspect="1"/>
            </p:cNvPicPr>
            <p:nvPr/>
          </p:nvPicPr>
          <p:blipFill>
            <a:blip r:embed="rId15"/>
            <a:stretch>
              <a:fillRect/>
            </a:stretch>
          </p:blipFill>
          <p:spPr>
            <a:xfrm>
              <a:off x="15639326" y="25115395"/>
              <a:ext cx="4861299" cy="3645974"/>
            </a:xfrm>
            <a:prstGeom prst="rect">
              <a:avLst/>
            </a:prstGeom>
          </p:spPr>
        </p:pic>
        <p:sp>
          <p:nvSpPr>
            <p:cNvPr id="80" name="תיבת טקסט 10">
              <a:extLst>
                <a:ext uri="{FF2B5EF4-FFF2-40B4-BE49-F238E27FC236}">
                  <a16:creationId xmlns:a16="http://schemas.microsoft.com/office/drawing/2014/main" id="{6D8BB509-3110-16C1-4163-5D5AECAA834E}"/>
                </a:ext>
              </a:extLst>
            </p:cNvPr>
            <p:cNvSpPr txBox="1">
              <a:spLocks/>
            </p:cNvSpPr>
            <p:nvPr/>
          </p:nvSpPr>
          <p:spPr>
            <a:xfrm>
              <a:off x="16100895" y="28741761"/>
              <a:ext cx="3818906" cy="800219"/>
            </a:xfrm>
            <a:prstGeom prst="rect">
              <a:avLst/>
            </a:prstGeom>
            <a:noFill/>
          </p:spPr>
          <p:txBody>
            <a:bodyPr wrap="square" rtlCol="1">
              <a:spAutoFit/>
            </a:bodyPr>
            <a:lstStyle/>
            <a:p>
              <a:pPr marL="0" indent="0" algn="ctr">
                <a:buFont typeface="Arial" panose="020B0604020202020204" pitchFamily="34" charset="0"/>
                <a:buNone/>
              </a:pPr>
              <a:r>
                <a:rPr lang="en-US" sz="2300" b="1" dirty="0">
                  <a:solidFill>
                    <a:schemeClr val="tx2"/>
                  </a:solidFill>
                  <a:latin typeface="Harding"/>
                </a:rPr>
                <a:t>Future gene expression vector, PC1, PC2, t=1.2 </a:t>
              </a:r>
            </a:p>
          </p:txBody>
        </p:sp>
      </p:grpSp>
      <p:grpSp>
        <p:nvGrpSpPr>
          <p:cNvPr id="89" name="Group 88">
            <a:extLst>
              <a:ext uri="{FF2B5EF4-FFF2-40B4-BE49-F238E27FC236}">
                <a16:creationId xmlns:a16="http://schemas.microsoft.com/office/drawing/2014/main" id="{73B6FFC3-B6C2-4475-8902-8D57FBAB7E38}"/>
              </a:ext>
            </a:extLst>
          </p:cNvPr>
          <p:cNvGrpSpPr/>
          <p:nvPr/>
        </p:nvGrpSpPr>
        <p:grpSpPr>
          <a:xfrm>
            <a:off x="14490159" y="32952866"/>
            <a:ext cx="16755279" cy="4012618"/>
            <a:chOff x="14556562" y="32647851"/>
            <a:chExt cx="16755279" cy="4012618"/>
          </a:xfrm>
        </p:grpSpPr>
        <p:pic>
          <p:nvPicPr>
            <p:cNvPr id="34" name="תמונה 5">
              <a:extLst>
                <a:ext uri="{FF2B5EF4-FFF2-40B4-BE49-F238E27FC236}">
                  <a16:creationId xmlns:a16="http://schemas.microsoft.com/office/drawing/2014/main" id="{100EA446-D743-D496-446D-2DE7450561B3}"/>
                </a:ext>
              </a:extLst>
            </p:cNvPr>
            <p:cNvPicPr>
              <a:picLocks noChangeAspect="1"/>
            </p:cNvPicPr>
            <p:nvPr/>
          </p:nvPicPr>
          <p:blipFill>
            <a:blip r:embed="rId16"/>
            <a:stretch>
              <a:fillRect/>
            </a:stretch>
          </p:blipFill>
          <p:spPr>
            <a:xfrm>
              <a:off x="20448999" y="32647851"/>
              <a:ext cx="4970706" cy="4002957"/>
            </a:xfrm>
            <a:prstGeom prst="rect">
              <a:avLst/>
            </a:prstGeom>
          </p:spPr>
        </p:pic>
        <p:pic>
          <p:nvPicPr>
            <p:cNvPr id="35" name="תמונה 6">
              <a:extLst>
                <a:ext uri="{FF2B5EF4-FFF2-40B4-BE49-F238E27FC236}">
                  <a16:creationId xmlns:a16="http://schemas.microsoft.com/office/drawing/2014/main" id="{2EA57970-366D-8586-557F-AB92F8AABBE9}"/>
                </a:ext>
              </a:extLst>
            </p:cNvPr>
            <p:cNvPicPr>
              <a:picLocks noChangeAspect="1"/>
            </p:cNvPicPr>
            <p:nvPr/>
          </p:nvPicPr>
          <p:blipFill>
            <a:blip r:embed="rId17"/>
            <a:stretch>
              <a:fillRect/>
            </a:stretch>
          </p:blipFill>
          <p:spPr>
            <a:xfrm>
              <a:off x="26341135" y="32647851"/>
              <a:ext cx="4970706" cy="4002957"/>
            </a:xfrm>
            <a:prstGeom prst="rect">
              <a:avLst/>
            </a:prstGeom>
          </p:spPr>
        </p:pic>
        <p:pic>
          <p:nvPicPr>
            <p:cNvPr id="88" name="Picture 24" descr="A graph showing a number of spheres&#10;&#10;Description automatically generated">
              <a:extLst>
                <a:ext uri="{FF2B5EF4-FFF2-40B4-BE49-F238E27FC236}">
                  <a16:creationId xmlns:a16="http://schemas.microsoft.com/office/drawing/2014/main" id="{7402CFF0-01E5-71B1-28FD-A74BF0139BCE}"/>
                </a:ext>
              </a:extLst>
            </p:cNvPr>
            <p:cNvPicPr>
              <a:picLocks noChangeAspect="1"/>
            </p:cNvPicPr>
            <p:nvPr/>
          </p:nvPicPr>
          <p:blipFill>
            <a:blip r:embed="rId18"/>
            <a:stretch>
              <a:fillRect/>
            </a:stretch>
          </p:blipFill>
          <p:spPr>
            <a:xfrm>
              <a:off x="14556562" y="32657269"/>
              <a:ext cx="4971007" cy="4003200"/>
            </a:xfrm>
            <a:prstGeom prst="rect">
              <a:avLst/>
            </a:prstGeom>
          </p:spPr>
        </p:pic>
      </p:grpSp>
      <mc:AlternateContent xmlns:mc="http://schemas.openxmlformats.org/markup-compatibility/2006" xmlns:a14="http://schemas.microsoft.com/office/drawing/2010/main">
        <mc:Choice Requires="a14">
          <p:sp>
            <p:nvSpPr>
              <p:cNvPr id="94" name="Content Placeholder 2">
                <a:extLst>
                  <a:ext uri="{FF2B5EF4-FFF2-40B4-BE49-F238E27FC236}">
                    <a16:creationId xmlns:a16="http://schemas.microsoft.com/office/drawing/2014/main" id="{A1AC6834-6EEE-13B8-973C-9989722F72D6}"/>
                  </a:ext>
                </a:extLst>
              </p:cNvPr>
              <p:cNvSpPr txBox="1">
                <a:spLocks/>
              </p:cNvSpPr>
              <p:nvPr/>
            </p:nvSpPr>
            <p:spPr>
              <a:xfrm>
                <a:off x="912262" y="23494151"/>
                <a:ext cx="5141312" cy="4775074"/>
              </a:xfrm>
              <a:prstGeom prst="rect">
                <a:avLst/>
              </a:prstGeom>
            </p:spPr>
            <p:txBody>
              <a:bodyPr vert="horz" lIns="91440" tIns="45720" rIns="91440" bIns="45720" rtlCol="0">
                <a:normAutofit fontScale="2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nSpc>
                    <a:spcPct val="110000"/>
                  </a:lnSpc>
                </a:pPr>
                <a:endParaRPr lang="en-US" sz="700" dirty="0"/>
              </a:p>
              <a:p>
                <a:pPr>
                  <a:lnSpc>
                    <a:spcPct val="110000"/>
                  </a:lnSpc>
                </a:pPr>
                <a:br>
                  <a:rPr lang="en-US" sz="14400" b="1" i="1" dirty="0">
                    <a:latin typeface="Cambria Math" panose="02040503050406030204" pitchFamily="18" charset="0"/>
                  </a:rPr>
                </a:br>
                <a:r>
                  <a:rPr lang="en-US" sz="19200" b="1" dirty="0"/>
                  <a:t> </a:t>
                </a:r>
                <a14:m>
                  <m:oMath xmlns:m="http://schemas.openxmlformats.org/officeDocument/2006/math">
                    <m:r>
                      <a:rPr lang="en-US" sz="19200" b="1" i="1">
                        <a:latin typeface="Cambria Math" panose="02040503050406030204" pitchFamily="18" charset="0"/>
                      </a:rPr>
                      <m:t>𝒗</m:t>
                    </m:r>
                  </m:oMath>
                </a14:m>
                <a:r>
                  <a:rPr lang="en-US" sz="19200" b="1" i="1" dirty="0">
                    <a:latin typeface="Cambria Math" panose="02040503050406030204" pitchFamily="18" charset="0"/>
                  </a:rPr>
                  <a:t> </a:t>
                </a:r>
                <a14:m>
                  <m:oMath xmlns:m="http://schemas.openxmlformats.org/officeDocument/2006/math">
                    <m:r>
                      <a:rPr lang="en-US" sz="19200" b="1" i="1">
                        <a:latin typeface="Cambria Math" panose="02040503050406030204" pitchFamily="18" charset="0"/>
                      </a:rPr>
                      <m:t>=</m:t>
                    </m:r>
                    <m:f>
                      <m:fPr>
                        <m:ctrlPr>
                          <a:rPr lang="en-US" sz="19200" b="1" i="1">
                            <a:latin typeface="Cambria Math" panose="02040503050406030204" pitchFamily="18" charset="0"/>
                          </a:rPr>
                        </m:ctrlPr>
                      </m:fPr>
                      <m:num>
                        <m:r>
                          <a:rPr lang="en-US" sz="19200" b="1" i="1">
                            <a:latin typeface="Cambria Math" panose="02040503050406030204" pitchFamily="18" charset="0"/>
                          </a:rPr>
                          <m:t>𝒅𝒔</m:t>
                        </m:r>
                      </m:num>
                      <m:den>
                        <m:r>
                          <a:rPr lang="en-US" sz="19200" b="1" i="1">
                            <a:latin typeface="Cambria Math" panose="02040503050406030204" pitchFamily="18" charset="0"/>
                          </a:rPr>
                          <m:t>𝒅𝒕</m:t>
                        </m:r>
                      </m:den>
                    </m:f>
                    <m:r>
                      <a:rPr lang="en-US" sz="19200" b="1" i="1">
                        <a:latin typeface="Cambria Math" panose="02040503050406030204" pitchFamily="18" charset="0"/>
                      </a:rPr>
                      <m:t>=</m:t>
                    </m:r>
                    <m:sSub>
                      <m:sSubPr>
                        <m:ctrlPr>
                          <a:rPr lang="en-US" sz="19200" b="1" i="1">
                            <a:latin typeface="Cambria Math" panose="02040503050406030204" pitchFamily="18" charset="0"/>
                          </a:rPr>
                        </m:ctrlPr>
                      </m:sSubPr>
                      <m:e>
                        <m:r>
                          <a:rPr lang="en-US" sz="19200" b="1" i="1">
                            <a:latin typeface="Cambria Math" panose="02040503050406030204" pitchFamily="18" charset="0"/>
                          </a:rPr>
                          <m:t>𝒖</m:t>
                        </m:r>
                      </m:e>
                      <m:sub>
                        <m:r>
                          <a:rPr lang="en-US" sz="19200" b="1" i="1">
                            <a:latin typeface="Cambria Math" panose="02040503050406030204" pitchFamily="18" charset="0"/>
                          </a:rPr>
                          <m:t>𝟎</m:t>
                        </m:r>
                      </m:sub>
                    </m:sSub>
                    <m:r>
                      <a:rPr lang="en-US" sz="19200" b="1" i="1">
                        <a:latin typeface="Cambria Math" panose="02040503050406030204" pitchFamily="18" charset="0"/>
                      </a:rPr>
                      <m:t>−</m:t>
                    </m:r>
                    <m:r>
                      <a:rPr lang="en-US" sz="19200" b="1" i="1">
                        <a:latin typeface="Cambria Math" panose="02040503050406030204" pitchFamily="18" charset="0"/>
                      </a:rPr>
                      <m:t>𝜸</m:t>
                    </m:r>
                    <m:sSub>
                      <m:sSubPr>
                        <m:ctrlPr>
                          <a:rPr lang="en-US" sz="19200" b="1" i="1">
                            <a:latin typeface="Cambria Math" panose="02040503050406030204" pitchFamily="18" charset="0"/>
                          </a:rPr>
                        </m:ctrlPr>
                      </m:sSubPr>
                      <m:e>
                        <m:r>
                          <a:rPr lang="en-US" sz="19200" b="1" i="1">
                            <a:latin typeface="Cambria Math" panose="02040503050406030204" pitchFamily="18" charset="0"/>
                          </a:rPr>
                          <m:t>𝒔</m:t>
                        </m:r>
                      </m:e>
                      <m:sub>
                        <m:r>
                          <a:rPr lang="en-US" sz="19200" b="1" i="1">
                            <a:latin typeface="Cambria Math" panose="02040503050406030204" pitchFamily="18" charset="0"/>
                          </a:rPr>
                          <m:t>𝟎</m:t>
                        </m:r>
                      </m:sub>
                    </m:sSub>
                  </m:oMath>
                </a14:m>
                <a:endParaRPr lang="en-IL" sz="19200" b="1" i="1" dirty="0">
                  <a:latin typeface="Cambria Math" panose="02040503050406030204" pitchFamily="18" charset="0"/>
                </a:endParaRPr>
              </a:p>
              <a:p>
                <a:pPr>
                  <a:lnSpc>
                    <a:spcPct val="110000"/>
                  </a:lnSpc>
                </a:pPr>
                <a:br>
                  <a:rPr lang="en-US" sz="700" dirty="0"/>
                </a:br>
                <a:endParaRPr lang="en-US" sz="700" dirty="0"/>
              </a:p>
              <a:p>
                <a:pPr>
                  <a:lnSpc>
                    <a:spcPct val="110000"/>
                  </a:lnSpc>
                  <a:buClr>
                    <a:schemeClr val="accent1"/>
                  </a:buClr>
                </a:pPr>
                <a:r>
                  <a:rPr lang="el-GR" sz="12800" b="1" dirty="0">
                    <a:latin typeface="Arial" panose="020B0604020202020204" pitchFamily="34" charset="0"/>
                    <a:cs typeface="Arial" panose="020B0604020202020204" pitchFamily="34" charset="0"/>
                  </a:rPr>
                  <a:t>γ</a:t>
                </a:r>
                <a:r>
                  <a:rPr lang="el-GR" sz="12800" dirty="0">
                    <a:latin typeface="Arial" panose="020B0604020202020204" pitchFamily="34" charset="0"/>
                    <a:cs typeface="Arial" panose="020B0604020202020204" pitchFamily="34" charset="0"/>
                  </a:rPr>
                  <a:t> </a:t>
                </a:r>
                <a:r>
                  <a:rPr lang="en-US" sz="12800" dirty="0">
                    <a:latin typeface="Arial" panose="020B0604020202020204" pitchFamily="34" charset="0"/>
                    <a:cs typeface="Arial" panose="020B0604020202020204" pitchFamily="34" charset="0"/>
                  </a:rPr>
                  <a:t>= degradation, the ratio between unspliced and spliced mRNA for each gene.</a:t>
                </a:r>
              </a:p>
            </p:txBody>
          </p:sp>
        </mc:Choice>
        <mc:Fallback xmlns="">
          <p:sp>
            <p:nvSpPr>
              <p:cNvPr id="94" name="Content Placeholder 2">
                <a:extLst>
                  <a:ext uri="{FF2B5EF4-FFF2-40B4-BE49-F238E27FC236}">
                    <a16:creationId xmlns:a16="http://schemas.microsoft.com/office/drawing/2014/main" id="{A1AC6834-6EEE-13B8-973C-9989722F72D6}"/>
                  </a:ext>
                </a:extLst>
              </p:cNvPr>
              <p:cNvSpPr txBox="1">
                <a:spLocks noRot="1" noChangeAspect="1" noMove="1" noResize="1" noEditPoints="1" noAdjustHandles="1" noChangeArrowheads="1" noChangeShapeType="1" noTextEdit="1"/>
              </p:cNvSpPr>
              <p:nvPr/>
            </p:nvSpPr>
            <p:spPr>
              <a:xfrm>
                <a:off x="912262" y="23494151"/>
                <a:ext cx="5141312" cy="4775074"/>
              </a:xfrm>
              <a:prstGeom prst="rect">
                <a:avLst/>
              </a:prstGeom>
              <a:blipFill>
                <a:blip r:embed="rId19"/>
                <a:stretch>
                  <a:fillRect r="-830" b="-3065"/>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96" name="תיבת טקסט 24">
                <a:extLst>
                  <a:ext uri="{FF2B5EF4-FFF2-40B4-BE49-F238E27FC236}">
                    <a16:creationId xmlns:a16="http://schemas.microsoft.com/office/drawing/2014/main" id="{FCE11811-889E-681B-E1A6-F48794313704}"/>
                  </a:ext>
                </a:extLst>
              </p:cNvPr>
              <p:cNvSpPr txBox="1"/>
              <p:nvPr/>
            </p:nvSpPr>
            <p:spPr>
              <a:xfrm>
                <a:off x="1398997" y="39957178"/>
                <a:ext cx="3013646" cy="830997"/>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r>
                        <a:rPr lang="en-US" sz="3600" b="1" i="1">
                          <a:latin typeface="Cambria Math" panose="02040503050406030204" pitchFamily="18" charset="0"/>
                        </a:rPr>
                        <m:t>𝒔</m:t>
                      </m:r>
                      <m:d>
                        <m:dPr>
                          <m:ctrlPr>
                            <a:rPr lang="en-US" sz="3600" b="1" i="1">
                              <a:latin typeface="Cambria Math" panose="02040503050406030204" pitchFamily="18" charset="0"/>
                            </a:rPr>
                          </m:ctrlPr>
                        </m:dPr>
                        <m:e>
                          <m:r>
                            <a:rPr lang="en-US" sz="3600" b="1" i="1">
                              <a:latin typeface="Cambria Math" panose="02040503050406030204" pitchFamily="18" charset="0"/>
                            </a:rPr>
                            <m:t>𝒕</m:t>
                          </m:r>
                        </m:e>
                      </m:d>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US" sz="3600" b="1" i="1">
                              <a:latin typeface="Cambria Math" panose="02040503050406030204" pitchFamily="18" charset="0"/>
                            </a:rPr>
                            <m:t>𝒔</m:t>
                          </m:r>
                        </m:e>
                        <m:sub>
                          <m:r>
                            <a:rPr lang="en-US" sz="3600" b="1" i="1">
                              <a:latin typeface="Cambria Math" panose="02040503050406030204" pitchFamily="18" charset="0"/>
                            </a:rPr>
                            <m:t>𝟎</m:t>
                          </m:r>
                        </m:sub>
                      </m:sSub>
                      <m:r>
                        <a:rPr lang="en-US" sz="3600" b="1" i="1">
                          <a:latin typeface="Cambria Math" panose="02040503050406030204" pitchFamily="18" charset="0"/>
                        </a:rPr>
                        <m:t>+</m:t>
                      </m:r>
                      <m:r>
                        <a:rPr lang="en-US" sz="3600" b="1" i="1">
                          <a:latin typeface="Cambria Math" panose="02040503050406030204" pitchFamily="18" charset="0"/>
                        </a:rPr>
                        <m:t>𝒗𝒕</m:t>
                      </m:r>
                    </m:oMath>
                  </m:oMathPara>
                </a14:m>
                <a:endParaRPr lang="he-IL" sz="3600" b="1" dirty="0"/>
              </a:p>
              <a:p>
                <a:endParaRPr lang="he-IL" dirty="0"/>
              </a:p>
            </p:txBody>
          </p:sp>
        </mc:Choice>
        <mc:Fallback xmlns="">
          <p:sp>
            <p:nvSpPr>
              <p:cNvPr id="96" name="תיבת טקסט 24">
                <a:extLst>
                  <a:ext uri="{FF2B5EF4-FFF2-40B4-BE49-F238E27FC236}">
                    <a16:creationId xmlns:a16="http://schemas.microsoft.com/office/drawing/2014/main" id="{FCE11811-889E-681B-E1A6-F48794313704}"/>
                  </a:ext>
                </a:extLst>
              </p:cNvPr>
              <p:cNvSpPr txBox="1">
                <a:spLocks noRot="1" noChangeAspect="1" noMove="1" noResize="1" noEditPoints="1" noAdjustHandles="1" noChangeArrowheads="1" noChangeShapeType="1" noTextEdit="1"/>
              </p:cNvSpPr>
              <p:nvPr/>
            </p:nvSpPr>
            <p:spPr>
              <a:xfrm>
                <a:off x="1398997" y="39957178"/>
                <a:ext cx="3013646" cy="830997"/>
              </a:xfrm>
              <a:prstGeom prst="rect">
                <a:avLst/>
              </a:prstGeom>
              <a:blipFill>
                <a:blip r:embed="rId20"/>
                <a:stretch>
                  <a:fillRect/>
                </a:stretch>
              </a:blipFill>
            </p:spPr>
            <p:txBody>
              <a:bodyPr/>
              <a:lstStyle/>
              <a:p>
                <a:r>
                  <a:rPr lang="en-IL">
                    <a:noFill/>
                  </a:rPr>
                  <a:t> </a:t>
                </a:r>
              </a:p>
            </p:txBody>
          </p:sp>
        </mc:Fallback>
      </mc:AlternateContent>
      <p:sp>
        <p:nvSpPr>
          <p:cNvPr id="110" name="TextBox 109">
            <a:extLst>
              <a:ext uri="{FF2B5EF4-FFF2-40B4-BE49-F238E27FC236}">
                <a16:creationId xmlns:a16="http://schemas.microsoft.com/office/drawing/2014/main" id="{9D0E8F26-AE7E-1E62-0E57-EFEDA05666E5}"/>
              </a:ext>
            </a:extLst>
          </p:cNvPr>
          <p:cNvSpPr txBox="1"/>
          <p:nvPr/>
        </p:nvSpPr>
        <p:spPr>
          <a:xfrm>
            <a:off x="912262" y="29982733"/>
            <a:ext cx="4501125" cy="4524315"/>
          </a:xfrm>
          <a:prstGeom prst="rect">
            <a:avLst/>
          </a:prstGeom>
          <a:noFill/>
        </p:spPr>
        <p:txBody>
          <a:bodyPr wrap="square" rtlCol="0">
            <a:spAutoFit/>
          </a:bodyPr>
          <a:lstStyle/>
          <a:p>
            <a:r>
              <a:rPr lang="en-US" sz="3200" b="0" i="0" kern="1200" baseline="0" dirty="0">
                <a:solidFill>
                  <a:prstClr val="black">
                    <a:hueOff val="0"/>
                    <a:satOff val="0"/>
                    <a:lumOff val="0"/>
                    <a:alphaOff val="0"/>
                  </a:prstClr>
                </a:solidFill>
                <a:latin typeface="Arial" panose="020B0604020202020204" pitchFamily="34" charset="0"/>
                <a:cs typeface="Arial" panose="020B0604020202020204" pitchFamily="34" charset="0"/>
              </a:rPr>
              <a:t>Gene expression in </a:t>
            </a:r>
            <a:r>
              <a:rPr lang="en-US" sz="3200" dirty="0">
                <a:solidFill>
                  <a:prstClr val="black">
                    <a:hueOff val="0"/>
                    <a:satOff val="0"/>
                    <a:lumOff val="0"/>
                    <a:alphaOff val="0"/>
                  </a:prstClr>
                </a:solidFill>
                <a:latin typeface="Arial" panose="020B0604020202020204" pitchFamily="34" charset="0"/>
                <a:cs typeface="Arial" panose="020B0604020202020204" pitchFamily="34" charset="0"/>
              </a:rPr>
              <a:t>cells is highly dynamic, </a:t>
            </a:r>
            <a:r>
              <a:rPr lang="en-GB" sz="3200" dirty="0">
                <a:solidFill>
                  <a:prstClr val="black">
                    <a:hueOff val="0"/>
                    <a:satOff val="0"/>
                    <a:lumOff val="0"/>
                    <a:alphaOff val="0"/>
                  </a:prstClr>
                </a:solidFill>
                <a:latin typeface="Arial" panose="020B0604020202020204" pitchFamily="34" charset="0"/>
                <a:cs typeface="Arial" panose="020B0604020202020204" pitchFamily="34" charset="0"/>
              </a:rPr>
              <a:t>with RNA levels in the nucleus and cytoplasm continuously </a:t>
            </a:r>
            <a:r>
              <a:rPr lang="en-US" sz="3200" dirty="0">
                <a:solidFill>
                  <a:prstClr val="black">
                    <a:hueOff val="0"/>
                    <a:satOff val="0"/>
                    <a:lumOff val="0"/>
                    <a:alphaOff val="0"/>
                  </a:prstClr>
                </a:solidFill>
                <a:latin typeface="Arial" panose="020B0604020202020204" pitchFamily="34" charset="0"/>
                <a:cs typeface="Arial" panose="020B0604020202020204" pitchFamily="34" charset="0"/>
              </a:rPr>
              <a:t>changing.</a:t>
            </a:r>
            <a:br>
              <a:rPr lang="en-US" sz="3200" dirty="0">
                <a:solidFill>
                  <a:prstClr val="black">
                    <a:hueOff val="0"/>
                    <a:satOff val="0"/>
                    <a:lumOff val="0"/>
                    <a:alphaOff val="0"/>
                  </a:prstClr>
                </a:solidFill>
                <a:latin typeface="Arial" panose="020B0604020202020204" pitchFamily="34" charset="0"/>
                <a:cs typeface="Arial" panose="020B0604020202020204" pitchFamily="34" charset="0"/>
              </a:rPr>
            </a:br>
            <a:r>
              <a:rPr lang="en-US" sz="3200" dirty="0">
                <a:solidFill>
                  <a:prstClr val="black">
                    <a:hueOff val="0"/>
                    <a:satOff val="0"/>
                    <a:lumOff val="0"/>
                    <a:alphaOff val="0"/>
                  </a:prstClr>
                </a:solidFill>
                <a:latin typeface="Arial" panose="020B0604020202020204" pitchFamily="34" charset="0"/>
                <a:cs typeface="Arial" panose="020B0604020202020204" pitchFamily="34" charset="0"/>
              </a:rPr>
              <a:t>We hypothesize  </a:t>
            </a:r>
            <a:r>
              <a:rPr lang="en-US" sz="3200" b="0" i="0" kern="1200" baseline="0" dirty="0">
                <a:solidFill>
                  <a:prstClr val="black">
                    <a:hueOff val="0"/>
                    <a:satOff val="0"/>
                    <a:lumOff val="0"/>
                    <a:alphaOff val="0"/>
                  </a:prstClr>
                </a:solidFill>
                <a:latin typeface="Arial" panose="020B0604020202020204" pitchFamily="34" charset="0"/>
                <a:cs typeface="Arial" panose="020B0604020202020204" pitchFamily="34" charset="0"/>
              </a:rPr>
              <a:t>that cells interaction </a:t>
            </a:r>
            <a:r>
              <a:rPr lang="en-US" sz="3200" dirty="0">
                <a:solidFill>
                  <a:prstClr val="black">
                    <a:hueOff val="0"/>
                    <a:satOff val="0"/>
                    <a:lumOff val="0"/>
                    <a:alphaOff val="0"/>
                  </a:prstClr>
                </a:solidFill>
                <a:latin typeface="Arial" panose="020B0604020202020204" pitchFamily="34" charset="0"/>
                <a:cs typeface="Arial" panose="020B0604020202020204" pitchFamily="34" charset="0"/>
              </a:rPr>
              <a:t>can trigger gene induction or repression. </a:t>
            </a:r>
            <a:r>
              <a:rPr lang="en-US" sz="3200" b="0" i="0" kern="1200" baseline="0" dirty="0">
                <a:solidFill>
                  <a:prstClr val="black">
                    <a:hueOff val="0"/>
                    <a:satOff val="0"/>
                    <a:lumOff val="0"/>
                    <a:alphaOff val="0"/>
                  </a:prstClr>
                </a:solidFill>
                <a:latin typeface="Arial" panose="020B0604020202020204" pitchFamily="34" charset="0"/>
                <a:cs typeface="Arial" panose="020B0604020202020204" pitchFamily="34" charset="0"/>
              </a:rPr>
              <a:t> </a:t>
            </a:r>
            <a:endParaRPr lang="en-IL" sz="3200" dirty="0"/>
          </a:p>
        </p:txBody>
      </p:sp>
      <p:grpSp>
        <p:nvGrpSpPr>
          <p:cNvPr id="114" name="Group 113">
            <a:extLst>
              <a:ext uri="{FF2B5EF4-FFF2-40B4-BE49-F238E27FC236}">
                <a16:creationId xmlns:a16="http://schemas.microsoft.com/office/drawing/2014/main" id="{186BCEB6-5DC1-8704-2E3C-3FB6B33B4276}"/>
              </a:ext>
            </a:extLst>
          </p:cNvPr>
          <p:cNvGrpSpPr/>
          <p:nvPr/>
        </p:nvGrpSpPr>
        <p:grpSpPr>
          <a:xfrm>
            <a:off x="5905144" y="37579400"/>
            <a:ext cx="6311513" cy="4775074"/>
            <a:chOff x="5905144" y="37401600"/>
            <a:chExt cx="6311513" cy="4775074"/>
          </a:xfrm>
        </p:grpSpPr>
        <p:grpSp>
          <p:nvGrpSpPr>
            <p:cNvPr id="104" name="Group 103">
              <a:extLst>
                <a:ext uri="{FF2B5EF4-FFF2-40B4-BE49-F238E27FC236}">
                  <a16:creationId xmlns:a16="http://schemas.microsoft.com/office/drawing/2014/main" id="{B970AFFE-02BB-32F4-26C5-5DC93F3088D1}"/>
                </a:ext>
              </a:extLst>
            </p:cNvPr>
            <p:cNvGrpSpPr/>
            <p:nvPr/>
          </p:nvGrpSpPr>
          <p:grpSpPr>
            <a:xfrm>
              <a:off x="5905144" y="37401600"/>
              <a:ext cx="6311513" cy="4775074"/>
              <a:chOff x="6223820" y="1691895"/>
              <a:chExt cx="4562167" cy="3474210"/>
            </a:xfrm>
          </p:grpSpPr>
          <p:grpSp>
            <p:nvGrpSpPr>
              <p:cNvPr id="105" name="Group 104">
                <a:extLst>
                  <a:ext uri="{FF2B5EF4-FFF2-40B4-BE49-F238E27FC236}">
                    <a16:creationId xmlns:a16="http://schemas.microsoft.com/office/drawing/2014/main" id="{80A848FE-481C-4A80-D972-6FB57F9C616F}"/>
                  </a:ext>
                </a:extLst>
              </p:cNvPr>
              <p:cNvGrpSpPr/>
              <p:nvPr/>
            </p:nvGrpSpPr>
            <p:grpSpPr>
              <a:xfrm>
                <a:off x="6223820" y="1691895"/>
                <a:ext cx="4562167" cy="3474210"/>
                <a:chOff x="6223820" y="1691895"/>
                <a:chExt cx="4562167" cy="3474210"/>
              </a:xfrm>
            </p:grpSpPr>
            <p:pic>
              <p:nvPicPr>
                <p:cNvPr id="107" name="תמונה 26">
                  <a:extLst>
                    <a:ext uri="{FF2B5EF4-FFF2-40B4-BE49-F238E27FC236}">
                      <a16:creationId xmlns:a16="http://schemas.microsoft.com/office/drawing/2014/main" id="{16A39D26-780A-20E6-20D5-297357BEE4B4}"/>
                    </a:ext>
                  </a:extLst>
                </p:cNvPr>
                <p:cNvPicPr>
                  <a:picLocks noChangeAspect="1"/>
                </p:cNvPicPr>
                <p:nvPr/>
              </p:nvPicPr>
              <p:blipFill rotWithShape="1">
                <a:blip r:embed="rId21"/>
                <a:srcRect l="31556" t="22397" r="44193" b="12268"/>
                <a:stretch/>
              </p:blipFill>
              <p:spPr>
                <a:xfrm>
                  <a:off x="6223820" y="1691895"/>
                  <a:ext cx="4562167" cy="3474210"/>
                </a:xfrm>
                <a:prstGeom prst="rect">
                  <a:avLst/>
                </a:prstGeom>
              </p:spPr>
            </p:pic>
            <p:sp>
              <p:nvSpPr>
                <p:cNvPr id="109" name="תיבת טקסט 37">
                  <a:extLst>
                    <a:ext uri="{FF2B5EF4-FFF2-40B4-BE49-F238E27FC236}">
                      <a16:creationId xmlns:a16="http://schemas.microsoft.com/office/drawing/2014/main" id="{D1FA09FD-7004-4C15-23C8-97C58FFF2A68}"/>
                    </a:ext>
                  </a:extLst>
                </p:cNvPr>
                <p:cNvSpPr txBox="1"/>
                <p:nvPr/>
              </p:nvSpPr>
              <p:spPr>
                <a:xfrm>
                  <a:off x="7941512" y="2471756"/>
                  <a:ext cx="323807" cy="276999"/>
                </a:xfrm>
                <a:prstGeom prst="rect">
                  <a:avLst/>
                </a:prstGeom>
                <a:noFill/>
              </p:spPr>
              <p:txBody>
                <a:bodyPr wrap="none" lIns="0" tIns="0" rIns="0" bIns="0" rtlCol="1">
                  <a:spAutoFit/>
                </a:bodyPr>
                <a:lstStyle/>
                <a:p>
                  <a:r>
                    <a:rPr lang="en-US" b="0" dirty="0"/>
                    <a:t>S(t)</a:t>
                  </a:r>
                </a:p>
              </p:txBody>
            </p:sp>
          </p:grpSp>
          <mc:AlternateContent xmlns:mc="http://schemas.openxmlformats.org/markup-compatibility/2006" xmlns:a14="http://schemas.microsoft.com/office/drawing/2010/main">
            <mc:Choice Requires="a14">
              <p:sp>
                <p:nvSpPr>
                  <p:cNvPr id="106" name="תיבת טקסט 36">
                    <a:extLst>
                      <a:ext uri="{FF2B5EF4-FFF2-40B4-BE49-F238E27FC236}">
                        <a16:creationId xmlns:a16="http://schemas.microsoft.com/office/drawing/2014/main" id="{CF5D0BC4-6279-B179-7D7F-EDB459036E54}"/>
                      </a:ext>
                    </a:extLst>
                  </p:cNvPr>
                  <p:cNvSpPr txBox="1"/>
                  <p:nvPr/>
                </p:nvSpPr>
                <p:spPr>
                  <a:xfrm>
                    <a:off x="9286875" y="3397504"/>
                    <a:ext cx="271933" cy="276999"/>
                  </a:xfrm>
                  <a:prstGeom prst="rect">
                    <a:avLst/>
                  </a:prstGeom>
                  <a:noFill/>
                </p:spPr>
                <p:txBody>
                  <a:bodyPr wrap="none" lIns="0" tIns="0" rIns="0" bIns="0" rtlCol="1">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m:oMathPara>
                    </a14:m>
                    <a:endParaRPr lang="en-US" b="0" dirty="0"/>
                  </a:p>
                </p:txBody>
              </p:sp>
            </mc:Choice>
            <mc:Fallback xmlns="">
              <p:sp>
                <p:nvSpPr>
                  <p:cNvPr id="106" name="תיבת טקסט 36">
                    <a:extLst>
                      <a:ext uri="{FF2B5EF4-FFF2-40B4-BE49-F238E27FC236}">
                        <a16:creationId xmlns:a16="http://schemas.microsoft.com/office/drawing/2014/main" id="{CF5D0BC4-6279-B179-7D7F-EDB459036E54}"/>
                      </a:ext>
                    </a:extLst>
                  </p:cNvPr>
                  <p:cNvSpPr txBox="1">
                    <a:spLocks noRot="1" noChangeAspect="1" noMove="1" noResize="1" noEditPoints="1" noAdjustHandles="1" noChangeArrowheads="1" noChangeShapeType="1" noTextEdit="1"/>
                  </p:cNvSpPr>
                  <p:nvPr/>
                </p:nvSpPr>
                <p:spPr>
                  <a:xfrm>
                    <a:off x="9286875" y="3397504"/>
                    <a:ext cx="271933" cy="276999"/>
                  </a:xfrm>
                  <a:prstGeom prst="rect">
                    <a:avLst/>
                  </a:prstGeom>
                  <a:blipFill>
                    <a:blip r:embed="rId22"/>
                    <a:stretch>
                      <a:fillRect l="-1613"/>
                    </a:stretch>
                  </a:blipFill>
                </p:spPr>
                <p:txBody>
                  <a:bodyPr/>
                  <a:lstStyle/>
                  <a:p>
                    <a:r>
                      <a:rPr lang="en-IL">
                        <a:noFill/>
                      </a:rPr>
                      <a:t> </a:t>
                    </a:r>
                  </a:p>
                </p:txBody>
              </p:sp>
            </mc:Fallback>
          </mc:AlternateContent>
        </p:grpSp>
        <p:sp>
          <p:nvSpPr>
            <p:cNvPr id="112" name="Arrow: Right 111">
              <a:extLst>
                <a:ext uri="{FF2B5EF4-FFF2-40B4-BE49-F238E27FC236}">
                  <a16:creationId xmlns:a16="http://schemas.microsoft.com/office/drawing/2014/main" id="{A493727A-80A9-5627-D827-F7BBEB1F5D25}"/>
                </a:ext>
              </a:extLst>
            </p:cNvPr>
            <p:cNvSpPr/>
            <p:nvPr/>
          </p:nvSpPr>
          <p:spPr>
            <a:xfrm rot="12948475">
              <a:off x="8441974" y="39192157"/>
              <a:ext cx="1705276" cy="164532"/>
            </a:xfrm>
            <a:prstGeom prst="rightArrow">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solidFill>
                  <a:schemeClr val="tx2">
                    <a:lumMod val="50000"/>
                    <a:lumOff val="50000"/>
                  </a:schemeClr>
                </a:solidFill>
              </a:endParaRPr>
            </a:p>
          </p:txBody>
        </p:sp>
      </p:grpSp>
      <p:sp>
        <p:nvSpPr>
          <p:cNvPr id="113" name="TextBox 112">
            <a:extLst>
              <a:ext uri="{FF2B5EF4-FFF2-40B4-BE49-F238E27FC236}">
                <a16:creationId xmlns:a16="http://schemas.microsoft.com/office/drawing/2014/main" id="{581C6B7F-314B-FD9F-ECFD-1899D8FC75E9}"/>
              </a:ext>
            </a:extLst>
          </p:cNvPr>
          <p:cNvSpPr txBox="1"/>
          <p:nvPr/>
        </p:nvSpPr>
        <p:spPr>
          <a:xfrm>
            <a:off x="1152948" y="37658048"/>
            <a:ext cx="4501125" cy="1569660"/>
          </a:xfrm>
          <a:prstGeom prst="rect">
            <a:avLst/>
          </a:prstGeom>
          <a:noFill/>
        </p:spPr>
        <p:txBody>
          <a:bodyPr wrap="square" rtlCol="0">
            <a:spAutoFit/>
          </a:bodyPr>
          <a:lstStyle/>
          <a:p>
            <a:r>
              <a:rPr lang="en-US" sz="3200" b="0" i="0" kern="1200" baseline="0" dirty="0">
                <a:solidFill>
                  <a:prstClr val="black">
                    <a:hueOff val="0"/>
                    <a:satOff val="0"/>
                    <a:lumOff val="0"/>
                    <a:alphaOff val="0"/>
                  </a:prstClr>
                </a:solidFill>
                <a:latin typeface="Arial" panose="020B0604020202020204" pitchFamily="34" charset="0"/>
                <a:cs typeface="Arial" panose="020B0604020202020204" pitchFamily="34" charset="0"/>
              </a:rPr>
              <a:t>Projectin</a:t>
            </a:r>
            <a:r>
              <a:rPr lang="en-US" sz="3200" dirty="0">
                <a:solidFill>
                  <a:prstClr val="black">
                    <a:hueOff val="0"/>
                    <a:satOff val="0"/>
                    <a:lumOff val="0"/>
                    <a:alphaOff val="0"/>
                  </a:prstClr>
                </a:solidFill>
                <a:latin typeface="Arial" panose="020B0604020202020204" pitchFamily="34" charset="0"/>
                <a:cs typeface="Arial" panose="020B0604020202020204" pitchFamily="34" charset="0"/>
              </a:rPr>
              <a:t>g cell future gene expression in PCA space.</a:t>
            </a:r>
            <a:endParaRPr lang="en-IL" sz="3200" dirty="0"/>
          </a:p>
        </p:txBody>
      </p:sp>
    </p:spTree>
    <p:extLst>
      <p:ext uri="{BB962C8B-B14F-4D97-AF65-F5344CB8AC3E}">
        <p14:creationId xmlns:p14="http://schemas.microsoft.com/office/powerpoint/2010/main" val="3878186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217</TotalTime>
  <Words>369</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Cambria Math</vt:lpstr>
      <vt:lpstr>Century Schoolbook</vt:lpstr>
      <vt:lpstr>Harding</vt:lpstr>
      <vt:lpstr>Office Theme</vt:lpstr>
      <vt:lpstr>Under the supervision of: Prof. Shahar Alon and Tal Goldberg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Dotan Sadka</dc:creator>
  <cp:lastModifiedBy>Dotan Sadka</cp:lastModifiedBy>
  <cp:revision>70</cp:revision>
  <dcterms:created xsi:type="dcterms:W3CDTF">2024-09-22T16:16:06Z</dcterms:created>
  <dcterms:modified xsi:type="dcterms:W3CDTF">2024-09-29T13:54:54Z</dcterms:modified>
</cp:coreProperties>
</file>