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97" r:id="rId4"/>
    <p:sldId id="276" r:id="rId5"/>
    <p:sldId id="289" r:id="rId6"/>
    <p:sldId id="278" r:id="rId7"/>
    <p:sldId id="290" r:id="rId8"/>
    <p:sldId id="287" r:id="rId9"/>
    <p:sldId id="279" r:id="rId10"/>
    <p:sldId id="280" r:id="rId11"/>
    <p:sldId id="292" r:id="rId12"/>
    <p:sldId id="293" r:id="rId13"/>
    <p:sldId id="294" r:id="rId14"/>
    <p:sldId id="295" r:id="rId15"/>
    <p:sldId id="296" r:id="rId16"/>
    <p:sldId id="265" r:id="rId17"/>
    <p:sldId id="266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52" autoAdjust="0"/>
  </p:normalViewPr>
  <p:slideViewPr>
    <p:cSldViewPr>
      <p:cViewPr varScale="1">
        <p:scale>
          <a:sx n="82" d="100"/>
          <a:sy n="82" d="100"/>
        </p:scale>
        <p:origin x="69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 Thin" userId="80bae08fcfe4e0d8" providerId="LiveId" clId="{17B00F47-3F57-49F3-A7F3-125DF69C94B6}"/>
    <pc:docChg chg="undo custSel modSld">
      <pc:chgData name="Do Thin" userId="80bae08fcfe4e0d8" providerId="LiveId" clId="{17B00F47-3F57-49F3-A7F3-125DF69C94B6}" dt="2025-03-14T15:56:06.751" v="12" actId="20577"/>
      <pc:docMkLst>
        <pc:docMk/>
      </pc:docMkLst>
      <pc:sldChg chg="modSp mod">
        <pc:chgData name="Do Thin" userId="80bae08fcfe4e0d8" providerId="LiveId" clId="{17B00F47-3F57-49F3-A7F3-125DF69C94B6}" dt="2025-03-14T15:56:06.751" v="12" actId="20577"/>
        <pc:sldMkLst>
          <pc:docMk/>
          <pc:sldMk cId="0" sldId="256"/>
        </pc:sldMkLst>
        <pc:spChg chg="mod">
          <ac:chgData name="Do Thin" userId="80bae08fcfe4e0d8" providerId="LiveId" clId="{17B00F47-3F57-49F3-A7F3-125DF69C94B6}" dt="2025-03-14T15:56:06.751" v="12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F0126-48CB-4668-B5C2-F06F8CCF81EB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vi-VN"/>
        </a:p>
      </dgm:t>
    </dgm:pt>
    <dgm:pt modelId="{E6A75BA6-DA4F-4246-8EB2-8E4F74CD8240}">
      <dgm:prSet phldrT="[Text]" custT="1"/>
      <dgm:spPr/>
      <dgm:t>
        <a:bodyPr/>
        <a:lstStyle/>
        <a:p>
          <a:r>
            <a:rPr lang="vi-VN" sz="1400" b="1" kern="1200" dirty="0">
              <a:latin typeface="Arial (Body)"/>
            </a:rPr>
            <a:t>Import Libraries</a:t>
          </a:r>
          <a:endParaRPr lang="vi-VN" sz="1400" kern="1200" dirty="0">
            <a:latin typeface="Arial (Body)"/>
          </a:endParaRPr>
        </a:p>
      </dgm:t>
    </dgm:pt>
    <dgm:pt modelId="{FBF17DBF-DEB2-43BD-9B90-1FA75C16C362}" type="parTrans" cxnId="{ED0A5C6B-1147-4FD2-B274-31684450A121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82E06ED6-E6B2-4350-87EB-CE3D71EA80C6}" type="sibTrans" cxnId="{ED0A5C6B-1147-4FD2-B274-31684450A121}">
      <dgm:prSet custT="1"/>
      <dgm:spPr/>
      <dgm:t>
        <a:bodyPr/>
        <a:lstStyle/>
        <a:p>
          <a:endParaRPr lang="vi-VN" sz="1400">
            <a:latin typeface="Arial (Body)"/>
          </a:endParaRPr>
        </a:p>
      </dgm:t>
    </dgm:pt>
    <dgm:pt modelId="{3567FCA6-43AB-405D-93F2-96CBBEDA23B3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Numpy, pandas, torch, cv2, matplotlib</a:t>
          </a:r>
        </a:p>
      </dgm:t>
    </dgm:pt>
    <dgm:pt modelId="{90A4CF16-0500-4C33-91C4-978A9A3D3846}" type="parTrans" cxnId="{482CDA16-3CEF-4E1F-8651-06193757151B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29275217-1016-401E-B430-8A3FA567F6C0}" type="sibTrans" cxnId="{482CDA16-3CEF-4E1F-8651-06193757151B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9935F0C1-E82C-488D-AEFE-79F67967822D}">
      <dgm:prSet phldrT="[Text]" custT="1"/>
      <dgm:spPr/>
      <dgm:t>
        <a:bodyPr/>
        <a:lstStyle/>
        <a:p>
          <a:r>
            <a:rPr lang="vi-VN" sz="1400" b="1" kern="1200" dirty="0">
              <a:latin typeface="Arial (Body)"/>
            </a:rPr>
            <a:t>Load the Dataset</a:t>
          </a:r>
          <a:endParaRPr lang="vi-VN" sz="1400" kern="1200" dirty="0">
            <a:latin typeface="Arial (Body)"/>
          </a:endParaRPr>
        </a:p>
      </dgm:t>
    </dgm:pt>
    <dgm:pt modelId="{F49716BC-1DCE-473F-B7F6-FB05CB929EC4}" type="parTrans" cxnId="{D89D36B1-0A45-4AAD-99FA-93789545A6C9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3ECF67B9-EC5C-496C-8AE1-FB9C39DB733D}" type="sibTrans" cxnId="{D89D36B1-0A45-4AAD-99FA-93789545A6C9}">
      <dgm:prSet custT="1"/>
      <dgm:spPr/>
      <dgm:t>
        <a:bodyPr/>
        <a:lstStyle/>
        <a:p>
          <a:endParaRPr lang="vi-VN" sz="1400">
            <a:latin typeface="Arial (Body)"/>
          </a:endParaRPr>
        </a:p>
      </dgm:t>
    </dgm:pt>
    <dgm:pt modelId="{40FB15C9-C8C1-4C36-AC50-A132220F70C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kern="1200" dirty="0">
              <a:latin typeface="Arial (Body)"/>
            </a:rPr>
            <a:t>Dataset sourced from Kaggle</a:t>
          </a:r>
          <a:endParaRPr lang="vi-VN" sz="1400" b="0" kern="1200" dirty="0">
            <a:latin typeface="Arial (Body)"/>
          </a:endParaRPr>
        </a:p>
      </dgm:t>
    </dgm:pt>
    <dgm:pt modelId="{881A9F5D-BF47-4877-A04C-7F745E4FD15C}" type="parTrans" cxnId="{4C0B98AB-7BD1-49BB-84E6-1CCF57E30DF8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019916EF-C08B-4A64-97F4-780041FC54D9}" type="sibTrans" cxnId="{4C0B98AB-7BD1-49BB-84E6-1CCF57E30DF8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F10EA6D1-D6C0-49DC-A72A-2105B5D91B7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Albumentations for data augmentation</a:t>
          </a:r>
        </a:p>
      </dgm:t>
    </dgm:pt>
    <dgm:pt modelId="{6D6B1741-1EE8-4EE9-A8E7-83A3CFC42230}" type="parTrans" cxnId="{B3E51D28-0D63-4263-912C-7FB25EE0C208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5D113647-01FB-42A9-90F4-4D3C3F3F94B9}" type="sibTrans" cxnId="{B3E51D28-0D63-4263-912C-7FB25EE0C208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2A30EC6C-1852-4B0F-B31A-7E5DA9B4E13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kern="1200" dirty="0" err="1">
              <a:latin typeface="Arial (Body)"/>
              <a:ea typeface="+mn-ea"/>
              <a:cs typeface="+mn-cs"/>
            </a:rPr>
            <a:t>Segmentation_models_pytorch</a:t>
          </a:r>
          <a:r>
            <a:rPr lang="en-US" sz="1400" kern="1200" dirty="0">
              <a:latin typeface="Arial (Body)"/>
              <a:ea typeface="+mn-ea"/>
              <a:cs typeface="+mn-cs"/>
            </a:rPr>
            <a:t> for deep learning model</a:t>
          </a:r>
        </a:p>
      </dgm:t>
    </dgm:pt>
    <dgm:pt modelId="{05E3A0F1-CC0B-4472-BBDF-95931E773399}" type="parTrans" cxnId="{72A295F4-E422-40FB-B011-6F90F2D8999C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52CE904C-E7E5-45FA-8345-DC0C1EC98854}" type="sibTrans" cxnId="{72A295F4-E422-40FB-B011-6F90F2D8999C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2F8665D4-ADD6-4A5F-8247-623B902BA87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Metadata file: metadata.csv</a:t>
          </a:r>
        </a:p>
      </dgm:t>
    </dgm:pt>
    <dgm:pt modelId="{B5AD17F0-8E5D-42A8-BFEF-72C6DD1C52C4}" type="parTrans" cxnId="{CCE52DF7-0F59-4394-BA9F-F7D314604943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AC1BC0B7-07DF-4F59-9A2F-BCE506087C69}" type="sibTrans" cxnId="{CCE52DF7-0F59-4394-BA9F-F7D314604943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B0407667-72CB-463C-9B46-987F5963C8F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kern="1200">
              <a:latin typeface="Arial (Body)"/>
              <a:ea typeface="+mn-ea"/>
              <a:cs typeface="+mn-cs"/>
            </a:rPr>
            <a:t>Load using Pandas: pd.read_csv()</a:t>
          </a:r>
          <a:endParaRPr lang="en-US" sz="1400" kern="1200" dirty="0">
            <a:latin typeface="Arial (Body)"/>
            <a:ea typeface="+mn-ea"/>
            <a:cs typeface="+mn-cs"/>
          </a:endParaRPr>
        </a:p>
      </dgm:t>
    </dgm:pt>
    <dgm:pt modelId="{8EE16845-77C3-4846-8F2B-43FE178996BC}" type="parTrans" cxnId="{2DE7670B-9D56-44FF-B1FC-79DF346839A6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39263A52-95CB-4F6F-9A3D-4874113F4270}" type="sibTrans" cxnId="{2DE7670B-9D56-44FF-B1FC-79DF346839A6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DACF9743-FBEE-4342-95F5-5DCB0DFF3E5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Filter for training data</a:t>
          </a:r>
        </a:p>
      </dgm:t>
    </dgm:pt>
    <dgm:pt modelId="{359C208F-B211-476F-9525-61288CBF01C4}" type="parTrans" cxnId="{DFE64524-D0E4-4354-B7D1-7230AAC4E360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7D6F777C-107A-49D7-AD96-014E288CDFA2}" type="sibTrans" cxnId="{DFE64524-D0E4-4354-B7D1-7230AAC4E360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5528B0A9-298E-41FC-BD1E-DA9B25157809}" type="pres">
      <dgm:prSet presAssocID="{67DF0126-48CB-4668-B5C2-F06F8CCF81EB}" presName="linearFlow" presStyleCnt="0">
        <dgm:presLayoutVars>
          <dgm:resizeHandles val="exact"/>
        </dgm:presLayoutVars>
      </dgm:prSet>
      <dgm:spPr/>
    </dgm:pt>
    <dgm:pt modelId="{39D7A7EF-0CD5-49E1-B1FE-84AE084F0673}" type="pres">
      <dgm:prSet presAssocID="{E6A75BA6-DA4F-4246-8EB2-8E4F74CD8240}" presName="node" presStyleLbl="node1" presStyleIdx="0" presStyleCnt="2">
        <dgm:presLayoutVars>
          <dgm:bulletEnabled val="1"/>
        </dgm:presLayoutVars>
      </dgm:prSet>
      <dgm:spPr/>
    </dgm:pt>
    <dgm:pt modelId="{07FB8AA8-6D94-4EFB-9A42-3CD3A80FD88C}" type="pres">
      <dgm:prSet presAssocID="{82E06ED6-E6B2-4350-87EB-CE3D71EA80C6}" presName="sibTrans" presStyleLbl="sibTrans2D1" presStyleIdx="0" presStyleCnt="1"/>
      <dgm:spPr/>
    </dgm:pt>
    <dgm:pt modelId="{EC3CBE3C-2962-408B-AD30-A1AC7AC4CD73}" type="pres">
      <dgm:prSet presAssocID="{82E06ED6-E6B2-4350-87EB-CE3D71EA80C6}" presName="connectorText" presStyleLbl="sibTrans2D1" presStyleIdx="0" presStyleCnt="1"/>
      <dgm:spPr/>
    </dgm:pt>
    <dgm:pt modelId="{DD962802-84DC-49B3-A80B-509E11B5C3F9}" type="pres">
      <dgm:prSet presAssocID="{9935F0C1-E82C-488D-AEFE-79F67967822D}" presName="node" presStyleLbl="node1" presStyleIdx="1" presStyleCnt="2">
        <dgm:presLayoutVars>
          <dgm:bulletEnabled val="1"/>
        </dgm:presLayoutVars>
      </dgm:prSet>
      <dgm:spPr/>
    </dgm:pt>
  </dgm:ptLst>
  <dgm:cxnLst>
    <dgm:cxn modelId="{AFE51903-8C06-44A4-BB9C-270C47068A36}" type="presOf" srcId="{67DF0126-48CB-4668-B5C2-F06F8CCF81EB}" destId="{5528B0A9-298E-41FC-BD1E-DA9B25157809}" srcOrd="0" destOrd="0" presId="urn:microsoft.com/office/officeart/2005/8/layout/process2"/>
    <dgm:cxn modelId="{2DE7670B-9D56-44FF-B1FC-79DF346839A6}" srcId="{9935F0C1-E82C-488D-AEFE-79F67967822D}" destId="{B0407667-72CB-463C-9B46-987F5963C8F1}" srcOrd="2" destOrd="0" parTransId="{8EE16845-77C3-4846-8F2B-43FE178996BC}" sibTransId="{39263A52-95CB-4F6F-9A3D-4874113F4270}"/>
    <dgm:cxn modelId="{482CDA16-3CEF-4E1F-8651-06193757151B}" srcId="{E6A75BA6-DA4F-4246-8EB2-8E4F74CD8240}" destId="{3567FCA6-43AB-405D-93F2-96CBBEDA23B3}" srcOrd="0" destOrd="0" parTransId="{90A4CF16-0500-4C33-91C4-978A9A3D3846}" sibTransId="{29275217-1016-401E-B430-8A3FA567F6C0}"/>
    <dgm:cxn modelId="{DFE64524-D0E4-4354-B7D1-7230AAC4E360}" srcId="{9935F0C1-E82C-488D-AEFE-79F67967822D}" destId="{DACF9743-FBEE-4342-95F5-5DCB0DFF3E54}" srcOrd="3" destOrd="0" parTransId="{359C208F-B211-476F-9525-61288CBF01C4}" sibTransId="{7D6F777C-107A-49D7-AD96-014E288CDFA2}"/>
    <dgm:cxn modelId="{B3E51D28-0D63-4263-912C-7FB25EE0C208}" srcId="{E6A75BA6-DA4F-4246-8EB2-8E4F74CD8240}" destId="{F10EA6D1-D6C0-49DC-A72A-2105B5D91B71}" srcOrd="1" destOrd="0" parTransId="{6D6B1741-1EE8-4EE9-A8E7-83A3CFC42230}" sibTransId="{5D113647-01FB-42A9-90F4-4D3C3F3F94B9}"/>
    <dgm:cxn modelId="{6986B63C-172C-49C5-8D40-93C78569DCB5}" type="presOf" srcId="{B0407667-72CB-463C-9B46-987F5963C8F1}" destId="{DD962802-84DC-49B3-A80B-509E11B5C3F9}" srcOrd="0" destOrd="3" presId="urn:microsoft.com/office/officeart/2005/8/layout/process2"/>
    <dgm:cxn modelId="{D19D0B5E-117C-45E3-8D29-B1798C6BC83D}" type="presOf" srcId="{40FB15C9-C8C1-4C36-AC50-A132220F70C5}" destId="{DD962802-84DC-49B3-A80B-509E11B5C3F9}" srcOrd="0" destOrd="1" presId="urn:microsoft.com/office/officeart/2005/8/layout/process2"/>
    <dgm:cxn modelId="{84964243-06C7-4FE5-8D0D-037503535911}" type="presOf" srcId="{82E06ED6-E6B2-4350-87EB-CE3D71EA80C6}" destId="{07FB8AA8-6D94-4EFB-9A42-3CD3A80FD88C}" srcOrd="0" destOrd="0" presId="urn:microsoft.com/office/officeart/2005/8/layout/process2"/>
    <dgm:cxn modelId="{ED0A5C6B-1147-4FD2-B274-31684450A121}" srcId="{67DF0126-48CB-4668-B5C2-F06F8CCF81EB}" destId="{E6A75BA6-DA4F-4246-8EB2-8E4F74CD8240}" srcOrd="0" destOrd="0" parTransId="{FBF17DBF-DEB2-43BD-9B90-1FA75C16C362}" sibTransId="{82E06ED6-E6B2-4350-87EB-CE3D71EA80C6}"/>
    <dgm:cxn modelId="{554F237A-511D-4DB2-98A5-A2FB8162CE2B}" type="presOf" srcId="{3567FCA6-43AB-405D-93F2-96CBBEDA23B3}" destId="{39D7A7EF-0CD5-49E1-B1FE-84AE084F0673}" srcOrd="0" destOrd="1" presId="urn:microsoft.com/office/officeart/2005/8/layout/process2"/>
    <dgm:cxn modelId="{7AEB5396-5D5A-47F6-8736-3D35774FA7D0}" type="presOf" srcId="{DACF9743-FBEE-4342-95F5-5DCB0DFF3E54}" destId="{DD962802-84DC-49B3-A80B-509E11B5C3F9}" srcOrd="0" destOrd="4" presId="urn:microsoft.com/office/officeart/2005/8/layout/process2"/>
    <dgm:cxn modelId="{27F1BCA4-A0A5-4658-8AC5-024303DB4242}" type="presOf" srcId="{E6A75BA6-DA4F-4246-8EB2-8E4F74CD8240}" destId="{39D7A7EF-0CD5-49E1-B1FE-84AE084F0673}" srcOrd="0" destOrd="0" presId="urn:microsoft.com/office/officeart/2005/8/layout/process2"/>
    <dgm:cxn modelId="{DEC7CCA9-8256-4766-AA24-B8EE5E2D1F06}" type="presOf" srcId="{F10EA6D1-D6C0-49DC-A72A-2105B5D91B71}" destId="{39D7A7EF-0CD5-49E1-B1FE-84AE084F0673}" srcOrd="0" destOrd="2" presId="urn:microsoft.com/office/officeart/2005/8/layout/process2"/>
    <dgm:cxn modelId="{4C0B98AB-7BD1-49BB-84E6-1CCF57E30DF8}" srcId="{9935F0C1-E82C-488D-AEFE-79F67967822D}" destId="{40FB15C9-C8C1-4C36-AC50-A132220F70C5}" srcOrd="0" destOrd="0" parTransId="{881A9F5D-BF47-4877-A04C-7F745E4FD15C}" sibTransId="{019916EF-C08B-4A64-97F4-780041FC54D9}"/>
    <dgm:cxn modelId="{D89D36B1-0A45-4AAD-99FA-93789545A6C9}" srcId="{67DF0126-48CB-4668-B5C2-F06F8CCF81EB}" destId="{9935F0C1-E82C-488D-AEFE-79F67967822D}" srcOrd="1" destOrd="0" parTransId="{F49716BC-1DCE-473F-B7F6-FB05CB929EC4}" sibTransId="{3ECF67B9-EC5C-496C-8AE1-FB9C39DB733D}"/>
    <dgm:cxn modelId="{B90525B5-78FE-44C7-9C75-BF13D7906EC1}" type="presOf" srcId="{2A30EC6C-1852-4B0F-B31A-7E5DA9B4E137}" destId="{39D7A7EF-0CD5-49E1-B1FE-84AE084F0673}" srcOrd="0" destOrd="3" presId="urn:microsoft.com/office/officeart/2005/8/layout/process2"/>
    <dgm:cxn modelId="{18DA34BE-CD38-4555-B19F-2C81357C6CBE}" type="presOf" srcId="{82E06ED6-E6B2-4350-87EB-CE3D71EA80C6}" destId="{EC3CBE3C-2962-408B-AD30-A1AC7AC4CD73}" srcOrd="1" destOrd="0" presId="urn:microsoft.com/office/officeart/2005/8/layout/process2"/>
    <dgm:cxn modelId="{4AD619C9-B486-415E-8E2D-2CA7766336C2}" type="presOf" srcId="{2F8665D4-ADD6-4A5F-8247-623B902BA877}" destId="{DD962802-84DC-49B3-A80B-509E11B5C3F9}" srcOrd="0" destOrd="2" presId="urn:microsoft.com/office/officeart/2005/8/layout/process2"/>
    <dgm:cxn modelId="{41C3A1D0-C2C1-47D7-84FF-43939581B7E5}" type="presOf" srcId="{9935F0C1-E82C-488D-AEFE-79F67967822D}" destId="{DD962802-84DC-49B3-A80B-509E11B5C3F9}" srcOrd="0" destOrd="0" presId="urn:microsoft.com/office/officeart/2005/8/layout/process2"/>
    <dgm:cxn modelId="{72A295F4-E422-40FB-B011-6F90F2D8999C}" srcId="{E6A75BA6-DA4F-4246-8EB2-8E4F74CD8240}" destId="{2A30EC6C-1852-4B0F-B31A-7E5DA9B4E137}" srcOrd="2" destOrd="0" parTransId="{05E3A0F1-CC0B-4472-BBDF-95931E773399}" sibTransId="{52CE904C-E7E5-45FA-8345-DC0C1EC98854}"/>
    <dgm:cxn modelId="{CCE52DF7-0F59-4394-BA9F-F7D314604943}" srcId="{9935F0C1-E82C-488D-AEFE-79F67967822D}" destId="{2F8665D4-ADD6-4A5F-8247-623B902BA877}" srcOrd="1" destOrd="0" parTransId="{B5AD17F0-8E5D-42A8-BFEF-72C6DD1C52C4}" sibTransId="{AC1BC0B7-07DF-4F59-9A2F-BCE506087C69}"/>
    <dgm:cxn modelId="{E41DEACA-ADB6-493A-B944-84F1131829C8}" type="presParOf" srcId="{5528B0A9-298E-41FC-BD1E-DA9B25157809}" destId="{39D7A7EF-0CD5-49E1-B1FE-84AE084F0673}" srcOrd="0" destOrd="0" presId="urn:microsoft.com/office/officeart/2005/8/layout/process2"/>
    <dgm:cxn modelId="{6E898BEE-2EDF-45F0-AD26-77DA29C1F575}" type="presParOf" srcId="{5528B0A9-298E-41FC-BD1E-DA9B25157809}" destId="{07FB8AA8-6D94-4EFB-9A42-3CD3A80FD88C}" srcOrd="1" destOrd="0" presId="urn:microsoft.com/office/officeart/2005/8/layout/process2"/>
    <dgm:cxn modelId="{796B051B-C1E2-4156-9629-868CF0E5CF84}" type="presParOf" srcId="{07FB8AA8-6D94-4EFB-9A42-3CD3A80FD88C}" destId="{EC3CBE3C-2962-408B-AD30-A1AC7AC4CD73}" srcOrd="0" destOrd="0" presId="urn:microsoft.com/office/officeart/2005/8/layout/process2"/>
    <dgm:cxn modelId="{DA2F1041-447A-49C7-941A-C508D35BFB3A}" type="presParOf" srcId="{5528B0A9-298E-41FC-BD1E-DA9B25157809}" destId="{DD962802-84DC-49B3-A80B-509E11B5C3F9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DF0126-48CB-4668-B5C2-F06F8CCF81EB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vi-VN"/>
        </a:p>
      </dgm:t>
    </dgm:pt>
    <dgm:pt modelId="{26BEB5CE-6639-4EE2-9600-8BDE68ABE51C}">
      <dgm:prSet phldrT="[Text]" custT="1"/>
      <dgm:spPr/>
      <dgm:t>
        <a:bodyPr/>
        <a:lstStyle/>
        <a:p>
          <a:r>
            <a:rPr lang="vi-VN" sz="1400" b="1" dirty="0">
              <a:latin typeface="Arial (Body)"/>
            </a:rPr>
            <a:t>Path Adjustments</a:t>
          </a:r>
          <a:endParaRPr lang="vi-VN" sz="1400" dirty="0">
            <a:latin typeface="Arial (Body)"/>
          </a:endParaRPr>
        </a:p>
      </dgm:t>
    </dgm:pt>
    <dgm:pt modelId="{8D1F52C8-C9E8-4B9C-B5A4-826FFF18C7B2}" type="parTrans" cxnId="{9CB1D1A0-577E-48B4-A785-47B0BD4D37C4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CDE89D0C-1726-420B-AB3A-7B859E29D719}" type="sibTrans" cxnId="{9CB1D1A0-577E-48B4-A785-47B0BD4D37C4}">
      <dgm:prSet custT="1"/>
      <dgm:spPr/>
      <dgm:t>
        <a:bodyPr/>
        <a:lstStyle/>
        <a:p>
          <a:endParaRPr lang="vi-VN" sz="1400">
            <a:latin typeface="Arial (Body)"/>
          </a:endParaRPr>
        </a:p>
      </dgm:t>
    </dgm:pt>
    <dgm:pt modelId="{3196C836-047F-4D3E-BC45-37D7DBCF4741}">
      <dgm:prSet phldrT="[Text]" custT="1"/>
      <dgm:spPr/>
      <dgm:t>
        <a:bodyPr/>
        <a:lstStyle/>
        <a:p>
          <a:r>
            <a:rPr lang="en-US" sz="1400" dirty="0">
              <a:latin typeface="Arial (Body)"/>
            </a:rPr>
            <a:t>Convert relative paths to absolute paths</a:t>
          </a:r>
          <a:endParaRPr lang="vi-VN" sz="1400" dirty="0">
            <a:latin typeface="Arial (Body)"/>
          </a:endParaRPr>
        </a:p>
      </dgm:t>
    </dgm:pt>
    <dgm:pt modelId="{3A9A7B6B-8AF5-4E7F-A5E3-FA0AA220CAE0}" type="parTrans" cxnId="{B9F1A767-0FFF-469D-97B9-E0B6A6EC9D4F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4E00B9B5-78C1-4D42-B9B0-6FAD7B21FCF4}" type="sibTrans" cxnId="{B9F1A767-0FFF-469D-97B9-E0B6A6EC9D4F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D1365987-4137-4BD0-BEF0-553C2A31FC94}">
      <dgm:prSet custT="1"/>
      <dgm:spPr/>
      <dgm:t>
        <a:bodyPr/>
        <a:lstStyle/>
        <a:p>
          <a:r>
            <a:rPr lang="vi-VN" sz="1400" b="1" dirty="0">
              <a:latin typeface="Arial (Body)"/>
            </a:rPr>
            <a:t>Data Augmentation</a:t>
          </a:r>
          <a:endParaRPr lang="vi-VN" sz="1400" dirty="0">
            <a:latin typeface="Arial (Body)"/>
          </a:endParaRPr>
        </a:p>
      </dgm:t>
    </dgm:pt>
    <dgm:pt modelId="{50E6FAA2-F603-4D79-915C-966A7A8F097F}" type="parTrans" cxnId="{01D61ED8-A730-40CE-B522-29F6F346323E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D1494A24-B918-48B4-A22E-237872BBE9C8}" type="sibTrans" cxnId="{01D61ED8-A730-40CE-B522-29F6F346323E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834AD8C0-54E3-422A-B9F8-E971E5270B7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Use </a:t>
          </a:r>
          <a:r>
            <a:rPr lang="vi-VN" sz="1400" b="1" dirty="0">
              <a:latin typeface="Arial (Body)"/>
            </a:rPr>
            <a:t>Albumentations</a:t>
          </a:r>
          <a:r>
            <a:rPr lang="vi-VN" sz="1400" dirty="0">
              <a:latin typeface="Arial (Body)"/>
            </a:rPr>
            <a:t> for transformations</a:t>
          </a:r>
        </a:p>
      </dgm:t>
    </dgm:pt>
    <dgm:pt modelId="{B1BB7671-0434-4F47-8618-E5192AEAEF8D}" type="parTrans" cxnId="{35E34F13-DDA3-42F9-9889-3E99884B2A72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2215D05D-DD1A-443A-AC55-CC8D27EC5AAA}" type="sibTrans" cxnId="{35E34F13-DDA3-42F9-9889-3E99884B2A72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4AC741BA-FCDA-4538-A9F9-24741737DA1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Ensure model generalization</a:t>
          </a:r>
        </a:p>
      </dgm:t>
    </dgm:pt>
    <dgm:pt modelId="{AD526A95-1771-438E-9415-1D4CFF9D817D}" type="parTrans" cxnId="{EB622246-9306-4255-8F96-D69B739EC021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3183A748-40D6-4D67-9419-96E9C54D16AC}" type="sibTrans" cxnId="{EB622246-9306-4255-8F96-D69B739EC021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456511C4-E391-4A8F-A702-B3E1D48C656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HorizontalFlip</a:t>
          </a:r>
        </a:p>
      </dgm:t>
    </dgm:pt>
    <dgm:pt modelId="{13F09C1D-8F02-4744-82DE-4E9D5225D698}" type="parTrans" cxnId="{C89817BA-F6EF-47A9-901F-B04B54481D17}">
      <dgm:prSet/>
      <dgm:spPr/>
      <dgm:t>
        <a:bodyPr/>
        <a:lstStyle/>
        <a:p>
          <a:endParaRPr lang="vi-VN" sz="1400"/>
        </a:p>
      </dgm:t>
    </dgm:pt>
    <dgm:pt modelId="{1CEB4CE3-5237-4F4F-9FE3-4AA4E97ABCD4}" type="sibTrans" cxnId="{C89817BA-F6EF-47A9-901F-B04B54481D17}">
      <dgm:prSet/>
      <dgm:spPr/>
      <dgm:t>
        <a:bodyPr/>
        <a:lstStyle/>
        <a:p>
          <a:endParaRPr lang="vi-VN" sz="1400"/>
        </a:p>
      </dgm:t>
    </dgm:pt>
    <dgm:pt modelId="{3912E014-D264-489B-BE0B-4219BB51633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Normalize trained images</a:t>
          </a:r>
        </a:p>
      </dgm:t>
    </dgm:pt>
    <dgm:pt modelId="{283FA59F-359B-40EA-BC48-EF06C38C5AFF}" type="parTrans" cxnId="{E2D8CC8D-1FE8-4483-83A4-693EC055AF85}">
      <dgm:prSet/>
      <dgm:spPr/>
      <dgm:t>
        <a:bodyPr/>
        <a:lstStyle/>
        <a:p>
          <a:endParaRPr lang="vi-VN"/>
        </a:p>
      </dgm:t>
    </dgm:pt>
    <dgm:pt modelId="{C65BC6DC-9890-4C18-A7A5-6CF5578367FD}" type="sibTrans" cxnId="{E2D8CC8D-1FE8-4483-83A4-693EC055AF85}">
      <dgm:prSet/>
      <dgm:spPr/>
      <dgm:t>
        <a:bodyPr/>
        <a:lstStyle/>
        <a:p>
          <a:endParaRPr lang="vi-VN"/>
        </a:p>
      </dgm:t>
    </dgm:pt>
    <dgm:pt modelId="{84F7616F-62AA-4686-B87C-E462D9162CF2}" type="pres">
      <dgm:prSet presAssocID="{67DF0126-48CB-4668-B5C2-F06F8CCF81EB}" presName="linearFlow" presStyleCnt="0">
        <dgm:presLayoutVars>
          <dgm:resizeHandles val="exact"/>
        </dgm:presLayoutVars>
      </dgm:prSet>
      <dgm:spPr/>
    </dgm:pt>
    <dgm:pt modelId="{306DFEAA-B303-4B6F-9276-9E2074FDD1CD}" type="pres">
      <dgm:prSet presAssocID="{26BEB5CE-6639-4EE2-9600-8BDE68ABE51C}" presName="node" presStyleLbl="node1" presStyleIdx="0" presStyleCnt="2" custScaleX="118590">
        <dgm:presLayoutVars>
          <dgm:bulletEnabled val="1"/>
        </dgm:presLayoutVars>
      </dgm:prSet>
      <dgm:spPr/>
    </dgm:pt>
    <dgm:pt modelId="{7BEB7E27-DC4E-4B62-AA43-5A91D08D29E2}" type="pres">
      <dgm:prSet presAssocID="{CDE89D0C-1726-420B-AB3A-7B859E29D719}" presName="sibTrans" presStyleLbl="sibTrans2D1" presStyleIdx="0" presStyleCnt="1"/>
      <dgm:spPr/>
    </dgm:pt>
    <dgm:pt modelId="{A101A745-F9F7-466E-8DF4-4AE64E28F92A}" type="pres">
      <dgm:prSet presAssocID="{CDE89D0C-1726-420B-AB3A-7B859E29D719}" presName="connectorText" presStyleLbl="sibTrans2D1" presStyleIdx="0" presStyleCnt="1"/>
      <dgm:spPr/>
    </dgm:pt>
    <dgm:pt modelId="{3D8BC321-2F03-4093-B6FA-AB1A23CF6FDF}" type="pres">
      <dgm:prSet presAssocID="{D1365987-4137-4BD0-BEF0-553C2A31FC94}" presName="node" presStyleLbl="node1" presStyleIdx="1" presStyleCnt="2" custScaleX="123746">
        <dgm:presLayoutVars>
          <dgm:bulletEnabled val="1"/>
        </dgm:presLayoutVars>
      </dgm:prSet>
      <dgm:spPr/>
    </dgm:pt>
  </dgm:ptLst>
  <dgm:cxnLst>
    <dgm:cxn modelId="{35E34F13-DDA3-42F9-9889-3E99884B2A72}" srcId="{D1365987-4137-4BD0-BEF0-553C2A31FC94}" destId="{834AD8C0-54E3-422A-B9F8-E971E5270B71}" srcOrd="0" destOrd="0" parTransId="{B1BB7671-0434-4F47-8618-E5192AEAEF8D}" sibTransId="{2215D05D-DD1A-443A-AC55-CC8D27EC5AAA}"/>
    <dgm:cxn modelId="{7F65AB20-350B-41E6-AFDD-4A27A45460B6}" type="presOf" srcId="{3912E014-D264-489B-BE0B-4219BB516334}" destId="{3D8BC321-2F03-4093-B6FA-AB1A23CF6FDF}" srcOrd="0" destOrd="3" presId="urn:microsoft.com/office/officeart/2005/8/layout/process2"/>
    <dgm:cxn modelId="{CCEB6C38-6F3F-4876-ACD5-F877D15EB4AC}" type="presOf" srcId="{CDE89D0C-1726-420B-AB3A-7B859E29D719}" destId="{A101A745-F9F7-466E-8DF4-4AE64E28F92A}" srcOrd="1" destOrd="0" presId="urn:microsoft.com/office/officeart/2005/8/layout/process2"/>
    <dgm:cxn modelId="{87D3A83B-8247-42A5-A47D-FBE7C38A4A18}" type="presOf" srcId="{456511C4-E391-4A8F-A702-B3E1D48C6567}" destId="{3D8BC321-2F03-4093-B6FA-AB1A23CF6FDF}" srcOrd="0" destOrd="2" presId="urn:microsoft.com/office/officeart/2005/8/layout/process2"/>
    <dgm:cxn modelId="{EB622246-9306-4255-8F96-D69B739EC021}" srcId="{D1365987-4137-4BD0-BEF0-553C2A31FC94}" destId="{4AC741BA-FCDA-4538-A9F9-24741737DA19}" srcOrd="1" destOrd="0" parTransId="{AD526A95-1771-438E-9415-1D4CFF9D817D}" sibTransId="{3183A748-40D6-4D67-9419-96E9C54D16AC}"/>
    <dgm:cxn modelId="{B9F1A767-0FFF-469D-97B9-E0B6A6EC9D4F}" srcId="{26BEB5CE-6639-4EE2-9600-8BDE68ABE51C}" destId="{3196C836-047F-4D3E-BC45-37D7DBCF4741}" srcOrd="0" destOrd="0" parTransId="{3A9A7B6B-8AF5-4E7F-A5E3-FA0AA220CAE0}" sibTransId="{4E00B9B5-78C1-4D42-B9B0-6FAD7B21FCF4}"/>
    <dgm:cxn modelId="{2DFF9B75-2C72-45FA-857C-70603B3EFF80}" type="presOf" srcId="{CDE89D0C-1726-420B-AB3A-7B859E29D719}" destId="{7BEB7E27-DC4E-4B62-AA43-5A91D08D29E2}" srcOrd="0" destOrd="0" presId="urn:microsoft.com/office/officeart/2005/8/layout/process2"/>
    <dgm:cxn modelId="{E2D8CC8D-1FE8-4483-83A4-693EC055AF85}" srcId="{834AD8C0-54E3-422A-B9F8-E971E5270B71}" destId="{3912E014-D264-489B-BE0B-4219BB516334}" srcOrd="1" destOrd="0" parTransId="{283FA59F-359B-40EA-BC48-EF06C38C5AFF}" sibTransId="{C65BC6DC-9890-4C18-A7A5-6CF5578367FD}"/>
    <dgm:cxn modelId="{9CB1D1A0-577E-48B4-A785-47B0BD4D37C4}" srcId="{67DF0126-48CB-4668-B5C2-F06F8CCF81EB}" destId="{26BEB5CE-6639-4EE2-9600-8BDE68ABE51C}" srcOrd="0" destOrd="0" parTransId="{8D1F52C8-C9E8-4B9C-B5A4-826FFF18C7B2}" sibTransId="{CDE89D0C-1726-420B-AB3A-7B859E29D719}"/>
    <dgm:cxn modelId="{50A6B8A7-FED0-4B6D-9A87-4B0A3C50A2CC}" type="presOf" srcId="{3196C836-047F-4D3E-BC45-37D7DBCF4741}" destId="{306DFEAA-B303-4B6F-9276-9E2074FDD1CD}" srcOrd="0" destOrd="1" presId="urn:microsoft.com/office/officeart/2005/8/layout/process2"/>
    <dgm:cxn modelId="{C89817BA-F6EF-47A9-901F-B04B54481D17}" srcId="{834AD8C0-54E3-422A-B9F8-E971E5270B71}" destId="{456511C4-E391-4A8F-A702-B3E1D48C6567}" srcOrd="0" destOrd="0" parTransId="{13F09C1D-8F02-4744-82DE-4E9D5225D698}" sibTransId="{1CEB4CE3-5237-4F4F-9FE3-4AA4E97ABCD4}"/>
    <dgm:cxn modelId="{8342B6C3-C3E4-4088-84E6-C2452107647B}" type="presOf" srcId="{834AD8C0-54E3-422A-B9F8-E971E5270B71}" destId="{3D8BC321-2F03-4093-B6FA-AB1A23CF6FDF}" srcOrd="0" destOrd="1" presId="urn:microsoft.com/office/officeart/2005/8/layout/process2"/>
    <dgm:cxn modelId="{01D61ED8-A730-40CE-B522-29F6F346323E}" srcId="{67DF0126-48CB-4668-B5C2-F06F8CCF81EB}" destId="{D1365987-4137-4BD0-BEF0-553C2A31FC94}" srcOrd="1" destOrd="0" parTransId="{50E6FAA2-F603-4D79-915C-966A7A8F097F}" sibTransId="{D1494A24-B918-48B4-A22E-237872BBE9C8}"/>
    <dgm:cxn modelId="{0BA784E4-73B2-4699-8116-6DE2585C966B}" type="presOf" srcId="{4AC741BA-FCDA-4538-A9F9-24741737DA19}" destId="{3D8BC321-2F03-4093-B6FA-AB1A23CF6FDF}" srcOrd="0" destOrd="4" presId="urn:microsoft.com/office/officeart/2005/8/layout/process2"/>
    <dgm:cxn modelId="{BF9828EB-6549-4AE3-A74D-8ACAD8AD933C}" type="presOf" srcId="{D1365987-4137-4BD0-BEF0-553C2A31FC94}" destId="{3D8BC321-2F03-4093-B6FA-AB1A23CF6FDF}" srcOrd="0" destOrd="0" presId="urn:microsoft.com/office/officeart/2005/8/layout/process2"/>
    <dgm:cxn modelId="{321F2DF1-0AED-4174-9A23-A405F0B77957}" type="presOf" srcId="{67DF0126-48CB-4668-B5C2-F06F8CCF81EB}" destId="{84F7616F-62AA-4686-B87C-E462D9162CF2}" srcOrd="0" destOrd="0" presId="urn:microsoft.com/office/officeart/2005/8/layout/process2"/>
    <dgm:cxn modelId="{44FC78F9-11B6-44D5-869B-4D2340F61F9B}" type="presOf" srcId="{26BEB5CE-6639-4EE2-9600-8BDE68ABE51C}" destId="{306DFEAA-B303-4B6F-9276-9E2074FDD1CD}" srcOrd="0" destOrd="0" presId="urn:microsoft.com/office/officeart/2005/8/layout/process2"/>
    <dgm:cxn modelId="{500E627D-3D1E-4297-91FC-EF320D4313E1}" type="presParOf" srcId="{84F7616F-62AA-4686-B87C-E462D9162CF2}" destId="{306DFEAA-B303-4B6F-9276-9E2074FDD1CD}" srcOrd="0" destOrd="0" presId="urn:microsoft.com/office/officeart/2005/8/layout/process2"/>
    <dgm:cxn modelId="{23B9BD51-41AB-4501-9893-F9A10DCA431E}" type="presParOf" srcId="{84F7616F-62AA-4686-B87C-E462D9162CF2}" destId="{7BEB7E27-DC4E-4B62-AA43-5A91D08D29E2}" srcOrd="1" destOrd="0" presId="urn:microsoft.com/office/officeart/2005/8/layout/process2"/>
    <dgm:cxn modelId="{2BBC57F5-041B-4B5F-84A0-9DA1A8273EB2}" type="presParOf" srcId="{7BEB7E27-DC4E-4B62-AA43-5A91D08D29E2}" destId="{A101A745-F9F7-466E-8DF4-4AE64E28F92A}" srcOrd="0" destOrd="0" presId="urn:microsoft.com/office/officeart/2005/8/layout/process2"/>
    <dgm:cxn modelId="{73122E72-3016-4642-AEAC-BD5EB7D47185}" type="presParOf" srcId="{84F7616F-62AA-4686-B87C-E462D9162CF2}" destId="{3D8BC321-2F03-4093-B6FA-AB1A23CF6FD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BAF431-063D-42D9-A139-28AC1CB8262B}" type="doc">
      <dgm:prSet loTypeId="urn:diagrams.loki3.com/Bracket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vi-VN"/>
        </a:p>
      </dgm:t>
    </dgm:pt>
    <dgm:pt modelId="{55F97B35-24AF-465A-8FE3-17214593181F}">
      <dgm:prSet phldrT="[Text]"/>
      <dgm:spPr/>
      <dgm:t>
        <a:bodyPr/>
        <a:lstStyle/>
        <a:p>
          <a:r>
            <a:rPr lang="vi-VN" b="1" dirty="0">
              <a:latin typeface="Arial (Body)"/>
            </a:rPr>
            <a:t>Model Architecture - DeepLabV3+</a:t>
          </a:r>
          <a:endParaRPr lang="vi-VN" dirty="0">
            <a:latin typeface="Arial (Body)"/>
          </a:endParaRPr>
        </a:p>
      </dgm:t>
    </dgm:pt>
    <dgm:pt modelId="{A60DBE47-3A9D-4C66-B337-4C1237318C00}" type="parTrans" cxnId="{C51B7D12-8540-4862-88AD-DD6CF04C9B9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F312F25A-7BCA-4AE5-AACB-3CB09855EF63}" type="sibTrans" cxnId="{C51B7D12-8540-4862-88AD-DD6CF04C9B9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60E650A-D2BE-4631-B382-2D0233135345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>
              <a:latin typeface="Arial (Body)"/>
            </a:rPr>
            <a:t>Base Model:</a:t>
          </a:r>
          <a:r>
            <a:rPr lang="en-US" sz="1400" dirty="0">
              <a:latin typeface="Arial (Body)"/>
            </a:rPr>
            <a:t> DeepLabV3+ with ResNet-50 backbone</a:t>
          </a:r>
          <a:endParaRPr lang="vi-VN" sz="1400" dirty="0">
            <a:latin typeface="Arial (Body)"/>
          </a:endParaRPr>
        </a:p>
      </dgm:t>
    </dgm:pt>
    <dgm:pt modelId="{BA491CA0-FF54-4E2A-A216-2B49EE11E192}" type="parTrans" cxnId="{DB024BEA-F8D7-44BF-BAAA-9024FE52D149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1D5662CB-8371-4EEF-8711-EFF7A524032E}" type="sibTrans" cxnId="{DB024BEA-F8D7-44BF-BAAA-9024FE52D149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28F2B19-6B6F-48AB-A9C3-E120B7E0B39A}">
      <dgm:prSet phldrT="[Text]"/>
      <dgm:spPr/>
      <dgm:t>
        <a:bodyPr/>
        <a:lstStyle/>
        <a:p>
          <a:r>
            <a:rPr lang="vi-VN" b="1" dirty="0">
              <a:latin typeface="Arial (Body)"/>
            </a:rPr>
            <a:t>Training Configuration</a:t>
          </a:r>
          <a:endParaRPr lang="vi-VN" dirty="0">
            <a:latin typeface="Arial (Body)"/>
          </a:endParaRPr>
        </a:p>
      </dgm:t>
    </dgm:pt>
    <dgm:pt modelId="{5AC1EEBB-F8D7-446B-81A7-9FB1621DA586}" type="parTrans" cxnId="{12B6EA35-1FCA-4C03-A8C3-CD757C3341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651C2197-6903-41D2-8564-A452268177F6}" type="sibTrans" cxnId="{12B6EA35-1FCA-4C03-A8C3-CD757C3341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4C1602D1-DEA9-4293-86B7-BD661AE2DE46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>
              <a:latin typeface="Arial (Body)"/>
            </a:rPr>
            <a:t>Optimizer:</a:t>
          </a:r>
          <a:r>
            <a:rPr lang="en-US" sz="1400" dirty="0">
              <a:latin typeface="Arial (Body)"/>
            </a:rPr>
            <a:t> Adam with learning rate scheduling.</a:t>
          </a:r>
          <a:endParaRPr lang="vi-VN" sz="1400" dirty="0">
            <a:latin typeface="Arial (Body)"/>
          </a:endParaRPr>
        </a:p>
      </dgm:t>
    </dgm:pt>
    <dgm:pt modelId="{8DC30496-C056-4020-A22A-81326775A784}" type="parTrans" cxnId="{C43C6A9F-F457-482E-9251-16ADA0BC5356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6763F1FA-C731-44D7-BD3C-8FDE206CF6B3}" type="sibTrans" cxnId="{C43C6A9F-F457-482E-9251-16ADA0BC5356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D522E9F8-FA10-4EAF-8DE8-BB972FB47D7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b="1" dirty="0">
              <a:latin typeface="Arial (Body)"/>
            </a:rPr>
            <a:t>Key Features</a:t>
          </a:r>
          <a:endParaRPr lang="vi-VN" sz="1400" dirty="0">
            <a:latin typeface="Arial (Body)"/>
          </a:endParaRPr>
        </a:p>
      </dgm:t>
    </dgm:pt>
    <dgm:pt modelId="{C4253219-5E70-4979-AB83-CFF935F293FD}" type="parTrans" cxnId="{9DB2F750-6049-42EB-94E5-2DDDF0A43A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B4ED13FD-D04E-4414-A05F-1ECD3751376D}" type="sibTrans" cxnId="{9DB2F750-6049-42EB-94E5-2DDDF0A43A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5C72981-93C1-48CA-9EAB-B2434F9F10F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 err="1">
              <a:latin typeface="Arial (Body)"/>
            </a:rPr>
            <a:t>Atrous</a:t>
          </a:r>
          <a:r>
            <a:rPr lang="en-US" sz="1400" dirty="0">
              <a:latin typeface="Arial (Body)"/>
            </a:rPr>
            <a:t> Spatial Pyramid Pooling (ASPP) for multi-scale context</a:t>
          </a:r>
        </a:p>
      </dgm:t>
    </dgm:pt>
    <dgm:pt modelId="{546888A3-EFDE-41F8-9BEA-32830EF3A7AC}" type="parTrans" cxnId="{C28421D4-829D-4061-AC26-11C8B024947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DBA19173-B870-4EED-A844-AF9652D8A725}" type="sibTrans" cxnId="{C28421D4-829D-4061-AC26-11C8B024947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7214F4CA-36FD-4843-9C3B-EE7C9C63C55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Encoder-Decoder structure for high-resolution segmentation</a:t>
          </a:r>
        </a:p>
      </dgm:t>
    </dgm:pt>
    <dgm:pt modelId="{07E1B0C5-07D2-416C-B647-9F28771C8292}" type="parTrans" cxnId="{7A8116C5-64F8-4742-A9F6-1D1A3F6F088A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6FF6E48E-F0BD-45A4-B2B3-2E4F36E79345}" type="sibTrans" cxnId="{7A8116C5-64F8-4742-A9F6-1D1A3F6F088A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681EE61F-CBC9-4056-9640-502F97FBA00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b="1" dirty="0">
              <a:latin typeface="Arial (Body)"/>
            </a:rPr>
            <a:t>Batch Size:</a:t>
          </a:r>
          <a:r>
            <a:rPr lang="vi-VN" sz="1400" dirty="0">
              <a:latin typeface="Arial (Body)"/>
            </a:rPr>
            <a:t> </a:t>
          </a:r>
          <a:r>
            <a:rPr lang="en-US" sz="1400" dirty="0">
              <a:latin typeface="Arial (Body)"/>
            </a:rPr>
            <a:t>2</a:t>
          </a:r>
          <a:endParaRPr lang="vi-VN" sz="1400" dirty="0">
            <a:latin typeface="Arial (Body)"/>
          </a:endParaRPr>
        </a:p>
      </dgm:t>
    </dgm:pt>
    <dgm:pt modelId="{06A6E056-5DEE-4C4C-ABCD-C3BED56E47B4}" type="parTrans" cxnId="{33D60A15-EEA2-4BAF-9CDF-6AFADC7CF1E9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E37988FD-FDCF-4A0C-82F5-EF205431DDF9}" type="sibTrans" cxnId="{33D60A15-EEA2-4BAF-9CDF-6AFADC7CF1E9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C31963CB-C504-4CA7-94B3-271C6F749A1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b="1" dirty="0">
              <a:latin typeface="Arial (Body)"/>
            </a:rPr>
            <a:t>Epochs:</a:t>
          </a:r>
          <a:r>
            <a:rPr lang="vi-VN" sz="1400" dirty="0">
              <a:latin typeface="Arial (Body)"/>
            </a:rPr>
            <a:t> 3</a:t>
          </a:r>
        </a:p>
      </dgm:t>
    </dgm:pt>
    <dgm:pt modelId="{DF926170-D3A0-4AD9-92DE-0C137B8CB18A}" type="parTrans" cxnId="{82C73413-3A87-4662-A3A6-36398212770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39419B91-0DA5-4F76-8723-DA9661BB7E3C}" type="sibTrans" cxnId="{82C73413-3A87-4662-A3A6-36398212770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433A0685-22E4-423D-A14F-BE133999116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b="1" dirty="0">
              <a:latin typeface="Arial (Body)"/>
            </a:rPr>
            <a:t>Augmentations:</a:t>
          </a:r>
          <a:r>
            <a:rPr lang="en-US" sz="1400" dirty="0">
              <a:latin typeface="Arial (Body)"/>
            </a:rPr>
            <a:t> Applied to improve generalization.</a:t>
          </a:r>
        </a:p>
      </dgm:t>
    </dgm:pt>
    <dgm:pt modelId="{8490EB3C-3913-409C-A879-EDBC57B9EA35}" type="parTrans" cxnId="{A1662DF2-68A5-4D77-95BF-989CDB95FC1E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4B1286F-1128-4CDC-9367-CDABA89B56A4}" type="sibTrans" cxnId="{A1662DF2-68A5-4D77-95BF-989CDB95FC1E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B84F664-0C8F-4F84-934D-B34818EDFBB1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b="1" dirty="0">
              <a:latin typeface="Arial (Body)"/>
            </a:rPr>
            <a:t>Hardware:</a:t>
          </a:r>
          <a:r>
            <a:rPr lang="vi-VN" sz="1400" dirty="0">
              <a:latin typeface="Arial (Body)"/>
            </a:rPr>
            <a:t> Trained on GPU</a:t>
          </a:r>
        </a:p>
      </dgm:t>
    </dgm:pt>
    <dgm:pt modelId="{D4A74EA5-2388-4532-BA96-7F3D7A967B17}" type="parTrans" cxnId="{A64FB9BE-F266-4721-BF67-CE0E028CB7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9FE1766C-29C5-4AAD-8E7E-B174CBB2733D}" type="sibTrans" cxnId="{A64FB9BE-F266-4721-BF67-CE0E028CB7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7BC11076-2BE0-4381-A3A0-36599ACAF029}">
      <dgm:prSet/>
      <dgm:spPr/>
      <dgm:t>
        <a:bodyPr/>
        <a:lstStyle/>
        <a:p>
          <a:r>
            <a:rPr lang="vi-VN" b="1" dirty="0">
              <a:latin typeface="Arial (Body)"/>
            </a:rPr>
            <a:t>Model Evaluation Metrics</a:t>
          </a:r>
          <a:endParaRPr lang="vi-VN" dirty="0">
            <a:latin typeface="Arial (Body)"/>
          </a:endParaRPr>
        </a:p>
      </dgm:t>
    </dgm:pt>
    <dgm:pt modelId="{483C0D5F-9D56-4D7D-95F8-E8EE30B25A80}" type="parTrans" cxnId="{F25FC21B-AE0F-453C-BC41-2A06DA75393F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9D905E5A-FB68-47E7-8ECB-6AEDDD40B014}" type="sibTrans" cxnId="{F25FC21B-AE0F-453C-BC41-2A06DA75393F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E2CF52C-7037-4248-A8C6-08F2A9952A28}">
      <dgm:prSet custT="1"/>
      <dgm:spPr/>
      <dgm:t>
        <a:bodyPr/>
        <a:lstStyle/>
        <a:p>
          <a:r>
            <a:rPr lang="vi-VN" sz="1400" b="1" dirty="0">
              <a:latin typeface="Arial (Body)"/>
            </a:rPr>
            <a:t>Metrics Used</a:t>
          </a:r>
          <a:endParaRPr lang="vi-VN" sz="1400" dirty="0">
            <a:latin typeface="Arial (Body)"/>
          </a:endParaRPr>
        </a:p>
      </dgm:t>
    </dgm:pt>
    <dgm:pt modelId="{BD92DB4D-F446-4B81-942B-B7D95634C02D}" type="parTrans" cxnId="{F069EDF7-2BCE-4EB4-8C0E-BD5A9BC4F57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45717F6-0650-4616-8EF6-1E9B0588B75D}" type="sibTrans" cxnId="{F069EDF7-2BCE-4EB4-8C0E-BD5A9BC4F57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0DACD2D-9E18-4FD5-AD26-9255D0D1A1E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Intersection over Union (IoU)</a:t>
          </a:r>
        </a:p>
      </dgm:t>
    </dgm:pt>
    <dgm:pt modelId="{442798FA-5C5C-4FB0-BCF8-4CA32AE34196}" type="parTrans" cxnId="{6772A3C2-21A1-468E-9BA9-717DA51389CB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4FA04B24-06DE-4B44-A282-AAD8FC4E5BA4}" type="sibTrans" cxnId="{6772A3C2-21A1-468E-9BA9-717DA51389CB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91591A07-3CB6-473F-935B-7BBD16DB1F8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Dice Coefficient</a:t>
          </a:r>
        </a:p>
      </dgm:t>
    </dgm:pt>
    <dgm:pt modelId="{806D9E1F-B83C-4B94-B5F4-1C02285A24D5}" type="parTrans" cxnId="{9893B958-8C3D-40F2-A46B-593A6612FA73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BCC7BFCA-5CE8-406E-A642-7C97AD2D193A}" type="sibTrans" cxnId="{9893B958-8C3D-40F2-A46B-593A6612FA73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EC529AA2-0FA7-4AC0-B66D-03C771DB28B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1400" dirty="0">
              <a:latin typeface="Arial (Body)"/>
            </a:rPr>
            <a:t>Pixel Accuracy</a:t>
          </a:r>
        </a:p>
      </dgm:t>
    </dgm:pt>
    <dgm:pt modelId="{DBBD6A65-98BC-46C8-A9F5-BB216C2DEF85}" type="parTrans" cxnId="{758FBDAB-10C6-4B12-8682-338AFBCEAC53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89FCF465-716E-49FB-BE3E-DDB8BB9F4BDD}" type="sibTrans" cxnId="{758FBDAB-10C6-4B12-8682-338AFBCEAC53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B83A794-683A-4726-BEBF-621B21B4CEC4}">
      <dgm:prSet/>
      <dgm:spPr/>
      <dgm:t>
        <a:bodyPr/>
        <a:lstStyle/>
        <a:p>
          <a:r>
            <a:rPr lang="vi-VN" b="1" dirty="0">
              <a:latin typeface="Arial (Body)"/>
            </a:rPr>
            <a:t>Results Visualization</a:t>
          </a:r>
          <a:endParaRPr lang="vi-VN" dirty="0">
            <a:latin typeface="Arial (Body)"/>
          </a:endParaRPr>
        </a:p>
      </dgm:t>
    </dgm:pt>
    <dgm:pt modelId="{2632B1B1-96A5-4B5C-B7F7-F76056C53315}" type="parTrans" cxnId="{3E5107BA-47D4-41A3-979A-3C65907D0E9E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A1F95E9B-3117-4309-8348-E8886DA67F32}" type="sibTrans" cxnId="{3E5107BA-47D4-41A3-979A-3C65907D0E9E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C4043CCE-0427-4C19-9AC6-F7E716E9727A}">
      <dgm:prSet custT="1"/>
      <dgm:spPr/>
      <dgm:t>
        <a:bodyPr/>
        <a:lstStyle/>
        <a:p>
          <a:r>
            <a:rPr lang="en-US" sz="1400" dirty="0">
              <a:latin typeface="Arial (Body)"/>
            </a:rPr>
            <a:t>Display sample predictions vs. ground truth masks</a:t>
          </a:r>
          <a:endParaRPr lang="vi-VN" sz="1400" dirty="0">
            <a:latin typeface="Arial (Body)"/>
          </a:endParaRPr>
        </a:p>
      </dgm:t>
    </dgm:pt>
    <dgm:pt modelId="{27956F3F-D5C1-4E94-AC0B-7837557C8E6D}" type="parTrans" cxnId="{C6C981DE-D209-4537-9D56-CB6F930C1A7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608F212-4E13-45DD-ACEF-33A7DD15C568}" type="sibTrans" cxnId="{C6C981DE-D209-4537-9D56-CB6F930C1A7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B6D916E5-89AB-4B4C-ACED-7C3ED5088E42}" type="pres">
      <dgm:prSet presAssocID="{0EBAF431-063D-42D9-A139-28AC1CB8262B}" presName="Name0" presStyleCnt="0">
        <dgm:presLayoutVars>
          <dgm:dir/>
          <dgm:animLvl val="lvl"/>
          <dgm:resizeHandles val="exact"/>
        </dgm:presLayoutVars>
      </dgm:prSet>
      <dgm:spPr/>
    </dgm:pt>
    <dgm:pt modelId="{1CBCEB60-50EB-42AA-BDC7-F7262C846500}" type="pres">
      <dgm:prSet presAssocID="{55F97B35-24AF-465A-8FE3-17214593181F}" presName="linNode" presStyleCnt="0"/>
      <dgm:spPr/>
    </dgm:pt>
    <dgm:pt modelId="{0180A470-0708-408C-83B0-16C758F0B8FB}" type="pres">
      <dgm:prSet presAssocID="{55F97B35-24AF-465A-8FE3-17214593181F}" presName="parTx" presStyleLbl="revTx" presStyleIdx="0" presStyleCnt="4">
        <dgm:presLayoutVars>
          <dgm:chMax val="1"/>
          <dgm:bulletEnabled val="1"/>
        </dgm:presLayoutVars>
      </dgm:prSet>
      <dgm:spPr/>
    </dgm:pt>
    <dgm:pt modelId="{048CDCD7-CDE7-4967-9AB2-E0FD323AAFB5}" type="pres">
      <dgm:prSet presAssocID="{55F97B35-24AF-465A-8FE3-17214593181F}" presName="bracket" presStyleLbl="parChTrans1D1" presStyleIdx="0" presStyleCnt="4"/>
      <dgm:spPr/>
    </dgm:pt>
    <dgm:pt modelId="{6A648018-D095-49E9-A9ED-7CFCA5D40362}" type="pres">
      <dgm:prSet presAssocID="{55F97B35-24AF-465A-8FE3-17214593181F}" presName="spH" presStyleCnt="0"/>
      <dgm:spPr/>
    </dgm:pt>
    <dgm:pt modelId="{4F750245-E867-49DE-BCDD-2ED8C2B8CCC0}" type="pres">
      <dgm:prSet presAssocID="{55F97B35-24AF-465A-8FE3-17214593181F}" presName="desTx" presStyleLbl="node1" presStyleIdx="0" presStyleCnt="4">
        <dgm:presLayoutVars>
          <dgm:bulletEnabled val="1"/>
        </dgm:presLayoutVars>
      </dgm:prSet>
      <dgm:spPr/>
    </dgm:pt>
    <dgm:pt modelId="{8C976360-B1BA-4E12-9DA7-D33CB5E15EDC}" type="pres">
      <dgm:prSet presAssocID="{F312F25A-7BCA-4AE5-AACB-3CB09855EF63}" presName="spV" presStyleCnt="0"/>
      <dgm:spPr/>
    </dgm:pt>
    <dgm:pt modelId="{51E7AABF-C378-494A-9621-8C1493B05DCF}" type="pres">
      <dgm:prSet presAssocID="{228F2B19-6B6F-48AB-A9C3-E120B7E0B39A}" presName="linNode" presStyleCnt="0"/>
      <dgm:spPr/>
    </dgm:pt>
    <dgm:pt modelId="{C34FE43C-0F6C-437D-99F0-ADE430E34818}" type="pres">
      <dgm:prSet presAssocID="{228F2B19-6B6F-48AB-A9C3-E120B7E0B39A}" presName="parTx" presStyleLbl="revTx" presStyleIdx="1" presStyleCnt="4">
        <dgm:presLayoutVars>
          <dgm:chMax val="1"/>
          <dgm:bulletEnabled val="1"/>
        </dgm:presLayoutVars>
      </dgm:prSet>
      <dgm:spPr/>
    </dgm:pt>
    <dgm:pt modelId="{6B0F25AE-1660-4A21-95D4-C8D0FF8BCF1D}" type="pres">
      <dgm:prSet presAssocID="{228F2B19-6B6F-48AB-A9C3-E120B7E0B39A}" presName="bracket" presStyleLbl="parChTrans1D1" presStyleIdx="1" presStyleCnt="4"/>
      <dgm:spPr/>
    </dgm:pt>
    <dgm:pt modelId="{8B644807-D887-4CF9-8E1D-C493599CC3F2}" type="pres">
      <dgm:prSet presAssocID="{228F2B19-6B6F-48AB-A9C3-E120B7E0B39A}" presName="spH" presStyleCnt="0"/>
      <dgm:spPr/>
    </dgm:pt>
    <dgm:pt modelId="{90F18770-344D-4A05-A804-0AD813E52E76}" type="pres">
      <dgm:prSet presAssocID="{228F2B19-6B6F-48AB-A9C3-E120B7E0B39A}" presName="desTx" presStyleLbl="node1" presStyleIdx="1" presStyleCnt="4">
        <dgm:presLayoutVars>
          <dgm:bulletEnabled val="1"/>
        </dgm:presLayoutVars>
      </dgm:prSet>
      <dgm:spPr/>
    </dgm:pt>
    <dgm:pt modelId="{2C395AC9-E465-452C-91D4-1D9D190C0D91}" type="pres">
      <dgm:prSet presAssocID="{651C2197-6903-41D2-8564-A452268177F6}" presName="spV" presStyleCnt="0"/>
      <dgm:spPr/>
    </dgm:pt>
    <dgm:pt modelId="{7FACC602-D568-46EC-AA1C-68D5B29CDAC5}" type="pres">
      <dgm:prSet presAssocID="{7BC11076-2BE0-4381-A3A0-36599ACAF029}" presName="linNode" presStyleCnt="0"/>
      <dgm:spPr/>
    </dgm:pt>
    <dgm:pt modelId="{AFF49521-5294-4927-BBB4-AA93AC02DA40}" type="pres">
      <dgm:prSet presAssocID="{7BC11076-2BE0-4381-A3A0-36599ACAF029}" presName="parTx" presStyleLbl="revTx" presStyleIdx="2" presStyleCnt="4">
        <dgm:presLayoutVars>
          <dgm:chMax val="1"/>
          <dgm:bulletEnabled val="1"/>
        </dgm:presLayoutVars>
      </dgm:prSet>
      <dgm:spPr/>
    </dgm:pt>
    <dgm:pt modelId="{73914F9B-63A0-4F80-839B-F661295FFDD5}" type="pres">
      <dgm:prSet presAssocID="{7BC11076-2BE0-4381-A3A0-36599ACAF029}" presName="bracket" presStyleLbl="parChTrans1D1" presStyleIdx="2" presStyleCnt="4"/>
      <dgm:spPr/>
    </dgm:pt>
    <dgm:pt modelId="{B10E59FF-57FF-43B5-9D87-6D855A4CA5B3}" type="pres">
      <dgm:prSet presAssocID="{7BC11076-2BE0-4381-A3A0-36599ACAF029}" presName="spH" presStyleCnt="0"/>
      <dgm:spPr/>
    </dgm:pt>
    <dgm:pt modelId="{94AC02D6-E5A2-4CE9-A9FA-982C4A7359FC}" type="pres">
      <dgm:prSet presAssocID="{7BC11076-2BE0-4381-A3A0-36599ACAF029}" presName="desTx" presStyleLbl="node1" presStyleIdx="2" presStyleCnt="4">
        <dgm:presLayoutVars>
          <dgm:bulletEnabled val="1"/>
        </dgm:presLayoutVars>
      </dgm:prSet>
      <dgm:spPr/>
    </dgm:pt>
    <dgm:pt modelId="{C0F146DC-439D-4794-BCB2-C775CC21668E}" type="pres">
      <dgm:prSet presAssocID="{9D905E5A-FB68-47E7-8ECB-6AEDDD40B014}" presName="spV" presStyleCnt="0"/>
      <dgm:spPr/>
    </dgm:pt>
    <dgm:pt modelId="{56011CD7-0419-4F23-BAEA-16F6D0C1AD71}" type="pres">
      <dgm:prSet presAssocID="{0B83A794-683A-4726-BEBF-621B21B4CEC4}" presName="linNode" presStyleCnt="0"/>
      <dgm:spPr/>
    </dgm:pt>
    <dgm:pt modelId="{15CFB82C-1BE1-4A29-995A-59A9658BCD39}" type="pres">
      <dgm:prSet presAssocID="{0B83A794-683A-4726-BEBF-621B21B4CEC4}" presName="parTx" presStyleLbl="revTx" presStyleIdx="3" presStyleCnt="4">
        <dgm:presLayoutVars>
          <dgm:chMax val="1"/>
          <dgm:bulletEnabled val="1"/>
        </dgm:presLayoutVars>
      </dgm:prSet>
      <dgm:spPr/>
    </dgm:pt>
    <dgm:pt modelId="{529F409D-B493-4054-BBE1-949FBC7FD1B7}" type="pres">
      <dgm:prSet presAssocID="{0B83A794-683A-4726-BEBF-621B21B4CEC4}" presName="bracket" presStyleLbl="parChTrans1D1" presStyleIdx="3" presStyleCnt="4"/>
      <dgm:spPr/>
    </dgm:pt>
    <dgm:pt modelId="{AF17BBA3-8556-4B95-8810-FD272B597C20}" type="pres">
      <dgm:prSet presAssocID="{0B83A794-683A-4726-BEBF-621B21B4CEC4}" presName="spH" presStyleCnt="0"/>
      <dgm:spPr/>
    </dgm:pt>
    <dgm:pt modelId="{26EAD374-928F-40D0-B609-04DE39A093A4}" type="pres">
      <dgm:prSet presAssocID="{0B83A794-683A-4726-BEBF-621B21B4CEC4}" presName="desTx" presStyleLbl="node1" presStyleIdx="3" presStyleCnt="4">
        <dgm:presLayoutVars>
          <dgm:bulletEnabled val="1"/>
        </dgm:presLayoutVars>
      </dgm:prSet>
      <dgm:spPr/>
    </dgm:pt>
  </dgm:ptLst>
  <dgm:cxnLst>
    <dgm:cxn modelId="{6F141900-9879-4EE2-B854-F3B351C7720A}" type="presOf" srcId="{7BC11076-2BE0-4381-A3A0-36599ACAF029}" destId="{AFF49521-5294-4927-BBB4-AA93AC02DA40}" srcOrd="0" destOrd="0" presId="urn:diagrams.loki3.com/BracketList"/>
    <dgm:cxn modelId="{C23BD110-70D9-487E-BF44-5481024220E5}" type="presOf" srcId="{681EE61F-CBC9-4056-9640-502F97FBA007}" destId="{90F18770-344D-4A05-A804-0AD813E52E76}" srcOrd="0" destOrd="1" presId="urn:diagrams.loki3.com/BracketList"/>
    <dgm:cxn modelId="{C51B7D12-8540-4862-88AD-DD6CF04C9B94}" srcId="{0EBAF431-063D-42D9-A139-28AC1CB8262B}" destId="{55F97B35-24AF-465A-8FE3-17214593181F}" srcOrd="0" destOrd="0" parTransId="{A60DBE47-3A9D-4C66-B337-4C1237318C00}" sibTransId="{F312F25A-7BCA-4AE5-AACB-3CB09855EF63}"/>
    <dgm:cxn modelId="{82C73413-3A87-4662-A3A6-363982127701}" srcId="{228F2B19-6B6F-48AB-A9C3-E120B7E0B39A}" destId="{C31963CB-C504-4CA7-94B3-271C6F749A12}" srcOrd="2" destOrd="0" parTransId="{DF926170-D3A0-4AD9-92DE-0C137B8CB18A}" sibTransId="{39419B91-0DA5-4F76-8723-DA9661BB7E3C}"/>
    <dgm:cxn modelId="{33D60A15-EEA2-4BAF-9CDF-6AFADC7CF1E9}" srcId="{228F2B19-6B6F-48AB-A9C3-E120B7E0B39A}" destId="{681EE61F-CBC9-4056-9640-502F97FBA007}" srcOrd="1" destOrd="0" parTransId="{06A6E056-5DEE-4C4C-ABCD-C3BED56E47B4}" sibTransId="{E37988FD-FDCF-4A0C-82F5-EF205431DDF9}"/>
    <dgm:cxn modelId="{F25FC21B-AE0F-453C-BC41-2A06DA75393F}" srcId="{0EBAF431-063D-42D9-A139-28AC1CB8262B}" destId="{7BC11076-2BE0-4381-A3A0-36599ACAF029}" srcOrd="2" destOrd="0" parTransId="{483C0D5F-9D56-4D7D-95F8-E8EE30B25A80}" sibTransId="{9D905E5A-FB68-47E7-8ECB-6AEDDD40B014}"/>
    <dgm:cxn modelId="{AD495321-822F-409D-8E4C-357349046D8D}" type="presOf" srcId="{91591A07-3CB6-473F-935B-7BBD16DB1F8F}" destId="{94AC02D6-E5A2-4CE9-A9FA-982C4A7359FC}" srcOrd="0" destOrd="2" presId="urn:diagrams.loki3.com/BracketList"/>
    <dgm:cxn modelId="{FB78182B-3E5D-4121-82E9-E8935F126090}" type="presOf" srcId="{EC529AA2-0FA7-4AC0-B66D-03C771DB28BE}" destId="{94AC02D6-E5A2-4CE9-A9FA-982C4A7359FC}" srcOrd="0" destOrd="3" presId="urn:diagrams.loki3.com/BracketList"/>
    <dgm:cxn modelId="{B84DAB30-CFCA-40B7-BB88-DFCC7F2E0C60}" type="presOf" srcId="{C4043CCE-0427-4C19-9AC6-F7E716E9727A}" destId="{26EAD374-928F-40D0-B609-04DE39A093A4}" srcOrd="0" destOrd="0" presId="urn:diagrams.loki3.com/BracketList"/>
    <dgm:cxn modelId="{12B6EA35-1FCA-4C03-A8C3-CD757C3341C1}" srcId="{0EBAF431-063D-42D9-A139-28AC1CB8262B}" destId="{228F2B19-6B6F-48AB-A9C3-E120B7E0B39A}" srcOrd="1" destOrd="0" parTransId="{5AC1EEBB-F8D7-446B-81A7-9FB1621DA586}" sibTransId="{651C2197-6903-41D2-8564-A452268177F6}"/>
    <dgm:cxn modelId="{160EBB3B-BDE2-4DD2-9027-24CBD5D0BCDD}" type="presOf" srcId="{228F2B19-6B6F-48AB-A9C3-E120B7E0B39A}" destId="{C34FE43C-0F6C-437D-99F0-ADE430E34818}" srcOrd="0" destOrd="0" presId="urn:diagrams.loki3.com/BracketList"/>
    <dgm:cxn modelId="{2F1A1261-37E5-4ADB-A1BA-9CD615581153}" type="presOf" srcId="{0B83A794-683A-4726-BEBF-621B21B4CEC4}" destId="{15CFB82C-1BE1-4A29-995A-59A9658BCD39}" srcOrd="0" destOrd="0" presId="urn:diagrams.loki3.com/BracketList"/>
    <dgm:cxn modelId="{47106E64-5170-42E2-A3EC-181E722B1AA2}" type="presOf" srcId="{260E650A-D2BE-4631-B382-2D0233135345}" destId="{4F750245-E867-49DE-BCDD-2ED8C2B8CCC0}" srcOrd="0" destOrd="0" presId="urn:diagrams.loki3.com/BracketList"/>
    <dgm:cxn modelId="{1E37BB45-83F4-4A6C-9046-8C2138091340}" type="presOf" srcId="{D522E9F8-FA10-4EAF-8DE8-BB972FB47D77}" destId="{4F750245-E867-49DE-BCDD-2ED8C2B8CCC0}" srcOrd="0" destOrd="1" presId="urn:diagrams.loki3.com/BracketList"/>
    <dgm:cxn modelId="{9B129F6F-3C1A-44A1-A2DA-365D79D194A6}" type="presOf" srcId="{0E2CF52C-7037-4248-A8C6-08F2A9952A28}" destId="{94AC02D6-E5A2-4CE9-A9FA-982C4A7359FC}" srcOrd="0" destOrd="0" presId="urn:diagrams.loki3.com/BracketList"/>
    <dgm:cxn modelId="{B2C9C550-083B-457B-98A6-2144DCE172E1}" type="presOf" srcId="{2B84F664-0C8F-4F84-934D-B34818EDFBB1}" destId="{90F18770-344D-4A05-A804-0AD813E52E76}" srcOrd="0" destOrd="4" presId="urn:diagrams.loki3.com/BracketList"/>
    <dgm:cxn modelId="{9DB2F750-6049-42EB-94E5-2DDDF0A43AC1}" srcId="{55F97B35-24AF-465A-8FE3-17214593181F}" destId="{D522E9F8-FA10-4EAF-8DE8-BB972FB47D77}" srcOrd="1" destOrd="0" parTransId="{C4253219-5E70-4979-AB83-CFF935F293FD}" sibTransId="{B4ED13FD-D04E-4414-A05F-1ECD3751376D}"/>
    <dgm:cxn modelId="{9893B958-8C3D-40F2-A46B-593A6612FA73}" srcId="{0E2CF52C-7037-4248-A8C6-08F2A9952A28}" destId="{91591A07-3CB6-473F-935B-7BBD16DB1F8F}" srcOrd="1" destOrd="0" parTransId="{806D9E1F-B83C-4B94-B5F4-1C02285A24D5}" sibTransId="{BCC7BFCA-5CE8-406E-A642-7C97AD2D193A}"/>
    <dgm:cxn modelId="{31BEAB8C-024E-4EFD-9DE8-428878F07A90}" type="presOf" srcId="{4C1602D1-DEA9-4293-86B7-BD661AE2DE46}" destId="{90F18770-344D-4A05-A804-0AD813E52E76}" srcOrd="0" destOrd="0" presId="urn:diagrams.loki3.com/BracketList"/>
    <dgm:cxn modelId="{A94F6B97-C45A-4D42-98EA-4E37F8298BA7}" type="presOf" srcId="{433A0685-22E4-423D-A14F-BE1339991167}" destId="{90F18770-344D-4A05-A804-0AD813E52E76}" srcOrd="0" destOrd="3" presId="urn:diagrams.loki3.com/BracketList"/>
    <dgm:cxn modelId="{C43C6A9F-F457-482E-9251-16ADA0BC5356}" srcId="{228F2B19-6B6F-48AB-A9C3-E120B7E0B39A}" destId="{4C1602D1-DEA9-4293-86B7-BD661AE2DE46}" srcOrd="0" destOrd="0" parTransId="{8DC30496-C056-4020-A22A-81326775A784}" sibTransId="{6763F1FA-C731-44D7-BD3C-8FDE206CF6B3}"/>
    <dgm:cxn modelId="{710DF09F-15AE-4976-8911-BF8D420D3C14}" type="presOf" srcId="{7214F4CA-36FD-4843-9C3B-EE7C9C63C556}" destId="{4F750245-E867-49DE-BCDD-2ED8C2B8CCC0}" srcOrd="0" destOrd="3" presId="urn:diagrams.loki3.com/BracketList"/>
    <dgm:cxn modelId="{758FBDAB-10C6-4B12-8682-338AFBCEAC53}" srcId="{0E2CF52C-7037-4248-A8C6-08F2A9952A28}" destId="{EC529AA2-0FA7-4AC0-B66D-03C771DB28BE}" srcOrd="2" destOrd="0" parTransId="{DBBD6A65-98BC-46C8-A9F5-BB216C2DEF85}" sibTransId="{89FCF465-716E-49FB-BE3E-DDB8BB9F4BDD}"/>
    <dgm:cxn modelId="{3E5107BA-47D4-41A3-979A-3C65907D0E9E}" srcId="{0EBAF431-063D-42D9-A139-28AC1CB8262B}" destId="{0B83A794-683A-4726-BEBF-621B21B4CEC4}" srcOrd="3" destOrd="0" parTransId="{2632B1B1-96A5-4B5C-B7F7-F76056C53315}" sibTransId="{A1F95E9B-3117-4309-8348-E8886DA67F32}"/>
    <dgm:cxn modelId="{A64FB9BE-F266-4721-BF67-CE0E028CB7C1}" srcId="{228F2B19-6B6F-48AB-A9C3-E120B7E0B39A}" destId="{2B84F664-0C8F-4F84-934D-B34818EDFBB1}" srcOrd="4" destOrd="0" parTransId="{D4A74EA5-2388-4532-BA96-7F3D7A967B17}" sibTransId="{9FE1766C-29C5-4AAD-8E7E-B174CBB2733D}"/>
    <dgm:cxn modelId="{6772A3C2-21A1-468E-9BA9-717DA51389CB}" srcId="{0E2CF52C-7037-4248-A8C6-08F2A9952A28}" destId="{00DACD2D-9E18-4FD5-AD26-9255D0D1A1E4}" srcOrd="0" destOrd="0" parTransId="{442798FA-5C5C-4FB0-BCF8-4CA32AE34196}" sibTransId="{4FA04B24-06DE-4B44-A282-AAD8FC4E5BA4}"/>
    <dgm:cxn modelId="{7A8116C5-64F8-4742-A9F6-1D1A3F6F088A}" srcId="{D522E9F8-FA10-4EAF-8DE8-BB972FB47D77}" destId="{7214F4CA-36FD-4843-9C3B-EE7C9C63C556}" srcOrd="1" destOrd="0" parTransId="{07E1B0C5-07D2-416C-B647-9F28771C8292}" sibTransId="{6FF6E48E-F0BD-45A4-B2B3-2E4F36E79345}"/>
    <dgm:cxn modelId="{C28421D4-829D-4061-AC26-11C8B0249474}" srcId="{D522E9F8-FA10-4EAF-8DE8-BB972FB47D77}" destId="{05C72981-93C1-48CA-9EAB-B2434F9F10FB}" srcOrd="0" destOrd="0" parTransId="{546888A3-EFDE-41F8-9BEA-32830EF3A7AC}" sibTransId="{DBA19173-B870-4EED-A844-AF9652D8A725}"/>
    <dgm:cxn modelId="{C6C981DE-D209-4537-9D56-CB6F930C1A74}" srcId="{0B83A794-683A-4726-BEBF-621B21B4CEC4}" destId="{C4043CCE-0427-4C19-9AC6-F7E716E9727A}" srcOrd="0" destOrd="0" parTransId="{27956F3F-D5C1-4E94-AC0B-7837557C8E6D}" sibTransId="{2608F212-4E13-45DD-ACEF-33A7DD15C568}"/>
    <dgm:cxn modelId="{4274B2E3-EDE3-43DD-8E12-9388D7472CFA}" type="presOf" srcId="{55F97B35-24AF-465A-8FE3-17214593181F}" destId="{0180A470-0708-408C-83B0-16C758F0B8FB}" srcOrd="0" destOrd="0" presId="urn:diagrams.loki3.com/BracketList"/>
    <dgm:cxn modelId="{002DC4E6-D78C-4816-BF80-6F5B04FB79A8}" type="presOf" srcId="{00DACD2D-9E18-4FD5-AD26-9255D0D1A1E4}" destId="{94AC02D6-E5A2-4CE9-A9FA-982C4A7359FC}" srcOrd="0" destOrd="1" presId="urn:diagrams.loki3.com/BracketList"/>
    <dgm:cxn modelId="{DB024BEA-F8D7-44BF-BAAA-9024FE52D149}" srcId="{55F97B35-24AF-465A-8FE3-17214593181F}" destId="{260E650A-D2BE-4631-B382-2D0233135345}" srcOrd="0" destOrd="0" parTransId="{BA491CA0-FF54-4E2A-A216-2B49EE11E192}" sibTransId="{1D5662CB-8371-4EEF-8711-EFF7A524032E}"/>
    <dgm:cxn modelId="{A1662DF2-68A5-4D77-95BF-989CDB95FC1E}" srcId="{228F2B19-6B6F-48AB-A9C3-E120B7E0B39A}" destId="{433A0685-22E4-423D-A14F-BE1339991167}" srcOrd="3" destOrd="0" parTransId="{8490EB3C-3913-409C-A879-EDBC57B9EA35}" sibTransId="{24B1286F-1128-4CDC-9367-CDABA89B56A4}"/>
    <dgm:cxn modelId="{694483F5-24D7-4A34-946D-F04D68599B66}" type="presOf" srcId="{C31963CB-C504-4CA7-94B3-271C6F749A12}" destId="{90F18770-344D-4A05-A804-0AD813E52E76}" srcOrd="0" destOrd="2" presId="urn:diagrams.loki3.com/BracketList"/>
    <dgm:cxn modelId="{F069EDF7-2BCE-4EB4-8C0E-BD5A9BC4F571}" srcId="{7BC11076-2BE0-4381-A3A0-36599ACAF029}" destId="{0E2CF52C-7037-4248-A8C6-08F2A9952A28}" srcOrd="0" destOrd="0" parTransId="{BD92DB4D-F446-4B81-942B-B7D95634C02D}" sibTransId="{045717F6-0650-4616-8EF6-1E9B0588B75D}"/>
    <dgm:cxn modelId="{A3A5DEF9-E3C4-4F68-99B7-B722CB52D19A}" type="presOf" srcId="{05C72981-93C1-48CA-9EAB-B2434F9F10FB}" destId="{4F750245-E867-49DE-BCDD-2ED8C2B8CCC0}" srcOrd="0" destOrd="2" presId="urn:diagrams.loki3.com/BracketList"/>
    <dgm:cxn modelId="{9C381BFE-6480-4FF3-A81E-68F21E05B8CF}" type="presOf" srcId="{0EBAF431-063D-42D9-A139-28AC1CB8262B}" destId="{B6D916E5-89AB-4B4C-ACED-7C3ED5088E42}" srcOrd="0" destOrd="0" presId="urn:diagrams.loki3.com/BracketList"/>
    <dgm:cxn modelId="{2A9475BD-F9D4-4422-9C74-3193A3BCA5A6}" type="presParOf" srcId="{B6D916E5-89AB-4B4C-ACED-7C3ED5088E42}" destId="{1CBCEB60-50EB-42AA-BDC7-F7262C846500}" srcOrd="0" destOrd="0" presId="urn:diagrams.loki3.com/BracketList"/>
    <dgm:cxn modelId="{4CD5151B-85BC-4F88-B40C-D92F1B966C8C}" type="presParOf" srcId="{1CBCEB60-50EB-42AA-BDC7-F7262C846500}" destId="{0180A470-0708-408C-83B0-16C758F0B8FB}" srcOrd="0" destOrd="0" presId="urn:diagrams.loki3.com/BracketList"/>
    <dgm:cxn modelId="{6ECF0D82-447C-47F5-8A67-86F62761E867}" type="presParOf" srcId="{1CBCEB60-50EB-42AA-BDC7-F7262C846500}" destId="{048CDCD7-CDE7-4967-9AB2-E0FD323AAFB5}" srcOrd="1" destOrd="0" presId="urn:diagrams.loki3.com/BracketList"/>
    <dgm:cxn modelId="{DD74B789-0A96-4D53-B323-FF9F1ABE4C80}" type="presParOf" srcId="{1CBCEB60-50EB-42AA-BDC7-F7262C846500}" destId="{6A648018-D095-49E9-A9ED-7CFCA5D40362}" srcOrd="2" destOrd="0" presId="urn:diagrams.loki3.com/BracketList"/>
    <dgm:cxn modelId="{7ECBA291-4720-41BD-820F-3DF52C57EFF2}" type="presParOf" srcId="{1CBCEB60-50EB-42AA-BDC7-F7262C846500}" destId="{4F750245-E867-49DE-BCDD-2ED8C2B8CCC0}" srcOrd="3" destOrd="0" presId="urn:diagrams.loki3.com/BracketList"/>
    <dgm:cxn modelId="{F496A8CB-E665-4BD6-B78B-E6D8A799B924}" type="presParOf" srcId="{B6D916E5-89AB-4B4C-ACED-7C3ED5088E42}" destId="{8C976360-B1BA-4E12-9DA7-D33CB5E15EDC}" srcOrd="1" destOrd="0" presId="urn:diagrams.loki3.com/BracketList"/>
    <dgm:cxn modelId="{14096625-2ED1-4F63-8A7A-52209C9AE87F}" type="presParOf" srcId="{B6D916E5-89AB-4B4C-ACED-7C3ED5088E42}" destId="{51E7AABF-C378-494A-9621-8C1493B05DCF}" srcOrd="2" destOrd="0" presId="urn:diagrams.loki3.com/BracketList"/>
    <dgm:cxn modelId="{55F52855-28F5-42DA-857C-761F68244EB4}" type="presParOf" srcId="{51E7AABF-C378-494A-9621-8C1493B05DCF}" destId="{C34FE43C-0F6C-437D-99F0-ADE430E34818}" srcOrd="0" destOrd="0" presId="urn:diagrams.loki3.com/BracketList"/>
    <dgm:cxn modelId="{968D1C3B-5B97-44D7-A38F-D2D6C1C66A42}" type="presParOf" srcId="{51E7AABF-C378-494A-9621-8C1493B05DCF}" destId="{6B0F25AE-1660-4A21-95D4-C8D0FF8BCF1D}" srcOrd="1" destOrd="0" presId="urn:diagrams.loki3.com/BracketList"/>
    <dgm:cxn modelId="{D5CA5190-5726-4F51-BCCA-CECB7F76CD99}" type="presParOf" srcId="{51E7AABF-C378-494A-9621-8C1493B05DCF}" destId="{8B644807-D887-4CF9-8E1D-C493599CC3F2}" srcOrd="2" destOrd="0" presId="urn:diagrams.loki3.com/BracketList"/>
    <dgm:cxn modelId="{3124A3EB-82F8-40DF-AAE6-B0A9F8E43C75}" type="presParOf" srcId="{51E7AABF-C378-494A-9621-8C1493B05DCF}" destId="{90F18770-344D-4A05-A804-0AD813E52E76}" srcOrd="3" destOrd="0" presId="urn:diagrams.loki3.com/BracketList"/>
    <dgm:cxn modelId="{E006711A-FE6A-4EDF-8AF6-0B9C80E43465}" type="presParOf" srcId="{B6D916E5-89AB-4B4C-ACED-7C3ED5088E42}" destId="{2C395AC9-E465-452C-91D4-1D9D190C0D91}" srcOrd="3" destOrd="0" presId="urn:diagrams.loki3.com/BracketList"/>
    <dgm:cxn modelId="{60CD41F5-CC48-438F-91CD-39026D8D457F}" type="presParOf" srcId="{B6D916E5-89AB-4B4C-ACED-7C3ED5088E42}" destId="{7FACC602-D568-46EC-AA1C-68D5B29CDAC5}" srcOrd="4" destOrd="0" presId="urn:diagrams.loki3.com/BracketList"/>
    <dgm:cxn modelId="{ED301CE6-CF4E-4304-83F4-913FD6CD5860}" type="presParOf" srcId="{7FACC602-D568-46EC-AA1C-68D5B29CDAC5}" destId="{AFF49521-5294-4927-BBB4-AA93AC02DA40}" srcOrd="0" destOrd="0" presId="urn:diagrams.loki3.com/BracketList"/>
    <dgm:cxn modelId="{0BF6D439-73D6-4BED-81A5-792480A9A361}" type="presParOf" srcId="{7FACC602-D568-46EC-AA1C-68D5B29CDAC5}" destId="{73914F9B-63A0-4F80-839B-F661295FFDD5}" srcOrd="1" destOrd="0" presId="urn:diagrams.loki3.com/BracketList"/>
    <dgm:cxn modelId="{B2FE54C4-D913-4C40-9EA7-C671A78611BC}" type="presParOf" srcId="{7FACC602-D568-46EC-AA1C-68D5B29CDAC5}" destId="{B10E59FF-57FF-43B5-9D87-6D855A4CA5B3}" srcOrd="2" destOrd="0" presId="urn:diagrams.loki3.com/BracketList"/>
    <dgm:cxn modelId="{57A033FB-E89B-4392-8EB7-14B7E06714E0}" type="presParOf" srcId="{7FACC602-D568-46EC-AA1C-68D5B29CDAC5}" destId="{94AC02D6-E5A2-4CE9-A9FA-982C4A7359FC}" srcOrd="3" destOrd="0" presId="urn:diagrams.loki3.com/BracketList"/>
    <dgm:cxn modelId="{8CE77B17-E5AA-4617-A307-9649E03212C6}" type="presParOf" srcId="{B6D916E5-89AB-4B4C-ACED-7C3ED5088E42}" destId="{C0F146DC-439D-4794-BCB2-C775CC21668E}" srcOrd="5" destOrd="0" presId="urn:diagrams.loki3.com/BracketList"/>
    <dgm:cxn modelId="{91ECEBC8-E2B3-4D48-8181-224F8F74B250}" type="presParOf" srcId="{B6D916E5-89AB-4B4C-ACED-7C3ED5088E42}" destId="{56011CD7-0419-4F23-BAEA-16F6D0C1AD71}" srcOrd="6" destOrd="0" presId="urn:diagrams.loki3.com/BracketList"/>
    <dgm:cxn modelId="{DD815FE3-B602-43DE-BF46-0D4E91FB7D90}" type="presParOf" srcId="{56011CD7-0419-4F23-BAEA-16F6D0C1AD71}" destId="{15CFB82C-1BE1-4A29-995A-59A9658BCD39}" srcOrd="0" destOrd="0" presId="urn:diagrams.loki3.com/BracketList"/>
    <dgm:cxn modelId="{6AACD253-7AD0-4399-A727-E7D5AF0A8635}" type="presParOf" srcId="{56011CD7-0419-4F23-BAEA-16F6D0C1AD71}" destId="{529F409D-B493-4054-BBE1-949FBC7FD1B7}" srcOrd="1" destOrd="0" presId="urn:diagrams.loki3.com/BracketList"/>
    <dgm:cxn modelId="{247ED19C-5DE2-4832-B4BB-736B93D4A891}" type="presParOf" srcId="{56011CD7-0419-4F23-BAEA-16F6D0C1AD71}" destId="{AF17BBA3-8556-4B95-8810-FD272B597C20}" srcOrd="2" destOrd="0" presId="urn:diagrams.loki3.com/BracketList"/>
    <dgm:cxn modelId="{DD8DE2C0-34BB-4F2B-9835-5987E8293659}" type="presParOf" srcId="{56011CD7-0419-4F23-BAEA-16F6D0C1AD71}" destId="{26EAD374-928F-40D0-B609-04DE39A093A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7A7EF-0CD5-49E1-B1FE-84AE084F0673}">
      <dsp:nvSpPr>
        <dsp:cNvPr id="0" name=""/>
        <dsp:cNvSpPr/>
      </dsp:nvSpPr>
      <dsp:spPr>
        <a:xfrm>
          <a:off x="309955" y="528"/>
          <a:ext cx="3116192" cy="17312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b="1" kern="1200" dirty="0">
              <a:latin typeface="Arial (Body)"/>
            </a:rPr>
            <a:t>Import Libraries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Numpy, pandas, torch, cv2, matplotlib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Albumentations for data augmentation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>
              <a:latin typeface="Arial (Body)"/>
              <a:ea typeface="+mn-ea"/>
              <a:cs typeface="+mn-cs"/>
            </a:rPr>
            <a:t>Segmentation_models_pytorch</a:t>
          </a:r>
          <a:r>
            <a:rPr lang="en-US" sz="1400" kern="1200" dirty="0">
              <a:latin typeface="Arial (Body)"/>
              <a:ea typeface="+mn-ea"/>
              <a:cs typeface="+mn-cs"/>
            </a:rPr>
            <a:t> for deep learning model</a:t>
          </a:r>
        </a:p>
      </dsp:txBody>
      <dsp:txXfrm>
        <a:off x="360661" y="51234"/>
        <a:ext cx="3014780" cy="1629806"/>
      </dsp:txXfrm>
    </dsp:sp>
    <dsp:sp modelId="{07FB8AA8-6D94-4EFB-9A42-3CD3A80FD88C}">
      <dsp:nvSpPr>
        <dsp:cNvPr id="0" name=""/>
        <dsp:cNvSpPr/>
      </dsp:nvSpPr>
      <dsp:spPr>
        <a:xfrm rot="5400000">
          <a:off x="1543448" y="1775026"/>
          <a:ext cx="649206" cy="7790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400" kern="1200">
            <a:latin typeface="Arial (Body)"/>
          </a:endParaRPr>
        </a:p>
      </dsp:txBody>
      <dsp:txXfrm rot="-5400000">
        <a:off x="1634337" y="1839947"/>
        <a:ext cx="467428" cy="454444"/>
      </dsp:txXfrm>
    </dsp:sp>
    <dsp:sp modelId="{DD962802-84DC-49B3-A80B-509E11B5C3F9}">
      <dsp:nvSpPr>
        <dsp:cNvPr id="0" name=""/>
        <dsp:cNvSpPr/>
      </dsp:nvSpPr>
      <dsp:spPr>
        <a:xfrm>
          <a:off x="309955" y="2597355"/>
          <a:ext cx="3116192" cy="17312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b="1" kern="1200" dirty="0">
              <a:latin typeface="Arial (Body)"/>
            </a:rPr>
            <a:t>Load the Dataset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latin typeface="Arial (Body)"/>
            </a:rPr>
            <a:t>Dataset sourced from Kaggle</a:t>
          </a:r>
          <a:endParaRPr lang="vi-VN" sz="1400" b="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Metadata file: metadata.csv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>
              <a:latin typeface="Arial (Body)"/>
              <a:ea typeface="+mn-ea"/>
              <a:cs typeface="+mn-cs"/>
            </a:rPr>
            <a:t>Load using Pandas: pd.read_csv()</a:t>
          </a:r>
          <a:endParaRPr lang="en-US" sz="1400" kern="1200" dirty="0">
            <a:latin typeface="Arial (Body)"/>
            <a:ea typeface="+mn-ea"/>
            <a:cs typeface="+mn-cs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Filter for training data</a:t>
          </a:r>
        </a:p>
      </dsp:txBody>
      <dsp:txXfrm>
        <a:off x="360661" y="2648061"/>
        <a:ext cx="3014780" cy="16298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DFEAA-B303-4B6F-9276-9E2074FDD1CD}">
      <dsp:nvSpPr>
        <dsp:cNvPr id="0" name=""/>
        <dsp:cNvSpPr/>
      </dsp:nvSpPr>
      <dsp:spPr>
        <a:xfrm>
          <a:off x="68261" y="2460"/>
          <a:ext cx="3140076" cy="16108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b="1" kern="1200" dirty="0">
              <a:latin typeface="Arial (Body)"/>
            </a:rPr>
            <a:t>Path Adjustments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(Body)"/>
            </a:rPr>
            <a:t>Convert relative paths to absolute paths</a:t>
          </a:r>
          <a:endParaRPr lang="vi-VN" sz="1400" kern="1200" dirty="0">
            <a:latin typeface="Arial (Body)"/>
          </a:endParaRPr>
        </a:p>
      </dsp:txBody>
      <dsp:txXfrm>
        <a:off x="115441" y="49640"/>
        <a:ext cx="3045716" cy="1516500"/>
      </dsp:txXfrm>
    </dsp:sp>
    <dsp:sp modelId="{7BEB7E27-DC4E-4B62-AA43-5A91D08D29E2}">
      <dsp:nvSpPr>
        <dsp:cNvPr id="0" name=""/>
        <dsp:cNvSpPr/>
      </dsp:nvSpPr>
      <dsp:spPr>
        <a:xfrm rot="5400000">
          <a:off x="1336263" y="1653592"/>
          <a:ext cx="604072" cy="7248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400" kern="1200">
            <a:latin typeface="Arial (Body)"/>
          </a:endParaRPr>
        </a:p>
      </dsp:txBody>
      <dsp:txXfrm rot="-5400000">
        <a:off x="1420833" y="1713999"/>
        <a:ext cx="434933" cy="422850"/>
      </dsp:txXfrm>
    </dsp:sp>
    <dsp:sp modelId="{3D8BC321-2F03-4093-B6FA-AB1A23CF6FDF}">
      <dsp:nvSpPr>
        <dsp:cNvPr id="0" name=""/>
        <dsp:cNvSpPr/>
      </dsp:nvSpPr>
      <dsp:spPr>
        <a:xfrm>
          <a:off x="0" y="2418751"/>
          <a:ext cx="3276599" cy="16108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400" b="1" kern="1200" dirty="0">
              <a:latin typeface="Arial (Body)"/>
            </a:rPr>
            <a:t>Data Augmentation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Use </a:t>
          </a:r>
          <a:r>
            <a:rPr lang="vi-VN" sz="1400" b="1" kern="1200" dirty="0">
              <a:latin typeface="Arial (Body)"/>
            </a:rPr>
            <a:t>Albumentations</a:t>
          </a:r>
          <a:r>
            <a:rPr lang="vi-VN" sz="1400" kern="1200" dirty="0">
              <a:latin typeface="Arial (Body)"/>
            </a:rPr>
            <a:t> for transformations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HorizontalFlip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Normalize trained images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Ensure model generalization</a:t>
          </a:r>
        </a:p>
      </dsp:txBody>
      <dsp:txXfrm>
        <a:off x="47180" y="2465931"/>
        <a:ext cx="3182239" cy="1516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0A470-0708-408C-83B0-16C758F0B8FB}">
      <dsp:nvSpPr>
        <dsp:cNvPr id="0" name=""/>
        <dsp:cNvSpPr/>
      </dsp:nvSpPr>
      <dsp:spPr>
        <a:xfrm>
          <a:off x="3088" y="491787"/>
          <a:ext cx="1579605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 dirty="0">
              <a:latin typeface="Arial (Body)"/>
            </a:rPr>
            <a:t>Model Architecture - DeepLabV3+</a:t>
          </a:r>
          <a:endParaRPr lang="vi-VN" sz="1600" kern="1200" dirty="0">
            <a:latin typeface="Arial (Body)"/>
          </a:endParaRPr>
        </a:p>
      </dsp:txBody>
      <dsp:txXfrm>
        <a:off x="3088" y="491787"/>
        <a:ext cx="1579605" cy="712800"/>
      </dsp:txXfrm>
    </dsp:sp>
    <dsp:sp modelId="{048CDCD7-CDE7-4967-9AB2-E0FD323AAFB5}">
      <dsp:nvSpPr>
        <dsp:cNvPr id="0" name=""/>
        <dsp:cNvSpPr/>
      </dsp:nvSpPr>
      <dsp:spPr>
        <a:xfrm>
          <a:off x="1582694" y="90837"/>
          <a:ext cx="315921" cy="15147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50245-E867-49DE-BCDD-2ED8C2B8CCC0}">
      <dsp:nvSpPr>
        <dsp:cNvPr id="0" name=""/>
        <dsp:cNvSpPr/>
      </dsp:nvSpPr>
      <dsp:spPr>
        <a:xfrm>
          <a:off x="2024983" y="90837"/>
          <a:ext cx="4296528" cy="15147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>
              <a:latin typeface="Arial (Body)"/>
            </a:rPr>
            <a:t>Base Model:</a:t>
          </a:r>
          <a:r>
            <a:rPr lang="en-US" sz="1400" kern="1200" dirty="0">
              <a:latin typeface="Arial (Body)"/>
            </a:rPr>
            <a:t> DeepLabV3+ with ResNet-50 backbone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b="1" kern="1200" dirty="0">
              <a:latin typeface="Arial (Body)"/>
            </a:rPr>
            <a:t>Key Features</a:t>
          </a:r>
          <a:endParaRPr lang="vi-VN" sz="1400" kern="1200" dirty="0">
            <a:latin typeface="Arial (Body)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 err="1">
              <a:latin typeface="Arial (Body)"/>
            </a:rPr>
            <a:t>Atrous</a:t>
          </a:r>
          <a:r>
            <a:rPr lang="en-US" sz="1400" kern="1200" dirty="0">
              <a:latin typeface="Arial (Body)"/>
            </a:rPr>
            <a:t> Spatial Pyramid Pooling (ASPP) for multi-scale context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Encoder-Decoder structure for high-resolution segmentation</a:t>
          </a:r>
        </a:p>
      </dsp:txBody>
      <dsp:txXfrm>
        <a:off x="2024983" y="90837"/>
        <a:ext cx="4296528" cy="1514700"/>
      </dsp:txXfrm>
    </dsp:sp>
    <dsp:sp modelId="{C34FE43C-0F6C-437D-99F0-ADE430E34818}">
      <dsp:nvSpPr>
        <dsp:cNvPr id="0" name=""/>
        <dsp:cNvSpPr/>
      </dsp:nvSpPr>
      <dsp:spPr>
        <a:xfrm>
          <a:off x="3088" y="1994478"/>
          <a:ext cx="1579605" cy="50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 dirty="0">
              <a:latin typeface="Arial (Body)"/>
            </a:rPr>
            <a:t>Training Configuration</a:t>
          </a:r>
          <a:endParaRPr lang="vi-VN" sz="1600" kern="1200" dirty="0">
            <a:latin typeface="Arial (Body)"/>
          </a:endParaRPr>
        </a:p>
      </dsp:txBody>
      <dsp:txXfrm>
        <a:off x="3088" y="1994478"/>
        <a:ext cx="1579605" cy="504900"/>
      </dsp:txXfrm>
    </dsp:sp>
    <dsp:sp modelId="{6B0F25AE-1660-4A21-95D4-C8D0FF8BCF1D}">
      <dsp:nvSpPr>
        <dsp:cNvPr id="0" name=""/>
        <dsp:cNvSpPr/>
      </dsp:nvSpPr>
      <dsp:spPr>
        <a:xfrm>
          <a:off x="1582694" y="1663137"/>
          <a:ext cx="315921" cy="1167581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18770-344D-4A05-A804-0AD813E52E76}">
      <dsp:nvSpPr>
        <dsp:cNvPr id="0" name=""/>
        <dsp:cNvSpPr/>
      </dsp:nvSpPr>
      <dsp:spPr>
        <a:xfrm>
          <a:off x="2024983" y="1663137"/>
          <a:ext cx="4296528" cy="116758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>
              <a:latin typeface="Arial (Body)"/>
            </a:rPr>
            <a:t>Optimizer:</a:t>
          </a:r>
          <a:r>
            <a:rPr lang="en-US" sz="1400" kern="1200" dirty="0">
              <a:latin typeface="Arial (Body)"/>
            </a:rPr>
            <a:t> Adam with learning rate scheduling.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b="1" kern="1200" dirty="0">
              <a:latin typeface="Arial (Body)"/>
            </a:rPr>
            <a:t>Batch Size:</a:t>
          </a:r>
          <a:r>
            <a:rPr lang="vi-VN" sz="1400" kern="1200" dirty="0">
              <a:latin typeface="Arial (Body)"/>
            </a:rPr>
            <a:t> </a:t>
          </a:r>
          <a:r>
            <a:rPr lang="en-US" sz="1400" kern="1200" dirty="0">
              <a:latin typeface="Arial (Body)"/>
            </a:rPr>
            <a:t>2</a:t>
          </a:r>
          <a:endParaRPr lang="vi-VN" sz="1400" kern="1200" dirty="0">
            <a:latin typeface="Arial (Body)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b="1" kern="1200" dirty="0">
              <a:latin typeface="Arial (Body)"/>
            </a:rPr>
            <a:t>Epochs:</a:t>
          </a:r>
          <a:r>
            <a:rPr lang="vi-VN" sz="1400" kern="1200" dirty="0">
              <a:latin typeface="Arial (Body)"/>
            </a:rPr>
            <a:t> 3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b="1" kern="1200" dirty="0">
              <a:latin typeface="Arial (Body)"/>
            </a:rPr>
            <a:t>Augmentations:</a:t>
          </a:r>
          <a:r>
            <a:rPr lang="en-US" sz="1400" kern="1200" dirty="0">
              <a:latin typeface="Arial (Body)"/>
            </a:rPr>
            <a:t> Applied to improve generalization.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b="1" kern="1200" dirty="0">
              <a:latin typeface="Arial (Body)"/>
            </a:rPr>
            <a:t>Hardware:</a:t>
          </a:r>
          <a:r>
            <a:rPr lang="vi-VN" sz="1400" kern="1200" dirty="0">
              <a:latin typeface="Arial (Body)"/>
            </a:rPr>
            <a:t> Trained on GPU</a:t>
          </a:r>
        </a:p>
      </dsp:txBody>
      <dsp:txXfrm>
        <a:off x="2024983" y="1663137"/>
        <a:ext cx="4296528" cy="1167581"/>
      </dsp:txXfrm>
    </dsp:sp>
    <dsp:sp modelId="{AFF49521-5294-4927-BBB4-AA93AC02DA40}">
      <dsp:nvSpPr>
        <dsp:cNvPr id="0" name=""/>
        <dsp:cNvSpPr/>
      </dsp:nvSpPr>
      <dsp:spPr>
        <a:xfrm>
          <a:off x="3088" y="2999693"/>
          <a:ext cx="1579605" cy="712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 dirty="0">
              <a:latin typeface="Arial (Body)"/>
            </a:rPr>
            <a:t>Model Evaluation Metrics</a:t>
          </a:r>
          <a:endParaRPr lang="vi-VN" sz="1600" kern="1200" dirty="0">
            <a:latin typeface="Arial (Body)"/>
          </a:endParaRPr>
        </a:p>
      </dsp:txBody>
      <dsp:txXfrm>
        <a:off x="3088" y="2999693"/>
        <a:ext cx="1579605" cy="712800"/>
      </dsp:txXfrm>
    </dsp:sp>
    <dsp:sp modelId="{73914F9B-63A0-4F80-839B-F661295FFDD5}">
      <dsp:nvSpPr>
        <dsp:cNvPr id="0" name=""/>
        <dsp:cNvSpPr/>
      </dsp:nvSpPr>
      <dsp:spPr>
        <a:xfrm>
          <a:off x="1582694" y="2888318"/>
          <a:ext cx="315921" cy="93555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C02D6-E5A2-4CE9-A9FA-982C4A7359FC}">
      <dsp:nvSpPr>
        <dsp:cNvPr id="0" name=""/>
        <dsp:cNvSpPr/>
      </dsp:nvSpPr>
      <dsp:spPr>
        <a:xfrm>
          <a:off x="2024983" y="2888318"/>
          <a:ext cx="4296528" cy="93555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400" b="1" kern="1200" dirty="0">
              <a:latin typeface="Arial (Body)"/>
            </a:rPr>
            <a:t>Metrics Used</a:t>
          </a:r>
          <a:endParaRPr lang="vi-VN" sz="1400" kern="1200" dirty="0">
            <a:latin typeface="Arial (Body)"/>
          </a:endParaRP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Intersection over Union (IoU)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Dice Coefficient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400" kern="1200" dirty="0">
              <a:latin typeface="Arial (Body)"/>
            </a:rPr>
            <a:t>Pixel Accuracy</a:t>
          </a:r>
        </a:p>
      </dsp:txBody>
      <dsp:txXfrm>
        <a:off x="2024983" y="2888318"/>
        <a:ext cx="4296528" cy="935550"/>
      </dsp:txXfrm>
    </dsp:sp>
    <dsp:sp modelId="{15CFB82C-1BE1-4A29-995A-59A9658BCD39}">
      <dsp:nvSpPr>
        <dsp:cNvPr id="0" name=""/>
        <dsp:cNvSpPr/>
      </dsp:nvSpPr>
      <dsp:spPr>
        <a:xfrm>
          <a:off x="3088" y="3881468"/>
          <a:ext cx="1579605" cy="50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40640" rIns="113792" bIns="40640" numCol="1" spcCol="1270" anchor="ctr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1600" b="1" kern="1200" dirty="0">
              <a:latin typeface="Arial (Body)"/>
            </a:rPr>
            <a:t>Results Visualization</a:t>
          </a:r>
          <a:endParaRPr lang="vi-VN" sz="1600" kern="1200" dirty="0">
            <a:latin typeface="Arial (Body)"/>
          </a:endParaRPr>
        </a:p>
      </dsp:txBody>
      <dsp:txXfrm>
        <a:off x="3088" y="3881468"/>
        <a:ext cx="1579605" cy="504900"/>
      </dsp:txXfrm>
    </dsp:sp>
    <dsp:sp modelId="{529F409D-B493-4054-BBE1-949FBC7FD1B7}">
      <dsp:nvSpPr>
        <dsp:cNvPr id="0" name=""/>
        <dsp:cNvSpPr/>
      </dsp:nvSpPr>
      <dsp:spPr>
        <a:xfrm>
          <a:off x="1582694" y="3881468"/>
          <a:ext cx="315921" cy="504900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AD374-928F-40D0-B609-04DE39A093A4}">
      <dsp:nvSpPr>
        <dsp:cNvPr id="0" name=""/>
        <dsp:cNvSpPr/>
      </dsp:nvSpPr>
      <dsp:spPr>
        <a:xfrm>
          <a:off x="2024983" y="3881468"/>
          <a:ext cx="4296528" cy="5049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latin typeface="Arial (Body)"/>
            </a:rPr>
            <a:t>Display sample predictions vs. ground truth masks</a:t>
          </a:r>
          <a:endParaRPr lang="vi-VN" sz="1400" kern="1200" dirty="0">
            <a:latin typeface="Arial (Body)"/>
          </a:endParaRPr>
        </a:p>
      </dsp:txBody>
      <dsp:txXfrm>
        <a:off x="2024983" y="3881468"/>
        <a:ext cx="4296528" cy="504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08E86-97F3-449F-B80A-07FA94EBBFA7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D7DA0-A8FB-470D-A645-0DDEFE2A344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7121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308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8447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969D1-C8ED-D128-5B0B-769943F81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DFFBB2-791A-60D5-483C-3FCAAFFC5E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75F03-62B9-7E43-9685-29E4BEF6A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759BD-4140-C4DD-A7C1-072EEC3A17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1100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1FA9A-6255-5BB8-747F-95E5E8523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782B7A-24AF-17C7-28A3-0FE0F0DE57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22E58C-2306-272E-35FB-94688FD60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6B811-5954-EE16-3C1F-66B0827EF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4902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8FFA2-6E5A-DA4C-AA3E-58A431BB2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2243B8-0289-4F97-E34C-22863BDB17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4CB7AF-B39B-AB76-32A0-A5A1C7CDF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C24ED-1DD1-3E0A-0A42-B3D1CAC81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76858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A1E72-D244-DDB7-7536-5C35E1C76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D9DCEC-0355-8272-7A34-224A116844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CA3D74-0509-3E69-E873-A925B3930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9BA39-B654-D57F-BCE6-91F6B3D4B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0495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59B54-4818-EA7E-272C-08C01EA53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706554-7D70-8891-1147-A3110D3345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4BAF49-77A1-39E4-8663-34632E014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2308D-93D8-6946-67BB-361C7F284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9291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2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b38333f24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g32b38333f24_1_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g32b38333f24_1_4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3796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b48df2671_0_16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32b48df2671_0_165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2b48df2671_0_1652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348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F58AD-B976-069F-2AB6-679D950E3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8C336-E579-C85D-C0D8-BBEE9567B0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953219-98B9-0CBF-E0E7-564BF2877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3CC5D-21AA-DE1F-C8A3-7337C6998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167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9095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5267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3608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DD7DA0-A8FB-470D-A645-0DDEFE2A344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09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11124"/>
            <a:ext cx="168021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9371"/>
            <a:ext cx="9975850" cy="1293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030A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0162" y="1988820"/>
            <a:ext cx="5998209" cy="3396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91672" y="6428920"/>
            <a:ext cx="417195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Cloud</a:t>
            </a:r>
            <a:r>
              <a:rPr spc="-30" dirty="0"/>
              <a:t> </a:t>
            </a:r>
            <a:r>
              <a:rPr dirty="0"/>
              <a:t>Computing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Blockchain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</a:t>
            </a:r>
            <a:r>
              <a:rPr spc="-10" dirty="0"/>
              <a:t>Mayra</a:t>
            </a:r>
            <a:r>
              <a:rPr spc="-25" dirty="0"/>
              <a:t> </a:t>
            </a:r>
            <a:r>
              <a:rPr dirty="0"/>
              <a:t>Samaniego</a:t>
            </a:r>
            <a:r>
              <a:rPr spc="-15" dirty="0"/>
              <a:t> </a:t>
            </a:r>
            <a:r>
              <a:rPr dirty="0"/>
              <a:t>MSc.</a:t>
            </a:r>
            <a:r>
              <a:rPr spc="-20" dirty="0"/>
              <a:t> </a:t>
            </a:r>
            <a:r>
              <a:rPr dirty="0"/>
              <a:t>Ph.D.</a:t>
            </a:r>
            <a:r>
              <a:rPr spc="-20" dirty="0"/>
              <a:t> </a:t>
            </a:r>
            <a:r>
              <a:rPr spc="-25" dirty="0"/>
              <a:t>(c)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7415" y="6428920"/>
            <a:ext cx="24447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thin0013@saskpolytech.ca" TargetMode="External"/><Relationship Id="rId5" Type="http://schemas.openxmlformats.org/officeDocument/2006/relationships/hyperlink" Target="mailto:patel7344@saskpolytech.ca" TargetMode="External"/><Relationship Id="rId4" Type="http://schemas.openxmlformats.org/officeDocument/2006/relationships/hyperlink" Target="mailto:nguyen9657@saskpolytech.ca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kaggle.com/datasets/balraj98/deepglobe-road-extraction-dataset/data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8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7.png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2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11.png"/><Relationship Id="rId4" Type="http://schemas.openxmlformats.org/officeDocument/2006/relationships/diagramData" Target="../diagrams/data2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microsoft.com/office/2007/relationships/diagramDrawing" Target="../diagrams/drawin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76" y="984377"/>
            <a:ext cx="10586769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kumimoji="0" lang="en-US" altLang="en-US" sz="6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AI-Network </a:t>
            </a:r>
            <a:r>
              <a:rPr kumimoji="0" lang="en-US" altLang="en-US" sz="6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Extraction from Satellite Imagery</a:t>
            </a:r>
            <a:endParaRPr lang="en-US" sz="5850" dirty="0"/>
          </a:p>
        </p:txBody>
      </p:sp>
      <p:sp>
        <p:nvSpPr>
          <p:cNvPr id="4" name="object 4"/>
          <p:cNvSpPr/>
          <p:nvPr/>
        </p:nvSpPr>
        <p:spPr>
          <a:xfrm>
            <a:off x="281354" y="3693551"/>
            <a:ext cx="11600815" cy="0"/>
          </a:xfrm>
          <a:custGeom>
            <a:avLst/>
            <a:gdLst/>
            <a:ahLst/>
            <a:cxnLst/>
            <a:rect l="l" t="t" r="r" b="b"/>
            <a:pathLst>
              <a:path w="11600815">
                <a:moveTo>
                  <a:pt x="0" y="0"/>
                </a:moveTo>
                <a:lnTo>
                  <a:pt x="11600600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CE7E1570-F557-AFE6-7016-EFF3A069CC5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82201" y="5410200"/>
            <a:ext cx="1983504" cy="1128711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A463CF92-0653-5AC7-912D-4BFD08D68082}"/>
              </a:ext>
            </a:extLst>
          </p:cNvPr>
          <p:cNvSpPr txBox="1">
            <a:spLocks/>
          </p:cNvSpPr>
          <p:nvPr/>
        </p:nvSpPr>
        <p:spPr>
          <a:xfrm>
            <a:off x="197816" y="4724400"/>
            <a:ext cx="7269784" cy="20479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400" b="0" i="0">
                <a:solidFill>
                  <a:srgbClr val="7030A0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Subtitle: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Capstone Project 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vi-VN" sz="2000" b="1" dirty="0"/>
              <a:t>Diep – </a:t>
            </a:r>
            <a:r>
              <a:rPr lang="vi-VN" sz="2000" b="1" dirty="0">
                <a:hlinkClick r:id="rId4"/>
              </a:rPr>
              <a:t>nguyen9657@saskpolytech.ca</a:t>
            </a:r>
            <a:r>
              <a:rPr lang="vi-VN" sz="2000" b="1" dirty="0"/>
              <a:t> </a:t>
            </a:r>
          </a:p>
          <a:p>
            <a:r>
              <a:rPr lang="vi-VN" sz="2000" b="1" dirty="0"/>
              <a:t>Harnil - </a:t>
            </a:r>
            <a:r>
              <a:rPr lang="vi-VN" sz="2000" b="1" dirty="0">
                <a:hlinkClick r:id="rId5"/>
              </a:rPr>
              <a:t>patel7344@saskpolytech.ca</a:t>
            </a:r>
            <a:r>
              <a:rPr lang="vi-VN" sz="2000" b="1" dirty="0"/>
              <a:t> </a:t>
            </a:r>
          </a:p>
          <a:p>
            <a:r>
              <a:rPr lang="vi-VN" sz="2000" b="1" dirty="0"/>
              <a:t>Do – </a:t>
            </a:r>
            <a:r>
              <a:rPr lang="vi-VN" sz="2000" b="1" dirty="0">
                <a:hlinkClick r:id="rId6"/>
              </a:rPr>
              <a:t>thin0013@saskpolytech.ca</a:t>
            </a:r>
            <a:r>
              <a:rPr lang="vi-VN" sz="2000" b="1" dirty="0"/>
              <a:t> </a:t>
            </a:r>
            <a:endParaRPr lang="en-CA" sz="20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1671740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Results and Analysis </a:t>
            </a:r>
            <a:br>
              <a:rPr lang="en-US" spc="-10" dirty="0"/>
            </a:b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63B418-D5CF-25C3-9FD6-CB16CFDC3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668380"/>
              </p:ext>
            </p:extLst>
          </p:nvPr>
        </p:nvGraphicFramePr>
        <p:xfrm>
          <a:off x="830535" y="2362200"/>
          <a:ext cx="10481355" cy="2866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93785">
                  <a:extLst>
                    <a:ext uri="{9D8B030D-6E8A-4147-A177-3AD203B41FA5}">
                      <a16:colId xmlns:a16="http://schemas.microsoft.com/office/drawing/2014/main" val="878911660"/>
                    </a:ext>
                  </a:extLst>
                </a:gridCol>
                <a:gridCol w="3493785">
                  <a:extLst>
                    <a:ext uri="{9D8B030D-6E8A-4147-A177-3AD203B41FA5}">
                      <a16:colId xmlns:a16="http://schemas.microsoft.com/office/drawing/2014/main" val="4038263421"/>
                    </a:ext>
                  </a:extLst>
                </a:gridCol>
                <a:gridCol w="3493785">
                  <a:extLst>
                    <a:ext uri="{9D8B030D-6E8A-4147-A177-3AD203B41FA5}">
                      <a16:colId xmlns:a16="http://schemas.microsoft.com/office/drawing/2014/main" val="163406869"/>
                    </a:ext>
                  </a:extLst>
                </a:gridCol>
              </a:tblGrid>
              <a:tr h="349355">
                <a:tc>
                  <a:txBody>
                    <a:bodyPr/>
                    <a:lstStyle/>
                    <a:p>
                      <a:endParaRPr lang="en-CA" sz="1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DeepLabV3+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U-Net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0237659"/>
                  </a:ext>
                </a:extLst>
              </a:tr>
              <a:tr h="873387">
                <a:tc>
                  <a:txBody>
                    <a:bodyPr/>
                    <a:lstStyle/>
                    <a:p>
                      <a:r>
                        <a:rPr lang="en-CA" sz="1800" b="1" dirty="0"/>
                        <a:t>Architecture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Semantic segmentation model</a:t>
                      </a:r>
                      <a:r>
                        <a:rPr lang="en-US" sz="1800" dirty="0"/>
                        <a:t> designed for pixel-wise classification</a:t>
                      </a:r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Fully convolutional network</a:t>
                      </a:r>
                      <a:r>
                        <a:rPr lang="en-US" sz="1800" dirty="0"/>
                        <a:t> designed for image segmentation</a:t>
                      </a:r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6292995"/>
                  </a:ext>
                </a:extLst>
              </a:tr>
              <a:tr h="672163">
                <a:tc>
                  <a:txBody>
                    <a:bodyPr/>
                    <a:lstStyle/>
                    <a:p>
                      <a:r>
                        <a:rPr lang="en-CA" sz="1800" b="1" dirty="0"/>
                        <a:t>Loss Function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Cross-Entropy Loss (used during training)</a:t>
                      </a:r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A" sz="1800" dirty="0"/>
                        <a:t>Binary Cross-Entropy Loss.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814164"/>
                  </a:ext>
                </a:extLst>
              </a:tr>
              <a:tr h="672163">
                <a:tc>
                  <a:txBody>
                    <a:bodyPr/>
                    <a:lstStyle/>
                    <a:p>
                      <a:r>
                        <a:rPr lang="en-CA" sz="1800" b="1" dirty="0"/>
                        <a:t>Metrics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 err="1"/>
                        <a:t>IoU</a:t>
                      </a:r>
                      <a:r>
                        <a:rPr lang="en-CA" b="0" dirty="0"/>
                        <a:t> and Dice Coefficient Comparison</a:t>
                      </a:r>
                    </a:p>
                    <a:p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b="0" dirty="0"/>
                        <a:t>Accuracy, </a:t>
                      </a:r>
                      <a:r>
                        <a:rPr lang="en-CA" b="0" dirty="0" err="1"/>
                        <a:t>IoU</a:t>
                      </a:r>
                      <a:r>
                        <a:rPr lang="en-CA" b="0" dirty="0"/>
                        <a:t> and Dice Coefficient Comparison</a:t>
                      </a:r>
                    </a:p>
                    <a:p>
                      <a:endParaRPr lang="en-CA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99020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11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49349FC-0F69-8115-0649-EA1226B60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ploaded image">
            <a:extLst>
              <a:ext uri="{FF2B5EF4-FFF2-40B4-BE49-F238E27FC236}">
                <a16:creationId xmlns:a16="http://schemas.microsoft.com/office/drawing/2014/main" id="{169367D5-244F-F52D-D74F-565E26B22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663" y="3186113"/>
            <a:ext cx="4300537" cy="306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6878E9A7-0A03-29C0-CF5E-7C9551F692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1887183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10" dirty="0"/>
              <a:t>Results and Analysis</a:t>
            </a:r>
            <a:br>
              <a:rPr lang="en-US" spc="-10" dirty="0"/>
            </a:br>
            <a:r>
              <a:rPr lang="en-US" sz="2000" b="1" dirty="0"/>
              <a:t>( Accuracy and </a:t>
            </a:r>
            <a:r>
              <a:rPr lang="en-CA" sz="2000" b="1" dirty="0" err="1"/>
              <a:t>IoU</a:t>
            </a:r>
            <a:r>
              <a:rPr lang="en-CA" sz="2000" b="1" dirty="0"/>
              <a:t> Comparison)</a:t>
            </a:r>
            <a:br>
              <a:rPr lang="en-CA" sz="2000" b="1" dirty="0"/>
            </a:br>
            <a:br>
              <a:rPr lang="en-US" sz="1800" spc="-10" dirty="0"/>
            </a:br>
            <a:endParaRPr sz="1800"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CA71A44-D00F-C06B-E599-B5C301DDFED6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2FF7880D-1CA0-B138-7CEE-A476820DFD2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E298612-2C58-BFFC-5F0F-17BC1354C18F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35BE1C89-3381-F729-3F15-E1A853342BBC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73C66CB3-6FC3-A5E2-7E41-444D07E5466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7AF908F3-E198-04C0-1143-83F833AAB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35" y="3196020"/>
            <a:ext cx="4381500" cy="293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10A037B-BC54-756F-3247-6D40773972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724586"/>
              </p:ext>
            </p:extLst>
          </p:nvPr>
        </p:nvGraphicFramePr>
        <p:xfrm>
          <a:off x="719754" y="2939829"/>
          <a:ext cx="1052576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2880">
                  <a:extLst>
                    <a:ext uri="{9D8B030D-6E8A-4147-A177-3AD203B41FA5}">
                      <a16:colId xmlns:a16="http://schemas.microsoft.com/office/drawing/2014/main" val="472952159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29518311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U-Net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DeepLabV3+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883929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630B395-24F7-03BA-D391-5EA56E8E8326}"/>
              </a:ext>
            </a:extLst>
          </p:cNvPr>
          <p:cNvSpPr txBox="1"/>
          <p:nvPr/>
        </p:nvSpPr>
        <p:spPr>
          <a:xfrm>
            <a:off x="719754" y="1890514"/>
            <a:ext cx="10634636" cy="1076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U-Net: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(97.14%)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high, but accuracy alone can be misleading because it may not capture cases where small road segments are misclassified, especially if the roads are thin or fragmented. It’s true when Mean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only 49.57%.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DeepLabV3+: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(95.18%)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indicates that DeepLabV3+ has a very high overlap between the predicted road segments and the ground truth. This means DeepLabV3+ is more precise in detecting the road areas, especially thin roads and small segments, which is harder for U-Net to capture effectively.</a:t>
            </a:r>
            <a:endParaRPr lang="en-CA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947D5B-E03D-4422-8B6D-DE4AC3C84D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335" y="4495555"/>
            <a:ext cx="2293665" cy="15590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B5F1E26-56F0-4D35-A769-F4F408A43D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335845"/>
            <a:ext cx="2714722" cy="115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75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4111BC4-10B1-6BCD-E699-5F647297B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8A4D0B3-1B6E-9F8C-16B8-A383ABD46B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2656625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10" dirty="0"/>
              <a:t>Results and Analysis</a:t>
            </a:r>
            <a:br>
              <a:rPr lang="en-US" spc="-10" dirty="0"/>
            </a:br>
            <a:r>
              <a:rPr lang="en-US" sz="2000" b="1" dirty="0"/>
              <a:t>(Sample Segmented Images vs. Ground Truth)</a:t>
            </a:r>
            <a:br>
              <a:rPr lang="en-CA" b="1" dirty="0"/>
            </a:br>
            <a:br>
              <a:rPr lang="en-US" spc="-10" dirty="0"/>
            </a:b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76895A11-CD12-4F04-D4E0-C339509FEB10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7B917571-1789-51D1-D941-14DE735D036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710066E-34EA-4C2C-EF83-C44510D56D74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4F2E1D59-262B-4FEE-0301-9BE20476D1EA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739EFC3-5ABD-51FA-D3C1-36979D3BBF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1954C29-B9E2-9162-D6C1-78CB736E2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847814"/>
              </p:ext>
            </p:extLst>
          </p:nvPr>
        </p:nvGraphicFramePr>
        <p:xfrm>
          <a:off x="828040" y="3633627"/>
          <a:ext cx="1052576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62880">
                  <a:extLst>
                    <a:ext uri="{9D8B030D-6E8A-4147-A177-3AD203B41FA5}">
                      <a16:colId xmlns:a16="http://schemas.microsoft.com/office/drawing/2014/main" val="472952159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2951831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U-Net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DeepLabV3+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883929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52357D8-A484-D82A-C90D-883885208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850195"/>
              </p:ext>
            </p:extLst>
          </p:nvPr>
        </p:nvGraphicFramePr>
        <p:xfrm>
          <a:off x="828040" y="1733906"/>
          <a:ext cx="1052385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7952">
                  <a:extLst>
                    <a:ext uri="{9D8B030D-6E8A-4147-A177-3AD203B41FA5}">
                      <a16:colId xmlns:a16="http://schemas.microsoft.com/office/drawing/2014/main" val="1083646029"/>
                    </a:ext>
                  </a:extLst>
                </a:gridCol>
                <a:gridCol w="3507952">
                  <a:extLst>
                    <a:ext uri="{9D8B030D-6E8A-4147-A177-3AD203B41FA5}">
                      <a16:colId xmlns:a16="http://schemas.microsoft.com/office/drawing/2014/main" val="2016310051"/>
                    </a:ext>
                  </a:extLst>
                </a:gridCol>
                <a:gridCol w="3507952">
                  <a:extLst>
                    <a:ext uri="{9D8B030D-6E8A-4147-A177-3AD203B41FA5}">
                      <a16:colId xmlns:a16="http://schemas.microsoft.com/office/drawing/2014/main" val="1762342617"/>
                    </a:ext>
                  </a:extLst>
                </a:gridCol>
              </a:tblGrid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Term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/>
                        <a:t>Representation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b="1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926836"/>
                  </a:ext>
                </a:extLst>
              </a:tr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Original Mask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Raw dataset mask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Used for training/testing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561618"/>
                  </a:ext>
                </a:extLst>
              </a:tr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Ground Truth Mask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Color-coded segmentation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Help in visualization &amp; comparison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80543"/>
                  </a:ext>
                </a:extLst>
              </a:tr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Predicted Mask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Model's output segmentation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Used for 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133558"/>
                  </a:ext>
                </a:extLst>
              </a:tr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One-Hot Encoded Mask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 dirty="0"/>
                        <a:t>Multi-channel binary representation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sz="1400"/>
                        <a:t>Help </a:t>
                      </a:r>
                      <a:r>
                        <a:rPr lang="en-CA" sz="1400" dirty="0"/>
                        <a:t>in model training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612339"/>
                  </a:ext>
                </a:extLst>
              </a:tr>
              <a:tr h="279387">
                <a:tc>
                  <a:txBody>
                    <a:bodyPr/>
                    <a:lstStyle/>
                    <a:p>
                      <a:r>
                        <a:rPr lang="en-CA" sz="1400" b="1" dirty="0"/>
                        <a:t>Predicted Road Heatmap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Probability distribution of "road" pixels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for model confidence visualization</a:t>
                      </a:r>
                      <a:endParaRPr lang="en-CA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306950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1FD835E-5E33-2AEF-7E68-10DF509E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087" y="4004467"/>
            <a:ext cx="5210902" cy="1886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764C63-2D06-5B7E-2CC6-766A42EBF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4864" y="4152071"/>
            <a:ext cx="6163205" cy="15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4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C669D5B-9627-C67B-9370-06C77239F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072531A-ED7D-5C11-7690-2FCEDE23E4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2656625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10" dirty="0"/>
              <a:t>Results and Analysis</a:t>
            </a:r>
            <a:br>
              <a:rPr lang="en-US" spc="-10" dirty="0"/>
            </a:br>
            <a:r>
              <a:rPr lang="en-US" sz="2000" b="1" dirty="0"/>
              <a:t>(Loss Comparison and Model Preference)</a:t>
            </a:r>
            <a:br>
              <a:rPr lang="en-CA" b="1" dirty="0"/>
            </a:br>
            <a:br>
              <a:rPr lang="en-US" spc="-10" dirty="0"/>
            </a:b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B78F8565-D18E-A590-7F50-14617F6C3401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F7E75D49-68D6-E6FA-235D-6BB83131230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1D89CD4-1273-1A95-6D38-4475656283F8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39734ABE-6DCD-A0DA-265A-FA0573EC3469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CE40A40F-FE32-0863-5DBF-EE4C912C942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3B7EAB0-2806-2BBF-1666-D0FCB6EA8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048880"/>
            <a:ext cx="10668000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Comparison: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U-Net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DeepLabV3+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low loss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0.0658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0.0261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respectively but DeepLabV3+ is better because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it’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 able to capture the road regions well and overlap with the ground truth effectively. 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Preference: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your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 is high precision in road segmentation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DeepLabV3+ with its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would likely give more accurate road boundaries, even for thin or fragmented roads.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U-Net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performs well in terms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might be preferred if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inference speed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 complexity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needed, especially if you want to deploy the model with fewer computational resources.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221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4A25455-B9BE-2685-B111-25075BA29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8EB36A7-8476-FFF8-1DF8-731541392E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2656625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pc="-10" dirty="0"/>
              <a:t>Results and Analysis</a:t>
            </a:r>
            <a:br>
              <a:rPr lang="en-US" spc="-10" dirty="0"/>
            </a:br>
            <a:r>
              <a:rPr lang="en-US" sz="2000" b="1" dirty="0"/>
              <a:t>(Conclusion)</a:t>
            </a:r>
            <a:br>
              <a:rPr lang="en-CA" b="1" dirty="0"/>
            </a:br>
            <a:br>
              <a:rPr lang="en-US" spc="-10" dirty="0"/>
            </a:b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4372A39A-A91F-C7F3-04D7-91514683C3D6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607BEA08-F84F-331B-FB22-FD9DB976181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4897897-2773-BB1A-ABF7-7B2E9C923CA9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CCA5CB2E-01CF-AA12-C88D-158BA9BA6A1F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630ADFFD-53FD-AD03-FEB9-02465BF737A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5078868-8F6B-E424-30D7-FF15D08D6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862" y="1797106"/>
            <a:ext cx="11125200" cy="201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Considerations: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U-Net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might be performing well on pixel classification but might struggle with finer details or boundaries. The high accuracy is a positive     indicator, but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Dice Loss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suggest DeepLabV3+ captures the road segmentation better, especially for smaller or thin road areas.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DeepLabV3+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seems to have the edge when it comes to fine-tuned segmentation (judging by its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Mean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Dice Loss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which is critical for more complex road segmentation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90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AB460-531D-B959-59F0-2F3738C7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311C8FF-6AC4-0DF5-AB08-B958EB7652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Project Progress Self-Assessment</a:t>
            </a: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E993F2E-562C-4F54-21BE-A62153846721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F700E1A6-2322-503C-8BBF-60BA0BAED1D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D3704C9-8BAE-D808-78E5-B53D7715C97A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12E26CD1-4368-8CE1-8FDC-064E6E4ADC39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FE9A17-E1E8-4EC2-9194-F556E80B4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797273"/>
            <a:ext cx="11125200" cy="429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9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9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44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References (1/2)</a:t>
            </a:r>
            <a:endParaRPr/>
          </a:p>
        </p:txBody>
      </p:sp>
      <p:grpSp>
        <p:nvGrpSpPr>
          <p:cNvPr id="243" name="Google Shape;243;p12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244" name="Google Shape;244;p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12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 h="120000" extrusionOk="0">
                  <a:moveTo>
                    <a:pt x="0" y="0"/>
                  </a:moveTo>
                  <a:lnTo>
                    <a:pt x="9687126" y="0"/>
                  </a:lnTo>
                </a:path>
              </a:pathLst>
            </a:custGeom>
            <a:noFill/>
            <a:ln w="381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46" name="Google Shape;246;p12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 h="120000" extrusionOk="0">
                <a:moveTo>
                  <a:pt x="0" y="0"/>
                </a:moveTo>
                <a:lnTo>
                  <a:pt x="10523264" y="0"/>
                </a:lnTo>
              </a:path>
            </a:pathLst>
          </a:cu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8" name="Google Shape;248;p12"/>
          <p:cNvSpPr txBox="1"/>
          <p:nvPr/>
        </p:nvSpPr>
        <p:spPr>
          <a:xfrm>
            <a:off x="604625" y="1785750"/>
            <a:ext cx="108363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Liu, Y., Guo, Y., Zhang, F., &amp; Wang, X. (2024). </a:t>
            </a:r>
            <a:r>
              <a:rPr lang="en-CA" sz="2000" i="1">
                <a:solidFill>
                  <a:schemeClr val="dk1"/>
                </a:solidFill>
              </a:rPr>
              <a:t>A Novel Network Framework on Simultaneous Road Segmentation and Vehicle Detection for UAV Aerial Traffic Images.</a:t>
            </a:r>
            <a:r>
              <a:rPr lang="en-CA" sz="2000" b="1">
                <a:solidFill>
                  <a:schemeClr val="dk1"/>
                </a:solidFill>
              </a:rPr>
              <a:t>Sensors, 24(11), 3606.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Mnih, V., &amp; Hinton, G. (2018).</a:t>
            </a:r>
            <a:r>
              <a:rPr lang="en-CA" sz="2000">
                <a:solidFill>
                  <a:schemeClr val="dk1"/>
                </a:solidFill>
              </a:rPr>
              <a:t> "Learning to Detect Roads in High-Resolution Aerial Images." </a:t>
            </a:r>
            <a:r>
              <a:rPr lang="en-CA" sz="2000" i="1">
                <a:solidFill>
                  <a:schemeClr val="dk1"/>
                </a:solidFill>
              </a:rPr>
              <a:t>Neural Information Processing Systems (NeurIPS)</a:t>
            </a:r>
            <a:r>
              <a:rPr lang="en-CA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Sun, H., Wu, Y., &amp; Zhang, J. (2021). </a:t>
            </a:r>
            <a:r>
              <a:rPr lang="en-CA" sz="2000">
                <a:solidFill>
                  <a:schemeClr val="dk1"/>
                </a:solidFill>
              </a:rPr>
              <a:t>"Improved Satellite Road Extraction Using DeepLabV3+ with Attention Mechanisms." </a:t>
            </a:r>
            <a:r>
              <a:rPr lang="en-CA" sz="2000" i="1">
                <a:solidFill>
                  <a:schemeClr val="dk1"/>
                </a:solidFill>
              </a:rPr>
              <a:t>IEEE Geoscience and Remote Sensing Letters</a:t>
            </a:r>
            <a:r>
              <a:rPr lang="en-CA" sz="2000">
                <a:solidFill>
                  <a:schemeClr val="dk1"/>
                </a:solidFill>
              </a:rPr>
              <a:t>.</a:t>
            </a:r>
            <a:endParaRPr sz="290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b38333f24_1_4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9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44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References (2/2)</a:t>
            </a:r>
            <a:endParaRPr/>
          </a:p>
        </p:txBody>
      </p:sp>
      <p:grpSp>
        <p:nvGrpSpPr>
          <p:cNvPr id="255" name="Google Shape;255;g32b38333f24_1_4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256" name="Google Shape;256;g32b38333f24_1_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g32b38333f24_1_4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 h="120000" extrusionOk="0">
                  <a:moveTo>
                    <a:pt x="0" y="0"/>
                  </a:moveTo>
                  <a:lnTo>
                    <a:pt x="9687126" y="0"/>
                  </a:lnTo>
                </a:path>
              </a:pathLst>
            </a:custGeom>
            <a:noFill/>
            <a:ln w="381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8" name="Google Shape;258;g32b38333f24_1_4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 h="120000" extrusionOk="0">
                <a:moveTo>
                  <a:pt x="0" y="0"/>
                </a:moveTo>
                <a:lnTo>
                  <a:pt x="10523264" y="0"/>
                </a:lnTo>
              </a:path>
            </a:pathLst>
          </a:cu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60" name="Google Shape;260;g32b38333f24_1_4"/>
          <p:cNvSpPr txBox="1"/>
          <p:nvPr/>
        </p:nvSpPr>
        <p:spPr>
          <a:xfrm>
            <a:off x="604625" y="1785750"/>
            <a:ext cx="108363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Bahrampour, S., Ramakrishnan, N., Schott, L., &amp; Shah, M. (2015).</a:t>
            </a:r>
            <a:r>
              <a:rPr lang="en-CA" sz="2000">
                <a:solidFill>
                  <a:schemeClr val="dk1"/>
                </a:solidFill>
              </a:rPr>
              <a:t> </a:t>
            </a:r>
            <a:r>
              <a:rPr lang="en-CA" sz="2000" i="1">
                <a:solidFill>
                  <a:schemeClr val="dk1"/>
                </a:solidFill>
              </a:rPr>
              <a:t>Comparative Study of Deep Learning Software Frameworks.</a:t>
            </a:r>
            <a:r>
              <a:rPr lang="en-CA" sz="2000">
                <a:solidFill>
                  <a:schemeClr val="dk1"/>
                </a:solidFill>
              </a:rPr>
              <a:t> arXiv preprint arXiv:1511.06435.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Dubovikov, K. (2018).</a:t>
            </a:r>
            <a:r>
              <a:rPr lang="en-CA" sz="2000">
                <a:solidFill>
                  <a:schemeClr val="dk1"/>
                </a:solidFill>
              </a:rPr>
              <a:t> </a:t>
            </a:r>
            <a:r>
              <a:rPr lang="en-CA" sz="2000" i="1">
                <a:solidFill>
                  <a:schemeClr val="dk1"/>
                </a:solidFill>
              </a:rPr>
              <a:t>PyTorch vs TensorFlow — Spotting the Difference.</a:t>
            </a:r>
            <a:r>
              <a:rPr lang="en-CA" sz="2000">
                <a:solidFill>
                  <a:schemeClr val="dk1"/>
                </a:solidFill>
              </a:rPr>
              <a:t> Towards Data Science.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CA" sz="2000" b="1">
                <a:solidFill>
                  <a:schemeClr val="dk1"/>
                </a:solidFill>
              </a:rPr>
              <a:t>Al-Bdour, G., Al-Qurran, R., Al-Ayyoub, M., &amp; Shatnawi, A. (2019).</a:t>
            </a:r>
            <a:r>
              <a:rPr lang="en-CA" sz="2000">
                <a:solidFill>
                  <a:schemeClr val="dk1"/>
                </a:solidFill>
              </a:rPr>
              <a:t> </a:t>
            </a:r>
            <a:r>
              <a:rPr lang="en-CA" sz="2000" i="1">
                <a:solidFill>
                  <a:schemeClr val="dk1"/>
                </a:solidFill>
              </a:rPr>
              <a:t>A Detailed Comparative Study of Open Source Deep Learning Frameworks.</a:t>
            </a:r>
            <a:r>
              <a:rPr lang="en-CA" sz="2000">
                <a:solidFill>
                  <a:schemeClr val="dk1"/>
                </a:solidFill>
              </a:rPr>
              <a:t> arXiv preprint arXiv:1903.00102.</a:t>
            </a:r>
            <a:endParaRPr sz="2000">
              <a:solidFill>
                <a:schemeClr val="dk1"/>
              </a:solidFill>
              <a:latin typeface="Aptos"/>
              <a:ea typeface="Aptos"/>
              <a:cs typeface="Aptos"/>
              <a:sym typeface="Apto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Objectives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1BA7C65-18CA-6DF0-DB0E-8F8B75F78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71283"/>
            <a:ext cx="1052385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Main Goal: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and evaluate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DeepLabV3+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road segmentation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satellite imagery.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Aims: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DeepLabV3+'s advanced features (e.g.,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atrous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convolution) to effectively segment roads in   various urban and rural environments.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and analyze performance using metrics like Accuracy, Intersection over Union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and Dice Coefficient.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b48df2671_0_1652"/>
          <p:cNvSpPr txBox="1">
            <a:spLocks noGrp="1"/>
          </p:cNvSpPr>
          <p:nvPr>
            <p:ph type="title"/>
          </p:nvPr>
        </p:nvSpPr>
        <p:spPr>
          <a:xfrm>
            <a:off x="916939" y="4571"/>
            <a:ext cx="9975900" cy="9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1445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Project Timeline</a:t>
            </a:r>
            <a:endParaRPr/>
          </a:p>
        </p:txBody>
      </p:sp>
      <p:grpSp>
        <p:nvGrpSpPr>
          <p:cNvPr id="187" name="Google Shape;187;g32b48df2671_0_1652"/>
          <p:cNvGrpSpPr/>
          <p:nvPr/>
        </p:nvGrpSpPr>
        <p:grpSpPr>
          <a:xfrm>
            <a:off x="838200" y="6101697"/>
            <a:ext cx="11127504" cy="742014"/>
            <a:chOff x="838200" y="5796897"/>
            <a:chExt cx="11127504" cy="742014"/>
          </a:xfrm>
        </p:grpSpPr>
        <p:pic>
          <p:nvPicPr>
            <p:cNvPr id="188" name="Google Shape;188;g32b48df2671_0_16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9" name="Google Shape;189;g32b48df2671_0_1652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 h="120000" extrusionOk="0">
                  <a:moveTo>
                    <a:pt x="0" y="0"/>
                  </a:moveTo>
                  <a:lnTo>
                    <a:pt x="9687126" y="0"/>
                  </a:lnTo>
                </a:path>
              </a:pathLst>
            </a:custGeom>
            <a:noFill/>
            <a:ln w="3810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90" name="Google Shape;190;g32b48df2671_0_1652"/>
          <p:cNvSpPr/>
          <p:nvPr/>
        </p:nvSpPr>
        <p:spPr>
          <a:xfrm>
            <a:off x="830535" y="11572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 h="120000" extrusionOk="0">
                <a:moveTo>
                  <a:pt x="0" y="0"/>
                </a:moveTo>
                <a:lnTo>
                  <a:pt x="10523264" y="0"/>
                </a:lnTo>
              </a:path>
            </a:pathLst>
          </a:cu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1" name="Google Shape;191;g32b48df2671_0_1652"/>
          <p:cNvSpPr/>
          <p:nvPr/>
        </p:nvSpPr>
        <p:spPr>
          <a:xfrm>
            <a:off x="2936488" y="3781590"/>
            <a:ext cx="88500" cy="76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32b48df2671_0_1652"/>
          <p:cNvSpPr/>
          <p:nvPr/>
        </p:nvSpPr>
        <p:spPr>
          <a:xfrm>
            <a:off x="3661338" y="3745652"/>
            <a:ext cx="88500" cy="768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3" name="Google Shape;193;g32b48df2671_0_1652"/>
          <p:cNvGrpSpPr/>
          <p:nvPr/>
        </p:nvGrpSpPr>
        <p:grpSpPr>
          <a:xfrm>
            <a:off x="5560948" y="999375"/>
            <a:ext cx="6965033" cy="3487413"/>
            <a:chOff x="4526674" y="971029"/>
            <a:chExt cx="5223905" cy="2615625"/>
          </a:xfrm>
        </p:grpSpPr>
        <p:sp>
          <p:nvSpPr>
            <p:cNvPr id="194" name="Google Shape;194;g32b48df2671_0_1652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932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5" name="Google Shape;195;g32b48df2671_0_1652"/>
            <p:cNvGrpSpPr/>
            <p:nvPr/>
          </p:nvGrpSpPr>
          <p:grpSpPr>
            <a:xfrm>
              <a:off x="4526674" y="971029"/>
              <a:ext cx="5223905" cy="2615625"/>
              <a:chOff x="4526674" y="971029"/>
              <a:chExt cx="5223905" cy="2615625"/>
            </a:xfrm>
          </p:grpSpPr>
          <p:grpSp>
            <p:nvGrpSpPr>
              <p:cNvPr id="196" name="Google Shape;196;g32b48df2671_0_1652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97" name="Google Shape;197;g32b48df2671_0_165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198" name="Google Shape;198;g32b48df2671_0_165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9" name="Google Shape;199;g32b48df2671_0_1652"/>
              <p:cNvSpPr txBox="1"/>
              <p:nvPr/>
            </p:nvSpPr>
            <p:spPr>
              <a:xfrm>
                <a:off x="4526674" y="3215254"/>
                <a:ext cx="944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CA" sz="1600" b="1">
                    <a:latin typeface="Roboto"/>
                    <a:ea typeface="Roboto"/>
                    <a:cs typeface="Roboto"/>
                    <a:sym typeface="Roboto"/>
                  </a:rPr>
                  <a:t>Mar 2025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0" name="Google Shape;200;g32b48df2671_0_1652"/>
              <p:cNvSpPr txBox="1"/>
              <p:nvPr/>
            </p:nvSpPr>
            <p:spPr>
              <a:xfrm>
                <a:off x="4685080" y="971029"/>
                <a:ext cx="5065500" cy="215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 Optimization/Improvement </a:t>
                </a:r>
                <a:endParaRPr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Analyze baseline performance to  optimize &amp; improve model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Implement, train and evaluate the optimized/improved model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Compare results among the baseline &amp; optimized/improved model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21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Validation, Testing</a:t>
                </a:r>
                <a:endParaRPr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750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4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Perform cross-validation to ensure model robustness</a:t>
                </a:r>
                <a:endParaRPr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2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T</a:t>
                </a: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est the model on the test set &amp; compute final metrics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4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Visualize predictions, analyze failure cases &amp;  identify potential improvements</a:t>
                </a:r>
                <a:endParaRPr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0" algn="l" rtl="0">
                  <a:spcBef>
                    <a:spcPts val="2100"/>
                  </a:spcBef>
                  <a:spcAft>
                    <a:spcPts val="2100"/>
                  </a:spcAft>
                  <a:buNone/>
                </a:pP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1" name="Google Shape;201;g32b48df2671_0_1652"/>
          <p:cNvGrpSpPr/>
          <p:nvPr/>
        </p:nvGrpSpPr>
        <p:grpSpPr>
          <a:xfrm>
            <a:off x="7162326" y="3308067"/>
            <a:ext cx="4829799" cy="2869932"/>
            <a:chOff x="5839780" y="2702598"/>
            <a:chExt cx="3317169" cy="2152502"/>
          </a:xfrm>
        </p:grpSpPr>
        <p:sp>
          <p:nvSpPr>
            <p:cNvPr id="202" name="Google Shape;202;g32b48df2671_0_1652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5615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" name="Google Shape;203;g32b48df2671_0_1652"/>
            <p:cNvGrpSpPr/>
            <p:nvPr/>
          </p:nvGrpSpPr>
          <p:grpSpPr>
            <a:xfrm>
              <a:off x="5839780" y="2702598"/>
              <a:ext cx="3316800" cy="2152502"/>
              <a:chOff x="5839780" y="2702598"/>
              <a:chExt cx="3316800" cy="2152502"/>
            </a:xfrm>
          </p:grpSpPr>
          <p:grpSp>
            <p:nvGrpSpPr>
              <p:cNvPr id="204" name="Google Shape;204;g32b48df2671_0_1652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05" name="Google Shape;205;g32b48df2671_0_165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06" name="Google Shape;206;g32b48df2671_0_165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7" name="Google Shape;207;g32b48df2671_0_1652"/>
              <p:cNvSpPr txBox="1"/>
              <p:nvPr/>
            </p:nvSpPr>
            <p:spPr>
              <a:xfrm>
                <a:off x="6435811" y="2702598"/>
                <a:ext cx="9330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CA" sz="1600" b="1">
                    <a:latin typeface="Roboto"/>
                    <a:ea typeface="Roboto"/>
                    <a:cs typeface="Roboto"/>
                    <a:sym typeface="Roboto"/>
                  </a:rPr>
                  <a:t>Apr 2025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8" name="Google Shape;208;g32b48df2671_0_1652"/>
              <p:cNvSpPr txBox="1"/>
              <p:nvPr/>
            </p:nvSpPr>
            <p:spPr>
              <a:xfrm>
                <a:off x="5839780" y="3323000"/>
                <a:ext cx="3316800" cy="153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Deployment </a:t>
                </a:r>
                <a:endParaRPr sz="13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Convert the trained model to a deployable format 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Times New Roman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Develop a simple  pipeline for inference &amp; test </a:t>
                </a:r>
                <a:endParaRPr b="1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21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Finalization and Documentation</a:t>
                </a:r>
                <a:endParaRPr sz="13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Prepare a detailed project report &amp; presentation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300"/>
                  <a:buFont typeface="Times New Roman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Conclude the project with programming codes &amp; reports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9" name="Google Shape;209;g32b48df2671_0_1652"/>
          <p:cNvGrpSpPr/>
          <p:nvPr/>
        </p:nvGrpSpPr>
        <p:grpSpPr>
          <a:xfrm>
            <a:off x="254952" y="1871400"/>
            <a:ext cx="5002848" cy="2615400"/>
            <a:chOff x="495991" y="1625065"/>
            <a:chExt cx="3752230" cy="1961599"/>
          </a:xfrm>
        </p:grpSpPr>
        <p:sp>
          <p:nvSpPr>
            <p:cNvPr id="210" name="Google Shape;210;g32b48df2671_0_1652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932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" name="Google Shape;211;g32b48df2671_0_1652"/>
            <p:cNvGrpSpPr/>
            <p:nvPr/>
          </p:nvGrpSpPr>
          <p:grpSpPr>
            <a:xfrm>
              <a:off x="495991" y="1625065"/>
              <a:ext cx="3752230" cy="1961599"/>
              <a:chOff x="495991" y="1625065"/>
              <a:chExt cx="3752230" cy="1961599"/>
            </a:xfrm>
          </p:grpSpPr>
          <p:sp>
            <p:nvSpPr>
              <p:cNvPr id="212" name="Google Shape;212;g32b48df2671_0_1652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CA" sz="1600" b="1">
                    <a:latin typeface="Roboto"/>
                    <a:ea typeface="Roboto"/>
                    <a:cs typeface="Roboto"/>
                    <a:sym typeface="Roboto"/>
                  </a:rPr>
                  <a:t>Jan 2025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13" name="Google Shape;213;g32b48df2671_0_1652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14" name="Google Shape;214;g32b48df2671_0_1652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15" name="Google Shape;215;g32b48df2671_0_1652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6" name="Google Shape;216;g32b48df2671_0_1652"/>
              <p:cNvSpPr txBox="1"/>
              <p:nvPr/>
            </p:nvSpPr>
            <p:spPr>
              <a:xfrm>
                <a:off x="823121" y="1625065"/>
                <a:ext cx="3425100" cy="117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Project Planning and Data Collection</a:t>
                </a:r>
                <a:endParaRPr sz="11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Research and finalize topic with suitable datasets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Define project goals, scope, &amp; success metrics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Prepare high level  proposal &amp; presentation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Set up the development environment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17" name="Google Shape;217;g32b48df2671_0_1652"/>
          <p:cNvGrpSpPr/>
          <p:nvPr/>
        </p:nvGrpSpPr>
        <p:grpSpPr>
          <a:xfrm>
            <a:off x="2050149" y="3308078"/>
            <a:ext cx="5002675" cy="3512726"/>
            <a:chOff x="1893509" y="2702598"/>
            <a:chExt cx="3752100" cy="2634610"/>
          </a:xfrm>
        </p:grpSpPr>
        <p:sp>
          <p:nvSpPr>
            <p:cNvPr id="218" name="Google Shape;218;g32b48df2671_0_1652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56156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g32b48df2671_0_1652"/>
            <p:cNvGrpSpPr/>
            <p:nvPr/>
          </p:nvGrpSpPr>
          <p:grpSpPr>
            <a:xfrm>
              <a:off x="1893509" y="2702598"/>
              <a:ext cx="3752100" cy="2634610"/>
              <a:chOff x="1893509" y="2702598"/>
              <a:chExt cx="3752100" cy="2634610"/>
            </a:xfrm>
          </p:grpSpPr>
          <p:sp>
            <p:nvSpPr>
              <p:cNvPr id="220" name="Google Shape;220;g32b48df2671_0_1652"/>
              <p:cNvSpPr txBox="1"/>
              <p:nvPr/>
            </p:nvSpPr>
            <p:spPr>
              <a:xfrm>
                <a:off x="2525586" y="2702598"/>
                <a:ext cx="9855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lang="en-CA" sz="1600" b="1">
                    <a:latin typeface="Roboto"/>
                    <a:ea typeface="Roboto"/>
                    <a:cs typeface="Roboto"/>
                    <a:sym typeface="Roboto"/>
                  </a:rPr>
                  <a:t>Feb 2025</a:t>
                </a:r>
                <a:endParaRPr sz="16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21" name="Google Shape;221;g32b48df2671_0_1652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22" name="Google Shape;222;g32b48df2671_0_1652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sp>
              <p:nvSpPr>
                <p:cNvPr id="223" name="Google Shape;223;g32b48df2671_0_1652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4" name="Google Shape;224;g32b48df2671_0_1652"/>
              <p:cNvSpPr txBox="1"/>
              <p:nvPr/>
            </p:nvSpPr>
            <p:spPr>
              <a:xfrm>
                <a:off x="1893509" y="3250503"/>
                <a:ext cx="3752100" cy="208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Preprocessing and Exploration</a:t>
                </a:r>
                <a:endParaRPr sz="1300" b="1" dirty="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Load and explore the dataset (Visualize satellite images &amp; road mask)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Preprocess the data (Resize, normalize, split data)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Augment the dataset (Rotation, flipping, cropping)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2100"/>
                  </a:spcBef>
                  <a:spcAft>
                    <a:spcPts val="0"/>
                  </a:spcAft>
                  <a:buNone/>
                </a:pPr>
                <a:r>
                  <a:rPr lang="en-CA" b="1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 Selection and Baseline Development</a:t>
                </a:r>
                <a:endParaRPr sz="1300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20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Select model and implement a baseline model</a:t>
                </a:r>
                <a:endParaRPr sz="13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1115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404040"/>
                  </a:buClr>
                  <a:buSzPts val="1300"/>
                  <a:buFont typeface="Roboto"/>
                  <a:buChar char="●"/>
                </a:pPr>
                <a:r>
                  <a:rPr lang="en-CA" sz="1300" dirty="0">
                    <a:solidFill>
                      <a:srgbClr val="404040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Train and evaluate the baseline model</a:t>
                </a:r>
                <a:endParaRPr sz="1200" dirty="0">
                  <a:solidFill>
                    <a:srgbClr val="40404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37D891-92E4-4559-B29A-3A6829981B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lang="vi-VN" spc="-25" smtClean="0"/>
              <a:t>3</a:t>
            </a:fld>
            <a:endParaRPr lang="vi-VN"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Detail Project Block diagram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CD4BCB-9E50-EC2B-4BEA-0BB3B4930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47384"/>
            <a:ext cx="8153400" cy="372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45AAE-AA0D-215F-89B0-CB4F7B69A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8DB1998-0E8A-165C-81E9-1D9CCBDAF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373" y="1729153"/>
            <a:ext cx="9338529" cy="4438750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13074626-E297-E75F-A979-F6F562BBD1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Project Flowchart</a:t>
            </a:r>
            <a:endParaRPr spc="-1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645B0C4-EC80-E6A2-9C03-609497FCADDC}"/>
              </a:ext>
            </a:extLst>
          </p:cNvPr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4877B3D4-6500-4870-BD3C-44B6DF93F96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2C5BF72-45D9-4DF3-CBD5-397EF00F0548}"/>
                </a:ext>
              </a:extLst>
            </p:cNvPr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1755E7D3-0730-9919-FA2B-6053ADA3E585}"/>
              </a:ext>
            </a:extLst>
          </p:cNvPr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070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9371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Dataset Used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8E56218-6248-D90C-861C-D2BFCCD59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408" y="1941653"/>
            <a:ext cx="975619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Source: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CA" sz="20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Kaggle, containing high-resolution satellite images with road network annotations </a:t>
            </a:r>
          </a:p>
          <a:p>
            <a:r>
              <a:rPr lang="en-CA" sz="20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(</a:t>
            </a:r>
            <a:r>
              <a:rPr lang="en-CA" sz="2000" u="sng" dirty="0">
                <a:solidFill>
                  <a:srgbClr val="9325A5"/>
                </a:solidFill>
                <a:latin typeface="Aptos"/>
                <a:ea typeface="Aptos"/>
                <a:cs typeface="Aptos"/>
                <a:sym typeface="Apto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https://www.kaggle.com/datasets/balraj98/deepglobe-road-extraction-dataset/data</a:t>
            </a:r>
            <a:r>
              <a:rPr lang="en-CA" sz="20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).</a:t>
            </a:r>
          </a:p>
          <a:p>
            <a:pPr marL="342900" lvl="7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Images: 6,226</a:t>
            </a:r>
          </a:p>
          <a:p>
            <a:pPr marL="342900" lvl="7" indent="-342900" algn="l">
              <a:buFont typeface="Arial" panose="020B0604020202020204" pitchFamily="34" charset="0"/>
              <a:buChar char="•"/>
            </a:pPr>
            <a:r>
              <a:rPr lang="en-CA" sz="20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Masks: 6,226</a:t>
            </a:r>
            <a:endParaRPr lang="en-CA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Images &amp; Masks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2F1DC6-7973-A132-40B2-E19AA2DE01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0" y="4180870"/>
            <a:ext cx="3442206" cy="18067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31FAEA-8BFE-DB48-29E7-450A4179DF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535" y="4186071"/>
            <a:ext cx="3429000" cy="180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86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7025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Detail Data Preprocessing (1/2)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96009F0-E63A-42DC-9784-D35A41570D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8799142"/>
              </p:ext>
            </p:extLst>
          </p:nvPr>
        </p:nvGraphicFramePr>
        <p:xfrm>
          <a:off x="378697" y="1766890"/>
          <a:ext cx="3736103" cy="43291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680B592B-3989-4218-8EE4-21A8BDD754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3400" y="4834936"/>
            <a:ext cx="6458858" cy="11086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B107CF-DEAF-4A2E-8496-6925B0D2BC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19600" y="1771958"/>
            <a:ext cx="2619394" cy="13335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EBD50E-7695-445E-848C-22AEF7C472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79327" y="1752600"/>
            <a:ext cx="3086123" cy="15144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D1EF18-9C72-46FA-824D-D66F7455BD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88527" y="3429000"/>
            <a:ext cx="5438815" cy="77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0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7025"/>
            <a:ext cx="9975850" cy="994631"/>
          </a:xfrm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Detail Data Preprocessing (2/2)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896009F0-E63A-42DC-9784-D35A41570D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5159612"/>
              </p:ext>
            </p:extLst>
          </p:nvPr>
        </p:nvGraphicFramePr>
        <p:xfrm>
          <a:off x="762001" y="1911528"/>
          <a:ext cx="3276599" cy="4032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D9D56C2-A55C-48A4-9D90-41F93ADBE7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9562" y="2116669"/>
            <a:ext cx="7420038" cy="1312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1BE339-CA44-4A0D-93DE-8E0046D6C5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0364" y="4259804"/>
            <a:ext cx="3429000" cy="1752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95A09D-F431-4284-A012-CF41B27F2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0000" y="3733800"/>
            <a:ext cx="4410114" cy="226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15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4452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Modelling</a:t>
            </a:r>
            <a:endParaRPr spc="-10" dirty="0"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838200" y="5796897"/>
            <a:ext cx="11127504" cy="742014"/>
            <a:chOff x="838200" y="5796897"/>
            <a:chExt cx="11127504" cy="74201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25325" y="5796897"/>
              <a:ext cx="1440379" cy="74201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8200" y="6167904"/>
              <a:ext cx="9687560" cy="0"/>
            </a:xfrm>
            <a:custGeom>
              <a:avLst/>
              <a:gdLst/>
              <a:ahLst/>
              <a:cxnLst/>
              <a:rect l="l" t="t" r="r" b="b"/>
              <a:pathLst>
                <a:path w="9687560">
                  <a:moveTo>
                    <a:pt x="0" y="0"/>
                  </a:moveTo>
                  <a:lnTo>
                    <a:pt x="9687126" y="1"/>
                  </a:lnTo>
                </a:path>
              </a:pathLst>
            </a:custGeom>
            <a:ln w="38100">
              <a:solidFill>
                <a:srgbClr val="7030A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30535" y="1690687"/>
            <a:ext cx="10523855" cy="0"/>
          </a:xfrm>
          <a:custGeom>
            <a:avLst/>
            <a:gdLst/>
            <a:ahLst/>
            <a:cxnLst/>
            <a:rect l="l" t="t" r="r" b="b"/>
            <a:pathLst>
              <a:path w="10523855">
                <a:moveTo>
                  <a:pt x="0" y="0"/>
                </a:moveTo>
                <a:lnTo>
                  <a:pt x="10523264" y="1"/>
                </a:lnTo>
              </a:path>
            </a:pathLst>
          </a:custGeom>
          <a:ln w="38100">
            <a:solidFill>
              <a:srgbClr val="7030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19A717-A60A-4B98-9DA7-F0E35E4C4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601" y="1757661"/>
            <a:ext cx="4703999" cy="2661910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6FCD28F-EEB9-4DC6-B07C-37F3AFD5C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6627706"/>
              </p:ext>
            </p:extLst>
          </p:nvPr>
        </p:nvGraphicFramePr>
        <p:xfrm>
          <a:off x="304800" y="1690687"/>
          <a:ext cx="6324600" cy="4477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9603D06-109A-4380-B0A6-87339C5E243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70962" y="4419600"/>
            <a:ext cx="5229263" cy="170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6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969AEC0-DEF7-497B-9009-391839185BD6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</TotalTime>
  <Words>1197</Words>
  <Application>Microsoft Office PowerPoint</Application>
  <PresentationFormat>Widescreen</PresentationFormat>
  <Paragraphs>175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Arial</vt:lpstr>
      <vt:lpstr>Arial (Body)</vt:lpstr>
      <vt:lpstr>Calibri</vt:lpstr>
      <vt:lpstr>Calibri Light</vt:lpstr>
      <vt:lpstr>Roboto</vt:lpstr>
      <vt:lpstr>Times New Roman</vt:lpstr>
      <vt:lpstr>Wingdings</vt:lpstr>
      <vt:lpstr>Office Theme</vt:lpstr>
      <vt:lpstr>AI-Network Extraction from Satellite Imagery</vt:lpstr>
      <vt:lpstr>Objectives</vt:lpstr>
      <vt:lpstr>Project Timeline</vt:lpstr>
      <vt:lpstr>Detail Project Block diagram</vt:lpstr>
      <vt:lpstr>Project Flowchart</vt:lpstr>
      <vt:lpstr>Dataset Used</vt:lpstr>
      <vt:lpstr>Detail Data Preprocessing (1/2)</vt:lpstr>
      <vt:lpstr>Detail Data Preprocessing (2/2)</vt:lpstr>
      <vt:lpstr>Modelling</vt:lpstr>
      <vt:lpstr>Results and Analysis  </vt:lpstr>
      <vt:lpstr>Results and Analysis ( Accuracy and IoU Comparison)  </vt:lpstr>
      <vt:lpstr>Results and Analysis (Sample Segmented Images vs. Ground Truth)  </vt:lpstr>
      <vt:lpstr>Results and Analysis (Loss Comparison and Model Preference)  </vt:lpstr>
      <vt:lpstr>Results and Analysis (Conclusion)  </vt:lpstr>
      <vt:lpstr>Project Progress Self-Assessment</vt:lpstr>
      <vt:lpstr>References (1/2)</vt:lpstr>
      <vt:lpstr>References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 613 – Capstone Project</dc:title>
  <dc:creator>Guo, Hongyu</dc:creator>
  <cp:lastModifiedBy>Do Thin</cp:lastModifiedBy>
  <cp:revision>19</cp:revision>
  <dcterms:created xsi:type="dcterms:W3CDTF">2023-09-10T22:07:13Z</dcterms:created>
  <dcterms:modified xsi:type="dcterms:W3CDTF">2025-03-14T15:56:07Z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LastSaved">
    <vt:filetime>2023-09-10T00:00:00Z</vt:filetime>
  </property>
  <property fmtid="{D5CDD505-2E9C-101B-9397-08002B2CF9AE}" pid="4" name="Producer">
    <vt:lpwstr>macOS Version 12.6 (Build 21G115) Quartz PDFContext</vt:lpwstr>
  </property>
</Properties>
</file>