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63" r:id="rId4"/>
    <p:sldId id="262" r:id="rId5"/>
    <p:sldId id="285" r:id="rId6"/>
    <p:sldId id="278" r:id="rId7"/>
    <p:sldId id="277" r:id="rId8"/>
    <p:sldId id="279" r:id="rId9"/>
    <p:sldId id="280" r:id="rId10"/>
    <p:sldId id="284" r:id="rId11"/>
    <p:sldId id="282" r:id="rId12"/>
    <p:sldId id="265" r:id="rId13"/>
    <p:sldId id="266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7773" autoAdjust="0"/>
  </p:normalViewPr>
  <p:slideViewPr>
    <p:cSldViewPr>
      <p:cViewPr varScale="1">
        <p:scale>
          <a:sx n="92" d="100"/>
          <a:sy n="92" d="100"/>
        </p:scale>
        <p:origin x="66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8E86-97F3-449F-B80A-07FA94EBBFA7}" type="datetimeFigureOut">
              <a:rPr lang="en-CA" smtClean="0"/>
              <a:t>2025-03-06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D7DA0-A8FB-470D-A645-0DDEFE2A3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2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b23dd55b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2b23dd55b7_0_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2b23dd55b7_0_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25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b38333f2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2b38333f24_1_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2b38333f24_1_4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b48df2671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2b48df2671_0_165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b48df2671_0_165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b48df2671_0_1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2b48df2671_0_196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2b48df2671_0_196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58AD-B976-069F-2AB6-679D950E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8C336-E579-C85D-C0D8-BBEE9567B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53219-98B9-0CBF-E0E7-564BF287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CC5D-21AA-DE1F-C8A3-7337C6998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16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67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5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4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59B54-4818-EA7E-272C-08C01EA53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06554-7D70-8891-1147-A3110D33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BAF49-77A1-39E4-8663-34632E014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308D-93D8-6946-67BB-361C7F28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9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375D9-64A6-4510-8959-F4446E59FD65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FF28-6633-48DD-B491-4CD364D37383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0E1B-5A24-42FC-98F6-4025B7512717}" type="datetime1">
              <a:rPr lang="en-US" smtClean="0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1264-B22F-4FE1-9C74-69DBFD3CD17D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A3183-573C-496D-950F-2F900A30EA2F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1"/>
            <a:ext cx="997585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599820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1672" y="6428920"/>
            <a:ext cx="41719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462F0-BA8F-4929-9389-D900EBBE7C2F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guyen9657@saskpolytech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thin0013@saskpolytech.ca" TargetMode="External"/><Relationship Id="rId4" Type="http://schemas.openxmlformats.org/officeDocument/2006/relationships/hyperlink" Target="mailto:patel7344@saskpolytech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balraj98/deepglobe-road-extraction-dataset/dat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446414"/>
            <a:ext cx="10586769" cy="24942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b="1" dirty="0"/>
              <a:t>Road Network Extraction from Satellite Imagery</a:t>
            </a:r>
            <a:br>
              <a:rPr lang="en-CA" sz="5850" dirty="0">
                <a:solidFill>
                  <a:srgbClr val="C55A11"/>
                </a:solidFill>
              </a:rPr>
            </a:br>
            <a:br>
              <a:rPr lang="en-US" sz="5850" dirty="0">
                <a:solidFill>
                  <a:srgbClr val="C55A11"/>
                </a:solidFill>
              </a:rPr>
            </a:br>
            <a:endParaRPr sz="5850" dirty="0"/>
          </a:p>
        </p:txBody>
      </p:sp>
      <p:sp>
        <p:nvSpPr>
          <p:cNvPr id="4" name="object 4"/>
          <p:cNvSpPr/>
          <p:nvPr/>
        </p:nvSpPr>
        <p:spPr>
          <a:xfrm>
            <a:off x="281354" y="3693551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600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E7E1570-F557-AFE6-7016-EFF3A069CC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201" y="5410200"/>
            <a:ext cx="1983504" cy="112871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463CF92-0653-5AC7-912D-4BFD08D68082}"/>
              </a:ext>
            </a:extLst>
          </p:cNvPr>
          <p:cNvSpPr txBox="1">
            <a:spLocks/>
          </p:cNvSpPr>
          <p:nvPr/>
        </p:nvSpPr>
        <p:spPr>
          <a:xfrm>
            <a:off x="281354" y="5672113"/>
            <a:ext cx="5105400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r>
              <a:rPr lang="vi-VN" sz="2000" b="1" dirty="0"/>
              <a:t>Diep – </a:t>
            </a:r>
            <a:r>
              <a:rPr lang="vi-VN" sz="2000" b="1" dirty="0">
                <a:hlinkClick r:id="rId3"/>
              </a:rPr>
              <a:t>nguyen9657@saskpolytech.ca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Harnil - </a:t>
            </a:r>
            <a:r>
              <a:rPr lang="vi-VN" sz="2000" b="1" dirty="0">
                <a:hlinkClick r:id="rId4"/>
              </a:rPr>
              <a:t>patel7344@saskpolytech.ca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Do – </a:t>
            </a:r>
            <a:r>
              <a:rPr lang="vi-VN" sz="2000" b="1" dirty="0">
                <a:hlinkClick r:id="rId5"/>
              </a:rPr>
              <a:t>thin0013@saskpolytech.ca</a:t>
            </a:r>
            <a:r>
              <a:rPr lang="vi-VN" sz="2000" b="1" dirty="0"/>
              <a:t> 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0FC5-579B-44CF-9A01-154B59DF6B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vi-VN" spc="-25" smtClean="0"/>
              <a:t>1</a:t>
            </a:fld>
            <a:endParaRPr lang="vi-VN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AB460-531D-B959-59F0-2F3738C7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11C8FF-6AC4-0DF5-AB08-B958EB765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progress self-assessment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E993F2E-562C-4F54-21BE-A6215384672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00E1A6-2322-503C-8BBF-60BA0BAED1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3704C9-8BAE-D808-78E5-B53D7715C97A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2E26CD1-4368-8CE1-8FDC-064E6E4ADC3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FC528-D4C4-6F63-F68B-33B9A0F3A527}"/>
              </a:ext>
            </a:extLst>
          </p:cNvPr>
          <p:cNvSpPr txBox="1"/>
          <p:nvPr/>
        </p:nvSpPr>
        <p:spPr>
          <a:xfrm>
            <a:off x="1371600" y="216745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" dirty="0"/>
              <a:t>(have Gantt chart with project completion percentage)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72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Future work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6F481-D878-4B9D-B38B-ABC8E3C0A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887132"/>
            <a:ext cx="5108549" cy="29134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438DB1-6390-4DA1-A1AE-08641559A8E7}"/>
              </a:ext>
            </a:extLst>
          </p:cNvPr>
          <p:cNvSpPr txBox="1"/>
          <p:nvPr/>
        </p:nvSpPr>
        <p:spPr>
          <a:xfrm>
            <a:off x="838200" y="5297269"/>
            <a:ext cx="9525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Find the shortest way between two points on extracted street network </a:t>
            </a:r>
            <a:r>
              <a:rPr lang="en-US" sz="1800" dirty="0"/>
              <a:t>(using Dijkstra’s</a:t>
            </a:r>
          </a:p>
          <a:p>
            <a:r>
              <a:rPr lang="vi-VN" sz="1800" dirty="0"/>
              <a:t>algorithm)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357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(1/2)</a:t>
            </a:r>
            <a:endParaRPr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44" name="Google Shape;24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6" name="Google Shape;246;p12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p12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Liu, Y., Guo, Y., Zhang, F., &amp; Wang, X. (2024). </a:t>
            </a:r>
            <a:r>
              <a:rPr lang="en-CA" sz="2000" i="1">
                <a:solidFill>
                  <a:schemeClr val="dk1"/>
                </a:solidFill>
              </a:rPr>
              <a:t>A Novel Network Framework on Simultaneous Road Segmentation and Vehicle Detection for UAV Aerial Traffic Images.</a:t>
            </a:r>
            <a:r>
              <a:rPr lang="en-CA" sz="2000" b="1">
                <a:solidFill>
                  <a:schemeClr val="dk1"/>
                </a:solidFill>
              </a:rPr>
              <a:t>Sensors, 24(11), 3606.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Mnih, V., &amp; Hinton, G. (2018).</a:t>
            </a:r>
            <a:r>
              <a:rPr lang="en-CA" sz="2000">
                <a:solidFill>
                  <a:schemeClr val="dk1"/>
                </a:solidFill>
              </a:rPr>
              <a:t> "Learning to Detect Roads in High-Resolution Aerial Images." </a:t>
            </a:r>
            <a:r>
              <a:rPr lang="en-CA" sz="2000" i="1">
                <a:solidFill>
                  <a:schemeClr val="dk1"/>
                </a:solidFill>
              </a:rPr>
              <a:t>Neural Information Processing Systems (NeurIPS)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Sun, H., Wu, Y., &amp; Zhang, J. (2021). </a:t>
            </a:r>
            <a:r>
              <a:rPr lang="en-CA" sz="2000">
                <a:solidFill>
                  <a:schemeClr val="dk1"/>
                </a:solidFill>
              </a:rPr>
              <a:t>"Improved Satellite Road Extraction Using DeepLabV3+ with Attention Mechanisms." </a:t>
            </a:r>
            <a:r>
              <a:rPr lang="en-CA" sz="2000" i="1">
                <a:solidFill>
                  <a:schemeClr val="dk1"/>
                </a:solidFill>
              </a:rPr>
              <a:t>IEEE Geoscience and Remote Sensing Letters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b38333f24_1_4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(2/2)</a:t>
            </a:r>
            <a:endParaRPr/>
          </a:p>
        </p:txBody>
      </p:sp>
      <p:grpSp>
        <p:nvGrpSpPr>
          <p:cNvPr id="255" name="Google Shape;255;g32b38333f24_1_4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56" name="Google Shape;256;g32b38333f24_1_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32b38333f24_1_4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g32b38333f24_1_4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g32b38333f24_1_4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Bahrampour, S., Ramakrishnan, N., Schott, L., &amp; Shah, M. (2015).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Comparative Study of Deep Learning Software Frameworks.</a:t>
            </a:r>
            <a:r>
              <a:rPr lang="en-CA" sz="2000">
                <a:solidFill>
                  <a:schemeClr val="dk1"/>
                </a:solidFill>
              </a:rPr>
              <a:t> arXiv preprint arXiv:1511.06435.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Dubovikov, K. (2018).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PyTorch vs TensorFlow — Spotting the Difference.</a:t>
            </a:r>
            <a:r>
              <a:rPr lang="en-CA" sz="2000">
                <a:solidFill>
                  <a:schemeClr val="dk1"/>
                </a:solidFill>
              </a:rPr>
              <a:t> Towards Data Science.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Al-Bdour, G., Al-Qurran, R., Al-Ayyoub, M., &amp; Shatnawi, A. (2019).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A Detailed Comparative Study of Open Source Deep Learning Frameworks.</a:t>
            </a:r>
            <a:r>
              <a:rPr lang="en-CA" sz="2000">
                <a:solidFill>
                  <a:schemeClr val="dk1"/>
                </a:solidFill>
              </a:rPr>
              <a:t> arXiv preprint arXiv:1903.00102.</a:t>
            </a:r>
            <a:endParaRPr sz="20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b23dd55b7_0_5"/>
          <p:cNvSpPr txBox="1">
            <a:spLocks noGrp="1"/>
          </p:cNvSpPr>
          <p:nvPr>
            <p:ph type="title"/>
          </p:nvPr>
        </p:nvSpPr>
        <p:spPr>
          <a:xfrm>
            <a:off x="916939" y="807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Objectives</a:t>
            </a:r>
            <a:endParaRPr/>
          </a:p>
        </p:txBody>
      </p:sp>
      <p:grpSp>
        <p:nvGrpSpPr>
          <p:cNvPr id="93" name="Google Shape;93;g32b23dd55b7_0_5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94" name="Google Shape;94;g32b23dd55b7_0_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g32b23dd55b7_0_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6" name="Google Shape;96;g32b23dd55b7_0_5"/>
          <p:cNvSpPr/>
          <p:nvPr/>
        </p:nvSpPr>
        <p:spPr>
          <a:xfrm>
            <a:off x="830535" y="12334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8" name="Google Shape;98;g32b23dd55b7_0_5"/>
          <p:cNvSpPr txBox="1"/>
          <p:nvPr/>
        </p:nvSpPr>
        <p:spPr>
          <a:xfrm>
            <a:off x="838200" y="1289825"/>
            <a:ext cx="10720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CA" sz="21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Develop a deep learning model for high-accuracy road extraction from satellite imagery.</a:t>
            </a:r>
            <a:endParaRPr sz="2100"/>
          </a:p>
        </p:txBody>
      </p:sp>
      <p:grpSp>
        <p:nvGrpSpPr>
          <p:cNvPr id="99" name="Google Shape;99;g32b23dd55b7_0_5"/>
          <p:cNvGrpSpPr/>
          <p:nvPr/>
        </p:nvGrpSpPr>
        <p:grpSpPr>
          <a:xfrm>
            <a:off x="830923" y="5243979"/>
            <a:ext cx="10524304" cy="827863"/>
            <a:chOff x="1593000" y="2322568"/>
            <a:chExt cx="5958052" cy="643500"/>
          </a:xfrm>
        </p:grpSpPr>
        <p:sp>
          <p:nvSpPr>
            <p:cNvPr id="100" name="Google Shape;100;g32b23dd55b7_0_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g32b23dd55b7_0_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32b23dd55b7_0_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g32b23dd55b7_0_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Reliability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g32b23dd55b7_0_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g32b23dd55b7_0_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6" name="Google Shape;106;g32b23dd55b7_0_5"/>
            <p:cNvSpPr/>
            <p:nvPr/>
          </p:nvSpPr>
          <p:spPr>
            <a:xfrm>
              <a:off x="4387852" y="2323750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41910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●"/>
              </a:pPr>
              <a:r>
                <a:rPr lang="en-CA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Ensure consistent and up-to-date road maps for crisis-affected regions.</a:t>
              </a:r>
              <a:endParaRPr sz="1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g32b23dd55b7_0_5"/>
          <p:cNvGrpSpPr/>
          <p:nvPr/>
        </p:nvGrpSpPr>
        <p:grpSpPr>
          <a:xfrm>
            <a:off x="830923" y="4401453"/>
            <a:ext cx="10524304" cy="827863"/>
            <a:chOff x="1593000" y="2322568"/>
            <a:chExt cx="5958052" cy="643500"/>
          </a:xfrm>
        </p:grpSpPr>
        <p:sp>
          <p:nvSpPr>
            <p:cNvPr id="108" name="Google Shape;108;g32b23dd55b7_0_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2b23dd55b7_0_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32b23dd55b7_0_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32b23dd55b7_0_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Real-World App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g32b23dd55b7_0_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2b23dd55b7_0_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4" name="Google Shape;114;g32b23dd55b7_0_5"/>
            <p:cNvSpPr/>
            <p:nvPr/>
          </p:nvSpPr>
          <p:spPr>
            <a:xfrm>
              <a:off x="4387852" y="2323751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800"/>
                <a:buFont typeface="Roboto"/>
                <a:buChar char="●"/>
              </a:pPr>
              <a:r>
                <a:rPr lang="en-CA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Support disaster management, infrastructure planning &amp; navigation with real-time updates.</a:t>
              </a:r>
              <a:endParaRPr sz="1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g32b23dd55b7_0_5"/>
          <p:cNvGrpSpPr/>
          <p:nvPr/>
        </p:nvGrpSpPr>
        <p:grpSpPr>
          <a:xfrm>
            <a:off x="830923" y="3558893"/>
            <a:ext cx="10524304" cy="827863"/>
            <a:chOff x="1593000" y="2322568"/>
            <a:chExt cx="5958052" cy="643500"/>
          </a:xfrm>
        </p:grpSpPr>
        <p:sp>
          <p:nvSpPr>
            <p:cNvPr id="116" name="Google Shape;116;g32b23dd55b7_0_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2b23dd55b7_0_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32b23dd55b7_0_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32b23dd55b7_0_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Scalability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g32b23dd55b7_0_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2b23dd55b7_0_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2" name="Google Shape;122;g32b23dd55b7_0_5"/>
            <p:cNvSpPr/>
            <p:nvPr/>
          </p:nvSpPr>
          <p:spPr>
            <a:xfrm>
              <a:off x="4387852" y="2323759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800"/>
                <a:buFont typeface="Roboto"/>
                <a:buChar char="●"/>
              </a:pPr>
              <a:r>
                <a:rPr lang="en-CA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Develop an open-source model adaptable for various terrains and satellite data sources.</a:t>
              </a:r>
              <a:endParaRPr sz="1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g32b23dd55b7_0_5"/>
          <p:cNvGrpSpPr/>
          <p:nvPr/>
        </p:nvGrpSpPr>
        <p:grpSpPr>
          <a:xfrm>
            <a:off x="830923" y="2716377"/>
            <a:ext cx="10524167" cy="827863"/>
            <a:chOff x="1593000" y="2322568"/>
            <a:chExt cx="5957975" cy="643500"/>
          </a:xfrm>
        </p:grpSpPr>
        <p:sp>
          <p:nvSpPr>
            <p:cNvPr id="124" name="Google Shape;124;g32b23dd55b7_0_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g32b23dd55b7_0_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g32b23dd55b7_0_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g32b23dd55b7_0_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Accuracy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g32b23dd55b7_0_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g32b23dd55b7_0_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0" name="Google Shape;130;g32b23dd55b7_0_5"/>
            <p:cNvSpPr/>
            <p:nvPr/>
          </p:nvSpPr>
          <p:spPr>
            <a:xfrm>
              <a:off x="4387852" y="2323752"/>
              <a:ext cx="3162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800"/>
                <a:buFont typeface="Roboto"/>
                <a:buChar char="●"/>
              </a:pPr>
              <a:r>
                <a:rPr lang="en-CA" sz="18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Achieve &gt;90% precision in road detection, minimizing false positives/negatives.</a:t>
              </a:r>
              <a:endParaRPr sz="18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" name="Google Shape;131;g32b23dd55b7_0_5"/>
          <p:cNvGrpSpPr/>
          <p:nvPr/>
        </p:nvGrpSpPr>
        <p:grpSpPr>
          <a:xfrm>
            <a:off x="830923" y="1873840"/>
            <a:ext cx="10524167" cy="827863"/>
            <a:chOff x="1593000" y="2322568"/>
            <a:chExt cx="5957975" cy="643500"/>
          </a:xfrm>
        </p:grpSpPr>
        <p:sp>
          <p:nvSpPr>
            <p:cNvPr id="132" name="Google Shape;132;g32b23dd55b7_0_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g32b23dd55b7_0_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g32b23dd55b7_0_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g32b23dd55b7_0_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Efficiency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g32b23dd55b7_0_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g32b23dd55b7_0_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" name="Google Shape;138;g32b23dd55b7_0_5"/>
            <p:cNvSpPr/>
            <p:nvPr/>
          </p:nvSpPr>
          <p:spPr>
            <a:xfrm>
              <a:off x="4387852" y="2323741"/>
              <a:ext cx="31386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4000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1500"/>
                <a:buFont typeface="Roboto"/>
                <a:buChar char="●"/>
              </a:pPr>
              <a:r>
                <a:rPr lang="en-CA" sz="16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Automate road mapping to reduce processing time by at least 50% compared to manual methods</a:t>
              </a:r>
              <a:r>
                <a:rPr lang="en-CA" sz="15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5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48df2671_0_1652"/>
          <p:cNvSpPr txBox="1">
            <a:spLocks noGrp="1"/>
          </p:cNvSpPr>
          <p:nvPr>
            <p:ph type="title"/>
          </p:nvPr>
        </p:nvSpPr>
        <p:spPr>
          <a:xfrm>
            <a:off x="916939" y="45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Timeline</a:t>
            </a:r>
            <a:endParaRPr/>
          </a:p>
        </p:txBody>
      </p:sp>
      <p:grpSp>
        <p:nvGrpSpPr>
          <p:cNvPr id="187" name="Google Shape;187;g32b48df2671_0_1652"/>
          <p:cNvGrpSpPr/>
          <p:nvPr/>
        </p:nvGrpSpPr>
        <p:grpSpPr>
          <a:xfrm>
            <a:off x="838200" y="6101697"/>
            <a:ext cx="11127504" cy="742014"/>
            <a:chOff x="838200" y="5796897"/>
            <a:chExt cx="11127504" cy="742014"/>
          </a:xfrm>
        </p:grpSpPr>
        <p:pic>
          <p:nvPicPr>
            <p:cNvPr id="188" name="Google Shape;188;g32b48df2671_0_16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32b48df2671_0_165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0" name="Google Shape;190;g32b48df2671_0_1652"/>
          <p:cNvSpPr/>
          <p:nvPr/>
        </p:nvSpPr>
        <p:spPr>
          <a:xfrm>
            <a:off x="830535" y="11572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g32b48df2671_0_1652"/>
          <p:cNvSpPr/>
          <p:nvPr/>
        </p:nvSpPr>
        <p:spPr>
          <a:xfrm>
            <a:off x="2936488" y="3781590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2b48df2671_0_1652"/>
          <p:cNvSpPr/>
          <p:nvPr/>
        </p:nvSpPr>
        <p:spPr>
          <a:xfrm>
            <a:off x="3661338" y="3745652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g32b48df2671_0_1652"/>
          <p:cNvGrpSpPr/>
          <p:nvPr/>
        </p:nvGrpSpPr>
        <p:grpSpPr>
          <a:xfrm>
            <a:off x="5560948" y="999375"/>
            <a:ext cx="6965033" cy="3487413"/>
            <a:chOff x="4526674" y="971029"/>
            <a:chExt cx="5223905" cy="2615625"/>
          </a:xfrm>
        </p:grpSpPr>
        <p:sp>
          <p:nvSpPr>
            <p:cNvPr id="194" name="Google Shape;194;g32b48df2671_0_165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g32b48df2671_0_1652"/>
            <p:cNvGrpSpPr/>
            <p:nvPr/>
          </p:nvGrpSpPr>
          <p:grpSpPr>
            <a:xfrm>
              <a:off x="4526674" y="971029"/>
              <a:ext cx="5223905" cy="2615625"/>
              <a:chOff x="4526674" y="971029"/>
              <a:chExt cx="5223905" cy="2615625"/>
            </a:xfrm>
          </p:grpSpPr>
          <p:grpSp>
            <p:nvGrpSpPr>
              <p:cNvPr id="196" name="Google Shape;196;g32b48df2671_0_165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7" name="Google Shape;197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8" name="Google Shape;198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g32b48df2671_0_1652"/>
              <p:cNvSpPr txBox="1"/>
              <p:nvPr/>
            </p:nvSpPr>
            <p:spPr>
              <a:xfrm>
                <a:off x="4526674" y="3215254"/>
                <a:ext cx="94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Mar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g32b48df2671_0_1652"/>
              <p:cNvSpPr txBox="1"/>
              <p:nvPr/>
            </p:nvSpPr>
            <p:spPr>
              <a:xfrm>
                <a:off x="4685080" y="971029"/>
                <a:ext cx="5065500" cy="21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Optimization/Improvement </a:t>
                </a:r>
                <a:endParaRPr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Analyze baseline performance to  optimize &amp; improve model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Implement, train and evaluate the optimized/improved model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Compare results among the baseline &amp; optimized/improved model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Validation, Testing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cross-validation to ensure model robustness</a:t>
                </a:r>
                <a:endParaRPr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2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 the model on the test set &amp; compute final metrics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Visualize predictions, analyze failure cases &amp;  identify potential improvements</a:t>
                </a:r>
                <a:endParaRPr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0" algn="l" rtl="0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1" name="Google Shape;201;g32b48df2671_0_1652"/>
          <p:cNvGrpSpPr/>
          <p:nvPr/>
        </p:nvGrpSpPr>
        <p:grpSpPr>
          <a:xfrm>
            <a:off x="7162326" y="3308067"/>
            <a:ext cx="4829799" cy="2869932"/>
            <a:chOff x="5839780" y="2702598"/>
            <a:chExt cx="3317169" cy="2152502"/>
          </a:xfrm>
        </p:grpSpPr>
        <p:sp>
          <p:nvSpPr>
            <p:cNvPr id="202" name="Google Shape;202;g32b48df2671_0_165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g32b48df2671_0_1652"/>
            <p:cNvGrpSpPr/>
            <p:nvPr/>
          </p:nvGrpSpPr>
          <p:grpSpPr>
            <a:xfrm>
              <a:off x="5839780" y="2702598"/>
              <a:ext cx="3316800" cy="2152502"/>
              <a:chOff x="5839780" y="2702598"/>
              <a:chExt cx="3316800" cy="2152502"/>
            </a:xfrm>
          </p:grpSpPr>
          <p:grpSp>
            <p:nvGrpSpPr>
              <p:cNvPr id="204" name="Google Shape;204;g32b48df2671_0_165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05" name="Google Shape;205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6" name="Google Shape;206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7" name="Google Shape;207;g32b48df2671_0_1652"/>
              <p:cNvSpPr txBox="1"/>
              <p:nvPr/>
            </p:nvSpPr>
            <p:spPr>
              <a:xfrm>
                <a:off x="6435811" y="2702598"/>
                <a:ext cx="933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Apr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8" name="Google Shape;208;g32b48df2671_0_1652"/>
              <p:cNvSpPr txBox="1"/>
              <p:nvPr/>
            </p:nvSpPr>
            <p:spPr>
              <a:xfrm>
                <a:off x="5839780" y="3323000"/>
                <a:ext cx="3316800" cy="15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</a:t>
                </a:r>
                <a:endParaRPr sz="1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Convert the trained model to a deployable format 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 a simple  pipeline for inference &amp; test </a:t>
                </a:r>
                <a:endParaRPr b="1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Finalization and Documentation</a:t>
                </a:r>
                <a:endParaRPr sz="13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a detailed project report &amp; presentation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Conclude the project with programming codes &amp; reports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9" name="Google Shape;209;g32b48df2671_0_1652"/>
          <p:cNvGrpSpPr/>
          <p:nvPr/>
        </p:nvGrpSpPr>
        <p:grpSpPr>
          <a:xfrm>
            <a:off x="186838" y="1871400"/>
            <a:ext cx="5002848" cy="2615400"/>
            <a:chOff x="495991" y="1625065"/>
            <a:chExt cx="3752230" cy="1961599"/>
          </a:xfrm>
        </p:grpSpPr>
        <p:sp>
          <p:nvSpPr>
            <p:cNvPr id="210" name="Google Shape;210;g32b48df2671_0_165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g32b48df2671_0_1652"/>
            <p:cNvGrpSpPr/>
            <p:nvPr/>
          </p:nvGrpSpPr>
          <p:grpSpPr>
            <a:xfrm>
              <a:off x="495991" y="1625065"/>
              <a:ext cx="3752230" cy="1961599"/>
              <a:chOff x="495991" y="1625065"/>
              <a:chExt cx="3752230" cy="1961599"/>
            </a:xfrm>
          </p:grpSpPr>
          <p:sp>
            <p:nvSpPr>
              <p:cNvPr id="212" name="Google Shape;212;g32b48df2671_0_165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3" name="Google Shape;213;g32b48df2671_0_165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4" name="Google Shape;214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5" name="Google Shape;215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216;g32b48df2671_0_1652"/>
              <p:cNvSpPr txBox="1"/>
              <p:nvPr/>
            </p:nvSpPr>
            <p:spPr>
              <a:xfrm>
                <a:off x="823121" y="1625065"/>
                <a:ext cx="3425100" cy="117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Planning and Data Collection</a:t>
                </a:r>
                <a:endParaRPr sz="11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and finalize topic with suitable datasets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project goals, scope, &amp; success metrics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high level  proposal &amp; presentation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up the development environment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g32b48df2671_0_1652"/>
          <p:cNvGrpSpPr/>
          <p:nvPr/>
        </p:nvGrpSpPr>
        <p:grpSpPr>
          <a:xfrm>
            <a:off x="2050149" y="3308075"/>
            <a:ext cx="5002675" cy="3089367"/>
            <a:chOff x="1893509" y="2702598"/>
            <a:chExt cx="3752100" cy="2317083"/>
          </a:xfrm>
        </p:grpSpPr>
        <p:sp>
          <p:nvSpPr>
            <p:cNvPr id="218" name="Google Shape;218;g32b48df2671_0_165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g32b48df2671_0_1652"/>
            <p:cNvGrpSpPr/>
            <p:nvPr/>
          </p:nvGrpSpPr>
          <p:grpSpPr>
            <a:xfrm>
              <a:off x="1893509" y="2702598"/>
              <a:ext cx="3752100" cy="2317083"/>
              <a:chOff x="1893509" y="2702598"/>
              <a:chExt cx="3752100" cy="2317083"/>
            </a:xfrm>
          </p:grpSpPr>
          <p:sp>
            <p:nvSpPr>
              <p:cNvPr id="220" name="Google Shape;220;g32b48df2671_0_1652"/>
              <p:cNvSpPr txBox="1"/>
              <p:nvPr/>
            </p:nvSpPr>
            <p:spPr>
              <a:xfrm>
                <a:off x="2525586" y="2702598"/>
                <a:ext cx="985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Feb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1" name="Google Shape;221;g32b48df2671_0_165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2" name="Google Shape;222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23" name="Google Shape;223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" name="Google Shape;224;g32b48df2671_0_1652"/>
              <p:cNvSpPr txBox="1"/>
              <p:nvPr/>
            </p:nvSpPr>
            <p:spPr>
              <a:xfrm>
                <a:off x="1893509" y="3290781"/>
                <a:ext cx="3752100" cy="17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Preprocessing and Exploration</a:t>
                </a:r>
                <a:endParaRPr sz="1300" b="1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 and explore the dataset (Visualize satellite images &amp; road mask)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Preprocess the data (Resize, normalize, split data)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Augment the dataset (Rotation, flipping, cropping)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Selection and Baseline Development</a:t>
                </a:r>
                <a:endParaRPr sz="13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 model and implement a baseline model</a:t>
                </a:r>
                <a:endParaRPr sz="13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 and evaluate the baseline model</a:t>
                </a:r>
                <a:endParaRPr sz="120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7D891-92E4-4559-B29A-3A6829981B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vi-VN" spc="-25" smtClean="0"/>
              <a:t>3</a:t>
            </a:fld>
            <a:endParaRPr lang="vi-V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b48df2671_0_1967"/>
          <p:cNvSpPr txBox="1">
            <a:spLocks noGrp="1"/>
          </p:cNvSpPr>
          <p:nvPr>
            <p:ph type="title"/>
          </p:nvPr>
        </p:nvSpPr>
        <p:spPr>
          <a:xfrm>
            <a:off x="916939" y="807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-10" dirty="0"/>
              <a:t>Project Block Diagram</a:t>
            </a:r>
            <a:endParaRPr dirty="0"/>
          </a:p>
        </p:txBody>
      </p:sp>
      <p:grpSp>
        <p:nvGrpSpPr>
          <p:cNvPr id="175" name="Google Shape;175;g32b48df2671_0_1967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176" name="Google Shape;176;g32b48df2671_0_196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g32b48df2671_0_1967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8" name="Google Shape;178;g32b48df2671_0_1967"/>
          <p:cNvSpPr/>
          <p:nvPr/>
        </p:nvSpPr>
        <p:spPr>
          <a:xfrm>
            <a:off x="830535" y="1309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80" name="Google Shape;180;g32b48df2671_0_19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675" y="1923000"/>
            <a:ext cx="11850925" cy="371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5AAE-AA0D-215F-89B0-CB4F7B69A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074626-E297-E75F-A979-F6F562BBD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Flowchart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645B0C4-EC80-E6A2-9C03-609497FCADDC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877B3D4-6500-4870-BD3C-44B6DF93F9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2C5BF72-45D9-4DF3-CBD5-397EF00F054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755E7D3-0730-9919-FA2B-6053ADA3E585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C6CC7-1A2B-4CBC-BAC1-1222882A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905000"/>
            <a:ext cx="3858700" cy="417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Dataset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EE5D6F-CA00-53C8-243C-E4E0C2CFF61E}"/>
              </a:ext>
            </a:extLst>
          </p:cNvPr>
          <p:cNvSpPr txBox="1"/>
          <p:nvPr/>
        </p:nvSpPr>
        <p:spPr>
          <a:xfrm>
            <a:off x="1143000" y="2061695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Kaggle, containing high-resolution satellite images with road network annotations (</a:t>
            </a:r>
            <a:r>
              <a:rPr lang="en-CA" sz="1800" u="sng" dirty="0">
                <a:solidFill>
                  <a:srgbClr val="9325A5"/>
                </a:solidFill>
                <a:latin typeface="Aptos"/>
                <a:ea typeface="Aptos"/>
                <a:cs typeface="Aptos"/>
                <a:sym typeface="Apto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https://www.kaggle.com/datasets/balraj98/deepglobe-road-extraction-dataset/data</a:t>
            </a:r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38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57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Modelling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Google Shape;151;g32b23dd55b7_0_2294">
            <a:extLst>
              <a:ext uri="{FF2B5EF4-FFF2-40B4-BE49-F238E27FC236}">
                <a16:creationId xmlns:a16="http://schemas.microsoft.com/office/drawing/2014/main" id="{BF1B46C9-C593-4DE6-B7D4-E7452ACDA69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600" y="2263717"/>
            <a:ext cx="5290874" cy="316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9CDEA3-0830-442A-9E6F-3D7EF6EA8919}"/>
              </a:ext>
            </a:extLst>
          </p:cNvPr>
          <p:cNvSpPr txBox="1"/>
          <p:nvPr/>
        </p:nvSpPr>
        <p:spPr>
          <a:xfrm>
            <a:off x="838200" y="2330023"/>
            <a:ext cx="5290874" cy="3156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CA" sz="1800" b="1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Framework:</a:t>
            </a:r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CA" sz="1800" dirty="0" err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PyTorch</a:t>
            </a:r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marL="457200" lvl="0" indent="-330200" algn="l" rtl="0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CA" sz="1800" b="1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Libraries</a:t>
            </a:r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: </a:t>
            </a:r>
            <a:r>
              <a:rPr lang="en-CA" sz="1800" dirty="0" err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Torchvision</a:t>
            </a:r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, OpenCV, NumPy, Pandas, Matplotlib, </a:t>
            </a:r>
            <a:r>
              <a:rPr lang="en-CA" sz="1800" dirty="0" err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Scikit</a:t>
            </a:r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-learn</a:t>
            </a:r>
            <a:r>
              <a:rPr lang="en-CA" sz="1800" dirty="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CA" b="1" dirty="0">
              <a:solidFill>
                <a:schemeClr val="dk1"/>
              </a:solidFill>
              <a:latin typeface="Aptos"/>
              <a:ea typeface="Roboto"/>
              <a:cs typeface="Roboto"/>
              <a:sym typeface="Aptos"/>
            </a:endParaRPr>
          </a:p>
          <a:p>
            <a:pPr marL="457200" lvl="0" indent="-330200" algn="l" rtl="0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Noto Sans Symbols"/>
              <a:buChar char="●"/>
            </a:pPr>
            <a:r>
              <a:rPr lang="en-CA" sz="1800" b="1" dirty="0">
                <a:solidFill>
                  <a:schemeClr val="dk1"/>
                </a:solidFill>
                <a:latin typeface="Aptos"/>
                <a:ea typeface="Roboto"/>
                <a:cs typeface="Aptos"/>
                <a:sym typeface="Aptos"/>
              </a:rPr>
              <a:t>Model</a:t>
            </a:r>
            <a:r>
              <a:rPr lang="en-CA" b="1" dirty="0">
                <a:solidFill>
                  <a:schemeClr val="dk1"/>
                </a:solidFill>
                <a:latin typeface="Aptos"/>
                <a:ea typeface="Roboto"/>
                <a:cs typeface="Aptos"/>
                <a:sym typeface="Aptos"/>
              </a:rPr>
              <a:t>:</a:t>
            </a:r>
            <a:r>
              <a:rPr lang="en-CA" dirty="0">
                <a:solidFill>
                  <a:schemeClr val="dk1"/>
                </a:solidFill>
                <a:latin typeface="Aptos"/>
                <a:ea typeface="Roboto"/>
                <a:cs typeface="Aptos"/>
                <a:sym typeface="Aptos"/>
              </a:rPr>
              <a:t> </a:t>
            </a:r>
            <a:r>
              <a:rPr lang="en-CA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DeepLabV3+</a:t>
            </a:r>
          </a:p>
          <a:p>
            <a:pPr marL="457200" lvl="0" indent="-342900" algn="l" rtl="0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Training and Evaluation:</a:t>
            </a:r>
            <a:r>
              <a:rPr lang="en-US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 Trained using a labeled dataset and evaluated using metrics (Intersection over Union, F1-Score).</a:t>
            </a:r>
          </a:p>
          <a:p>
            <a:pPr marL="457200" lvl="0" indent="-342900" algn="l" rtl="0">
              <a:lnSpc>
                <a:spcPct val="115833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Deployment:</a:t>
            </a:r>
            <a:r>
              <a:rPr lang="en-US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 Flask/</a:t>
            </a:r>
            <a:r>
              <a:rPr lang="en-US" sz="1800" dirty="0" err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FastAPI</a:t>
            </a:r>
            <a:r>
              <a:rPr lang="en-US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, Docker, </a:t>
            </a:r>
            <a:r>
              <a:rPr lang="en-US" sz="1800" dirty="0" err="1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TorchScript</a:t>
            </a:r>
            <a:r>
              <a:rPr lang="en-US" sz="18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671740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Results and Analysis </a:t>
            </a:r>
            <a:br>
              <a:rPr lang="en-US" spc="-10" dirty="0"/>
            </a:b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12059-5FAE-FE6C-25F4-D963EBF13A5A}"/>
              </a:ext>
            </a:extLst>
          </p:cNvPr>
          <p:cNvSpPr txBox="1"/>
          <p:nvPr/>
        </p:nvSpPr>
        <p:spPr>
          <a:xfrm>
            <a:off x="1371600" y="216745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0" dirty="0"/>
              <a:t>(should cover comparison analysis with benchmark)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11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666</Words>
  <Application>Microsoft Office PowerPoint</Application>
  <PresentationFormat>Widescreen</PresentationFormat>
  <Paragraphs>92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Calibri</vt:lpstr>
      <vt:lpstr>Calibri Light</vt:lpstr>
      <vt:lpstr>Noto Sans Symbols</vt:lpstr>
      <vt:lpstr>Roboto</vt:lpstr>
      <vt:lpstr>Roboto Medium</vt:lpstr>
      <vt:lpstr>Roboto Thin</vt:lpstr>
      <vt:lpstr>Times New Roman</vt:lpstr>
      <vt:lpstr>Office Theme</vt:lpstr>
      <vt:lpstr>Road Network Extraction from Satellite Imagery  </vt:lpstr>
      <vt:lpstr>Objectives</vt:lpstr>
      <vt:lpstr>Project Timeline</vt:lpstr>
      <vt:lpstr>Project Block Diagram</vt:lpstr>
      <vt:lpstr>Project Flowchart</vt:lpstr>
      <vt:lpstr>Dataset</vt:lpstr>
      <vt:lpstr>Detail Data Preprocessing</vt:lpstr>
      <vt:lpstr>Modelling</vt:lpstr>
      <vt:lpstr>Results and Analysis  </vt:lpstr>
      <vt:lpstr>Project progress self-assessment</vt:lpstr>
      <vt:lpstr>Future work</vt:lpstr>
      <vt:lpstr>References (1/2)</vt:lpstr>
      <vt:lpstr>References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613 – Capstone Project</dc:title>
  <dc:creator>Guo, Hongyu</dc:creator>
  <cp:lastModifiedBy>Diep Nguyen Van</cp:lastModifiedBy>
  <cp:revision>14</cp:revision>
  <dcterms:created xsi:type="dcterms:W3CDTF">2023-09-10T22:07:13Z</dcterms:created>
  <dcterms:modified xsi:type="dcterms:W3CDTF">2025-03-06T16:47:15Z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LastSaved">
    <vt:filetime>2023-09-10T00:00:00Z</vt:filetime>
  </property>
  <property fmtid="{D5CDD505-2E9C-101B-9397-08002B2CF9AE}" pid="4" name="Producer">
    <vt:lpwstr>macOS Version 12.6 (Build 21G115) Quartz PDFContext</vt:lpwstr>
  </property>
</Properties>
</file>