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de93719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de93719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75c2255b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75c2255b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e4879d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e4879d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e4879d5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e4879d5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fe4879d5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fe4879d5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5c2255b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5c2255b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e4879d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fe4879d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e4879d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e4879d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c2255bd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5c2255bd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DO NOT USE] - Guidelines Slides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2 boxes)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05400" y="13336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086350" y="203766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Data Lake Value Proposition</a:t>
            </a:r>
            <a:endParaRPr sz="2200" b="0" dirty="0"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>
            <a:off x="2086350" y="29103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Dotty Johnson</a:t>
            </a:r>
            <a:endParaRPr dirty="0"/>
          </a:p>
        </p:txBody>
      </p:sp>
      <p:sp>
        <p:nvSpPr>
          <p:cNvPr id="57" name="Google Shape;57;p1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2235329" y="2571750"/>
            <a:ext cx="4886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Medical Data Processing Company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 of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Lake vs Data Warehouse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Value of Data Lake Solution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Proposed Data Lake Architecture for Medical Data Processing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C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entral place where we can bring together data, Machine Learning, and Analytics.</a:t>
            </a:r>
          </a:p>
          <a:p>
            <a:pPr marL="0" indent="0">
              <a:buNone/>
            </a:pPr>
            <a:endParaRPr lang="en-US" b="0" i="0" dirty="0">
              <a:solidFill>
                <a:srgbClr val="4F4F4F"/>
              </a:solidFill>
              <a:effectLst/>
              <a:latin typeface="Open Sans" panose="020B0606030504020204" pitchFamily="34" charset="0"/>
            </a:endParaRPr>
          </a:p>
          <a:p>
            <a:pPr marL="285750" indent="-285750"/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C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an store data of any type, including unstructured, semi-structured, and structured.</a:t>
            </a:r>
          </a:p>
          <a:p>
            <a:pPr marL="0" indent="0">
              <a:buNone/>
            </a:pPr>
            <a:endParaRPr lang="en-US" b="0" i="0" dirty="0">
              <a:solidFill>
                <a:srgbClr val="4F4F4F"/>
              </a:solidFill>
              <a:effectLst/>
              <a:latin typeface="Open Sans" panose="020B0606030504020204" pitchFamily="34" charset="0"/>
            </a:endParaRPr>
          </a:p>
          <a:p>
            <a:pPr marL="285750" indent="-285750"/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Can handle scaling of any size.</a:t>
            </a:r>
          </a:p>
          <a:p>
            <a:pPr marL="0" indent="0">
              <a:buNone/>
            </a:pPr>
            <a:endParaRPr lang="en-US" b="0" i="0" dirty="0">
              <a:solidFill>
                <a:srgbClr val="4F4F4F"/>
              </a:solidFill>
              <a:effectLst/>
              <a:latin typeface="Open Sans" panose="020B0606030504020204" pitchFamily="34" charset="0"/>
            </a:endParaRPr>
          </a:p>
          <a:p>
            <a:pPr marL="285750" indent="-285750"/>
            <a:r>
              <a:rPr lang="en-IN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Breaks data silos.</a:t>
            </a:r>
          </a:p>
          <a:p>
            <a:pPr marL="0" indent="0">
              <a:buNone/>
            </a:pPr>
            <a:endParaRPr lang="en-IN" b="0" i="0" dirty="0">
              <a:solidFill>
                <a:srgbClr val="4F4F4F"/>
              </a:solidFill>
              <a:effectLst/>
              <a:latin typeface="Open Sans" panose="020B0606030504020204" pitchFamily="34" charset="0"/>
            </a:endParaRPr>
          </a:p>
          <a:p>
            <a:pPr marL="285750" indent="-285750"/>
            <a:r>
              <a:rPr lang="en-IN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Schema on Read</a:t>
            </a:r>
          </a:p>
          <a:p>
            <a:pPr marL="285750" indent="-285750"/>
            <a:endParaRPr lang="en-IN" dirty="0">
              <a:solidFill>
                <a:srgbClr val="4F4F4F"/>
              </a:solidFill>
              <a:latin typeface="Open Sans" panose="020B0606030504020204" pitchFamily="34" charset="0"/>
            </a:endParaRPr>
          </a:p>
          <a:p>
            <a:pPr marL="285750" indent="-285750"/>
            <a:r>
              <a:rPr lang="en-IN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Enables Analytics Use Cases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Lake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605400" y="1546860"/>
            <a:ext cx="7867200" cy="3116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Ingestion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- tools to ingest data in Data Lake</a:t>
            </a:r>
          </a:p>
          <a:p>
            <a:pPr marL="139700" indent="0" algn="l">
              <a:buNone/>
            </a:pPr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       Tools: Sqoop, Flume, Kafka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4F4F4F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Processing 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- tools to process the data in Data Lake</a:t>
            </a:r>
          </a:p>
          <a:p>
            <a:pPr marL="139700" indent="0" algn="l">
              <a:buNone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      Tools: Spark, HBase, Hive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4F4F4F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Storage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- Store the data at scale in a data lake. Mostly leveraging Object Storage solutions</a:t>
            </a:r>
          </a:p>
          <a:p>
            <a:pPr marL="139700" indent="0" algn="l">
              <a:buNone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      Tools: HDFS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4F4F4F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Orchestrations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- Design and automate ETL workflows</a:t>
            </a:r>
          </a:p>
          <a:p>
            <a:pPr marL="139700" indent="0" algn="l">
              <a:buNone/>
            </a:pPr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       Tools: Yarn </a:t>
            </a:r>
            <a:endParaRPr lang="en-US" b="0" i="0" dirty="0">
              <a:solidFill>
                <a:srgbClr val="4F4F4F"/>
              </a:solidFill>
              <a:effectLst/>
              <a:latin typeface="Open Sans" panose="020B060603050402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Data Lake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 b="1"/>
              <a:t>Think about:</a:t>
            </a:r>
            <a:r>
              <a:rPr lang="en"/>
              <a:t> Research if a Data Warehouse can still be a viable solution instead of a Data Lake? What is the difference between both? 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 You will complete this information on the next slide. Please provide at least 3 items for each. No need to add any content on this slide 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Video tip:  While presenting the differences, elaborate why a Data Lake solution makes more sense for Medical Data Processing Company over a Data Warehouse approach? How the Data Lake / Big Data characteristics different from Data warehouse&gt;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vs Data Warehouse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05400" y="1275250"/>
            <a:ext cx="3442200" cy="3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Stores data in structured format.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Traditional data warehouses employ Schema-on-Write. This requires an upfront data modeling exercise to define the schema for the data. </a:t>
            </a:r>
            <a:r>
              <a:rPr lang="e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is written in a specific schema format.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Storing data in Data warehouse is costlier and time-consuming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"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5030250" y="11990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Can store data of any type, including unstructured, semi-structured, and structured.</a:t>
            </a:r>
          </a:p>
          <a:p>
            <a:pPr marL="139700" indent="0">
              <a:lnSpc>
                <a:spcPct val="100000"/>
              </a:lnSpc>
              <a:buNone/>
            </a:pPr>
            <a:endParaRPr lang="en" dirty="0">
              <a:solidFill>
                <a:srgbClr val="4F4F4F"/>
              </a:solidFill>
              <a:latin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U</a:t>
            </a:r>
            <a:r>
              <a:rPr lang="en" dirty="0">
                <a:solidFill>
                  <a:srgbClr val="4F4F4F"/>
                </a:solidFill>
                <a:latin typeface="Open Sans" panose="020B0606030504020204" pitchFamily="34" charset="0"/>
              </a:rPr>
              <a:t>ses 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Schema on Read technique. </a:t>
            </a:r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Data is written in original raw format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. And enforce the schema when you need to read this data back. </a:t>
            </a:r>
          </a:p>
          <a:p>
            <a:pPr marL="139700" indent="0">
              <a:lnSpc>
                <a:spcPct val="100000"/>
              </a:lnSpc>
              <a:buNone/>
            </a:pPr>
            <a:endParaRPr lang="en-US" dirty="0">
              <a:solidFill>
                <a:srgbClr val="4F4F4F"/>
              </a:solidFill>
              <a:latin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storing in big data technologies are relatively inexpensive then storing data in a data warehouse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  <a:r>
              <a:rPr lang="en-US" b="0" i="0" dirty="0">
                <a:solidFill>
                  <a:srgbClr val="4A4A4A"/>
                </a:solidFill>
                <a:effectLst/>
                <a:latin typeface="Telegraf Regular"/>
              </a:rPr>
              <a:t>. 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529200" y="626350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954050" y="594225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605400" y="1546860"/>
            <a:ext cx="7867200" cy="3116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SzPts val="1000"/>
            </a:pPr>
            <a:r>
              <a:rPr lang="en-US" sz="1800" dirty="0">
                <a:effectLst/>
                <a:latin typeface="Noto Sans Symbols"/>
                <a:ea typeface="Noto Sans Symbols"/>
                <a:cs typeface="Noto Sans Symbols"/>
              </a:rPr>
              <a:t>Architecture should scale as data volume and velocity increases.</a:t>
            </a:r>
          </a:p>
          <a:p>
            <a:pPr marL="285750" indent="-285750" algn="just">
              <a:buSzPts val="1000"/>
            </a:pP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285750" indent="-285750" algn="just">
              <a:buSzPts val="1000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Centrally store all of the enterprise data and enable easy access.</a:t>
            </a:r>
          </a:p>
          <a:p>
            <a:pPr marL="0" indent="0" algn="just">
              <a:buSzPts val="1000"/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SzPts val="1000"/>
            </a:pPr>
            <a:r>
              <a:rPr lang="en-US" sz="1800" dirty="0">
                <a:latin typeface="Noto Sans Symbols"/>
                <a:ea typeface="Noto Sans Symbols"/>
                <a:cs typeface="Noto Sans Symbols"/>
              </a:rPr>
              <a:t>R</a:t>
            </a:r>
            <a:r>
              <a:rPr lang="en-US" sz="1800" dirty="0">
                <a:effectLst/>
                <a:latin typeface="Noto Sans Symbols"/>
                <a:ea typeface="Noto Sans Symbols"/>
                <a:cs typeface="Noto Sans Symbols"/>
              </a:rPr>
              <a:t>eliable and fault tolerant</a:t>
            </a:r>
            <a:endParaRPr lang="en-IN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457200" algn="just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Value of Data Lake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Architecture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F041C-B859-4420-8620-CFDD0AA11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33" t="2963" r="14917" b="13483"/>
          <a:stretch/>
        </p:blipFill>
        <p:spPr>
          <a:xfrm>
            <a:off x="605400" y="1046650"/>
            <a:ext cx="7856220" cy="36739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 YOU</a:t>
            </a:r>
            <a:endParaRPr sz="2200" b="0"/>
          </a:p>
        </p:txBody>
      </p:sp>
      <p:sp>
        <p:nvSpPr>
          <p:cNvPr id="115" name="Google Shape;115;p20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438</Words>
  <Application>Microsoft Office PowerPoint</Application>
  <PresentationFormat>On-screen Show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Open Sans</vt:lpstr>
      <vt:lpstr>Calibri</vt:lpstr>
      <vt:lpstr>Noto Sans Symbols</vt:lpstr>
      <vt:lpstr>Source Sans Pro</vt:lpstr>
      <vt:lpstr>Telegraf Regular</vt:lpstr>
      <vt:lpstr>Arial</vt:lpstr>
      <vt:lpstr>Simple Light</vt:lpstr>
      <vt:lpstr>Data Lake Value Proposition</vt:lpstr>
      <vt:lpstr>Agenda</vt:lpstr>
      <vt:lpstr>What is a Data Lake</vt:lpstr>
      <vt:lpstr>Components of Data Lake</vt:lpstr>
      <vt:lpstr>Data Lake vs Data Warehouse</vt:lpstr>
      <vt:lpstr>Data Warehouse </vt:lpstr>
      <vt:lpstr>Business Value of Data Lake</vt:lpstr>
      <vt:lpstr>Data Lake Architecture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 Value Proposition</dc:title>
  <dc:creator>Dotty Johnson</dc:creator>
  <cp:lastModifiedBy>Dotty Johnson</cp:lastModifiedBy>
  <cp:revision>8</cp:revision>
  <dcterms:modified xsi:type="dcterms:W3CDTF">2021-06-06T13:38:21Z</dcterms:modified>
</cp:coreProperties>
</file>