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4"/>
  </p:notes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7772400" cy="10058400"/>
  <p:notesSz cx="6858000" cy="9144000"/>
  <p:embeddedFontLst>
    <p:embeddedFont>
      <p:font typeface="Calibri" panose="020F0502020204030204" pitchFamily="34" charset="0"/>
      <p:regular r:id="rId25"/>
      <p:bold r:id="rId26"/>
      <p:italic r:id="rId27"/>
      <p:boldItalic r:id="rId28"/>
    </p:embeddedFont>
    <p:embeddedFont>
      <p:font typeface="Helvetica Neue"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22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Dotty Johnson</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20-06-2021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17B9A1BA-54E1-4D15-B074-FFC1EFBD5889}"/>
              </a:ext>
            </a:extLst>
          </p:cNvPr>
          <p:cNvPicPr>
            <a:picLocks noChangeAspect="1"/>
          </p:cNvPicPr>
          <p:nvPr/>
        </p:nvPicPr>
        <p:blipFill>
          <a:blip r:embed="rId3"/>
          <a:srcRect/>
          <a:stretch/>
        </p:blipFill>
        <p:spPr>
          <a:xfrm>
            <a:off x="0" y="4605104"/>
            <a:ext cx="7772400" cy="51164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1C80C67C-A8BA-4DCD-87FD-785984B25AD5}"/>
              </a:ext>
            </a:extLst>
          </p:cNvPr>
          <p:cNvPicPr>
            <a:picLocks noChangeAspect="1"/>
          </p:cNvPicPr>
          <p:nvPr/>
        </p:nvPicPr>
        <p:blipFill rotWithShape="1">
          <a:blip r:embed="rId3"/>
          <a:srcRect t="1855" r="3486"/>
          <a:stretch/>
        </p:blipFill>
        <p:spPr>
          <a:xfrm>
            <a:off x="-1" y="4714725"/>
            <a:ext cx="7772401" cy="5327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endParaRPr sz="2200" dirty="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23A2469B-9214-42FA-8ACC-05619EE44CFE}"/>
              </a:ext>
            </a:extLst>
          </p:cNvPr>
          <p:cNvSpPr txBox="1"/>
          <p:nvPr/>
        </p:nvSpPr>
        <p:spPr>
          <a:xfrm>
            <a:off x="553449" y="1528903"/>
            <a:ext cx="6397075" cy="3908762"/>
          </a:xfrm>
          <a:prstGeom prst="rect">
            <a:avLst/>
          </a:prstGeom>
          <a:noFill/>
        </p:spPr>
        <p:txBody>
          <a:bodyPr wrap="square" rtlCol="0">
            <a:spAutoFit/>
          </a:bodyPr>
          <a:lstStyle/>
          <a:p>
            <a:pPr algn="l" fontAlgn="base"/>
            <a:r>
              <a:rPr lang="en-US" sz="1800" dirty="0">
                <a:solidFill>
                  <a:schemeClr val="tx1"/>
                </a:solidFill>
                <a:latin typeface="Calibri" panose="020F0502020204030204" pitchFamily="34" charset="0"/>
                <a:cs typeface="Calibri" panose="020F0502020204030204" pitchFamily="34" charset="0"/>
              </a:rPr>
              <a:t>Consolidated MDM architecture was used for Sneaker Park. In Consolidated</a:t>
            </a:r>
            <a:r>
              <a:rPr lang="en-US" sz="1800" b="1" i="0" dirty="0">
                <a:solidFill>
                  <a:schemeClr val="tx1"/>
                </a:solidFill>
                <a:effectLst/>
                <a:latin typeface="Calibri" panose="020F0502020204030204" pitchFamily="34" charset="0"/>
                <a:cs typeface="Calibri" panose="020F0502020204030204" pitchFamily="34" charset="0"/>
              </a:rPr>
              <a:t> </a:t>
            </a:r>
            <a:r>
              <a:rPr lang="en-US" sz="1800" i="0" dirty="0">
                <a:solidFill>
                  <a:schemeClr val="tx1"/>
                </a:solidFill>
                <a:effectLst/>
                <a:latin typeface="Calibri" panose="020F0502020204030204" pitchFamily="34" charset="0"/>
                <a:cs typeface="Calibri" panose="020F0502020204030204" pitchFamily="34" charset="0"/>
              </a:rPr>
              <a:t>MDM</a:t>
            </a:r>
            <a:r>
              <a:rPr lang="en-US" sz="1800" b="0" i="0" dirty="0">
                <a:solidFill>
                  <a:schemeClr val="tx1"/>
                </a:solidFill>
                <a:effectLst/>
                <a:latin typeface="Calibri" panose="020F0502020204030204" pitchFamily="34" charset="0"/>
                <a:cs typeface="Calibri" panose="020F0502020204030204" pitchFamily="34" charset="0"/>
              </a:rPr>
              <a:t> Master data from different source systems is consolidated and stored in MDM hub. This process done in batches at some regular intervals such as hourly or daily.. In this style, the master data flows in one direction, more specifically from the source systems into the MDM Hub. </a:t>
            </a:r>
            <a:r>
              <a:rPr lang="en-US" sz="1800" dirty="0">
                <a:solidFill>
                  <a:schemeClr val="tx1"/>
                </a:solidFill>
                <a:latin typeface="Calibri" panose="020F0502020204030204" pitchFamily="34" charset="0"/>
                <a:cs typeface="Calibri" panose="020F0502020204030204" pitchFamily="34" charset="0"/>
              </a:rPr>
              <a:t>The requirements from Sneaker Park states that the MDM system has to be </a:t>
            </a:r>
            <a:r>
              <a:rPr lang="en-US" sz="1800" b="1" i="0" dirty="0">
                <a:solidFill>
                  <a:schemeClr val="tx1"/>
                </a:solidFill>
                <a:effectLst/>
                <a:latin typeface="Calibri" panose="020F0502020204030204" pitchFamily="34" charset="0"/>
                <a:cs typeface="Calibri" panose="020F0502020204030204" pitchFamily="34" charset="0"/>
              </a:rPr>
              <a:t>minimally disruptive</a:t>
            </a:r>
            <a:r>
              <a:rPr lang="en-US" sz="1800" b="0" i="0" dirty="0">
                <a:solidFill>
                  <a:schemeClr val="tx1"/>
                </a:solidFill>
                <a:effectLst/>
                <a:latin typeface="Calibri" panose="020F0502020204030204" pitchFamily="34" charset="0"/>
                <a:cs typeface="Calibri" panose="020F0502020204030204" pitchFamily="34" charset="0"/>
              </a:rPr>
              <a:t> to the operation of its critical systems. It also states that there are some </a:t>
            </a:r>
            <a:r>
              <a:rPr lang="en-US" sz="1800" b="1" i="0" dirty="0">
                <a:solidFill>
                  <a:schemeClr val="tx1"/>
                </a:solidFill>
                <a:effectLst/>
                <a:latin typeface="Calibri" panose="020F0502020204030204" pitchFamily="34" charset="0"/>
                <a:cs typeface="Calibri" panose="020F0502020204030204" pitchFamily="34" charset="0"/>
              </a:rPr>
              <a:t>nightly batch exports</a:t>
            </a:r>
            <a:r>
              <a:rPr lang="en-US" sz="1800" b="0" i="0" dirty="0">
                <a:solidFill>
                  <a:schemeClr val="tx1"/>
                </a:solidFill>
                <a:effectLst/>
                <a:latin typeface="Calibri" panose="020F0502020204030204" pitchFamily="34" charset="0"/>
                <a:cs typeface="Calibri" panose="020F0502020204030204" pitchFamily="34" charset="0"/>
              </a:rPr>
              <a:t> that are used to exchange data between these services and the rest of Sneaker Park's systems. This works with respect to Consolidated MDM architecture as they are minimally disruptive and uses batch jobs.</a:t>
            </a:r>
          </a:p>
          <a:p>
            <a:br>
              <a:rPr lang="en-US" sz="1800" b="0" i="0" dirty="0">
                <a:solidFill>
                  <a:schemeClr val="tx1"/>
                </a:solidFill>
                <a:effectLst/>
                <a:latin typeface="Calibri" panose="020F0502020204030204" pitchFamily="34" charset="0"/>
                <a:cs typeface="Calibri" panose="020F0502020204030204" pitchFamily="34" charset="0"/>
              </a:rPr>
            </a:br>
            <a:r>
              <a:rPr lang="en-US" dirty="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07500" cy="84260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For Customers:</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Match customer data on Userid</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Match Customer data on Firstname and Email</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For Items</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Match Items data on Itemsid</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Match Items data on </a:t>
            </a:r>
            <a:r>
              <a:rPr lang="en-US" sz="1600"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Type, </a:t>
            </a:r>
            <a:r>
              <a:rPr lang="en-US" sz="1600" dirty="0" err="1">
                <a:solidFill>
                  <a:srgbClr val="525C65"/>
                </a:solidFill>
                <a:highlight>
                  <a:srgbClr val="FFFFFF"/>
                </a:highlight>
                <a:latin typeface="Open Sans"/>
                <a:ea typeface="Open Sans"/>
                <a:cs typeface="Open Sans"/>
                <a:sym typeface="Open Sans"/>
              </a:rPr>
              <a:t>BrandName</a:t>
            </a:r>
            <a:r>
              <a:rPr lang="en-US" sz="1600" dirty="0">
                <a:solidFill>
                  <a:srgbClr val="525C65"/>
                </a:solidFill>
                <a:highlight>
                  <a:srgbClr val="FFFFFF"/>
                </a:highlight>
                <a:latin typeface="Open Sans"/>
                <a:ea typeface="Open Sans"/>
                <a:cs typeface="Open Sans"/>
                <a:sym typeface="Open Sans"/>
              </a:rPr>
              <a:t>, Color, Sex, Size, Condition</a:t>
            </a: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p>
          <a:p>
            <a:pPr marL="0" lvl="0" indent="0" algn="just" rtl="0">
              <a:lnSpc>
                <a:spcPct val="170000"/>
              </a:lnSpc>
              <a:spcBef>
                <a:spcPts val="0"/>
              </a:spcBef>
              <a:spcAft>
                <a:spcPts val="0"/>
              </a:spcAft>
              <a:buNone/>
            </a:pPr>
            <a:r>
              <a:rPr lang="en-I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Role</a:t>
            </a:r>
            <a:r>
              <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1: Technical Data Stewards</a:t>
            </a:r>
          </a:p>
          <a:p>
            <a:pPr marL="0" lvl="0" indent="0" algn="just" rtl="0">
              <a:lnSpc>
                <a:spcPct val="170000"/>
              </a:lnSpc>
              <a:spcBef>
                <a:spcPts val="0"/>
              </a:spcBef>
              <a:spcAft>
                <a:spcPts val="0"/>
              </a:spcAft>
              <a:buNone/>
            </a:pPr>
            <a:r>
              <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Data Stewards create the match rules for golden record generation which is important for MDM functioning. In certain situations they </a:t>
            </a:r>
            <a:r>
              <a:rPr lang="en-US" sz="16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Override match results by manually updating the golden records.</a:t>
            </a:r>
          </a:p>
          <a:p>
            <a:pPr marL="0" lvl="0" indent="0" algn="just" rtl="0">
              <a:lnSpc>
                <a:spcPct val="170000"/>
              </a:lnSpc>
              <a:spcBef>
                <a:spcPts val="0"/>
              </a:spcBef>
              <a:spcAft>
                <a:spcPts val="0"/>
              </a:spcAft>
              <a:buNone/>
            </a:pPr>
            <a:r>
              <a:rPr lang="en-US"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Role2: Business Subject Matter Experts/ Business data steward</a:t>
            </a:r>
          </a:p>
          <a:p>
            <a:pPr marL="0" lvl="0" indent="0" algn="just" rtl="0">
              <a:lnSpc>
                <a:spcPct val="170000"/>
              </a:lnSpc>
              <a:spcBef>
                <a:spcPts val="0"/>
              </a:spcBef>
              <a:spcAft>
                <a:spcPts val="0"/>
              </a:spcAft>
              <a:buNone/>
            </a:pPr>
            <a:r>
              <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Responsible for measuring and montoring data quality, documenting and maintaining data catalogue.</a:t>
            </a:r>
          </a:p>
          <a:p>
            <a:pPr marL="0" lvl="0" indent="0" algn="just" rtl="0">
              <a:lnSpc>
                <a:spcPct val="170000"/>
              </a:lnSpc>
              <a:spcBef>
                <a:spcPts val="0"/>
              </a:spcBef>
              <a:spcAft>
                <a:spcPts val="0"/>
              </a:spcAft>
              <a:buNone/>
            </a:pPr>
            <a:r>
              <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Role3: Data Owners</a:t>
            </a:r>
          </a:p>
          <a:p>
            <a:pPr marL="0" lvl="0" indent="0" algn="just" rtl="0">
              <a:lnSpc>
                <a:spcPct val="170000"/>
              </a:lnSpc>
              <a:spcBef>
                <a:spcPts val="0"/>
              </a:spcBef>
              <a:spcAft>
                <a:spcPts val="0"/>
              </a:spcAft>
              <a:buNone/>
            </a:pPr>
            <a:r>
              <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Specifies the business requirement for data and quality and is </a:t>
            </a:r>
            <a:r>
              <a:rPr lang="en-IN"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responsible for data in a particular Data Domain</a:t>
            </a:r>
            <a:endParaRPr lang="en" sz="1600"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just" rtl="0">
              <a:lnSpc>
                <a:spcPct val="170000"/>
              </a:lnSpc>
              <a:spcBef>
                <a:spcPts val="0"/>
              </a:spcBef>
              <a:spcAft>
                <a:spcPts val="0"/>
              </a:spcAft>
              <a:buNone/>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Sneaker Park has 1 SME and 1 technical IT support employee. I think the company should hire more employees for handling data stewardship for each department/domain to share the responsibilities.</a:t>
            </a:r>
          </a:p>
          <a:p>
            <a:pPr marL="0" lvl="0" indent="0" algn="just" rtl="0">
              <a:lnSpc>
                <a:spcPct val="170000"/>
              </a:lnSpc>
              <a:spcBef>
                <a:spcPts val="0"/>
              </a:spcBef>
              <a:spcAft>
                <a:spcPts val="0"/>
              </a:spcAft>
              <a:buNone/>
            </a:pPr>
            <a:endParaRPr lang="en-US" sz="16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just" rtl="0">
              <a:lnSpc>
                <a:spcPct val="170000"/>
              </a:lnSpc>
              <a:spcBef>
                <a:spcPts val="0"/>
              </a:spcBef>
              <a:spcAft>
                <a:spcPts val="0"/>
              </a:spcAft>
              <a:buNone/>
            </a:pPr>
            <a:endParaRPr sz="1600" dirty="0">
              <a:solidFill>
                <a:schemeClr val="tx1"/>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dirty="0">
                <a:solidFill>
                  <a:srgbClr val="525C65"/>
                </a:solidFill>
                <a:highlight>
                  <a:srgbClr val="FFFFFF"/>
                </a:highlight>
                <a:latin typeface="Open Sans"/>
                <a:ea typeface="Open Sans"/>
                <a:cs typeface="Open Sans"/>
                <a:sym typeface="Open Sans"/>
              </a:rPr>
              <a:t>Create a </a:t>
            </a:r>
            <a:r>
              <a:rPr lang="en" sz="1600" b="1" dirty="0">
                <a:solidFill>
                  <a:srgbClr val="525C65"/>
                </a:solidFill>
                <a:highlight>
                  <a:srgbClr val="FFFFFF"/>
                </a:highlight>
                <a:latin typeface="Open Sans"/>
                <a:ea typeface="Open Sans"/>
                <a:cs typeface="Open Sans"/>
                <a:sym typeface="Open Sans"/>
              </a:rPr>
              <a:t>conceptual</a:t>
            </a:r>
            <a:r>
              <a:rPr lang="en" sz="1600" dirty="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dirty="0">
                <a:solidFill>
                  <a:srgbClr val="525C65"/>
                </a:solidFill>
                <a:highlight>
                  <a:srgbClr val="FFFFFF"/>
                </a:highlight>
                <a:latin typeface="Open Sans"/>
                <a:ea typeface="Open Sans"/>
                <a:cs typeface="Open Sans"/>
                <a:sym typeface="Open Sans"/>
              </a:rPr>
              <a:t>important entities and relationships</a:t>
            </a:r>
            <a:r>
              <a:rPr lang="en" sz="1600" dirty="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dirty="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875CDF13-9C53-49BA-AC5F-BCD6A4990CDD}"/>
              </a:ext>
            </a:extLst>
          </p:cNvPr>
          <p:cNvPicPr>
            <a:picLocks noChangeAspect="1"/>
          </p:cNvPicPr>
          <p:nvPr/>
        </p:nvPicPr>
        <p:blipFill>
          <a:blip r:embed="rId3"/>
          <a:srcRect/>
          <a:stretch/>
        </p:blipFill>
        <p:spPr>
          <a:xfrm>
            <a:off x="42331" y="2871294"/>
            <a:ext cx="7704667" cy="63208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1064</Words>
  <Application>Microsoft Office PowerPoint</Application>
  <PresentationFormat>Custom</PresentationFormat>
  <Paragraphs>90</Paragraphs>
  <Slides>19</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Open Sans</vt:lpstr>
      <vt:lpstr>Calibri</vt:lpstr>
      <vt:lpstr>Helvetica Neue</vt:lpstr>
      <vt:lpstr>Open Sans Light</vt:lpstr>
      <vt:lpstr>Arial</vt:lpstr>
      <vt:lpstr>Simple Light</vt:lpstr>
      <vt:lpstr>Simple Light</vt:lpstr>
      <vt:lpstr>Simple Light</vt:lpstr>
      <vt:lpstr>White</vt:lpstr>
      <vt:lpstr>Data Governance @ SneakerPark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dc:title>
  <dc:creator>Dotty Johnson</dc:creator>
  <cp:lastModifiedBy>Dotty Johnson</cp:lastModifiedBy>
  <cp:revision>18</cp:revision>
  <dcterms:modified xsi:type="dcterms:W3CDTF">2021-06-20T21:10:53Z</dcterms:modified>
</cp:coreProperties>
</file>