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72" r:id="rId4"/>
    <p:sldId id="373" r:id="rId5"/>
    <p:sldId id="377" r:id="rId6"/>
    <p:sldId id="375" r:id="rId7"/>
    <p:sldId id="376" r:id="rId8"/>
    <p:sldId id="3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8"/>
  </p:normalViewPr>
  <p:slideViewPr>
    <p:cSldViewPr snapToGrid="0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69B0-F715-2A43-8D9A-9EEF294F843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5C14-A659-DE40-A454-C379E0E7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92F32-66D7-A140-BFC5-B10179DC1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92F32-66D7-A140-BFC5-B10179DC1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92F32-66D7-A140-BFC5-B10179DC1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92F32-66D7-A140-BFC5-B10179DC1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92F32-66D7-A140-BFC5-B10179DC1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92F32-66D7-A140-BFC5-B10179DC1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CE2-D47D-9DEA-F730-68AEBAE62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2827-9465-70DE-02F2-BFAFEBEB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8E00-D1C1-5020-8622-22E92D0C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06B5-4190-9C76-5F86-0DF7CAFC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93D9-3366-9FF2-DF00-15532D6D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AAE2-CA09-4A6B-CE13-B8A87E96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3C0B7-AD2D-9DC1-256B-540D41F2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26A3-B376-B165-0EE4-7AF59EE5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50F8-4755-73E6-5AC8-28BC8141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ED5C-2FCD-6649-8A4A-CEFD552B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2888-DF0C-D47F-0975-156858D1D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BF92-05C4-13BD-16AE-5C040F825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BE7E-B61E-7078-D050-05DA80C6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0A56-AAE1-0A75-7754-50A76BF0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F0EF-1359-42FE-6E93-3A7FFC19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52A-7C1E-D650-D907-C740D1752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7A03-236E-173E-8924-0B6C177D7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8" indent="0" algn="ctr">
              <a:buNone/>
              <a:defRPr sz="1600"/>
            </a:lvl4pPr>
            <a:lvl5pPr marL="1828890" indent="0" algn="ctr">
              <a:buNone/>
              <a:defRPr sz="1600"/>
            </a:lvl5pPr>
            <a:lvl6pPr marL="2286113" indent="0" algn="ctr">
              <a:buNone/>
              <a:defRPr sz="1600"/>
            </a:lvl6pPr>
            <a:lvl7pPr marL="2743335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1F9F-F8A2-2AAF-C589-635F7F7E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F6D4-CDCA-7F28-BB1F-20A1FC67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BCC8-8718-07B7-EA72-AC6BFC19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5C93-F418-E938-8AF2-1563FADF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567F-DA60-CB15-D735-8D374B64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E64-0452-674F-C4F4-85670D8C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0F04-B1B9-D6FC-9D81-D68BD42A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6370-30A5-1620-B596-40540096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0E78-441E-3609-7C76-CD8D6C05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19C4-92E2-3563-61FE-F54B2FE8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5455-336E-14C8-05A9-69A41BC0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8C04-5B6A-D0EE-88B5-F20F2905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F648-4652-5EEF-F6C2-5AAA16CB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CA7-AA26-2C02-8698-A01EF4AB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101E-D45E-91B4-4CD7-1301CFB7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93DD-7B77-7982-1C44-692E2E18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015BE-B15D-2325-EBA5-C78B122B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724F-42ED-66AA-F302-CD301EC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ED2A-FB4C-10B0-4E9E-065BABE7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0C1-EBAD-AC3D-4B6C-6C2C11D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DEBF-A885-626C-E3BE-3F066459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8" indent="0">
              <a:buNone/>
              <a:defRPr sz="1600" b="1"/>
            </a:lvl4pPr>
            <a:lvl5pPr marL="1828890" indent="0">
              <a:buNone/>
              <a:defRPr sz="1600" b="1"/>
            </a:lvl5pPr>
            <a:lvl6pPr marL="2286113" indent="0">
              <a:buNone/>
              <a:defRPr sz="1600" b="1"/>
            </a:lvl6pPr>
            <a:lvl7pPr marL="2743335" indent="0">
              <a:buNone/>
              <a:defRPr sz="1600" b="1"/>
            </a:lvl7pPr>
            <a:lvl8pPr marL="3200559" indent="0">
              <a:buNone/>
              <a:defRPr sz="1600" b="1"/>
            </a:lvl8pPr>
            <a:lvl9pPr marL="36577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776DC-A8A1-577B-527C-B9FB78880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28D64-74C9-CC98-DE22-105B1A65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8" indent="0">
              <a:buNone/>
              <a:defRPr sz="1600" b="1"/>
            </a:lvl4pPr>
            <a:lvl5pPr marL="1828890" indent="0">
              <a:buNone/>
              <a:defRPr sz="1600" b="1"/>
            </a:lvl5pPr>
            <a:lvl6pPr marL="2286113" indent="0">
              <a:buNone/>
              <a:defRPr sz="1600" b="1"/>
            </a:lvl6pPr>
            <a:lvl7pPr marL="2743335" indent="0">
              <a:buNone/>
              <a:defRPr sz="1600" b="1"/>
            </a:lvl7pPr>
            <a:lvl8pPr marL="3200559" indent="0">
              <a:buNone/>
              <a:defRPr sz="1600" b="1"/>
            </a:lvl8pPr>
            <a:lvl9pPr marL="36577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74F5A-CCD0-E80A-7E65-098078B82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5E793-2225-29B0-AD19-11ABF3C6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5D012-13CF-DFB5-74EE-D1B988F9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70B2B-E70E-32DE-0C65-6C5C3720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0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CB6-94E2-A008-7917-BDD0467A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F3BE0-6264-6773-53DC-23CF0AD7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F31-B658-ECD4-E46D-7E6C671E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3DBB7-DC8E-023C-C8EF-537B6397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CE240-5BEF-E9C4-7FC5-9BD5117D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988A2-47C5-1AB4-3F31-26A9CA7F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7269-946D-EEB8-628C-374F6CD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8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0F9-0A0C-8EE7-8B87-5E1DB048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C83-F979-15B2-5952-AE66326E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7500-E08E-BB60-BF28-757688BF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8" indent="0">
              <a:buNone/>
              <a:defRPr sz="1000"/>
            </a:lvl4pPr>
            <a:lvl5pPr marL="1828890" indent="0">
              <a:buNone/>
              <a:defRPr sz="1000"/>
            </a:lvl5pPr>
            <a:lvl6pPr marL="2286113" indent="0">
              <a:buNone/>
              <a:defRPr sz="1000"/>
            </a:lvl6pPr>
            <a:lvl7pPr marL="2743335" indent="0">
              <a:buNone/>
              <a:defRPr sz="1000"/>
            </a:lvl7pPr>
            <a:lvl8pPr marL="3200559" indent="0">
              <a:buNone/>
              <a:defRPr sz="1000"/>
            </a:lvl8pPr>
            <a:lvl9pPr marL="365778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DDB0-8649-3022-1673-06D37968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3E3E2-A88B-8987-9820-180139B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758E-C3AC-FA9F-F3F7-8BCF814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63C7-117C-F965-DCC0-B97B0E20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8C-3A72-B262-B0DF-FB2A973B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D6C6-D7B7-6B84-51A3-58ED838B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386A-20FB-D52A-AD34-77CA724D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4B51-0C4A-32FE-FCA1-48D542EB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1C9E-302A-BDC9-B8A6-A00FE138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903EE-D3B7-2A67-F09F-431012DA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5" indent="0">
              <a:buNone/>
              <a:defRPr sz="2400"/>
            </a:lvl3pPr>
            <a:lvl4pPr marL="1371668" indent="0">
              <a:buNone/>
              <a:defRPr sz="2000"/>
            </a:lvl4pPr>
            <a:lvl5pPr marL="1828890" indent="0">
              <a:buNone/>
              <a:defRPr sz="2000"/>
            </a:lvl5pPr>
            <a:lvl6pPr marL="2286113" indent="0">
              <a:buNone/>
              <a:defRPr sz="2000"/>
            </a:lvl6pPr>
            <a:lvl7pPr marL="2743335" indent="0">
              <a:buNone/>
              <a:defRPr sz="2000"/>
            </a:lvl7pPr>
            <a:lvl8pPr marL="3200559" indent="0">
              <a:buNone/>
              <a:defRPr sz="2000"/>
            </a:lvl8pPr>
            <a:lvl9pPr marL="36577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546E-CE61-561B-7257-7ED718705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8" indent="0">
              <a:buNone/>
              <a:defRPr sz="1000"/>
            </a:lvl4pPr>
            <a:lvl5pPr marL="1828890" indent="0">
              <a:buNone/>
              <a:defRPr sz="1000"/>
            </a:lvl5pPr>
            <a:lvl6pPr marL="2286113" indent="0">
              <a:buNone/>
              <a:defRPr sz="1000"/>
            </a:lvl6pPr>
            <a:lvl7pPr marL="2743335" indent="0">
              <a:buNone/>
              <a:defRPr sz="1000"/>
            </a:lvl7pPr>
            <a:lvl8pPr marL="3200559" indent="0">
              <a:buNone/>
              <a:defRPr sz="1000"/>
            </a:lvl8pPr>
            <a:lvl9pPr marL="365778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EB76-7FFF-CFA8-1557-8DAAD4B3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F9C0-E8ED-FDA4-8873-E11499CF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87D4-14A0-6225-7848-67D3D1F7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0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6A7A-453C-E35D-BADC-73D76676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DE81D-D7E8-782A-E526-EA68DDDF5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89D0-BB8B-DA75-1511-DC5525DD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A82C-3E40-72EF-33CE-D82ABA69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0B01-7AA7-8F76-5EC1-AC12793C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3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7AE3-46DA-6D70-EE70-30B7B0D9A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43CE-1B16-F998-052D-3402E175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205A-A1BD-C102-2015-5EFFEC2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7CC3-82AF-D135-6DA2-0A06C5E4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EB36-0023-E689-E57C-AE8717E4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0EBE-2091-1F26-1938-6837F3FA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95B3-B5C5-B4D8-9E7F-B5CBF43A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817E-970D-214C-4EAA-CCFFC47A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69DC-C228-2887-E663-6C0DD17A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62E0-082A-66A0-3C88-6201687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A0A4-316D-3551-2F84-B7D9AE48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D409-D00B-4AC6-EF1F-BF53E8A22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C70F-AC79-0EBF-B35D-D13AACA37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D1EF3-B0CB-9C92-3832-5314581B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2B8D-1831-0018-F6EA-16119725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ACE2D-2D80-F2AC-0D4B-A39575D2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659C-CC73-A7EE-3C56-88C47B3C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1AFC1-D2CF-F51F-0FC3-F870AC3B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6F80-7B73-83F5-F696-5D9F9A90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02676-1785-876F-7F6B-DD7E8DA61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0600F-50AE-73C3-1A8C-DA6E0246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6AE74-D9F6-ED73-C5D5-6E21F79B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4F257-9AC8-440B-103C-AC6C241C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CEBC-C9C8-CE27-3606-74DC725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87D1-652E-38F7-2342-E89D018E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6A2E6-3A9D-5468-E044-816705C9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33532-1DD3-B8A9-FE3C-C0DE8CCF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A4A21-E4D0-6FFE-0DCC-B0283609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7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7D7FC-EFD5-456A-D5A7-C4C1E3ED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7CF6-744B-437F-DA2E-9C7AE1E2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EC70-29EF-55A2-7D21-6311A562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6E0E-74E6-4963-CB78-0FCCFA26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FE92-BBD4-8FCC-08A6-68C6AC061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884F-B00D-A6EF-41C6-A8BDA5E8C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FE678-51B0-D102-3BED-A77F7CAC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DE43E-E86E-C448-5B67-1F8D15D6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F74C-3DE1-58A0-85EE-7BE568E1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576E-743C-48BF-8B27-84E35E02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9EE1C-B929-895A-FD49-CAFA8BC1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CD4CB-08BE-CC94-D869-11283665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F1F11-173E-CE74-AF9D-108A523E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DB01-FF5A-515E-F397-B09D8914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FE73-6EDA-F5A3-E826-0BF2AFB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237E7-82C4-1463-BE1E-DC70F9F8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64F9-F98D-96A3-75F3-0A41C432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A69B-E273-52BD-D0A9-AE2A68CE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445F-4CE2-6241-B57C-0CFF3219D5E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BCC9-9485-03AA-B691-D5FF04670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86FB-74AD-6722-7A20-2BFDED988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2EC1-298D-7344-8275-64CF6B57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5A437-562D-AAAA-A264-F974E80E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C623-2056-84BC-0261-23B41CE7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F9D2-09E9-6F81-1075-17F65ED25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5F7B-CCB3-C743-903B-906BBDEF70C7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530E-0D87-BCF5-6A37-CC6519F6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9B29-BC9E-1B9E-6705-0054BB263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C021-3E01-5744-9134-C50E737E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9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2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7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9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2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un-A/VivaK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BCA67-90A7-94F6-62A4-B587A69F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3443440"/>
            <a:ext cx="5957578" cy="1232849"/>
          </a:xfrm>
        </p:spPr>
        <p:txBody>
          <a:bodyPr anchor="t">
            <a:noAutofit/>
          </a:bodyPr>
          <a:lstStyle/>
          <a:p>
            <a:r>
              <a:rPr lang="en-US" sz="2800" b="1" dirty="0">
                <a:latin typeface="Helvetica" pitchFamily="2" charset="0"/>
                <a:cs typeface="Times New Roman" panose="02020603050405020304" pitchFamily="18" charset="0"/>
              </a:rPr>
              <a:t>ONLINE APPLICATION PROCESSING (OLAP) DATABASE  USING SQL.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098" name="Picture 2" descr="Ontario Government Business Grants (2021): The Complete Guide for Ontario  Entrepreneurs -">
            <a:extLst>
              <a:ext uri="{FF2B5EF4-FFF2-40B4-BE49-F238E27FC236}">
                <a16:creationId xmlns:a16="http://schemas.microsoft.com/office/drawing/2014/main" id="{3D8D09F4-9A80-3AEA-9654-2DFE48DD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11" y="3253798"/>
            <a:ext cx="352869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4EFFC-AA74-592C-0BAE-E5BE2776B77E}"/>
              </a:ext>
            </a:extLst>
          </p:cNvPr>
          <p:cNvSpPr txBox="1"/>
          <p:nvPr/>
        </p:nvSpPr>
        <p:spPr>
          <a:xfrm>
            <a:off x="8331941" y="4661308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Adeleye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00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1356B0-CF8D-3ECF-08AB-880D10CBF7F0}"/>
              </a:ext>
            </a:extLst>
          </p:cNvPr>
          <p:cNvGrpSpPr/>
          <p:nvPr/>
        </p:nvGrpSpPr>
        <p:grpSpPr>
          <a:xfrm>
            <a:off x="1031370" y="1781439"/>
            <a:ext cx="3588140" cy="2158842"/>
            <a:chOff x="1012786" y="1758408"/>
            <a:chExt cx="3588140" cy="21588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C32BA3-3112-33F5-F4CB-E6921119F644}"/>
                </a:ext>
              </a:extLst>
            </p:cNvPr>
            <p:cNvSpPr/>
            <p:nvPr/>
          </p:nvSpPr>
          <p:spPr>
            <a:xfrm>
              <a:off x="1059356" y="1809243"/>
              <a:ext cx="3541570" cy="21080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C79089-3B85-7013-C814-88E68592A1EC}"/>
                </a:ext>
              </a:extLst>
            </p:cNvPr>
            <p:cNvSpPr/>
            <p:nvPr/>
          </p:nvSpPr>
          <p:spPr>
            <a:xfrm>
              <a:off x="1012786" y="1758408"/>
              <a:ext cx="3300660" cy="1992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Ontario.ca">
            <a:extLst>
              <a:ext uri="{FF2B5EF4-FFF2-40B4-BE49-F238E27FC236}">
                <a16:creationId xmlns:a16="http://schemas.microsoft.com/office/drawing/2014/main" id="{22C5F5F8-95D3-93E1-58D4-8B94794A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16" y="6373690"/>
            <a:ext cx="1377404" cy="3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489C35-1B7F-9B7C-9684-9C4181B0593E}"/>
              </a:ext>
            </a:extLst>
          </p:cNvPr>
          <p:cNvSpPr txBox="1"/>
          <p:nvPr/>
        </p:nvSpPr>
        <p:spPr>
          <a:xfrm>
            <a:off x="1193179" y="2324797"/>
            <a:ext cx="3034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>
                <a:effectLst/>
                <a:latin typeface="Helvetica" pitchFamily="2" charset="0"/>
                <a:cs typeface="Times New Roman" panose="02020603050405020304" pitchFamily="18" charset="0"/>
              </a:rPr>
              <a:t>SQL (Structured Query Language</a:t>
            </a:r>
            <a:r>
              <a:rPr lang="en-CA" sz="1200" b="0" i="0" dirty="0">
                <a:effectLst/>
                <a:latin typeface="Helvetica" pitchFamily="2" charset="0"/>
                <a:cs typeface="Times New Roman" panose="02020603050405020304" pitchFamily="18" charset="0"/>
              </a:rPr>
              <a:t>) can be an excellent solution for resolving the data management and OLAP database construction issues at </a:t>
            </a:r>
            <a:r>
              <a:rPr lang="en-CA" sz="1200" b="0" i="0" dirty="0" err="1">
                <a:effectLst/>
                <a:latin typeface="Helvetica" pitchFamily="2" charset="0"/>
                <a:cs typeface="Times New Roman" panose="02020603050405020304" pitchFamily="18" charset="0"/>
              </a:rPr>
              <a:t>VivaK</a:t>
            </a:r>
            <a:r>
              <a:rPr lang="en-CA" sz="1200" b="0" i="0" dirty="0">
                <a:effectLst/>
                <a:latin typeface="Helvetica" pitchFamily="2" charset="0"/>
                <a:cs typeface="Times New Roman" panose="02020603050405020304" pitchFamily="18" charset="0"/>
              </a:rPr>
              <a:t> because it is a powerful programming language specifically designed for managing and manipulating structured data. </a:t>
            </a:r>
            <a:endParaRPr lang="en-US" sz="12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3A543-8D1D-A2B0-588E-40B8416A3955}"/>
              </a:ext>
            </a:extLst>
          </p:cNvPr>
          <p:cNvCxnSpPr>
            <a:cxnSpLocks/>
          </p:cNvCxnSpPr>
          <p:nvPr/>
        </p:nvCxnSpPr>
        <p:spPr>
          <a:xfrm>
            <a:off x="13103857" y="4075920"/>
            <a:ext cx="0" cy="2707007"/>
          </a:xfrm>
          <a:prstGeom prst="line">
            <a:avLst/>
          </a:prstGeom>
          <a:ln>
            <a:solidFill>
              <a:srgbClr val="102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BC1DF971-C58C-5847-B347-66557D65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Helvetica" pitchFamily="2" charset="0"/>
                <a:cs typeface="Times New Roman" panose="02020603050405020304" pitchFamily="18" charset="0"/>
              </a:rPr>
              <a:t>SQL Applications and Solutions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1DA24-9122-4BB3-6F70-A962544C7B51}"/>
              </a:ext>
            </a:extLst>
          </p:cNvPr>
          <p:cNvSpPr/>
          <p:nvPr/>
        </p:nvSpPr>
        <p:spPr>
          <a:xfrm>
            <a:off x="1193179" y="1758408"/>
            <a:ext cx="3657418" cy="660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How can SQL be applied?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8D9C31-E886-3285-EA98-D4FF0B85C9C8}"/>
              </a:ext>
            </a:extLst>
          </p:cNvPr>
          <p:cNvSpPr txBox="1"/>
          <p:nvPr/>
        </p:nvSpPr>
        <p:spPr>
          <a:xfrm>
            <a:off x="5260411" y="1709106"/>
            <a:ext cx="6488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dirty="0">
                <a:effectLst/>
                <a:latin typeface="Helvetica" pitchFamily="2" charset="0"/>
                <a:cs typeface="Times New Roman" panose="02020603050405020304" pitchFamily="18" charset="0"/>
              </a:rPr>
              <a:t>Here are some of the reasons why SQL can be an excellent tool for this: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9A7CC2-B1C3-C295-54AF-5912A3C6102C}"/>
              </a:ext>
            </a:extLst>
          </p:cNvPr>
          <p:cNvSpPr/>
          <p:nvPr/>
        </p:nvSpPr>
        <p:spPr>
          <a:xfrm>
            <a:off x="5664201" y="2286638"/>
            <a:ext cx="660622" cy="6606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F861E3-C16B-2840-EFF0-5D15F1639ADE}"/>
              </a:ext>
            </a:extLst>
          </p:cNvPr>
          <p:cNvSpPr/>
          <p:nvPr/>
        </p:nvSpPr>
        <p:spPr>
          <a:xfrm>
            <a:off x="6387678" y="3859657"/>
            <a:ext cx="36574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DATA </a:t>
            </a:r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TRANSFORMATION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D17A45-3B12-E678-F7F7-5C116329604C}"/>
              </a:ext>
            </a:extLst>
          </p:cNvPr>
          <p:cNvSpPr txBox="1"/>
          <p:nvPr/>
        </p:nvSpPr>
        <p:spPr>
          <a:xfrm>
            <a:off x="6385754" y="4132702"/>
            <a:ext cx="461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latin typeface="Helvetica" pitchFamily="2" charset="0"/>
                <a:cs typeface="Times New Roman" panose="02020603050405020304" pitchFamily="18" charset="0"/>
              </a:rPr>
              <a:t>Vivak</a:t>
            </a:r>
            <a:r>
              <a:rPr lang="en-CA" sz="1200" dirty="0">
                <a:latin typeface="Helvetica" pitchFamily="2" charset="0"/>
                <a:cs typeface="Times New Roman" panose="02020603050405020304" pitchFamily="18" charset="0"/>
              </a:rPr>
              <a:t> can use SQL</a:t>
            </a:r>
            <a:r>
              <a:rPr lang="en-CA" sz="1200" b="0" i="0" dirty="0">
                <a:effectLst/>
                <a:latin typeface="Helvetica" pitchFamily="2" charset="0"/>
                <a:cs typeface="Times New Roman" panose="02020603050405020304" pitchFamily="18" charset="0"/>
              </a:rPr>
              <a:t> to transform and standardise data </a:t>
            </a:r>
            <a:r>
              <a:rPr lang="en-CA" sz="1200" dirty="0">
                <a:latin typeface="Helvetica" pitchFamily="2" charset="0"/>
                <a:cs typeface="Times New Roman" panose="02020603050405020304" pitchFamily="18" charset="0"/>
              </a:rPr>
              <a:t>gathered from</a:t>
            </a:r>
            <a:r>
              <a:rPr lang="en-CA" sz="1200" b="0" i="0" dirty="0">
                <a:effectLst/>
                <a:latin typeface="Helvetica" pitchFamily="2" charset="0"/>
                <a:cs typeface="Times New Roman" panose="02020603050405020304" pitchFamily="18" charset="0"/>
              </a:rPr>
              <a:t> different formats or structures across regions.</a:t>
            </a:r>
            <a:endParaRPr lang="en-US" sz="1200" noProof="1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E3AAF3-D978-8E5A-3D0B-7704DF54DD94}"/>
              </a:ext>
            </a:extLst>
          </p:cNvPr>
          <p:cNvSpPr/>
          <p:nvPr/>
        </p:nvSpPr>
        <p:spPr>
          <a:xfrm>
            <a:off x="5664201" y="3070134"/>
            <a:ext cx="660622" cy="6606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86FDCD-3804-3DD4-10C0-8FF0D1A04275}"/>
              </a:ext>
            </a:extLst>
          </p:cNvPr>
          <p:cNvSpPr/>
          <p:nvPr/>
        </p:nvSpPr>
        <p:spPr>
          <a:xfrm>
            <a:off x="6361651" y="3015754"/>
            <a:ext cx="36574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DATA </a:t>
            </a:r>
            <a:r>
              <a:rPr lang="en-US" b="1" dirty="0">
                <a:solidFill>
                  <a:srgbClr val="7030A0"/>
                </a:solidFill>
                <a:latin typeface="Helvetica" pitchFamily="2" charset="0"/>
              </a:rPr>
              <a:t>AGGREGATION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54CD6F-A652-0EA5-526B-EFD95CED2142}"/>
              </a:ext>
            </a:extLst>
          </p:cNvPr>
          <p:cNvSpPr txBox="1"/>
          <p:nvPr/>
        </p:nvSpPr>
        <p:spPr>
          <a:xfrm>
            <a:off x="6359727" y="3288799"/>
            <a:ext cx="461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Helvetica" pitchFamily="2" charset="0"/>
                <a:cs typeface="Times New Roman" panose="02020603050405020304" pitchFamily="18" charset="0"/>
              </a:rPr>
              <a:t>SQL can be used in </a:t>
            </a:r>
            <a:r>
              <a:rPr lang="en-CA" sz="1200" dirty="0" err="1">
                <a:latin typeface="Helvetica" pitchFamily="2" charset="0"/>
                <a:cs typeface="Times New Roman" panose="02020603050405020304" pitchFamily="18" charset="0"/>
              </a:rPr>
              <a:t>Vivak's</a:t>
            </a:r>
            <a:r>
              <a:rPr lang="en-CA" sz="1200" dirty="0">
                <a:latin typeface="Helvetica" pitchFamily="2" charset="0"/>
                <a:cs typeface="Times New Roman" panose="02020603050405020304" pitchFamily="18" charset="0"/>
              </a:rPr>
              <a:t> situation to aggregate data from multiple sources to generate meaningful insights..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DB225A-9398-87D4-14F1-763F268FC871}"/>
              </a:ext>
            </a:extLst>
          </p:cNvPr>
          <p:cNvSpPr/>
          <p:nvPr/>
        </p:nvSpPr>
        <p:spPr>
          <a:xfrm>
            <a:off x="5664201" y="3887953"/>
            <a:ext cx="660622" cy="6606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DBFDFF-9A05-5E1D-BACD-8AE55C38BD04}"/>
              </a:ext>
            </a:extLst>
          </p:cNvPr>
          <p:cNvSpPr/>
          <p:nvPr/>
        </p:nvSpPr>
        <p:spPr>
          <a:xfrm>
            <a:off x="6359759" y="5547985"/>
            <a:ext cx="36574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DATA </a:t>
            </a:r>
            <a:r>
              <a:rPr lang="en-US" b="1" dirty="0">
                <a:solidFill>
                  <a:srgbClr val="00B050"/>
                </a:solidFill>
                <a:latin typeface="Helvetica" pitchFamily="2" charset="0"/>
              </a:rPr>
              <a:t>OPTIMIZATION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E9ECC-9B24-BAA1-FBD6-F341B4F69135}"/>
              </a:ext>
            </a:extLst>
          </p:cNvPr>
          <p:cNvSpPr txBox="1"/>
          <p:nvPr/>
        </p:nvSpPr>
        <p:spPr>
          <a:xfrm>
            <a:off x="6357835" y="5821030"/>
            <a:ext cx="461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0" dirty="0">
                <a:effectLst/>
                <a:latin typeface="Helvetica" pitchFamily="2" charset="0"/>
                <a:cs typeface="Times New Roman" panose="02020603050405020304" pitchFamily="18" charset="0"/>
              </a:rPr>
              <a:t>SQL can be used to fine-tune </a:t>
            </a:r>
            <a:r>
              <a:rPr lang="en-CA" sz="1200" i="0" dirty="0" err="1">
                <a:effectLst/>
                <a:latin typeface="Helvetica" pitchFamily="2" charset="0"/>
                <a:cs typeface="Times New Roman" panose="02020603050405020304" pitchFamily="18" charset="0"/>
              </a:rPr>
              <a:t>Vivak’s</a:t>
            </a:r>
            <a:r>
              <a:rPr lang="en-CA" sz="1200" i="0" dirty="0">
                <a:effectLst/>
                <a:latin typeface="Helvetica" pitchFamily="2" charset="0"/>
                <a:cs typeface="Times New Roman" panose="02020603050405020304" pitchFamily="18" charset="0"/>
              </a:rPr>
              <a:t> database configuration settings which can improve querying.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8D6A6D-505C-2BEC-8481-75AC7764CA7E}"/>
              </a:ext>
            </a:extLst>
          </p:cNvPr>
          <p:cNvSpPr/>
          <p:nvPr/>
        </p:nvSpPr>
        <p:spPr>
          <a:xfrm>
            <a:off x="5662312" y="4740264"/>
            <a:ext cx="660622" cy="6606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B14397-8C57-E028-A623-416F107650D4}"/>
              </a:ext>
            </a:extLst>
          </p:cNvPr>
          <p:cNvSpPr/>
          <p:nvPr/>
        </p:nvSpPr>
        <p:spPr>
          <a:xfrm>
            <a:off x="6359762" y="4685884"/>
            <a:ext cx="36574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DATA </a:t>
            </a:r>
            <a:r>
              <a:rPr lang="en-US" b="1" dirty="0">
                <a:solidFill>
                  <a:srgbClr val="B95623"/>
                </a:solidFill>
                <a:latin typeface="Helvetica" pitchFamily="2" charset="0"/>
              </a:rPr>
              <a:t>SANITIZATION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96D9AA-578C-DBDB-A26C-BD68AAE06508}"/>
              </a:ext>
            </a:extLst>
          </p:cNvPr>
          <p:cNvSpPr txBox="1"/>
          <p:nvPr/>
        </p:nvSpPr>
        <p:spPr>
          <a:xfrm>
            <a:off x="6357838" y="4958929"/>
            <a:ext cx="461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>
                <a:latin typeface="Helvetica" pitchFamily="2" charset="0"/>
                <a:cs typeface="Times New Roman" panose="02020603050405020304" pitchFamily="18" charset="0"/>
              </a:rPr>
              <a:t>SQL can be used to import and clean Vivak’s data, handle missing values, duplicates or changing input formats.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BD2629C-9997-F501-3312-E05F911A895C}"/>
              </a:ext>
            </a:extLst>
          </p:cNvPr>
          <p:cNvSpPr/>
          <p:nvPr/>
        </p:nvSpPr>
        <p:spPr>
          <a:xfrm>
            <a:off x="5662312" y="5577791"/>
            <a:ext cx="660622" cy="6606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3175">
                  <a:noFill/>
                </a:ln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B0EC07-524B-4562-1A89-AE32C068E764}"/>
              </a:ext>
            </a:extLst>
          </p:cNvPr>
          <p:cNvSpPr/>
          <p:nvPr/>
        </p:nvSpPr>
        <p:spPr>
          <a:xfrm>
            <a:off x="6379040" y="2278486"/>
            <a:ext cx="36574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DATA </a:t>
            </a:r>
            <a:r>
              <a:rPr lang="en-US" b="1" dirty="0">
                <a:solidFill>
                  <a:srgbClr val="00B0F0"/>
                </a:solidFill>
                <a:latin typeface="Helvetica" pitchFamily="2" charset="0"/>
              </a:rPr>
              <a:t>MODELLING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DE9EA1-F00C-E374-2A68-6EAEADF8811C}"/>
              </a:ext>
            </a:extLst>
          </p:cNvPr>
          <p:cNvSpPr txBox="1"/>
          <p:nvPr/>
        </p:nvSpPr>
        <p:spPr>
          <a:xfrm>
            <a:off x="6377116" y="2551531"/>
            <a:ext cx="461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SQL can be used to build </a:t>
            </a:r>
            <a:r>
              <a:rPr lang="en-US" sz="1200" dirty="0" err="1">
                <a:latin typeface="Helvetica" pitchFamily="2" charset="0"/>
                <a:cs typeface="Times New Roman" panose="02020603050405020304" pitchFamily="18" charset="0"/>
              </a:rPr>
              <a:t>Vivak’s</a:t>
            </a:r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 OLAP database to support HR analytics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9AEE34-6B15-C96C-E798-C3C694894D99}"/>
              </a:ext>
            </a:extLst>
          </p:cNvPr>
          <p:cNvSpPr/>
          <p:nvPr/>
        </p:nvSpPr>
        <p:spPr>
          <a:xfrm>
            <a:off x="1059356" y="4072475"/>
            <a:ext cx="3541570" cy="2563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D9C39D-456E-D1F7-5A01-DCAB4602733E}"/>
              </a:ext>
            </a:extLst>
          </p:cNvPr>
          <p:cNvSpPr/>
          <p:nvPr/>
        </p:nvSpPr>
        <p:spPr>
          <a:xfrm>
            <a:off x="1012786" y="4031032"/>
            <a:ext cx="3300660" cy="2422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1EC85F-D4D3-36EB-9A62-29B2CC18D21B}"/>
              </a:ext>
            </a:extLst>
          </p:cNvPr>
          <p:cNvSpPr txBox="1"/>
          <p:nvPr/>
        </p:nvSpPr>
        <p:spPr>
          <a:xfrm>
            <a:off x="1193179" y="4629662"/>
            <a:ext cx="3034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The </a:t>
            </a:r>
            <a:r>
              <a:rPr lang="en-CA" sz="1200" b="1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HR department </a:t>
            </a:r>
            <a:r>
              <a:rPr lang="en-CA" sz="1200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at </a:t>
            </a:r>
            <a:r>
              <a:rPr lang="en-CA" sz="1200" i="0" dirty="0" err="1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VivaK</a:t>
            </a:r>
            <a:r>
              <a:rPr lang="en-CA" sz="1200" b="0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, a successful retail chain, </a:t>
            </a:r>
            <a:r>
              <a:rPr lang="en-CA" sz="1200" b="1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lacks robust data management, resulting in data inconsistencies and anomalies.</a:t>
            </a:r>
            <a:r>
              <a:rPr lang="en-CA" sz="1200" b="0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 This inconsistency </a:t>
            </a:r>
            <a:r>
              <a:rPr lang="en-CA" sz="1200" b="1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hinders the creation of an OLAP database to support HR analytics efforts</a:t>
            </a:r>
            <a:r>
              <a:rPr lang="en-CA" sz="1200" b="0" i="0" dirty="0">
                <a:solidFill>
                  <a:schemeClr val="tx1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, and the organization needs an effective solution to manage HR data efficiently.</a:t>
            </a:r>
            <a:endParaRPr lang="en-US" sz="1200" dirty="0">
              <a:solidFill>
                <a:schemeClr val="tx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882EB5-8964-C01F-683E-08A01AA1ED44}"/>
              </a:ext>
            </a:extLst>
          </p:cNvPr>
          <p:cNvSpPr/>
          <p:nvPr/>
        </p:nvSpPr>
        <p:spPr>
          <a:xfrm>
            <a:off x="1193179" y="4085870"/>
            <a:ext cx="3657418" cy="660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So, what’s the problem?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C2B147F-0466-D5EF-D893-4D724CFF0E28}"/>
              </a:ext>
            </a:extLst>
          </p:cNvPr>
          <p:cNvSpPr/>
          <p:nvPr/>
        </p:nvSpPr>
        <p:spPr>
          <a:xfrm>
            <a:off x="1410467" y="0"/>
            <a:ext cx="1765895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MODELLING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DCE93AA-DC41-99E6-04A8-B74CB90BACC9}"/>
              </a:ext>
            </a:extLst>
          </p:cNvPr>
          <p:cNvSpPr/>
          <p:nvPr/>
        </p:nvSpPr>
        <p:spPr>
          <a:xfrm>
            <a:off x="3200783" y="0"/>
            <a:ext cx="1765493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AGGREGATION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8A66E15-D284-2FD4-28EA-A05275D39959}"/>
              </a:ext>
            </a:extLst>
          </p:cNvPr>
          <p:cNvSpPr/>
          <p:nvPr/>
        </p:nvSpPr>
        <p:spPr>
          <a:xfrm>
            <a:off x="4990696" y="0"/>
            <a:ext cx="1931206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TRANSFORMATION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F60109A-4D68-A618-2952-A1CFFE1E5159}"/>
              </a:ext>
            </a:extLst>
          </p:cNvPr>
          <p:cNvSpPr/>
          <p:nvPr/>
        </p:nvSpPr>
        <p:spPr>
          <a:xfrm>
            <a:off x="6946322" y="0"/>
            <a:ext cx="1945415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SANITIZATION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978091A-BB59-0EDC-E31F-F084974DD19D}"/>
              </a:ext>
            </a:extLst>
          </p:cNvPr>
          <p:cNvSpPr/>
          <p:nvPr/>
        </p:nvSpPr>
        <p:spPr>
          <a:xfrm>
            <a:off x="8916157" y="0"/>
            <a:ext cx="1945415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OPTIMIZATION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BF1BACFD-7ABC-8431-8E44-1F176462C7BC}"/>
              </a:ext>
            </a:extLst>
          </p:cNvPr>
          <p:cNvSpPr/>
          <p:nvPr/>
        </p:nvSpPr>
        <p:spPr>
          <a:xfrm>
            <a:off x="2296" y="0"/>
            <a:ext cx="1415687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A37AC9A-D728-327C-0EC9-D5B8BD3B9C69}"/>
              </a:ext>
            </a:extLst>
          </p:cNvPr>
          <p:cNvSpPr/>
          <p:nvPr/>
        </p:nvSpPr>
        <p:spPr>
          <a:xfrm>
            <a:off x="10885993" y="0"/>
            <a:ext cx="1306008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33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FA2C8FB-5B92-B52D-4F77-A79F0375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97523"/>
            <a:ext cx="9437025" cy="39228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C6DB5F-05F1-CBDF-482A-F004AA221F61}"/>
              </a:ext>
            </a:extLst>
          </p:cNvPr>
          <p:cNvSpPr/>
          <p:nvPr/>
        </p:nvSpPr>
        <p:spPr>
          <a:xfrm>
            <a:off x="10016524" y="4800450"/>
            <a:ext cx="1980778" cy="12742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tario.ca">
            <a:extLst>
              <a:ext uri="{FF2B5EF4-FFF2-40B4-BE49-F238E27FC236}">
                <a16:creationId xmlns:a16="http://schemas.microsoft.com/office/drawing/2014/main" id="{22C5F5F8-95D3-93E1-58D4-8B94794A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16" y="6373690"/>
            <a:ext cx="1377404" cy="3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C1DF971-C58C-5847-B347-66557D65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Helvetica" pitchFamily="2" charset="0"/>
                <a:cs typeface="Times New Roman" panose="02020603050405020304" pitchFamily="18" charset="0"/>
              </a:rPr>
              <a:t>Proposed OLAP Solution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2C7C4A-2BE7-3935-CAE1-610434D1C4BD}"/>
              </a:ext>
            </a:extLst>
          </p:cNvPr>
          <p:cNvGrpSpPr/>
          <p:nvPr/>
        </p:nvGrpSpPr>
        <p:grpSpPr>
          <a:xfrm>
            <a:off x="1081201" y="1514719"/>
            <a:ext cx="8951021" cy="821567"/>
            <a:chOff x="838200" y="1592970"/>
            <a:chExt cx="8951021" cy="8215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A63EA7-C87A-F381-5F04-44E7ACC8A4DB}"/>
                </a:ext>
              </a:extLst>
            </p:cNvPr>
            <p:cNvGrpSpPr/>
            <p:nvPr/>
          </p:nvGrpSpPr>
          <p:grpSpPr>
            <a:xfrm>
              <a:off x="838200" y="1592970"/>
              <a:ext cx="8951021" cy="821567"/>
              <a:chOff x="838200" y="1592970"/>
              <a:chExt cx="8951021" cy="82156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C32BA3-3112-33F5-F4CB-E6921119F644}"/>
                  </a:ext>
                </a:extLst>
              </p:cNvPr>
              <p:cNvSpPr/>
              <p:nvPr/>
            </p:nvSpPr>
            <p:spPr>
              <a:xfrm>
                <a:off x="884770" y="1643805"/>
                <a:ext cx="8357599" cy="7707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CC79089-3B85-7013-C814-88E68592A1EC}"/>
                  </a:ext>
                </a:extLst>
              </p:cNvPr>
              <p:cNvSpPr/>
              <p:nvPr/>
            </p:nvSpPr>
            <p:spPr>
              <a:xfrm>
                <a:off x="838200" y="1592970"/>
                <a:ext cx="8236841" cy="72833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89C35-1B7F-9B7C-9684-9C4181B0593E}"/>
                  </a:ext>
                </a:extLst>
              </p:cNvPr>
              <p:cNvSpPr txBox="1"/>
              <p:nvPr/>
            </p:nvSpPr>
            <p:spPr>
              <a:xfrm>
                <a:off x="1018593" y="1936383"/>
                <a:ext cx="87706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b="0" dirty="0">
                    <a:effectLst/>
                    <a:latin typeface="Helvetica" pitchFamily="2" charset="0"/>
                    <a:cs typeface="Times New Roman" panose="02020603050405020304" pitchFamily="18" charset="0"/>
                  </a:rPr>
                  <a:t>Building an OLAP database based on the HR manager’s description of how </a:t>
                </a:r>
                <a:r>
                  <a:rPr lang="en-CA" sz="1200" b="0" dirty="0" err="1">
                    <a:effectLst/>
                    <a:latin typeface="Helvetica" pitchFamily="2" charset="0"/>
                    <a:cs typeface="Times New Roman" panose="02020603050405020304" pitchFamily="18" charset="0"/>
                  </a:rPr>
                  <a:t>Vivak</a:t>
                </a:r>
                <a:r>
                  <a:rPr lang="en-CA" sz="1200" b="0" dirty="0">
                    <a:effectLst/>
                    <a:latin typeface="Helvetica" pitchFamily="2" charset="0"/>
                    <a:cs typeface="Times New Roman" panose="02020603050405020304" pitchFamily="18" charset="0"/>
                  </a:rPr>
                  <a:t> entities relate with each other.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81DA24-9122-4BB3-6F70-A962544C7B51}"/>
                </a:ext>
              </a:extLst>
            </p:cNvPr>
            <p:cNvSpPr/>
            <p:nvPr/>
          </p:nvSpPr>
          <p:spPr>
            <a:xfrm>
              <a:off x="1018593" y="1677663"/>
              <a:ext cx="3657418" cy="3222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  <a:t>Objective</a:t>
              </a:r>
            </a:p>
          </p:txBody>
        </p:sp>
      </p:grp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03D27B74-3FB1-C6C7-219B-A82287FC9091}"/>
              </a:ext>
            </a:extLst>
          </p:cNvPr>
          <p:cNvSpPr/>
          <p:nvPr/>
        </p:nvSpPr>
        <p:spPr>
          <a:xfrm>
            <a:off x="10003272" y="4769549"/>
            <a:ext cx="1858072" cy="1158670"/>
          </a:xfrm>
          <a:prstGeom prst="wedgeRectCallout">
            <a:avLst>
              <a:gd name="adj1" fmla="val -62200"/>
              <a:gd name="adj2" fmla="val -2179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Without a unified database, analysts cannot efficiently draw insights from data generated.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F07CC-B73C-D4A5-AE5C-B76FF3B7D304}"/>
              </a:ext>
            </a:extLst>
          </p:cNvPr>
          <p:cNvSpPr/>
          <p:nvPr/>
        </p:nvSpPr>
        <p:spPr>
          <a:xfrm>
            <a:off x="1410467" y="0"/>
            <a:ext cx="1765895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MODELLING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651A27-C75D-9B11-B52D-EE107786C05C}"/>
              </a:ext>
            </a:extLst>
          </p:cNvPr>
          <p:cNvSpPr/>
          <p:nvPr/>
        </p:nvSpPr>
        <p:spPr>
          <a:xfrm>
            <a:off x="3200783" y="0"/>
            <a:ext cx="1765493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AGGREGATION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060291-7A68-2AA1-1260-906E74CA44BC}"/>
              </a:ext>
            </a:extLst>
          </p:cNvPr>
          <p:cNvSpPr/>
          <p:nvPr/>
        </p:nvSpPr>
        <p:spPr>
          <a:xfrm>
            <a:off x="4990696" y="0"/>
            <a:ext cx="1931206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TRANSFORMATION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086EEEB-7044-0B14-CFB9-7DB5953629D0}"/>
              </a:ext>
            </a:extLst>
          </p:cNvPr>
          <p:cNvSpPr/>
          <p:nvPr/>
        </p:nvSpPr>
        <p:spPr>
          <a:xfrm>
            <a:off x="6946322" y="0"/>
            <a:ext cx="1945415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SANITISATION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0029677-37DE-DBCE-4196-21C42FE7F4A7}"/>
              </a:ext>
            </a:extLst>
          </p:cNvPr>
          <p:cNvSpPr/>
          <p:nvPr/>
        </p:nvSpPr>
        <p:spPr>
          <a:xfrm>
            <a:off x="8916157" y="0"/>
            <a:ext cx="1945415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OPTIMIZATION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6CA15FF-173B-8E13-E798-BE5037C00753}"/>
              </a:ext>
            </a:extLst>
          </p:cNvPr>
          <p:cNvSpPr/>
          <p:nvPr/>
        </p:nvSpPr>
        <p:spPr>
          <a:xfrm>
            <a:off x="2296" y="0"/>
            <a:ext cx="1415687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23F3DD7-DE41-0D63-290A-5ACCFF8440AE}"/>
              </a:ext>
            </a:extLst>
          </p:cNvPr>
          <p:cNvSpPr/>
          <p:nvPr/>
        </p:nvSpPr>
        <p:spPr>
          <a:xfrm>
            <a:off x="10885993" y="0"/>
            <a:ext cx="1306008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825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795AF1-C24D-1CC5-302E-E65F12440D57}"/>
              </a:ext>
            </a:extLst>
          </p:cNvPr>
          <p:cNvSpPr/>
          <p:nvPr/>
        </p:nvSpPr>
        <p:spPr>
          <a:xfrm>
            <a:off x="443757" y="1415568"/>
            <a:ext cx="4225607" cy="47025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tario.ca">
            <a:extLst>
              <a:ext uri="{FF2B5EF4-FFF2-40B4-BE49-F238E27FC236}">
                <a16:creationId xmlns:a16="http://schemas.microsoft.com/office/drawing/2014/main" id="{22C5F5F8-95D3-93E1-58D4-8B94794A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16" y="6373690"/>
            <a:ext cx="1377404" cy="3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3A543-8D1D-A2B0-588E-40B8416A3955}"/>
              </a:ext>
            </a:extLst>
          </p:cNvPr>
          <p:cNvCxnSpPr>
            <a:cxnSpLocks/>
          </p:cNvCxnSpPr>
          <p:nvPr/>
        </p:nvCxnSpPr>
        <p:spPr>
          <a:xfrm>
            <a:off x="13103857" y="4075920"/>
            <a:ext cx="0" cy="2707007"/>
          </a:xfrm>
          <a:prstGeom prst="line">
            <a:avLst/>
          </a:prstGeom>
          <a:ln>
            <a:solidFill>
              <a:srgbClr val="102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BC1DF971-C58C-5847-B347-66557D65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7" y="568381"/>
            <a:ext cx="7771357" cy="79384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Helvetica" pitchFamily="2" charset="0"/>
                <a:cs typeface="Times New Roman" panose="02020603050405020304" pitchFamily="18" charset="0"/>
              </a:rPr>
              <a:t>Importing</a:t>
            </a:r>
            <a:r>
              <a:rPr lang="en-US" b="1" dirty="0">
                <a:latin typeface="Helvetica" pitchFamily="2" charset="0"/>
                <a:cs typeface="Times New Roman" panose="02020603050405020304" pitchFamily="18" charset="0"/>
              </a:rPr>
              <a:t>  and Cleaning Data 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F07CC-B73C-D4A5-AE5C-B76FF3B7D304}"/>
              </a:ext>
            </a:extLst>
          </p:cNvPr>
          <p:cNvSpPr/>
          <p:nvPr/>
        </p:nvSpPr>
        <p:spPr>
          <a:xfrm>
            <a:off x="1410467" y="0"/>
            <a:ext cx="176589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MODELLING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651A27-C75D-9B11-B52D-EE107786C05C}"/>
              </a:ext>
            </a:extLst>
          </p:cNvPr>
          <p:cNvSpPr/>
          <p:nvPr/>
        </p:nvSpPr>
        <p:spPr>
          <a:xfrm>
            <a:off x="3200783" y="0"/>
            <a:ext cx="1765493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AGGREGATION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060291-7A68-2AA1-1260-906E74CA44BC}"/>
              </a:ext>
            </a:extLst>
          </p:cNvPr>
          <p:cNvSpPr/>
          <p:nvPr/>
        </p:nvSpPr>
        <p:spPr>
          <a:xfrm>
            <a:off x="4990696" y="0"/>
            <a:ext cx="1931206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TRANSFORMATION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0029677-37DE-DBCE-4196-21C42FE7F4A7}"/>
              </a:ext>
            </a:extLst>
          </p:cNvPr>
          <p:cNvSpPr/>
          <p:nvPr/>
        </p:nvSpPr>
        <p:spPr>
          <a:xfrm>
            <a:off x="8916157" y="0"/>
            <a:ext cx="1945415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DATA OPTIMIZATION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6CA15FF-173B-8E13-E798-BE5037C00753}"/>
              </a:ext>
            </a:extLst>
          </p:cNvPr>
          <p:cNvSpPr/>
          <p:nvPr/>
        </p:nvSpPr>
        <p:spPr>
          <a:xfrm>
            <a:off x="2296" y="0"/>
            <a:ext cx="1415687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23F3DD7-DE41-0D63-290A-5ACCFF8440AE}"/>
              </a:ext>
            </a:extLst>
          </p:cNvPr>
          <p:cNvSpPr/>
          <p:nvPr/>
        </p:nvSpPr>
        <p:spPr>
          <a:xfrm>
            <a:off x="10885993" y="0"/>
            <a:ext cx="1306008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CONCLUSION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086EEEB-7044-0B14-CFB9-7DB5953629D0}"/>
              </a:ext>
            </a:extLst>
          </p:cNvPr>
          <p:cNvSpPr/>
          <p:nvPr/>
        </p:nvSpPr>
        <p:spPr>
          <a:xfrm>
            <a:off x="6946322" y="0"/>
            <a:ext cx="194541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SANITIZATION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2E1EFC-6538-9C2A-C9A9-1DDBD9ABB5BB}"/>
              </a:ext>
            </a:extLst>
          </p:cNvPr>
          <p:cNvSpPr/>
          <p:nvPr/>
        </p:nvSpPr>
        <p:spPr>
          <a:xfrm>
            <a:off x="1059356" y="1557879"/>
            <a:ext cx="2458911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DUPLICATE HANDLING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57C64-C595-1981-DB75-987BF4A33278}"/>
              </a:ext>
            </a:extLst>
          </p:cNvPr>
          <p:cNvSpPr/>
          <p:nvPr/>
        </p:nvSpPr>
        <p:spPr>
          <a:xfrm>
            <a:off x="6979598" y="1557879"/>
            <a:ext cx="3024963" cy="32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TREATING MISSING 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0DE183-6908-A778-BE15-047185D9B580}"/>
              </a:ext>
            </a:extLst>
          </p:cNvPr>
          <p:cNvGrpSpPr/>
          <p:nvPr/>
        </p:nvGrpSpPr>
        <p:grpSpPr>
          <a:xfrm>
            <a:off x="838199" y="2306602"/>
            <a:ext cx="3951852" cy="3122821"/>
            <a:chOff x="1038844" y="1880173"/>
            <a:chExt cx="3951852" cy="31228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C5ED3F-AD83-22C7-1CD2-36C8320E2A4C}"/>
                </a:ext>
              </a:extLst>
            </p:cNvPr>
            <p:cNvSpPr txBox="1"/>
            <p:nvPr/>
          </p:nvSpPr>
          <p:spPr>
            <a:xfrm>
              <a:off x="1038844" y="1880173"/>
              <a:ext cx="368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Scanned through every table received for duplicates using:</a:t>
              </a:r>
            </a:p>
          </p:txBody>
        </p:sp>
        <p:sp>
          <p:nvSpPr>
            <p:cNvPr id="46" name="Google Shape;155;p25">
              <a:extLst>
                <a:ext uri="{FF2B5EF4-FFF2-40B4-BE49-F238E27FC236}">
                  <a16:creationId xmlns:a16="http://schemas.microsoft.com/office/drawing/2014/main" id="{C2C8A339-CA9E-2452-D61D-EC93272F4C5E}"/>
                </a:ext>
              </a:extLst>
            </p:cNvPr>
            <p:cNvSpPr/>
            <p:nvPr/>
          </p:nvSpPr>
          <p:spPr>
            <a:xfrm>
              <a:off x="1059356" y="2442894"/>
              <a:ext cx="3259859" cy="6929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dirty="0">
                  <a:solidFill>
                    <a:srgbClr val="B7B7B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 ‘</a:t>
              </a:r>
              <a:r>
                <a:rPr lang="en-CA" sz="1200" b="1" dirty="0">
                  <a:solidFill>
                    <a:schemeClr val="l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candidate keys’</a:t>
              </a:r>
              <a:r>
                <a:rPr lang="en-CA" sz="1200" b="1" dirty="0">
                  <a:solidFill>
                    <a:srgbClr val="B7B7B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FROM ‘</a:t>
              </a:r>
              <a:r>
                <a:rPr lang="en-CA" sz="1200" b="1" dirty="0">
                  <a:solidFill>
                    <a:schemeClr val="l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Table’ </a:t>
              </a:r>
              <a:r>
                <a:rPr lang="en-CA" sz="1200" b="1" dirty="0">
                  <a:solidFill>
                    <a:srgbClr val="B7B7B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 BY ‘</a:t>
              </a:r>
              <a:r>
                <a:rPr lang="en-CA" sz="1200" b="1" dirty="0">
                  <a:solidFill>
                    <a:schemeClr val="l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candidate keys’</a:t>
              </a:r>
              <a:r>
                <a:rPr lang="en-CA" sz="1200" b="1" dirty="0">
                  <a:solidFill>
                    <a:srgbClr val="B7B7B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HAVING </a:t>
              </a:r>
              <a:r>
                <a:rPr lang="en-CA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CA" sz="1200" b="1" dirty="0">
                  <a:solidFill>
                    <a:srgbClr val="B7B7B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(*)&gt;1;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59B1DA-5AFD-1BEF-8274-852228C33DE1}"/>
                </a:ext>
              </a:extLst>
            </p:cNvPr>
            <p:cNvSpPr txBox="1"/>
            <p:nvPr/>
          </p:nvSpPr>
          <p:spPr>
            <a:xfrm>
              <a:off x="1038849" y="3187112"/>
              <a:ext cx="39518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Helvetica" pitchFamily="2" charset="0"/>
                  <a:cs typeface="Times New Roman" panose="02020603050405020304" pitchFamily="18" charset="0"/>
                </a:rPr>
                <a:t>Result:</a:t>
              </a:r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 Found that the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dependent_id</a:t>
              </a:r>
              <a:r>
                <a:rPr lang="en-US" sz="1400" i="1" dirty="0">
                  <a:latin typeface="Helvetica" pitchFamily="2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from the dependents table was duplicated.</a:t>
              </a:r>
            </a:p>
            <a:p>
              <a:endParaRPr lang="en-US" sz="1400" dirty="0">
                <a:latin typeface="Helvetica" pitchFamily="2" charset="0"/>
                <a:cs typeface="Times New Roman" panose="02020603050405020304" pitchFamily="18" charset="0"/>
              </a:endParaRPr>
            </a:p>
            <a:p>
              <a:r>
                <a:rPr lang="en-US" sz="1400" b="1" dirty="0">
                  <a:latin typeface="Helvetica" pitchFamily="2" charset="0"/>
                  <a:cs typeface="Times New Roman" panose="02020603050405020304" pitchFamily="18" charset="0"/>
                </a:rPr>
                <a:t>Solution: </a:t>
              </a:r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Retained the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dependent_id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but created a new column named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dependent_code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Helvetica" pitchFamily="2" charset="0"/>
                  <a:cs typeface="Times New Roman" panose="02020603050405020304" pitchFamily="18" charset="0"/>
                </a:rPr>
                <a:t>which served as the primary key.</a:t>
              </a:r>
            </a:p>
            <a:p>
              <a:endParaRPr lang="en-US" sz="1400" dirty="0"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5EFC9D-8735-7D9B-EC94-C42583AE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80073"/>
              </p:ext>
            </p:extLst>
          </p:nvPr>
        </p:nvGraphicFramePr>
        <p:xfrm>
          <a:off x="4810777" y="2039935"/>
          <a:ext cx="6728220" cy="407439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8683">
                  <a:extLst>
                    <a:ext uri="{9D8B030D-6E8A-4147-A177-3AD203B41FA5}">
                      <a16:colId xmlns:a16="http://schemas.microsoft.com/office/drawing/2014/main" val="2710595257"/>
                    </a:ext>
                  </a:extLst>
                </a:gridCol>
                <a:gridCol w="2163040">
                  <a:extLst>
                    <a:ext uri="{9D8B030D-6E8A-4147-A177-3AD203B41FA5}">
                      <a16:colId xmlns:a16="http://schemas.microsoft.com/office/drawing/2014/main" val="605523105"/>
                    </a:ext>
                  </a:extLst>
                </a:gridCol>
                <a:gridCol w="2966497">
                  <a:extLst>
                    <a:ext uri="{9D8B030D-6E8A-4147-A177-3AD203B41FA5}">
                      <a16:colId xmlns:a16="http://schemas.microsoft.com/office/drawing/2014/main" val="358100263"/>
                    </a:ext>
                  </a:extLst>
                </a:gridCol>
              </a:tblGrid>
              <a:tr h="4279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TABLES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MISSING VALUES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SOLUTION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90636"/>
                  </a:ext>
                </a:extLst>
              </a:tr>
              <a:tr h="1066872">
                <a:tc>
                  <a:txBody>
                    <a:bodyPr/>
                    <a:lstStyle/>
                    <a:p>
                      <a:r>
                        <a:rPr lang="en-US" dirty="0"/>
                        <a:t>Dependents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had 79 missing values.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Omitted, evidence points to them being associated with former employees.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06104"/>
                  </a:ext>
                </a:extLst>
              </a:tr>
              <a:tr h="1020314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Manager_id</a:t>
                      </a:r>
                      <a:r>
                        <a:rPr lang="en-US" dirty="0"/>
                        <a:t> column was blank.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Resolved by matching employees to their managers from the </a:t>
                      </a:r>
                      <a:r>
                        <a:rPr lang="en-US" dirty="0" err="1"/>
                        <a:t>org_structure</a:t>
                      </a:r>
                      <a:r>
                        <a:rPr lang="en-US" dirty="0"/>
                        <a:t> table.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4607"/>
                  </a:ext>
                </a:extLst>
              </a:tr>
              <a:tr h="1559274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column had 193 missing values.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those columns with the minimum salary range for positions those employees held.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32335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EE18F66E-3ED9-2792-C2EF-6EA4B54801E8}"/>
              </a:ext>
            </a:extLst>
          </p:cNvPr>
          <p:cNvGrpSpPr/>
          <p:nvPr/>
        </p:nvGrpSpPr>
        <p:grpSpPr>
          <a:xfrm>
            <a:off x="8311254" y="603418"/>
            <a:ext cx="3227743" cy="627631"/>
            <a:chOff x="4790909" y="1592970"/>
            <a:chExt cx="4451460" cy="8215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ECAAD1-D4F1-B681-857F-882F12936AF2}"/>
                </a:ext>
              </a:extLst>
            </p:cNvPr>
            <p:cNvSpPr/>
            <p:nvPr/>
          </p:nvSpPr>
          <p:spPr>
            <a:xfrm>
              <a:off x="4790909" y="1643805"/>
              <a:ext cx="4451460" cy="770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6C056B-8C36-A173-D8AB-4D171ADBB0C6}"/>
                </a:ext>
              </a:extLst>
            </p:cNvPr>
            <p:cNvSpPr/>
            <p:nvPr/>
          </p:nvSpPr>
          <p:spPr>
            <a:xfrm>
              <a:off x="4790909" y="1592970"/>
              <a:ext cx="4284132" cy="728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199B25-F914-38EF-D54A-9ACB5EDFA5AA}"/>
                </a:ext>
              </a:extLst>
            </p:cNvPr>
            <p:cNvSpPr txBox="1"/>
            <p:nvPr/>
          </p:nvSpPr>
          <p:spPr>
            <a:xfrm>
              <a:off x="5040291" y="1776555"/>
              <a:ext cx="3875866" cy="36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effectLst/>
                  <a:latin typeface="Helvetica" pitchFamily="2" charset="0"/>
                  <a:cs typeface="Times New Roman" panose="02020603050405020304" pitchFamily="18" charset="0"/>
                </a:rPr>
                <a:t>Database performance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4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tario.ca">
            <a:extLst>
              <a:ext uri="{FF2B5EF4-FFF2-40B4-BE49-F238E27FC236}">
                <a16:creationId xmlns:a16="http://schemas.microsoft.com/office/drawing/2014/main" id="{22C5F5F8-95D3-93E1-58D4-8B94794A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16" y="6373690"/>
            <a:ext cx="1377404" cy="3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7B3B21-3A36-F365-1455-9B384D882191}"/>
              </a:ext>
            </a:extLst>
          </p:cNvPr>
          <p:cNvGrpSpPr/>
          <p:nvPr/>
        </p:nvGrpSpPr>
        <p:grpSpPr>
          <a:xfrm>
            <a:off x="6865460" y="576613"/>
            <a:ext cx="4451460" cy="627631"/>
            <a:chOff x="4790909" y="1592970"/>
            <a:chExt cx="4451460" cy="82156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C32BA3-3112-33F5-F4CB-E6921119F644}"/>
                </a:ext>
              </a:extLst>
            </p:cNvPr>
            <p:cNvSpPr/>
            <p:nvPr/>
          </p:nvSpPr>
          <p:spPr>
            <a:xfrm>
              <a:off x="4790909" y="1643805"/>
              <a:ext cx="4451460" cy="770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C79089-3B85-7013-C814-88E68592A1EC}"/>
                </a:ext>
              </a:extLst>
            </p:cNvPr>
            <p:cNvSpPr/>
            <p:nvPr/>
          </p:nvSpPr>
          <p:spPr>
            <a:xfrm>
              <a:off x="4790909" y="1592970"/>
              <a:ext cx="4284132" cy="728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489C35-1B7F-9B7C-9684-9C4181B0593E}"/>
                </a:ext>
              </a:extLst>
            </p:cNvPr>
            <p:cNvSpPr txBox="1"/>
            <p:nvPr/>
          </p:nvSpPr>
          <p:spPr>
            <a:xfrm>
              <a:off x="5040291" y="1776555"/>
              <a:ext cx="3875866" cy="36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effectLst/>
                  <a:latin typeface="Helvetica" pitchFamily="2" charset="0"/>
                  <a:cs typeface="Times New Roman" panose="02020603050405020304" pitchFamily="18" charset="0"/>
                </a:rPr>
                <a:t>Calculations used to test performance.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3A543-8D1D-A2B0-588E-40B8416A3955}"/>
              </a:ext>
            </a:extLst>
          </p:cNvPr>
          <p:cNvCxnSpPr>
            <a:cxnSpLocks/>
          </p:cNvCxnSpPr>
          <p:nvPr/>
        </p:nvCxnSpPr>
        <p:spPr>
          <a:xfrm>
            <a:off x="13103857" y="4075920"/>
            <a:ext cx="0" cy="2707007"/>
          </a:xfrm>
          <a:prstGeom prst="line">
            <a:avLst/>
          </a:prstGeom>
          <a:ln>
            <a:solidFill>
              <a:srgbClr val="1024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F07CC-B73C-D4A5-AE5C-B76FF3B7D304}"/>
              </a:ext>
            </a:extLst>
          </p:cNvPr>
          <p:cNvSpPr/>
          <p:nvPr/>
        </p:nvSpPr>
        <p:spPr>
          <a:xfrm>
            <a:off x="1410467" y="0"/>
            <a:ext cx="1765895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MODELLING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651A27-C75D-9B11-B52D-EE107786C05C}"/>
              </a:ext>
            </a:extLst>
          </p:cNvPr>
          <p:cNvSpPr/>
          <p:nvPr/>
        </p:nvSpPr>
        <p:spPr>
          <a:xfrm>
            <a:off x="3200783" y="0"/>
            <a:ext cx="1765493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SANITIZATION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060291-7A68-2AA1-1260-906E74CA44BC}"/>
              </a:ext>
            </a:extLst>
          </p:cNvPr>
          <p:cNvSpPr/>
          <p:nvPr/>
        </p:nvSpPr>
        <p:spPr>
          <a:xfrm>
            <a:off x="4990696" y="0"/>
            <a:ext cx="1931206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TRANSFORMATION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6CA15FF-173B-8E13-E798-BE5037C00753}"/>
              </a:ext>
            </a:extLst>
          </p:cNvPr>
          <p:cNvSpPr/>
          <p:nvPr/>
        </p:nvSpPr>
        <p:spPr>
          <a:xfrm>
            <a:off x="2296" y="0"/>
            <a:ext cx="1415687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23F3DD7-DE41-0D63-290A-5ACCFF8440AE}"/>
              </a:ext>
            </a:extLst>
          </p:cNvPr>
          <p:cNvSpPr/>
          <p:nvPr/>
        </p:nvSpPr>
        <p:spPr>
          <a:xfrm>
            <a:off x="10885993" y="0"/>
            <a:ext cx="1306008" cy="4436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CONCLUSION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086EEEB-7044-0B14-CFB9-7DB5953629D0}"/>
              </a:ext>
            </a:extLst>
          </p:cNvPr>
          <p:cNvSpPr/>
          <p:nvPr/>
        </p:nvSpPr>
        <p:spPr>
          <a:xfrm>
            <a:off x="6946322" y="0"/>
            <a:ext cx="194541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AGGREGATION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384C5-3BEF-7EDC-12C6-7620D0DDD918}"/>
              </a:ext>
            </a:extLst>
          </p:cNvPr>
          <p:cNvSpPr/>
          <p:nvPr/>
        </p:nvSpPr>
        <p:spPr>
          <a:xfrm>
            <a:off x="860778" y="1344506"/>
            <a:ext cx="10515589" cy="50291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0029677-37DE-DBCE-4196-21C42FE7F4A7}"/>
              </a:ext>
            </a:extLst>
          </p:cNvPr>
          <p:cNvSpPr/>
          <p:nvPr/>
        </p:nvSpPr>
        <p:spPr>
          <a:xfrm>
            <a:off x="8916157" y="0"/>
            <a:ext cx="194541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OPTIMIZATION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728E7E-3924-DAE5-F79E-052367D12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68" y="1710249"/>
            <a:ext cx="9340660" cy="2191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672309-A157-36D9-450F-E5BF18F9E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935" y="3973430"/>
            <a:ext cx="9432118" cy="230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6ADC4878-9576-C0AD-B6D7-82A8F03D12EA}"/>
              </a:ext>
            </a:extLst>
          </p:cNvPr>
          <p:cNvGrpSpPr/>
          <p:nvPr/>
        </p:nvGrpSpPr>
        <p:grpSpPr>
          <a:xfrm>
            <a:off x="10111883" y="2297760"/>
            <a:ext cx="1974895" cy="1244651"/>
            <a:chOff x="10096072" y="2256406"/>
            <a:chExt cx="1974895" cy="12446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1F598A-4736-0F05-3DEA-0642D3B7D6B5}"/>
                </a:ext>
              </a:extLst>
            </p:cNvPr>
            <p:cNvSpPr/>
            <p:nvPr/>
          </p:nvSpPr>
          <p:spPr>
            <a:xfrm>
              <a:off x="10199730" y="2291481"/>
              <a:ext cx="1871237" cy="12095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ular Callout 34">
              <a:extLst>
                <a:ext uri="{FF2B5EF4-FFF2-40B4-BE49-F238E27FC236}">
                  <a16:creationId xmlns:a16="http://schemas.microsoft.com/office/drawing/2014/main" id="{94A3A888-A764-D0DF-4C1D-7439E9EFD8CB}"/>
                </a:ext>
              </a:extLst>
            </p:cNvPr>
            <p:cNvSpPr/>
            <p:nvPr/>
          </p:nvSpPr>
          <p:spPr>
            <a:xfrm>
              <a:off x="10096072" y="2256406"/>
              <a:ext cx="1858072" cy="1158670"/>
            </a:xfrm>
            <a:prstGeom prst="wedgeRectCallout">
              <a:avLst>
                <a:gd name="adj1" fmla="val -21190"/>
                <a:gd name="adj2" fmla="val -6962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experience_at_Vivak</a:t>
              </a:r>
              <a:r>
                <a:rPr lang="en-US" sz="11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and</a:t>
              </a:r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last_performance_rating</a:t>
              </a:r>
              <a:r>
                <a:rPr lang="en-US" sz="11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were generated.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9A40EE-0F95-8991-70F5-3221476D6781}"/>
              </a:ext>
            </a:extLst>
          </p:cNvPr>
          <p:cNvGrpSpPr/>
          <p:nvPr/>
        </p:nvGrpSpPr>
        <p:grpSpPr>
          <a:xfrm>
            <a:off x="10178081" y="4578769"/>
            <a:ext cx="1968703" cy="1196614"/>
            <a:chOff x="10162759" y="4343174"/>
            <a:chExt cx="1968703" cy="11966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07C813-1209-9A02-96FE-EE300A09CA49}"/>
                </a:ext>
              </a:extLst>
            </p:cNvPr>
            <p:cNvSpPr/>
            <p:nvPr/>
          </p:nvSpPr>
          <p:spPr>
            <a:xfrm>
              <a:off x="10186686" y="4343174"/>
              <a:ext cx="1944776" cy="11966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ular Callout 41">
              <a:extLst>
                <a:ext uri="{FF2B5EF4-FFF2-40B4-BE49-F238E27FC236}">
                  <a16:creationId xmlns:a16="http://schemas.microsoft.com/office/drawing/2014/main" id="{D1D165A3-4909-0E4C-6A6A-4E19B797DF7F}"/>
                </a:ext>
              </a:extLst>
            </p:cNvPr>
            <p:cNvSpPr/>
            <p:nvPr/>
          </p:nvSpPr>
          <p:spPr>
            <a:xfrm>
              <a:off x="10162759" y="4343589"/>
              <a:ext cx="1858072" cy="1158670"/>
            </a:xfrm>
            <a:prstGeom prst="wedgeRectCallout">
              <a:avLst>
                <a:gd name="adj1" fmla="val -18953"/>
                <a:gd name="adj2" fmla="val -6962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Salary_after_increment</a:t>
              </a:r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was generated based on the </a:t>
              </a:r>
              <a:r>
                <a:rPr lang="en-US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last_performance_rating</a:t>
              </a:r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Helvetica" pitchFamily="2" charset="0"/>
                  <a:cs typeface="Times New Roman" panose="02020603050405020304" pitchFamily="18" charset="0"/>
                </a:rPr>
                <a:t>column.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4B5C4-17DF-F935-5EF7-47D37668B630}"/>
              </a:ext>
            </a:extLst>
          </p:cNvPr>
          <p:cNvSpPr/>
          <p:nvPr/>
        </p:nvSpPr>
        <p:spPr>
          <a:xfrm>
            <a:off x="7931139" y="1710248"/>
            <a:ext cx="2819989" cy="331556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346B14-D406-4D66-FDBA-FF8904645926}"/>
              </a:ext>
            </a:extLst>
          </p:cNvPr>
          <p:cNvSpPr/>
          <p:nvPr/>
        </p:nvSpPr>
        <p:spPr>
          <a:xfrm>
            <a:off x="9296400" y="3954771"/>
            <a:ext cx="1503807" cy="363729"/>
          </a:xfrm>
          <a:prstGeom prst="rect">
            <a:avLst/>
          </a:prstGeom>
          <a:noFill/>
          <a:ln w="31750">
            <a:solidFill>
              <a:srgbClr val="E4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itle 11">
            <a:extLst>
              <a:ext uri="{FF2B5EF4-FFF2-40B4-BE49-F238E27FC236}">
                <a16:creationId xmlns:a16="http://schemas.microsoft.com/office/drawing/2014/main" id="{583B75AF-04AD-B179-E810-4DACDACF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Helvetica" pitchFamily="2" charset="0"/>
                <a:cs typeface="Times New Roman" panose="02020603050405020304" pitchFamily="18" charset="0"/>
              </a:rPr>
              <a:t>Derived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9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4A2E876-B3E1-72B9-EC9A-FB2AC4B25C42}"/>
              </a:ext>
            </a:extLst>
          </p:cNvPr>
          <p:cNvSpPr/>
          <p:nvPr/>
        </p:nvSpPr>
        <p:spPr>
          <a:xfrm>
            <a:off x="838200" y="1343414"/>
            <a:ext cx="10810461" cy="503027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tario.ca">
            <a:extLst>
              <a:ext uri="{FF2B5EF4-FFF2-40B4-BE49-F238E27FC236}">
                <a16:creationId xmlns:a16="http://schemas.microsoft.com/office/drawing/2014/main" id="{22C5F5F8-95D3-93E1-58D4-8B94794A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16" y="6373690"/>
            <a:ext cx="1377404" cy="3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C1DF971-C58C-5847-B347-66557D65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Helvetica" pitchFamily="2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F5CCE-07FD-B333-C144-C77CC51461C5}"/>
              </a:ext>
            </a:extLst>
          </p:cNvPr>
          <p:cNvSpPr/>
          <p:nvPr/>
        </p:nvSpPr>
        <p:spPr>
          <a:xfrm>
            <a:off x="1410467" y="0"/>
            <a:ext cx="1765895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MODELLING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B5544-E23F-41E5-5910-0739D4DB8443}"/>
              </a:ext>
            </a:extLst>
          </p:cNvPr>
          <p:cNvSpPr/>
          <p:nvPr/>
        </p:nvSpPr>
        <p:spPr>
          <a:xfrm>
            <a:off x="3200783" y="0"/>
            <a:ext cx="1765493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AGGREGATION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C00C4-1F44-9143-4D0E-83B388F551DF}"/>
              </a:ext>
            </a:extLst>
          </p:cNvPr>
          <p:cNvSpPr/>
          <p:nvPr/>
        </p:nvSpPr>
        <p:spPr>
          <a:xfrm>
            <a:off x="4990696" y="0"/>
            <a:ext cx="1931206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TRANSFORMATION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640E2D-A6CF-D924-2B86-EDA38804DF1B}"/>
              </a:ext>
            </a:extLst>
          </p:cNvPr>
          <p:cNvSpPr/>
          <p:nvPr/>
        </p:nvSpPr>
        <p:spPr>
          <a:xfrm>
            <a:off x="2296" y="0"/>
            <a:ext cx="1415687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57CD2-6AAA-7881-BB0E-40577A6AC46B}"/>
              </a:ext>
            </a:extLst>
          </p:cNvPr>
          <p:cNvSpPr/>
          <p:nvPr/>
        </p:nvSpPr>
        <p:spPr>
          <a:xfrm>
            <a:off x="10885993" y="0"/>
            <a:ext cx="1306008" cy="443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CONCLUSION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B2F5BB-47BE-B5F4-447E-5BF264D59DB0}"/>
              </a:ext>
            </a:extLst>
          </p:cNvPr>
          <p:cNvSpPr/>
          <p:nvPr/>
        </p:nvSpPr>
        <p:spPr>
          <a:xfrm>
            <a:off x="6946322" y="0"/>
            <a:ext cx="194541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SANITISATION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ED8FFF-0ED6-BC56-FE62-E19FD2C2CBEC}"/>
              </a:ext>
            </a:extLst>
          </p:cNvPr>
          <p:cNvSpPr/>
          <p:nvPr/>
        </p:nvSpPr>
        <p:spPr>
          <a:xfrm>
            <a:off x="8916157" y="0"/>
            <a:ext cx="194541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OPTIMIZATION</a:t>
            </a:r>
          </a:p>
        </p:txBody>
      </p:sp>
      <p:pic>
        <p:nvPicPr>
          <p:cNvPr id="43" name="slide2" descr="Dashboard 1">
            <a:extLst>
              <a:ext uri="{FF2B5EF4-FFF2-40B4-BE49-F238E27FC236}">
                <a16:creationId xmlns:a16="http://schemas.microsoft.com/office/drawing/2014/main" id="{06400FB3-811B-B1AA-2391-4863DD4F0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77683"/>
            <a:ext cx="10810460" cy="499600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BA45E29-3C65-11F2-79AC-FD96F3912524}"/>
              </a:ext>
            </a:extLst>
          </p:cNvPr>
          <p:cNvGrpSpPr/>
          <p:nvPr/>
        </p:nvGrpSpPr>
        <p:grpSpPr>
          <a:xfrm>
            <a:off x="7197201" y="569133"/>
            <a:ext cx="4451460" cy="643269"/>
            <a:chOff x="4790909" y="1592970"/>
            <a:chExt cx="4451460" cy="82156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470CF6-87DE-36C7-C1DD-19E75BF26F62}"/>
                </a:ext>
              </a:extLst>
            </p:cNvPr>
            <p:cNvSpPr/>
            <p:nvPr/>
          </p:nvSpPr>
          <p:spPr>
            <a:xfrm>
              <a:off x="4790909" y="1643805"/>
              <a:ext cx="4451460" cy="770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5E9B4C-58AE-A628-598E-7C3D6FCF18FC}"/>
                </a:ext>
              </a:extLst>
            </p:cNvPr>
            <p:cNvSpPr/>
            <p:nvPr/>
          </p:nvSpPr>
          <p:spPr>
            <a:xfrm>
              <a:off x="4790909" y="1592970"/>
              <a:ext cx="4284132" cy="728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7FBBDF-DFFE-8998-11C8-631986D359D7}"/>
                </a:ext>
              </a:extLst>
            </p:cNvPr>
            <p:cNvSpPr txBox="1"/>
            <p:nvPr/>
          </p:nvSpPr>
          <p:spPr>
            <a:xfrm>
              <a:off x="5040291" y="1776556"/>
              <a:ext cx="3875866" cy="353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effectLst/>
                  <a:latin typeface="Helvetica" pitchFamily="2" charset="0"/>
                  <a:cs typeface="Times New Roman" panose="02020603050405020304" pitchFamily="18" charset="0"/>
                </a:rPr>
                <a:t>Tableau Visualizations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87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tario.ca">
            <a:extLst>
              <a:ext uri="{FF2B5EF4-FFF2-40B4-BE49-F238E27FC236}">
                <a16:creationId xmlns:a16="http://schemas.microsoft.com/office/drawing/2014/main" id="{22C5F5F8-95D3-93E1-58D4-8B94794A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16" y="6373690"/>
            <a:ext cx="1377404" cy="3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FF5CCE-07FD-B333-C144-C77CC51461C5}"/>
              </a:ext>
            </a:extLst>
          </p:cNvPr>
          <p:cNvSpPr/>
          <p:nvPr/>
        </p:nvSpPr>
        <p:spPr>
          <a:xfrm>
            <a:off x="1410467" y="0"/>
            <a:ext cx="1765895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MODELLING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B5544-E23F-41E5-5910-0739D4DB8443}"/>
              </a:ext>
            </a:extLst>
          </p:cNvPr>
          <p:cNvSpPr/>
          <p:nvPr/>
        </p:nvSpPr>
        <p:spPr>
          <a:xfrm>
            <a:off x="3200783" y="0"/>
            <a:ext cx="1765493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AGGREGATION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C00C4-1F44-9143-4D0E-83B388F551DF}"/>
              </a:ext>
            </a:extLst>
          </p:cNvPr>
          <p:cNvSpPr/>
          <p:nvPr/>
        </p:nvSpPr>
        <p:spPr>
          <a:xfrm>
            <a:off x="4990696" y="0"/>
            <a:ext cx="1931206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TRANSFORMATION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640E2D-A6CF-D924-2B86-EDA38804DF1B}"/>
              </a:ext>
            </a:extLst>
          </p:cNvPr>
          <p:cNvSpPr/>
          <p:nvPr/>
        </p:nvSpPr>
        <p:spPr>
          <a:xfrm>
            <a:off x="2296" y="0"/>
            <a:ext cx="1415687" cy="443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57CD2-6AAA-7881-BB0E-40577A6AC46B}"/>
              </a:ext>
            </a:extLst>
          </p:cNvPr>
          <p:cNvSpPr/>
          <p:nvPr/>
        </p:nvSpPr>
        <p:spPr>
          <a:xfrm>
            <a:off x="10885993" y="0"/>
            <a:ext cx="1306008" cy="443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CONCLUSION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B2F5BB-47BE-B5F4-447E-5BF264D59DB0}"/>
              </a:ext>
            </a:extLst>
          </p:cNvPr>
          <p:cNvSpPr/>
          <p:nvPr/>
        </p:nvSpPr>
        <p:spPr>
          <a:xfrm>
            <a:off x="6946322" y="0"/>
            <a:ext cx="194541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SANITISATION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ED8FFF-0ED6-BC56-FE62-E19FD2C2CBEC}"/>
              </a:ext>
            </a:extLst>
          </p:cNvPr>
          <p:cNvSpPr/>
          <p:nvPr/>
        </p:nvSpPr>
        <p:spPr>
          <a:xfrm>
            <a:off x="8916157" y="0"/>
            <a:ext cx="1945415" cy="443655"/>
          </a:xfrm>
          <a:prstGeom prst="rect">
            <a:avLst/>
          </a:prstGeom>
          <a:solidFill>
            <a:srgbClr val="C5E0B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Helvetica" pitchFamily="2" charset="0"/>
              </a:rPr>
              <a:t>DATA OPTIMIZATION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E95A017-5C90-4D21-9E07-74ACBA69A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380" y="2645401"/>
            <a:ext cx="2763837" cy="2763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E4427-670F-269F-BD63-D075260AA67D}"/>
              </a:ext>
            </a:extLst>
          </p:cNvPr>
          <p:cNvSpPr txBox="1"/>
          <p:nvPr/>
        </p:nvSpPr>
        <p:spPr>
          <a:xfrm>
            <a:off x="2327274" y="1943100"/>
            <a:ext cx="725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THANK YOU FOR YOUR TIME!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FB3C37-E1D7-F4E6-2CD8-089DA025428F}"/>
              </a:ext>
            </a:extLst>
          </p:cNvPr>
          <p:cNvGrpSpPr/>
          <p:nvPr/>
        </p:nvGrpSpPr>
        <p:grpSpPr>
          <a:xfrm>
            <a:off x="353489" y="6280332"/>
            <a:ext cx="3046936" cy="443655"/>
            <a:chOff x="4790909" y="1592970"/>
            <a:chExt cx="4451460" cy="8215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B7932B-9BD8-64DF-75C1-B80A734888E0}"/>
                </a:ext>
              </a:extLst>
            </p:cNvPr>
            <p:cNvSpPr/>
            <p:nvPr/>
          </p:nvSpPr>
          <p:spPr>
            <a:xfrm>
              <a:off x="4790909" y="1643805"/>
              <a:ext cx="4451460" cy="770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52BAA-F4C6-90EB-AC9B-824906C77766}"/>
                </a:ext>
              </a:extLst>
            </p:cNvPr>
            <p:cNvSpPr/>
            <p:nvPr/>
          </p:nvSpPr>
          <p:spPr>
            <a:xfrm>
              <a:off x="4790909" y="1592970"/>
              <a:ext cx="4284132" cy="728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1029E4-9970-6439-642B-3E04A8061800}"/>
                </a:ext>
              </a:extLst>
            </p:cNvPr>
            <p:cNvSpPr txBox="1"/>
            <p:nvPr/>
          </p:nvSpPr>
          <p:spPr>
            <a:xfrm>
              <a:off x="5040291" y="1776555"/>
              <a:ext cx="3875866" cy="51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954F72"/>
                  </a:solidFill>
                  <a:latin typeface="Helvetica" pitchFamily="2" charset="0"/>
                  <a:cs typeface="Times New Roman" panose="0202060305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Script</a:t>
              </a:r>
              <a:endParaRPr lang="en-CA" sz="1200" dirty="0">
                <a:effectLst/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35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549</Words>
  <Application>Microsoft Macintosh PowerPoint</Application>
  <PresentationFormat>Widescreen</PresentationFormat>
  <Paragraphs>104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Helvetica</vt:lpstr>
      <vt:lpstr>Office Theme</vt:lpstr>
      <vt:lpstr>1_Office Theme</vt:lpstr>
      <vt:lpstr>ONLINE APPLICATION PROCESSING (OLAP) DATABASE  USING SQL.</vt:lpstr>
      <vt:lpstr>SQL Applications and Solutions</vt:lpstr>
      <vt:lpstr>Proposed OLAP Solution</vt:lpstr>
      <vt:lpstr>Importing  and Cleaning Data </vt:lpstr>
      <vt:lpstr>Derived Attributes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APPLICATION PROCESSING (OLAP) DATABASE  USING SQL.</dc:title>
  <dc:creator>Adedotun Adeleye</dc:creator>
  <cp:lastModifiedBy>Adedotun Adeleye</cp:lastModifiedBy>
  <cp:revision>8</cp:revision>
  <dcterms:created xsi:type="dcterms:W3CDTF">2023-04-19T06:28:07Z</dcterms:created>
  <dcterms:modified xsi:type="dcterms:W3CDTF">2023-04-19T18:05:23Z</dcterms:modified>
</cp:coreProperties>
</file>