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256" r:id="rId2"/>
    <p:sldId id="257" r:id="rId3"/>
    <p:sldId id="264" r:id="rId4"/>
    <p:sldId id="265" r:id="rId5"/>
    <p:sldId id="258" r:id="rId6"/>
    <p:sldId id="259" r:id="rId7"/>
    <p:sldId id="279" r:id="rId8"/>
    <p:sldId id="260" r:id="rId9"/>
    <p:sldId id="276" r:id="rId10"/>
    <p:sldId id="261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69" r:id="rId19"/>
    <p:sldId id="270" r:id="rId20"/>
    <p:sldId id="262" r:id="rId21"/>
    <p:sldId id="278" r:id="rId22"/>
    <p:sldId id="277" r:id="rId23"/>
    <p:sldId id="281" r:id="rId24"/>
    <p:sldId id="263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D53B8-42C9-4719-B3D6-6956C6773187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802DC-8DF5-46EB-8625-9CB9BCA83A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93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802DC-8DF5-46EB-8625-9CB9BCA83AB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18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802DC-8DF5-46EB-8625-9CB9BCA83AB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230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802DC-8DF5-46EB-8625-9CB9BCA83AB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371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802DC-8DF5-46EB-8625-9CB9BCA83AB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88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8597-91C6-4251-86E7-1CBE9E423977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027887-2B33-434B-8FE7-ABC49A52F1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75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8597-91C6-4251-86E7-1CBE9E423977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027887-2B33-434B-8FE7-ABC49A52F1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09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8597-91C6-4251-86E7-1CBE9E423977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027887-2B33-434B-8FE7-ABC49A52F19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02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8597-91C6-4251-86E7-1CBE9E423977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027887-2B33-434B-8FE7-ABC49A52F1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63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8597-91C6-4251-86E7-1CBE9E423977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027887-2B33-434B-8FE7-ABC49A52F19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002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8597-91C6-4251-86E7-1CBE9E423977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027887-2B33-434B-8FE7-ABC49A52F1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599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8597-91C6-4251-86E7-1CBE9E423977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7887-2B33-434B-8FE7-ABC49A52F1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159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8597-91C6-4251-86E7-1CBE9E423977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7887-2B33-434B-8FE7-ABC49A52F1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3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8597-91C6-4251-86E7-1CBE9E423977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7887-2B33-434B-8FE7-ABC49A52F1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43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8597-91C6-4251-86E7-1CBE9E423977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027887-2B33-434B-8FE7-ABC49A52F1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76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8597-91C6-4251-86E7-1CBE9E423977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027887-2B33-434B-8FE7-ABC49A52F1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72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8597-91C6-4251-86E7-1CBE9E423977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027887-2B33-434B-8FE7-ABC49A52F1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57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8597-91C6-4251-86E7-1CBE9E423977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7887-2B33-434B-8FE7-ABC49A52F1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77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8597-91C6-4251-86E7-1CBE9E423977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7887-2B33-434B-8FE7-ABC49A52F1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06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8597-91C6-4251-86E7-1CBE9E423977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7887-2B33-434B-8FE7-ABC49A52F1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98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8597-91C6-4251-86E7-1CBE9E423977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027887-2B33-434B-8FE7-ABC49A52F1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26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A8597-91C6-4251-86E7-1CBE9E423977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027887-2B33-434B-8FE7-ABC49A52F1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03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AEA0E-9F5A-438B-AB2C-6A54C98A9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Hw4</a:t>
            </a:r>
            <a:br>
              <a:rPr lang="en-US" altLang="zh-TW" dirty="0"/>
            </a:br>
            <a:r>
              <a:rPr lang="en-US" altLang="zh-TW" dirty="0"/>
              <a:t>Q</a:t>
            </a:r>
            <a:r>
              <a:rPr lang="zh-TW" altLang="en-US" dirty="0"/>
              <a:t> </a:t>
            </a:r>
            <a:r>
              <a:rPr lang="en-US" altLang="zh-TW" dirty="0"/>
              <a:t>learning</a:t>
            </a:r>
            <a:br>
              <a:rPr lang="en-US" altLang="zh-TW" dirty="0"/>
            </a:br>
            <a:r>
              <a:rPr lang="zh-TW" altLang="en-US" dirty="0"/>
              <a:t>加強式學習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ECBE18-C165-4AF0-99F8-358A7F1EB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資訊</a:t>
            </a:r>
            <a:r>
              <a:rPr lang="en-US" altLang="zh-TW" dirty="0"/>
              <a:t>112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zh-TW" altLang="en-US" dirty="0"/>
              <a:t>竇賢祐  </a:t>
            </a:r>
            <a:r>
              <a:rPr lang="en-US" altLang="zh-TW" dirty="0"/>
              <a:t>F74084012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25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A1569-5CB2-49A6-ABE3-D8C39022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01EF469-9E45-4869-A8FF-1AC664A4C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39875"/>
            <a:ext cx="6703475" cy="5067004"/>
          </a:xfrm>
        </p:spPr>
      </p:pic>
    </p:spTree>
    <p:extLst>
      <p:ext uri="{BB962C8B-B14F-4D97-AF65-F5344CB8AC3E}">
        <p14:creationId xmlns:p14="http://schemas.microsoft.com/office/powerpoint/2010/main" val="40292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A1569-5CB2-49A6-ABE3-D8C39022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23B92B-1079-4E95-AE60-F058EAC3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D2999E7-6720-48A1-86E6-0ED9750C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264555"/>
            <a:ext cx="7060596" cy="54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4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A1569-5CB2-49A6-ABE3-D8C39022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33F6B2-236A-49B7-8FBF-D9230B660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21ACE3A-CB24-46BE-8D4A-874C81AA5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264555"/>
            <a:ext cx="7009863" cy="53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A1569-5CB2-49A6-ABE3-D8C39022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5EF878-0E2A-47E4-AED3-CC70C0561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87C87CF-EF45-469C-B35F-297B2278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1264555"/>
            <a:ext cx="7009863" cy="53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92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A1569-5CB2-49A6-ABE3-D8C39022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5EF878-0E2A-47E4-AED3-CC70C0561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C3EEEE-281F-4341-8FD6-070739FD1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1264554"/>
            <a:ext cx="7009863" cy="530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47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A1569-5CB2-49A6-ABE3-D8C39022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5EF878-0E2A-47E4-AED3-CC70C0561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C60733-BA8B-4106-B66E-BB24D6EA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1264554"/>
            <a:ext cx="7234009" cy="53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4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A1569-5CB2-49A6-ABE3-D8C39022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5EF878-0E2A-47E4-AED3-CC70C0561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9C57C9-51D7-4524-8E13-4DD513B9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1264555"/>
            <a:ext cx="7316789" cy="542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88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A1569-5CB2-49A6-ABE3-D8C39022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5EF878-0E2A-47E4-AED3-CC70C0561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57F9E9-01C6-4E10-AE4A-CF30822DF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264555"/>
            <a:ext cx="7164388" cy="53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37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A1569-5CB2-49A6-ABE3-D8C39022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C4A70D-8466-47FD-8739-8D050663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0BEDD7-50D7-4D3A-B6C8-27650FD5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28471"/>
            <a:ext cx="7210108" cy="524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05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A1569-5CB2-49A6-ABE3-D8C39022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3686B7-5436-40CB-A604-9588532F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9F35DB-6309-46A1-ACC1-F12092A39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264554"/>
            <a:ext cx="7348611" cy="54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9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345FB-93D6-4B8C-93D8-ECA2EFF4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– </a:t>
            </a:r>
            <a:r>
              <a:rPr lang="zh-TW" altLang="en-US" dirty="0"/>
              <a:t>加強式學習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89C7D5-4093-46AB-A937-43C8BA26F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目標導向</a:t>
            </a:r>
            <a:r>
              <a:rPr lang="en-US" altLang="zh-TW" sz="2400" dirty="0"/>
              <a:t>(goal-oriented)</a:t>
            </a:r>
          </a:p>
          <a:p>
            <a:pPr lvl="1"/>
            <a:r>
              <a:rPr lang="zh-TW" altLang="en-US" sz="2200" dirty="0"/>
              <a:t>找出最好的</a:t>
            </a:r>
            <a:r>
              <a:rPr lang="en-US" altLang="zh-TW" sz="2200" dirty="0"/>
              <a:t>policy</a:t>
            </a:r>
            <a:r>
              <a:rPr lang="zh-TW" altLang="en-US" sz="2200" dirty="0"/>
              <a:t>讓</a:t>
            </a:r>
            <a:r>
              <a:rPr lang="en-US" altLang="zh-TW" sz="2200" dirty="0"/>
              <a:t>reward</a:t>
            </a:r>
            <a:r>
              <a:rPr lang="zh-TW" altLang="en-US" sz="2200" dirty="0"/>
              <a:t>最多</a:t>
            </a:r>
            <a:endParaRPr lang="en-US" altLang="zh-TW" sz="2200" dirty="0"/>
          </a:p>
          <a:p>
            <a:r>
              <a:rPr lang="zh-TW" altLang="en-US" sz="2400" dirty="0"/>
              <a:t>根據環境決定行動的方式</a:t>
            </a:r>
            <a:endParaRPr lang="en-US" altLang="zh-TW" sz="2400" dirty="0"/>
          </a:p>
          <a:p>
            <a:r>
              <a:rPr lang="zh-TW" altLang="en-US" sz="2400" dirty="0"/>
              <a:t>從每一次的錯誤中學習</a:t>
            </a:r>
            <a:endParaRPr lang="en-US" altLang="zh-TW" sz="2400" dirty="0"/>
          </a:p>
          <a:p>
            <a:r>
              <a:rPr lang="zh-TW" altLang="en-US" sz="2400" dirty="0"/>
              <a:t>加強式學習是一個大方向，與監督式學習、非監督式學習有著些許差異</a:t>
            </a:r>
            <a:endParaRPr lang="en-US" altLang="zh-TW" sz="2400" dirty="0"/>
          </a:p>
          <a:p>
            <a:pPr lvl="1"/>
            <a:r>
              <a:rPr lang="zh-TW" altLang="en-US" sz="2400" dirty="0"/>
              <a:t>監督式學習</a:t>
            </a:r>
            <a:r>
              <a:rPr lang="en-US" altLang="zh-TW" sz="2400" dirty="0"/>
              <a:t> : </a:t>
            </a:r>
            <a:r>
              <a:rPr lang="zh-TW" altLang="en-US" sz="2400" dirty="0"/>
              <a:t>有一個標記好的資料庫，可以用來比對</a:t>
            </a:r>
            <a:endParaRPr lang="en-US" altLang="zh-TW" sz="2400" dirty="0"/>
          </a:p>
          <a:p>
            <a:pPr lvl="1"/>
            <a:r>
              <a:rPr lang="zh-TW" altLang="en-US" sz="2400" dirty="0"/>
              <a:t>非監督式學習 </a:t>
            </a:r>
            <a:r>
              <a:rPr lang="en-US" altLang="zh-TW" sz="2400" dirty="0"/>
              <a:t>:</a:t>
            </a:r>
            <a:r>
              <a:rPr lang="zh-TW" altLang="en-US" sz="2400" dirty="0"/>
              <a:t> 一開始什麼都不知道，沒有目標，沒有過往資料可以比對，只能自己一步一步找出目標、過程</a:t>
            </a:r>
            <a:endParaRPr lang="en-US" altLang="zh-TW" sz="2400" dirty="0"/>
          </a:p>
          <a:p>
            <a:pPr lvl="1"/>
            <a:r>
              <a:rPr lang="zh-TW" altLang="en-US" sz="2400" dirty="0"/>
              <a:t>加強式學習 </a:t>
            </a:r>
            <a:r>
              <a:rPr lang="en-US" altLang="zh-TW" sz="2400" dirty="0"/>
              <a:t>:</a:t>
            </a:r>
            <a:r>
              <a:rPr lang="zh-TW" altLang="en-US" sz="2400" dirty="0"/>
              <a:t> 有目標，但是怎麼達成要靠自己摸索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72557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15C2A4-ED63-42D6-B5AC-C0CDF946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019633-7261-4AF3-BD29-D109C9994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從</a:t>
            </a:r>
            <a:r>
              <a:rPr lang="en-US" altLang="zh-TW" sz="2400" dirty="0"/>
              <a:t>result</a:t>
            </a:r>
            <a:r>
              <a:rPr lang="zh-TW" altLang="en-US" sz="2400" dirty="0"/>
              <a:t>來看，隨著</a:t>
            </a:r>
            <a:r>
              <a:rPr lang="en-US" altLang="zh-TW" sz="2400" dirty="0"/>
              <a:t>test</a:t>
            </a:r>
            <a:r>
              <a:rPr lang="zh-TW" altLang="en-US" sz="2400" dirty="0"/>
              <a:t>增加，</a:t>
            </a:r>
            <a:r>
              <a:rPr lang="en-US" altLang="zh-TW" sz="2400" dirty="0"/>
              <a:t>timestep</a:t>
            </a:r>
            <a:r>
              <a:rPr lang="zh-TW" altLang="en-US" sz="2400" dirty="0"/>
              <a:t>會慢慢出現高的</a:t>
            </a:r>
            <a:r>
              <a:rPr lang="en-US" altLang="zh-TW" sz="2400" dirty="0"/>
              <a:t>timestep</a:t>
            </a:r>
            <a:r>
              <a:rPr lang="zh-TW" altLang="en-US" sz="2400" dirty="0"/>
              <a:t>，但是中間還是會穿插一些很低的</a:t>
            </a:r>
            <a:r>
              <a:rPr lang="en-US" altLang="zh-TW" sz="2400" dirty="0"/>
              <a:t>timestep</a:t>
            </a:r>
          </a:p>
          <a:p>
            <a:r>
              <a:rPr lang="zh-TW" altLang="en-US" sz="2400" dirty="0"/>
              <a:t>但是每一次</a:t>
            </a:r>
            <a:r>
              <a:rPr lang="en-US" altLang="zh-TW" sz="2400" dirty="0"/>
              <a:t>timestep</a:t>
            </a:r>
            <a:r>
              <a:rPr lang="zh-TW" altLang="en-US" sz="2400" dirty="0"/>
              <a:t>突然變低的那次，下一次的</a:t>
            </a:r>
            <a:r>
              <a:rPr lang="en-US" altLang="zh-TW" sz="2400" dirty="0"/>
              <a:t>timestep</a:t>
            </a:r>
            <a:r>
              <a:rPr lang="zh-TW" altLang="en-US" sz="2400" dirty="0"/>
              <a:t>又會回升很多</a:t>
            </a:r>
            <a:br>
              <a:rPr lang="en-US" altLang="zh-TW" sz="2400" dirty="0"/>
            </a:br>
            <a:r>
              <a:rPr lang="en-US" altLang="zh-TW" sz="2400" dirty="0"/>
              <a:t>ex :  test = 88</a:t>
            </a:r>
            <a:r>
              <a:rPr lang="zh-TW" altLang="en-US" sz="2400" dirty="0"/>
              <a:t>、</a:t>
            </a:r>
            <a:r>
              <a:rPr lang="en-US" altLang="zh-TW" sz="2400" dirty="0"/>
              <a:t>89</a:t>
            </a:r>
          </a:p>
          <a:p>
            <a:r>
              <a:rPr lang="zh-TW" altLang="en-US" sz="2400" dirty="0"/>
              <a:t>這種訓練的過程並不會像是一個遞增的感覺，因為中間仍是許多低值，只有偶爾會出現很高的數值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234942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B1D4C-D8CE-4337-B607-A48BC7B1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5356D-0BEF-4F3A-B543-53C755A95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到了</a:t>
            </a:r>
            <a:r>
              <a:rPr lang="en-US" altLang="zh-TW" sz="2400" dirty="0"/>
              <a:t>test = 139</a:t>
            </a:r>
            <a:r>
              <a:rPr lang="zh-TW" altLang="en-US" sz="2400" dirty="0"/>
              <a:t>時，</a:t>
            </a:r>
            <a:r>
              <a:rPr lang="en-US" altLang="zh-TW" sz="2400" dirty="0"/>
              <a:t>timestep</a:t>
            </a:r>
            <a:r>
              <a:rPr lang="zh-TW" altLang="en-US" sz="2400" dirty="0"/>
              <a:t>達到最頂 </a:t>
            </a:r>
            <a:r>
              <a:rPr lang="en-US" altLang="zh-TW" sz="2400" dirty="0"/>
              <a:t>200</a:t>
            </a:r>
            <a:r>
              <a:rPr lang="zh-TW" altLang="en-US" sz="2400" dirty="0"/>
              <a:t> ，但在</a:t>
            </a:r>
            <a:r>
              <a:rPr lang="en-US" altLang="zh-TW" sz="2400" dirty="0"/>
              <a:t>test = 153</a:t>
            </a:r>
            <a:r>
              <a:rPr lang="zh-TW" altLang="en-US" sz="2400" dirty="0"/>
              <a:t>時，</a:t>
            </a:r>
            <a:r>
              <a:rPr lang="en-US" altLang="zh-TW" sz="2400" dirty="0"/>
              <a:t>timestep</a:t>
            </a:r>
            <a:r>
              <a:rPr lang="zh-TW" altLang="en-US" sz="2400" dirty="0"/>
              <a:t>又掉回</a:t>
            </a:r>
            <a:r>
              <a:rPr lang="en-US" altLang="zh-TW" sz="2400" dirty="0"/>
              <a:t>95</a:t>
            </a:r>
            <a:r>
              <a:rPr lang="zh-TW" altLang="en-US" sz="2400" dirty="0"/>
              <a:t>，由此推測，此時雖然以大致上已經穩定，但還是會有一些情況會出問題，因此後面幾次的</a:t>
            </a:r>
            <a:r>
              <a:rPr lang="en-US" altLang="zh-TW" sz="2400" dirty="0"/>
              <a:t>test</a:t>
            </a:r>
            <a:r>
              <a:rPr lang="zh-TW" altLang="en-US" sz="2400" dirty="0"/>
              <a:t>仍在做不同的測試</a:t>
            </a:r>
            <a:endParaRPr lang="en-US" altLang="zh-TW" sz="2400" dirty="0"/>
          </a:p>
          <a:p>
            <a:r>
              <a:rPr lang="zh-TW" altLang="en-US" sz="2400" dirty="0"/>
              <a:t>直到</a:t>
            </a:r>
            <a:r>
              <a:rPr lang="en-US" altLang="zh-TW" sz="2400" dirty="0"/>
              <a:t>test = 160</a:t>
            </a:r>
            <a:r>
              <a:rPr lang="zh-TW" altLang="en-US" sz="2400" dirty="0"/>
              <a:t>，此次的訓練才算真正完成，後面每次的</a:t>
            </a:r>
            <a:r>
              <a:rPr lang="en-US" altLang="zh-TW" sz="2400" dirty="0"/>
              <a:t>timestep</a:t>
            </a:r>
            <a:r>
              <a:rPr lang="zh-TW" altLang="en-US" sz="2400" dirty="0"/>
              <a:t>都是</a:t>
            </a:r>
            <a:r>
              <a:rPr lang="en-US" altLang="zh-TW" sz="2400" dirty="0"/>
              <a:t>200</a:t>
            </a:r>
          </a:p>
          <a:p>
            <a:r>
              <a:rPr lang="zh-TW" altLang="en-US" sz="2400" dirty="0"/>
              <a:t>根據多次測驗這個程式，每次都大約在</a:t>
            </a:r>
            <a:r>
              <a:rPr lang="en-US" altLang="zh-TW" sz="2400" dirty="0"/>
              <a:t>150~180</a:t>
            </a:r>
            <a:r>
              <a:rPr lang="zh-TW" altLang="en-US" sz="2400" dirty="0"/>
              <a:t> 這個區間會保持 </a:t>
            </a:r>
            <a:r>
              <a:rPr lang="en-US" altLang="zh-TW" sz="2400" dirty="0"/>
              <a:t>200 timestep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7433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D72C5-23F4-4929-BBAA-B7E0EEF8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- </a:t>
            </a:r>
            <a:r>
              <a:rPr lang="zh-TW" altLang="en-US" dirty="0"/>
              <a:t>加強式學習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Q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8D3BE1-EAB0-4701-941C-1B247BFD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Q learning</a:t>
            </a:r>
            <a:r>
              <a:rPr lang="zh-TW" altLang="en-US" sz="2400" dirty="0"/>
              <a:t>屬於加強式學習</a:t>
            </a:r>
            <a:r>
              <a:rPr lang="en-US" altLang="zh-TW" sz="2400" dirty="0"/>
              <a:t>(reinforcement learning)</a:t>
            </a:r>
            <a:r>
              <a:rPr lang="zh-TW" altLang="en-US" sz="2400" dirty="0"/>
              <a:t>的一種</a:t>
            </a:r>
            <a:endParaRPr lang="en-US" altLang="zh-TW" sz="2400" dirty="0"/>
          </a:p>
          <a:p>
            <a:r>
              <a:rPr lang="zh-TW" altLang="en-US" sz="2400" dirty="0"/>
              <a:t>利用</a:t>
            </a:r>
            <a:r>
              <a:rPr lang="en-US" altLang="zh-TW" sz="2400" dirty="0"/>
              <a:t>Q learning</a:t>
            </a:r>
            <a:r>
              <a:rPr lang="zh-TW" altLang="en-US" sz="2400" dirty="0"/>
              <a:t>的方式，可以達成加強式學習的過程</a:t>
            </a:r>
            <a:endParaRPr lang="en-US" altLang="zh-TW" sz="2200" dirty="0"/>
          </a:p>
          <a:p>
            <a:r>
              <a:rPr lang="zh-TW" altLang="en-US" sz="2400" dirty="0"/>
              <a:t>在這次的作業中，因為操作的動作、狀態並不算多，但是如果利用</a:t>
            </a:r>
            <a:r>
              <a:rPr lang="en-US" altLang="zh-TW" sz="2400" dirty="0"/>
              <a:t>Q learning</a:t>
            </a:r>
            <a:r>
              <a:rPr lang="zh-TW" altLang="en-US" sz="2400" dirty="0"/>
              <a:t>來玩一款遊戲，就不適合使用這種方式</a:t>
            </a:r>
            <a:endParaRPr lang="en-US" altLang="zh-TW" sz="2400" dirty="0"/>
          </a:p>
          <a:p>
            <a:pPr lvl="1"/>
            <a:r>
              <a:rPr lang="zh-TW" altLang="en-US" sz="2200" dirty="0"/>
              <a:t>原因 </a:t>
            </a:r>
            <a:r>
              <a:rPr lang="en-US" altLang="zh-TW" sz="2200" dirty="0"/>
              <a:t>:</a:t>
            </a:r>
            <a:r>
              <a:rPr lang="zh-TW" altLang="en-US" sz="2200" dirty="0"/>
              <a:t> 計算過程過於複雜，無法計算出所有狀態的</a:t>
            </a:r>
            <a:r>
              <a:rPr lang="en-US" altLang="zh-TW" sz="2200" dirty="0"/>
              <a:t>Q</a:t>
            </a:r>
            <a:r>
              <a:rPr lang="zh-TW" altLang="en-US" sz="2200" dirty="0"/>
              <a:t>值</a:t>
            </a:r>
            <a:endParaRPr lang="en-US" altLang="zh-TW" sz="2200" dirty="0"/>
          </a:p>
          <a:p>
            <a:pPr lvl="1"/>
            <a:r>
              <a:rPr lang="zh-TW" altLang="en-US" sz="2200" dirty="0"/>
              <a:t>解法 </a:t>
            </a:r>
            <a:r>
              <a:rPr lang="en-US" altLang="zh-TW" sz="2200" dirty="0"/>
              <a:t>:</a:t>
            </a:r>
            <a:r>
              <a:rPr lang="zh-TW" altLang="en-US" sz="2200" dirty="0"/>
              <a:t> 使用</a:t>
            </a:r>
            <a:r>
              <a:rPr lang="en-US" altLang="zh-TW" sz="2200" dirty="0"/>
              <a:t>DQN(Deep Q-learning Network)</a:t>
            </a:r>
          </a:p>
          <a:p>
            <a:pPr lvl="1"/>
            <a:r>
              <a:rPr lang="zh-TW" altLang="en-US" sz="2200" dirty="0"/>
              <a:t>在搜尋資料的過程看到有人利用</a:t>
            </a:r>
            <a:r>
              <a:rPr lang="en-US" altLang="zh-TW" sz="2200" dirty="0"/>
              <a:t>DQN</a:t>
            </a:r>
            <a:r>
              <a:rPr lang="zh-TW" altLang="en-US" sz="2200" dirty="0"/>
              <a:t>來玩馬力歐</a:t>
            </a:r>
            <a:br>
              <a:rPr lang="en-US" altLang="zh-TW" sz="2200" dirty="0"/>
            </a:br>
            <a:r>
              <a:rPr lang="en-US" altLang="zh-TW" sz="2200" dirty="0"/>
              <a:t>(https://www.youtube.com/watch?v=qv6UVOQ0F44)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00532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D72C5-23F4-4929-BBAA-B7E0EEF8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- </a:t>
            </a:r>
            <a:r>
              <a:rPr lang="zh-TW" altLang="en-US" dirty="0"/>
              <a:t>加強式學習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Q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8D3BE1-EAB0-4701-941C-1B247BFD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RL</a:t>
            </a:r>
            <a:r>
              <a:rPr lang="zh-TW" altLang="en-US" sz="2400" dirty="0"/>
              <a:t>的其他應用：</a:t>
            </a:r>
            <a:endParaRPr lang="en-US" altLang="zh-TW" sz="2400" dirty="0"/>
          </a:p>
          <a:p>
            <a:pPr lvl="1"/>
            <a:r>
              <a:rPr lang="en-US" altLang="zh-TW" sz="2200" dirty="0"/>
              <a:t>Alpha Go</a:t>
            </a:r>
          </a:p>
          <a:p>
            <a:pPr lvl="1"/>
            <a:r>
              <a:rPr lang="zh-TW" altLang="en-US" sz="2200" dirty="0"/>
              <a:t>對話系統</a:t>
            </a:r>
            <a:endParaRPr lang="en-US" altLang="zh-TW" sz="2200" dirty="0"/>
          </a:p>
          <a:p>
            <a:pPr lvl="1"/>
            <a:r>
              <a:rPr lang="zh-TW" altLang="en-US" sz="2200" dirty="0"/>
              <a:t>醫療 </a:t>
            </a:r>
            <a:r>
              <a:rPr lang="en-US" altLang="zh-TW" sz="2200" dirty="0"/>
              <a:t>:</a:t>
            </a:r>
            <a:r>
              <a:rPr lang="zh-TW" altLang="en-US" sz="2200" dirty="0"/>
              <a:t> 找尋最佳治療方案</a:t>
            </a:r>
            <a:endParaRPr lang="en-US" altLang="zh-TW" sz="2200" dirty="0"/>
          </a:p>
          <a:p>
            <a:pPr lvl="1"/>
            <a:r>
              <a:rPr lang="en-US" altLang="zh-TW" sz="2200" dirty="0"/>
              <a:t>Google auto ML :</a:t>
            </a:r>
          </a:p>
          <a:p>
            <a:pPr lvl="1"/>
            <a:r>
              <a:rPr lang="zh-TW" altLang="en-US" sz="2200" dirty="0"/>
              <a:t>自駕車</a:t>
            </a: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182998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02AA2-E4B4-4751-A828-D9D7AE93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– </a:t>
            </a:r>
            <a:r>
              <a:rPr lang="zh-TW" altLang="en-US" dirty="0"/>
              <a:t>總結、心得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E6CB69-778F-4BC6-A38E-B9C142E4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937760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加強式學習</a:t>
            </a:r>
            <a:r>
              <a:rPr lang="en-US" altLang="zh-TW" sz="2400" dirty="0"/>
              <a:t>(RL)</a:t>
            </a:r>
            <a:r>
              <a:rPr lang="zh-TW" altLang="en-US" sz="2400" dirty="0"/>
              <a:t>與前幾次作業常用的</a:t>
            </a:r>
            <a:r>
              <a:rPr lang="en-US" altLang="zh-TW" sz="2400" dirty="0"/>
              <a:t>KNN</a:t>
            </a:r>
            <a:r>
              <a:rPr lang="zh-TW" altLang="en-US" sz="2400" dirty="0"/>
              <a:t>模型，有著很大的不同，</a:t>
            </a:r>
            <a:endParaRPr lang="en-US" altLang="zh-TW" sz="2400" dirty="0"/>
          </a:p>
          <a:p>
            <a:pPr lvl="1"/>
            <a:r>
              <a:rPr lang="en-US" altLang="zh-TW" sz="2200" dirty="0"/>
              <a:t>KNN</a:t>
            </a:r>
            <a:r>
              <a:rPr lang="zh-TW" altLang="en-US" sz="2200" dirty="0"/>
              <a:t> 需要先自己找出資料並且做好</a:t>
            </a:r>
            <a:r>
              <a:rPr lang="en-US" altLang="zh-TW" sz="2200" dirty="0"/>
              <a:t>label(</a:t>
            </a:r>
            <a:r>
              <a:rPr lang="zh-TW" altLang="en-US" sz="2200" dirty="0"/>
              <a:t>即利用</a:t>
            </a:r>
            <a:r>
              <a:rPr lang="en-US" altLang="zh-TW" sz="2200" dirty="0"/>
              <a:t>rule</a:t>
            </a:r>
            <a:r>
              <a:rPr lang="zh-TW" altLang="en-US" sz="2200" dirty="0"/>
              <a:t>蒐集</a:t>
            </a:r>
            <a:r>
              <a:rPr lang="en-US" altLang="zh-TW" sz="2200" dirty="0"/>
              <a:t>data)</a:t>
            </a:r>
          </a:p>
          <a:p>
            <a:pPr lvl="1"/>
            <a:r>
              <a:rPr lang="en-US" altLang="zh-TW" sz="2200" dirty="0"/>
              <a:t>RL</a:t>
            </a:r>
            <a:r>
              <a:rPr lang="zh-TW" altLang="en-US" sz="2200" dirty="0"/>
              <a:t>可以讓程式從一開始就自己跑，不必另外蒐集資料，他可以藉由遊玩的過程自己找出錯誤，自己更改</a:t>
            </a:r>
            <a:endParaRPr lang="en-US" altLang="zh-TW" sz="2200" dirty="0"/>
          </a:p>
          <a:p>
            <a:pPr lvl="1"/>
            <a:r>
              <a:rPr lang="zh-TW" altLang="en-US" sz="2200" dirty="0"/>
              <a:t>就此看來</a:t>
            </a:r>
            <a:r>
              <a:rPr lang="en-US" altLang="zh-TW" sz="2200" dirty="0"/>
              <a:t>RL </a:t>
            </a:r>
            <a:r>
              <a:rPr lang="zh-TW" altLang="en-US" sz="2200" dirty="0"/>
              <a:t>感覺上很適合玩遊戲、有規則且可以一直失敗並重來的事情，因為可以藉由不斷的失敗，自己找出問題所在並修正，與我們真正的</a:t>
            </a:r>
            <a:r>
              <a:rPr lang="en-US" altLang="zh-TW" sz="2200" dirty="0"/>
              <a:t>“</a:t>
            </a:r>
            <a:r>
              <a:rPr lang="zh-TW" altLang="en-US" sz="2200" dirty="0"/>
              <a:t>人</a:t>
            </a:r>
            <a:r>
              <a:rPr lang="en-US" altLang="zh-TW" sz="2200" dirty="0"/>
              <a:t>”</a:t>
            </a:r>
            <a:r>
              <a:rPr lang="zh-TW" altLang="en-US" sz="2200" dirty="0"/>
              <a:t>相比就好像是在做作業一樣，可以藉由搜尋資料的過程，不斷更正自己的想法</a:t>
            </a:r>
            <a:endParaRPr lang="en-US" altLang="zh-TW" sz="2200" dirty="0"/>
          </a:p>
          <a:p>
            <a:pPr lvl="1"/>
            <a:r>
              <a:rPr lang="zh-TW" altLang="en-US" sz="2200" dirty="0"/>
              <a:t>而</a:t>
            </a:r>
            <a:r>
              <a:rPr lang="en-US" altLang="zh-TW" sz="2200" dirty="0"/>
              <a:t>KNN</a:t>
            </a:r>
            <a:r>
              <a:rPr lang="zh-TW" altLang="en-US" sz="2200" dirty="0"/>
              <a:t>像是我們</a:t>
            </a:r>
            <a:r>
              <a:rPr lang="en-US" altLang="zh-TW" sz="2200" dirty="0"/>
              <a:t>”</a:t>
            </a:r>
            <a:r>
              <a:rPr lang="zh-TW" altLang="en-US" sz="2200" dirty="0"/>
              <a:t>人</a:t>
            </a:r>
            <a:r>
              <a:rPr lang="en-US" altLang="zh-TW" sz="2200" dirty="0"/>
              <a:t>“</a:t>
            </a:r>
            <a:r>
              <a:rPr lang="zh-TW" altLang="en-US" sz="2200" dirty="0"/>
              <a:t>在嬰幼兒時期，學習物品的名稱一樣，周遭的大人們會告訴小孩這叫</a:t>
            </a:r>
            <a:r>
              <a:rPr lang="en-US" altLang="zh-TW" sz="2200" dirty="0"/>
              <a:t>”</a:t>
            </a:r>
            <a:r>
              <a:rPr lang="zh-TW" altLang="en-US" sz="2200" dirty="0"/>
              <a:t>狗</a:t>
            </a:r>
            <a:r>
              <a:rPr lang="en-US" altLang="zh-TW" sz="2200" dirty="0"/>
              <a:t>”</a:t>
            </a:r>
            <a:r>
              <a:rPr lang="zh-TW" altLang="en-US" sz="2200" dirty="0"/>
              <a:t>，這叫</a:t>
            </a:r>
            <a:r>
              <a:rPr lang="en-US" altLang="zh-TW" sz="2200" dirty="0"/>
              <a:t>“</a:t>
            </a:r>
            <a:r>
              <a:rPr lang="zh-TW" altLang="en-US" sz="2200" dirty="0"/>
              <a:t>貓</a:t>
            </a:r>
            <a:r>
              <a:rPr lang="en-US" altLang="zh-TW" sz="2200" dirty="0"/>
              <a:t>”…</a:t>
            </a:r>
            <a:r>
              <a:rPr lang="zh-TW" altLang="en-US" sz="2200" dirty="0"/>
              <a:t>，就如同我們為機器做好標籤一樣。</a:t>
            </a:r>
          </a:p>
        </p:txBody>
      </p:sp>
    </p:spTree>
    <p:extLst>
      <p:ext uri="{BB962C8B-B14F-4D97-AF65-F5344CB8AC3E}">
        <p14:creationId xmlns:p14="http://schemas.microsoft.com/office/powerpoint/2010/main" val="730059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3D4754-0FA4-45C9-AB9C-CD4A0D06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總結、心得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79082-35B8-4EAD-9A59-7C57FEB4E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這次作業的加強式學習，與以往使用</a:t>
            </a:r>
            <a:r>
              <a:rPr lang="en-US" altLang="zh-TW" sz="2400" dirty="0"/>
              <a:t>KNN</a:t>
            </a:r>
            <a:r>
              <a:rPr lang="zh-TW" altLang="en-US" sz="2400" dirty="0"/>
              <a:t>的監督式學習兩者相比之下發現：</a:t>
            </a:r>
            <a:endParaRPr lang="en-US" altLang="zh-TW" sz="2400" dirty="0"/>
          </a:p>
          <a:p>
            <a:pPr lvl="1"/>
            <a:r>
              <a:rPr lang="zh-TW" altLang="en-US" sz="2200" dirty="0"/>
              <a:t>機器學習的方式</a:t>
            </a:r>
            <a:r>
              <a:rPr lang="en-US" altLang="zh-TW" sz="2200" dirty="0"/>
              <a:t>(</a:t>
            </a:r>
            <a:r>
              <a:rPr lang="zh-TW" altLang="en-US" sz="2200" dirty="0"/>
              <a:t>加強式、監督式、非監督式</a:t>
            </a:r>
            <a:r>
              <a:rPr lang="en-US" altLang="zh-TW" sz="2200" dirty="0"/>
              <a:t>)</a:t>
            </a:r>
            <a:r>
              <a:rPr lang="zh-TW" altLang="en-US" sz="2200" dirty="0"/>
              <a:t>，並非完全憑空出現的，其實都是模仿人的學習行為</a:t>
            </a:r>
            <a:endParaRPr lang="en-US" altLang="zh-TW" sz="2200" dirty="0"/>
          </a:p>
          <a:p>
            <a:pPr lvl="1"/>
            <a:r>
              <a:rPr lang="zh-TW" altLang="en-US" sz="2200" dirty="0"/>
              <a:t>各個學習方法之下的各種演算法（</a:t>
            </a:r>
            <a:r>
              <a:rPr lang="en-US" altLang="zh-TW" sz="2200" dirty="0"/>
              <a:t>Q learning</a:t>
            </a:r>
            <a:r>
              <a:rPr lang="zh-TW" altLang="en-US" sz="2200" dirty="0"/>
              <a:t>、</a:t>
            </a:r>
            <a:r>
              <a:rPr lang="en-US" altLang="zh-TW" sz="2200" dirty="0"/>
              <a:t>KNN</a:t>
            </a:r>
            <a:r>
              <a:rPr lang="zh-TW" altLang="en-US" sz="2200" dirty="0"/>
              <a:t>） ，才是比較跟程式相關的概念 </a:t>
            </a:r>
            <a:r>
              <a:rPr lang="en-US" altLang="zh-TW" sz="2200" dirty="0"/>
              <a:t>=&gt;</a:t>
            </a:r>
            <a:r>
              <a:rPr lang="zh-TW" altLang="en-US" sz="2200" dirty="0"/>
              <a:t> 要如何利用</a:t>
            </a:r>
            <a:r>
              <a:rPr lang="en-US" altLang="zh-TW" sz="2200" dirty="0"/>
              <a:t>code</a:t>
            </a:r>
            <a:r>
              <a:rPr lang="zh-TW" altLang="en-US" sz="2200" dirty="0"/>
              <a:t>去呈現這些學習方法！</a:t>
            </a:r>
            <a:endParaRPr lang="en-US" altLang="zh-TW" sz="2200" dirty="0"/>
          </a:p>
          <a:p>
            <a:pPr lvl="1"/>
            <a:endParaRPr lang="en-US" altLang="zh-TW" sz="2200" dirty="0"/>
          </a:p>
          <a:p>
            <a:pPr lvl="1"/>
            <a:endParaRPr lang="en-US" altLang="zh-TW" sz="2200" dirty="0"/>
          </a:p>
          <a:p>
            <a:pPr lvl="1"/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9574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D6760-91BE-44E0-B64C-568FDFDA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– </a:t>
            </a:r>
            <a:r>
              <a:rPr lang="zh-TW" altLang="en-US" dirty="0"/>
              <a:t>加強式學習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8022D9-DC12-4797-B984-B9CAC7B5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Agent</a:t>
            </a:r>
          </a:p>
          <a:p>
            <a:pPr lvl="1"/>
            <a:r>
              <a:rPr lang="zh-TW" altLang="en-US" sz="2000" dirty="0"/>
              <a:t>如同大腦，要想辦法</a:t>
            </a:r>
            <a:br>
              <a:rPr lang="en-US" altLang="zh-TW" sz="2000" dirty="0"/>
            </a:br>
            <a:r>
              <a:rPr lang="zh-TW" altLang="en-US" sz="2000" dirty="0"/>
              <a:t>適應環境</a:t>
            </a:r>
            <a:r>
              <a:rPr lang="en-US" altLang="zh-TW" sz="2000" dirty="0"/>
              <a:t>(environment)</a:t>
            </a:r>
          </a:p>
          <a:p>
            <a:pPr lvl="1"/>
            <a:r>
              <a:rPr lang="zh-TW" altLang="en-US" sz="2000" dirty="0"/>
              <a:t>根據</a:t>
            </a:r>
            <a:r>
              <a:rPr lang="en-US" altLang="zh-TW" sz="2000" dirty="0"/>
              <a:t>environment</a:t>
            </a:r>
            <a:r>
              <a:rPr lang="zh-TW" altLang="en-US" sz="2000" dirty="0"/>
              <a:t>給出的</a:t>
            </a:r>
            <a:br>
              <a:rPr lang="en-US" altLang="zh-TW" sz="2000" dirty="0"/>
            </a:br>
            <a:r>
              <a:rPr lang="en-US" altLang="zh-TW" sz="2000" dirty="0"/>
              <a:t>reward</a:t>
            </a:r>
            <a:r>
              <a:rPr lang="zh-TW" altLang="en-US" sz="2000" dirty="0"/>
              <a:t>、</a:t>
            </a:r>
            <a:r>
              <a:rPr lang="en-US" altLang="zh-TW" sz="2000" dirty="0"/>
              <a:t>state</a:t>
            </a:r>
            <a:r>
              <a:rPr lang="zh-TW" altLang="en-US" sz="2000" dirty="0"/>
              <a:t>選擇一個</a:t>
            </a:r>
            <a:br>
              <a:rPr lang="en-US" altLang="zh-TW" sz="2000" dirty="0"/>
            </a:br>
            <a:r>
              <a:rPr lang="zh-TW" altLang="en-US" sz="2000" dirty="0"/>
              <a:t>最好的</a:t>
            </a:r>
            <a:r>
              <a:rPr lang="en-US" altLang="zh-TW" sz="2000" dirty="0"/>
              <a:t>action</a:t>
            </a:r>
          </a:p>
          <a:p>
            <a:pPr lvl="2"/>
            <a:r>
              <a:rPr lang="en-US" altLang="zh-TW" sz="1800" dirty="0"/>
              <a:t>Action : agent</a:t>
            </a:r>
            <a:r>
              <a:rPr lang="zh-TW" altLang="en-US" sz="1800" dirty="0"/>
              <a:t>想要執行的動作</a:t>
            </a:r>
            <a:endParaRPr lang="en-US" altLang="zh-TW" sz="2400" dirty="0"/>
          </a:p>
          <a:p>
            <a:r>
              <a:rPr lang="en-US" altLang="zh-TW" sz="2400" dirty="0"/>
              <a:t>Environment:</a:t>
            </a:r>
          </a:p>
          <a:p>
            <a:pPr lvl="1"/>
            <a:r>
              <a:rPr lang="zh-TW" altLang="en-US" sz="2000" dirty="0"/>
              <a:t>接收</a:t>
            </a:r>
            <a:r>
              <a:rPr lang="en-US" altLang="zh-TW" sz="2000" dirty="0"/>
              <a:t>agent</a:t>
            </a:r>
            <a:r>
              <a:rPr lang="zh-TW" altLang="en-US" sz="2000" dirty="0"/>
              <a:t>的</a:t>
            </a:r>
            <a:r>
              <a:rPr lang="en-US" altLang="zh-TW" sz="2000" dirty="0"/>
              <a:t>action</a:t>
            </a:r>
            <a:r>
              <a:rPr lang="zh-TW" altLang="en-US" sz="2000" dirty="0"/>
              <a:t>並給出</a:t>
            </a:r>
            <a:r>
              <a:rPr lang="en-US" altLang="zh-TW" sz="2000" dirty="0"/>
              <a:t>state</a:t>
            </a:r>
            <a:r>
              <a:rPr lang="zh-TW" altLang="en-US" sz="2000" dirty="0"/>
              <a:t>、</a:t>
            </a:r>
            <a:r>
              <a:rPr lang="en-US" altLang="zh-TW" sz="2000" dirty="0"/>
              <a:t>reward</a:t>
            </a:r>
          </a:p>
          <a:p>
            <a:pPr lvl="2"/>
            <a:r>
              <a:rPr lang="en-US" altLang="zh-TW" sz="1800" dirty="0"/>
              <a:t>State :  </a:t>
            </a:r>
            <a:r>
              <a:rPr lang="zh-TW" altLang="en-US" sz="1800" dirty="0"/>
              <a:t>目前的狀態   </a:t>
            </a:r>
            <a:endParaRPr lang="en-US" altLang="zh-TW" sz="1800" dirty="0"/>
          </a:p>
          <a:p>
            <a:pPr lvl="2"/>
            <a:r>
              <a:rPr lang="en-US" altLang="zh-TW" sz="1800" dirty="0"/>
              <a:t>reward : environment </a:t>
            </a:r>
            <a:r>
              <a:rPr lang="zh-TW" altLang="en-US" sz="1800" dirty="0"/>
              <a:t>對於這個</a:t>
            </a:r>
            <a:r>
              <a:rPr lang="en-US" altLang="zh-TW" sz="1800" dirty="0"/>
              <a:t>action</a:t>
            </a:r>
            <a:r>
              <a:rPr lang="zh-TW" altLang="en-US" sz="1800" dirty="0"/>
              <a:t>給出的回饋</a:t>
            </a:r>
            <a:endParaRPr lang="en-US" altLang="zh-TW" sz="1800" dirty="0"/>
          </a:p>
          <a:p>
            <a:pPr lvl="1"/>
            <a:endParaRPr lang="en-US" altLang="zh-TW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856CF0-592D-4CA6-9D57-F6C48C149721}"/>
              </a:ext>
            </a:extLst>
          </p:cNvPr>
          <p:cNvSpPr/>
          <p:nvPr/>
        </p:nvSpPr>
        <p:spPr>
          <a:xfrm>
            <a:off x="8368804" y="1761509"/>
            <a:ext cx="1805709" cy="755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agent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01B2264-5A54-4B9F-899C-F50A4D9738FA}"/>
              </a:ext>
            </a:extLst>
          </p:cNvPr>
          <p:cNvCxnSpPr>
            <a:cxnSpLocks/>
          </p:cNvCxnSpPr>
          <p:nvPr/>
        </p:nvCxnSpPr>
        <p:spPr>
          <a:xfrm>
            <a:off x="10174513" y="2139045"/>
            <a:ext cx="928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E866DBB-C6A2-42F6-BD6F-9D2CBAAC87C2}"/>
              </a:ext>
            </a:extLst>
          </p:cNvPr>
          <p:cNvCxnSpPr>
            <a:cxnSpLocks/>
          </p:cNvCxnSpPr>
          <p:nvPr/>
        </p:nvCxnSpPr>
        <p:spPr>
          <a:xfrm>
            <a:off x="11103427" y="2139045"/>
            <a:ext cx="0" cy="139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EA0D52C-692E-416D-8485-5D3771C0AF2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10174513" y="3530602"/>
            <a:ext cx="928916" cy="1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CA23FD0-8C6C-43DC-8DD4-3AF367616845}"/>
              </a:ext>
            </a:extLst>
          </p:cNvPr>
          <p:cNvSpPr/>
          <p:nvPr/>
        </p:nvSpPr>
        <p:spPr>
          <a:xfrm>
            <a:off x="8368804" y="3153065"/>
            <a:ext cx="1805709" cy="755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5F187E0-6585-4A91-88C8-9FC84AD15BF4}"/>
              </a:ext>
            </a:extLst>
          </p:cNvPr>
          <p:cNvCxnSpPr>
            <a:cxnSpLocks/>
          </p:cNvCxnSpPr>
          <p:nvPr/>
        </p:nvCxnSpPr>
        <p:spPr>
          <a:xfrm>
            <a:off x="7439890" y="3338290"/>
            <a:ext cx="221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A8D84F6-256E-4505-BE9C-573DF4CE8BCB}"/>
              </a:ext>
            </a:extLst>
          </p:cNvPr>
          <p:cNvCxnSpPr>
            <a:cxnSpLocks/>
          </p:cNvCxnSpPr>
          <p:nvPr/>
        </p:nvCxnSpPr>
        <p:spPr>
          <a:xfrm>
            <a:off x="6923313" y="3708404"/>
            <a:ext cx="737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348BB13-4E54-4F5E-8FD6-768B374281FA}"/>
              </a:ext>
            </a:extLst>
          </p:cNvPr>
          <p:cNvCxnSpPr>
            <a:cxnSpLocks/>
          </p:cNvCxnSpPr>
          <p:nvPr/>
        </p:nvCxnSpPr>
        <p:spPr>
          <a:xfrm>
            <a:off x="6923313" y="1915888"/>
            <a:ext cx="0" cy="179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61EE320-261C-428E-9D67-BC1577C8B006}"/>
              </a:ext>
            </a:extLst>
          </p:cNvPr>
          <p:cNvCxnSpPr>
            <a:cxnSpLocks/>
          </p:cNvCxnSpPr>
          <p:nvPr/>
        </p:nvCxnSpPr>
        <p:spPr>
          <a:xfrm>
            <a:off x="7439890" y="2253345"/>
            <a:ext cx="0" cy="108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3516754-751B-4D62-8034-32A716A1780D}"/>
              </a:ext>
            </a:extLst>
          </p:cNvPr>
          <p:cNvCxnSpPr>
            <a:cxnSpLocks/>
          </p:cNvCxnSpPr>
          <p:nvPr/>
        </p:nvCxnSpPr>
        <p:spPr>
          <a:xfrm flipV="1">
            <a:off x="6923313" y="1915887"/>
            <a:ext cx="1475839" cy="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D32F244-3ED2-43B3-9D39-961834D92A4A}"/>
              </a:ext>
            </a:extLst>
          </p:cNvPr>
          <p:cNvCxnSpPr>
            <a:cxnSpLocks/>
          </p:cNvCxnSpPr>
          <p:nvPr/>
        </p:nvCxnSpPr>
        <p:spPr>
          <a:xfrm>
            <a:off x="7439889" y="2228111"/>
            <a:ext cx="959263" cy="1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E03AA4D-3AAF-4777-B65F-3F6261E62652}"/>
              </a:ext>
            </a:extLst>
          </p:cNvPr>
          <p:cNvSpPr txBox="1"/>
          <p:nvPr/>
        </p:nvSpPr>
        <p:spPr>
          <a:xfrm>
            <a:off x="11248570" y="2795817"/>
            <a:ext cx="94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action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6E6967-43FF-43C0-9C4C-1840F49DA92F}"/>
              </a:ext>
            </a:extLst>
          </p:cNvPr>
          <p:cNvSpPr txBox="1"/>
          <p:nvPr/>
        </p:nvSpPr>
        <p:spPr>
          <a:xfrm>
            <a:off x="6267736" y="2611151"/>
            <a:ext cx="81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state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CFCF665-AC9E-481A-8D42-2C99A5AABD0C}"/>
              </a:ext>
            </a:extLst>
          </p:cNvPr>
          <p:cNvSpPr txBox="1"/>
          <p:nvPr/>
        </p:nvSpPr>
        <p:spPr>
          <a:xfrm>
            <a:off x="7462979" y="2601397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reward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C6C7B26-4697-48C8-94EA-259F1EF299BA}"/>
                  </a:ext>
                </a:extLst>
              </p:cNvPr>
              <p:cNvSpPr txBox="1"/>
              <p:nvPr/>
            </p:nvSpPr>
            <p:spPr>
              <a:xfrm>
                <a:off x="11568789" y="3153065"/>
                <a:ext cx="2977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C6C7B26-4697-48C8-94EA-259F1EF29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789" y="3153065"/>
                <a:ext cx="297774" cy="276999"/>
              </a:xfrm>
              <a:prstGeom prst="rect">
                <a:avLst/>
              </a:prstGeom>
              <a:blipFill>
                <a:blip r:embed="rId2"/>
                <a:stretch>
                  <a:fillRect l="-18367" r="-2041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35F6072B-6C92-49B2-AA46-E7D33D8B8FAE}"/>
                  </a:ext>
                </a:extLst>
              </p:cNvPr>
              <p:cNvSpPr txBox="1"/>
              <p:nvPr/>
            </p:nvSpPr>
            <p:spPr>
              <a:xfrm>
                <a:off x="7765592" y="2917044"/>
                <a:ext cx="2954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35F6072B-6C92-49B2-AA46-E7D33D8B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592" y="2917044"/>
                <a:ext cx="295402" cy="276999"/>
              </a:xfrm>
              <a:prstGeom prst="rect">
                <a:avLst/>
              </a:prstGeom>
              <a:blipFill>
                <a:blip r:embed="rId3"/>
                <a:stretch>
                  <a:fillRect l="-18750" r="-2083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52609CA-EAD3-4A1E-9032-4375C38A6B7A}"/>
                  </a:ext>
                </a:extLst>
              </p:cNvPr>
              <p:cNvSpPr txBox="1"/>
              <p:nvPr/>
            </p:nvSpPr>
            <p:spPr>
              <a:xfrm>
                <a:off x="6486799" y="2917043"/>
                <a:ext cx="2635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52609CA-EAD3-4A1E-9032-4375C38A6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799" y="2917043"/>
                <a:ext cx="263597" cy="276999"/>
              </a:xfrm>
              <a:prstGeom prst="rect">
                <a:avLst/>
              </a:prstGeom>
              <a:blipFill>
                <a:blip r:embed="rId4"/>
                <a:stretch>
                  <a:fillRect l="-18605" r="-2326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1AC8403-CE24-47DD-8E4D-8DB98E5E8923}"/>
                  </a:ext>
                </a:extLst>
              </p:cNvPr>
              <p:cNvSpPr txBox="1"/>
              <p:nvPr/>
            </p:nvSpPr>
            <p:spPr>
              <a:xfrm>
                <a:off x="7852227" y="3338290"/>
                <a:ext cx="5150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1AC8403-CE24-47DD-8E4D-8DB98E5E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227" y="3338290"/>
                <a:ext cx="515013" cy="276999"/>
              </a:xfrm>
              <a:prstGeom prst="rect">
                <a:avLst/>
              </a:prstGeom>
              <a:blipFill>
                <a:blip r:embed="rId5"/>
                <a:stretch>
                  <a:fillRect l="-8235" r="-3529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26A31303-2D2D-47A6-81BA-A1DF65F0801C}"/>
                  </a:ext>
                </a:extLst>
              </p:cNvPr>
              <p:cNvSpPr txBox="1"/>
              <p:nvPr/>
            </p:nvSpPr>
            <p:spPr>
              <a:xfrm>
                <a:off x="7874225" y="3755130"/>
                <a:ext cx="4832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26A31303-2D2D-47A6-81BA-A1DF65F08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225" y="3755130"/>
                <a:ext cx="483209" cy="276999"/>
              </a:xfrm>
              <a:prstGeom prst="rect">
                <a:avLst/>
              </a:prstGeom>
              <a:blipFill>
                <a:blip r:embed="rId6"/>
                <a:stretch>
                  <a:fillRect l="-10127" r="-2532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F51D7C0-A0ED-43CA-8A8B-8E5282901A30}"/>
              </a:ext>
            </a:extLst>
          </p:cNvPr>
          <p:cNvCxnSpPr>
            <a:cxnSpLocks/>
          </p:cNvCxnSpPr>
          <p:nvPr/>
        </p:nvCxnSpPr>
        <p:spPr>
          <a:xfrm flipH="1">
            <a:off x="7661232" y="3322611"/>
            <a:ext cx="696203" cy="1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033EF76-51C5-42DB-8D71-8917742523E5}"/>
              </a:ext>
            </a:extLst>
          </p:cNvPr>
          <p:cNvCxnSpPr>
            <a:cxnSpLocks/>
          </p:cNvCxnSpPr>
          <p:nvPr/>
        </p:nvCxnSpPr>
        <p:spPr>
          <a:xfrm flipH="1">
            <a:off x="7666178" y="3710615"/>
            <a:ext cx="70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67A4784-1AA0-4DD3-93D3-4A7B37E12D4F}"/>
              </a:ext>
            </a:extLst>
          </p:cNvPr>
          <p:cNvCxnSpPr>
            <a:cxnSpLocks/>
          </p:cNvCxnSpPr>
          <p:nvPr/>
        </p:nvCxnSpPr>
        <p:spPr>
          <a:xfrm>
            <a:off x="7661232" y="3165149"/>
            <a:ext cx="0" cy="100705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7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72BC7-4C40-492E-BD3D-7745FB13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– </a:t>
            </a:r>
            <a:r>
              <a:rPr lang="zh-TW" altLang="en-US" dirty="0"/>
              <a:t>加強式學習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52FDD9-64AD-41FC-AA2F-87E82600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如何定義目前</a:t>
            </a:r>
            <a:r>
              <a:rPr lang="en-US" altLang="zh-TW" sz="2400" dirty="0"/>
              <a:t>state </a:t>
            </a:r>
            <a:r>
              <a:rPr lang="zh-TW" altLang="en-US" sz="2400" dirty="0"/>
              <a:t>和</a:t>
            </a:r>
            <a:r>
              <a:rPr lang="en-US" altLang="zh-TW" sz="2400" dirty="0"/>
              <a:t>policy</a:t>
            </a:r>
            <a:r>
              <a:rPr lang="zh-TW" altLang="en-US" sz="2400" dirty="0"/>
              <a:t>的好壞</a:t>
            </a:r>
            <a:r>
              <a:rPr lang="en-US" altLang="zh-TW" sz="2400" dirty="0"/>
              <a:t>?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lvl="1"/>
            <a:r>
              <a:rPr lang="zh-TW" altLang="en-US" sz="2000" dirty="0"/>
              <a:t>利用右方的方程式</a:t>
            </a:r>
            <a:endParaRPr lang="en-US" altLang="zh-TW" sz="2000" dirty="0"/>
          </a:p>
          <a:p>
            <a:pPr lvl="1"/>
            <a:r>
              <a:rPr lang="zh-TW" altLang="en-US" sz="2000" dirty="0">
                <a:sym typeface="Symbol" panose="05050102010706020507" pitchFamily="18" charset="2"/>
              </a:rPr>
              <a:t>表</a:t>
            </a:r>
            <a:r>
              <a:rPr lang="en-US" altLang="zh-TW" sz="2000" dirty="0">
                <a:sym typeface="Symbol" panose="05050102010706020507" pitchFamily="18" charset="2"/>
              </a:rPr>
              <a:t>discount factor </a:t>
            </a:r>
          </a:p>
          <a:p>
            <a:pPr lvl="2"/>
            <a:r>
              <a:rPr lang="zh-TW" altLang="en-US" sz="1800" dirty="0"/>
              <a:t>越未來的</a:t>
            </a:r>
            <a:r>
              <a:rPr lang="en-US" altLang="zh-TW" sz="1800" dirty="0"/>
              <a:t>reward</a:t>
            </a:r>
            <a:r>
              <a:rPr lang="zh-TW" altLang="en-US" sz="1800" dirty="0"/>
              <a:t>影響越小</a:t>
            </a:r>
            <a:endParaRPr lang="en-US" altLang="zh-TW" sz="1800" dirty="0"/>
          </a:p>
          <a:p>
            <a:pPr lvl="2"/>
            <a:r>
              <a:rPr lang="zh-TW" altLang="en-US" sz="1800" dirty="0"/>
              <a:t>當下的</a:t>
            </a:r>
            <a:r>
              <a:rPr lang="en-US" altLang="zh-TW" sz="1800" dirty="0"/>
              <a:t>reward</a:t>
            </a:r>
            <a:r>
              <a:rPr lang="zh-TW" altLang="en-US" sz="1800" dirty="0"/>
              <a:t>最大</a:t>
            </a:r>
            <a:endParaRPr lang="en-US" altLang="zh-TW" sz="1800" dirty="0"/>
          </a:p>
          <a:p>
            <a:pPr lvl="1"/>
            <a:r>
              <a:rPr lang="zh-TW" altLang="en-US" sz="2000" dirty="0"/>
              <a:t>以上方程式經過化簡、修改可改成以下形式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08F0F8-28C7-4EEC-97B3-1DEB056CC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50" y="2690709"/>
            <a:ext cx="4810796" cy="14765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1E171D-ABB1-4DF0-8CB3-8AC1738E5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973" y="4987352"/>
            <a:ext cx="453453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2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6C502-DC91-4F1D-97EA-881C40B2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– Q</a:t>
            </a:r>
            <a:r>
              <a:rPr lang="zh-TW" altLang="en-US" dirty="0"/>
              <a:t> </a:t>
            </a:r>
            <a:r>
              <a:rPr lang="en-US" altLang="zh-TW" dirty="0"/>
              <a:t>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F032B-8791-45D8-B3A2-9614907A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找到最大化所有步驟的獎勵</a:t>
            </a:r>
            <a:r>
              <a:rPr lang="en-US" altLang="zh-TW" sz="2400" dirty="0"/>
              <a:t>(reward)</a:t>
            </a:r>
            <a:r>
              <a:rPr lang="zh-TW" altLang="en-US" sz="2400" dirty="0"/>
              <a:t>期望</a:t>
            </a:r>
            <a:endParaRPr lang="en-US" altLang="zh-TW" sz="2400" dirty="0"/>
          </a:p>
          <a:p>
            <a:r>
              <a:rPr lang="zh-TW" altLang="en-US" sz="2400" dirty="0"/>
              <a:t>給出最佳的動作選擇</a:t>
            </a:r>
            <a:endParaRPr lang="en-US" altLang="zh-TW" sz="2400" dirty="0"/>
          </a:p>
          <a:p>
            <a:r>
              <a:rPr lang="zh-TW" altLang="en-US" sz="2400" dirty="0"/>
              <a:t>以下</a:t>
            </a:r>
            <a:r>
              <a:rPr lang="en-US" altLang="zh-TW" sz="2400" dirty="0"/>
              <a:t>function</a:t>
            </a:r>
            <a:r>
              <a:rPr lang="zh-TW" altLang="en-US" sz="2400" dirty="0"/>
              <a:t>即為</a:t>
            </a:r>
            <a:r>
              <a:rPr lang="en-US" altLang="zh-TW" sz="2400" dirty="0"/>
              <a:t>Q</a:t>
            </a:r>
            <a:r>
              <a:rPr lang="zh-TW" altLang="en-US" sz="2400" dirty="0"/>
              <a:t> </a:t>
            </a:r>
            <a:r>
              <a:rPr lang="en-US" altLang="zh-TW" sz="2400" dirty="0"/>
              <a:t>learning </a:t>
            </a:r>
            <a:r>
              <a:rPr lang="zh-TW" altLang="en-US" sz="2400" dirty="0"/>
              <a:t>基本架構</a:t>
            </a:r>
            <a:endParaRPr lang="en-US" altLang="zh-TW" sz="2400" dirty="0"/>
          </a:p>
          <a:p>
            <a:pPr lvl="1"/>
            <a:r>
              <a:rPr lang="en-US" altLang="zh-TW" sz="2200" dirty="0"/>
              <a:t>s : state        a: action</a:t>
            </a:r>
          </a:p>
          <a:p>
            <a:pPr lvl="1"/>
            <a:r>
              <a:rPr lang="en-US" altLang="zh-TW" sz="2200" dirty="0"/>
              <a:t>Learning rate</a:t>
            </a:r>
            <a:r>
              <a:rPr lang="zh-TW" altLang="en-US" sz="2200" dirty="0"/>
              <a:t> 會隨著執行的次數逐漸變小，如此才能使預測慢慢收斂</a:t>
            </a:r>
            <a:endParaRPr lang="en-US" altLang="zh-TW" sz="2200" dirty="0"/>
          </a:p>
          <a:p>
            <a:pPr lvl="1"/>
            <a:r>
              <a:rPr lang="zh-TW" altLang="en-US" sz="2200" dirty="0"/>
              <a:t>每次都找出下一次的</a:t>
            </a:r>
            <a:r>
              <a:rPr lang="en-US" altLang="zh-TW" sz="2200" dirty="0"/>
              <a:t>state</a:t>
            </a:r>
            <a:r>
              <a:rPr lang="zh-TW" altLang="en-US" sz="2200" dirty="0"/>
              <a:t>中最好的</a:t>
            </a:r>
            <a:r>
              <a:rPr lang="en-US" altLang="zh-TW" sz="2200" dirty="0"/>
              <a:t>action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2DDBDA-3586-4DBF-B1FF-AB60F49C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5388691"/>
            <a:ext cx="8584519" cy="14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0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6E4D7-8ADB-4962-BE8A-221CC0FD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73A3C"/>
                </a:solidFill>
                <a:effectLst/>
                <a:latin typeface="-apple-system"/>
              </a:rPr>
              <a:t>Method - </a:t>
            </a:r>
            <a:r>
              <a:rPr lang="zh-TW" altLang="en-US" b="0" i="0" dirty="0">
                <a:solidFill>
                  <a:srgbClr val="373A3C"/>
                </a:solidFill>
                <a:effectLst/>
                <a:latin typeface="-apple-system"/>
              </a:rPr>
              <a:t>加強式學習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8006D-C7EB-49F4-AEDD-D5BA25C9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MDP(Markov Decision Process) </a:t>
            </a:r>
            <a:r>
              <a:rPr lang="zh-TW" altLang="en-US" sz="2400" dirty="0"/>
              <a:t>馬可夫決策過程</a:t>
            </a:r>
            <a:endParaRPr lang="en-US" altLang="zh-TW" sz="2400" dirty="0"/>
          </a:p>
          <a:p>
            <a:pPr lvl="1"/>
            <a:r>
              <a:rPr lang="zh-TW" altLang="en-US" sz="2200" dirty="0"/>
              <a:t>未來只取決於當前</a:t>
            </a:r>
            <a:endParaRPr lang="en-US" altLang="zh-TW" sz="2200" dirty="0"/>
          </a:p>
          <a:p>
            <a:r>
              <a:rPr lang="zh-TW" altLang="en-US" sz="2400" dirty="0"/>
              <a:t>由於一開始並不知道環境的狀態，所以只能根據以往的經驗</a:t>
            </a:r>
            <a:r>
              <a:rPr lang="en-US" altLang="zh-TW" sz="2400" dirty="0"/>
              <a:t>(observation</a:t>
            </a:r>
            <a:r>
              <a:rPr lang="zh-TW" altLang="en-US" sz="2400" dirty="0"/>
              <a:t>、</a:t>
            </a:r>
            <a:r>
              <a:rPr lang="en-US" altLang="zh-TW" sz="2400" dirty="0"/>
              <a:t>reward</a:t>
            </a:r>
            <a:r>
              <a:rPr lang="zh-TW" altLang="en-US" sz="2400" dirty="0"/>
              <a:t>、</a:t>
            </a:r>
            <a:r>
              <a:rPr lang="en-US" altLang="zh-TW" sz="2400" dirty="0"/>
              <a:t>action)</a:t>
            </a:r>
            <a:r>
              <a:rPr lang="zh-TW" altLang="en-US" sz="2400" dirty="0"/>
              <a:t>及現在得到的</a:t>
            </a:r>
            <a:r>
              <a:rPr lang="en-US" altLang="zh-TW" sz="2400" dirty="0"/>
              <a:t>observation</a:t>
            </a:r>
            <a:r>
              <a:rPr lang="zh-TW" altLang="en-US" sz="2400" dirty="0"/>
              <a:t>、</a:t>
            </a:r>
            <a:r>
              <a:rPr lang="en-US" altLang="zh-TW" sz="2400" dirty="0"/>
              <a:t>reward</a:t>
            </a:r>
            <a:r>
              <a:rPr lang="zh-TW" altLang="en-US" sz="2400" dirty="0"/>
              <a:t>當作現在的狀態</a:t>
            </a:r>
            <a:endParaRPr lang="en-US" altLang="zh-TW" sz="2400" dirty="0"/>
          </a:p>
          <a:p>
            <a:pPr lvl="1"/>
            <a:r>
              <a:rPr lang="en-US" altLang="zh-TW" sz="2200" dirty="0"/>
              <a:t>O:</a:t>
            </a:r>
            <a:r>
              <a:rPr lang="zh-TW" altLang="en-US" sz="2200" dirty="0"/>
              <a:t> 原始狀態  </a:t>
            </a:r>
            <a:r>
              <a:rPr lang="en-US" altLang="zh-TW" sz="2200" dirty="0"/>
              <a:t>r : reward   a : action</a:t>
            </a:r>
          </a:p>
          <a:p>
            <a:endParaRPr lang="zh-TW" altLang="en-US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57BFB2E-E8BA-4E9A-BF8D-6705185F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64" y="4798646"/>
            <a:ext cx="5525271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5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6E4D7-8ADB-4962-BE8A-221CC0FD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73A3C"/>
                </a:solidFill>
                <a:effectLst/>
                <a:latin typeface="-apple-system"/>
              </a:rPr>
              <a:t>Method - </a:t>
            </a:r>
            <a:r>
              <a:rPr lang="zh-TW" altLang="en-US" b="0" i="0" dirty="0">
                <a:solidFill>
                  <a:srgbClr val="373A3C"/>
                </a:solidFill>
                <a:effectLst/>
                <a:latin typeface="-apple-system"/>
              </a:rPr>
              <a:t>加強式學習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8006D-C7EB-49F4-AEDD-D5BA25C9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3972" y="2148840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若將以往的所有資料都考慮進去，模型會過大</a:t>
            </a:r>
            <a:endParaRPr lang="en-US" altLang="zh-TW" sz="2400" dirty="0"/>
          </a:p>
          <a:p>
            <a:r>
              <a:rPr lang="en-US" altLang="zh-TW" sz="2400" dirty="0"/>
              <a:t>Markov</a:t>
            </a:r>
            <a:r>
              <a:rPr lang="zh-TW" altLang="en-US" sz="2400" dirty="0"/>
              <a:t>說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“</a:t>
            </a:r>
            <a:r>
              <a:rPr lang="zh-TW" altLang="en-US" sz="2400" dirty="0">
                <a:solidFill>
                  <a:srgbClr val="FF0000"/>
                </a:solidFill>
              </a:rPr>
              <a:t>未來只取決於當前</a:t>
            </a:r>
            <a:r>
              <a:rPr lang="en-US" altLang="zh-TW" sz="2400" dirty="0">
                <a:solidFill>
                  <a:srgbClr val="FF0000"/>
                </a:solidFill>
              </a:rPr>
              <a:t>”</a:t>
            </a:r>
          </a:p>
          <a:p>
            <a:r>
              <a:rPr lang="zh-TW" altLang="en-US" sz="2400" dirty="0">
                <a:solidFill>
                  <a:schemeClr val="tx1"/>
                </a:solidFill>
              </a:rPr>
              <a:t>我們假設下一個狀態只和現在的狀態有關，藉此縮小模型</a:t>
            </a:r>
            <a:endParaRPr lang="en-US" altLang="zh-TW" sz="2400" dirty="0">
              <a:solidFill>
                <a:schemeClr val="tx1"/>
              </a:solidFill>
            </a:endParaRP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藉由這種方式，假想加強式學習同為一種</a:t>
            </a:r>
            <a:r>
              <a:rPr lang="en-US" altLang="zh-TW" sz="2400" dirty="0">
                <a:solidFill>
                  <a:schemeClr val="tx1"/>
                </a:solidFill>
              </a:rPr>
              <a:t>MDP</a:t>
            </a:r>
            <a:r>
              <a:rPr lang="zh-TW" altLang="en-US" sz="2400" dirty="0">
                <a:solidFill>
                  <a:schemeClr val="tx1"/>
                </a:solidFill>
              </a:rPr>
              <a:t>模型，因此下一次的動作，只以當前狀態來做判斷</a:t>
            </a:r>
            <a:r>
              <a:rPr lang="en-US" altLang="zh-TW" sz="2400" dirty="0">
                <a:solidFill>
                  <a:schemeClr val="tx1"/>
                </a:solidFill>
              </a:rPr>
              <a:t>!</a:t>
            </a:r>
          </a:p>
          <a:p>
            <a:endParaRPr lang="en-US" altLang="zh-TW" sz="2400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FE072D-A8B0-4B54-AD56-C93FD1CD0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929" y="3761387"/>
            <a:ext cx="5743395" cy="7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8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9D6B3-E14B-4140-8A5F-63C90888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-</a:t>
            </a:r>
            <a:r>
              <a:rPr lang="zh-TW" altLang="en-US" dirty="0">
                <a:solidFill>
                  <a:srgbClr val="373A3C"/>
                </a:solidFill>
                <a:latin typeface="-apple-system"/>
              </a:rPr>
              <a:t> </a:t>
            </a:r>
            <a:r>
              <a:rPr lang="en-US" altLang="zh-TW" b="0" i="0" dirty="0">
                <a:solidFill>
                  <a:srgbClr val="373A3C"/>
                </a:solidFill>
                <a:effectLst/>
                <a:latin typeface="-apple-system"/>
              </a:rPr>
              <a:t>Q learning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41012C-B3CE-4EEC-B397-D31CA403C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產生一個空的</a:t>
            </a:r>
            <a:r>
              <a:rPr lang="en-US" altLang="zh-TW" sz="2400" dirty="0"/>
              <a:t>Q-table</a:t>
            </a:r>
            <a:r>
              <a:rPr lang="zh-TW" altLang="en-US" sz="2400"/>
              <a:t>幫助紀錄當下的結果</a:t>
            </a:r>
            <a:endParaRPr lang="en-US" altLang="zh-TW" sz="2400" dirty="0"/>
          </a:p>
          <a:p>
            <a:r>
              <a:rPr lang="zh-TW" altLang="en-US" sz="2400" dirty="0"/>
              <a:t>每次判斷要選擇的動作，都利用</a:t>
            </a:r>
            <a:r>
              <a:rPr lang="en-US" altLang="zh-TW" sz="2400" dirty="0"/>
              <a:t>Q-table</a:t>
            </a:r>
            <a:r>
              <a:rPr lang="zh-TW" altLang="en-US" sz="2400" dirty="0"/>
              <a:t>來選擇最佳的動作</a:t>
            </a:r>
            <a:endParaRPr lang="en-US" altLang="zh-TW" sz="2400" dirty="0"/>
          </a:p>
          <a:p>
            <a:pPr lvl="1"/>
            <a:r>
              <a:rPr lang="zh-TW" altLang="en-US" sz="2000" dirty="0"/>
              <a:t>但因一開始並無以前的資料，所以會先以隨機的方式產生</a:t>
            </a:r>
            <a:r>
              <a:rPr lang="en-US" altLang="zh-TW" sz="2000" dirty="0"/>
              <a:t>action</a:t>
            </a:r>
          </a:p>
          <a:p>
            <a:r>
              <a:rPr lang="zh-TW" altLang="en-US" sz="2400" dirty="0"/>
              <a:t>每次做完動作，都根據</a:t>
            </a:r>
            <a:r>
              <a:rPr lang="en-US" altLang="zh-TW" sz="2400" dirty="0"/>
              <a:t>reward</a:t>
            </a:r>
            <a:r>
              <a:rPr lang="zh-TW" altLang="en-US" sz="2400" dirty="0"/>
              <a:t>、</a:t>
            </a:r>
            <a:r>
              <a:rPr lang="en-US" altLang="zh-TW" sz="2400" dirty="0"/>
              <a:t>state</a:t>
            </a:r>
            <a:r>
              <a:rPr lang="zh-TW" altLang="en-US" sz="2400" dirty="0"/>
              <a:t>更新</a:t>
            </a:r>
            <a:r>
              <a:rPr lang="en-US" altLang="zh-TW" sz="2400" dirty="0"/>
              <a:t>Q-table</a:t>
            </a:r>
          </a:p>
          <a:p>
            <a:pPr lvl="1"/>
            <a:r>
              <a:rPr lang="zh-TW" altLang="en-US" sz="2000" dirty="0"/>
              <a:t>利用前面提到的方程式來更新</a:t>
            </a:r>
            <a:r>
              <a:rPr lang="en-US" altLang="zh-TW" sz="2000" dirty="0"/>
              <a:t>Q-table</a:t>
            </a:r>
            <a:r>
              <a:rPr lang="zh-TW" altLang="en-US" sz="2000" dirty="0"/>
              <a:t>的內容，並且多乘上一個</a:t>
            </a:r>
            <a:r>
              <a:rPr lang="en-US" altLang="zh-TW" sz="2000" dirty="0"/>
              <a:t>learning rate</a:t>
            </a:r>
            <a:r>
              <a:rPr lang="zh-TW" altLang="en-US" sz="2000" dirty="0"/>
              <a:t>，來幫助</a:t>
            </a:r>
            <a:br>
              <a:rPr lang="en-US" altLang="zh-TW" sz="2000" dirty="0"/>
            </a:br>
            <a:r>
              <a:rPr lang="zh-TW" altLang="en-US" sz="2000" dirty="0"/>
              <a:t>最後的結果可以慢慢收斂</a:t>
            </a:r>
            <a:br>
              <a:rPr lang="en-US" altLang="zh-TW" sz="2000" dirty="0"/>
            </a:br>
            <a:r>
              <a:rPr lang="en-US" altLang="zh-TW" sz="2000" dirty="0"/>
              <a:t>(learning rate</a:t>
            </a:r>
            <a:r>
              <a:rPr lang="zh-TW" altLang="en-US" sz="2000" dirty="0"/>
              <a:t>會根據目</a:t>
            </a:r>
            <a:br>
              <a:rPr lang="en-US" altLang="zh-TW" sz="2000" dirty="0"/>
            </a:br>
            <a:r>
              <a:rPr lang="zh-TW" altLang="en-US" sz="2000" dirty="0"/>
              <a:t>前測試的次數慢慢降低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2818B8-50C0-40D8-ADBF-A1EF60C91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097" y="4600260"/>
            <a:ext cx="575390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2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A1569-5CB2-49A6-ABE3-D8C39022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D116AF-1F99-45D5-ADB7-C657EF5B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以下的結果為助教提供的資料上的程式碼執行結果</a:t>
            </a:r>
            <a:r>
              <a:rPr lang="en-US" altLang="zh-TW" sz="2400" dirty="0"/>
              <a:t>(</a:t>
            </a:r>
            <a:r>
              <a:rPr lang="zh-TW" altLang="en-US" sz="2400" dirty="0"/>
              <a:t>遊戲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CartPole-v0)</a:t>
            </a:r>
          </a:p>
          <a:p>
            <a:pPr lvl="1"/>
            <a:r>
              <a:rPr lang="en-US" altLang="zh-TW" sz="2000" dirty="0"/>
              <a:t>Test </a:t>
            </a:r>
            <a:r>
              <a:rPr lang="zh-TW" altLang="en-US" sz="2000" dirty="0"/>
              <a:t>表示測試了第幾次</a:t>
            </a:r>
            <a:endParaRPr lang="en-US" altLang="zh-TW" sz="2000" dirty="0"/>
          </a:p>
          <a:p>
            <a:pPr lvl="1"/>
            <a:r>
              <a:rPr lang="en-US" altLang="zh-TW" sz="2000" dirty="0"/>
              <a:t>n timesteps </a:t>
            </a:r>
            <a:r>
              <a:rPr lang="zh-TW" altLang="en-US" sz="2000" dirty="0"/>
              <a:t>代表這次測試第幾圈的時候輸掉</a:t>
            </a:r>
            <a:endParaRPr lang="en-US" altLang="zh-TW" sz="2000" dirty="0"/>
          </a:p>
          <a:p>
            <a:pPr lvl="1"/>
            <a:r>
              <a:rPr lang="en-US" altLang="zh-TW" sz="2000" dirty="0"/>
              <a:t>Rewards</a:t>
            </a:r>
            <a:r>
              <a:rPr lang="zh-TW" altLang="en-US" sz="2000" dirty="0"/>
              <a:t> 表這次測試的 最終</a:t>
            </a:r>
            <a:r>
              <a:rPr lang="en-US" altLang="zh-TW" sz="2000" dirty="0"/>
              <a:t>reward</a:t>
            </a:r>
            <a:r>
              <a:rPr lang="zh-TW" altLang="en-US" sz="2000" dirty="0"/>
              <a:t>值</a:t>
            </a:r>
            <a:endParaRPr lang="en-US" altLang="zh-TW" sz="20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923884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766</TotalTime>
  <Words>1193</Words>
  <Application>Microsoft Office PowerPoint</Application>
  <PresentationFormat>寬螢幕</PresentationFormat>
  <Paragraphs>114</Paragraphs>
  <Slides>25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-apple-system</vt:lpstr>
      <vt:lpstr>Arial</vt:lpstr>
      <vt:lpstr>Calibri</vt:lpstr>
      <vt:lpstr>Cambria Math</vt:lpstr>
      <vt:lpstr>Century Gothic</vt:lpstr>
      <vt:lpstr>Wingdings 3</vt:lpstr>
      <vt:lpstr>絲縷</vt:lpstr>
      <vt:lpstr>Hw4 Q learning 加強式學習</vt:lpstr>
      <vt:lpstr>Introduction – 加強式學習</vt:lpstr>
      <vt:lpstr>Introduction – 加強式學習</vt:lpstr>
      <vt:lpstr>Introduction – 加強式學習</vt:lpstr>
      <vt:lpstr>Introduction – Q learning</vt:lpstr>
      <vt:lpstr>Method - 加強式學習</vt:lpstr>
      <vt:lpstr>Method - 加強式學習</vt:lpstr>
      <vt:lpstr>Method - Q learning 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Discussion</vt:lpstr>
      <vt:lpstr>Discussion</vt:lpstr>
      <vt:lpstr>Discussion - 加強式學習 &amp; Q learning</vt:lpstr>
      <vt:lpstr>Discussion - 加強式學習 &amp; Q learning</vt:lpstr>
      <vt:lpstr>Discussion – 總結、心得</vt:lpstr>
      <vt:lpstr>Discussion - 總結、心得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Hw4 Q learning 加強式學習</dc:title>
  <dc:creator>賢祐 竇</dc:creator>
  <cp:lastModifiedBy>賢祐 竇</cp:lastModifiedBy>
  <cp:revision>47</cp:revision>
  <dcterms:created xsi:type="dcterms:W3CDTF">2021-06-16T02:14:14Z</dcterms:created>
  <dcterms:modified xsi:type="dcterms:W3CDTF">2021-06-17T08:41:06Z</dcterms:modified>
</cp:coreProperties>
</file>