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4"/>
  </p:notesMasterIdLst>
  <p:sldIdLst>
    <p:sldId id="256" r:id="rId2"/>
    <p:sldId id="259" r:id="rId3"/>
    <p:sldId id="257" r:id="rId4"/>
    <p:sldId id="270" r:id="rId5"/>
    <p:sldId id="271" r:id="rId6"/>
    <p:sldId id="272" r:id="rId7"/>
    <p:sldId id="273" r:id="rId8"/>
    <p:sldId id="274" r:id="rId9"/>
    <p:sldId id="275" r:id="rId10"/>
    <p:sldId id="277" r:id="rId11"/>
    <p:sldId id="276" r:id="rId12"/>
    <p:sldId id="267" r:id="rId13"/>
    <p:sldId id="258" r:id="rId14"/>
    <p:sldId id="260" r:id="rId15"/>
    <p:sldId id="263" r:id="rId16"/>
    <p:sldId id="261" r:id="rId17"/>
    <p:sldId id="262" r:id="rId18"/>
    <p:sldId id="264" r:id="rId19"/>
    <p:sldId id="265" r:id="rId20"/>
    <p:sldId id="266"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F3418-DDC7-43E7-8D81-79EFAC9F788A}" type="datetimeFigureOut">
              <a:rPr lang="zh-TW" altLang="en-US" smtClean="0"/>
              <a:t>2021/10/11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DAE29-EB31-4059-9E55-EF5A5213F52B}" type="slidenum">
              <a:rPr lang="zh-TW" altLang="en-US" smtClean="0"/>
              <a:t>‹#›</a:t>
            </a:fld>
            <a:endParaRPr lang="zh-TW" altLang="en-US"/>
          </a:p>
        </p:txBody>
      </p:sp>
    </p:spTree>
    <p:extLst>
      <p:ext uri="{BB962C8B-B14F-4D97-AF65-F5344CB8AC3E}">
        <p14:creationId xmlns:p14="http://schemas.microsoft.com/office/powerpoint/2010/main" val="353767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1CDAE29-EB31-4059-9E55-EF5A5213F52B}" type="slidenum">
              <a:rPr lang="zh-TW" altLang="en-US" smtClean="0"/>
              <a:t>5</a:t>
            </a:fld>
            <a:endParaRPr lang="zh-TW" altLang="en-US"/>
          </a:p>
        </p:txBody>
      </p:sp>
    </p:spTree>
    <p:extLst>
      <p:ext uri="{BB962C8B-B14F-4D97-AF65-F5344CB8AC3E}">
        <p14:creationId xmlns:p14="http://schemas.microsoft.com/office/powerpoint/2010/main" val="2848724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a:xfrm>
            <a:off x="2692397" y="5037663"/>
            <a:ext cx="5214635" cy="279400"/>
          </a:xfrm>
        </p:spPr>
        <p:txBody>
          <a:bodyPr/>
          <a:lstStyle/>
          <a:p>
            <a:endParaRPr lang="zh-TW" altLang="en-US"/>
          </a:p>
        </p:txBody>
      </p:sp>
      <p:sp>
        <p:nvSpPr>
          <p:cNvPr id="6" name="Slide Number Placeholder 5"/>
          <p:cNvSpPr>
            <a:spLocks noGrp="1"/>
          </p:cNvSpPr>
          <p:nvPr>
            <p:ph type="sldNum" sz="quarter" idx="12"/>
          </p:nvPr>
        </p:nvSpPr>
        <p:spPr>
          <a:xfrm>
            <a:off x="8956900" y="5037663"/>
            <a:ext cx="551167" cy="279400"/>
          </a:xfrm>
        </p:spPr>
        <p:txBody>
          <a:bodyPr/>
          <a:lstStyle/>
          <a:p>
            <a:fld id="{E8CA55CE-377C-4374-B3DA-C1C819121E16}" type="slidenum">
              <a:rPr lang="zh-TW" altLang="en-US" smtClean="0"/>
              <a:t>‹#›</a:t>
            </a:fld>
            <a:endParaRPr lang="zh-TW"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CA55CE-377C-4374-B3DA-C1C819121E16}" type="slidenum">
              <a:rPr lang="zh-TW" altLang="en-US" smtClean="0"/>
              <a:t>‹#›</a:t>
            </a:fld>
            <a:endParaRPr lang="zh-TW" altLang="en-US"/>
          </a:p>
        </p:txBody>
      </p:sp>
    </p:spTree>
    <p:extLst>
      <p:ext uri="{BB962C8B-B14F-4D97-AF65-F5344CB8AC3E}">
        <p14:creationId xmlns:p14="http://schemas.microsoft.com/office/powerpoint/2010/main" val="211465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03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08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spTree>
    <p:extLst>
      <p:ext uri="{BB962C8B-B14F-4D97-AF65-F5344CB8AC3E}">
        <p14:creationId xmlns:p14="http://schemas.microsoft.com/office/powerpoint/2010/main" val="1698397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760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720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686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59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spTree>
    <p:extLst>
      <p:ext uri="{BB962C8B-B14F-4D97-AF65-F5344CB8AC3E}">
        <p14:creationId xmlns:p14="http://schemas.microsoft.com/office/powerpoint/2010/main" val="88965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CA55CE-377C-4374-B3DA-C1C819121E16}" type="slidenum">
              <a:rPr lang="zh-TW" altLang="en-US" smtClean="0"/>
              <a:t>‹#›</a:t>
            </a:fld>
            <a:endParaRPr lang="zh-TW"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21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CA55CE-377C-4374-B3DA-C1C819121E16}" type="slidenum">
              <a:rPr lang="zh-TW" altLang="en-US" smtClean="0"/>
              <a:t>‹#›</a:t>
            </a:fld>
            <a:endParaRPr lang="zh-TW" altLang="en-US"/>
          </a:p>
        </p:txBody>
      </p:sp>
    </p:spTree>
    <p:extLst>
      <p:ext uri="{BB962C8B-B14F-4D97-AF65-F5344CB8AC3E}">
        <p14:creationId xmlns:p14="http://schemas.microsoft.com/office/powerpoint/2010/main" val="238481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8CA55CE-377C-4374-B3DA-C1C819121E16}" type="slidenum">
              <a:rPr lang="zh-TW" altLang="en-US" smtClean="0"/>
              <a:t>‹#›</a:t>
            </a:fld>
            <a:endParaRPr lang="zh-TW"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418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8CA55CE-377C-4374-B3DA-C1C819121E16}"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60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8CA55CE-377C-4374-B3DA-C1C819121E16}" type="slidenum">
              <a:rPr lang="zh-TW" altLang="en-US" smtClean="0"/>
              <a:t>‹#›</a:t>
            </a:fld>
            <a:endParaRPr lang="zh-TW" altLang="en-US"/>
          </a:p>
        </p:txBody>
      </p:sp>
    </p:spTree>
    <p:extLst>
      <p:ext uri="{BB962C8B-B14F-4D97-AF65-F5344CB8AC3E}">
        <p14:creationId xmlns:p14="http://schemas.microsoft.com/office/powerpoint/2010/main" val="38948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CA55CE-377C-4374-B3DA-C1C819121E16}" type="slidenum">
              <a:rPr lang="zh-TW" altLang="en-US" smtClean="0"/>
              <a:t>‹#›</a:t>
            </a:fld>
            <a:endParaRPr lang="zh-TW"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059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E3C5C3D-D8C4-4863-AC69-F2A703338C6C}" type="datetimeFigureOut">
              <a:rPr lang="zh-TW" altLang="en-US" smtClean="0"/>
              <a:t>2021/10/11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CA55CE-377C-4374-B3DA-C1C819121E16}" type="slidenum">
              <a:rPr lang="zh-TW" altLang="en-US" smtClean="0"/>
              <a:t>‹#›</a:t>
            </a:fld>
            <a:endParaRPr lang="zh-TW" altLang="en-US"/>
          </a:p>
        </p:txBody>
      </p:sp>
    </p:spTree>
    <p:extLst>
      <p:ext uri="{BB962C8B-B14F-4D97-AF65-F5344CB8AC3E}">
        <p14:creationId xmlns:p14="http://schemas.microsoft.com/office/powerpoint/2010/main" val="99402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C5C3D-D8C4-4863-AC69-F2A703338C6C}" type="datetimeFigureOut">
              <a:rPr lang="zh-TW" altLang="en-US" smtClean="0"/>
              <a:t>2021/10/11</a:t>
            </a:fld>
            <a:endParaRPr lang="zh-TW"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CA55CE-377C-4374-B3DA-C1C819121E16}" type="slidenum">
              <a:rPr lang="zh-TW" altLang="en-US" smtClean="0"/>
              <a:t>‹#›</a:t>
            </a:fld>
            <a:endParaRPr lang="zh-TW" altLang="en-US"/>
          </a:p>
        </p:txBody>
      </p:sp>
    </p:spTree>
    <p:extLst>
      <p:ext uri="{BB962C8B-B14F-4D97-AF65-F5344CB8AC3E}">
        <p14:creationId xmlns:p14="http://schemas.microsoft.com/office/powerpoint/2010/main" val="155164070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FB92D1-9B05-4F05-B6DE-467DF540D9BC}"/>
              </a:ext>
            </a:extLst>
          </p:cNvPr>
          <p:cNvSpPr>
            <a:spLocks noGrp="1"/>
          </p:cNvSpPr>
          <p:nvPr>
            <p:ph type="ctrTitle"/>
          </p:nvPr>
        </p:nvSpPr>
        <p:spPr/>
        <p:txBody>
          <a:bodyPr/>
          <a:lstStyle/>
          <a:p>
            <a:r>
              <a:rPr lang="en-US" altLang="zh-TW" dirty="0"/>
              <a:t>NER</a:t>
            </a:r>
            <a:endParaRPr lang="zh-TW" altLang="en-US" dirty="0"/>
          </a:p>
        </p:txBody>
      </p:sp>
      <p:sp>
        <p:nvSpPr>
          <p:cNvPr id="3" name="副標題 2">
            <a:extLst>
              <a:ext uri="{FF2B5EF4-FFF2-40B4-BE49-F238E27FC236}">
                <a16:creationId xmlns:a16="http://schemas.microsoft.com/office/drawing/2014/main" id="{86DDE93E-0902-47D0-A6DB-FAA94988CEAD}"/>
              </a:ext>
            </a:extLst>
          </p:cNvPr>
          <p:cNvSpPr>
            <a:spLocks noGrp="1"/>
          </p:cNvSpPr>
          <p:nvPr>
            <p:ph type="subTitle" idx="1"/>
          </p:nvPr>
        </p:nvSpPr>
        <p:spPr/>
        <p:txBody>
          <a:bodyPr/>
          <a:lstStyle/>
          <a:p>
            <a:r>
              <a:rPr lang="en-US" altLang="zh-TW" dirty="0"/>
              <a:t>F74084012</a:t>
            </a:r>
            <a:r>
              <a:rPr lang="zh-TW" altLang="en-US" dirty="0"/>
              <a:t> 竇賢祐</a:t>
            </a:r>
          </a:p>
        </p:txBody>
      </p:sp>
    </p:spTree>
    <p:extLst>
      <p:ext uri="{BB962C8B-B14F-4D97-AF65-F5344CB8AC3E}">
        <p14:creationId xmlns:p14="http://schemas.microsoft.com/office/powerpoint/2010/main" val="854313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6E66A4-5070-4433-90C8-6E1D0BE46BBD}"/>
              </a:ext>
            </a:extLst>
          </p:cNvPr>
          <p:cNvSpPr>
            <a:spLocks noGrp="1"/>
          </p:cNvSpPr>
          <p:nvPr>
            <p:ph type="title"/>
          </p:nvPr>
        </p:nvSpPr>
        <p:spPr/>
        <p:txBody>
          <a:bodyPr/>
          <a:lstStyle/>
          <a:p>
            <a:r>
              <a:rPr lang="en-US" altLang="zh-TW" dirty="0"/>
              <a:t>Code</a:t>
            </a:r>
            <a:r>
              <a:rPr lang="zh-TW" altLang="en-US" dirty="0"/>
              <a:t>說明</a:t>
            </a:r>
          </a:p>
        </p:txBody>
      </p:sp>
      <p:sp>
        <p:nvSpPr>
          <p:cNvPr id="3" name="內容版面配置區 2">
            <a:extLst>
              <a:ext uri="{FF2B5EF4-FFF2-40B4-BE49-F238E27FC236}">
                <a16:creationId xmlns:a16="http://schemas.microsoft.com/office/drawing/2014/main" id="{334ED9BF-44FF-43F6-BAF5-FE576E61CECA}"/>
              </a:ext>
            </a:extLst>
          </p:cNvPr>
          <p:cNvSpPr>
            <a:spLocks noGrp="1"/>
          </p:cNvSpPr>
          <p:nvPr>
            <p:ph idx="1"/>
          </p:nvPr>
        </p:nvSpPr>
        <p:spPr/>
        <p:txBody>
          <a:bodyPr/>
          <a:lstStyle/>
          <a:p>
            <a:r>
              <a:rPr lang="en-US" altLang="zh-TW" dirty="0" err="1"/>
              <a:t>Event_list</a:t>
            </a:r>
            <a:r>
              <a:rPr lang="en-US" altLang="zh-TW" dirty="0"/>
              <a:t> </a:t>
            </a:r>
            <a:r>
              <a:rPr lang="zh-TW" altLang="en-US" dirty="0"/>
              <a:t>用來儲存已經找到的</a:t>
            </a:r>
            <a:r>
              <a:rPr lang="en-US" altLang="zh-TW" dirty="0"/>
              <a:t>event</a:t>
            </a:r>
          </a:p>
          <a:p>
            <a:r>
              <a:rPr lang="en-US" altLang="zh-TW" dirty="0"/>
              <a:t>next</a:t>
            </a:r>
            <a:r>
              <a:rPr lang="zh-TW" altLang="en-US" dirty="0"/>
              <a:t>用來確認下一個要找的為</a:t>
            </a:r>
            <a:r>
              <a:rPr lang="en-US" altLang="zh-TW" dirty="0"/>
              <a:t>SVO</a:t>
            </a:r>
            <a:r>
              <a:rPr lang="zh-TW" altLang="en-US" dirty="0"/>
              <a:t>中的</a:t>
            </a:r>
            <a:br>
              <a:rPr lang="en-US" altLang="zh-TW" dirty="0"/>
            </a:br>
            <a:r>
              <a:rPr lang="zh-TW" altLang="en-US" dirty="0"/>
              <a:t>哪一個</a:t>
            </a:r>
            <a:endParaRPr lang="en-US" altLang="zh-TW" dirty="0"/>
          </a:p>
          <a:p>
            <a:r>
              <a:rPr lang="en-US" altLang="zh-TW" dirty="0"/>
              <a:t>Man</a:t>
            </a:r>
            <a:r>
              <a:rPr lang="zh-TW" altLang="en-US" dirty="0"/>
              <a:t>用來暫存剛才用過的主詞</a:t>
            </a:r>
            <a:endParaRPr lang="en-US" altLang="zh-TW" dirty="0"/>
          </a:p>
          <a:p>
            <a:r>
              <a:rPr lang="en-US" altLang="zh-TW" dirty="0"/>
              <a:t>For loop </a:t>
            </a:r>
            <a:r>
              <a:rPr lang="zh-TW" altLang="en-US" dirty="0"/>
              <a:t>用來根據當下的詞性做不同的</a:t>
            </a:r>
            <a:br>
              <a:rPr lang="en-US" altLang="zh-TW" dirty="0"/>
            </a:br>
            <a:r>
              <a:rPr lang="zh-TW" altLang="en-US" dirty="0"/>
              <a:t>事情</a:t>
            </a:r>
            <a:r>
              <a:rPr lang="en-US" altLang="zh-TW" dirty="0"/>
              <a:t>(</a:t>
            </a:r>
            <a:r>
              <a:rPr lang="zh-TW" altLang="en-US" dirty="0"/>
              <a:t>下頁有</a:t>
            </a:r>
            <a:r>
              <a:rPr lang="en-US" altLang="zh-TW" dirty="0"/>
              <a:t>for loop</a:t>
            </a:r>
            <a:r>
              <a:rPr lang="zh-TW" altLang="en-US" dirty="0"/>
              <a:t>內容</a:t>
            </a:r>
            <a:r>
              <a:rPr lang="en-US" altLang="zh-TW" dirty="0"/>
              <a:t>)</a:t>
            </a:r>
          </a:p>
          <a:p>
            <a:r>
              <a:rPr lang="zh-TW" altLang="en-US" dirty="0"/>
              <a:t>最後印出結果</a:t>
            </a:r>
            <a:endParaRPr lang="en-US" altLang="zh-TW" dirty="0"/>
          </a:p>
        </p:txBody>
      </p:sp>
      <p:pic>
        <p:nvPicPr>
          <p:cNvPr id="5" name="圖片 4">
            <a:extLst>
              <a:ext uri="{FF2B5EF4-FFF2-40B4-BE49-F238E27FC236}">
                <a16:creationId xmlns:a16="http://schemas.microsoft.com/office/drawing/2014/main" id="{D78327B2-FA6E-44E3-9020-8BB273A6F59C}"/>
              </a:ext>
            </a:extLst>
          </p:cNvPr>
          <p:cNvPicPr>
            <a:picLocks noChangeAspect="1"/>
          </p:cNvPicPr>
          <p:nvPr/>
        </p:nvPicPr>
        <p:blipFill>
          <a:blip r:embed="rId2"/>
          <a:stretch>
            <a:fillRect/>
          </a:stretch>
        </p:blipFill>
        <p:spPr>
          <a:xfrm>
            <a:off x="6858000" y="2556932"/>
            <a:ext cx="5949891" cy="3591620"/>
          </a:xfrm>
          <a:prstGeom prst="rect">
            <a:avLst/>
          </a:prstGeom>
        </p:spPr>
      </p:pic>
    </p:spTree>
    <p:extLst>
      <p:ext uri="{BB962C8B-B14F-4D97-AF65-F5344CB8AC3E}">
        <p14:creationId xmlns:p14="http://schemas.microsoft.com/office/powerpoint/2010/main" val="424798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B071AA-5B41-4692-8909-1858A6597AFB}"/>
              </a:ext>
            </a:extLst>
          </p:cNvPr>
          <p:cNvSpPr>
            <a:spLocks noGrp="1"/>
          </p:cNvSpPr>
          <p:nvPr>
            <p:ph type="title"/>
          </p:nvPr>
        </p:nvSpPr>
        <p:spPr/>
        <p:txBody>
          <a:bodyPr/>
          <a:lstStyle/>
          <a:p>
            <a:r>
              <a:rPr lang="en-US" altLang="zh-TW" dirty="0"/>
              <a:t>Code</a:t>
            </a:r>
            <a:r>
              <a:rPr lang="zh-TW" altLang="en-US" dirty="0"/>
              <a:t>說明</a:t>
            </a:r>
          </a:p>
        </p:txBody>
      </p:sp>
      <p:sp>
        <p:nvSpPr>
          <p:cNvPr id="3" name="內容版面配置區 2">
            <a:extLst>
              <a:ext uri="{FF2B5EF4-FFF2-40B4-BE49-F238E27FC236}">
                <a16:creationId xmlns:a16="http://schemas.microsoft.com/office/drawing/2014/main" id="{CE6CF129-1E69-4498-9F80-55E5D3210688}"/>
              </a:ext>
            </a:extLst>
          </p:cNvPr>
          <p:cNvSpPr>
            <a:spLocks noGrp="1"/>
          </p:cNvSpPr>
          <p:nvPr>
            <p:ph idx="1"/>
          </p:nvPr>
        </p:nvSpPr>
        <p:spPr/>
        <p:txBody>
          <a:bodyPr/>
          <a:lstStyle/>
          <a:p>
            <a:r>
              <a:rPr lang="zh-TW" altLang="en-US" dirty="0"/>
              <a:t>上頁的</a:t>
            </a:r>
            <a:r>
              <a:rPr lang="en-US" altLang="zh-TW" dirty="0"/>
              <a:t>for loop</a:t>
            </a:r>
            <a:r>
              <a:rPr lang="zh-TW" altLang="en-US" dirty="0"/>
              <a:t>擷取部分作為範例</a:t>
            </a:r>
            <a:endParaRPr lang="en-US" altLang="zh-TW" dirty="0"/>
          </a:p>
          <a:p>
            <a:r>
              <a:rPr lang="zh-TW" altLang="en-US" dirty="0"/>
              <a:t>每次都先找出當下的詞性標註，再</a:t>
            </a:r>
            <a:br>
              <a:rPr lang="en-US" altLang="zh-TW" dirty="0"/>
            </a:br>
            <a:r>
              <a:rPr lang="zh-TW" altLang="en-US" dirty="0"/>
              <a:t>根據對應的詞性做不一樣的事情</a:t>
            </a:r>
            <a:endParaRPr lang="en-US" altLang="zh-TW" dirty="0"/>
          </a:p>
          <a:p>
            <a:r>
              <a:rPr lang="zh-TW" altLang="en-US" dirty="0"/>
              <a:t>看是要做為主詞</a:t>
            </a:r>
            <a:r>
              <a:rPr lang="en-US" altLang="zh-TW" dirty="0"/>
              <a:t>or</a:t>
            </a:r>
            <a:r>
              <a:rPr lang="zh-TW" altLang="en-US" dirty="0"/>
              <a:t>動詞</a:t>
            </a:r>
            <a:r>
              <a:rPr lang="en-US" altLang="zh-TW" dirty="0"/>
              <a:t>or</a:t>
            </a:r>
            <a:r>
              <a:rPr lang="zh-TW" altLang="en-US" dirty="0"/>
              <a:t>受詞哪一種</a:t>
            </a:r>
            <a:endParaRPr lang="en-US" altLang="zh-TW" dirty="0"/>
          </a:p>
          <a:p>
            <a:r>
              <a:rPr lang="zh-TW" altLang="en-US" dirty="0"/>
              <a:t>如果碰到逗號或是句號或是已經有主詞和</a:t>
            </a:r>
            <a:br>
              <a:rPr lang="en-US" altLang="zh-TW" dirty="0"/>
            </a:br>
            <a:r>
              <a:rPr lang="zh-TW" altLang="en-US" dirty="0"/>
              <a:t>受詞時，會直接視為一個事件並加入到</a:t>
            </a:r>
            <a:br>
              <a:rPr lang="en-US" altLang="zh-TW" dirty="0"/>
            </a:br>
            <a:r>
              <a:rPr lang="en-US" altLang="zh-TW" dirty="0" err="1"/>
              <a:t>event_list</a:t>
            </a:r>
            <a:r>
              <a:rPr lang="zh-TW" altLang="en-US" dirty="0"/>
              <a:t>中，然後清空</a:t>
            </a:r>
            <a:r>
              <a:rPr lang="en-US" altLang="zh-TW" dirty="0" err="1"/>
              <a:t>event_dic</a:t>
            </a:r>
            <a:endParaRPr lang="zh-TW" altLang="en-US" dirty="0"/>
          </a:p>
        </p:txBody>
      </p:sp>
      <p:pic>
        <p:nvPicPr>
          <p:cNvPr id="10" name="圖片 9">
            <a:extLst>
              <a:ext uri="{FF2B5EF4-FFF2-40B4-BE49-F238E27FC236}">
                <a16:creationId xmlns:a16="http://schemas.microsoft.com/office/drawing/2014/main" id="{A27E1071-753D-44CF-8FB9-AC4AD81339E2}"/>
              </a:ext>
            </a:extLst>
          </p:cNvPr>
          <p:cNvPicPr>
            <a:picLocks noChangeAspect="1"/>
          </p:cNvPicPr>
          <p:nvPr/>
        </p:nvPicPr>
        <p:blipFill>
          <a:blip r:embed="rId2"/>
          <a:stretch>
            <a:fillRect/>
          </a:stretch>
        </p:blipFill>
        <p:spPr>
          <a:xfrm>
            <a:off x="7330966" y="2285999"/>
            <a:ext cx="4411746" cy="3995861"/>
          </a:xfrm>
          <a:prstGeom prst="rect">
            <a:avLst/>
          </a:prstGeom>
        </p:spPr>
      </p:pic>
    </p:spTree>
    <p:extLst>
      <p:ext uri="{BB962C8B-B14F-4D97-AF65-F5344CB8AC3E}">
        <p14:creationId xmlns:p14="http://schemas.microsoft.com/office/powerpoint/2010/main" val="24485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13805-23C0-4699-A664-157F8B38B4DE}"/>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DDED46BE-E1F9-4A99-8BF9-1BF4C12CA03D}"/>
              </a:ext>
            </a:extLst>
          </p:cNvPr>
          <p:cNvSpPr>
            <a:spLocks noGrp="1"/>
          </p:cNvSpPr>
          <p:nvPr>
            <p:ph idx="1"/>
          </p:nvPr>
        </p:nvSpPr>
        <p:spPr/>
        <p:txBody>
          <a:bodyPr/>
          <a:lstStyle/>
          <a:p>
            <a:r>
              <a:rPr lang="zh-TW" altLang="en-US" dirty="0"/>
              <a:t>以下範例為我放在</a:t>
            </a:r>
            <a:r>
              <a:rPr lang="en-US" altLang="zh-TW" dirty="0"/>
              <a:t>code</a:t>
            </a:r>
            <a:r>
              <a:rPr lang="zh-TW" altLang="en-US" dirty="0"/>
              <a:t>內的範例句子</a:t>
            </a:r>
            <a:endParaRPr lang="en-US" altLang="zh-TW" dirty="0"/>
          </a:p>
          <a:p>
            <a:r>
              <a:rPr lang="zh-TW" altLang="en-US" dirty="0"/>
              <a:t>第一句為原句</a:t>
            </a:r>
            <a:endParaRPr lang="en-US" altLang="zh-TW" dirty="0"/>
          </a:p>
          <a:p>
            <a:r>
              <a:rPr lang="zh-TW" altLang="en-US" dirty="0"/>
              <a:t>第二句為斷詞結果</a:t>
            </a:r>
            <a:endParaRPr lang="en-US" altLang="zh-TW" dirty="0"/>
          </a:p>
          <a:p>
            <a:r>
              <a:rPr lang="zh-TW" altLang="en-US" dirty="0"/>
              <a:t>第三句為詞性分類</a:t>
            </a:r>
            <a:endParaRPr lang="en-US" altLang="zh-TW" dirty="0"/>
          </a:p>
          <a:p>
            <a:r>
              <a:rPr lang="zh-TW" altLang="en-US" dirty="0"/>
              <a:t>剩下的為作業要求的</a:t>
            </a:r>
            <a:r>
              <a:rPr lang="en-US" altLang="zh-TW" dirty="0"/>
              <a:t>people </a:t>
            </a:r>
            <a:r>
              <a:rPr lang="zh-TW" altLang="en-US" dirty="0"/>
              <a:t>、 </a:t>
            </a:r>
            <a:r>
              <a:rPr lang="en-US" altLang="zh-TW" dirty="0"/>
              <a:t>time</a:t>
            </a:r>
            <a:r>
              <a:rPr lang="zh-TW" altLang="en-US" dirty="0"/>
              <a:t>、</a:t>
            </a:r>
            <a:r>
              <a:rPr lang="en-US" altLang="zh-TW" dirty="0"/>
              <a:t>location</a:t>
            </a:r>
            <a:r>
              <a:rPr lang="zh-TW" altLang="en-US" dirty="0"/>
              <a:t>、</a:t>
            </a:r>
            <a:r>
              <a:rPr lang="en-US" altLang="zh-TW" dirty="0"/>
              <a:t>object</a:t>
            </a:r>
            <a:r>
              <a:rPr lang="zh-TW" altLang="en-US" dirty="0"/>
              <a:t>、</a:t>
            </a:r>
            <a:r>
              <a:rPr lang="en-US" altLang="zh-TW" dirty="0"/>
              <a:t>event</a:t>
            </a:r>
            <a:r>
              <a:rPr lang="zh-TW" altLang="en-US" dirty="0"/>
              <a:t>各個的抓取結果</a:t>
            </a:r>
            <a:r>
              <a:rPr lang="en-US" altLang="zh-TW" dirty="0"/>
              <a:t>(</a:t>
            </a:r>
            <a:r>
              <a:rPr lang="zh-TW" altLang="en-US" dirty="0"/>
              <a:t>若後面為空的，代表認為此句沒有相關的詞</a:t>
            </a:r>
            <a:r>
              <a:rPr lang="en-US" altLang="zh-TW" dirty="0"/>
              <a:t>)</a:t>
            </a:r>
            <a:endParaRPr lang="zh-TW" altLang="en-US" dirty="0"/>
          </a:p>
        </p:txBody>
      </p:sp>
    </p:spTree>
    <p:extLst>
      <p:ext uri="{BB962C8B-B14F-4D97-AF65-F5344CB8AC3E}">
        <p14:creationId xmlns:p14="http://schemas.microsoft.com/office/powerpoint/2010/main" val="75505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F5E26-347E-46BF-8027-208D9A4F572A}"/>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7B15E88D-D1D6-4474-B9A4-666B625AF443}"/>
              </a:ext>
            </a:extLst>
          </p:cNvPr>
          <p:cNvSpPr>
            <a:spLocks noGrp="1"/>
          </p:cNvSpPr>
          <p:nvPr>
            <p:ph idx="1"/>
          </p:nvPr>
        </p:nvSpPr>
        <p:spPr>
          <a:xfrm>
            <a:off x="1295401" y="2556932"/>
            <a:ext cx="9601196" cy="3777366"/>
          </a:xfrm>
        </p:spPr>
        <p:txBody>
          <a:bodyPr>
            <a:normAutofit lnSpcReduction="10000"/>
          </a:bodyPr>
          <a:lstStyle/>
          <a:p>
            <a:r>
              <a:rPr lang="en-US" altLang="zh-TW" sz="1400" dirty="0"/>
              <a:t>'</a:t>
            </a:r>
            <a:r>
              <a:rPr lang="zh-TW" altLang="en-US" sz="1400" dirty="0"/>
              <a:t>傅達仁今將執行安樂死，卻突然爆出自己</a:t>
            </a:r>
            <a:r>
              <a:rPr lang="en-US" altLang="zh-TW" sz="1400" dirty="0"/>
              <a:t>20</a:t>
            </a:r>
            <a:r>
              <a:rPr lang="zh-TW" altLang="en-US" sz="1400" dirty="0"/>
              <a:t>年前遭緯來體育台封殺，他不懂自己哪裡得罪到電視台。</a:t>
            </a:r>
            <a:r>
              <a:rPr lang="en-US" altLang="zh-TW" sz="1400" dirty="0"/>
              <a:t>'</a:t>
            </a:r>
          </a:p>
          <a:p>
            <a:r>
              <a:rPr lang="en-US" altLang="zh-TW" sz="1400" dirty="0" err="1"/>
              <a:t>Orginal</a:t>
            </a:r>
            <a:r>
              <a:rPr lang="en-US" altLang="zh-TW" sz="1400" dirty="0"/>
              <a:t> sentence  :[ '</a:t>
            </a:r>
            <a:r>
              <a:rPr lang="zh-TW" altLang="en-US" sz="1400" dirty="0"/>
              <a:t>傅達仁</a:t>
            </a:r>
            <a:r>
              <a:rPr lang="en-US" altLang="zh-TW" sz="1400" dirty="0"/>
              <a:t>', '</a:t>
            </a:r>
            <a:r>
              <a:rPr lang="zh-TW" altLang="en-US" sz="1400" dirty="0"/>
              <a:t>今</a:t>
            </a:r>
            <a:r>
              <a:rPr lang="en-US" altLang="zh-TW" sz="1400" dirty="0"/>
              <a:t>', '</a:t>
            </a:r>
            <a:r>
              <a:rPr lang="zh-TW" altLang="en-US" sz="1400" dirty="0"/>
              <a:t>將</a:t>
            </a:r>
            <a:r>
              <a:rPr lang="en-US" altLang="zh-TW" sz="1400" dirty="0"/>
              <a:t>', '</a:t>
            </a:r>
            <a:r>
              <a:rPr lang="zh-TW" altLang="en-US" sz="1400" dirty="0"/>
              <a:t>執行</a:t>
            </a:r>
            <a:r>
              <a:rPr lang="en-US" altLang="zh-TW" sz="1400" dirty="0"/>
              <a:t>', '</a:t>
            </a:r>
            <a:r>
              <a:rPr lang="zh-TW" altLang="en-US" sz="1400" dirty="0"/>
              <a:t>安樂死</a:t>
            </a:r>
            <a:r>
              <a:rPr lang="en-US" altLang="zh-TW" sz="1400" dirty="0"/>
              <a:t>', '</a:t>
            </a:r>
            <a:r>
              <a:rPr lang="zh-TW" altLang="en-US" sz="1400" dirty="0"/>
              <a:t>，</a:t>
            </a:r>
            <a:r>
              <a:rPr lang="en-US" altLang="zh-TW" sz="1400" dirty="0"/>
              <a:t>', '</a:t>
            </a:r>
            <a:r>
              <a:rPr lang="zh-TW" altLang="en-US" sz="1400" dirty="0"/>
              <a:t>卻</a:t>
            </a:r>
            <a:r>
              <a:rPr lang="en-US" altLang="zh-TW" sz="1400" dirty="0"/>
              <a:t>', '</a:t>
            </a:r>
            <a:r>
              <a:rPr lang="zh-TW" altLang="en-US" sz="1400" dirty="0"/>
              <a:t>突然</a:t>
            </a:r>
            <a:r>
              <a:rPr lang="en-US" altLang="zh-TW" sz="1400" dirty="0"/>
              <a:t>', '</a:t>
            </a:r>
            <a:r>
              <a:rPr lang="zh-TW" altLang="en-US" sz="1400" dirty="0"/>
              <a:t>爆出</a:t>
            </a:r>
            <a:r>
              <a:rPr lang="en-US" altLang="zh-TW" sz="1400" dirty="0"/>
              <a:t>', '</a:t>
            </a:r>
            <a:r>
              <a:rPr lang="zh-TW" altLang="en-US" sz="1400" dirty="0"/>
              <a:t>自己</a:t>
            </a:r>
            <a:r>
              <a:rPr lang="en-US" altLang="zh-TW" sz="1400" dirty="0"/>
              <a:t>', '20', '</a:t>
            </a:r>
            <a:r>
              <a:rPr lang="zh-TW" altLang="en-US" sz="1400" dirty="0"/>
              <a:t>年</a:t>
            </a:r>
            <a:r>
              <a:rPr lang="en-US" altLang="zh-TW" sz="1400" dirty="0"/>
              <a:t>', '</a:t>
            </a:r>
            <a:r>
              <a:rPr lang="zh-TW" altLang="en-US" sz="1400" dirty="0"/>
              <a:t>前</a:t>
            </a:r>
            <a:r>
              <a:rPr lang="en-US" altLang="zh-TW" sz="1400" dirty="0"/>
              <a:t>', '</a:t>
            </a:r>
            <a:r>
              <a:rPr lang="zh-TW" altLang="en-US" sz="1400" dirty="0"/>
              <a:t>遭</a:t>
            </a:r>
            <a:r>
              <a:rPr lang="en-US" altLang="zh-TW" sz="1400" dirty="0"/>
              <a:t>', '</a:t>
            </a:r>
            <a:r>
              <a:rPr lang="zh-TW" altLang="en-US" sz="1400" dirty="0"/>
              <a:t>緯來</a:t>
            </a:r>
            <a:r>
              <a:rPr lang="en-US" altLang="zh-TW" sz="1400" dirty="0"/>
              <a:t>', '</a:t>
            </a:r>
            <a:r>
              <a:rPr lang="zh-TW" altLang="en-US" sz="1400" dirty="0"/>
              <a:t>體育台</a:t>
            </a:r>
            <a:r>
              <a:rPr lang="en-US" altLang="zh-TW" sz="1400" dirty="0"/>
              <a:t>', '</a:t>
            </a:r>
            <a:r>
              <a:rPr lang="zh-TW" altLang="en-US" sz="1400" dirty="0"/>
              <a:t>封殺</a:t>
            </a:r>
            <a:r>
              <a:rPr lang="en-US" altLang="zh-TW" sz="1400" dirty="0"/>
              <a:t>', '</a:t>
            </a:r>
            <a:r>
              <a:rPr lang="zh-TW" altLang="en-US" sz="1400" dirty="0"/>
              <a:t>，</a:t>
            </a:r>
            <a:r>
              <a:rPr lang="en-US" altLang="zh-TW" sz="1400" dirty="0"/>
              <a:t>', '</a:t>
            </a:r>
            <a:r>
              <a:rPr lang="zh-TW" altLang="en-US" sz="1400" dirty="0"/>
              <a:t>他</a:t>
            </a:r>
            <a:r>
              <a:rPr lang="en-US" altLang="zh-TW" sz="1400" dirty="0"/>
              <a:t>', '</a:t>
            </a:r>
            <a:r>
              <a:rPr lang="zh-TW" altLang="en-US" sz="1400" dirty="0"/>
              <a:t>不</a:t>
            </a:r>
          </a:p>
          <a:p>
            <a:r>
              <a:rPr lang="en-US" altLang="zh-TW" sz="1400" dirty="0"/>
              <a:t>', '</a:t>
            </a:r>
            <a:r>
              <a:rPr lang="zh-TW" altLang="en-US" sz="1400" dirty="0"/>
              <a:t>懂</a:t>
            </a:r>
            <a:r>
              <a:rPr lang="en-US" altLang="zh-TW" sz="1400" dirty="0"/>
              <a:t>', '</a:t>
            </a:r>
            <a:r>
              <a:rPr lang="zh-TW" altLang="en-US" sz="1400" dirty="0"/>
              <a:t>自己</a:t>
            </a:r>
            <a:r>
              <a:rPr lang="en-US" altLang="zh-TW" sz="1400" dirty="0"/>
              <a:t>', '</a:t>
            </a:r>
            <a:r>
              <a:rPr lang="zh-TW" altLang="en-US" sz="1400" dirty="0"/>
              <a:t>哪裡</a:t>
            </a:r>
            <a:r>
              <a:rPr lang="en-US" altLang="zh-TW" sz="1400" dirty="0"/>
              <a:t>', '</a:t>
            </a:r>
            <a:r>
              <a:rPr lang="zh-TW" altLang="en-US" sz="1400" dirty="0"/>
              <a:t>得罪到</a:t>
            </a:r>
            <a:r>
              <a:rPr lang="en-US" altLang="zh-TW" sz="1400" dirty="0"/>
              <a:t>', '</a:t>
            </a:r>
            <a:r>
              <a:rPr lang="zh-TW" altLang="en-US" sz="1400" dirty="0"/>
              <a:t>電視台</a:t>
            </a:r>
            <a:r>
              <a:rPr lang="en-US" altLang="zh-TW" sz="1400" dirty="0"/>
              <a:t>', '</a:t>
            </a:r>
            <a:r>
              <a:rPr lang="zh-TW" altLang="en-US" sz="1400" dirty="0"/>
              <a:t>。</a:t>
            </a:r>
            <a:r>
              <a:rPr lang="en-US" altLang="zh-TW" sz="1400" dirty="0"/>
              <a:t>', ]</a:t>
            </a:r>
          </a:p>
          <a:p>
            <a:r>
              <a:rPr lang="en-US" altLang="zh-TW" sz="1400" dirty="0"/>
              <a:t>POS tagging :</a:t>
            </a:r>
            <a:r>
              <a:rPr lang="zh-TW" altLang="en-US" sz="1400" dirty="0"/>
              <a:t>傅達仁</a:t>
            </a:r>
            <a:r>
              <a:rPr lang="en-US" altLang="zh-TW" sz="1400" dirty="0"/>
              <a:t>(Nb)</a:t>
            </a:r>
            <a:r>
              <a:rPr lang="zh-TW" altLang="en-US" sz="1400" dirty="0"/>
              <a:t>　今</a:t>
            </a:r>
            <a:r>
              <a:rPr lang="en-US" altLang="zh-TW" sz="1400" dirty="0"/>
              <a:t>(Nd)</a:t>
            </a:r>
            <a:r>
              <a:rPr lang="zh-TW" altLang="en-US" sz="1400" dirty="0"/>
              <a:t>　將</a:t>
            </a:r>
            <a:r>
              <a:rPr lang="en-US" altLang="zh-TW" sz="1400" dirty="0"/>
              <a:t>(D)</a:t>
            </a:r>
            <a:r>
              <a:rPr lang="zh-TW" altLang="en-US" sz="1400" dirty="0"/>
              <a:t>　執行</a:t>
            </a:r>
            <a:r>
              <a:rPr lang="en-US" altLang="zh-TW" sz="1400" dirty="0"/>
              <a:t>(VC)</a:t>
            </a:r>
            <a:r>
              <a:rPr lang="zh-TW" altLang="en-US" sz="1400" dirty="0"/>
              <a:t>　安樂死</a:t>
            </a:r>
            <a:r>
              <a:rPr lang="en-US" altLang="zh-TW" sz="1400" dirty="0"/>
              <a:t>(Na)</a:t>
            </a:r>
            <a:r>
              <a:rPr lang="zh-TW" altLang="en-US" sz="1400" dirty="0"/>
              <a:t>　，</a:t>
            </a:r>
            <a:r>
              <a:rPr lang="en-US" altLang="zh-TW" sz="1400" dirty="0"/>
              <a:t>(COMMACATEGORY)</a:t>
            </a:r>
            <a:r>
              <a:rPr lang="zh-TW" altLang="en-US" sz="1400" dirty="0"/>
              <a:t>　卻</a:t>
            </a:r>
            <a:r>
              <a:rPr lang="en-US" altLang="zh-TW" sz="1400" dirty="0"/>
              <a:t>(D)</a:t>
            </a:r>
            <a:r>
              <a:rPr lang="zh-TW" altLang="en-US" sz="1400" dirty="0"/>
              <a:t>　突然</a:t>
            </a:r>
            <a:r>
              <a:rPr lang="en-US" altLang="zh-TW" sz="1400" dirty="0"/>
              <a:t>(D)</a:t>
            </a:r>
            <a:r>
              <a:rPr lang="zh-TW" altLang="en-US" sz="1400" dirty="0"/>
              <a:t>　爆出</a:t>
            </a:r>
            <a:r>
              <a:rPr lang="en-US" altLang="zh-TW" sz="1400" dirty="0"/>
              <a:t>(VJ)</a:t>
            </a:r>
            <a:r>
              <a:rPr lang="zh-TW" altLang="en-US" sz="1400" dirty="0"/>
              <a:t>　自己</a:t>
            </a:r>
            <a:r>
              <a:rPr lang="en-US" altLang="zh-TW" sz="1400" dirty="0"/>
              <a:t>(Nh)</a:t>
            </a:r>
            <a:r>
              <a:rPr lang="zh-TW" altLang="en-US" sz="1400" dirty="0"/>
              <a:t>　</a:t>
            </a:r>
            <a:r>
              <a:rPr lang="en-US" altLang="zh-TW" sz="1400" dirty="0"/>
              <a:t>20(Neu)</a:t>
            </a:r>
            <a:r>
              <a:rPr lang="zh-TW" altLang="en-US" sz="1400" dirty="0"/>
              <a:t>　年</a:t>
            </a:r>
            <a:r>
              <a:rPr lang="en-US" altLang="zh-TW" sz="1400" dirty="0"/>
              <a:t>(</a:t>
            </a:r>
            <a:r>
              <a:rPr lang="en-US" altLang="zh-TW" sz="1400" dirty="0" err="1"/>
              <a:t>Nf</a:t>
            </a:r>
            <a:r>
              <a:rPr lang="en-US" altLang="zh-TW" sz="1400" dirty="0"/>
              <a:t>)</a:t>
            </a:r>
            <a:r>
              <a:rPr lang="zh-TW" altLang="en-US" sz="1400" dirty="0"/>
              <a:t>　前</a:t>
            </a:r>
            <a:r>
              <a:rPr lang="en-US" altLang="zh-TW" sz="1400" dirty="0"/>
              <a:t>(Ng)</a:t>
            </a:r>
            <a:r>
              <a:rPr lang="zh-TW" altLang="en-US" sz="1400" dirty="0"/>
              <a:t>　遭</a:t>
            </a:r>
            <a:r>
              <a:rPr lang="en-US" altLang="zh-TW" sz="1400" dirty="0"/>
              <a:t>(P)</a:t>
            </a:r>
            <a:r>
              <a:rPr lang="zh-TW" altLang="en-US" sz="1400" dirty="0"/>
              <a:t>　緯來</a:t>
            </a:r>
            <a:r>
              <a:rPr lang="en-US" altLang="zh-TW" sz="1400" dirty="0"/>
              <a:t>(Nb)</a:t>
            </a:r>
            <a:r>
              <a:rPr lang="zh-TW" altLang="en-US" sz="1400" dirty="0"/>
              <a:t>　體 </a:t>
            </a:r>
          </a:p>
          <a:p>
            <a:r>
              <a:rPr lang="zh-TW" altLang="en-US" sz="1400" dirty="0"/>
              <a:t>育台</a:t>
            </a:r>
            <a:r>
              <a:rPr lang="en-US" altLang="zh-TW" sz="1400" dirty="0"/>
              <a:t>(Na)</a:t>
            </a:r>
            <a:r>
              <a:rPr lang="zh-TW" altLang="en-US" sz="1400" dirty="0"/>
              <a:t>　封殺</a:t>
            </a:r>
            <a:r>
              <a:rPr lang="en-US" altLang="zh-TW" sz="1400" dirty="0"/>
              <a:t>(VC)</a:t>
            </a:r>
            <a:r>
              <a:rPr lang="zh-TW" altLang="en-US" sz="1400" dirty="0"/>
              <a:t>　，</a:t>
            </a:r>
            <a:r>
              <a:rPr lang="en-US" altLang="zh-TW" sz="1400" dirty="0"/>
              <a:t>(COMMACATEGORY)</a:t>
            </a:r>
            <a:r>
              <a:rPr lang="zh-TW" altLang="en-US" sz="1400" dirty="0"/>
              <a:t>　他</a:t>
            </a:r>
            <a:r>
              <a:rPr lang="en-US" altLang="zh-TW" sz="1400" dirty="0"/>
              <a:t>(Nh)</a:t>
            </a:r>
            <a:r>
              <a:rPr lang="zh-TW" altLang="en-US" sz="1400" dirty="0"/>
              <a:t>　不</a:t>
            </a:r>
            <a:r>
              <a:rPr lang="en-US" altLang="zh-TW" sz="1400" dirty="0"/>
              <a:t>(D)</a:t>
            </a:r>
            <a:r>
              <a:rPr lang="zh-TW" altLang="en-US" sz="1400" dirty="0"/>
              <a:t>　懂</a:t>
            </a:r>
            <a:r>
              <a:rPr lang="en-US" altLang="zh-TW" sz="1400" dirty="0"/>
              <a:t>(VK)</a:t>
            </a:r>
            <a:r>
              <a:rPr lang="zh-TW" altLang="en-US" sz="1400" dirty="0"/>
              <a:t>　自己</a:t>
            </a:r>
            <a:r>
              <a:rPr lang="en-US" altLang="zh-TW" sz="1400" dirty="0"/>
              <a:t>(Nh)</a:t>
            </a:r>
            <a:r>
              <a:rPr lang="zh-TW" altLang="en-US" sz="1400" dirty="0"/>
              <a:t>　哪裡</a:t>
            </a:r>
            <a:r>
              <a:rPr lang="en-US" altLang="zh-TW" sz="1400" dirty="0"/>
              <a:t>(</a:t>
            </a:r>
            <a:r>
              <a:rPr lang="en-US" altLang="zh-TW" sz="1400" dirty="0" err="1"/>
              <a:t>Ncd</a:t>
            </a:r>
            <a:r>
              <a:rPr lang="en-US" altLang="zh-TW" sz="1400" dirty="0"/>
              <a:t>)</a:t>
            </a:r>
            <a:r>
              <a:rPr lang="zh-TW" altLang="en-US" sz="1400" dirty="0"/>
              <a:t>　得罪到</a:t>
            </a:r>
            <a:r>
              <a:rPr lang="en-US" altLang="zh-TW" sz="1400" dirty="0"/>
              <a:t>(VJ)</a:t>
            </a:r>
            <a:r>
              <a:rPr lang="zh-TW" altLang="en-US" sz="1400" dirty="0"/>
              <a:t>　電視台</a:t>
            </a:r>
            <a:r>
              <a:rPr lang="en-US" altLang="zh-TW" sz="1400" dirty="0"/>
              <a:t>(Nc)</a:t>
            </a:r>
            <a:r>
              <a:rPr lang="zh-TW" altLang="en-US" sz="1400" dirty="0"/>
              <a:t>　。</a:t>
            </a:r>
            <a:r>
              <a:rPr lang="en-US" altLang="zh-TW" sz="1400" dirty="0"/>
              <a:t>(PERIODCATEGORY)</a:t>
            </a:r>
            <a:r>
              <a:rPr lang="zh-TW" altLang="en-US" sz="1400" dirty="0"/>
              <a:t>　</a:t>
            </a:r>
          </a:p>
          <a:p>
            <a:r>
              <a:rPr lang="en-US" altLang="zh-TW" sz="1400" dirty="0"/>
              <a:t>Person Name List = ['</a:t>
            </a:r>
            <a:r>
              <a:rPr lang="zh-TW" altLang="en-US" sz="1400" dirty="0"/>
              <a:t>傅達仁</a:t>
            </a:r>
            <a:r>
              <a:rPr lang="en-US" altLang="zh-TW" sz="1400" dirty="0"/>
              <a:t>', '</a:t>
            </a:r>
            <a:r>
              <a:rPr lang="zh-TW" altLang="en-US" sz="1400" dirty="0"/>
              <a:t>緯來</a:t>
            </a:r>
            <a:r>
              <a:rPr lang="en-US" altLang="zh-TW" sz="1400" dirty="0"/>
              <a:t>']</a:t>
            </a:r>
          </a:p>
          <a:p>
            <a:r>
              <a:rPr lang="en-US" altLang="zh-TW" sz="1400" dirty="0"/>
              <a:t>Time List = ['</a:t>
            </a:r>
            <a:r>
              <a:rPr lang="zh-TW" altLang="en-US" sz="1400" dirty="0"/>
              <a:t>今</a:t>
            </a:r>
            <a:r>
              <a:rPr lang="en-US" altLang="zh-TW" sz="1400" dirty="0"/>
              <a:t>']</a:t>
            </a:r>
          </a:p>
          <a:p>
            <a:r>
              <a:rPr lang="en-US" altLang="zh-TW" sz="1400" dirty="0"/>
              <a:t>Location List = ['</a:t>
            </a:r>
            <a:r>
              <a:rPr lang="zh-TW" altLang="en-US" sz="1400" dirty="0"/>
              <a:t>電視台</a:t>
            </a:r>
            <a:r>
              <a:rPr lang="en-US" altLang="zh-TW" sz="1400" dirty="0"/>
              <a:t>']</a:t>
            </a:r>
          </a:p>
          <a:p>
            <a:r>
              <a:rPr lang="en-US" altLang="zh-TW" sz="1400" dirty="0"/>
              <a:t>Object List = ['</a:t>
            </a:r>
            <a:r>
              <a:rPr lang="zh-TW" altLang="en-US" sz="1400" dirty="0"/>
              <a:t>安樂死</a:t>
            </a:r>
            <a:r>
              <a:rPr lang="en-US" altLang="zh-TW" sz="1400" dirty="0"/>
              <a:t>', '</a:t>
            </a:r>
            <a:r>
              <a:rPr lang="zh-TW" altLang="en-US" sz="1400" dirty="0"/>
              <a:t>體育台</a:t>
            </a:r>
            <a:r>
              <a:rPr lang="en-US" altLang="zh-TW" sz="1400" dirty="0"/>
              <a:t>']</a:t>
            </a:r>
          </a:p>
          <a:p>
            <a:r>
              <a:rPr lang="en-US" altLang="zh-TW" sz="1400" dirty="0"/>
              <a:t>Event List = ['</a:t>
            </a:r>
            <a:r>
              <a:rPr lang="zh-TW" altLang="en-US" sz="1400" dirty="0"/>
              <a:t>傅達仁執行安樂死</a:t>
            </a:r>
            <a:r>
              <a:rPr lang="en-US" altLang="zh-TW" sz="1400" dirty="0"/>
              <a:t>', '</a:t>
            </a:r>
            <a:r>
              <a:rPr lang="zh-TW" altLang="en-US" sz="1400" dirty="0"/>
              <a:t>傅達仁遭封殺</a:t>
            </a:r>
            <a:r>
              <a:rPr lang="en-US" altLang="zh-TW" sz="1400" dirty="0"/>
              <a:t>']</a:t>
            </a:r>
            <a:endParaRPr lang="zh-TW" altLang="en-US" sz="1400" dirty="0"/>
          </a:p>
        </p:txBody>
      </p:sp>
    </p:spTree>
    <p:extLst>
      <p:ext uri="{BB962C8B-B14F-4D97-AF65-F5344CB8AC3E}">
        <p14:creationId xmlns:p14="http://schemas.microsoft.com/office/powerpoint/2010/main" val="346812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F5E26-347E-46BF-8027-208D9A4F572A}"/>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7B15E88D-D1D6-4474-B9A4-666B625AF443}"/>
              </a:ext>
            </a:extLst>
          </p:cNvPr>
          <p:cNvSpPr>
            <a:spLocks noGrp="1"/>
          </p:cNvSpPr>
          <p:nvPr>
            <p:ph idx="1"/>
          </p:nvPr>
        </p:nvSpPr>
        <p:spPr>
          <a:xfrm>
            <a:off x="1295401" y="2556932"/>
            <a:ext cx="9601196" cy="3777366"/>
          </a:xfrm>
        </p:spPr>
        <p:txBody>
          <a:bodyPr>
            <a:normAutofit lnSpcReduction="10000"/>
          </a:bodyPr>
          <a:lstStyle/>
          <a:p>
            <a:r>
              <a:rPr lang="en-US" altLang="zh-TW" sz="1400" dirty="0"/>
              <a:t>'</a:t>
            </a:r>
            <a:r>
              <a:rPr lang="zh-TW" altLang="en-US" sz="1400" dirty="0"/>
              <a:t>美國參議院針對今天總統布什所提名的勞工部長趙小蘭展開認可聽證會，預料她將會很順利通過參議院支持，成為該國有史以來第一位的華裔女性內閣成員。</a:t>
            </a:r>
            <a:r>
              <a:rPr lang="en-US" altLang="zh-TW" sz="1400" dirty="0"/>
              <a:t>'</a:t>
            </a:r>
          </a:p>
          <a:p>
            <a:r>
              <a:rPr lang="en-US" altLang="zh-TW" sz="1400" dirty="0" err="1"/>
              <a:t>Orginal</a:t>
            </a:r>
            <a:r>
              <a:rPr lang="en-US" altLang="zh-TW" sz="1400" dirty="0"/>
              <a:t> sentence  :[ '</a:t>
            </a:r>
            <a:r>
              <a:rPr lang="zh-TW" altLang="en-US" sz="1400" dirty="0"/>
              <a:t>美國</a:t>
            </a:r>
            <a:r>
              <a:rPr lang="en-US" altLang="zh-TW" sz="1400" dirty="0"/>
              <a:t>', '</a:t>
            </a:r>
            <a:r>
              <a:rPr lang="zh-TW" altLang="en-US" sz="1400" dirty="0"/>
              <a:t>參議院</a:t>
            </a:r>
            <a:r>
              <a:rPr lang="en-US" altLang="zh-TW" sz="1400" dirty="0"/>
              <a:t>', '</a:t>
            </a:r>
            <a:r>
              <a:rPr lang="zh-TW" altLang="en-US" sz="1400" dirty="0"/>
              <a:t>針對</a:t>
            </a:r>
            <a:r>
              <a:rPr lang="en-US" altLang="zh-TW" sz="1400" dirty="0"/>
              <a:t>', '</a:t>
            </a:r>
            <a:r>
              <a:rPr lang="zh-TW" altLang="en-US" sz="1400" dirty="0"/>
              <a:t>今天</a:t>
            </a:r>
            <a:r>
              <a:rPr lang="en-US" altLang="zh-TW" sz="1400" dirty="0"/>
              <a:t>', '</a:t>
            </a:r>
            <a:r>
              <a:rPr lang="zh-TW" altLang="en-US" sz="1400" dirty="0"/>
              <a:t>總統</a:t>
            </a:r>
            <a:r>
              <a:rPr lang="en-US" altLang="zh-TW" sz="1400" dirty="0"/>
              <a:t>', '</a:t>
            </a:r>
            <a:r>
              <a:rPr lang="zh-TW" altLang="en-US" sz="1400" dirty="0"/>
              <a:t>布什</a:t>
            </a:r>
            <a:r>
              <a:rPr lang="en-US" altLang="zh-TW" sz="1400" dirty="0"/>
              <a:t>', '</a:t>
            </a:r>
            <a:r>
              <a:rPr lang="zh-TW" altLang="en-US" sz="1400" dirty="0"/>
              <a:t>所</a:t>
            </a:r>
            <a:r>
              <a:rPr lang="en-US" altLang="zh-TW" sz="1400" dirty="0"/>
              <a:t>', '</a:t>
            </a:r>
            <a:r>
              <a:rPr lang="zh-TW" altLang="en-US" sz="1400" dirty="0"/>
              <a:t>提名</a:t>
            </a:r>
            <a:r>
              <a:rPr lang="en-US" altLang="zh-TW" sz="1400" dirty="0"/>
              <a:t>', '</a:t>
            </a:r>
            <a:r>
              <a:rPr lang="zh-TW" altLang="en-US" sz="1400" dirty="0"/>
              <a:t>的</a:t>
            </a:r>
            <a:r>
              <a:rPr lang="en-US" altLang="zh-TW" sz="1400" dirty="0"/>
              <a:t>', '</a:t>
            </a:r>
            <a:r>
              <a:rPr lang="zh-TW" altLang="en-US" sz="1400" dirty="0"/>
              <a:t>勞工部長</a:t>
            </a:r>
            <a:r>
              <a:rPr lang="en-US" altLang="zh-TW" sz="1400" dirty="0"/>
              <a:t>', '</a:t>
            </a:r>
            <a:r>
              <a:rPr lang="zh-TW" altLang="en-US" sz="1400" dirty="0"/>
              <a:t>趙小蘭</a:t>
            </a:r>
            <a:r>
              <a:rPr lang="en-US" altLang="zh-TW" sz="1400" dirty="0"/>
              <a:t>', '</a:t>
            </a:r>
            <a:r>
              <a:rPr lang="zh-TW" altLang="en-US" sz="1400" dirty="0"/>
              <a:t>展開</a:t>
            </a:r>
            <a:r>
              <a:rPr lang="en-US" altLang="zh-TW" sz="1400" dirty="0"/>
              <a:t>', '</a:t>
            </a:r>
            <a:r>
              <a:rPr lang="zh-TW" altLang="en-US" sz="1400" dirty="0"/>
              <a:t>認可</a:t>
            </a:r>
            <a:r>
              <a:rPr lang="en-US" altLang="zh-TW" sz="1400" dirty="0"/>
              <a:t>', '</a:t>
            </a:r>
            <a:r>
              <a:rPr lang="zh-TW" altLang="en-US" sz="1400" dirty="0"/>
              <a:t>聽證會</a:t>
            </a:r>
            <a:r>
              <a:rPr lang="en-US" altLang="zh-TW" sz="1400" dirty="0"/>
              <a:t>', '</a:t>
            </a:r>
            <a:r>
              <a:rPr lang="zh-TW" altLang="en-US" sz="1400" dirty="0"/>
              <a:t>，</a:t>
            </a:r>
            <a:r>
              <a:rPr lang="en-US" altLang="zh-TW" sz="1400" dirty="0"/>
              <a:t>', '</a:t>
            </a:r>
            <a:r>
              <a:rPr lang="zh-TW" altLang="en-US" sz="1400" dirty="0"/>
              <a:t>預料</a:t>
            </a:r>
            <a:r>
              <a:rPr lang="en-US" altLang="zh-TW" sz="1400" dirty="0"/>
              <a:t>', '</a:t>
            </a:r>
            <a:r>
              <a:rPr lang="zh-TW" altLang="en-US" sz="1400" dirty="0"/>
              <a:t>她</a:t>
            </a:r>
            <a:r>
              <a:rPr lang="en-US" altLang="zh-TW" sz="1400" dirty="0"/>
              <a:t>', '</a:t>
            </a:r>
            <a:r>
              <a:rPr lang="zh-TW" altLang="en-US" sz="1400" dirty="0"/>
              <a:t>將</a:t>
            </a:r>
          </a:p>
          <a:p>
            <a:r>
              <a:rPr lang="en-US" altLang="zh-TW" sz="1400" dirty="0"/>
              <a:t>', '</a:t>
            </a:r>
            <a:r>
              <a:rPr lang="zh-TW" altLang="en-US" sz="1400" dirty="0"/>
              <a:t>會</a:t>
            </a:r>
            <a:r>
              <a:rPr lang="en-US" altLang="zh-TW" sz="1400" dirty="0"/>
              <a:t>', '</a:t>
            </a:r>
            <a:r>
              <a:rPr lang="zh-TW" altLang="en-US" sz="1400" dirty="0"/>
              <a:t>很</a:t>
            </a:r>
            <a:r>
              <a:rPr lang="en-US" altLang="zh-TW" sz="1400" dirty="0"/>
              <a:t>', '</a:t>
            </a:r>
            <a:r>
              <a:rPr lang="zh-TW" altLang="en-US" sz="1400" dirty="0"/>
              <a:t>順利</a:t>
            </a:r>
            <a:r>
              <a:rPr lang="en-US" altLang="zh-TW" sz="1400" dirty="0"/>
              <a:t>', '</a:t>
            </a:r>
            <a:r>
              <a:rPr lang="zh-TW" altLang="en-US" sz="1400" dirty="0"/>
              <a:t>通過</a:t>
            </a:r>
            <a:r>
              <a:rPr lang="en-US" altLang="zh-TW" sz="1400" dirty="0"/>
              <a:t>', '</a:t>
            </a:r>
            <a:r>
              <a:rPr lang="zh-TW" altLang="en-US" sz="1400" dirty="0"/>
              <a:t>參議院</a:t>
            </a:r>
            <a:r>
              <a:rPr lang="en-US" altLang="zh-TW" sz="1400" dirty="0"/>
              <a:t>', '</a:t>
            </a:r>
            <a:r>
              <a:rPr lang="zh-TW" altLang="en-US" sz="1400" dirty="0"/>
              <a:t>支持</a:t>
            </a:r>
            <a:r>
              <a:rPr lang="en-US" altLang="zh-TW" sz="1400" dirty="0"/>
              <a:t>', '</a:t>
            </a:r>
            <a:r>
              <a:rPr lang="zh-TW" altLang="en-US" sz="1400" dirty="0"/>
              <a:t>，</a:t>
            </a:r>
            <a:r>
              <a:rPr lang="en-US" altLang="zh-TW" sz="1400" dirty="0"/>
              <a:t>', '</a:t>
            </a:r>
            <a:r>
              <a:rPr lang="zh-TW" altLang="en-US" sz="1400" dirty="0"/>
              <a:t>成為</a:t>
            </a:r>
            <a:r>
              <a:rPr lang="en-US" altLang="zh-TW" sz="1400" dirty="0"/>
              <a:t>', '</a:t>
            </a:r>
            <a:r>
              <a:rPr lang="zh-TW" altLang="en-US" sz="1400" dirty="0"/>
              <a:t>該</a:t>
            </a:r>
            <a:r>
              <a:rPr lang="en-US" altLang="zh-TW" sz="1400" dirty="0"/>
              <a:t>', '</a:t>
            </a:r>
            <a:r>
              <a:rPr lang="zh-TW" altLang="en-US" sz="1400" dirty="0"/>
              <a:t>國</a:t>
            </a:r>
            <a:r>
              <a:rPr lang="en-US" altLang="zh-TW" sz="1400" dirty="0"/>
              <a:t>', '</a:t>
            </a:r>
            <a:r>
              <a:rPr lang="zh-TW" altLang="en-US" sz="1400" dirty="0"/>
              <a:t>有史以來</a:t>
            </a:r>
            <a:r>
              <a:rPr lang="en-US" altLang="zh-TW" sz="1400" dirty="0"/>
              <a:t>', '</a:t>
            </a:r>
            <a:r>
              <a:rPr lang="zh-TW" altLang="en-US" sz="1400" dirty="0"/>
              <a:t>第一</a:t>
            </a:r>
            <a:r>
              <a:rPr lang="en-US" altLang="zh-TW" sz="1400" dirty="0"/>
              <a:t>', '</a:t>
            </a:r>
            <a:r>
              <a:rPr lang="zh-TW" altLang="en-US" sz="1400" dirty="0"/>
              <a:t>位</a:t>
            </a:r>
            <a:r>
              <a:rPr lang="en-US" altLang="zh-TW" sz="1400" dirty="0"/>
              <a:t>', '</a:t>
            </a:r>
            <a:r>
              <a:rPr lang="zh-TW" altLang="en-US" sz="1400" dirty="0"/>
              <a:t>的</a:t>
            </a:r>
            <a:r>
              <a:rPr lang="en-US" altLang="zh-TW" sz="1400" dirty="0"/>
              <a:t>', '</a:t>
            </a:r>
            <a:r>
              <a:rPr lang="zh-TW" altLang="en-US" sz="1400" dirty="0"/>
              <a:t>華裔</a:t>
            </a:r>
            <a:r>
              <a:rPr lang="en-US" altLang="zh-TW" sz="1400" dirty="0"/>
              <a:t>', '</a:t>
            </a:r>
            <a:r>
              <a:rPr lang="zh-TW" altLang="en-US" sz="1400" dirty="0"/>
              <a:t>女性</a:t>
            </a:r>
            <a:r>
              <a:rPr lang="en-US" altLang="zh-TW" sz="1400" dirty="0"/>
              <a:t>', '</a:t>
            </a:r>
            <a:r>
              <a:rPr lang="zh-TW" altLang="en-US" sz="1400" dirty="0"/>
              <a:t>內閣</a:t>
            </a:r>
            <a:r>
              <a:rPr lang="en-US" altLang="zh-TW" sz="1400" dirty="0"/>
              <a:t>', '</a:t>
            </a:r>
            <a:r>
              <a:rPr lang="zh-TW" altLang="en-US" sz="1400" dirty="0"/>
              <a:t>成員</a:t>
            </a:r>
            <a:r>
              <a:rPr lang="en-US" altLang="zh-TW" sz="1400" dirty="0"/>
              <a:t>', '</a:t>
            </a:r>
            <a:r>
              <a:rPr lang="zh-TW" altLang="en-US" sz="1400" dirty="0"/>
              <a:t>。</a:t>
            </a:r>
            <a:r>
              <a:rPr lang="en-US" altLang="zh-TW" sz="1400" dirty="0"/>
              <a:t>', ]</a:t>
            </a:r>
          </a:p>
          <a:p>
            <a:r>
              <a:rPr lang="en-US" altLang="zh-TW" sz="1400" dirty="0"/>
              <a:t>POS tagging :</a:t>
            </a:r>
            <a:r>
              <a:rPr lang="zh-TW" altLang="en-US" sz="1400" dirty="0"/>
              <a:t>美國</a:t>
            </a:r>
            <a:r>
              <a:rPr lang="en-US" altLang="zh-TW" sz="1400" dirty="0"/>
              <a:t>(Nc)</a:t>
            </a:r>
            <a:r>
              <a:rPr lang="zh-TW" altLang="en-US" sz="1400" dirty="0"/>
              <a:t>　參議院</a:t>
            </a:r>
            <a:r>
              <a:rPr lang="en-US" altLang="zh-TW" sz="1400" dirty="0"/>
              <a:t>(Nc)</a:t>
            </a:r>
            <a:r>
              <a:rPr lang="zh-TW" altLang="en-US" sz="1400" dirty="0"/>
              <a:t>　針對</a:t>
            </a:r>
            <a:r>
              <a:rPr lang="en-US" altLang="zh-TW" sz="1400" dirty="0"/>
              <a:t>(P)</a:t>
            </a:r>
            <a:r>
              <a:rPr lang="zh-TW" altLang="en-US" sz="1400" dirty="0"/>
              <a:t>　今天</a:t>
            </a:r>
            <a:r>
              <a:rPr lang="en-US" altLang="zh-TW" sz="1400" dirty="0"/>
              <a:t>(Nd)</a:t>
            </a:r>
            <a:r>
              <a:rPr lang="zh-TW" altLang="en-US" sz="1400" dirty="0"/>
              <a:t>　總統</a:t>
            </a:r>
            <a:r>
              <a:rPr lang="en-US" altLang="zh-TW" sz="1400" dirty="0"/>
              <a:t>(Na)</a:t>
            </a:r>
            <a:r>
              <a:rPr lang="zh-TW" altLang="en-US" sz="1400" dirty="0"/>
              <a:t>　布什</a:t>
            </a:r>
            <a:r>
              <a:rPr lang="en-US" altLang="zh-TW" sz="1400" dirty="0"/>
              <a:t>(Nb)</a:t>
            </a:r>
            <a:r>
              <a:rPr lang="zh-TW" altLang="en-US" sz="1400" dirty="0"/>
              <a:t>　所</a:t>
            </a:r>
            <a:r>
              <a:rPr lang="en-US" altLang="zh-TW" sz="1400" dirty="0"/>
              <a:t>(D)</a:t>
            </a:r>
            <a:r>
              <a:rPr lang="zh-TW" altLang="en-US" sz="1400" dirty="0"/>
              <a:t>　提名</a:t>
            </a:r>
            <a:r>
              <a:rPr lang="en-US" altLang="zh-TW" sz="1400" dirty="0"/>
              <a:t>(VC)</a:t>
            </a:r>
            <a:r>
              <a:rPr lang="zh-TW" altLang="en-US" sz="1400" dirty="0"/>
              <a:t>　的</a:t>
            </a:r>
            <a:r>
              <a:rPr lang="en-US" altLang="zh-TW" sz="1400" dirty="0"/>
              <a:t>(DE)</a:t>
            </a:r>
            <a:r>
              <a:rPr lang="zh-TW" altLang="en-US" sz="1400" dirty="0"/>
              <a:t>　勞工部長</a:t>
            </a:r>
            <a:r>
              <a:rPr lang="en-US" altLang="zh-TW" sz="1400" dirty="0"/>
              <a:t>(Na)</a:t>
            </a:r>
            <a:r>
              <a:rPr lang="zh-TW" altLang="en-US" sz="1400" dirty="0"/>
              <a:t>　趙小蘭</a:t>
            </a:r>
            <a:r>
              <a:rPr lang="en-US" altLang="zh-TW" sz="1400" dirty="0"/>
              <a:t>(Nb)</a:t>
            </a:r>
            <a:r>
              <a:rPr lang="zh-TW" altLang="en-US" sz="1400" dirty="0"/>
              <a:t>　展開</a:t>
            </a:r>
            <a:r>
              <a:rPr lang="en-US" altLang="zh-TW" sz="1400" dirty="0"/>
              <a:t>(VC)</a:t>
            </a:r>
            <a:r>
              <a:rPr lang="zh-TW" altLang="en-US" sz="1400" dirty="0"/>
              <a:t>　認可</a:t>
            </a:r>
            <a:r>
              <a:rPr lang="en-US" altLang="zh-TW" sz="1400" dirty="0"/>
              <a:t>(VC)</a:t>
            </a:r>
            <a:r>
              <a:rPr lang="zh-TW" altLang="en-US" sz="1400" dirty="0"/>
              <a:t>　聽證會</a:t>
            </a:r>
            <a:r>
              <a:rPr lang="en-US" altLang="zh-TW" sz="1400" dirty="0"/>
              <a:t>(Na)</a:t>
            </a:r>
            <a:r>
              <a:rPr lang="zh-TW" altLang="en-US" sz="1400" dirty="0"/>
              <a:t>　，</a:t>
            </a:r>
            <a:r>
              <a:rPr lang="en-US" altLang="zh-TW" sz="1400" dirty="0"/>
              <a:t>(COMMACATEGORY)</a:t>
            </a:r>
            <a:r>
              <a:rPr lang="zh-TW" altLang="en-US" sz="1400" dirty="0"/>
              <a:t>　預料</a:t>
            </a:r>
            <a:r>
              <a:rPr lang="en-US" altLang="zh-TW" sz="1400" dirty="0"/>
              <a:t>(VE)</a:t>
            </a:r>
            <a:r>
              <a:rPr lang="zh-TW" altLang="en-US" sz="1400" dirty="0"/>
              <a:t>　她</a:t>
            </a:r>
            <a:r>
              <a:rPr lang="en-US" altLang="zh-TW" sz="1400" dirty="0"/>
              <a:t>(Nh)</a:t>
            </a:r>
            <a:r>
              <a:rPr lang="zh-TW" altLang="en-US" sz="1400" dirty="0"/>
              <a:t>　將</a:t>
            </a:r>
            <a:r>
              <a:rPr lang="en-US" altLang="zh-TW" sz="1400" dirty="0"/>
              <a:t>(D)</a:t>
            </a:r>
            <a:r>
              <a:rPr lang="zh-TW" altLang="en-US" sz="1400" dirty="0"/>
              <a:t>　會</a:t>
            </a:r>
            <a:r>
              <a:rPr lang="en-US" altLang="zh-TW" sz="1400" dirty="0"/>
              <a:t>(D)</a:t>
            </a:r>
            <a:r>
              <a:rPr lang="zh-TW" altLang="en-US" sz="1400" dirty="0"/>
              <a:t>　很</a:t>
            </a:r>
            <a:r>
              <a:rPr lang="en-US" altLang="zh-TW" sz="1400" dirty="0"/>
              <a:t>(</a:t>
            </a:r>
            <a:r>
              <a:rPr lang="en-US" altLang="zh-TW" sz="1400" dirty="0" err="1"/>
              <a:t>Dfa</a:t>
            </a:r>
            <a:r>
              <a:rPr lang="en-US" altLang="zh-TW" sz="1400" dirty="0"/>
              <a:t>)</a:t>
            </a:r>
            <a:r>
              <a:rPr lang="zh-TW" altLang="en-US" sz="1400" dirty="0"/>
              <a:t>　順利</a:t>
            </a:r>
            <a:r>
              <a:rPr lang="en-US" altLang="zh-TW" sz="1400" dirty="0"/>
              <a:t>(VH)</a:t>
            </a:r>
            <a:r>
              <a:rPr lang="zh-TW" altLang="en-US" sz="1400" dirty="0"/>
              <a:t>　通過</a:t>
            </a:r>
            <a:r>
              <a:rPr lang="en-US" altLang="zh-TW" sz="1400" dirty="0"/>
              <a:t>(VC)</a:t>
            </a:r>
            <a:r>
              <a:rPr lang="zh-TW" altLang="en-US" sz="1400" dirty="0"/>
              <a:t>　參議院</a:t>
            </a:r>
            <a:r>
              <a:rPr lang="en-US" altLang="zh-TW" sz="1400" dirty="0"/>
              <a:t>(Nc)</a:t>
            </a:r>
            <a:r>
              <a:rPr lang="zh-TW" altLang="en-US" sz="1400" dirty="0"/>
              <a:t>　支持</a:t>
            </a:r>
            <a:r>
              <a:rPr lang="en-US" altLang="zh-TW" sz="1400" dirty="0"/>
              <a:t>(VC)</a:t>
            </a:r>
            <a:r>
              <a:rPr lang="zh-TW" altLang="en-US" sz="1400" dirty="0"/>
              <a:t>　，</a:t>
            </a:r>
            <a:r>
              <a:rPr lang="en-US" altLang="zh-TW" sz="1400" dirty="0"/>
              <a:t>(COMMACATEGORY)</a:t>
            </a:r>
            <a:r>
              <a:rPr lang="zh-TW" altLang="en-US" sz="1400" dirty="0"/>
              <a:t>　成為</a:t>
            </a:r>
            <a:r>
              <a:rPr lang="en-US" altLang="zh-TW" sz="1400" dirty="0"/>
              <a:t>(VG)</a:t>
            </a:r>
            <a:r>
              <a:rPr lang="zh-TW" altLang="en-US" sz="1400" dirty="0"/>
              <a:t>　該</a:t>
            </a:r>
            <a:r>
              <a:rPr lang="en-US" altLang="zh-TW" sz="1400" dirty="0"/>
              <a:t>(</a:t>
            </a:r>
            <a:r>
              <a:rPr lang="en-US" altLang="zh-TW" sz="1400" dirty="0" err="1"/>
              <a:t>Nes</a:t>
            </a:r>
            <a:r>
              <a:rPr lang="en-US" altLang="zh-TW" sz="1400" dirty="0"/>
              <a:t>)</a:t>
            </a:r>
            <a:r>
              <a:rPr lang="zh-TW" altLang="en-US" sz="1400" dirty="0"/>
              <a:t>　國</a:t>
            </a:r>
            <a:r>
              <a:rPr lang="en-US" altLang="zh-TW" sz="1400" dirty="0"/>
              <a:t>(Nc)</a:t>
            </a:r>
            <a:r>
              <a:rPr lang="zh-TW" altLang="en-US" sz="1400" dirty="0"/>
              <a:t>　有史以來</a:t>
            </a:r>
            <a:r>
              <a:rPr lang="en-US" altLang="zh-TW" sz="1400" dirty="0"/>
              <a:t>(D)</a:t>
            </a:r>
            <a:r>
              <a:rPr lang="zh-TW" altLang="en-US" sz="1400" dirty="0"/>
              <a:t>　第一</a:t>
            </a:r>
            <a:r>
              <a:rPr lang="en-US" altLang="zh-TW" sz="1400" dirty="0"/>
              <a:t>(Neu)</a:t>
            </a:r>
            <a:r>
              <a:rPr lang="zh-TW" altLang="en-US" sz="1400" dirty="0"/>
              <a:t>　位</a:t>
            </a:r>
            <a:r>
              <a:rPr lang="en-US" altLang="zh-TW" sz="1400" dirty="0"/>
              <a:t>(</a:t>
            </a:r>
            <a:r>
              <a:rPr lang="en-US" altLang="zh-TW" sz="1400" dirty="0" err="1"/>
              <a:t>Nf</a:t>
            </a:r>
            <a:r>
              <a:rPr lang="en-US" altLang="zh-TW" sz="1400" dirty="0"/>
              <a:t>)</a:t>
            </a:r>
            <a:r>
              <a:rPr lang="zh-TW" altLang="en-US" sz="1400" dirty="0"/>
              <a:t>　的</a:t>
            </a:r>
            <a:r>
              <a:rPr lang="en-US" altLang="zh-TW" sz="1400" dirty="0"/>
              <a:t>(DE)</a:t>
            </a:r>
            <a:r>
              <a:rPr lang="zh-TW" altLang="en-US" sz="1400" dirty="0"/>
              <a:t>　華裔</a:t>
            </a:r>
            <a:r>
              <a:rPr lang="en-US" altLang="zh-TW" sz="1400" dirty="0"/>
              <a:t>(Na)</a:t>
            </a:r>
            <a:r>
              <a:rPr lang="zh-TW" altLang="en-US" sz="1400" dirty="0"/>
              <a:t>　女性</a:t>
            </a:r>
            <a:r>
              <a:rPr lang="en-US" altLang="zh-TW" sz="1400" dirty="0"/>
              <a:t>(Na)</a:t>
            </a:r>
            <a:r>
              <a:rPr lang="zh-TW" altLang="en-US" sz="1400" dirty="0"/>
              <a:t>　內閣</a:t>
            </a:r>
            <a:r>
              <a:rPr lang="en-US" altLang="zh-TW" sz="1400" dirty="0"/>
              <a:t>(Na)</a:t>
            </a:r>
            <a:r>
              <a:rPr lang="zh-TW" altLang="en-US" sz="1400" dirty="0"/>
              <a:t>　成員</a:t>
            </a:r>
            <a:r>
              <a:rPr lang="en-US" altLang="zh-TW" sz="1400" dirty="0"/>
              <a:t>(Na)</a:t>
            </a:r>
            <a:r>
              <a:rPr lang="zh-TW" altLang="en-US" sz="1400" dirty="0"/>
              <a:t>　。</a:t>
            </a:r>
            <a:r>
              <a:rPr lang="en-US" altLang="zh-TW" sz="1400" dirty="0"/>
              <a:t>(PERIODCATEGORY)</a:t>
            </a:r>
            <a:r>
              <a:rPr lang="zh-TW" altLang="en-US" sz="1400" dirty="0"/>
              <a:t>　</a:t>
            </a:r>
          </a:p>
          <a:p>
            <a:r>
              <a:rPr lang="en-US" altLang="zh-TW" sz="1400" dirty="0"/>
              <a:t>Person Name List = ['</a:t>
            </a:r>
            <a:r>
              <a:rPr lang="zh-TW" altLang="en-US" sz="1400" dirty="0"/>
              <a:t>布什</a:t>
            </a:r>
            <a:r>
              <a:rPr lang="en-US" altLang="zh-TW" sz="1400" dirty="0"/>
              <a:t>', '</a:t>
            </a:r>
            <a:r>
              <a:rPr lang="zh-TW" altLang="en-US" sz="1400" dirty="0"/>
              <a:t>趙小蘭</a:t>
            </a:r>
            <a:r>
              <a:rPr lang="en-US" altLang="zh-TW" sz="1400" dirty="0"/>
              <a:t>']</a:t>
            </a:r>
          </a:p>
          <a:p>
            <a:r>
              <a:rPr lang="en-US" altLang="zh-TW" sz="1400" dirty="0"/>
              <a:t>Time List = ['</a:t>
            </a:r>
            <a:r>
              <a:rPr lang="zh-TW" altLang="en-US" sz="1400" dirty="0"/>
              <a:t>今天</a:t>
            </a:r>
            <a:r>
              <a:rPr lang="en-US" altLang="zh-TW" sz="1400" dirty="0"/>
              <a:t>']</a:t>
            </a:r>
          </a:p>
          <a:p>
            <a:r>
              <a:rPr lang="en-US" altLang="zh-TW" sz="1400" dirty="0"/>
              <a:t>Location List = ['</a:t>
            </a:r>
            <a:r>
              <a:rPr lang="zh-TW" altLang="en-US" sz="1400" dirty="0"/>
              <a:t>美國</a:t>
            </a:r>
            <a:r>
              <a:rPr lang="en-US" altLang="zh-TW" sz="1400" dirty="0"/>
              <a:t>', '</a:t>
            </a:r>
            <a:r>
              <a:rPr lang="zh-TW" altLang="en-US" sz="1400" dirty="0"/>
              <a:t>參議院</a:t>
            </a:r>
            <a:r>
              <a:rPr lang="en-US" altLang="zh-TW" sz="1400" dirty="0"/>
              <a:t>', '</a:t>
            </a:r>
            <a:r>
              <a:rPr lang="zh-TW" altLang="en-US" sz="1400" dirty="0"/>
              <a:t>參議院</a:t>
            </a:r>
            <a:r>
              <a:rPr lang="en-US" altLang="zh-TW" sz="1400" dirty="0"/>
              <a:t>', '</a:t>
            </a:r>
            <a:r>
              <a:rPr lang="zh-TW" altLang="en-US" sz="1400" dirty="0"/>
              <a:t>國</a:t>
            </a:r>
            <a:r>
              <a:rPr lang="en-US" altLang="zh-TW" sz="1400" dirty="0"/>
              <a:t>']</a:t>
            </a:r>
          </a:p>
          <a:p>
            <a:r>
              <a:rPr lang="en-US" altLang="zh-TW" sz="1400" dirty="0"/>
              <a:t>Object List = ['</a:t>
            </a:r>
            <a:r>
              <a:rPr lang="zh-TW" altLang="en-US" sz="1400" dirty="0"/>
              <a:t>總統</a:t>
            </a:r>
            <a:r>
              <a:rPr lang="en-US" altLang="zh-TW" sz="1400" dirty="0"/>
              <a:t>', '</a:t>
            </a:r>
            <a:r>
              <a:rPr lang="zh-TW" altLang="en-US" sz="1400" dirty="0"/>
              <a:t>勞工部長</a:t>
            </a:r>
            <a:r>
              <a:rPr lang="en-US" altLang="zh-TW" sz="1400" dirty="0"/>
              <a:t>', '</a:t>
            </a:r>
            <a:r>
              <a:rPr lang="zh-TW" altLang="en-US" sz="1400" dirty="0"/>
              <a:t>聽證會</a:t>
            </a:r>
            <a:r>
              <a:rPr lang="en-US" altLang="zh-TW" sz="1400" dirty="0"/>
              <a:t>', '</a:t>
            </a:r>
            <a:r>
              <a:rPr lang="zh-TW" altLang="en-US" sz="1400" dirty="0"/>
              <a:t>華裔</a:t>
            </a:r>
            <a:r>
              <a:rPr lang="en-US" altLang="zh-TW" sz="1400" dirty="0"/>
              <a:t>', '</a:t>
            </a:r>
            <a:r>
              <a:rPr lang="zh-TW" altLang="en-US" sz="1400" dirty="0"/>
              <a:t>女性</a:t>
            </a:r>
            <a:r>
              <a:rPr lang="en-US" altLang="zh-TW" sz="1400" dirty="0"/>
              <a:t>', '</a:t>
            </a:r>
            <a:r>
              <a:rPr lang="zh-TW" altLang="en-US" sz="1400" dirty="0"/>
              <a:t>內閣</a:t>
            </a:r>
            <a:r>
              <a:rPr lang="en-US" altLang="zh-TW" sz="1400" dirty="0"/>
              <a:t>', '</a:t>
            </a:r>
            <a:r>
              <a:rPr lang="zh-TW" altLang="en-US" sz="1400" dirty="0"/>
              <a:t>成員</a:t>
            </a:r>
            <a:r>
              <a:rPr lang="en-US" altLang="zh-TW" sz="1400" dirty="0"/>
              <a:t>']</a:t>
            </a:r>
          </a:p>
          <a:p>
            <a:r>
              <a:rPr lang="en-US" altLang="zh-TW" sz="1400" dirty="0"/>
              <a:t>Event List = ['</a:t>
            </a:r>
            <a:r>
              <a:rPr lang="zh-TW" altLang="en-US" sz="1400" dirty="0"/>
              <a:t>美國提名勞工部長</a:t>
            </a:r>
            <a:r>
              <a:rPr lang="en-US" altLang="zh-TW" sz="1400" dirty="0"/>
              <a:t>', '</a:t>
            </a:r>
            <a:r>
              <a:rPr lang="zh-TW" altLang="en-US" sz="1400" dirty="0"/>
              <a:t>美國展開聽證會</a:t>
            </a:r>
            <a:r>
              <a:rPr lang="en-US" altLang="zh-TW" sz="1400" dirty="0"/>
              <a:t>', '</a:t>
            </a:r>
            <a:r>
              <a:rPr lang="zh-TW" altLang="en-US" sz="1400" dirty="0"/>
              <a:t>預料參議院</a:t>
            </a:r>
            <a:r>
              <a:rPr lang="en-US" altLang="zh-TW" sz="1400" dirty="0"/>
              <a:t>', '</a:t>
            </a:r>
            <a:r>
              <a:rPr lang="zh-TW" altLang="en-US" sz="1400" dirty="0"/>
              <a:t>支持</a:t>
            </a:r>
            <a:r>
              <a:rPr lang="en-US" altLang="zh-TW" sz="1400" dirty="0"/>
              <a:t>']</a:t>
            </a:r>
            <a:endParaRPr lang="zh-TW" altLang="en-US" sz="1400" dirty="0"/>
          </a:p>
        </p:txBody>
      </p:sp>
    </p:spTree>
    <p:extLst>
      <p:ext uri="{BB962C8B-B14F-4D97-AF65-F5344CB8AC3E}">
        <p14:creationId xmlns:p14="http://schemas.microsoft.com/office/powerpoint/2010/main" val="273794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F5E26-347E-46BF-8027-208D9A4F572A}"/>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7B15E88D-D1D6-4474-B9A4-666B625AF443}"/>
              </a:ext>
            </a:extLst>
          </p:cNvPr>
          <p:cNvSpPr>
            <a:spLocks noGrp="1"/>
          </p:cNvSpPr>
          <p:nvPr>
            <p:ph idx="1"/>
          </p:nvPr>
        </p:nvSpPr>
        <p:spPr>
          <a:xfrm>
            <a:off x="1295401" y="2556932"/>
            <a:ext cx="9601196" cy="3777366"/>
          </a:xfrm>
        </p:spPr>
        <p:txBody>
          <a:bodyPr>
            <a:normAutofit/>
          </a:bodyPr>
          <a:lstStyle/>
          <a:p>
            <a:r>
              <a:rPr lang="en-US" altLang="zh-TW" sz="1400" dirty="0"/>
              <a:t>'</a:t>
            </a:r>
            <a:r>
              <a:rPr lang="zh-TW" altLang="en-US" sz="1400" dirty="0"/>
              <a:t>宏宏騎機車去台北找朋友玩</a:t>
            </a:r>
            <a:r>
              <a:rPr lang="en-US" altLang="zh-TW" sz="1400" dirty="0"/>
              <a:t>'</a:t>
            </a:r>
          </a:p>
          <a:p>
            <a:r>
              <a:rPr lang="en-US" altLang="zh-TW" sz="1400" dirty="0" err="1"/>
              <a:t>Orginal</a:t>
            </a:r>
            <a:r>
              <a:rPr lang="en-US" altLang="zh-TW" sz="1400" dirty="0"/>
              <a:t> sentence  :[ '</a:t>
            </a:r>
            <a:r>
              <a:rPr lang="zh-TW" altLang="en-US" sz="1400" dirty="0"/>
              <a:t>宏宏</a:t>
            </a:r>
            <a:r>
              <a:rPr lang="en-US" altLang="zh-TW" sz="1400" dirty="0"/>
              <a:t>', '</a:t>
            </a:r>
            <a:r>
              <a:rPr lang="zh-TW" altLang="en-US" sz="1400" dirty="0"/>
              <a:t>騎</a:t>
            </a:r>
            <a:r>
              <a:rPr lang="en-US" altLang="zh-TW" sz="1400" dirty="0"/>
              <a:t>', '</a:t>
            </a:r>
            <a:r>
              <a:rPr lang="zh-TW" altLang="en-US" sz="1400" dirty="0"/>
              <a:t>機車</a:t>
            </a:r>
            <a:r>
              <a:rPr lang="en-US" altLang="zh-TW" sz="1400" dirty="0"/>
              <a:t>', '</a:t>
            </a:r>
            <a:r>
              <a:rPr lang="zh-TW" altLang="en-US" sz="1400" dirty="0"/>
              <a:t>去</a:t>
            </a:r>
            <a:r>
              <a:rPr lang="en-US" altLang="zh-TW" sz="1400" dirty="0"/>
              <a:t>', '</a:t>
            </a:r>
            <a:r>
              <a:rPr lang="zh-TW" altLang="en-US" sz="1400" dirty="0"/>
              <a:t>台北</a:t>
            </a:r>
            <a:r>
              <a:rPr lang="en-US" altLang="zh-TW" sz="1400" dirty="0"/>
              <a:t>', '</a:t>
            </a:r>
            <a:r>
              <a:rPr lang="zh-TW" altLang="en-US" sz="1400" dirty="0"/>
              <a:t>找</a:t>
            </a:r>
            <a:r>
              <a:rPr lang="en-US" altLang="zh-TW" sz="1400" dirty="0"/>
              <a:t>', '</a:t>
            </a:r>
            <a:r>
              <a:rPr lang="zh-TW" altLang="en-US" sz="1400" dirty="0"/>
              <a:t>朋友</a:t>
            </a:r>
            <a:r>
              <a:rPr lang="en-US" altLang="zh-TW" sz="1400" dirty="0"/>
              <a:t>', '</a:t>
            </a:r>
            <a:r>
              <a:rPr lang="zh-TW" altLang="en-US" sz="1400" dirty="0"/>
              <a:t>玩</a:t>
            </a:r>
            <a:r>
              <a:rPr lang="en-US" altLang="zh-TW" sz="1400" dirty="0"/>
              <a:t>', ]</a:t>
            </a:r>
          </a:p>
          <a:p>
            <a:r>
              <a:rPr lang="en-US" altLang="zh-TW" sz="1400" dirty="0"/>
              <a:t>POS tagging :</a:t>
            </a:r>
            <a:r>
              <a:rPr lang="zh-TW" altLang="en-US" sz="1400" dirty="0"/>
              <a:t>宏宏</a:t>
            </a:r>
            <a:r>
              <a:rPr lang="en-US" altLang="zh-TW" sz="1400" dirty="0"/>
              <a:t>(Nb)</a:t>
            </a:r>
            <a:r>
              <a:rPr lang="zh-TW" altLang="en-US" sz="1400" dirty="0"/>
              <a:t>　騎</a:t>
            </a:r>
            <a:r>
              <a:rPr lang="en-US" altLang="zh-TW" sz="1400" dirty="0"/>
              <a:t>(VC)</a:t>
            </a:r>
            <a:r>
              <a:rPr lang="zh-TW" altLang="en-US" sz="1400" dirty="0"/>
              <a:t>　機車</a:t>
            </a:r>
            <a:r>
              <a:rPr lang="en-US" altLang="zh-TW" sz="1400" dirty="0"/>
              <a:t>(Na)</a:t>
            </a:r>
            <a:r>
              <a:rPr lang="zh-TW" altLang="en-US" sz="1400" dirty="0"/>
              <a:t>　去</a:t>
            </a:r>
            <a:r>
              <a:rPr lang="en-US" altLang="zh-TW" sz="1400" dirty="0"/>
              <a:t>(VCL)</a:t>
            </a:r>
            <a:r>
              <a:rPr lang="zh-TW" altLang="en-US" sz="1400" dirty="0"/>
              <a:t>　台北</a:t>
            </a:r>
            <a:r>
              <a:rPr lang="en-US" altLang="zh-TW" sz="1400" dirty="0"/>
              <a:t>(Nc)</a:t>
            </a:r>
            <a:r>
              <a:rPr lang="zh-TW" altLang="en-US" sz="1400" dirty="0"/>
              <a:t>　找</a:t>
            </a:r>
            <a:r>
              <a:rPr lang="en-US" altLang="zh-TW" sz="1400" dirty="0"/>
              <a:t>(VC)</a:t>
            </a:r>
            <a:r>
              <a:rPr lang="zh-TW" altLang="en-US" sz="1400" dirty="0"/>
              <a:t>　朋友</a:t>
            </a:r>
            <a:r>
              <a:rPr lang="en-US" altLang="zh-TW" sz="1400" dirty="0"/>
              <a:t>(Na)</a:t>
            </a:r>
            <a:r>
              <a:rPr lang="zh-TW" altLang="en-US" sz="1400" dirty="0"/>
              <a:t>　玩</a:t>
            </a:r>
            <a:r>
              <a:rPr lang="en-US" altLang="zh-TW" sz="1400" dirty="0"/>
              <a:t>(VC)</a:t>
            </a:r>
            <a:r>
              <a:rPr lang="zh-TW" altLang="en-US" sz="1400" dirty="0"/>
              <a:t>　</a:t>
            </a:r>
          </a:p>
          <a:p>
            <a:r>
              <a:rPr lang="en-US" altLang="zh-TW" sz="1400" dirty="0"/>
              <a:t>Person Name List = ['</a:t>
            </a:r>
            <a:r>
              <a:rPr lang="zh-TW" altLang="en-US" sz="1400" dirty="0"/>
              <a:t>宏宏</a:t>
            </a:r>
            <a:r>
              <a:rPr lang="en-US" altLang="zh-TW" sz="1400" dirty="0"/>
              <a:t>']</a:t>
            </a:r>
          </a:p>
          <a:p>
            <a:r>
              <a:rPr lang="en-US" altLang="zh-TW" sz="1400" dirty="0"/>
              <a:t>Time List = []</a:t>
            </a:r>
          </a:p>
          <a:p>
            <a:r>
              <a:rPr lang="en-US" altLang="zh-TW" sz="1400" dirty="0"/>
              <a:t>Location List = ['</a:t>
            </a:r>
            <a:r>
              <a:rPr lang="zh-TW" altLang="en-US" sz="1400" dirty="0"/>
              <a:t>台北</a:t>
            </a:r>
            <a:r>
              <a:rPr lang="en-US" altLang="zh-TW" sz="1400" dirty="0"/>
              <a:t>']</a:t>
            </a:r>
          </a:p>
          <a:p>
            <a:r>
              <a:rPr lang="en-US" altLang="zh-TW" sz="1400" dirty="0"/>
              <a:t>Object List = ['</a:t>
            </a:r>
            <a:r>
              <a:rPr lang="zh-TW" altLang="en-US" sz="1400" dirty="0"/>
              <a:t>機車</a:t>
            </a:r>
            <a:r>
              <a:rPr lang="en-US" altLang="zh-TW" sz="1400" dirty="0"/>
              <a:t>', '</a:t>
            </a:r>
            <a:r>
              <a:rPr lang="zh-TW" altLang="en-US" sz="1400" dirty="0"/>
              <a:t>朋友</a:t>
            </a:r>
            <a:r>
              <a:rPr lang="en-US" altLang="zh-TW" sz="1400" dirty="0"/>
              <a:t>']</a:t>
            </a:r>
          </a:p>
          <a:p>
            <a:r>
              <a:rPr lang="en-US" altLang="zh-TW" sz="1400" dirty="0"/>
              <a:t>Event List = ['</a:t>
            </a:r>
            <a:r>
              <a:rPr lang="zh-TW" altLang="en-US" sz="1400" dirty="0"/>
              <a:t>宏宏騎機車</a:t>
            </a:r>
            <a:r>
              <a:rPr lang="en-US" altLang="zh-TW" sz="1400" dirty="0"/>
              <a:t>', '</a:t>
            </a:r>
            <a:r>
              <a:rPr lang="zh-TW" altLang="en-US" sz="1400" dirty="0"/>
              <a:t>宏宏去台北</a:t>
            </a:r>
            <a:r>
              <a:rPr lang="en-US" altLang="zh-TW" sz="1400" dirty="0"/>
              <a:t>', '</a:t>
            </a:r>
            <a:r>
              <a:rPr lang="zh-TW" altLang="en-US" sz="1400" dirty="0"/>
              <a:t>宏宏找朋友</a:t>
            </a:r>
            <a:r>
              <a:rPr lang="en-US" altLang="zh-TW" sz="1400" dirty="0"/>
              <a:t>']</a:t>
            </a:r>
            <a:endParaRPr lang="zh-TW" altLang="en-US" sz="1400" dirty="0"/>
          </a:p>
        </p:txBody>
      </p:sp>
    </p:spTree>
    <p:extLst>
      <p:ext uri="{BB962C8B-B14F-4D97-AF65-F5344CB8AC3E}">
        <p14:creationId xmlns:p14="http://schemas.microsoft.com/office/powerpoint/2010/main" val="354002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F5E26-347E-46BF-8027-208D9A4F572A}"/>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7B15E88D-D1D6-4474-B9A4-666B625AF443}"/>
              </a:ext>
            </a:extLst>
          </p:cNvPr>
          <p:cNvSpPr>
            <a:spLocks noGrp="1"/>
          </p:cNvSpPr>
          <p:nvPr>
            <p:ph idx="1"/>
          </p:nvPr>
        </p:nvSpPr>
        <p:spPr>
          <a:xfrm>
            <a:off x="1295401" y="2556932"/>
            <a:ext cx="9601196" cy="3777366"/>
          </a:xfrm>
        </p:spPr>
        <p:txBody>
          <a:bodyPr>
            <a:normAutofit/>
          </a:bodyPr>
          <a:lstStyle/>
          <a:p>
            <a:r>
              <a:rPr lang="en-US" altLang="zh-TW" sz="1400" dirty="0"/>
              <a:t>'</a:t>
            </a:r>
            <a:r>
              <a:rPr lang="zh-TW" altLang="en-US" sz="1400" dirty="0"/>
              <a:t>檢察官是在偵辦一起毒品案件時，發現劉偉建涉嫌販賣二級毒品大麻</a:t>
            </a:r>
            <a:r>
              <a:rPr lang="en-US" altLang="zh-TW" sz="1400" dirty="0"/>
              <a:t>'</a:t>
            </a:r>
          </a:p>
          <a:p>
            <a:r>
              <a:rPr lang="en-US" altLang="zh-TW" sz="1400" dirty="0" err="1"/>
              <a:t>Orginal</a:t>
            </a:r>
            <a:r>
              <a:rPr lang="en-US" altLang="zh-TW" sz="1400" dirty="0"/>
              <a:t> sentence  :[ '</a:t>
            </a:r>
            <a:r>
              <a:rPr lang="zh-TW" altLang="en-US" sz="1400" dirty="0"/>
              <a:t>檢察官</a:t>
            </a:r>
            <a:r>
              <a:rPr lang="en-US" altLang="zh-TW" sz="1400" dirty="0"/>
              <a:t>', '</a:t>
            </a:r>
            <a:r>
              <a:rPr lang="zh-TW" altLang="en-US" sz="1400" dirty="0"/>
              <a:t>是</a:t>
            </a:r>
            <a:r>
              <a:rPr lang="en-US" altLang="zh-TW" sz="1400" dirty="0"/>
              <a:t>', '</a:t>
            </a:r>
            <a:r>
              <a:rPr lang="zh-TW" altLang="en-US" sz="1400" dirty="0"/>
              <a:t>在</a:t>
            </a:r>
            <a:r>
              <a:rPr lang="en-US" altLang="zh-TW" sz="1400" dirty="0"/>
              <a:t>', '</a:t>
            </a:r>
            <a:r>
              <a:rPr lang="zh-TW" altLang="en-US" sz="1400" dirty="0"/>
              <a:t>偵辦</a:t>
            </a:r>
            <a:r>
              <a:rPr lang="en-US" altLang="zh-TW" sz="1400" dirty="0"/>
              <a:t>', '</a:t>
            </a:r>
            <a:r>
              <a:rPr lang="zh-TW" altLang="en-US" sz="1400" dirty="0"/>
              <a:t>一起</a:t>
            </a:r>
            <a:r>
              <a:rPr lang="en-US" altLang="zh-TW" sz="1400" dirty="0"/>
              <a:t>', '</a:t>
            </a:r>
            <a:r>
              <a:rPr lang="zh-TW" altLang="en-US" sz="1400" dirty="0"/>
              <a:t>毒品</a:t>
            </a:r>
            <a:r>
              <a:rPr lang="en-US" altLang="zh-TW" sz="1400" dirty="0"/>
              <a:t>', '</a:t>
            </a:r>
            <a:r>
              <a:rPr lang="zh-TW" altLang="en-US" sz="1400" dirty="0"/>
              <a:t>案件</a:t>
            </a:r>
            <a:r>
              <a:rPr lang="en-US" altLang="zh-TW" sz="1400" dirty="0"/>
              <a:t>', '</a:t>
            </a:r>
            <a:r>
              <a:rPr lang="zh-TW" altLang="en-US" sz="1400" dirty="0"/>
              <a:t>時</a:t>
            </a:r>
            <a:r>
              <a:rPr lang="en-US" altLang="zh-TW" sz="1400" dirty="0"/>
              <a:t>', '</a:t>
            </a:r>
            <a:r>
              <a:rPr lang="zh-TW" altLang="en-US" sz="1400" dirty="0"/>
              <a:t>，</a:t>
            </a:r>
            <a:r>
              <a:rPr lang="en-US" altLang="zh-TW" sz="1400" dirty="0"/>
              <a:t>', '</a:t>
            </a:r>
            <a:r>
              <a:rPr lang="zh-TW" altLang="en-US" sz="1400" dirty="0"/>
              <a:t>發現</a:t>
            </a:r>
            <a:r>
              <a:rPr lang="en-US" altLang="zh-TW" sz="1400" dirty="0"/>
              <a:t>', '</a:t>
            </a:r>
            <a:r>
              <a:rPr lang="zh-TW" altLang="en-US" sz="1400" dirty="0"/>
              <a:t>劉偉建</a:t>
            </a:r>
            <a:r>
              <a:rPr lang="en-US" altLang="zh-TW" sz="1400" dirty="0"/>
              <a:t>', '</a:t>
            </a:r>
            <a:r>
              <a:rPr lang="zh-TW" altLang="en-US" sz="1400" dirty="0"/>
              <a:t>涉嫌</a:t>
            </a:r>
            <a:r>
              <a:rPr lang="en-US" altLang="zh-TW" sz="1400" dirty="0"/>
              <a:t>', '</a:t>
            </a:r>
            <a:r>
              <a:rPr lang="zh-TW" altLang="en-US" sz="1400" dirty="0"/>
              <a:t>販賣</a:t>
            </a:r>
            <a:r>
              <a:rPr lang="en-US" altLang="zh-TW" sz="1400" dirty="0"/>
              <a:t>', '</a:t>
            </a:r>
            <a:r>
              <a:rPr lang="zh-TW" altLang="en-US" sz="1400" dirty="0"/>
              <a:t>二級</a:t>
            </a:r>
            <a:r>
              <a:rPr lang="en-US" altLang="zh-TW" sz="1400" dirty="0"/>
              <a:t>', '</a:t>
            </a:r>
            <a:r>
              <a:rPr lang="zh-TW" altLang="en-US" sz="1400" dirty="0"/>
              <a:t>毒品</a:t>
            </a:r>
            <a:r>
              <a:rPr lang="en-US" altLang="zh-TW" sz="1400" dirty="0"/>
              <a:t>', '</a:t>
            </a:r>
            <a:r>
              <a:rPr lang="zh-TW" altLang="en-US" sz="1400" dirty="0"/>
              <a:t>大麻</a:t>
            </a:r>
            <a:r>
              <a:rPr lang="en-US" altLang="zh-TW" sz="1400" dirty="0"/>
              <a:t>', ]</a:t>
            </a:r>
          </a:p>
          <a:p>
            <a:r>
              <a:rPr lang="en-US" altLang="zh-TW" sz="1400" dirty="0"/>
              <a:t>POS tagging :</a:t>
            </a:r>
            <a:r>
              <a:rPr lang="zh-TW" altLang="en-US" sz="1400" dirty="0"/>
              <a:t>檢察官</a:t>
            </a:r>
            <a:r>
              <a:rPr lang="en-US" altLang="zh-TW" sz="1400" dirty="0"/>
              <a:t>(Na)</a:t>
            </a:r>
            <a:r>
              <a:rPr lang="zh-TW" altLang="en-US" sz="1400" dirty="0"/>
              <a:t>　是</a:t>
            </a:r>
            <a:r>
              <a:rPr lang="en-US" altLang="zh-TW" sz="1400" dirty="0"/>
              <a:t>(SHI)</a:t>
            </a:r>
            <a:r>
              <a:rPr lang="zh-TW" altLang="en-US" sz="1400" dirty="0"/>
              <a:t>　在</a:t>
            </a:r>
            <a:r>
              <a:rPr lang="en-US" altLang="zh-TW" sz="1400" dirty="0"/>
              <a:t>(P)</a:t>
            </a:r>
            <a:r>
              <a:rPr lang="zh-TW" altLang="en-US" sz="1400" dirty="0"/>
              <a:t>　偵辦</a:t>
            </a:r>
            <a:r>
              <a:rPr lang="en-US" altLang="zh-TW" sz="1400" dirty="0"/>
              <a:t>(VC)</a:t>
            </a:r>
            <a:r>
              <a:rPr lang="zh-TW" altLang="en-US" sz="1400" dirty="0"/>
              <a:t>　一起</a:t>
            </a:r>
            <a:r>
              <a:rPr lang="en-US" altLang="zh-TW" sz="1400" dirty="0"/>
              <a:t>(D)</a:t>
            </a:r>
            <a:r>
              <a:rPr lang="zh-TW" altLang="en-US" sz="1400" dirty="0"/>
              <a:t>　毒品</a:t>
            </a:r>
            <a:r>
              <a:rPr lang="en-US" altLang="zh-TW" sz="1400" dirty="0"/>
              <a:t>(Na)</a:t>
            </a:r>
            <a:r>
              <a:rPr lang="zh-TW" altLang="en-US" sz="1400" dirty="0"/>
              <a:t>　案件</a:t>
            </a:r>
            <a:r>
              <a:rPr lang="en-US" altLang="zh-TW" sz="1400" dirty="0"/>
              <a:t>(Na)</a:t>
            </a:r>
            <a:r>
              <a:rPr lang="zh-TW" altLang="en-US" sz="1400" dirty="0"/>
              <a:t>　時</a:t>
            </a:r>
            <a:r>
              <a:rPr lang="en-US" altLang="zh-TW" sz="1400" dirty="0"/>
              <a:t>(Ng)</a:t>
            </a:r>
            <a:r>
              <a:rPr lang="zh-TW" altLang="en-US" sz="1400" dirty="0"/>
              <a:t>　，</a:t>
            </a:r>
            <a:r>
              <a:rPr lang="en-US" altLang="zh-TW" sz="1400" dirty="0"/>
              <a:t>(COMMACATEGORY)</a:t>
            </a:r>
            <a:r>
              <a:rPr lang="zh-TW" altLang="en-US" sz="1400" dirty="0"/>
              <a:t>　發現</a:t>
            </a:r>
            <a:r>
              <a:rPr lang="en-US" altLang="zh-TW" sz="1400" dirty="0"/>
              <a:t>(VE)</a:t>
            </a:r>
            <a:r>
              <a:rPr lang="zh-TW" altLang="en-US" sz="1400" dirty="0"/>
              <a:t>　劉偉建</a:t>
            </a:r>
            <a:r>
              <a:rPr lang="en-US" altLang="zh-TW" sz="1400" dirty="0"/>
              <a:t>(Nb)</a:t>
            </a:r>
            <a:r>
              <a:rPr lang="zh-TW" altLang="en-US" sz="1400" dirty="0"/>
              <a:t>　涉嫌</a:t>
            </a:r>
            <a:r>
              <a:rPr lang="en-US" altLang="zh-TW" sz="1400" dirty="0"/>
              <a:t>(VK)</a:t>
            </a:r>
            <a:r>
              <a:rPr lang="zh-TW" altLang="en-US" sz="1400" dirty="0"/>
              <a:t>　販賣</a:t>
            </a:r>
            <a:r>
              <a:rPr lang="en-US" altLang="zh-TW" sz="1400" dirty="0"/>
              <a:t>(VD)</a:t>
            </a:r>
            <a:r>
              <a:rPr lang="zh-TW" altLang="en-US" sz="1400" dirty="0"/>
              <a:t>　二級</a:t>
            </a:r>
            <a:r>
              <a:rPr lang="en-US" altLang="zh-TW" sz="1400" dirty="0"/>
              <a:t>(Na)</a:t>
            </a:r>
            <a:r>
              <a:rPr lang="zh-TW" altLang="en-US" sz="1400" dirty="0"/>
              <a:t>　毒 </a:t>
            </a:r>
          </a:p>
          <a:p>
            <a:r>
              <a:rPr lang="zh-TW" altLang="en-US" sz="1400" dirty="0"/>
              <a:t>品</a:t>
            </a:r>
            <a:r>
              <a:rPr lang="en-US" altLang="zh-TW" sz="1400" dirty="0"/>
              <a:t>(Na)</a:t>
            </a:r>
            <a:r>
              <a:rPr lang="zh-TW" altLang="en-US" sz="1400" dirty="0"/>
              <a:t>　大麻</a:t>
            </a:r>
            <a:r>
              <a:rPr lang="en-US" altLang="zh-TW" sz="1400" dirty="0"/>
              <a:t>(Na)</a:t>
            </a:r>
            <a:r>
              <a:rPr lang="zh-TW" altLang="en-US" sz="1400" dirty="0"/>
              <a:t>　</a:t>
            </a:r>
          </a:p>
          <a:p>
            <a:r>
              <a:rPr lang="en-US" altLang="zh-TW" sz="1400" dirty="0"/>
              <a:t>Person Name List = ['</a:t>
            </a:r>
            <a:r>
              <a:rPr lang="zh-TW" altLang="en-US" sz="1400" dirty="0"/>
              <a:t>劉偉建</a:t>
            </a:r>
            <a:r>
              <a:rPr lang="en-US" altLang="zh-TW" sz="1400" dirty="0"/>
              <a:t>']</a:t>
            </a:r>
          </a:p>
          <a:p>
            <a:r>
              <a:rPr lang="en-US" altLang="zh-TW" sz="1400" dirty="0"/>
              <a:t>Time List = []</a:t>
            </a:r>
          </a:p>
          <a:p>
            <a:r>
              <a:rPr lang="en-US" altLang="zh-TW" sz="1400" dirty="0"/>
              <a:t>Location List = []</a:t>
            </a:r>
          </a:p>
          <a:p>
            <a:r>
              <a:rPr lang="en-US" altLang="zh-TW" sz="1400" dirty="0"/>
              <a:t>Object List = ['</a:t>
            </a:r>
            <a:r>
              <a:rPr lang="zh-TW" altLang="en-US" sz="1400" dirty="0"/>
              <a:t>檢察官</a:t>
            </a:r>
            <a:r>
              <a:rPr lang="en-US" altLang="zh-TW" sz="1400" dirty="0"/>
              <a:t>', '</a:t>
            </a:r>
            <a:r>
              <a:rPr lang="zh-TW" altLang="en-US" sz="1400" dirty="0"/>
              <a:t>毒品</a:t>
            </a:r>
            <a:r>
              <a:rPr lang="en-US" altLang="zh-TW" sz="1400" dirty="0"/>
              <a:t>', '</a:t>
            </a:r>
            <a:r>
              <a:rPr lang="zh-TW" altLang="en-US" sz="1400" dirty="0"/>
              <a:t>案件</a:t>
            </a:r>
            <a:r>
              <a:rPr lang="en-US" altLang="zh-TW" sz="1400" dirty="0"/>
              <a:t>', '</a:t>
            </a:r>
            <a:r>
              <a:rPr lang="zh-TW" altLang="en-US" sz="1400" dirty="0"/>
              <a:t>二級</a:t>
            </a:r>
            <a:r>
              <a:rPr lang="en-US" altLang="zh-TW" sz="1400" dirty="0"/>
              <a:t>', '</a:t>
            </a:r>
            <a:r>
              <a:rPr lang="zh-TW" altLang="en-US" sz="1400" dirty="0"/>
              <a:t>毒品</a:t>
            </a:r>
            <a:r>
              <a:rPr lang="en-US" altLang="zh-TW" sz="1400" dirty="0"/>
              <a:t>', '</a:t>
            </a:r>
            <a:r>
              <a:rPr lang="zh-TW" altLang="en-US" sz="1400" dirty="0"/>
              <a:t>大麻</a:t>
            </a:r>
            <a:r>
              <a:rPr lang="en-US" altLang="zh-TW" sz="1400" dirty="0"/>
              <a:t>']</a:t>
            </a:r>
          </a:p>
          <a:p>
            <a:r>
              <a:rPr lang="en-US" altLang="zh-TW" sz="1400" dirty="0"/>
              <a:t>Event List = ['</a:t>
            </a:r>
            <a:r>
              <a:rPr lang="zh-TW" altLang="en-US" sz="1400" dirty="0"/>
              <a:t>檢察官偵辦毒品</a:t>
            </a:r>
            <a:r>
              <a:rPr lang="en-US" altLang="zh-TW" sz="1400" dirty="0"/>
              <a:t>', '</a:t>
            </a:r>
            <a:r>
              <a:rPr lang="zh-TW" altLang="en-US" sz="1400" dirty="0"/>
              <a:t>發現二級</a:t>
            </a:r>
            <a:r>
              <a:rPr lang="en-US" altLang="zh-TW" sz="1400" dirty="0"/>
              <a:t>']</a:t>
            </a:r>
            <a:endParaRPr lang="zh-TW" altLang="en-US" sz="1400" dirty="0"/>
          </a:p>
        </p:txBody>
      </p:sp>
    </p:spTree>
    <p:extLst>
      <p:ext uri="{BB962C8B-B14F-4D97-AF65-F5344CB8AC3E}">
        <p14:creationId xmlns:p14="http://schemas.microsoft.com/office/powerpoint/2010/main" val="425923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F5E26-347E-46BF-8027-208D9A4F572A}"/>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7B15E88D-D1D6-4474-B9A4-666B625AF443}"/>
              </a:ext>
            </a:extLst>
          </p:cNvPr>
          <p:cNvSpPr>
            <a:spLocks noGrp="1"/>
          </p:cNvSpPr>
          <p:nvPr>
            <p:ph idx="1"/>
          </p:nvPr>
        </p:nvSpPr>
        <p:spPr>
          <a:xfrm>
            <a:off x="1295401" y="2556932"/>
            <a:ext cx="9601196" cy="3777366"/>
          </a:xfrm>
        </p:spPr>
        <p:txBody>
          <a:bodyPr>
            <a:normAutofit/>
          </a:bodyPr>
          <a:lstStyle/>
          <a:p>
            <a:r>
              <a:rPr lang="en-US" altLang="zh-TW" sz="1400" dirty="0"/>
              <a:t>'</a:t>
            </a:r>
            <a:r>
              <a:rPr lang="zh-TW" altLang="en-US" sz="1400" dirty="0"/>
              <a:t>高院仍認定鈕承澤有罪，維持原判</a:t>
            </a:r>
            <a:r>
              <a:rPr lang="en-US" altLang="zh-TW" sz="1400" dirty="0"/>
              <a:t>'</a:t>
            </a:r>
          </a:p>
          <a:p>
            <a:r>
              <a:rPr lang="en-US" altLang="zh-TW" sz="1400" dirty="0" err="1"/>
              <a:t>Orginal</a:t>
            </a:r>
            <a:r>
              <a:rPr lang="en-US" altLang="zh-TW" sz="1400" dirty="0"/>
              <a:t> sentence  :[ '</a:t>
            </a:r>
            <a:r>
              <a:rPr lang="zh-TW" altLang="en-US" sz="1400" dirty="0"/>
              <a:t>高院</a:t>
            </a:r>
            <a:r>
              <a:rPr lang="en-US" altLang="zh-TW" sz="1400" dirty="0"/>
              <a:t>', '</a:t>
            </a:r>
            <a:r>
              <a:rPr lang="zh-TW" altLang="en-US" sz="1400" dirty="0"/>
              <a:t>仍</a:t>
            </a:r>
            <a:r>
              <a:rPr lang="en-US" altLang="zh-TW" sz="1400" dirty="0"/>
              <a:t>', '</a:t>
            </a:r>
            <a:r>
              <a:rPr lang="zh-TW" altLang="en-US" sz="1400" dirty="0"/>
              <a:t>認定</a:t>
            </a:r>
            <a:r>
              <a:rPr lang="en-US" altLang="zh-TW" sz="1400" dirty="0"/>
              <a:t>', '</a:t>
            </a:r>
            <a:r>
              <a:rPr lang="zh-TW" altLang="en-US" sz="1400" dirty="0"/>
              <a:t>鈕承澤</a:t>
            </a:r>
            <a:r>
              <a:rPr lang="en-US" altLang="zh-TW" sz="1400" dirty="0"/>
              <a:t>', '</a:t>
            </a:r>
            <a:r>
              <a:rPr lang="zh-TW" altLang="en-US" sz="1400" dirty="0"/>
              <a:t>有罪</a:t>
            </a:r>
            <a:r>
              <a:rPr lang="en-US" altLang="zh-TW" sz="1400" dirty="0"/>
              <a:t>', '</a:t>
            </a:r>
            <a:r>
              <a:rPr lang="zh-TW" altLang="en-US" sz="1400" dirty="0"/>
              <a:t>，</a:t>
            </a:r>
            <a:r>
              <a:rPr lang="en-US" altLang="zh-TW" sz="1400" dirty="0"/>
              <a:t>', '</a:t>
            </a:r>
            <a:r>
              <a:rPr lang="zh-TW" altLang="en-US" sz="1400" dirty="0"/>
              <a:t>維持</a:t>
            </a:r>
            <a:r>
              <a:rPr lang="en-US" altLang="zh-TW" sz="1400" dirty="0"/>
              <a:t>', '</a:t>
            </a:r>
            <a:r>
              <a:rPr lang="zh-TW" altLang="en-US" sz="1400" dirty="0"/>
              <a:t>原</a:t>
            </a:r>
            <a:r>
              <a:rPr lang="en-US" altLang="zh-TW" sz="1400" dirty="0"/>
              <a:t>', '</a:t>
            </a:r>
            <a:r>
              <a:rPr lang="zh-TW" altLang="en-US" sz="1400" dirty="0"/>
              <a:t>判</a:t>
            </a:r>
            <a:r>
              <a:rPr lang="en-US" altLang="zh-TW" sz="1400" dirty="0"/>
              <a:t>', ]</a:t>
            </a:r>
          </a:p>
          <a:p>
            <a:r>
              <a:rPr lang="en-US" altLang="zh-TW" sz="1400" dirty="0"/>
              <a:t>POS tagging :</a:t>
            </a:r>
            <a:r>
              <a:rPr lang="zh-TW" altLang="en-US" sz="1400" dirty="0"/>
              <a:t>高院</a:t>
            </a:r>
            <a:r>
              <a:rPr lang="en-US" altLang="zh-TW" sz="1400" dirty="0"/>
              <a:t>(Nc)</a:t>
            </a:r>
            <a:r>
              <a:rPr lang="zh-TW" altLang="en-US" sz="1400" dirty="0"/>
              <a:t>　仍</a:t>
            </a:r>
            <a:r>
              <a:rPr lang="en-US" altLang="zh-TW" sz="1400" dirty="0"/>
              <a:t>(D)</a:t>
            </a:r>
            <a:r>
              <a:rPr lang="zh-TW" altLang="en-US" sz="1400" dirty="0"/>
              <a:t>　認定</a:t>
            </a:r>
            <a:r>
              <a:rPr lang="en-US" altLang="zh-TW" sz="1400" dirty="0"/>
              <a:t>(VE)</a:t>
            </a:r>
            <a:r>
              <a:rPr lang="zh-TW" altLang="en-US" sz="1400" dirty="0"/>
              <a:t>　鈕承澤</a:t>
            </a:r>
            <a:r>
              <a:rPr lang="en-US" altLang="zh-TW" sz="1400" dirty="0"/>
              <a:t>(Nb)</a:t>
            </a:r>
            <a:r>
              <a:rPr lang="zh-TW" altLang="en-US" sz="1400" dirty="0"/>
              <a:t>　有罪</a:t>
            </a:r>
            <a:r>
              <a:rPr lang="en-US" altLang="zh-TW" sz="1400" dirty="0"/>
              <a:t>(VH)</a:t>
            </a:r>
            <a:r>
              <a:rPr lang="zh-TW" altLang="en-US" sz="1400" dirty="0"/>
              <a:t>　，</a:t>
            </a:r>
            <a:r>
              <a:rPr lang="en-US" altLang="zh-TW" sz="1400" dirty="0"/>
              <a:t>(COMMACATEGORY)</a:t>
            </a:r>
            <a:r>
              <a:rPr lang="zh-TW" altLang="en-US" sz="1400" dirty="0"/>
              <a:t>　維持</a:t>
            </a:r>
            <a:r>
              <a:rPr lang="en-US" altLang="zh-TW" sz="1400" dirty="0"/>
              <a:t>(VJ)</a:t>
            </a:r>
            <a:r>
              <a:rPr lang="zh-TW" altLang="en-US" sz="1400" dirty="0"/>
              <a:t>　原</a:t>
            </a:r>
            <a:r>
              <a:rPr lang="en-US" altLang="zh-TW" sz="1400" dirty="0"/>
              <a:t>(D)</a:t>
            </a:r>
            <a:r>
              <a:rPr lang="zh-TW" altLang="en-US" sz="1400" dirty="0"/>
              <a:t>　判</a:t>
            </a:r>
            <a:r>
              <a:rPr lang="en-US" altLang="zh-TW" sz="1400" dirty="0"/>
              <a:t>(VF)</a:t>
            </a:r>
            <a:r>
              <a:rPr lang="zh-TW" altLang="en-US" sz="1400" dirty="0"/>
              <a:t>　</a:t>
            </a:r>
          </a:p>
          <a:p>
            <a:r>
              <a:rPr lang="en-US" altLang="zh-TW" sz="1400" dirty="0"/>
              <a:t>Person Name List = ['</a:t>
            </a:r>
            <a:r>
              <a:rPr lang="zh-TW" altLang="en-US" sz="1400" dirty="0"/>
              <a:t>鈕承澤</a:t>
            </a:r>
            <a:r>
              <a:rPr lang="en-US" altLang="zh-TW" sz="1400" dirty="0"/>
              <a:t>']</a:t>
            </a:r>
          </a:p>
          <a:p>
            <a:r>
              <a:rPr lang="en-US" altLang="zh-TW" sz="1400" dirty="0"/>
              <a:t>Time List = []</a:t>
            </a:r>
          </a:p>
          <a:p>
            <a:r>
              <a:rPr lang="en-US" altLang="zh-TW" sz="1400" dirty="0"/>
              <a:t>Location List = ['</a:t>
            </a:r>
            <a:r>
              <a:rPr lang="zh-TW" altLang="en-US" sz="1400" dirty="0"/>
              <a:t>高院</a:t>
            </a:r>
            <a:r>
              <a:rPr lang="en-US" altLang="zh-TW" sz="1400" dirty="0"/>
              <a:t>']</a:t>
            </a:r>
          </a:p>
          <a:p>
            <a:r>
              <a:rPr lang="en-US" altLang="zh-TW" sz="1400" dirty="0"/>
              <a:t>Object List = []</a:t>
            </a:r>
          </a:p>
          <a:p>
            <a:r>
              <a:rPr lang="en-US" altLang="zh-TW" sz="1400" dirty="0"/>
              <a:t>Event List = ['</a:t>
            </a:r>
            <a:r>
              <a:rPr lang="zh-TW" altLang="en-US" sz="1400" dirty="0"/>
              <a:t>高院認定</a:t>
            </a:r>
            <a:r>
              <a:rPr lang="en-US" altLang="zh-TW" sz="1400" dirty="0"/>
              <a:t>']</a:t>
            </a:r>
            <a:endParaRPr lang="zh-TW" altLang="en-US" sz="1400" dirty="0"/>
          </a:p>
        </p:txBody>
      </p:sp>
    </p:spTree>
    <p:extLst>
      <p:ext uri="{BB962C8B-B14F-4D97-AF65-F5344CB8AC3E}">
        <p14:creationId xmlns:p14="http://schemas.microsoft.com/office/powerpoint/2010/main" val="9217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F5E26-347E-46BF-8027-208D9A4F572A}"/>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7B15E88D-D1D6-4474-B9A4-666B625AF443}"/>
              </a:ext>
            </a:extLst>
          </p:cNvPr>
          <p:cNvSpPr>
            <a:spLocks noGrp="1"/>
          </p:cNvSpPr>
          <p:nvPr>
            <p:ph idx="1"/>
          </p:nvPr>
        </p:nvSpPr>
        <p:spPr>
          <a:xfrm>
            <a:off x="1295401" y="2556932"/>
            <a:ext cx="9601196" cy="3777366"/>
          </a:xfrm>
        </p:spPr>
        <p:txBody>
          <a:bodyPr>
            <a:normAutofit/>
          </a:bodyPr>
          <a:lstStyle/>
          <a:p>
            <a:r>
              <a:rPr lang="en-US" altLang="zh-TW" sz="1400" dirty="0"/>
              <a:t>'</a:t>
            </a:r>
            <a:r>
              <a:rPr lang="zh-TW" altLang="en-US" sz="1400" dirty="0"/>
              <a:t>玉山是台灣第一高峰</a:t>
            </a:r>
            <a:r>
              <a:rPr lang="en-US" altLang="zh-TW" sz="1400" dirty="0"/>
              <a:t>'</a:t>
            </a:r>
          </a:p>
          <a:p>
            <a:r>
              <a:rPr lang="en-US" altLang="zh-TW" sz="1400" dirty="0" err="1"/>
              <a:t>Orginal</a:t>
            </a:r>
            <a:r>
              <a:rPr lang="en-US" altLang="zh-TW" sz="1400" dirty="0"/>
              <a:t> sentence  :[ '</a:t>
            </a:r>
            <a:r>
              <a:rPr lang="zh-TW" altLang="en-US" sz="1400" dirty="0"/>
              <a:t>玉山</a:t>
            </a:r>
            <a:r>
              <a:rPr lang="en-US" altLang="zh-TW" sz="1400" dirty="0"/>
              <a:t>', '</a:t>
            </a:r>
            <a:r>
              <a:rPr lang="zh-TW" altLang="en-US" sz="1400" dirty="0"/>
              <a:t>是</a:t>
            </a:r>
            <a:r>
              <a:rPr lang="en-US" altLang="zh-TW" sz="1400" dirty="0"/>
              <a:t>', '</a:t>
            </a:r>
            <a:r>
              <a:rPr lang="zh-TW" altLang="en-US" sz="1400" dirty="0"/>
              <a:t>台灣</a:t>
            </a:r>
            <a:r>
              <a:rPr lang="en-US" altLang="zh-TW" sz="1400" dirty="0"/>
              <a:t>', '</a:t>
            </a:r>
            <a:r>
              <a:rPr lang="zh-TW" altLang="en-US" sz="1400" dirty="0"/>
              <a:t>第一</a:t>
            </a:r>
            <a:r>
              <a:rPr lang="en-US" altLang="zh-TW" sz="1400" dirty="0"/>
              <a:t>', '</a:t>
            </a:r>
            <a:r>
              <a:rPr lang="zh-TW" altLang="en-US" sz="1400" dirty="0"/>
              <a:t>高峰</a:t>
            </a:r>
            <a:r>
              <a:rPr lang="en-US" altLang="zh-TW" sz="1400" dirty="0"/>
              <a:t>', ]</a:t>
            </a:r>
          </a:p>
          <a:p>
            <a:r>
              <a:rPr lang="en-US" altLang="zh-TW" sz="1400" dirty="0"/>
              <a:t>POS tagging :</a:t>
            </a:r>
            <a:r>
              <a:rPr lang="zh-TW" altLang="en-US" sz="1400" dirty="0"/>
              <a:t>玉山</a:t>
            </a:r>
            <a:r>
              <a:rPr lang="en-US" altLang="zh-TW" sz="1400" dirty="0"/>
              <a:t>(Nc)</a:t>
            </a:r>
            <a:r>
              <a:rPr lang="zh-TW" altLang="en-US" sz="1400" dirty="0"/>
              <a:t>　是</a:t>
            </a:r>
            <a:r>
              <a:rPr lang="en-US" altLang="zh-TW" sz="1400" dirty="0"/>
              <a:t>(SHI)</a:t>
            </a:r>
            <a:r>
              <a:rPr lang="zh-TW" altLang="en-US" sz="1400" dirty="0"/>
              <a:t>　台灣</a:t>
            </a:r>
            <a:r>
              <a:rPr lang="en-US" altLang="zh-TW" sz="1400" dirty="0"/>
              <a:t>(Nc)</a:t>
            </a:r>
            <a:r>
              <a:rPr lang="zh-TW" altLang="en-US" sz="1400" dirty="0"/>
              <a:t>　第一</a:t>
            </a:r>
            <a:r>
              <a:rPr lang="en-US" altLang="zh-TW" sz="1400" dirty="0"/>
              <a:t>(Neu)</a:t>
            </a:r>
            <a:r>
              <a:rPr lang="zh-TW" altLang="en-US" sz="1400" dirty="0"/>
              <a:t>　高峰</a:t>
            </a:r>
            <a:r>
              <a:rPr lang="en-US" altLang="zh-TW" sz="1400" dirty="0"/>
              <a:t>(Na)</a:t>
            </a:r>
            <a:r>
              <a:rPr lang="zh-TW" altLang="en-US" sz="1400" dirty="0"/>
              <a:t>　</a:t>
            </a:r>
          </a:p>
          <a:p>
            <a:r>
              <a:rPr lang="en-US" altLang="zh-TW" sz="1400" dirty="0"/>
              <a:t>Person Name List = []</a:t>
            </a:r>
          </a:p>
          <a:p>
            <a:r>
              <a:rPr lang="en-US" altLang="zh-TW" sz="1400" dirty="0"/>
              <a:t>Time List = []</a:t>
            </a:r>
          </a:p>
          <a:p>
            <a:r>
              <a:rPr lang="en-US" altLang="zh-TW" sz="1400" dirty="0"/>
              <a:t>Location List = ['</a:t>
            </a:r>
            <a:r>
              <a:rPr lang="zh-TW" altLang="en-US" sz="1400" dirty="0"/>
              <a:t>玉山</a:t>
            </a:r>
            <a:r>
              <a:rPr lang="en-US" altLang="zh-TW" sz="1400" dirty="0"/>
              <a:t>', '</a:t>
            </a:r>
            <a:r>
              <a:rPr lang="zh-TW" altLang="en-US" sz="1400" dirty="0"/>
              <a:t>台灣</a:t>
            </a:r>
            <a:r>
              <a:rPr lang="en-US" altLang="zh-TW" sz="1400" dirty="0"/>
              <a:t>']</a:t>
            </a:r>
          </a:p>
          <a:p>
            <a:r>
              <a:rPr lang="en-US" altLang="zh-TW" sz="1400" dirty="0"/>
              <a:t>Object List = ['</a:t>
            </a:r>
            <a:r>
              <a:rPr lang="zh-TW" altLang="en-US" sz="1400" dirty="0"/>
              <a:t>高峰</a:t>
            </a:r>
            <a:r>
              <a:rPr lang="en-US" altLang="zh-TW" sz="1400" dirty="0"/>
              <a:t>']</a:t>
            </a:r>
          </a:p>
          <a:p>
            <a:r>
              <a:rPr lang="en-US" altLang="zh-TW" sz="1400" dirty="0"/>
              <a:t>Event List = []</a:t>
            </a:r>
            <a:endParaRPr lang="zh-TW" altLang="en-US" sz="1400" dirty="0"/>
          </a:p>
        </p:txBody>
      </p:sp>
    </p:spTree>
    <p:extLst>
      <p:ext uri="{BB962C8B-B14F-4D97-AF65-F5344CB8AC3E}">
        <p14:creationId xmlns:p14="http://schemas.microsoft.com/office/powerpoint/2010/main" val="1849557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F5E26-347E-46BF-8027-208D9A4F572A}"/>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7B15E88D-D1D6-4474-B9A4-666B625AF443}"/>
              </a:ext>
            </a:extLst>
          </p:cNvPr>
          <p:cNvSpPr>
            <a:spLocks noGrp="1"/>
          </p:cNvSpPr>
          <p:nvPr>
            <p:ph idx="1"/>
          </p:nvPr>
        </p:nvSpPr>
        <p:spPr>
          <a:xfrm>
            <a:off x="1295401" y="2556932"/>
            <a:ext cx="9601196" cy="3777366"/>
          </a:xfrm>
        </p:spPr>
        <p:txBody>
          <a:bodyPr>
            <a:normAutofit/>
          </a:bodyPr>
          <a:lstStyle/>
          <a:p>
            <a:r>
              <a:rPr lang="en-US" altLang="zh-TW" sz="1400" dirty="0"/>
              <a:t>'</a:t>
            </a:r>
            <a:r>
              <a:rPr lang="zh-TW" altLang="en-US" sz="1400" dirty="0"/>
              <a:t>阿德要去便利商店買泡麵</a:t>
            </a:r>
            <a:r>
              <a:rPr lang="en-US" altLang="zh-TW" sz="1400" dirty="0"/>
              <a:t>'</a:t>
            </a:r>
          </a:p>
          <a:p>
            <a:r>
              <a:rPr lang="en-US" altLang="zh-TW" sz="1400" dirty="0" err="1"/>
              <a:t>Orginal</a:t>
            </a:r>
            <a:r>
              <a:rPr lang="en-US" altLang="zh-TW" sz="1400" dirty="0"/>
              <a:t> sentence  :[ '</a:t>
            </a:r>
            <a:r>
              <a:rPr lang="zh-TW" altLang="en-US" sz="1400" dirty="0"/>
              <a:t>阿德</a:t>
            </a:r>
            <a:r>
              <a:rPr lang="en-US" altLang="zh-TW" sz="1400" dirty="0"/>
              <a:t>', '</a:t>
            </a:r>
            <a:r>
              <a:rPr lang="zh-TW" altLang="en-US" sz="1400" dirty="0"/>
              <a:t>要</a:t>
            </a:r>
            <a:r>
              <a:rPr lang="en-US" altLang="zh-TW" sz="1400" dirty="0"/>
              <a:t>', '</a:t>
            </a:r>
            <a:r>
              <a:rPr lang="zh-TW" altLang="en-US" sz="1400" dirty="0"/>
              <a:t>去</a:t>
            </a:r>
            <a:r>
              <a:rPr lang="en-US" altLang="zh-TW" sz="1400" dirty="0"/>
              <a:t>', '</a:t>
            </a:r>
            <a:r>
              <a:rPr lang="zh-TW" altLang="en-US" sz="1400" dirty="0"/>
              <a:t>便利商店</a:t>
            </a:r>
            <a:r>
              <a:rPr lang="en-US" altLang="zh-TW" sz="1400" dirty="0"/>
              <a:t>', '</a:t>
            </a:r>
            <a:r>
              <a:rPr lang="zh-TW" altLang="en-US" sz="1400" dirty="0"/>
              <a:t>買</a:t>
            </a:r>
            <a:r>
              <a:rPr lang="en-US" altLang="zh-TW" sz="1400" dirty="0"/>
              <a:t>', '</a:t>
            </a:r>
            <a:r>
              <a:rPr lang="zh-TW" altLang="en-US" sz="1400" dirty="0"/>
              <a:t>泡麵</a:t>
            </a:r>
            <a:r>
              <a:rPr lang="en-US" altLang="zh-TW" sz="1400" dirty="0"/>
              <a:t>', ]</a:t>
            </a:r>
          </a:p>
          <a:p>
            <a:r>
              <a:rPr lang="en-US" altLang="zh-TW" sz="1400" dirty="0"/>
              <a:t>POS tagging :</a:t>
            </a:r>
            <a:r>
              <a:rPr lang="zh-TW" altLang="en-US" sz="1400" dirty="0"/>
              <a:t>阿德</a:t>
            </a:r>
            <a:r>
              <a:rPr lang="en-US" altLang="zh-TW" sz="1400" dirty="0"/>
              <a:t>(Nb)</a:t>
            </a:r>
            <a:r>
              <a:rPr lang="zh-TW" altLang="en-US" sz="1400" dirty="0"/>
              <a:t>　要</a:t>
            </a:r>
            <a:r>
              <a:rPr lang="en-US" altLang="zh-TW" sz="1400" dirty="0"/>
              <a:t>(D)</a:t>
            </a:r>
            <a:r>
              <a:rPr lang="zh-TW" altLang="en-US" sz="1400" dirty="0"/>
              <a:t>　去</a:t>
            </a:r>
            <a:r>
              <a:rPr lang="en-US" altLang="zh-TW" sz="1400" dirty="0"/>
              <a:t>(VCL)</a:t>
            </a:r>
            <a:r>
              <a:rPr lang="zh-TW" altLang="en-US" sz="1400" dirty="0"/>
              <a:t>　便利商店</a:t>
            </a:r>
            <a:r>
              <a:rPr lang="en-US" altLang="zh-TW" sz="1400" dirty="0"/>
              <a:t>(Nc)</a:t>
            </a:r>
            <a:r>
              <a:rPr lang="zh-TW" altLang="en-US" sz="1400" dirty="0"/>
              <a:t>　買</a:t>
            </a:r>
            <a:r>
              <a:rPr lang="en-US" altLang="zh-TW" sz="1400" dirty="0"/>
              <a:t>(VC)</a:t>
            </a:r>
            <a:r>
              <a:rPr lang="zh-TW" altLang="en-US" sz="1400" dirty="0"/>
              <a:t>　泡麵</a:t>
            </a:r>
            <a:r>
              <a:rPr lang="en-US" altLang="zh-TW" sz="1400" dirty="0"/>
              <a:t>(Na)</a:t>
            </a:r>
            <a:r>
              <a:rPr lang="zh-TW" altLang="en-US" sz="1400" dirty="0"/>
              <a:t>　</a:t>
            </a:r>
          </a:p>
          <a:p>
            <a:r>
              <a:rPr lang="en-US" altLang="zh-TW" sz="1400" dirty="0"/>
              <a:t>Person Name List = ['</a:t>
            </a:r>
            <a:r>
              <a:rPr lang="zh-TW" altLang="en-US" sz="1400" dirty="0"/>
              <a:t>阿德</a:t>
            </a:r>
            <a:r>
              <a:rPr lang="en-US" altLang="zh-TW" sz="1400" dirty="0"/>
              <a:t>']</a:t>
            </a:r>
          </a:p>
          <a:p>
            <a:r>
              <a:rPr lang="en-US" altLang="zh-TW" sz="1400" dirty="0"/>
              <a:t>Time List = []</a:t>
            </a:r>
          </a:p>
          <a:p>
            <a:r>
              <a:rPr lang="en-US" altLang="zh-TW" sz="1400" dirty="0"/>
              <a:t>Location List = ['</a:t>
            </a:r>
            <a:r>
              <a:rPr lang="zh-TW" altLang="en-US" sz="1400" dirty="0"/>
              <a:t>便利商店</a:t>
            </a:r>
            <a:r>
              <a:rPr lang="en-US" altLang="zh-TW" sz="1400" dirty="0"/>
              <a:t>']</a:t>
            </a:r>
          </a:p>
          <a:p>
            <a:r>
              <a:rPr lang="en-US" altLang="zh-TW" sz="1400" dirty="0"/>
              <a:t>Object List = ['</a:t>
            </a:r>
            <a:r>
              <a:rPr lang="zh-TW" altLang="en-US" sz="1400" dirty="0"/>
              <a:t>泡麵</a:t>
            </a:r>
            <a:r>
              <a:rPr lang="en-US" altLang="zh-TW" sz="1400" dirty="0"/>
              <a:t>']</a:t>
            </a:r>
          </a:p>
          <a:p>
            <a:r>
              <a:rPr lang="en-US" altLang="zh-TW" sz="1400" dirty="0"/>
              <a:t>Event List = ['</a:t>
            </a:r>
            <a:r>
              <a:rPr lang="zh-TW" altLang="en-US" sz="1400" dirty="0"/>
              <a:t>阿德去便利商店</a:t>
            </a:r>
            <a:r>
              <a:rPr lang="en-US" altLang="zh-TW" sz="1400" dirty="0"/>
              <a:t>', '</a:t>
            </a:r>
            <a:r>
              <a:rPr lang="zh-TW" altLang="en-US" sz="1400" dirty="0"/>
              <a:t>阿德買泡麵</a:t>
            </a:r>
            <a:r>
              <a:rPr lang="en-US" altLang="zh-TW" sz="1400" dirty="0"/>
              <a:t>']</a:t>
            </a:r>
            <a:endParaRPr lang="zh-TW" altLang="en-US" sz="1400" dirty="0"/>
          </a:p>
        </p:txBody>
      </p:sp>
    </p:spTree>
    <p:extLst>
      <p:ext uri="{BB962C8B-B14F-4D97-AF65-F5344CB8AC3E}">
        <p14:creationId xmlns:p14="http://schemas.microsoft.com/office/powerpoint/2010/main" val="343715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695037-1116-4495-9CDB-1219735172CE}"/>
              </a:ext>
            </a:extLst>
          </p:cNvPr>
          <p:cNvSpPr>
            <a:spLocks noGrp="1"/>
          </p:cNvSpPr>
          <p:nvPr>
            <p:ph type="title"/>
          </p:nvPr>
        </p:nvSpPr>
        <p:spPr/>
        <p:txBody>
          <a:bodyPr/>
          <a:lstStyle/>
          <a:p>
            <a:r>
              <a:rPr lang="en-US" altLang="zh-TW" dirty="0"/>
              <a:t>Code</a:t>
            </a:r>
            <a:r>
              <a:rPr lang="zh-TW" altLang="en-US" dirty="0"/>
              <a:t>主要架構</a:t>
            </a:r>
          </a:p>
        </p:txBody>
      </p:sp>
      <p:sp>
        <p:nvSpPr>
          <p:cNvPr id="3" name="內容版面配置區 2">
            <a:extLst>
              <a:ext uri="{FF2B5EF4-FFF2-40B4-BE49-F238E27FC236}">
                <a16:creationId xmlns:a16="http://schemas.microsoft.com/office/drawing/2014/main" id="{003F47C2-8654-4D2C-B2A9-05F3F9F51870}"/>
              </a:ext>
            </a:extLst>
          </p:cNvPr>
          <p:cNvSpPr>
            <a:spLocks noGrp="1"/>
          </p:cNvSpPr>
          <p:nvPr>
            <p:ph idx="1"/>
          </p:nvPr>
        </p:nvSpPr>
        <p:spPr/>
        <p:txBody>
          <a:bodyPr/>
          <a:lstStyle/>
          <a:p>
            <a:r>
              <a:rPr lang="zh-TW" altLang="en-US" dirty="0"/>
              <a:t>以</a:t>
            </a:r>
            <a:r>
              <a:rPr lang="en-US" altLang="zh-TW" dirty="0" err="1"/>
              <a:t>ckip</a:t>
            </a:r>
            <a:r>
              <a:rPr lang="zh-TW" altLang="en-US" dirty="0"/>
              <a:t>的斷詞、詞性標註為基礎</a:t>
            </a:r>
            <a:r>
              <a:rPr lang="en-US" altLang="zh-TW" dirty="0"/>
              <a:t>(</a:t>
            </a:r>
            <a:r>
              <a:rPr lang="zh-TW" altLang="en-US" dirty="0"/>
              <a:t>引用</a:t>
            </a:r>
            <a:r>
              <a:rPr lang="en-US" altLang="zh-TW" dirty="0" err="1"/>
              <a:t>ckip</a:t>
            </a:r>
            <a:r>
              <a:rPr lang="zh-TW" altLang="en-US" dirty="0"/>
              <a:t>中</a:t>
            </a:r>
            <a:r>
              <a:rPr lang="en-US" altLang="zh-TW" dirty="0" err="1"/>
              <a:t>ws</a:t>
            </a:r>
            <a:r>
              <a:rPr lang="en-US" altLang="zh-TW" dirty="0"/>
              <a:t> </a:t>
            </a:r>
            <a:r>
              <a:rPr lang="zh-TW" altLang="en-US" dirty="0"/>
              <a:t>、 </a:t>
            </a:r>
            <a:r>
              <a:rPr lang="en-US" altLang="zh-TW" dirty="0"/>
              <a:t>pos</a:t>
            </a:r>
            <a:r>
              <a:rPr lang="zh-TW" altLang="en-US" dirty="0"/>
              <a:t>模組</a:t>
            </a:r>
            <a:r>
              <a:rPr lang="en-US" altLang="zh-TW" dirty="0"/>
              <a:t>)</a:t>
            </a:r>
            <a:r>
              <a:rPr lang="zh-TW" altLang="en-US" dirty="0"/>
              <a:t>來做</a:t>
            </a:r>
            <a:r>
              <a:rPr lang="en-US" altLang="zh-TW" dirty="0"/>
              <a:t>NER</a:t>
            </a:r>
          </a:p>
          <a:p>
            <a:r>
              <a:rPr lang="zh-TW" altLang="en-US" dirty="0"/>
              <a:t>做完</a:t>
            </a:r>
            <a:r>
              <a:rPr lang="en-US" altLang="zh-TW" dirty="0" err="1"/>
              <a:t>ws</a:t>
            </a:r>
            <a:r>
              <a:rPr lang="en-US" altLang="zh-TW" dirty="0"/>
              <a:t> </a:t>
            </a:r>
            <a:r>
              <a:rPr lang="zh-TW" altLang="en-US" dirty="0"/>
              <a:t>、 </a:t>
            </a:r>
            <a:r>
              <a:rPr lang="en-US" altLang="zh-TW" dirty="0"/>
              <a:t>pos</a:t>
            </a:r>
            <a:r>
              <a:rPr lang="zh-TW" altLang="en-US" dirty="0"/>
              <a:t>之後，接著自己歸納出不同的</a:t>
            </a:r>
            <a:r>
              <a:rPr lang="en-US" altLang="zh-TW" dirty="0"/>
              <a:t>event</a:t>
            </a:r>
            <a:r>
              <a:rPr lang="zh-TW" altLang="en-US" dirty="0"/>
              <a:t>形式 </a:t>
            </a:r>
            <a:r>
              <a:rPr lang="en-US" altLang="zh-TW" dirty="0"/>
              <a:t>(SVO</a:t>
            </a:r>
            <a:r>
              <a:rPr lang="zh-TW" altLang="en-US" dirty="0"/>
              <a:t> 、 </a:t>
            </a:r>
            <a:r>
              <a:rPr lang="en-US" altLang="zh-TW" dirty="0"/>
              <a:t>VO …)</a:t>
            </a:r>
            <a:r>
              <a:rPr lang="zh-TW" altLang="en-US" dirty="0"/>
              <a:t>，如此方便做語句判斷，作為</a:t>
            </a:r>
            <a:r>
              <a:rPr lang="en-US" altLang="zh-TW" dirty="0"/>
              <a:t>event</a:t>
            </a:r>
            <a:r>
              <a:rPr lang="zh-TW" altLang="en-US" dirty="0"/>
              <a:t>篩選</a:t>
            </a:r>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84497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F5E26-347E-46BF-8027-208D9A4F572A}"/>
              </a:ext>
            </a:extLst>
          </p:cNvPr>
          <p:cNvSpPr>
            <a:spLocks noGrp="1"/>
          </p:cNvSpPr>
          <p:nvPr>
            <p:ph type="title"/>
          </p:nvPr>
        </p:nvSpPr>
        <p:spPr/>
        <p:txBody>
          <a:bodyPr/>
          <a:lstStyle/>
          <a:p>
            <a:r>
              <a:rPr lang="zh-TW" altLang="en-US" dirty="0"/>
              <a:t>結果範例</a:t>
            </a:r>
          </a:p>
        </p:txBody>
      </p:sp>
      <p:sp>
        <p:nvSpPr>
          <p:cNvPr id="3" name="內容版面配置區 2">
            <a:extLst>
              <a:ext uri="{FF2B5EF4-FFF2-40B4-BE49-F238E27FC236}">
                <a16:creationId xmlns:a16="http://schemas.microsoft.com/office/drawing/2014/main" id="{7B15E88D-D1D6-4474-B9A4-666B625AF443}"/>
              </a:ext>
            </a:extLst>
          </p:cNvPr>
          <p:cNvSpPr>
            <a:spLocks noGrp="1"/>
          </p:cNvSpPr>
          <p:nvPr>
            <p:ph idx="1"/>
          </p:nvPr>
        </p:nvSpPr>
        <p:spPr>
          <a:xfrm>
            <a:off x="1295401" y="2556932"/>
            <a:ext cx="9601196" cy="3777366"/>
          </a:xfrm>
        </p:spPr>
        <p:txBody>
          <a:bodyPr>
            <a:normAutofit/>
          </a:bodyPr>
          <a:lstStyle/>
          <a:p>
            <a:r>
              <a:rPr lang="en-US" altLang="zh-TW" sz="1400" dirty="0"/>
              <a:t>'</a:t>
            </a:r>
            <a:r>
              <a:rPr lang="zh-TW" altLang="en-US" sz="1400" dirty="0"/>
              <a:t>小志在牛牛牧場看圖片</a:t>
            </a:r>
            <a:r>
              <a:rPr lang="en-US" altLang="zh-TW" sz="1400" dirty="0"/>
              <a:t>'</a:t>
            </a:r>
          </a:p>
          <a:p>
            <a:r>
              <a:rPr lang="en-US" altLang="zh-TW" sz="1400" dirty="0" err="1"/>
              <a:t>Orginal</a:t>
            </a:r>
            <a:r>
              <a:rPr lang="en-US" altLang="zh-TW" sz="1400" dirty="0"/>
              <a:t> sentence  :[ '</a:t>
            </a:r>
            <a:r>
              <a:rPr lang="zh-TW" altLang="en-US" sz="1400" dirty="0"/>
              <a:t>小志</a:t>
            </a:r>
            <a:r>
              <a:rPr lang="en-US" altLang="zh-TW" sz="1400" dirty="0"/>
              <a:t>', '</a:t>
            </a:r>
            <a:r>
              <a:rPr lang="zh-TW" altLang="en-US" sz="1400" dirty="0"/>
              <a:t>在</a:t>
            </a:r>
            <a:r>
              <a:rPr lang="en-US" altLang="zh-TW" sz="1400" dirty="0"/>
              <a:t>', '</a:t>
            </a:r>
            <a:r>
              <a:rPr lang="zh-TW" altLang="en-US" sz="1400" dirty="0"/>
              <a:t>牛牛</a:t>
            </a:r>
            <a:r>
              <a:rPr lang="en-US" altLang="zh-TW" sz="1400" dirty="0"/>
              <a:t>', '</a:t>
            </a:r>
            <a:r>
              <a:rPr lang="zh-TW" altLang="en-US" sz="1400" dirty="0"/>
              <a:t>牧場</a:t>
            </a:r>
            <a:r>
              <a:rPr lang="en-US" altLang="zh-TW" sz="1400" dirty="0"/>
              <a:t>', '</a:t>
            </a:r>
            <a:r>
              <a:rPr lang="zh-TW" altLang="en-US" sz="1400" dirty="0"/>
              <a:t>看</a:t>
            </a:r>
            <a:r>
              <a:rPr lang="en-US" altLang="zh-TW" sz="1400" dirty="0"/>
              <a:t>', '</a:t>
            </a:r>
            <a:r>
              <a:rPr lang="zh-TW" altLang="en-US" sz="1400" dirty="0"/>
              <a:t>圖片</a:t>
            </a:r>
            <a:r>
              <a:rPr lang="en-US" altLang="zh-TW" sz="1400" dirty="0"/>
              <a:t>', ]</a:t>
            </a:r>
          </a:p>
          <a:p>
            <a:r>
              <a:rPr lang="en-US" altLang="zh-TW" sz="1400" dirty="0"/>
              <a:t>POS tagging :</a:t>
            </a:r>
            <a:r>
              <a:rPr lang="zh-TW" altLang="en-US" sz="1400" dirty="0"/>
              <a:t>小志</a:t>
            </a:r>
            <a:r>
              <a:rPr lang="en-US" altLang="zh-TW" sz="1400" dirty="0"/>
              <a:t>(Nb)</a:t>
            </a:r>
            <a:r>
              <a:rPr lang="zh-TW" altLang="en-US" sz="1400" dirty="0"/>
              <a:t>　在</a:t>
            </a:r>
            <a:r>
              <a:rPr lang="en-US" altLang="zh-TW" sz="1400" dirty="0"/>
              <a:t>(P)</a:t>
            </a:r>
            <a:r>
              <a:rPr lang="zh-TW" altLang="en-US" sz="1400" dirty="0"/>
              <a:t>　牛牛</a:t>
            </a:r>
            <a:r>
              <a:rPr lang="en-US" altLang="zh-TW" sz="1400" dirty="0"/>
              <a:t>(Na)</a:t>
            </a:r>
            <a:r>
              <a:rPr lang="zh-TW" altLang="en-US" sz="1400" dirty="0"/>
              <a:t>　牧場</a:t>
            </a:r>
            <a:r>
              <a:rPr lang="en-US" altLang="zh-TW" sz="1400" dirty="0"/>
              <a:t>(Nc)</a:t>
            </a:r>
            <a:r>
              <a:rPr lang="zh-TW" altLang="en-US" sz="1400" dirty="0"/>
              <a:t>　看</a:t>
            </a:r>
            <a:r>
              <a:rPr lang="en-US" altLang="zh-TW" sz="1400" dirty="0"/>
              <a:t>(VC)</a:t>
            </a:r>
            <a:r>
              <a:rPr lang="zh-TW" altLang="en-US" sz="1400" dirty="0"/>
              <a:t>　圖片</a:t>
            </a:r>
            <a:r>
              <a:rPr lang="en-US" altLang="zh-TW" sz="1400" dirty="0"/>
              <a:t>(Na)</a:t>
            </a:r>
            <a:r>
              <a:rPr lang="zh-TW" altLang="en-US" sz="1400" dirty="0"/>
              <a:t>　</a:t>
            </a:r>
          </a:p>
          <a:p>
            <a:r>
              <a:rPr lang="en-US" altLang="zh-TW" sz="1400" dirty="0"/>
              <a:t>Person Name List = ['</a:t>
            </a:r>
            <a:r>
              <a:rPr lang="zh-TW" altLang="en-US" sz="1400" dirty="0"/>
              <a:t>小志</a:t>
            </a:r>
            <a:r>
              <a:rPr lang="en-US" altLang="zh-TW" sz="1400" dirty="0"/>
              <a:t>']</a:t>
            </a:r>
          </a:p>
          <a:p>
            <a:r>
              <a:rPr lang="en-US" altLang="zh-TW" sz="1400" dirty="0"/>
              <a:t>Time List = []</a:t>
            </a:r>
          </a:p>
          <a:p>
            <a:r>
              <a:rPr lang="en-US" altLang="zh-TW" sz="1400" dirty="0"/>
              <a:t>Location List = ['</a:t>
            </a:r>
            <a:r>
              <a:rPr lang="zh-TW" altLang="en-US" sz="1400" dirty="0"/>
              <a:t>牧場</a:t>
            </a:r>
            <a:r>
              <a:rPr lang="en-US" altLang="zh-TW" sz="1400" dirty="0"/>
              <a:t>']</a:t>
            </a:r>
          </a:p>
          <a:p>
            <a:r>
              <a:rPr lang="en-US" altLang="zh-TW" sz="1400" dirty="0"/>
              <a:t>Object List = ['</a:t>
            </a:r>
            <a:r>
              <a:rPr lang="zh-TW" altLang="en-US" sz="1400" dirty="0"/>
              <a:t>牛牛</a:t>
            </a:r>
            <a:r>
              <a:rPr lang="en-US" altLang="zh-TW" sz="1400" dirty="0"/>
              <a:t>', '</a:t>
            </a:r>
            <a:r>
              <a:rPr lang="zh-TW" altLang="en-US" sz="1400" dirty="0"/>
              <a:t>圖片</a:t>
            </a:r>
            <a:r>
              <a:rPr lang="en-US" altLang="zh-TW" sz="1400" dirty="0"/>
              <a:t>']</a:t>
            </a:r>
          </a:p>
          <a:p>
            <a:r>
              <a:rPr lang="en-US" altLang="zh-TW" sz="1400" dirty="0"/>
              <a:t>Event List = ['</a:t>
            </a:r>
            <a:r>
              <a:rPr lang="zh-TW" altLang="en-US" sz="1400" dirty="0"/>
              <a:t>小志看圖片</a:t>
            </a:r>
            <a:r>
              <a:rPr lang="en-US" altLang="zh-TW" sz="1400" dirty="0"/>
              <a:t>']</a:t>
            </a:r>
            <a:endParaRPr lang="zh-TW" altLang="en-US" sz="1400" dirty="0"/>
          </a:p>
        </p:txBody>
      </p:sp>
    </p:spTree>
    <p:extLst>
      <p:ext uri="{BB962C8B-B14F-4D97-AF65-F5344CB8AC3E}">
        <p14:creationId xmlns:p14="http://schemas.microsoft.com/office/powerpoint/2010/main" val="411416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95CAB-C6FB-44BE-B5B0-6F9B5836D8C2}"/>
              </a:ext>
            </a:extLst>
          </p:cNvPr>
          <p:cNvSpPr>
            <a:spLocks noGrp="1"/>
          </p:cNvSpPr>
          <p:nvPr>
            <p:ph type="title"/>
          </p:nvPr>
        </p:nvSpPr>
        <p:spPr/>
        <p:txBody>
          <a:bodyPr/>
          <a:lstStyle/>
          <a:p>
            <a:r>
              <a:rPr lang="zh-TW" altLang="en-US" dirty="0"/>
              <a:t>結果說明</a:t>
            </a:r>
          </a:p>
        </p:txBody>
      </p:sp>
      <p:sp>
        <p:nvSpPr>
          <p:cNvPr id="3" name="內容版面配置區 2">
            <a:extLst>
              <a:ext uri="{FF2B5EF4-FFF2-40B4-BE49-F238E27FC236}">
                <a16:creationId xmlns:a16="http://schemas.microsoft.com/office/drawing/2014/main" id="{FBDE07D2-9059-43A9-9FFD-1B2FA823FBEC}"/>
              </a:ext>
            </a:extLst>
          </p:cNvPr>
          <p:cNvSpPr>
            <a:spLocks noGrp="1"/>
          </p:cNvSpPr>
          <p:nvPr>
            <p:ph idx="1"/>
          </p:nvPr>
        </p:nvSpPr>
        <p:spPr/>
        <p:txBody>
          <a:bodyPr/>
          <a:lstStyle/>
          <a:p>
            <a:r>
              <a:rPr lang="zh-TW" altLang="en-US" dirty="0"/>
              <a:t>上面的範例中，像助教在課堂中提供的句子有些比較簡單，單純</a:t>
            </a:r>
            <a:r>
              <a:rPr lang="en-US" altLang="zh-TW" dirty="0"/>
              <a:t>SVO</a:t>
            </a:r>
            <a:r>
              <a:rPr lang="zh-TW" altLang="en-US" dirty="0"/>
              <a:t>就可以抓到正確的事件，但是像是原本</a:t>
            </a:r>
            <a:r>
              <a:rPr lang="en-US" altLang="zh-TW" dirty="0" err="1"/>
              <a:t>github</a:t>
            </a:r>
            <a:r>
              <a:rPr lang="zh-TW" altLang="en-US" dirty="0"/>
              <a:t>上的句子很複雜，組成方式變成了 </a:t>
            </a:r>
            <a:r>
              <a:rPr lang="en-US" altLang="zh-TW" dirty="0"/>
              <a:t>SV</a:t>
            </a:r>
            <a:r>
              <a:rPr lang="en-US" altLang="zh-TW" dirty="0">
                <a:solidFill>
                  <a:srgbClr val="FF0000"/>
                </a:solidFill>
              </a:rPr>
              <a:t>(SVO)</a:t>
            </a:r>
            <a:r>
              <a:rPr lang="en-US" altLang="zh-TW" dirty="0"/>
              <a:t>O</a:t>
            </a:r>
            <a:r>
              <a:rPr lang="zh-TW" altLang="en-US" dirty="0"/>
              <a:t> ，中間紅色的</a:t>
            </a:r>
            <a:r>
              <a:rPr lang="en-US" altLang="zh-TW" dirty="0"/>
              <a:t>SVO</a:t>
            </a:r>
            <a:r>
              <a:rPr lang="zh-TW" altLang="en-US" dirty="0"/>
              <a:t> 代表在一個句子中，又有一個句子穿插在其中，才能表示一個完整的句意，像這種句子，以我的</a:t>
            </a:r>
            <a:r>
              <a:rPr lang="en-US" altLang="zh-TW" dirty="0"/>
              <a:t>rule</a:t>
            </a:r>
            <a:r>
              <a:rPr lang="zh-TW" altLang="en-US" dirty="0"/>
              <a:t>抓取句子，反而會抓錯意思。</a:t>
            </a:r>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1275773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AEAA98-53F5-4AB1-8184-678A1889AB68}"/>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322BB2AC-3104-4D59-847D-1350F3588B15}"/>
              </a:ext>
            </a:extLst>
          </p:cNvPr>
          <p:cNvSpPr>
            <a:spLocks noGrp="1"/>
          </p:cNvSpPr>
          <p:nvPr>
            <p:ph idx="1"/>
          </p:nvPr>
        </p:nvSpPr>
        <p:spPr/>
        <p:txBody>
          <a:bodyPr/>
          <a:lstStyle/>
          <a:p>
            <a:r>
              <a:rPr lang="en-US" altLang="zh-TW" dirty="0"/>
              <a:t>CKIP</a:t>
            </a:r>
            <a:r>
              <a:rPr lang="zh-TW" altLang="en-US" dirty="0"/>
              <a:t>中各種詞性分類</a:t>
            </a:r>
            <a:endParaRPr lang="en-US" altLang="zh-TW" dirty="0"/>
          </a:p>
          <a:p>
            <a:pPr lvl="1"/>
            <a:r>
              <a:rPr lang="en-US" altLang="zh-TW" dirty="0"/>
              <a:t>http://jiannrong.blogspot.com/2020/09/ckip.html</a:t>
            </a:r>
            <a:endParaRPr lang="zh-TW" altLang="en-US" dirty="0"/>
          </a:p>
        </p:txBody>
      </p:sp>
    </p:spTree>
    <p:extLst>
      <p:ext uri="{BB962C8B-B14F-4D97-AF65-F5344CB8AC3E}">
        <p14:creationId xmlns:p14="http://schemas.microsoft.com/office/powerpoint/2010/main" val="262244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402B4A-516C-4354-833F-1B99F9F98BC1}"/>
              </a:ext>
            </a:extLst>
          </p:cNvPr>
          <p:cNvSpPr>
            <a:spLocks noGrp="1"/>
          </p:cNvSpPr>
          <p:nvPr>
            <p:ph type="title"/>
          </p:nvPr>
        </p:nvSpPr>
        <p:spPr/>
        <p:txBody>
          <a:bodyPr/>
          <a:lstStyle/>
          <a:p>
            <a:r>
              <a:rPr lang="zh-TW" altLang="en-US" dirty="0"/>
              <a:t>基本原則</a:t>
            </a:r>
          </a:p>
        </p:txBody>
      </p:sp>
      <p:sp>
        <p:nvSpPr>
          <p:cNvPr id="3" name="內容版面配置區 2">
            <a:extLst>
              <a:ext uri="{FF2B5EF4-FFF2-40B4-BE49-F238E27FC236}">
                <a16:creationId xmlns:a16="http://schemas.microsoft.com/office/drawing/2014/main" id="{03632B56-C7A7-440B-A639-64A16F79519F}"/>
              </a:ext>
            </a:extLst>
          </p:cNvPr>
          <p:cNvSpPr>
            <a:spLocks noGrp="1"/>
          </p:cNvSpPr>
          <p:nvPr>
            <p:ph idx="1"/>
          </p:nvPr>
        </p:nvSpPr>
        <p:spPr>
          <a:xfrm>
            <a:off x="1295401" y="2556931"/>
            <a:ext cx="9601196" cy="3954227"/>
          </a:xfrm>
        </p:spPr>
        <p:txBody>
          <a:bodyPr>
            <a:normAutofit/>
          </a:bodyPr>
          <a:lstStyle/>
          <a:p>
            <a:r>
              <a:rPr lang="zh-TW" altLang="en-US" dirty="0"/>
              <a:t>基本事件組成 </a:t>
            </a:r>
            <a:r>
              <a:rPr lang="en-US" altLang="zh-TW" dirty="0"/>
              <a:t>:</a:t>
            </a:r>
            <a:r>
              <a:rPr lang="zh-TW" altLang="en-US" dirty="0"/>
              <a:t> 主詞</a:t>
            </a:r>
            <a:r>
              <a:rPr lang="en-US" altLang="zh-TW" dirty="0"/>
              <a:t>(S)</a:t>
            </a:r>
            <a:r>
              <a:rPr lang="zh-TW" altLang="en-US" dirty="0"/>
              <a:t> </a:t>
            </a:r>
            <a:r>
              <a:rPr lang="en-US" altLang="zh-TW" dirty="0"/>
              <a:t>+</a:t>
            </a:r>
            <a:r>
              <a:rPr lang="zh-TW" altLang="en-US" dirty="0"/>
              <a:t> 動詞</a:t>
            </a:r>
            <a:r>
              <a:rPr lang="en-US" altLang="zh-TW" dirty="0"/>
              <a:t>(V)</a:t>
            </a:r>
            <a:r>
              <a:rPr lang="zh-TW" altLang="en-US" dirty="0"/>
              <a:t> </a:t>
            </a:r>
            <a:r>
              <a:rPr lang="en-US" altLang="zh-TW" dirty="0"/>
              <a:t>+</a:t>
            </a:r>
            <a:r>
              <a:rPr lang="zh-TW" altLang="en-US" dirty="0"/>
              <a:t> 受詞</a:t>
            </a:r>
            <a:r>
              <a:rPr lang="en-US" altLang="zh-TW" dirty="0"/>
              <a:t>(O)</a:t>
            </a:r>
          </a:p>
          <a:p>
            <a:r>
              <a:rPr lang="zh-TW" altLang="en-US" dirty="0"/>
              <a:t>因為有時候句子的主詞是可以省略的，因此在抓取事件時，換看句子先碰到 名詞</a:t>
            </a:r>
            <a:r>
              <a:rPr lang="en-US" altLang="zh-TW" dirty="0"/>
              <a:t>or</a:t>
            </a:r>
            <a:r>
              <a:rPr lang="zh-TW" altLang="en-US" dirty="0"/>
              <a:t>動詞，來決定事件的開頭是否有主詞。</a:t>
            </a:r>
            <a:endParaRPr lang="en-US" altLang="zh-TW" dirty="0"/>
          </a:p>
          <a:p>
            <a:pPr lvl="1"/>
            <a:r>
              <a:rPr lang="zh-TW" altLang="en-US" dirty="0"/>
              <a:t>若是先抓到動詞，表示這個事件的主詞被省略</a:t>
            </a:r>
            <a:r>
              <a:rPr lang="en-US" altLang="zh-TW" dirty="0"/>
              <a:t>or</a:t>
            </a:r>
            <a:r>
              <a:rPr lang="zh-TW" altLang="en-US" dirty="0"/>
              <a:t>不需要</a:t>
            </a:r>
            <a:endParaRPr lang="en-US" altLang="zh-TW" dirty="0"/>
          </a:p>
          <a:p>
            <a:pPr lvl="1"/>
            <a:r>
              <a:rPr lang="zh-TW" altLang="en-US" dirty="0"/>
              <a:t>若是先抓到名詞，則將此名詞視作為主詞使用</a:t>
            </a:r>
            <a:endParaRPr lang="en-US" altLang="zh-TW" dirty="0"/>
          </a:p>
          <a:p>
            <a:r>
              <a:rPr lang="zh-TW" altLang="en-US" dirty="0"/>
              <a:t>在抓到動詞之後再次抓到名詞，表示這個名詞可能為受詞，因此將此名詞視作為受詞</a:t>
            </a:r>
            <a:endParaRPr lang="en-US" altLang="zh-TW" dirty="0"/>
          </a:p>
          <a:p>
            <a:r>
              <a:rPr lang="zh-TW" altLang="en-US" dirty="0"/>
              <a:t>在至少抓到動詞和受詞之後，表示一個事件，因此加入事件的</a:t>
            </a:r>
            <a:r>
              <a:rPr lang="en-US" altLang="zh-TW" dirty="0"/>
              <a:t>list</a:t>
            </a:r>
            <a:r>
              <a:rPr lang="zh-TW" altLang="en-US" dirty="0"/>
              <a:t>中</a:t>
            </a:r>
          </a:p>
        </p:txBody>
      </p:sp>
    </p:spTree>
    <p:extLst>
      <p:ext uri="{BB962C8B-B14F-4D97-AF65-F5344CB8AC3E}">
        <p14:creationId xmlns:p14="http://schemas.microsoft.com/office/powerpoint/2010/main" val="49447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A0D27F-00FC-4AB9-9832-745E3CBE6FA9}"/>
              </a:ext>
            </a:extLst>
          </p:cNvPr>
          <p:cNvSpPr>
            <a:spLocks noGrp="1"/>
          </p:cNvSpPr>
          <p:nvPr>
            <p:ph type="title"/>
          </p:nvPr>
        </p:nvSpPr>
        <p:spPr/>
        <p:txBody>
          <a:bodyPr/>
          <a:lstStyle/>
          <a:p>
            <a:r>
              <a:rPr lang="zh-TW" altLang="en-US" dirty="0"/>
              <a:t>其他規則</a:t>
            </a:r>
          </a:p>
        </p:txBody>
      </p:sp>
      <p:sp>
        <p:nvSpPr>
          <p:cNvPr id="3" name="內容版面配置區 2">
            <a:extLst>
              <a:ext uri="{FF2B5EF4-FFF2-40B4-BE49-F238E27FC236}">
                <a16:creationId xmlns:a16="http://schemas.microsoft.com/office/drawing/2014/main" id="{60409BCD-091F-4C9B-AEB1-A473945729C1}"/>
              </a:ext>
            </a:extLst>
          </p:cNvPr>
          <p:cNvSpPr>
            <a:spLocks noGrp="1"/>
          </p:cNvSpPr>
          <p:nvPr>
            <p:ph idx="1"/>
          </p:nvPr>
        </p:nvSpPr>
        <p:spPr/>
        <p:txBody>
          <a:bodyPr/>
          <a:lstStyle/>
          <a:p>
            <a:r>
              <a:rPr lang="zh-TW" altLang="en-US" dirty="0"/>
              <a:t>有時句子是一個主詞做了很多件事情</a:t>
            </a:r>
            <a:endParaRPr lang="en-US" altLang="zh-TW" dirty="0"/>
          </a:p>
          <a:p>
            <a:pPr lvl="1"/>
            <a:r>
              <a:rPr lang="en-US" altLang="zh-TW" dirty="0"/>
              <a:t>EX1:</a:t>
            </a:r>
            <a:r>
              <a:rPr lang="zh-TW" altLang="en-US" dirty="0"/>
              <a:t>阿德要去便利商店買泡麵</a:t>
            </a:r>
            <a:endParaRPr lang="en-US" altLang="zh-TW" dirty="0"/>
          </a:p>
          <a:p>
            <a:pPr lvl="1"/>
            <a:r>
              <a:rPr lang="en-US" altLang="zh-TW" dirty="0"/>
              <a:t>EX2:</a:t>
            </a:r>
            <a:r>
              <a:rPr lang="zh-TW" altLang="en-US" dirty="0"/>
              <a:t>宏宏騎機車去台北找朋友</a:t>
            </a:r>
            <a:endParaRPr lang="en-US" altLang="zh-TW" dirty="0"/>
          </a:p>
          <a:p>
            <a:r>
              <a:rPr lang="zh-TW" altLang="en-US" dirty="0"/>
              <a:t>此時，在抓取第二個事件時，我會看之前是否有抓過主詞，有的話會自動把主詞填回來</a:t>
            </a:r>
            <a:endParaRPr lang="en-US" altLang="zh-TW" dirty="0"/>
          </a:p>
          <a:p>
            <a:pPr lvl="1"/>
            <a:r>
              <a:rPr lang="en-US" altLang="zh-TW" dirty="0"/>
              <a:t>RESULT1:['</a:t>
            </a:r>
            <a:r>
              <a:rPr lang="zh-TW" altLang="en-US" dirty="0"/>
              <a:t>阿德去便利商店</a:t>
            </a:r>
            <a:r>
              <a:rPr lang="en-US" altLang="zh-TW" dirty="0"/>
              <a:t>', '</a:t>
            </a:r>
            <a:r>
              <a:rPr lang="zh-TW" altLang="en-US" dirty="0"/>
              <a:t>阿德買泡麵</a:t>
            </a:r>
            <a:r>
              <a:rPr lang="en-US" altLang="zh-TW" dirty="0"/>
              <a:t>’]</a:t>
            </a:r>
          </a:p>
          <a:p>
            <a:pPr lvl="1"/>
            <a:r>
              <a:rPr lang="en-US" altLang="zh-TW" dirty="0"/>
              <a:t>RESULT2:['</a:t>
            </a:r>
            <a:r>
              <a:rPr lang="zh-TW" altLang="en-US" dirty="0"/>
              <a:t>宏宏騎機車</a:t>
            </a:r>
            <a:r>
              <a:rPr lang="en-US" altLang="zh-TW" dirty="0"/>
              <a:t>', '</a:t>
            </a:r>
            <a:r>
              <a:rPr lang="zh-TW" altLang="en-US" dirty="0"/>
              <a:t>宏宏去台北</a:t>
            </a:r>
            <a:r>
              <a:rPr lang="en-US" altLang="zh-TW" dirty="0"/>
              <a:t>', '</a:t>
            </a:r>
            <a:r>
              <a:rPr lang="zh-TW" altLang="en-US" dirty="0"/>
              <a:t>宏宏找朋友</a:t>
            </a:r>
            <a:r>
              <a:rPr lang="en-US" altLang="zh-TW" dirty="0"/>
              <a:t>']</a:t>
            </a:r>
            <a:endParaRPr lang="zh-TW" altLang="en-US" dirty="0"/>
          </a:p>
        </p:txBody>
      </p:sp>
    </p:spTree>
    <p:extLst>
      <p:ext uri="{BB962C8B-B14F-4D97-AF65-F5344CB8AC3E}">
        <p14:creationId xmlns:p14="http://schemas.microsoft.com/office/powerpoint/2010/main" val="43155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5DD775-DFC9-4BA4-92B0-28F5A7F677CA}"/>
              </a:ext>
            </a:extLst>
          </p:cNvPr>
          <p:cNvSpPr>
            <a:spLocks noGrp="1"/>
          </p:cNvSpPr>
          <p:nvPr>
            <p:ph type="title"/>
          </p:nvPr>
        </p:nvSpPr>
        <p:spPr/>
        <p:txBody>
          <a:bodyPr/>
          <a:lstStyle/>
          <a:p>
            <a:r>
              <a:rPr lang="zh-TW" altLang="en-US" dirty="0"/>
              <a:t>其他規則</a:t>
            </a:r>
            <a:r>
              <a:rPr lang="en-US" altLang="zh-TW" dirty="0"/>
              <a:t>(</a:t>
            </a:r>
            <a:r>
              <a:rPr lang="zh-TW" altLang="en-US" dirty="0"/>
              <a:t>主詞</a:t>
            </a:r>
            <a:r>
              <a:rPr lang="en-US" altLang="zh-TW" dirty="0"/>
              <a:t>)</a:t>
            </a:r>
            <a:endParaRPr lang="zh-TW" altLang="en-US" dirty="0"/>
          </a:p>
        </p:txBody>
      </p:sp>
      <p:sp>
        <p:nvSpPr>
          <p:cNvPr id="3" name="內容版面配置區 2">
            <a:extLst>
              <a:ext uri="{FF2B5EF4-FFF2-40B4-BE49-F238E27FC236}">
                <a16:creationId xmlns:a16="http://schemas.microsoft.com/office/drawing/2014/main" id="{8B9D8797-9699-483C-8FD5-43343DB0C915}"/>
              </a:ext>
            </a:extLst>
          </p:cNvPr>
          <p:cNvSpPr>
            <a:spLocks noGrp="1"/>
          </p:cNvSpPr>
          <p:nvPr>
            <p:ph idx="1"/>
          </p:nvPr>
        </p:nvSpPr>
        <p:spPr/>
        <p:txBody>
          <a:bodyPr/>
          <a:lstStyle/>
          <a:p>
            <a:r>
              <a:rPr lang="zh-TW" altLang="en-US" dirty="0"/>
              <a:t>如果文字中遇到</a:t>
            </a:r>
            <a:r>
              <a:rPr lang="en-US" altLang="zh-TW" dirty="0"/>
              <a:t>“</a:t>
            </a:r>
            <a:r>
              <a:rPr lang="zh-TW" altLang="en-US" dirty="0"/>
              <a:t>自己</a:t>
            </a:r>
            <a:r>
              <a:rPr lang="en-US" altLang="zh-TW" dirty="0"/>
              <a:t>”</a:t>
            </a:r>
            <a:r>
              <a:rPr lang="zh-TW" altLang="en-US" dirty="0"/>
              <a:t>，我會嘗試往前去找之前用過的主詞，來做為當下的主詞</a:t>
            </a:r>
            <a:endParaRPr lang="en-US" altLang="zh-TW" dirty="0"/>
          </a:p>
          <a:p>
            <a:r>
              <a:rPr lang="zh-TW" altLang="en-US" dirty="0"/>
              <a:t>有時主詞並非專有名詞，有時可能會是一個地方</a:t>
            </a:r>
            <a:r>
              <a:rPr lang="en-US" altLang="zh-TW" dirty="0"/>
              <a:t>(ex</a:t>
            </a:r>
            <a:r>
              <a:rPr lang="zh-TW" altLang="en-US" dirty="0"/>
              <a:t>美國眾議院發起</a:t>
            </a:r>
            <a:r>
              <a:rPr lang="en-US" altLang="zh-TW" dirty="0"/>
              <a:t>…)</a:t>
            </a:r>
            <a:r>
              <a:rPr lang="zh-TW" altLang="en-US" dirty="0"/>
              <a:t>，因此在名詞抓取上不能單純只抓取專有名詞，有時也要考慮把地名</a:t>
            </a:r>
            <a:r>
              <a:rPr lang="en-US" altLang="zh-TW" dirty="0"/>
              <a:t>(Nc)</a:t>
            </a:r>
            <a:r>
              <a:rPr lang="zh-TW" altLang="en-US" dirty="0"/>
              <a:t>作為主詞。</a:t>
            </a:r>
          </a:p>
        </p:txBody>
      </p:sp>
    </p:spTree>
    <p:extLst>
      <p:ext uri="{BB962C8B-B14F-4D97-AF65-F5344CB8AC3E}">
        <p14:creationId xmlns:p14="http://schemas.microsoft.com/office/powerpoint/2010/main" val="204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57C87D-1184-4DB1-900B-F4E4FBF7E23D}"/>
              </a:ext>
            </a:extLst>
          </p:cNvPr>
          <p:cNvSpPr>
            <a:spLocks noGrp="1"/>
          </p:cNvSpPr>
          <p:nvPr>
            <p:ph type="title"/>
          </p:nvPr>
        </p:nvSpPr>
        <p:spPr/>
        <p:txBody>
          <a:bodyPr/>
          <a:lstStyle/>
          <a:p>
            <a:r>
              <a:rPr lang="zh-TW" altLang="en-US" dirty="0"/>
              <a:t>其他規則</a:t>
            </a:r>
            <a:r>
              <a:rPr lang="en-US" altLang="zh-TW" dirty="0"/>
              <a:t>(</a:t>
            </a:r>
            <a:r>
              <a:rPr lang="zh-TW" altLang="en-US" dirty="0"/>
              <a:t>動詞</a:t>
            </a:r>
            <a:r>
              <a:rPr lang="en-US" altLang="zh-TW" dirty="0"/>
              <a:t>)</a:t>
            </a:r>
            <a:endParaRPr lang="zh-TW" altLang="en-US" dirty="0"/>
          </a:p>
        </p:txBody>
      </p:sp>
      <p:sp>
        <p:nvSpPr>
          <p:cNvPr id="3" name="內容版面配置區 2">
            <a:extLst>
              <a:ext uri="{FF2B5EF4-FFF2-40B4-BE49-F238E27FC236}">
                <a16:creationId xmlns:a16="http://schemas.microsoft.com/office/drawing/2014/main" id="{E546FF62-4CEB-49B7-942F-ED9B4E7BEA19}"/>
              </a:ext>
            </a:extLst>
          </p:cNvPr>
          <p:cNvSpPr>
            <a:spLocks noGrp="1"/>
          </p:cNvSpPr>
          <p:nvPr>
            <p:ph idx="1"/>
          </p:nvPr>
        </p:nvSpPr>
        <p:spPr/>
        <p:txBody>
          <a:bodyPr/>
          <a:lstStyle/>
          <a:p>
            <a:r>
              <a:rPr lang="zh-TW" altLang="en-US" dirty="0"/>
              <a:t>動詞形式很多</a:t>
            </a:r>
            <a:r>
              <a:rPr lang="en-US" altLang="zh-TW" dirty="0"/>
              <a:t>(</a:t>
            </a:r>
            <a:r>
              <a:rPr lang="en-US" altLang="zh-TW" dirty="0" err="1"/>
              <a:t>Va</a:t>
            </a:r>
            <a:r>
              <a:rPr lang="zh-TW" altLang="en-US" dirty="0"/>
              <a:t>、</a:t>
            </a:r>
            <a:r>
              <a:rPr lang="en-US" altLang="zh-TW" dirty="0" err="1"/>
              <a:t>Vb</a:t>
            </a:r>
            <a:r>
              <a:rPr lang="zh-TW" altLang="en-US" dirty="0"/>
              <a:t>、</a:t>
            </a:r>
            <a:r>
              <a:rPr lang="en-US" altLang="zh-TW" dirty="0" err="1"/>
              <a:t>Vc</a:t>
            </a:r>
            <a:r>
              <a:rPr lang="en-US" altLang="zh-TW" dirty="0"/>
              <a:t>...)</a:t>
            </a:r>
            <a:r>
              <a:rPr lang="zh-TW" altLang="en-US" dirty="0"/>
              <a:t>，因此我只有根據我測到的內容做調整，若是沒有測過的動詞，可能會導致結果不正確</a:t>
            </a:r>
            <a:endParaRPr lang="en-US" altLang="zh-TW" dirty="0"/>
          </a:p>
        </p:txBody>
      </p:sp>
    </p:spTree>
    <p:extLst>
      <p:ext uri="{BB962C8B-B14F-4D97-AF65-F5344CB8AC3E}">
        <p14:creationId xmlns:p14="http://schemas.microsoft.com/office/powerpoint/2010/main" val="99604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CDAEA6-E0D7-4BAD-B1A3-1B6A8CB7D45C}"/>
              </a:ext>
            </a:extLst>
          </p:cNvPr>
          <p:cNvSpPr>
            <a:spLocks noGrp="1"/>
          </p:cNvSpPr>
          <p:nvPr>
            <p:ph type="title"/>
          </p:nvPr>
        </p:nvSpPr>
        <p:spPr/>
        <p:txBody>
          <a:bodyPr/>
          <a:lstStyle/>
          <a:p>
            <a:r>
              <a:rPr lang="zh-TW" altLang="en-US" dirty="0"/>
              <a:t>其他規則</a:t>
            </a:r>
            <a:r>
              <a:rPr lang="en-US" altLang="zh-TW" dirty="0"/>
              <a:t>(</a:t>
            </a:r>
            <a:r>
              <a:rPr lang="zh-TW" altLang="en-US" dirty="0"/>
              <a:t>受詞</a:t>
            </a:r>
            <a:r>
              <a:rPr lang="en-US" altLang="zh-TW" dirty="0"/>
              <a:t>)</a:t>
            </a:r>
            <a:endParaRPr lang="zh-TW" altLang="en-US" dirty="0"/>
          </a:p>
        </p:txBody>
      </p:sp>
      <p:sp>
        <p:nvSpPr>
          <p:cNvPr id="3" name="內容版面配置區 2">
            <a:extLst>
              <a:ext uri="{FF2B5EF4-FFF2-40B4-BE49-F238E27FC236}">
                <a16:creationId xmlns:a16="http://schemas.microsoft.com/office/drawing/2014/main" id="{14E5D8DE-CEA1-46B4-9D20-973F11B65A24}"/>
              </a:ext>
            </a:extLst>
          </p:cNvPr>
          <p:cNvSpPr>
            <a:spLocks noGrp="1"/>
          </p:cNvSpPr>
          <p:nvPr>
            <p:ph idx="1"/>
          </p:nvPr>
        </p:nvSpPr>
        <p:spPr/>
        <p:txBody>
          <a:bodyPr/>
          <a:lstStyle/>
          <a:p>
            <a:r>
              <a:rPr lang="zh-TW" altLang="en-US" dirty="0"/>
              <a:t>受詞的抓取主要以名詞為主，大多為</a:t>
            </a:r>
            <a:r>
              <a:rPr lang="en-US" altLang="zh-TW" dirty="0"/>
              <a:t>Na</a:t>
            </a:r>
          </a:p>
          <a:p>
            <a:r>
              <a:rPr lang="zh-TW" altLang="en-US" dirty="0"/>
              <a:t>若遇到特殊的動詞，則在抓取受詞時，會特別挑選</a:t>
            </a:r>
            <a:endParaRPr lang="en-US" altLang="zh-TW" dirty="0"/>
          </a:p>
          <a:p>
            <a:pPr lvl="1"/>
            <a:r>
              <a:rPr lang="en-US" altLang="zh-TW" dirty="0"/>
              <a:t>EX: </a:t>
            </a:r>
            <a:r>
              <a:rPr lang="zh-TW" altLang="en-US" dirty="0"/>
              <a:t>若動詞為</a:t>
            </a:r>
            <a:r>
              <a:rPr lang="en-US" altLang="zh-TW" dirty="0"/>
              <a:t>VCL</a:t>
            </a:r>
            <a:r>
              <a:rPr lang="zh-TW" altLang="en-US" dirty="0"/>
              <a:t>，則受詞會特別挑選地名</a:t>
            </a:r>
          </a:p>
        </p:txBody>
      </p:sp>
    </p:spTree>
    <p:extLst>
      <p:ext uri="{BB962C8B-B14F-4D97-AF65-F5344CB8AC3E}">
        <p14:creationId xmlns:p14="http://schemas.microsoft.com/office/powerpoint/2010/main" val="280077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6E66A4-5070-4433-90C8-6E1D0BE46BBD}"/>
              </a:ext>
            </a:extLst>
          </p:cNvPr>
          <p:cNvSpPr>
            <a:spLocks noGrp="1"/>
          </p:cNvSpPr>
          <p:nvPr>
            <p:ph type="title"/>
          </p:nvPr>
        </p:nvSpPr>
        <p:spPr/>
        <p:txBody>
          <a:bodyPr/>
          <a:lstStyle/>
          <a:p>
            <a:r>
              <a:rPr lang="en-US" altLang="zh-TW" dirty="0"/>
              <a:t>Code</a:t>
            </a:r>
            <a:r>
              <a:rPr lang="zh-TW" altLang="en-US" dirty="0"/>
              <a:t>說明</a:t>
            </a:r>
          </a:p>
        </p:txBody>
      </p:sp>
      <p:sp>
        <p:nvSpPr>
          <p:cNvPr id="3" name="內容版面配置區 2">
            <a:extLst>
              <a:ext uri="{FF2B5EF4-FFF2-40B4-BE49-F238E27FC236}">
                <a16:creationId xmlns:a16="http://schemas.microsoft.com/office/drawing/2014/main" id="{334ED9BF-44FF-43F6-BAF5-FE576E61CECA}"/>
              </a:ext>
            </a:extLst>
          </p:cNvPr>
          <p:cNvSpPr>
            <a:spLocks noGrp="1"/>
          </p:cNvSpPr>
          <p:nvPr>
            <p:ph idx="1"/>
          </p:nvPr>
        </p:nvSpPr>
        <p:spPr/>
        <p:txBody>
          <a:bodyPr/>
          <a:lstStyle/>
          <a:p>
            <a:r>
              <a:rPr lang="zh-TW" altLang="en-US" dirty="0"/>
              <a:t>這段</a:t>
            </a:r>
            <a:r>
              <a:rPr lang="en-US" altLang="zh-TW" dirty="0"/>
              <a:t>code</a:t>
            </a:r>
            <a:r>
              <a:rPr lang="zh-TW" altLang="en-US" dirty="0"/>
              <a:t>主要是用來印出原</a:t>
            </a:r>
            <a:br>
              <a:rPr lang="en-US" altLang="zh-TW" dirty="0"/>
            </a:br>
            <a:r>
              <a:rPr lang="zh-TW" altLang="en-US" dirty="0"/>
              <a:t>本句子的斷句結果及斷句後</a:t>
            </a:r>
            <a:br>
              <a:rPr lang="en-US" altLang="zh-TW" dirty="0"/>
            </a:br>
            <a:r>
              <a:rPr lang="zh-TW" altLang="en-US" dirty="0"/>
              <a:t>的詞性標註結果。</a:t>
            </a:r>
          </a:p>
        </p:txBody>
      </p:sp>
      <p:pic>
        <p:nvPicPr>
          <p:cNvPr id="7" name="圖片 6">
            <a:extLst>
              <a:ext uri="{FF2B5EF4-FFF2-40B4-BE49-F238E27FC236}">
                <a16:creationId xmlns:a16="http://schemas.microsoft.com/office/drawing/2014/main" id="{EDEF5063-2A86-4809-831E-F341CAE391A8}"/>
              </a:ext>
            </a:extLst>
          </p:cNvPr>
          <p:cNvPicPr>
            <a:picLocks noChangeAspect="1"/>
          </p:cNvPicPr>
          <p:nvPr/>
        </p:nvPicPr>
        <p:blipFill>
          <a:blip r:embed="rId2"/>
          <a:stretch>
            <a:fillRect/>
          </a:stretch>
        </p:blipFill>
        <p:spPr>
          <a:xfrm>
            <a:off x="5780780" y="2682661"/>
            <a:ext cx="6411220" cy="3067478"/>
          </a:xfrm>
          <a:prstGeom prst="rect">
            <a:avLst/>
          </a:prstGeom>
        </p:spPr>
      </p:pic>
    </p:spTree>
    <p:extLst>
      <p:ext uri="{BB962C8B-B14F-4D97-AF65-F5344CB8AC3E}">
        <p14:creationId xmlns:p14="http://schemas.microsoft.com/office/powerpoint/2010/main" val="342701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6E66A4-5070-4433-90C8-6E1D0BE46BBD}"/>
              </a:ext>
            </a:extLst>
          </p:cNvPr>
          <p:cNvSpPr>
            <a:spLocks noGrp="1"/>
          </p:cNvSpPr>
          <p:nvPr>
            <p:ph type="title"/>
          </p:nvPr>
        </p:nvSpPr>
        <p:spPr/>
        <p:txBody>
          <a:bodyPr/>
          <a:lstStyle/>
          <a:p>
            <a:r>
              <a:rPr lang="en-US" altLang="zh-TW" dirty="0"/>
              <a:t>Code</a:t>
            </a:r>
            <a:r>
              <a:rPr lang="zh-TW" altLang="en-US" dirty="0"/>
              <a:t>說明</a:t>
            </a:r>
          </a:p>
        </p:txBody>
      </p:sp>
      <p:sp>
        <p:nvSpPr>
          <p:cNvPr id="3" name="內容版面配置區 2">
            <a:extLst>
              <a:ext uri="{FF2B5EF4-FFF2-40B4-BE49-F238E27FC236}">
                <a16:creationId xmlns:a16="http://schemas.microsoft.com/office/drawing/2014/main" id="{334ED9BF-44FF-43F6-BAF5-FE576E61CECA}"/>
              </a:ext>
            </a:extLst>
          </p:cNvPr>
          <p:cNvSpPr>
            <a:spLocks noGrp="1"/>
          </p:cNvSpPr>
          <p:nvPr>
            <p:ph idx="1"/>
          </p:nvPr>
        </p:nvSpPr>
        <p:spPr/>
        <p:txBody>
          <a:bodyPr/>
          <a:lstStyle/>
          <a:p>
            <a:r>
              <a:rPr lang="zh-TW" altLang="en-US" dirty="0"/>
              <a:t>這段</a:t>
            </a:r>
            <a:r>
              <a:rPr lang="en-US" altLang="zh-TW" dirty="0"/>
              <a:t>code</a:t>
            </a:r>
            <a:r>
              <a:rPr lang="zh-TW" altLang="en-US" dirty="0"/>
              <a:t>主要用來做事件的抓取</a:t>
            </a:r>
            <a:br>
              <a:rPr lang="en-US" altLang="zh-TW" dirty="0"/>
            </a:br>
            <a:endParaRPr lang="en-US" altLang="zh-TW" dirty="0"/>
          </a:p>
          <a:p>
            <a:r>
              <a:rPr lang="en-US" altLang="zh-TW" dirty="0"/>
              <a:t>40~43</a:t>
            </a:r>
            <a:r>
              <a:rPr lang="zh-TW" altLang="en-US" dirty="0"/>
              <a:t>行的</a:t>
            </a:r>
            <a:r>
              <a:rPr lang="en-US" altLang="zh-TW" dirty="0"/>
              <a:t>list</a:t>
            </a:r>
            <a:r>
              <a:rPr lang="zh-TW" altLang="en-US" dirty="0"/>
              <a:t>都是用來存放找到的</a:t>
            </a:r>
            <a:br>
              <a:rPr lang="en-US" altLang="zh-TW" dirty="0"/>
            </a:br>
            <a:r>
              <a:rPr lang="en-US" altLang="zh-TW" dirty="0"/>
              <a:t>person</a:t>
            </a:r>
            <a:r>
              <a:rPr lang="zh-TW" altLang="en-US" dirty="0"/>
              <a:t>、</a:t>
            </a:r>
            <a:r>
              <a:rPr lang="en-US" altLang="zh-TW" dirty="0"/>
              <a:t>time</a:t>
            </a:r>
            <a:r>
              <a:rPr lang="zh-TW" altLang="en-US" dirty="0"/>
              <a:t>、</a:t>
            </a:r>
            <a:r>
              <a:rPr lang="en-US" altLang="zh-TW" dirty="0"/>
              <a:t>location</a:t>
            </a:r>
            <a:r>
              <a:rPr lang="zh-TW" altLang="en-US" dirty="0"/>
              <a:t>、</a:t>
            </a:r>
            <a:r>
              <a:rPr lang="en-US" altLang="zh-TW" dirty="0"/>
              <a:t>object</a:t>
            </a:r>
          </a:p>
          <a:p>
            <a:r>
              <a:rPr lang="en-US" altLang="zh-TW" dirty="0"/>
              <a:t>44</a:t>
            </a:r>
            <a:r>
              <a:rPr lang="zh-TW" altLang="en-US" dirty="0"/>
              <a:t>行的</a:t>
            </a:r>
            <a:r>
              <a:rPr lang="en-US" altLang="zh-TW" dirty="0" err="1"/>
              <a:t>event_dic</a:t>
            </a:r>
            <a:r>
              <a:rPr lang="zh-TW" altLang="en-US" dirty="0"/>
              <a:t>用來存取目前的事件</a:t>
            </a:r>
            <a:br>
              <a:rPr lang="en-US" altLang="zh-TW" dirty="0"/>
            </a:br>
            <a:r>
              <a:rPr lang="zh-TW" altLang="en-US" dirty="0"/>
              <a:t>在</a:t>
            </a:r>
            <a:r>
              <a:rPr lang="en-US" altLang="zh-TW" dirty="0"/>
              <a:t>S</a:t>
            </a:r>
            <a:r>
              <a:rPr lang="zh-TW" altLang="en-US" dirty="0"/>
              <a:t>表主詞，</a:t>
            </a:r>
            <a:r>
              <a:rPr lang="en-US" altLang="zh-TW" dirty="0"/>
              <a:t>V</a:t>
            </a:r>
            <a:r>
              <a:rPr lang="zh-TW" altLang="en-US" dirty="0"/>
              <a:t>表動詞，</a:t>
            </a:r>
            <a:r>
              <a:rPr lang="en-US" altLang="zh-TW" dirty="0"/>
              <a:t>O</a:t>
            </a:r>
            <a:r>
              <a:rPr lang="zh-TW" altLang="en-US" dirty="0"/>
              <a:t>表受詞，</a:t>
            </a:r>
            <a:br>
              <a:rPr lang="en-US" altLang="zh-TW" dirty="0"/>
            </a:br>
            <a:r>
              <a:rPr lang="en-US" altLang="zh-TW" dirty="0"/>
              <a:t>P</a:t>
            </a:r>
            <a:r>
              <a:rPr lang="zh-TW" altLang="en-US" dirty="0"/>
              <a:t>表介詞</a:t>
            </a:r>
            <a:r>
              <a:rPr lang="en-US" altLang="zh-TW" dirty="0"/>
              <a:t>(ex </a:t>
            </a:r>
            <a:r>
              <a:rPr lang="zh-TW" altLang="en-US" dirty="0"/>
              <a:t>被、遭</a:t>
            </a:r>
            <a:r>
              <a:rPr lang="en-US" altLang="zh-TW" dirty="0"/>
              <a:t>…)</a:t>
            </a:r>
          </a:p>
        </p:txBody>
      </p:sp>
      <p:pic>
        <p:nvPicPr>
          <p:cNvPr id="12" name="圖片 11">
            <a:extLst>
              <a:ext uri="{FF2B5EF4-FFF2-40B4-BE49-F238E27FC236}">
                <a16:creationId xmlns:a16="http://schemas.microsoft.com/office/drawing/2014/main" id="{5BC5768B-E89A-4BBF-A865-4CD0CE5093D7}"/>
              </a:ext>
            </a:extLst>
          </p:cNvPr>
          <p:cNvPicPr>
            <a:picLocks noChangeAspect="1"/>
          </p:cNvPicPr>
          <p:nvPr/>
        </p:nvPicPr>
        <p:blipFill>
          <a:blip r:embed="rId2"/>
          <a:stretch>
            <a:fillRect/>
          </a:stretch>
        </p:blipFill>
        <p:spPr>
          <a:xfrm>
            <a:off x="6496653" y="2556931"/>
            <a:ext cx="5946990" cy="3589869"/>
          </a:xfrm>
          <a:prstGeom prst="rect">
            <a:avLst/>
          </a:prstGeom>
        </p:spPr>
      </p:pic>
    </p:spTree>
    <p:extLst>
      <p:ext uri="{BB962C8B-B14F-4D97-AF65-F5344CB8AC3E}">
        <p14:creationId xmlns:p14="http://schemas.microsoft.com/office/powerpoint/2010/main" val="25078397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99</TotalTime>
  <Words>2234</Words>
  <Application>Microsoft Office PowerPoint</Application>
  <PresentationFormat>寬螢幕</PresentationFormat>
  <Paragraphs>134</Paragraphs>
  <Slides>22</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22</vt:i4>
      </vt:variant>
    </vt:vector>
  </HeadingPairs>
  <TitlesOfParts>
    <vt:vector size="26" baseType="lpstr">
      <vt:lpstr>Arial</vt:lpstr>
      <vt:lpstr>Calibri</vt:lpstr>
      <vt:lpstr>Garamond</vt:lpstr>
      <vt:lpstr>有機</vt:lpstr>
      <vt:lpstr>NER</vt:lpstr>
      <vt:lpstr>Code主要架構</vt:lpstr>
      <vt:lpstr>基本原則</vt:lpstr>
      <vt:lpstr>其他規則</vt:lpstr>
      <vt:lpstr>其他規則(主詞)</vt:lpstr>
      <vt:lpstr>其他規則(動詞)</vt:lpstr>
      <vt:lpstr>其他規則(受詞)</vt:lpstr>
      <vt:lpstr>Code說明</vt:lpstr>
      <vt:lpstr>Code說明</vt:lpstr>
      <vt:lpstr>Code說明</vt:lpstr>
      <vt:lpstr>Code說明</vt:lpstr>
      <vt:lpstr>結果範例</vt:lpstr>
      <vt:lpstr>結果範例</vt:lpstr>
      <vt:lpstr>結果範例</vt:lpstr>
      <vt:lpstr>結果範例</vt:lpstr>
      <vt:lpstr>結果範例</vt:lpstr>
      <vt:lpstr>結果範例</vt:lpstr>
      <vt:lpstr>結果範例</vt:lpstr>
      <vt:lpstr>結果範例</vt:lpstr>
      <vt:lpstr>結果範例</vt:lpstr>
      <vt:lpstr>結果說明</vt:lpstr>
      <vt:lpstr>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dc:title>
  <dc:creator>賢祐 竇</dc:creator>
  <cp:lastModifiedBy>賢祐 竇</cp:lastModifiedBy>
  <cp:revision>18</cp:revision>
  <dcterms:created xsi:type="dcterms:W3CDTF">2021-10-11T13:48:31Z</dcterms:created>
  <dcterms:modified xsi:type="dcterms:W3CDTF">2021-10-11T15:28:17Z</dcterms:modified>
</cp:coreProperties>
</file>