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>
      <p:cViewPr varScale="1">
        <p:scale>
          <a:sx n="400" d="100"/>
          <a:sy n="400" d="100"/>
        </p:scale>
        <p:origin x="3416" y="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329112" y="325142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607652" y="3276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12700" y="0"/>
                </a:moveTo>
                <a:lnTo>
                  <a:pt x="50800" y="0"/>
                </a:lnTo>
              </a:path>
              <a:path w="508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91319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0" y="0"/>
                </a:lnTo>
              </a:path>
              <a:path w="381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878619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62286" y="326412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0" y="0"/>
                </a:lnTo>
              </a:path>
              <a:path w="381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65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27" y="925586"/>
            <a:ext cx="4354245" cy="141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1.xml"/><Relationship Id="rId7" Type="http://schemas.openxmlformats.org/officeDocument/2006/relationships/image" Target="../media/image7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3.xml"/><Relationship Id="rId7" Type="http://schemas.openxmlformats.org/officeDocument/2006/relationships/image" Target="../media/image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4.xml"/><Relationship Id="rId7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13.xml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5.xml"/><Relationship Id="rId7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6.xml"/><Relationship Id="rId7" Type="http://schemas.openxmlformats.org/officeDocument/2006/relationships/image" Target="../media/image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8.xml"/><Relationship Id="rId7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0.xml"/><Relationship Id="rId7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83" y="3247618"/>
            <a:ext cx="944244" cy="58419"/>
            <a:chOff x="3260483" y="3247618"/>
            <a:chExt cx="944244" cy="58419"/>
          </a:xfrm>
        </p:grpSpPr>
        <p:sp>
          <p:nvSpPr>
            <p:cNvPr id="6" name="object 6"/>
            <p:cNvSpPr/>
            <p:nvPr/>
          </p:nvSpPr>
          <p:spPr>
            <a:xfrm>
              <a:off x="3323652" y="325142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83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52" y="327682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619" y="325142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86" y="32514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43948" y="314377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0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u="sng" spc="65" dirty="0">
                <a:uFill>
                  <a:solidFill>
                    <a:srgbClr val="D6D6EF"/>
                  </a:solidFill>
                </a:uFill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248887"/>
            <a:ext cx="4565650" cy="207645"/>
            <a:chOff x="0" y="3248887"/>
            <a:chExt cx="4565650" cy="207645"/>
          </a:xfrm>
        </p:grpSpPr>
        <p:sp>
          <p:nvSpPr>
            <p:cNvPr id="17" name="object 17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82077" y="951646"/>
            <a:ext cx="16440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Tahoma"/>
                <a:cs typeface="Tahoma"/>
              </a:rPr>
              <a:t>Malloc </a:t>
            </a:r>
            <a:r>
              <a:rPr spc="-20" dirty="0">
                <a:latin typeface="Tahoma"/>
                <a:cs typeface="Tahoma"/>
              </a:rPr>
              <a:t>Lab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30" dirty="0"/>
              <a:t>实验讲解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91055" y="1488553"/>
            <a:ext cx="1226185" cy="755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SimSun"/>
                <a:cs typeface="SimSun"/>
              </a:rPr>
              <a:t>张学峰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100" spc="-70" dirty="0">
                <a:latin typeface="Microsoft Sans Serif"/>
                <a:cs typeface="Microsoft Sans Serif"/>
              </a:rPr>
              <a:t>2022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年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11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月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27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日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4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71506" y="3333729"/>
            <a:ext cx="710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endParaRPr sz="6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1685" y="3143771"/>
            <a:ext cx="450850" cy="3067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       </a:t>
            </a:r>
            <a:r>
              <a:rPr sz="400" spc="1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dirty="0">
                <a:latin typeface="Trebuchet MS"/>
                <a:cs typeface="Trebuchet MS"/>
              </a:rPr>
              <a:t>  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 </a:t>
            </a:r>
            <a:r>
              <a:rPr sz="400" spc="-2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1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963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>
                <a:latin typeface="Courier New"/>
                <a:cs typeface="Courier New"/>
              </a:rPr>
              <a:t>mm_realloc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960297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853247"/>
            <a:ext cx="4130040" cy="1627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100" spc="-10" dirty="0">
                <a:latin typeface="SimSun"/>
                <a:cs typeface="SimSun"/>
              </a:rPr>
              <a:t>接口</a:t>
            </a:r>
            <a:r>
              <a:rPr sz="1100" spc="15" dirty="0">
                <a:latin typeface="SimSun"/>
                <a:cs typeface="SimSun"/>
              </a:rPr>
              <a:t>：void </a:t>
            </a:r>
            <a:r>
              <a:rPr sz="1100" spc="20" dirty="0">
                <a:latin typeface="SimSun"/>
                <a:cs typeface="SimSun"/>
              </a:rPr>
              <a:t>*mm_realloc(void *ptr, size_t size);</a:t>
            </a:r>
            <a:endParaRPr sz="11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SimSun"/>
                <a:cs typeface="SimSun"/>
              </a:rPr>
              <a:t>返回一个指向至少为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size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字节的连续内存块的指针。有如下要求：</a:t>
            </a:r>
            <a:endParaRPr sz="1100">
              <a:latin typeface="SimSun"/>
              <a:cs typeface="SimSun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 </a:t>
            </a:r>
            <a:r>
              <a:rPr sz="900" spc="2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latin typeface="SimSun"/>
                <a:cs typeface="SimSun"/>
              </a:rPr>
              <a:t>如果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ptr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为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NULL</a:t>
            </a:r>
            <a:r>
              <a:rPr sz="1000" spc="-5" dirty="0">
                <a:latin typeface="SimSun"/>
                <a:cs typeface="SimSun"/>
              </a:rPr>
              <a:t>，相当于调用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mm_malloc(size)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195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 </a:t>
            </a:r>
            <a:r>
              <a:rPr sz="900" spc="2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latin typeface="SimSun"/>
                <a:cs typeface="SimSun"/>
              </a:rPr>
              <a:t>如果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size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为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0</a:t>
            </a:r>
            <a:r>
              <a:rPr sz="1000" spc="-5" dirty="0">
                <a:latin typeface="SimSun"/>
                <a:cs typeface="SimSun"/>
              </a:rPr>
              <a:t>，相当于调用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mm_free(ptr)</a:t>
            </a:r>
            <a:endParaRPr sz="1000">
              <a:latin typeface="SimSun"/>
              <a:cs typeface="SimSun"/>
            </a:endParaRPr>
          </a:p>
          <a:p>
            <a:pPr marL="314960" marR="30480" indent="-137160">
              <a:lnSpc>
                <a:spcPts val="1200"/>
              </a:lnSpc>
              <a:spcBef>
                <a:spcPts val="35"/>
              </a:spcBef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 </a:t>
            </a:r>
            <a:r>
              <a:rPr sz="900" spc="2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latin typeface="SimSun"/>
                <a:cs typeface="SimSun"/>
              </a:rPr>
              <a:t>如果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ptr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不为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NULL</a:t>
            </a:r>
            <a:r>
              <a:rPr sz="1000" spc="-5" dirty="0">
                <a:latin typeface="SimSun"/>
                <a:cs typeface="SimSun"/>
              </a:rPr>
              <a:t>，一定为之前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mall</a:t>
            </a:r>
            <a:r>
              <a:rPr sz="1000" spc="-15" dirty="0">
                <a:latin typeface="Microsoft Sans Serif"/>
                <a:cs typeface="Microsoft Sans Serif"/>
              </a:rPr>
              <a:t>o</a:t>
            </a:r>
            <a:r>
              <a:rPr sz="1000" spc="-60" dirty="0">
                <a:latin typeface="Microsoft Sans Serif"/>
                <a:cs typeface="Microsoft Sans Serif"/>
              </a:rPr>
              <a:t>c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或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reall</a:t>
            </a:r>
            <a:r>
              <a:rPr sz="1000" spc="-25" dirty="0">
                <a:latin typeface="Microsoft Sans Serif"/>
                <a:cs typeface="Microsoft Sans Serif"/>
              </a:rPr>
              <a:t>o</a:t>
            </a:r>
            <a:r>
              <a:rPr sz="1000" spc="-60" dirty="0">
                <a:latin typeface="Microsoft Sans Serif"/>
                <a:cs typeface="Microsoft Sans Serif"/>
              </a:rPr>
              <a:t>c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返回的指针，且 未被释放</a:t>
            </a:r>
            <a:r>
              <a:rPr sz="1000" spc="-60" dirty="0">
                <a:latin typeface="SimSun"/>
                <a:cs typeface="SimSun"/>
              </a:rPr>
              <a:t>。</a:t>
            </a:r>
            <a:r>
              <a:rPr sz="1000" spc="-5" dirty="0">
                <a:latin typeface="SimSun"/>
                <a:cs typeface="SimSun"/>
              </a:rPr>
              <a:t>该调用将</a:t>
            </a:r>
            <a:r>
              <a:rPr sz="1000" spc="-180" dirty="0">
                <a:latin typeface="SimSun"/>
                <a:cs typeface="SimSun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ptr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指向的内存</a:t>
            </a:r>
            <a:r>
              <a:rPr sz="1000" spc="-60" dirty="0">
                <a:latin typeface="SimSun"/>
                <a:cs typeface="SimSun"/>
              </a:rPr>
              <a:t>块</a:t>
            </a:r>
            <a:r>
              <a:rPr sz="1000" spc="-5" dirty="0">
                <a:latin typeface="SimSun"/>
                <a:cs typeface="SimSun"/>
              </a:rPr>
              <a:t>（旧块</a:t>
            </a:r>
            <a:r>
              <a:rPr sz="1000" spc="-60" dirty="0">
                <a:latin typeface="SimSun"/>
                <a:cs typeface="SimSun"/>
              </a:rPr>
              <a:t>）</a:t>
            </a:r>
            <a:r>
              <a:rPr sz="1000" spc="-5" dirty="0">
                <a:latin typeface="SimSun"/>
                <a:cs typeface="SimSun"/>
              </a:rPr>
              <a:t>的大小更改为</a:t>
            </a:r>
            <a:r>
              <a:rPr sz="1000" spc="-185" dirty="0">
                <a:latin typeface="SimSun"/>
                <a:cs typeface="SimSun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size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字 节并返回新块的地址。新块的地址可以与旧块相同，也可以不同。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045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60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latin typeface="SimSun"/>
                <a:cs typeface="SimSun"/>
              </a:rPr>
              <a:t>新块需复制旧块的内容，大小由新旧两块的较小者决定，例如：</a:t>
            </a:r>
            <a:endParaRPr sz="1000">
              <a:latin typeface="SimSun"/>
              <a:cs typeface="SimSun"/>
            </a:endParaRPr>
          </a:p>
          <a:p>
            <a:pPr marL="448309">
              <a:lnSpc>
                <a:spcPct val="100000"/>
              </a:lnSpc>
              <a:spcBef>
                <a:spcPts val="195"/>
              </a:spcBef>
            </a:pPr>
            <a:r>
              <a:rPr sz="900" spc="412" baseline="13888" dirty="0">
                <a:solidFill>
                  <a:srgbClr val="3333B2"/>
                </a:solidFill>
                <a:latin typeface="Cambria"/>
                <a:cs typeface="Cambria"/>
              </a:rPr>
              <a:t>⋆   </a:t>
            </a:r>
            <a:r>
              <a:rPr sz="900" spc="2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00" spc="-5" dirty="0">
                <a:latin typeface="SimSun"/>
                <a:cs typeface="SimSun"/>
              </a:rPr>
              <a:t>旧块</a:t>
            </a:r>
            <a:r>
              <a:rPr sz="900" spc="-145" dirty="0">
                <a:latin typeface="SimSun"/>
                <a:cs typeface="SimSun"/>
              </a:rPr>
              <a:t> </a:t>
            </a:r>
            <a:r>
              <a:rPr sz="900" dirty="0">
                <a:latin typeface="Calibri"/>
                <a:cs typeface="Calibri"/>
              </a:rPr>
              <a:t>8 </a:t>
            </a:r>
            <a:r>
              <a:rPr sz="900" spc="-100" dirty="0">
                <a:latin typeface="Calibri"/>
                <a:cs typeface="Calibri"/>
              </a:rPr>
              <a:t> </a:t>
            </a:r>
            <a:r>
              <a:rPr sz="900" spc="-5" dirty="0">
                <a:latin typeface="SimSun"/>
                <a:cs typeface="SimSun"/>
              </a:rPr>
              <a:t>字节，新块</a:t>
            </a:r>
            <a:r>
              <a:rPr sz="900" spc="-145" dirty="0">
                <a:latin typeface="SimSun"/>
                <a:cs typeface="SimSun"/>
              </a:rPr>
              <a:t> </a:t>
            </a:r>
            <a:r>
              <a:rPr sz="900" dirty="0">
                <a:latin typeface="Calibri"/>
                <a:cs typeface="Calibri"/>
              </a:rPr>
              <a:t>12 </a:t>
            </a:r>
            <a:r>
              <a:rPr sz="900" spc="-100" dirty="0">
                <a:latin typeface="Calibri"/>
                <a:cs typeface="Calibri"/>
              </a:rPr>
              <a:t> </a:t>
            </a:r>
            <a:r>
              <a:rPr sz="900" spc="-5" dirty="0">
                <a:latin typeface="SimSun"/>
                <a:cs typeface="SimSun"/>
              </a:rPr>
              <a:t>字节，则复制前</a:t>
            </a:r>
            <a:r>
              <a:rPr sz="900" spc="-145" dirty="0">
                <a:latin typeface="SimSun"/>
                <a:cs typeface="SimSun"/>
              </a:rPr>
              <a:t> </a:t>
            </a:r>
            <a:r>
              <a:rPr sz="900" dirty="0">
                <a:latin typeface="Calibri"/>
                <a:cs typeface="Calibri"/>
              </a:rPr>
              <a:t>8 </a:t>
            </a:r>
            <a:r>
              <a:rPr sz="900" spc="-100" dirty="0">
                <a:latin typeface="Calibri"/>
                <a:cs typeface="Calibri"/>
              </a:rPr>
              <a:t> </a:t>
            </a:r>
            <a:r>
              <a:rPr sz="900" spc="-5" dirty="0">
                <a:latin typeface="SimSun"/>
                <a:cs typeface="SimSun"/>
              </a:rPr>
              <a:t>字节</a:t>
            </a:r>
            <a:endParaRPr sz="900">
              <a:latin typeface="SimSun"/>
              <a:cs typeface="SimSun"/>
            </a:endParaRPr>
          </a:p>
          <a:p>
            <a:pPr marL="448309">
              <a:lnSpc>
                <a:spcPct val="100000"/>
              </a:lnSpc>
              <a:spcBef>
                <a:spcPts val="20"/>
              </a:spcBef>
            </a:pPr>
            <a:r>
              <a:rPr sz="900" spc="412" baseline="13888" dirty="0">
                <a:solidFill>
                  <a:srgbClr val="3333B2"/>
                </a:solidFill>
                <a:latin typeface="Cambria"/>
                <a:cs typeface="Cambria"/>
              </a:rPr>
              <a:t>⋆   </a:t>
            </a:r>
            <a:r>
              <a:rPr sz="900" spc="2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00" spc="-5" dirty="0">
                <a:latin typeface="SimSun"/>
                <a:cs typeface="SimSun"/>
              </a:rPr>
              <a:t>旧块</a:t>
            </a:r>
            <a:r>
              <a:rPr sz="900" spc="-145" dirty="0">
                <a:latin typeface="SimSun"/>
                <a:cs typeface="SimSun"/>
              </a:rPr>
              <a:t> </a:t>
            </a:r>
            <a:r>
              <a:rPr sz="900" dirty="0">
                <a:latin typeface="Calibri"/>
                <a:cs typeface="Calibri"/>
              </a:rPr>
              <a:t>8 </a:t>
            </a:r>
            <a:r>
              <a:rPr sz="900" spc="-100" dirty="0">
                <a:latin typeface="Calibri"/>
                <a:cs typeface="Calibri"/>
              </a:rPr>
              <a:t> </a:t>
            </a:r>
            <a:r>
              <a:rPr sz="900" spc="-5" dirty="0">
                <a:latin typeface="SimSun"/>
                <a:cs typeface="SimSun"/>
              </a:rPr>
              <a:t>字节，新块</a:t>
            </a:r>
            <a:r>
              <a:rPr sz="900" spc="-145" dirty="0">
                <a:latin typeface="SimSun"/>
                <a:cs typeface="SimSun"/>
              </a:rPr>
              <a:t> </a:t>
            </a:r>
            <a:r>
              <a:rPr sz="900" dirty="0">
                <a:latin typeface="Calibri"/>
                <a:cs typeface="Calibri"/>
              </a:rPr>
              <a:t>4 </a:t>
            </a:r>
            <a:r>
              <a:rPr sz="900" spc="-100" dirty="0">
                <a:latin typeface="Calibri"/>
                <a:cs typeface="Calibri"/>
              </a:rPr>
              <a:t> </a:t>
            </a:r>
            <a:r>
              <a:rPr sz="900" spc="-5" dirty="0">
                <a:latin typeface="SimSun"/>
                <a:cs typeface="SimSun"/>
              </a:rPr>
              <a:t>字节，则复制前</a:t>
            </a:r>
            <a:r>
              <a:rPr sz="900" spc="-145" dirty="0">
                <a:latin typeface="SimSun"/>
                <a:cs typeface="SimSun"/>
              </a:rPr>
              <a:t> </a:t>
            </a:r>
            <a:r>
              <a:rPr sz="900" dirty="0">
                <a:latin typeface="Calibri"/>
                <a:cs typeface="Calibri"/>
              </a:rPr>
              <a:t>4 </a:t>
            </a:r>
            <a:r>
              <a:rPr sz="900" spc="-100" dirty="0">
                <a:latin typeface="Calibri"/>
                <a:cs typeface="Calibri"/>
              </a:rPr>
              <a:t> </a:t>
            </a:r>
            <a:r>
              <a:rPr sz="900" spc="-5" dirty="0">
                <a:latin typeface="SimSun"/>
                <a:cs typeface="SimSun"/>
              </a:rPr>
              <a:t>字节</a:t>
            </a:r>
            <a:endParaRPr sz="9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150086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2344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9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支撑函数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897699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814183"/>
            <a:ext cx="4149090" cy="173291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 marR="73660">
              <a:lnSpc>
                <a:spcPts val="1200"/>
              </a:lnSpc>
              <a:spcBef>
                <a:spcPts val="229"/>
              </a:spcBef>
            </a:pPr>
            <a:r>
              <a:rPr sz="1100" spc="-45" dirty="0">
                <a:latin typeface="Microsoft Sans Serif"/>
                <a:cs typeface="Microsoft Sans Serif"/>
              </a:rPr>
              <a:t>memlib.c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包为动态内存分配器模拟内存系统。你可以调用其中的以 下函数：</a:t>
            </a:r>
            <a:endParaRPr sz="1100">
              <a:latin typeface="SimSun"/>
              <a:cs typeface="SimSun"/>
            </a:endParaRPr>
          </a:p>
          <a:p>
            <a:pPr marL="314960" marR="30480" indent="-137160">
              <a:lnSpc>
                <a:spcPct val="100000"/>
              </a:lnSpc>
              <a:spcBef>
                <a:spcPts val="150"/>
              </a:spcBef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900" spc="14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void *mem_sbrk(int</a:t>
            </a:r>
            <a:r>
              <a:rPr sz="1000" spc="25" dirty="0">
                <a:latin typeface="SimSun"/>
                <a:cs typeface="SimSun"/>
              </a:rPr>
              <a:t> </a:t>
            </a:r>
            <a:r>
              <a:rPr sz="1000" spc="15" dirty="0">
                <a:latin typeface="SimSun"/>
                <a:cs typeface="SimSun"/>
              </a:rPr>
              <a:t>incr)</a:t>
            </a:r>
            <a:r>
              <a:rPr sz="1000" spc="15" dirty="0">
                <a:latin typeface="Microsoft Sans Serif"/>
                <a:cs typeface="Microsoft Sans Serif"/>
              </a:rPr>
              <a:t>: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扩展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incr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字节的堆，其中</a:t>
            </a:r>
            <a:r>
              <a:rPr sz="1000" spc="-165" dirty="0">
                <a:latin typeface="SimSun"/>
                <a:cs typeface="SimSun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incr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是一个 正整数。该函数返回一个通用指针，指向新分配的堆的第一个字节。 语义与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Unix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的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s</a:t>
            </a:r>
            <a:r>
              <a:rPr sz="1000" spc="-114" dirty="0">
                <a:latin typeface="Microsoft Sans Serif"/>
                <a:cs typeface="Microsoft Sans Serif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rk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相同，只是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mem_sbrk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5" dirty="0">
                <a:latin typeface="SimSun"/>
                <a:cs typeface="SimSun"/>
              </a:rPr>
              <a:t>只接受正的参数。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185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104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void</a:t>
            </a:r>
            <a:r>
              <a:rPr sz="1000" spc="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*mem_heap_lo(void)：</a:t>
            </a:r>
            <a:r>
              <a:rPr sz="1000" spc="-5" dirty="0">
                <a:latin typeface="SimSun"/>
                <a:cs typeface="SimSun"/>
              </a:rPr>
              <a:t>返回指向堆中第一个字节的通用指针</a:t>
            </a:r>
            <a:endParaRPr sz="1000">
              <a:latin typeface="SimSun"/>
              <a:cs typeface="SimSun"/>
            </a:endParaRPr>
          </a:p>
          <a:p>
            <a:pPr marL="314960" marR="147320" indent="-137160">
              <a:lnSpc>
                <a:spcPts val="1200"/>
              </a:lnSpc>
              <a:spcBef>
                <a:spcPts val="35"/>
              </a:spcBef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900" spc="11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void</a:t>
            </a:r>
            <a:r>
              <a:rPr sz="100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*mem_heap_hi(void)：</a:t>
            </a:r>
            <a:r>
              <a:rPr sz="1000" spc="-5" dirty="0">
                <a:latin typeface="SimSun"/>
                <a:cs typeface="SimSun"/>
              </a:rPr>
              <a:t>返回指向堆中最后一个字节的通用指 针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150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104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size_t</a:t>
            </a:r>
            <a:r>
              <a:rPr sz="1000" spc="1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mem_heapsize(void)：</a:t>
            </a:r>
            <a:r>
              <a:rPr sz="1000" spc="-5" dirty="0">
                <a:latin typeface="SimSun"/>
                <a:cs typeface="SimSun"/>
              </a:rPr>
              <a:t>返回堆的当前大小，单位为字节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195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104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size_t</a:t>
            </a:r>
            <a:r>
              <a:rPr sz="1000" spc="1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mem_pagesize(void)：</a:t>
            </a:r>
            <a:r>
              <a:rPr sz="1000" spc="-5" dirty="0">
                <a:latin typeface="SimSun"/>
                <a:cs typeface="SimSun"/>
              </a:rPr>
              <a:t>返回系统的页大小，单位为字节。</a:t>
            </a:r>
            <a:endParaRPr sz="1000">
              <a:latin typeface="SimSun"/>
              <a:cs typeface="SimSun"/>
            </a:endParaRPr>
          </a:p>
          <a:p>
            <a:pPr marL="314960">
              <a:lnSpc>
                <a:spcPts val="1200"/>
              </a:lnSpc>
            </a:pPr>
            <a:r>
              <a:rPr sz="1000" spc="-30" dirty="0">
                <a:latin typeface="Microsoft Sans Serif"/>
                <a:cs typeface="Microsoft Sans Serif"/>
              </a:rPr>
              <a:t>Linux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为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4K</a:t>
            </a:r>
            <a:r>
              <a:rPr sz="1000" spc="-5" dirty="0">
                <a:latin typeface="SimSun"/>
                <a:cs typeface="SimSun"/>
              </a:rPr>
              <a:t>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705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10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441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latin typeface="Tahoma"/>
                <a:cs typeface="Tahoma"/>
              </a:rPr>
              <a:t>driver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289240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161946"/>
            <a:ext cx="3999229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8159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SimSun"/>
                <a:cs typeface="SimSun"/>
              </a:rPr>
              <a:t>用于测试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mm.c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中各函数的正确性、空间利用率和吞吐量 测试的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trace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位于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traces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文件夹中</a:t>
            </a:r>
            <a:endParaRPr sz="1100">
              <a:latin typeface="SimSun"/>
              <a:cs typeface="SimSun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SimSun"/>
                <a:cs typeface="SimSun"/>
              </a:rPr>
              <a:t>使用方式可通过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./mdriver -h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10" dirty="0">
                <a:latin typeface="SimSun"/>
                <a:cs typeface="SimSun"/>
              </a:rPr>
              <a:t>查看。其中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-V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10" dirty="0">
                <a:latin typeface="SimSun"/>
                <a:cs typeface="SimSun"/>
              </a:rPr>
              <a:t>可用于定位报错出 现的文件，</a:t>
            </a:r>
            <a:r>
              <a:rPr sz="1100" spc="20" dirty="0">
                <a:latin typeface="SimSun"/>
                <a:cs typeface="SimSun"/>
              </a:rPr>
              <a:t>-f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10" dirty="0">
                <a:latin typeface="SimSun"/>
                <a:cs typeface="SimSun"/>
              </a:rPr>
              <a:t>可用于指定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trace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进行测试。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49927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70930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705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编程规则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135392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008098"/>
            <a:ext cx="4170045" cy="1043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1405">
              <a:lnSpc>
                <a:spcPct val="125299"/>
              </a:lnSpc>
              <a:spcBef>
                <a:spcPts val="100"/>
              </a:spcBef>
            </a:pPr>
            <a:r>
              <a:rPr lang="zh-CN" altLang="en-US" sz="1100" spc="-10" dirty="0">
                <a:latin typeface="SimSun"/>
                <a:cs typeface="SimSun"/>
              </a:rPr>
              <a:t>只需要更改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 err="1">
                <a:latin typeface="Microsoft Sans Serif"/>
                <a:cs typeface="Microsoft Sans Serif"/>
              </a:rPr>
              <a:t>mm.c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endParaRPr lang="en-US" sz="1100" spc="-10" dirty="0">
              <a:latin typeface="SimSun"/>
              <a:cs typeface="Microsoft Sans Serif"/>
            </a:endParaRPr>
          </a:p>
          <a:p>
            <a:pPr marL="12700" marR="2351405">
              <a:lnSpc>
                <a:spcPct val="125299"/>
              </a:lnSpc>
              <a:spcBef>
                <a:spcPts val="100"/>
              </a:spcBef>
            </a:pPr>
            <a:r>
              <a:rPr sz="1100" spc="-10" dirty="0" err="1">
                <a:latin typeface="SimSun"/>
                <a:cs typeface="SimSun"/>
              </a:rPr>
              <a:t>不允许调用系统的库函数</a:t>
            </a:r>
            <a:endParaRPr sz="1100" dirty="0">
              <a:latin typeface="SimSun"/>
              <a:cs typeface="SimSun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SimSun"/>
                <a:cs typeface="SimSun"/>
              </a:rPr>
              <a:t>不允许在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mm.c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程序中定义全局或静态的复合数据结构，如数组、 </a:t>
            </a:r>
            <a:r>
              <a:rPr sz="1100" spc="-10" dirty="0" err="1">
                <a:latin typeface="SimSun"/>
                <a:cs typeface="SimSun"/>
              </a:rPr>
              <a:t>结构</a:t>
            </a:r>
            <a:r>
              <a:rPr sz="1100" spc="-30" dirty="0" err="1">
                <a:latin typeface="SimSun"/>
                <a:cs typeface="SimSun"/>
              </a:rPr>
              <a:t>、</a:t>
            </a:r>
            <a:r>
              <a:rPr sz="1100" spc="-10" dirty="0" err="1">
                <a:latin typeface="SimSun"/>
                <a:cs typeface="SimSun"/>
              </a:rPr>
              <a:t>树或列表</a:t>
            </a:r>
            <a:r>
              <a:rPr sz="1100" spc="-35" dirty="0">
                <a:latin typeface="SimSun"/>
                <a:cs typeface="SimSun"/>
              </a:rPr>
              <a:t>。</a:t>
            </a:r>
            <a:r>
              <a:rPr lang="zh-CN" altLang="en-US" sz="1100" spc="-10" dirty="0">
                <a:latin typeface="SimSun"/>
                <a:cs typeface="SimSun"/>
              </a:rPr>
              <a:t>但是可以声明简单辅助变量。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SimSun"/>
                <a:cs typeface="SimSun"/>
              </a:rPr>
              <a:t>返回的内存块应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16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字节对齐</a:t>
            </a:r>
            <a:endParaRPr sz="1100" dirty="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345425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165" y="1555457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2109647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705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12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评分标准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753795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646745"/>
            <a:ext cx="4022725" cy="103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98800">
              <a:lnSpc>
                <a:spcPct val="113199"/>
              </a:lnSpc>
              <a:spcBef>
                <a:spcPts val="100"/>
              </a:spcBef>
            </a:pPr>
            <a:r>
              <a:rPr sz="1100" spc="-10" dirty="0">
                <a:latin typeface="SimSun"/>
                <a:cs typeface="SimSun"/>
              </a:rPr>
              <a:t>正确性</a:t>
            </a:r>
            <a:r>
              <a:rPr sz="1100" spc="-50" dirty="0">
                <a:latin typeface="SimSun"/>
                <a:cs typeface="SimSun"/>
              </a:rPr>
              <a:t>：</a:t>
            </a:r>
            <a:r>
              <a:rPr sz="1100" spc="-50" dirty="0">
                <a:latin typeface="Microsoft Sans Serif"/>
                <a:cs typeface="Microsoft Sans Serif"/>
              </a:rPr>
              <a:t>10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分 性能</a:t>
            </a:r>
            <a:r>
              <a:rPr sz="1100" spc="-50" dirty="0">
                <a:latin typeface="SimSun"/>
                <a:cs typeface="SimSun"/>
              </a:rPr>
              <a:t>：</a:t>
            </a:r>
            <a:r>
              <a:rPr sz="1100" spc="-50" dirty="0">
                <a:latin typeface="Microsoft Sans Serif"/>
                <a:cs typeface="Microsoft Sans Serif"/>
              </a:rPr>
              <a:t>50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分</a:t>
            </a:r>
            <a:endParaRPr sz="1100">
              <a:latin typeface="SimSun"/>
              <a:cs typeface="SimSun"/>
            </a:endParaRPr>
          </a:p>
          <a:p>
            <a:pPr marL="314960" marR="30480" indent="-137160">
              <a:lnSpc>
                <a:spcPct val="100000"/>
              </a:lnSpc>
              <a:spcBef>
                <a:spcPts val="175"/>
              </a:spcBef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</a:t>
            </a:r>
            <a:r>
              <a:rPr sz="900" spc="284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latin typeface="SimSun"/>
                <a:cs typeface="SimSun"/>
              </a:rPr>
              <a:t>空间利用率：程序使用的最大内存量与分配程序使用的堆大小之间 的比率，最佳比率为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1</a:t>
            </a:r>
            <a:r>
              <a:rPr sz="1000" spc="-5" dirty="0">
                <a:latin typeface="SimSun"/>
                <a:cs typeface="SimSun"/>
              </a:rPr>
              <a:t>。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190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11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latin typeface="SimSun"/>
                <a:cs typeface="SimSun"/>
              </a:rPr>
              <a:t>吞吐量</a:t>
            </a:r>
            <a:r>
              <a:rPr sz="1000" spc="-50" dirty="0">
                <a:latin typeface="SimSun"/>
                <a:cs typeface="SimSun"/>
              </a:rPr>
              <a:t>：</a:t>
            </a:r>
            <a:r>
              <a:rPr sz="1000" spc="-50" dirty="0">
                <a:latin typeface="Microsoft Sans Serif"/>
                <a:cs typeface="Microsoft Sans Serif"/>
              </a:rPr>
              <a:t>Kops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(kilo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operations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per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second)</a:t>
            </a:r>
            <a:endParaRPr sz="1000">
              <a:latin typeface="Microsoft Sans Serif"/>
              <a:cs typeface="Microsoft Sans Serif"/>
            </a:endParaRPr>
          </a:p>
          <a:p>
            <a:pPr marL="177800">
              <a:lnSpc>
                <a:spcPts val="1200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</a:t>
            </a:r>
            <a:r>
              <a:rPr sz="900" spc="270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latin typeface="SimSun"/>
                <a:cs typeface="SimSun"/>
              </a:rPr>
              <a:t>评分公式：</a:t>
            </a:r>
            <a:endParaRPr sz="10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943584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20466" y="1625922"/>
            <a:ext cx="253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0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i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5066" y="1817286"/>
            <a:ext cx="297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22" baseline="8333" dirty="0">
                <a:latin typeface="Arial"/>
                <a:cs typeface="Arial"/>
              </a:rPr>
              <a:t>T</a:t>
            </a:r>
            <a:r>
              <a:rPr sz="700" i="1" spc="15" dirty="0">
                <a:latin typeface="Arial"/>
                <a:cs typeface="Arial"/>
              </a:rPr>
              <a:t>libc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190" y="1711520"/>
            <a:ext cx="17138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1635" algn="l"/>
              </a:tabLst>
            </a:pP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40" dirty="0">
                <a:latin typeface="Arial"/>
                <a:cs typeface="Arial"/>
              </a:rPr>
              <a:t>wU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(1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95" dirty="0">
                <a:latin typeface="Times New Roman"/>
                <a:cs typeface="Times New Roman"/>
              </a:rPr>
              <a:t>−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150" dirty="0">
                <a:latin typeface="Tahoma"/>
                <a:cs typeface="Tahoma"/>
              </a:rPr>
              <a:t> </a:t>
            </a:r>
            <a:r>
              <a:rPr sz="1000" spc="-5" dirty="0">
                <a:latin typeface="Cambria"/>
                <a:cs typeface="Cambria"/>
              </a:rPr>
              <a:t>min</a:t>
            </a:r>
            <a:r>
              <a:rPr sz="1000" spc="-25" dirty="0">
                <a:latin typeface="Tahoma"/>
                <a:cs typeface="Tahoma"/>
              </a:rPr>
              <a:t>(1</a:t>
            </a:r>
            <a:r>
              <a:rPr sz="1000" i="1" spc="5" dirty="0">
                <a:latin typeface="Georgia"/>
                <a:cs typeface="Georgia"/>
              </a:rPr>
              <a:t>,</a:t>
            </a:r>
            <a:r>
              <a:rPr sz="1000" i="1" dirty="0">
                <a:latin typeface="Georgia"/>
                <a:cs typeface="Georgia"/>
              </a:rPr>
              <a:t>	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575" y="2007456"/>
            <a:ext cx="399034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625" marR="3048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Microsoft Sans Serif"/>
                <a:cs typeface="Microsoft Sans Serif"/>
              </a:rPr>
              <a:t>U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为空间利用率</a:t>
            </a:r>
            <a:r>
              <a:rPr sz="1000" spc="-50" dirty="0">
                <a:latin typeface="SimSun"/>
                <a:cs typeface="SimSun"/>
              </a:rPr>
              <a:t>，</a:t>
            </a:r>
            <a:r>
              <a:rPr sz="1000" spc="65" dirty="0">
                <a:latin typeface="Microsoft Sans Serif"/>
                <a:cs typeface="Microsoft Sans Serif"/>
              </a:rPr>
              <a:t>T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为吞吐量</a:t>
            </a:r>
            <a:r>
              <a:rPr sz="1000" spc="-50" dirty="0">
                <a:latin typeface="SimSun"/>
                <a:cs typeface="SimSun"/>
              </a:rPr>
              <a:t>，</a:t>
            </a:r>
            <a:r>
              <a:rPr sz="1000" i="1" spc="65" dirty="0">
                <a:latin typeface="Arial"/>
                <a:cs typeface="Arial"/>
              </a:rPr>
              <a:t>T</a:t>
            </a:r>
            <a:r>
              <a:rPr sz="1050" i="1" baseline="-11904" dirty="0">
                <a:latin typeface="Arial"/>
                <a:cs typeface="Arial"/>
              </a:rPr>
              <a:t>libc </a:t>
            </a:r>
            <a:r>
              <a:rPr sz="1050" i="1" spc="-30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SimSun"/>
                <a:cs typeface="SimSun"/>
              </a:rPr>
              <a:t>是助教在课程集群上测试的</a:t>
            </a:r>
            <a:r>
              <a:rPr sz="1000" spc="-180" dirty="0">
                <a:latin typeface="SimSun"/>
                <a:cs typeface="SimSun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</a:t>
            </a:r>
            <a:r>
              <a:rPr sz="1000" spc="10" dirty="0">
                <a:latin typeface="Microsoft Sans Serif"/>
                <a:cs typeface="Microsoft Sans Serif"/>
              </a:rPr>
              <a:t>b</a:t>
            </a:r>
            <a:r>
              <a:rPr sz="1000" spc="-40" dirty="0">
                <a:latin typeface="Microsoft Sans Serif"/>
                <a:cs typeface="Microsoft Sans Serif"/>
              </a:rPr>
              <a:t>c  </a:t>
            </a:r>
            <a:r>
              <a:rPr sz="1000" spc="-35" dirty="0">
                <a:latin typeface="Microsoft Sans Serif"/>
                <a:cs typeface="Microsoft Sans Serif"/>
              </a:rPr>
              <a:t>mall</a:t>
            </a:r>
            <a:r>
              <a:rPr sz="1000" spc="-15" dirty="0">
                <a:latin typeface="Microsoft Sans Serif"/>
                <a:cs typeface="Microsoft Sans Serif"/>
              </a:rPr>
              <a:t>o</a:t>
            </a:r>
            <a:r>
              <a:rPr sz="1000" spc="-60" dirty="0">
                <a:latin typeface="Microsoft Sans Serif"/>
                <a:cs typeface="Microsoft Sans Serif"/>
              </a:rPr>
              <a:t>c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的吞吐量，具体值以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config.h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的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AVG_LIBC_THRUPUT</a:t>
            </a:r>
            <a:r>
              <a:rPr sz="1000" spc="-170" dirty="0">
                <a:latin typeface="SimSun"/>
                <a:cs typeface="SimSun"/>
              </a:rPr>
              <a:t> </a:t>
            </a:r>
            <a:r>
              <a:rPr sz="1000" spc="-5" dirty="0">
                <a:latin typeface="SimSun"/>
                <a:cs typeface="SimSun"/>
              </a:rPr>
              <a:t>为准。  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0</a:t>
            </a:r>
            <a:r>
              <a:rPr sz="1000" i="1" spc="-25" dirty="0">
                <a:latin typeface="Georgia"/>
                <a:cs typeface="Georgia"/>
              </a:rPr>
              <a:t>.</a:t>
            </a:r>
            <a:r>
              <a:rPr sz="1000" spc="-25" dirty="0">
                <a:latin typeface="Tahoma"/>
                <a:cs typeface="Tahoma"/>
              </a:rPr>
              <a:t>6</a:t>
            </a:r>
            <a:r>
              <a:rPr sz="1000" spc="-25" dirty="0">
                <a:latin typeface="SimSun"/>
                <a:cs typeface="SimSun"/>
              </a:rPr>
              <a:t>，</a:t>
            </a:r>
            <a:r>
              <a:rPr sz="1000" spc="-5" dirty="0">
                <a:latin typeface="SimSun"/>
                <a:cs typeface="SimSun"/>
              </a:rPr>
              <a:t>需要均衡地考虑内存利用率和吞吐量的优化。</a:t>
            </a:r>
            <a:endParaRPr sz="1000">
              <a:latin typeface="SimSun"/>
              <a:cs typeface="SimSun"/>
            </a:endParaRPr>
          </a:p>
          <a:p>
            <a:pPr marL="38100">
              <a:lnSpc>
                <a:spcPts val="1185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 </a:t>
            </a:r>
            <a:r>
              <a:rPr sz="1000" spc="-5" dirty="0">
                <a:latin typeface="SimSun"/>
                <a:cs typeface="SimSun"/>
              </a:rPr>
              <a:t>代码风格</a:t>
            </a:r>
            <a:r>
              <a:rPr sz="1000" spc="-40" dirty="0">
                <a:latin typeface="SimSun"/>
                <a:cs typeface="SimSun"/>
              </a:rPr>
              <a:t>：</a:t>
            </a:r>
            <a:r>
              <a:rPr sz="1000" spc="-40" dirty="0">
                <a:latin typeface="Microsoft Sans Serif"/>
                <a:cs typeface="Microsoft Sans Serif"/>
              </a:rPr>
              <a:t>10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分</a:t>
            </a:r>
            <a:endParaRPr sz="1000">
              <a:latin typeface="SimSun"/>
              <a:cs typeface="SimSun"/>
            </a:endParaRPr>
          </a:p>
          <a:p>
            <a:pPr marL="38100">
              <a:lnSpc>
                <a:spcPts val="1200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 </a:t>
            </a:r>
            <a:r>
              <a:rPr sz="1000" spc="-5" dirty="0">
                <a:latin typeface="SimSun"/>
                <a:cs typeface="SimSun"/>
              </a:rPr>
              <a:t>实验报告</a:t>
            </a:r>
            <a:r>
              <a:rPr sz="1000" spc="-40" dirty="0">
                <a:latin typeface="SimSun"/>
                <a:cs typeface="SimSun"/>
              </a:rPr>
              <a:t>：</a:t>
            </a:r>
            <a:r>
              <a:rPr sz="1000" spc="-40" dirty="0">
                <a:latin typeface="Microsoft Sans Serif"/>
                <a:cs typeface="Microsoft Sans Serif"/>
              </a:rPr>
              <a:t>30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SimSun"/>
                <a:cs typeface="SimSun"/>
              </a:rPr>
              <a:t>分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705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13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一些建议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692099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608595"/>
            <a:ext cx="4072890" cy="2274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SimSun"/>
                <a:cs typeface="SimSun"/>
              </a:rPr>
              <a:t>利用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mdriver -f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10" dirty="0">
                <a:latin typeface="SimSun"/>
                <a:cs typeface="SimSun"/>
              </a:rPr>
              <a:t>使用小文件简化调试，如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traces/short{1,2}-bal.rep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SimSun"/>
                <a:cs typeface="SimSun"/>
              </a:rPr>
              <a:t>利用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-v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和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-V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查看详细输出</a:t>
            </a:r>
            <a:endParaRPr sz="1100">
              <a:latin typeface="SimSun"/>
              <a:cs typeface="SimSun"/>
            </a:endParaRPr>
          </a:p>
          <a:p>
            <a:pPr marL="12700" marR="11874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SimSun"/>
                <a:cs typeface="SimSun"/>
              </a:rPr>
              <a:t>详细了解书中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mall</a:t>
            </a:r>
            <a:r>
              <a:rPr sz="1100" spc="-20" dirty="0">
                <a:latin typeface="Microsoft Sans Serif"/>
                <a:cs typeface="Microsoft Sans Serif"/>
              </a:rPr>
              <a:t>o</a:t>
            </a:r>
            <a:r>
              <a:rPr sz="1100" spc="-70" dirty="0">
                <a:latin typeface="Microsoft Sans Serif"/>
                <a:cs typeface="Microsoft Sans Serif"/>
              </a:rPr>
              <a:t>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实现的每一行代码。该示例实现了一个基于 隐式自由列表的简单分配器。</a:t>
            </a:r>
            <a:endParaRPr sz="1100">
              <a:latin typeface="SimSun"/>
              <a:cs typeface="SimSun"/>
            </a:endParaRPr>
          </a:p>
          <a:p>
            <a:pPr marL="12700" marR="114300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SimSun"/>
                <a:cs typeface="SimSun"/>
              </a:rPr>
              <a:t>将指针算术封装在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的预处理器宏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50" dirty="0">
                <a:latin typeface="Microsoft Sans Serif"/>
                <a:cs typeface="Microsoft Sans Serif"/>
              </a:rPr>
              <a:t>(</a:t>
            </a:r>
            <a:r>
              <a:rPr sz="1100" spc="20" dirty="0">
                <a:latin typeface="SimSun"/>
                <a:cs typeface="SimSun"/>
              </a:rPr>
              <a:t>#define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中，可以显著降低 复杂性。</a:t>
            </a:r>
            <a:endParaRPr sz="1100">
              <a:latin typeface="SimSun"/>
              <a:cs typeface="SimSun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SimSun"/>
                <a:cs typeface="SimSun"/>
              </a:rPr>
              <a:t>前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9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条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trace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仅包括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mall</a:t>
            </a:r>
            <a:r>
              <a:rPr sz="1100" spc="-20" dirty="0">
                <a:latin typeface="Microsoft Sans Serif"/>
                <a:cs typeface="Microsoft Sans Serif"/>
              </a:rPr>
              <a:t>o</a:t>
            </a:r>
            <a:r>
              <a:rPr sz="1100" spc="-70" dirty="0">
                <a:latin typeface="Microsoft Sans Serif"/>
                <a:cs typeface="Microsoft Sans Serif"/>
              </a:rPr>
              <a:t>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和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free</a:t>
            </a:r>
            <a:r>
              <a:rPr sz="1100" spc="-10" dirty="0">
                <a:latin typeface="SimSun"/>
                <a:cs typeface="SimSun"/>
              </a:rPr>
              <a:t>，后两条包含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mall</a:t>
            </a:r>
            <a:r>
              <a:rPr sz="1100" spc="-20" dirty="0">
                <a:latin typeface="Microsoft Sans Serif"/>
                <a:cs typeface="Microsoft Sans Serif"/>
              </a:rPr>
              <a:t>o</a:t>
            </a:r>
            <a:r>
              <a:rPr sz="1100" spc="-70" dirty="0">
                <a:latin typeface="Microsoft Sans Serif"/>
                <a:cs typeface="Microsoft Sans Serif"/>
              </a:rPr>
              <a:t>c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和  </a:t>
            </a:r>
            <a:r>
              <a:rPr sz="1100" spc="-40" dirty="0">
                <a:latin typeface="Microsoft Sans Serif"/>
                <a:cs typeface="Microsoft Sans Serif"/>
              </a:rPr>
              <a:t>reall</a:t>
            </a:r>
            <a:r>
              <a:rPr sz="1100" spc="-30" dirty="0">
                <a:latin typeface="Microsoft Sans Serif"/>
                <a:cs typeface="Microsoft Sans Serif"/>
              </a:rPr>
              <a:t>o</a:t>
            </a:r>
            <a:r>
              <a:rPr sz="1100" spc="-70" dirty="0">
                <a:latin typeface="Microsoft Sans Serif"/>
                <a:cs typeface="Microsoft Sans Serif"/>
              </a:rPr>
              <a:t>c</a:t>
            </a:r>
            <a:r>
              <a:rPr sz="1100" spc="-10" dirty="0">
                <a:latin typeface="SimSun"/>
                <a:cs typeface="SimSun"/>
              </a:rPr>
              <a:t>。建议在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mall</a:t>
            </a:r>
            <a:r>
              <a:rPr sz="1100" spc="-15" dirty="0">
                <a:latin typeface="Microsoft Sans Serif"/>
                <a:cs typeface="Microsoft Sans Serif"/>
              </a:rPr>
              <a:t>o</a:t>
            </a:r>
            <a:r>
              <a:rPr sz="1100" spc="-70" dirty="0">
                <a:latin typeface="Microsoft Sans Serif"/>
                <a:cs typeface="Microsoft Sans Serif"/>
              </a:rPr>
              <a:t>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和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能够在前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9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条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trace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上正常工作后再 调试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reall</a:t>
            </a:r>
            <a:r>
              <a:rPr sz="1100" spc="-30" dirty="0">
                <a:latin typeface="Microsoft Sans Serif"/>
                <a:cs typeface="Microsoft Sans Serif"/>
              </a:rPr>
              <a:t>o</a:t>
            </a:r>
            <a:r>
              <a:rPr sz="1100" spc="-70" dirty="0">
                <a:latin typeface="Microsoft Sans Serif"/>
                <a:cs typeface="Microsoft Sans Serif"/>
              </a:rPr>
              <a:t>c</a:t>
            </a:r>
            <a:r>
              <a:rPr sz="1100" spc="-10" dirty="0">
                <a:latin typeface="SimSun"/>
                <a:cs typeface="SimSun"/>
              </a:rPr>
              <a:t>。</a:t>
            </a:r>
            <a:endParaRPr sz="1100">
              <a:latin typeface="SimSun"/>
              <a:cs typeface="SimSun"/>
            </a:endParaRPr>
          </a:p>
          <a:p>
            <a:pPr marL="12700" marR="8382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Microsoft Sans Serif"/>
                <a:cs typeface="Microsoft Sans Serif"/>
              </a:rPr>
              <a:t>reall</a:t>
            </a:r>
            <a:r>
              <a:rPr sz="1100" spc="-30" dirty="0">
                <a:latin typeface="Microsoft Sans Serif"/>
                <a:cs typeface="Microsoft Sans Serif"/>
              </a:rPr>
              <a:t>o</a:t>
            </a:r>
            <a:r>
              <a:rPr sz="1100" spc="-70" dirty="0">
                <a:latin typeface="Microsoft Sans Serif"/>
                <a:cs typeface="Microsoft Sans Serif"/>
              </a:rPr>
              <a:t>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可以构建在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mall</a:t>
            </a:r>
            <a:r>
              <a:rPr sz="1100" spc="-15" dirty="0">
                <a:latin typeface="Microsoft Sans Serif"/>
                <a:cs typeface="Microsoft Sans Serif"/>
              </a:rPr>
              <a:t>o</a:t>
            </a:r>
            <a:r>
              <a:rPr sz="1100" spc="-70" dirty="0">
                <a:latin typeface="Microsoft Sans Serif"/>
                <a:cs typeface="Microsoft Sans Serif"/>
              </a:rPr>
              <a:t>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和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之上，但要获得非常好的性能， 需要单独进行设计。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074216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284249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666354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2048459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602636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705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14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u="sng" spc="65" dirty="0">
                <a:uFill>
                  <a:solidFill>
                    <a:srgbClr val="D6D6EF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u="sng" spc="70" dirty="0">
                <a:uFill>
                  <a:solidFill>
                    <a:srgbClr val="ADADE0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u="sng" spc="-30" dirty="0">
                <a:uFill>
                  <a:solidFill>
                    <a:srgbClr val="ADADE0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trike="sngStrike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trike="noStrike" spc="65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trike="noStrike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trike="noStrike" spc="135" dirty="0">
                <a:latin typeface="Trebuchet MS"/>
                <a:cs typeface="Trebuchet MS"/>
              </a:rPr>
              <a:t> </a:t>
            </a:r>
            <a:r>
              <a:rPr sz="400" strike="noStrike" spc="140" dirty="0">
                <a:latin typeface="Trebuchet MS"/>
                <a:cs typeface="Trebuchet MS"/>
              </a:rPr>
              <a:t> </a:t>
            </a:r>
            <a:r>
              <a:rPr sz="400" strike="noStrike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trike="noStrike" spc="6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trike="noStrike" spc="7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trike="noStrike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trike="noStrike" spc="65" dirty="0">
                <a:latin typeface="Trebuchet MS"/>
                <a:cs typeface="Trebuchet MS"/>
              </a:rPr>
              <a:t>  </a:t>
            </a:r>
            <a:r>
              <a:rPr sz="400" strike="sngStrike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trike="noStrike" spc="65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trike="noStrike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trike="noStrike" spc="135" dirty="0">
                <a:latin typeface="Trebuchet MS"/>
                <a:cs typeface="Trebuchet MS"/>
              </a:rPr>
              <a:t> </a:t>
            </a:r>
            <a:r>
              <a:rPr sz="400" strike="noStrike" spc="140" dirty="0">
                <a:latin typeface="Trebuchet MS"/>
                <a:cs typeface="Trebuchet MS"/>
              </a:rPr>
              <a:t> </a:t>
            </a:r>
            <a:r>
              <a:rPr sz="400" strike="noStrike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trike="noStrike" spc="70" dirty="0">
                <a:latin typeface="Trebuchet MS"/>
                <a:cs typeface="Trebuchet MS"/>
              </a:rPr>
              <a:t>   </a:t>
            </a:r>
            <a:r>
              <a:rPr sz="400" strike="noStrike" spc="75" dirty="0">
                <a:latin typeface="Trebuchet MS"/>
                <a:cs typeface="Trebuchet MS"/>
              </a:rPr>
              <a:t> </a:t>
            </a:r>
            <a:r>
              <a:rPr sz="400" strike="dblStrike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trike="noStrike" spc="65" dirty="0">
                <a:latin typeface="Trebuchet MS"/>
                <a:cs typeface="Trebuchet MS"/>
              </a:rPr>
              <a:t>      </a:t>
            </a:r>
            <a:r>
              <a:rPr sz="400" strike="noStrike" spc="-30" dirty="0">
                <a:latin typeface="Trebuchet MS"/>
                <a:cs typeface="Trebuchet MS"/>
              </a:rPr>
              <a:t>.</a:t>
            </a:r>
            <a:r>
              <a:rPr sz="400" strike="noStrike" spc="70" dirty="0">
                <a:latin typeface="Trebuchet MS"/>
                <a:cs typeface="Trebuchet MS"/>
              </a:rPr>
              <a:t>   </a:t>
            </a:r>
            <a:r>
              <a:rPr sz="400" strike="noStrike" spc="-30" dirty="0">
                <a:latin typeface="Trebuchet MS"/>
                <a:cs typeface="Trebuchet MS"/>
              </a:rPr>
              <a:t>.</a:t>
            </a:r>
            <a:r>
              <a:rPr sz="400" strike="noStrike" spc="75" dirty="0">
                <a:latin typeface="Trebuchet MS"/>
                <a:cs typeface="Trebuchet MS"/>
              </a:rPr>
              <a:t> </a:t>
            </a:r>
            <a:r>
              <a:rPr sz="400" strike="noStrike" spc="80" dirty="0">
                <a:latin typeface="Trebuchet MS"/>
                <a:cs typeface="Trebuchet MS"/>
              </a:rPr>
              <a:t> </a:t>
            </a:r>
            <a:r>
              <a:rPr sz="400" strike="noStrike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601" y="1331784"/>
            <a:ext cx="325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Microsoft Sans Serif"/>
                <a:cs typeface="Microsoft Sans Serif"/>
              </a:rPr>
              <a:t>Q&amp;A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4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705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15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83" y="3247618"/>
            <a:ext cx="944244" cy="58419"/>
            <a:chOff x="3260483" y="3247618"/>
            <a:chExt cx="944244" cy="58419"/>
          </a:xfrm>
        </p:grpSpPr>
        <p:sp>
          <p:nvSpPr>
            <p:cNvPr id="6" name="object 6"/>
            <p:cNvSpPr/>
            <p:nvPr/>
          </p:nvSpPr>
          <p:spPr>
            <a:xfrm>
              <a:off x="3323652" y="325142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83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52" y="326412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51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52" y="327682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619" y="325142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418" y="325777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619" y="328952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86" y="32514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43948" y="314377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0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u="sng" spc="65" dirty="0">
                <a:uFill>
                  <a:solidFill>
                    <a:srgbClr val="D6D6EF"/>
                  </a:solidFill>
                </a:uFill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248887"/>
            <a:ext cx="4565650" cy="207645"/>
            <a:chOff x="0" y="3248887"/>
            <a:chExt cx="4565650" cy="207645"/>
          </a:xfrm>
        </p:grpSpPr>
        <p:sp>
          <p:nvSpPr>
            <p:cNvPr id="17" name="object 17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4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71506" y="3333729"/>
            <a:ext cx="710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endParaRPr sz="6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1685" y="3143771"/>
            <a:ext cx="450850" cy="3067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       </a:t>
            </a:r>
            <a:r>
              <a:rPr sz="400" spc="1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dirty="0">
                <a:latin typeface="Trebuchet MS"/>
                <a:cs typeface="Trebuchet MS"/>
              </a:rPr>
              <a:t>  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 </a:t>
            </a:r>
            <a:r>
              <a:rPr sz="400" spc="-2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1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3FE8B37-B8ED-60A4-FD07-B883B1A0A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349" y="944169"/>
            <a:ext cx="2392314" cy="210848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C3C2F0FD-4C31-ED6F-9ED6-C3BE0384FEE6}"/>
              </a:ext>
            </a:extLst>
          </p:cNvPr>
          <p:cNvSpPr txBox="1"/>
          <p:nvPr/>
        </p:nvSpPr>
        <p:spPr>
          <a:xfrm>
            <a:off x="323850" y="1357196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err="1"/>
              <a:t>Brk</a:t>
            </a:r>
            <a:r>
              <a:rPr kumimoji="1" lang="zh-CN" altLang="en-US" sz="1100" dirty="0"/>
              <a:t>（</a:t>
            </a:r>
            <a:r>
              <a:rPr kumimoji="1" lang="en-US" altLang="zh-CN" sz="1100" dirty="0"/>
              <a:t>Program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break</a:t>
            </a:r>
            <a:r>
              <a:rPr kumimoji="1" lang="zh-CN" altLang="en-US" sz="1100" dirty="0"/>
              <a:t>）：</a:t>
            </a:r>
            <a:r>
              <a:rPr kumimoji="1" lang="zh-CN" altLang="en-US" sz="1050" dirty="0"/>
              <a:t>描述虚存上堆区的最高地址</a:t>
            </a:r>
            <a:endParaRPr kumimoji="1" lang="en-US" altLang="zh-CN" sz="105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1F6F6BD-BBB9-7B99-E79A-DBE9A9CA3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7" y="2505905"/>
            <a:ext cx="2189825" cy="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9519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3948" y="314377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0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48887"/>
            <a:ext cx="4565650" cy="207645"/>
            <a:chOff x="0" y="3248887"/>
            <a:chExt cx="4565650" cy="207645"/>
          </a:xfrm>
        </p:grpSpPr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实验要求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35712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229827"/>
            <a:ext cx="265811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SimSun"/>
                <a:cs typeface="SimSun"/>
              </a:rPr>
              <a:t>编写一个动态内存分配的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语言程序</a:t>
            </a:r>
            <a:endParaRPr sz="1100">
              <a:latin typeface="SimSun"/>
              <a:cs typeface="SimSun"/>
            </a:endParaRPr>
          </a:p>
          <a:p>
            <a:pPr marL="12700" marR="5080">
              <a:lnSpc>
                <a:spcPct val="125299"/>
              </a:lnSpc>
            </a:pPr>
            <a:r>
              <a:rPr sz="1100" spc="-10" dirty="0">
                <a:latin typeface="SimSun"/>
                <a:cs typeface="SimSun"/>
              </a:rPr>
              <a:t>实现动态内存分配、释放、重新分配等功能 单人独立完成作业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567154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777187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2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71506" y="3333729"/>
            <a:ext cx="710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1685" y="3143771"/>
            <a:ext cx="450850" cy="3067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       </a:t>
            </a:r>
            <a:r>
              <a:rPr sz="400" spc="1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dirty="0">
                <a:latin typeface="Trebuchet MS"/>
                <a:cs typeface="Trebuchet MS"/>
              </a:rPr>
              <a:t>  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 </a:t>
            </a:r>
            <a:r>
              <a:rPr sz="400" spc="-2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2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3948" y="314377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0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48887"/>
            <a:ext cx="4565650" cy="207645"/>
            <a:chOff x="0" y="3248887"/>
            <a:chExt cx="4565650" cy="207645"/>
          </a:xfrm>
        </p:grpSpPr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实验方法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071499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7532" y="944204"/>
            <a:ext cx="2813050" cy="13823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SimSun"/>
                <a:cs typeface="SimSun"/>
              </a:rPr>
              <a:t>从网络学堂获取</a:t>
            </a:r>
            <a:r>
              <a:rPr sz="1100" spc="-185" dirty="0">
                <a:latin typeface="SimSun"/>
                <a:cs typeface="SimSun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malloclab-handout.tar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SimSun"/>
                <a:cs typeface="SimSun"/>
              </a:rPr>
              <a:t>解压缩</a:t>
            </a:r>
            <a:r>
              <a:rPr sz="1100" spc="10" dirty="0">
                <a:latin typeface="SimSun"/>
                <a:cs typeface="SimSun"/>
              </a:rPr>
              <a:t>：tar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-xvf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malloclab-handout.tar</a:t>
            </a:r>
            <a:endParaRPr sz="11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SimSun"/>
                <a:cs typeface="SimSun"/>
              </a:rPr>
              <a:t>仅需要且仅允许修改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mm.c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文件</a:t>
            </a:r>
            <a:endParaRPr sz="1100">
              <a:latin typeface="SimSun"/>
              <a:cs typeface="SimSun"/>
            </a:endParaRPr>
          </a:p>
          <a:p>
            <a:pPr marL="38100" marR="133985">
              <a:lnSpc>
                <a:spcPct val="113199"/>
              </a:lnSpc>
              <a:spcBef>
                <a:spcPts val="160"/>
              </a:spcBef>
            </a:pPr>
            <a:r>
              <a:rPr sz="1100" spc="-10" dirty="0">
                <a:latin typeface="SimSun"/>
                <a:cs typeface="SimSun"/>
              </a:rPr>
              <a:t>通过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mdriver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（文件为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mdriver.c</a:t>
            </a:r>
            <a:r>
              <a:rPr sz="1100" spc="-10" dirty="0">
                <a:latin typeface="SimSun"/>
                <a:cs typeface="SimSun"/>
              </a:rPr>
              <a:t>）进行评测 运行方法：</a:t>
            </a:r>
            <a:endParaRPr sz="1100">
              <a:latin typeface="SimSun"/>
              <a:cs typeface="SimSun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</a:t>
            </a:r>
            <a:r>
              <a:rPr sz="900" spc="277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make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200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8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./mdriver</a:t>
            </a:r>
            <a:r>
              <a:rPr sz="1000" spc="-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-V</a:t>
            </a:r>
            <a:endParaRPr sz="1000">
              <a:latin typeface="SimSun"/>
              <a:cs typeface="SimSu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281531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165" y="1491564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165" y="1701596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891385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71506" y="3333729"/>
            <a:ext cx="710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endParaRPr sz="6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1685" y="3143771"/>
            <a:ext cx="450850" cy="3067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       </a:t>
            </a:r>
            <a:r>
              <a:rPr sz="400" spc="1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dirty="0">
                <a:latin typeface="Trebuchet MS"/>
                <a:cs typeface="Trebuchet MS"/>
              </a:rPr>
              <a:t>  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 </a:t>
            </a:r>
            <a:r>
              <a:rPr sz="400" spc="-2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3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754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提交要求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356131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228837"/>
            <a:ext cx="413004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SimSun"/>
                <a:cs typeface="SimSun"/>
              </a:rPr>
              <a:t>在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mm.c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中的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Team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10" dirty="0">
                <a:latin typeface="SimSun"/>
                <a:cs typeface="SimSun"/>
              </a:rPr>
              <a:t>结构体中填充自己的姓名和学号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SimSun"/>
                <a:cs typeface="SimSun"/>
              </a:rPr>
              <a:t>在实验截止日期前将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mm.c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放置到服务器上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~/mm.c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10" dirty="0">
                <a:latin typeface="SimSun"/>
                <a:cs typeface="SimSun"/>
              </a:rPr>
              <a:t>路径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SimSun"/>
                <a:cs typeface="SimSun"/>
              </a:rPr>
              <a:t>将实验报告提交至网络学堂，命名为学号</a:t>
            </a:r>
            <a:r>
              <a:rPr sz="1100" spc="-20" dirty="0">
                <a:latin typeface="Microsoft Sans Serif"/>
                <a:cs typeface="Microsoft Sans Serif"/>
              </a:rPr>
              <a:t>.</a:t>
            </a:r>
            <a:r>
              <a:rPr sz="1100" spc="-10" dirty="0">
                <a:latin typeface="Microsoft Sans Serif"/>
                <a:cs typeface="Microsoft Sans Serif"/>
              </a:rPr>
              <a:t>pdf</a:t>
            </a:r>
            <a:r>
              <a:rPr sz="1100" spc="-10" dirty="0">
                <a:latin typeface="SimSun"/>
                <a:cs typeface="SimSun"/>
              </a:rPr>
              <a:t>（如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2021000000.</a:t>
            </a:r>
            <a:r>
              <a:rPr sz="1100" spc="-35" dirty="0">
                <a:latin typeface="Microsoft Sans Serif"/>
                <a:cs typeface="Microsoft Sans Serif"/>
              </a:rPr>
              <a:t>p</a:t>
            </a:r>
            <a:r>
              <a:rPr sz="1100" spc="-10" dirty="0">
                <a:latin typeface="Microsoft Sans Serif"/>
                <a:cs typeface="Microsoft Sans Serif"/>
              </a:rPr>
              <a:t>df</a:t>
            </a:r>
            <a:r>
              <a:rPr sz="1100" spc="-10" dirty="0">
                <a:latin typeface="SimSun"/>
                <a:cs typeface="SimSun"/>
              </a:rPr>
              <a:t>）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56616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77619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2344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4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1847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动态存储分配器的实现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107389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998791"/>
            <a:ext cx="4044950" cy="12319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SimSun"/>
                <a:cs typeface="SimSun"/>
              </a:rPr>
              <a:t>需要完成以下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4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个函数（声明位于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mm.h</a:t>
            </a:r>
            <a:r>
              <a:rPr sz="1100" spc="-10" dirty="0">
                <a:latin typeface="SimSun"/>
                <a:cs typeface="SimSun"/>
              </a:rPr>
              <a:t>，定义位于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mm.c</a:t>
            </a:r>
            <a:r>
              <a:rPr sz="1100" spc="-10" dirty="0">
                <a:latin typeface="SimSun"/>
                <a:cs typeface="SimSun"/>
              </a:rPr>
              <a:t>）</a:t>
            </a:r>
            <a:endParaRPr sz="1100">
              <a:latin typeface="SimSun"/>
              <a:cs typeface="SimSun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97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int</a:t>
            </a:r>
            <a:r>
              <a:rPr sz="100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mm_init(void);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195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120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void</a:t>
            </a:r>
            <a:r>
              <a:rPr sz="1000" spc="1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*mm_malloc(size_t</a:t>
            </a:r>
            <a:r>
              <a:rPr sz="1000" spc="1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size);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195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112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void</a:t>
            </a:r>
            <a:r>
              <a:rPr sz="1000" spc="1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mm_free(void</a:t>
            </a:r>
            <a:r>
              <a:rPr sz="1000" spc="10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*ptr);</a:t>
            </a:r>
            <a:endParaRPr sz="1000">
              <a:latin typeface="SimSun"/>
              <a:cs typeface="SimSun"/>
            </a:endParaRPr>
          </a:p>
          <a:p>
            <a:pPr marL="177800">
              <a:lnSpc>
                <a:spcPts val="1200"/>
              </a:lnSpc>
            </a:pPr>
            <a:r>
              <a:rPr sz="900" spc="44" baseline="13888" dirty="0">
                <a:solidFill>
                  <a:srgbClr val="3333B2"/>
                </a:solidFill>
                <a:latin typeface="Cambria"/>
                <a:cs typeface="Cambria"/>
              </a:rPr>
              <a:t>▶  </a:t>
            </a:r>
            <a:r>
              <a:rPr sz="900" spc="127" baseline="1388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latin typeface="SimSun"/>
                <a:cs typeface="SimSun"/>
              </a:rPr>
              <a:t>void</a:t>
            </a:r>
            <a:r>
              <a:rPr sz="1000" spc="2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*mm_realloc(void</a:t>
            </a:r>
            <a:r>
              <a:rPr sz="1000" spc="2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*ptr, size_t</a:t>
            </a:r>
            <a:r>
              <a:rPr sz="1000" spc="25" dirty="0">
                <a:latin typeface="SimSun"/>
                <a:cs typeface="SimSun"/>
              </a:rPr>
              <a:t> </a:t>
            </a:r>
            <a:r>
              <a:rPr sz="1000" spc="20" dirty="0">
                <a:latin typeface="SimSun"/>
                <a:cs typeface="SimSun"/>
              </a:rPr>
              <a:t>size);</a:t>
            </a:r>
            <a:endParaRPr sz="1000">
              <a:latin typeface="SimSun"/>
              <a:cs typeface="SimSun"/>
            </a:endParaRPr>
          </a:p>
          <a:p>
            <a:pPr marL="38100" marR="30480">
              <a:lnSpc>
                <a:spcPct val="102600"/>
              </a:lnSpc>
              <a:spcBef>
                <a:spcPts val="320"/>
              </a:spcBef>
            </a:pPr>
            <a:r>
              <a:rPr sz="1100" spc="-45" dirty="0">
                <a:latin typeface="Microsoft Sans Serif"/>
                <a:cs typeface="Microsoft Sans Serif"/>
              </a:rPr>
              <a:t>mm.c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中包含动态存储分配器的最简单的实现，可以跑过一部分测 例，大家需要修改相关函数的实现。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950046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2344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5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3948" y="314377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0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0" dirty="0">
                <a:latin typeface="Trebuchet MS"/>
                <a:cs typeface="Trebuchet MS"/>
              </a:rPr>
              <a:t> 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48887"/>
            <a:ext cx="4565650" cy="207645"/>
            <a:chOff x="0" y="3248887"/>
            <a:chExt cx="4565650" cy="207645"/>
          </a:xfrm>
        </p:grpSpPr>
        <p:sp>
          <p:nvSpPr>
            <p:cNvPr id="4" name="object 4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427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682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>
                <a:latin typeface="Courier New"/>
                <a:cs typeface="Courier New"/>
              </a:rPr>
              <a:t>mm_init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27377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146503"/>
            <a:ext cx="3627754" cy="8655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SimSun"/>
                <a:cs typeface="SimSun"/>
              </a:rPr>
              <a:t>接口</a:t>
            </a:r>
            <a:r>
              <a:rPr sz="1100" spc="10" dirty="0">
                <a:latin typeface="SimSun"/>
                <a:cs typeface="SimSun"/>
              </a:rPr>
              <a:t>：int</a:t>
            </a:r>
            <a:r>
              <a:rPr sz="1100" spc="-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mm_init(void);</a:t>
            </a:r>
            <a:endParaRPr sz="1100">
              <a:latin typeface="SimSun"/>
              <a:cs typeface="SimSun"/>
            </a:endParaRPr>
          </a:p>
          <a:p>
            <a:pPr marL="12700" marR="5080">
              <a:lnSpc>
                <a:spcPct val="125299"/>
              </a:lnSpc>
            </a:pPr>
            <a:r>
              <a:rPr sz="1100" spc="-10" dirty="0">
                <a:latin typeface="SimSun"/>
                <a:cs typeface="SimSun"/>
              </a:rPr>
              <a:t>如果执行初始化时出现问题返回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-1</a:t>
            </a:r>
            <a:r>
              <a:rPr sz="1100" spc="-10" dirty="0">
                <a:latin typeface="SimSun"/>
                <a:cs typeface="SimSun"/>
              </a:rPr>
              <a:t>，如果正常结束返回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0</a:t>
            </a:r>
            <a:r>
              <a:rPr sz="1100" spc="-10" dirty="0">
                <a:latin typeface="SimSun"/>
                <a:cs typeface="SimSun"/>
              </a:rPr>
              <a:t>。  </a:t>
            </a:r>
            <a:r>
              <a:rPr sz="1100" spc="-40" dirty="0">
                <a:latin typeface="Microsoft Sans Serif"/>
                <a:cs typeface="Microsoft Sans Serif"/>
              </a:rPr>
              <a:t>mdriver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在每次测试新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trace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前调用该函数进行初始化。   不要在此函数中调用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memlib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SimSun"/>
                <a:cs typeface="SimSun"/>
              </a:rPr>
              <a:t>中的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mem_init</a:t>
            </a:r>
            <a:r>
              <a:rPr sz="1100" spc="-10" dirty="0">
                <a:latin typeface="SimSun"/>
                <a:cs typeface="SimSun"/>
              </a:rPr>
              <a:t>。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483804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693837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903869"/>
            <a:ext cx="65201" cy="652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71506" y="3333729"/>
            <a:ext cx="7105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1685" y="3143771"/>
            <a:ext cx="450850" cy="3067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       </a:t>
            </a:r>
            <a:r>
              <a:rPr sz="400" spc="1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dirty="0">
                <a:latin typeface="Trebuchet MS"/>
                <a:cs typeface="Trebuchet MS"/>
              </a:rPr>
              <a:t>  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dirty="0">
                <a:latin typeface="Trebuchet MS"/>
                <a:cs typeface="Trebuchet MS"/>
              </a:rPr>
              <a:t>    </a:t>
            </a:r>
            <a:r>
              <a:rPr sz="400" spc="-2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6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869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>
                <a:latin typeface="Courier New"/>
                <a:cs typeface="Courier New"/>
              </a:rPr>
              <a:t>mm_malloc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052880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434"/>
              </a:spcBef>
            </a:pPr>
            <a:r>
              <a:rPr spc="-10" dirty="0"/>
              <a:t>接口</a:t>
            </a:r>
            <a:r>
              <a:rPr spc="15" dirty="0"/>
              <a:t>：void</a:t>
            </a:r>
            <a:r>
              <a:rPr spc="5" dirty="0"/>
              <a:t> </a:t>
            </a:r>
            <a:r>
              <a:rPr spc="20" dirty="0"/>
              <a:t>*mm_malloc(size_t</a:t>
            </a:r>
            <a:r>
              <a:rPr spc="5" dirty="0"/>
              <a:t> </a:t>
            </a:r>
            <a:r>
              <a:rPr spc="20" dirty="0"/>
              <a:t>size);</a:t>
            </a:r>
          </a:p>
          <a:p>
            <a:pPr marL="287655">
              <a:lnSpc>
                <a:spcPct val="100000"/>
              </a:lnSpc>
              <a:spcBef>
                <a:spcPts val="334"/>
              </a:spcBef>
            </a:pPr>
            <a:r>
              <a:rPr spc="-10" dirty="0"/>
              <a:t>返回一个指向至少为</a:t>
            </a:r>
            <a:r>
              <a:rPr spc="-190" dirty="0"/>
              <a:t> </a:t>
            </a:r>
            <a:r>
              <a:rPr spc="-85" dirty="0">
                <a:latin typeface="Microsoft Sans Serif"/>
                <a:cs typeface="Microsoft Sans Serif"/>
              </a:rPr>
              <a:t>size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10" dirty="0"/>
              <a:t>字节的连续内存块的指针。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spc="-10" dirty="0"/>
              <a:t>分配的内存块应完全位于堆内，且不与任何其他已分配的块重叠。</a:t>
            </a:r>
          </a:p>
          <a:p>
            <a:pPr marL="287655" marR="5080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若无法分配</a:t>
            </a:r>
            <a:r>
              <a:rPr spc="-15" dirty="0"/>
              <a:t>，</a:t>
            </a:r>
            <a:r>
              <a:rPr spc="-10" dirty="0"/>
              <a:t>需调用</a:t>
            </a:r>
            <a:r>
              <a:rPr spc="-190" dirty="0"/>
              <a:t> </a:t>
            </a:r>
            <a:r>
              <a:rPr spc="20" dirty="0"/>
              <a:t>void *mem_sbrk(int incr)</a:t>
            </a:r>
            <a:r>
              <a:rPr spc="-190" dirty="0"/>
              <a:t> </a:t>
            </a:r>
            <a:r>
              <a:rPr spc="-10" dirty="0"/>
              <a:t>申请一块新的堆 区域。</a:t>
            </a:r>
          </a:p>
          <a:p>
            <a:pPr marL="287655" marR="67945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在</a:t>
            </a:r>
            <a:r>
              <a:rPr spc="-190" dirty="0"/>
              <a:t> </a:t>
            </a:r>
            <a:r>
              <a:rPr spc="-70" dirty="0">
                <a:latin typeface="Microsoft Sans Serif"/>
                <a:cs typeface="Microsoft Sans Serif"/>
              </a:rPr>
              <a:t>64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10" dirty="0"/>
              <a:t>位的环境下进行实验，故根据</a:t>
            </a:r>
            <a:r>
              <a:rPr spc="-190" dirty="0"/>
              <a:t> </a:t>
            </a:r>
            <a:r>
              <a:rPr spc="-100" dirty="0">
                <a:latin typeface="Microsoft Sans Serif"/>
                <a:cs typeface="Microsoft Sans Serif"/>
              </a:rPr>
              <a:t>C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10" dirty="0"/>
              <a:t>语言标准，应对齐到</a:t>
            </a:r>
            <a:r>
              <a:rPr spc="-150" dirty="0"/>
              <a:t> </a:t>
            </a:r>
            <a:r>
              <a:rPr b="1" spc="-15" dirty="0">
                <a:latin typeface="Arial"/>
                <a:cs typeface="Arial"/>
              </a:rPr>
              <a:t>16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10" dirty="0">
                <a:latin typeface="Microsoft YaHei UI"/>
                <a:cs typeface="Microsoft YaHei UI"/>
              </a:rPr>
              <a:t>字 节</a:t>
            </a:r>
            <a:r>
              <a:rPr spc="-10" dirty="0"/>
              <a:t>。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26291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472946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165" y="1682978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165" y="2065083"/>
            <a:ext cx="65201" cy="6520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2344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7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0483" y="3247618"/>
            <a:ext cx="1304925" cy="58419"/>
            <a:chOff x="3260483" y="3247618"/>
            <a:chExt cx="1304925" cy="58419"/>
          </a:xfrm>
        </p:grpSpPr>
        <p:sp>
          <p:nvSpPr>
            <p:cNvPr id="3" name="object 3"/>
            <p:cNvSpPr/>
            <p:nvPr/>
          </p:nvSpPr>
          <p:spPr>
            <a:xfrm>
              <a:off x="4451033" y="328190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25541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25142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3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60" dirty="0">
                <a:latin typeface="Trebuchet MS"/>
                <a:cs typeface="Trebuchet MS"/>
              </a:rPr>
              <a:t>    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6" action="ppaction://hlinksldjump"/>
              </a:rPr>
              <a:t>    </a:t>
            </a:r>
            <a:r>
              <a:rPr sz="400" spc="75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114" dirty="0">
                <a:latin typeface="Trebuchet MS"/>
                <a:cs typeface="Trebuchet MS"/>
              </a:rPr>
              <a:t> </a:t>
            </a:r>
            <a:r>
              <a:rPr sz="400" spc="12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14" dirty="0">
                <a:latin typeface="Trebuchet MS"/>
                <a:cs typeface="Trebuchet MS"/>
                <a:hlinkClick r:id="rId2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10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sz="400" spc="85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  <a:hlinkClick r:id="rId5" action="ppaction://hlinksldjump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</a:t>
            </a:r>
            <a:r>
              <a:rPr sz="400" spc="7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65" dirty="0">
                <a:latin typeface="Trebuchet MS"/>
                <a:cs typeface="Trebuchet MS"/>
              </a:rPr>
              <a:t>  </a:t>
            </a:r>
            <a:r>
              <a:rPr sz="400" spc="-30" dirty="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sz="400" spc="135" dirty="0">
                <a:latin typeface="Trebuchet MS"/>
                <a:cs typeface="Trebuchet MS"/>
              </a:rPr>
              <a:t> </a:t>
            </a:r>
            <a:r>
              <a:rPr sz="400" spc="14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70" dirty="0">
                <a:latin typeface="Trebuchet MS"/>
                <a:cs typeface="Trebuchet MS"/>
                <a:hlinkClick r:id="rId5" action="ppaction://hlinksldjump"/>
              </a:rPr>
              <a:t>   </a:t>
            </a:r>
            <a:r>
              <a:rPr sz="400" spc="7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400" spc="-30" dirty="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sz="400" spc="-30" dirty="0">
                <a:latin typeface="Trebuchet MS"/>
                <a:cs typeface="Trebuchet MS"/>
              </a:rPr>
              <a:t>	.</a:t>
            </a:r>
            <a:r>
              <a:rPr sz="400" spc="70" dirty="0">
                <a:latin typeface="Trebuchet MS"/>
                <a:cs typeface="Trebuchet MS"/>
              </a:rPr>
              <a:t>   </a:t>
            </a:r>
            <a:r>
              <a:rPr sz="400" spc="-30" dirty="0">
                <a:latin typeface="Trebuchet MS"/>
                <a:cs typeface="Trebuchet MS"/>
              </a:rPr>
              <a:t>.</a:t>
            </a:r>
            <a:r>
              <a:rPr sz="400" spc="75" dirty="0">
                <a:latin typeface="Trebuchet MS"/>
                <a:cs typeface="Trebuchet MS"/>
              </a:rPr>
              <a:t> </a:t>
            </a:r>
            <a:r>
              <a:rPr sz="400" spc="80" dirty="0">
                <a:latin typeface="Trebuchet MS"/>
                <a:cs typeface="Trebuchet MS"/>
              </a:rPr>
              <a:t> </a:t>
            </a:r>
            <a:r>
              <a:rPr sz="400" spc="-30" dirty="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2654"/>
            <a:ext cx="682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>
                <a:latin typeface="Courier New"/>
                <a:cs typeface="Courier New"/>
              </a:rPr>
              <a:t>mm_free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287627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9992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434"/>
              </a:spcBef>
            </a:pPr>
            <a:r>
              <a:rPr spc="-10" dirty="0"/>
              <a:t>接口</a:t>
            </a:r>
            <a:r>
              <a:rPr spc="15" dirty="0"/>
              <a:t>：void</a:t>
            </a:r>
            <a:r>
              <a:rPr spc="-5" dirty="0"/>
              <a:t> </a:t>
            </a:r>
            <a:r>
              <a:rPr spc="20" dirty="0"/>
              <a:t>mm_free(void</a:t>
            </a:r>
            <a:r>
              <a:rPr dirty="0"/>
              <a:t> </a:t>
            </a:r>
            <a:r>
              <a:rPr spc="20" dirty="0"/>
              <a:t>*ptr);</a:t>
            </a:r>
          </a:p>
          <a:p>
            <a:pPr marL="287655" marR="5080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释放</a:t>
            </a:r>
            <a:r>
              <a:rPr spc="-210" dirty="0"/>
              <a:t> </a:t>
            </a:r>
            <a:r>
              <a:rPr spc="15" dirty="0">
                <a:latin typeface="Microsoft Sans Serif"/>
                <a:cs typeface="Microsoft Sans Serif"/>
              </a:rPr>
              <a:t>ptr</a:t>
            </a:r>
            <a:r>
              <a:rPr spc="50" dirty="0">
                <a:latin typeface="Microsoft Sans Serif"/>
                <a:cs typeface="Microsoft Sans Serif"/>
              </a:rPr>
              <a:t> </a:t>
            </a:r>
            <a:r>
              <a:rPr spc="-10" dirty="0"/>
              <a:t>指向的内存块</a:t>
            </a:r>
            <a:r>
              <a:rPr spc="-100" dirty="0"/>
              <a:t>，</a:t>
            </a:r>
            <a:r>
              <a:rPr spc="-10" dirty="0"/>
              <a:t>无返回值</a:t>
            </a:r>
            <a:r>
              <a:rPr spc="-100" dirty="0"/>
              <a:t>。</a:t>
            </a:r>
            <a:r>
              <a:rPr spc="-10" dirty="0"/>
              <a:t>若</a:t>
            </a:r>
            <a:r>
              <a:rPr spc="-210" dirty="0"/>
              <a:t> </a:t>
            </a:r>
            <a:r>
              <a:rPr spc="15" dirty="0">
                <a:latin typeface="Microsoft Sans Serif"/>
                <a:cs typeface="Microsoft Sans Serif"/>
              </a:rPr>
              <a:t>ptr</a:t>
            </a:r>
            <a:r>
              <a:rPr spc="50" dirty="0">
                <a:latin typeface="Microsoft Sans Serif"/>
                <a:cs typeface="Microsoft Sans Serif"/>
              </a:rPr>
              <a:t> </a:t>
            </a:r>
            <a:r>
              <a:rPr spc="-10" dirty="0"/>
              <a:t>为</a:t>
            </a:r>
            <a:r>
              <a:rPr spc="-210" dirty="0"/>
              <a:t> </a:t>
            </a:r>
            <a:r>
              <a:rPr spc="-30" dirty="0">
                <a:latin typeface="Microsoft Sans Serif"/>
                <a:cs typeface="Microsoft Sans Serif"/>
              </a:rPr>
              <a:t>NULL</a:t>
            </a:r>
            <a:r>
              <a:rPr spc="-100" dirty="0"/>
              <a:t>，</a:t>
            </a:r>
            <a:r>
              <a:rPr spc="-10" dirty="0"/>
              <a:t>该调用不进行 任何操作。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spc="-10" dirty="0"/>
              <a:t>保证</a:t>
            </a:r>
            <a:r>
              <a:rPr spc="-190" dirty="0"/>
              <a:t> </a:t>
            </a:r>
            <a:r>
              <a:rPr spc="15" dirty="0">
                <a:latin typeface="Microsoft Sans Serif"/>
                <a:cs typeface="Microsoft Sans Serif"/>
              </a:rPr>
              <a:t>ptr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10" dirty="0"/>
              <a:t>为之前</a:t>
            </a:r>
            <a:r>
              <a:rPr spc="-190" dirty="0"/>
              <a:t> </a:t>
            </a:r>
            <a:r>
              <a:rPr spc="-40" dirty="0">
                <a:latin typeface="Microsoft Sans Serif"/>
                <a:cs typeface="Microsoft Sans Serif"/>
              </a:rPr>
              <a:t>mall</a:t>
            </a:r>
            <a:r>
              <a:rPr spc="-15" dirty="0">
                <a:latin typeface="Microsoft Sans Serif"/>
                <a:cs typeface="Microsoft Sans Serif"/>
              </a:rPr>
              <a:t>o</a:t>
            </a:r>
            <a:r>
              <a:rPr spc="-70" dirty="0">
                <a:latin typeface="Microsoft Sans Serif"/>
                <a:cs typeface="Microsoft Sans Serif"/>
              </a:rPr>
              <a:t>c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10" dirty="0"/>
              <a:t>或</a:t>
            </a:r>
            <a:r>
              <a:rPr spc="-190" dirty="0"/>
              <a:t> </a:t>
            </a:r>
            <a:r>
              <a:rPr spc="-40" dirty="0">
                <a:latin typeface="Microsoft Sans Serif"/>
                <a:cs typeface="Microsoft Sans Serif"/>
              </a:rPr>
              <a:t>reall</a:t>
            </a:r>
            <a:r>
              <a:rPr spc="-35" dirty="0">
                <a:latin typeface="Microsoft Sans Serif"/>
                <a:cs typeface="Microsoft Sans Serif"/>
              </a:rPr>
              <a:t>o</a:t>
            </a:r>
            <a:r>
              <a:rPr spc="-70" dirty="0">
                <a:latin typeface="Microsoft Sans Serif"/>
                <a:cs typeface="Microsoft Sans Serif"/>
              </a:rPr>
              <a:t>c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10" dirty="0"/>
              <a:t>返回的指针，且未被释放。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1497660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165" y="187976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1413" y="3333729"/>
            <a:ext cx="253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SimSun"/>
                <a:cs typeface="SimSun"/>
              </a:rPr>
              <a:t>张学峰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37461" y="3333729"/>
            <a:ext cx="733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Malloc</a:t>
            </a:r>
            <a:r>
              <a:rPr sz="600" spc="-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Lab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SimSun"/>
                <a:cs typeface="SimSun"/>
                <a:hlinkClick r:id="rId5" action="ppaction://hlinksldjump"/>
              </a:rPr>
              <a:t>实验讲解</a:t>
            </a:r>
            <a:endParaRPr sz="6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71506" y="3333729"/>
            <a:ext cx="1181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2344" algn="l"/>
              </a:tabLst>
            </a:pPr>
            <a:r>
              <a:rPr sz="600" dirty="0">
                <a:latin typeface="Trebuchet MS"/>
                <a:cs typeface="Trebuchet MS"/>
              </a:rPr>
              <a:t>2022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年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11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月</a:t>
            </a:r>
            <a:r>
              <a:rPr sz="600" spc="-90" dirty="0">
                <a:latin typeface="SimSun"/>
                <a:cs typeface="SimSun"/>
              </a:rPr>
              <a:t> </a:t>
            </a:r>
            <a:r>
              <a:rPr sz="600" dirty="0">
                <a:latin typeface="Trebuchet MS"/>
                <a:cs typeface="Trebuchet MS"/>
              </a:rPr>
              <a:t>27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" dirty="0">
                <a:latin typeface="SimSun"/>
                <a:cs typeface="SimSun"/>
              </a:rPr>
              <a:t>日</a:t>
            </a:r>
            <a:r>
              <a:rPr sz="600" dirty="0">
                <a:latin typeface="SimSun"/>
                <a:cs typeface="SimSun"/>
              </a:rPr>
              <a:t>	</a:t>
            </a:r>
            <a:r>
              <a:rPr sz="600" dirty="0">
                <a:latin typeface="Trebuchet MS"/>
                <a:cs typeface="Trebuchet MS"/>
              </a:rPr>
              <a:t>8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8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15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1613</Words>
  <Application>Microsoft Macintosh PowerPoint</Application>
  <PresentationFormat>自定义</PresentationFormat>
  <Paragraphs>180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SimSun</vt:lpstr>
      <vt:lpstr>Microsoft YaHei UI</vt:lpstr>
      <vt:lpstr>Arial</vt:lpstr>
      <vt:lpstr>Calibri</vt:lpstr>
      <vt:lpstr>Cambria</vt:lpstr>
      <vt:lpstr>Courier New</vt:lpstr>
      <vt:lpstr>Georgia</vt:lpstr>
      <vt:lpstr>Microsoft Sans Serif</vt:lpstr>
      <vt:lpstr>Tahoma</vt:lpstr>
      <vt:lpstr>Times New Roman</vt:lpstr>
      <vt:lpstr>Trebuchet MS</vt:lpstr>
      <vt:lpstr>Office Theme</vt:lpstr>
      <vt:lpstr>Malloc Lab 实验讲解</vt:lpstr>
      <vt:lpstr>PowerPoint 演示文稿</vt:lpstr>
      <vt:lpstr>实验要求</vt:lpstr>
      <vt:lpstr>实验方法</vt:lpstr>
      <vt:lpstr>提交要求</vt:lpstr>
      <vt:lpstr>动态存储分配器的实现</vt:lpstr>
      <vt:lpstr>mm_init</vt:lpstr>
      <vt:lpstr>mm_malloc</vt:lpstr>
      <vt:lpstr>mm_free</vt:lpstr>
      <vt:lpstr>mm_realloc</vt:lpstr>
      <vt:lpstr>支撑函数</vt:lpstr>
      <vt:lpstr>driver</vt:lpstr>
      <vt:lpstr>编程规则</vt:lpstr>
      <vt:lpstr>评分标准</vt:lpstr>
      <vt:lpstr>一些建议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 实验讲解</dc:title>
  <dc:creator>张学峰</dc:creator>
  <cp:lastModifiedBy>Microsoft Office User</cp:lastModifiedBy>
  <cp:revision>2</cp:revision>
  <dcterms:created xsi:type="dcterms:W3CDTF">2022-11-27T07:28:02Z</dcterms:created>
  <dcterms:modified xsi:type="dcterms:W3CDTF">2022-11-27T14:54:29Z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2022-11-27T00:00:00Z</vt:filetime>
  </property>
</Properties>
</file>