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82" r:id="rId8"/>
    <p:sldId id="283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7" autoAdjust="0"/>
    <p:restoredTop sz="9397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98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0BD58-9736-4453-AB65-94570C1C1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Darbą atliko: Žygimantas Marma EMEI-2 </a:t>
            </a:r>
            <a:r>
              <a:rPr lang="lt-LT" dirty="0" err="1"/>
              <a:t>gr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0909-92B3-47BF-BA3E-E88197653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ESA’s Swarm satellites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64CE-BBC5-407D-AA85-32B043D6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t-LT" dirty="0"/>
              <a:t>UŽ KIEKVIENOS TECHNOLOGIJOS - ŽMOGUS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Radiacijos ir šiluminio vakuumo testai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72736" y="1735282"/>
            <a:ext cx="6993081" cy="483177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Vieno įvykio efektai yra labai pavojingi gali sukelti bitų klaidas arba įrenginio užblokavimą (angl. </a:t>
            </a:r>
            <a:r>
              <a:rPr lang="lt-LT" sz="2000" b="0" dirty="0" err="1"/>
              <a:t>latch-up</a:t>
            </a:r>
            <a:r>
              <a:rPr lang="lt-LT" sz="2000" b="0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Mažieji palydovai dažniausiai yra surenkami iš </a:t>
            </a:r>
            <a:r>
              <a:rPr lang="lt-LT" sz="2000" dirty="0"/>
              <a:t>įprastų elektronikos</a:t>
            </a:r>
            <a:r>
              <a:rPr lang="lt-LT" sz="2000" b="0" dirty="0"/>
              <a:t> (angl. </a:t>
            </a:r>
            <a:r>
              <a:rPr lang="lt-LT" sz="2000" b="0" dirty="0" err="1"/>
              <a:t>comercial</a:t>
            </a:r>
            <a:r>
              <a:rPr lang="lt-LT" sz="2000" b="0" dirty="0"/>
              <a:t> </a:t>
            </a:r>
            <a:r>
              <a:rPr lang="lt-LT" sz="2000" b="0" dirty="0" err="1"/>
              <a:t>of</a:t>
            </a:r>
            <a:r>
              <a:rPr lang="lt-LT" sz="2000" b="0" dirty="0"/>
              <a:t> </a:t>
            </a:r>
            <a:r>
              <a:rPr lang="lt-LT" sz="2000" b="0" dirty="0" err="1"/>
              <a:t>the</a:t>
            </a:r>
            <a:r>
              <a:rPr lang="lt-LT" sz="2000" b="0" dirty="0"/>
              <a:t> </a:t>
            </a:r>
            <a:r>
              <a:rPr lang="lt-LT" sz="2000" b="0" dirty="0" err="1"/>
              <a:t>shefl</a:t>
            </a:r>
            <a:r>
              <a:rPr lang="lt-LT" sz="2000" b="0" dirty="0"/>
              <a:t> – COTS), </a:t>
            </a:r>
            <a:r>
              <a:rPr lang="lt-LT" sz="2000" dirty="0"/>
              <a:t>komponentų</a:t>
            </a:r>
            <a:r>
              <a:rPr lang="lt-LT" sz="2000" b="0" dirty="0"/>
              <a:t> (siekiant užtikrinti greitą gamybos procesą ir maža kainą), jie nėra išskirtinai atsparūs radiacijai.</a:t>
            </a:r>
          </a:p>
          <a:p>
            <a:pPr algn="just"/>
            <a:endParaRPr lang="lt-LT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 err="1"/>
              <a:t>Tvacc</a:t>
            </a:r>
            <a:r>
              <a:rPr lang="lt-LT" sz="2000" b="0" dirty="0"/>
              <a:t> testai - patikrinti palydovo veikimą kosminėje aplinkoje kuri pasižymi </a:t>
            </a:r>
            <a:r>
              <a:rPr lang="lt-LT" sz="2000" dirty="0"/>
              <a:t>dideliais temperatūros svyravimais.</a:t>
            </a:r>
            <a:r>
              <a:rPr lang="lt-LT" sz="2000" b="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Kitas svarbus veiksnys kosmoso pramonėje yra dujų pasišalinimo procesas (angl. </a:t>
            </a:r>
            <a:r>
              <a:rPr lang="lt-LT" sz="2000" dirty="0" err="1"/>
              <a:t>outgassing</a:t>
            </a:r>
            <a:r>
              <a:rPr lang="lt-LT" sz="2000" b="0" dirty="0"/>
              <a:t>) </a:t>
            </a:r>
          </a:p>
          <a:p>
            <a:pPr algn="just"/>
            <a:endParaRPr lang="lt-LT" sz="2000" b="0" dirty="0"/>
          </a:p>
          <a:p>
            <a:pPr algn="just"/>
            <a:r>
              <a:rPr lang="lt-LT" sz="2000" b="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25678-B7DA-357F-1DBC-A7E42BC5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54" y="1647541"/>
            <a:ext cx="4163817" cy="52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,,</a:t>
            </a:r>
            <a:r>
              <a:rPr lang="en-US" dirty="0" err="1"/>
              <a:t>Nanoavionics</a:t>
            </a:r>
            <a:r>
              <a:rPr lang="en-US" dirty="0"/>
              <a:t>”</a:t>
            </a:r>
            <a:r>
              <a:rPr lang="lt-LT" dirty="0"/>
              <a:t> įmonės praktikos</a:t>
            </a:r>
          </a:p>
        </p:txBody>
      </p:sp>
      <p:pic>
        <p:nvPicPr>
          <p:cNvPr id="2050" name="Picture 2" descr="Satellite Snaps Wowza Space Selfie With Off-the-Shelf Camera - CNET">
            <a:extLst>
              <a:ext uri="{FF2B5EF4-FFF2-40B4-BE49-F238E27FC236}">
                <a16:creationId xmlns:a16="http://schemas.microsoft.com/office/drawing/2014/main" id="{7DFB4040-C637-7EEB-B178-9348B041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" y="1660921"/>
            <a:ext cx="9239251" cy="519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6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Aparatūriniai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72736" y="1735282"/>
            <a:ext cx="6791703" cy="99503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Modulinė architektūra (</a:t>
            </a:r>
            <a:r>
              <a:rPr lang="lt-LT" sz="2000" b="0" dirty="0" err="1"/>
              <a:t>subistemos</a:t>
            </a:r>
            <a:r>
              <a:rPr lang="lt-LT" sz="2000" b="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Atminties prietaisų sprendimai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FPGA naudojimas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10EFE9-90B3-55F2-0962-FF716819F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1" y="3429000"/>
            <a:ext cx="5926177" cy="248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SD Card vs. Radioactivity | Data Loss? - YouTube">
            <a:extLst>
              <a:ext uri="{FF2B5EF4-FFF2-40B4-BE49-F238E27FC236}">
                <a16:creationId xmlns:a16="http://schemas.microsoft.com/office/drawing/2014/main" id="{5905D844-F2E2-9C0F-21F3-8280D15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89" y="3433944"/>
            <a:ext cx="4778062" cy="24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92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Programinės įrangos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3"/>
            <a:ext cx="6791703" cy="99503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0" dirty="0"/>
              <a:t>Programinės įrangos kūrimo procesas</a:t>
            </a:r>
            <a:endParaRPr lang="lt-LT" sz="2000" b="0" dirty="0"/>
          </a:p>
          <a:p>
            <a:pPr algn="just"/>
            <a:r>
              <a:rPr lang="lt-LT" sz="2000" b="0" dirty="0"/>
              <a:t>Kodo peržiūros / planavimas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39BCC-2654-564A-5534-082CFF4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20" y="3028142"/>
            <a:ext cx="8978606" cy="38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Integraciniai testai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3"/>
            <a:ext cx="6791703" cy="99503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lt-LT" sz="2000" b="0" dirty="0"/>
              <a:t>Sumažina kokybės testuotojų komandos užimtumą ir leidžia anksčiau surasti klaidas. </a:t>
            </a: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F0C547F-C88A-B5BE-61A0-91C5126B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45" y="2787359"/>
            <a:ext cx="6355110" cy="4070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67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Aplikacijos struktūra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3"/>
            <a:ext cx="10603850" cy="125261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Naudojami du kodo </a:t>
            </a:r>
            <a:r>
              <a:rPr lang="lt-LT" sz="2000" b="0" dirty="0" err="1"/>
              <a:t>užkrovėjai</a:t>
            </a:r>
            <a:r>
              <a:rPr lang="lt-LT" sz="2000" b="0" dirty="0"/>
              <a:t> (</a:t>
            </a:r>
            <a:r>
              <a:rPr lang="lt-LT" sz="2000" b="0" dirty="0" err="1"/>
              <a:t>bootloaders</a:t>
            </a:r>
            <a:r>
              <a:rPr lang="lt-LT" sz="2000" b="0" dirty="0"/>
              <a:t>) tikrinantys ar aplikacija yra tinkama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Naudojamas lygiagretusis skaičiavimas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ECC – išnaudojama CPU klaidų tikrinimo </a:t>
            </a:r>
            <a:r>
              <a:rPr lang="lt-LT" sz="2000" b="0" dirty="0" err="1"/>
              <a:t>sąvybė</a:t>
            </a:r>
            <a:r>
              <a:rPr lang="lt-LT" sz="2000" b="0" dirty="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F48CCA-F3DE-0FAC-D765-3729DD40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2" y="3258174"/>
            <a:ext cx="1934130" cy="3599826"/>
          </a:xfrm>
          <a:prstGeom prst="rect">
            <a:avLst/>
          </a:prstGeom>
        </p:spPr>
      </p:pic>
      <p:pic>
        <p:nvPicPr>
          <p:cNvPr id="8196" name="Picture 4" descr="Difference between Multi-tasking and Multi-threading - GeeksforGeeks">
            <a:extLst>
              <a:ext uri="{FF2B5EF4-FFF2-40B4-BE49-F238E27FC236}">
                <a16:creationId xmlns:a16="http://schemas.microsoft.com/office/drawing/2014/main" id="{D22710CE-1DE9-C175-22DC-351BE1C5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85" y="3258174"/>
            <a:ext cx="45815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70926-1731-6971-00EB-C33689D5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227" y="3258173"/>
            <a:ext cx="4625622" cy="29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5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Aplikacijos struktūra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3"/>
            <a:ext cx="10603850" cy="125261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Naudojami WDT (tiek įprasti tiek antžeminės stoties)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sz="2000" b="0" dirty="0"/>
              <a:t>Šaltas/karštas perteklius (</a:t>
            </a:r>
            <a:r>
              <a:rPr lang="lt-LT" sz="2000" b="0" dirty="0" err="1"/>
              <a:t>cold</a:t>
            </a:r>
            <a:r>
              <a:rPr lang="lt-LT" sz="2000" b="0" dirty="0"/>
              <a:t>/</a:t>
            </a:r>
            <a:r>
              <a:rPr lang="lt-LT" sz="2000" b="0" dirty="0" err="1"/>
              <a:t>hot</a:t>
            </a:r>
            <a:r>
              <a:rPr lang="lt-LT" sz="2000" b="0" dirty="0"/>
              <a:t> </a:t>
            </a:r>
            <a:r>
              <a:rPr lang="lt-LT" sz="2000" b="0" dirty="0" err="1"/>
              <a:t>redundancy</a:t>
            </a:r>
            <a:r>
              <a:rPr lang="lt-LT" sz="2000" b="0" dirty="0"/>
              <a:t>)</a:t>
            </a:r>
          </a:p>
        </p:txBody>
      </p:sp>
      <p:pic>
        <p:nvPicPr>
          <p:cNvPr id="11266" name="Picture 2" descr="Watchdog timer - Wikipedia">
            <a:extLst>
              <a:ext uri="{FF2B5EF4-FFF2-40B4-BE49-F238E27FC236}">
                <a16:creationId xmlns:a16="http://schemas.microsoft.com/office/drawing/2014/main" id="{FF57CBF5-B07D-85FF-A908-26E00E2C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2" y="3355230"/>
            <a:ext cx="5096727" cy="31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TECHNICAL WHITE PAPER PROBABILITY AND REDUNDANCY">
            <a:extLst>
              <a:ext uri="{FF2B5EF4-FFF2-40B4-BE49-F238E27FC236}">
                <a16:creationId xmlns:a16="http://schemas.microsoft.com/office/drawing/2014/main" id="{50FAF3F5-426F-8772-B271-076B1088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00" y="3355230"/>
            <a:ext cx="5096726" cy="312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75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4"/>
            <a:ext cx="10603850" cy="390566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1.	Darbe apžvelgti palydovų kūrimo specifika ir dažniausiai pasitaikantys iššūkiai, siekiant užtikrinti sistemos patikimumą ir sėkmingai atlikti misiją.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2.	Išanalizuota, kad mažieji palydovai yra labiau nepatikimi, nes trumpesnis jų kūrimo ir testavimo laikas bei komponentams naudojami standartiniai elektronikos komponentai.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3.	Detaliai išanalizuoti palydovams atliekami testai: šiluminio vakuumo, radiacijos ir vibracijų. Aprašyta ir jų nauda ir atlikimo sąlygos.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4.	Pateiktos palydovus kuriančios įmonės pavyzdžiu paremtos strategijos patikimumui gerinti tiek </a:t>
            </a:r>
            <a:r>
              <a:rPr lang="lt-LT" b="0" dirty="0" err="1"/>
              <a:t>aparatūriškai</a:t>
            </a:r>
            <a:r>
              <a:rPr lang="lt-LT" b="0" dirty="0"/>
              <a:t> tiek programinės įrangos būdu.</a:t>
            </a:r>
          </a:p>
        </p:txBody>
      </p:sp>
    </p:spTree>
    <p:extLst>
      <p:ext uri="{BB962C8B-B14F-4D97-AF65-F5344CB8AC3E}">
        <p14:creationId xmlns:p14="http://schemas.microsoft.com/office/powerpoint/2010/main" val="140060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5B3EA-6800-F198-91B2-B228B8C9A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Klausimai?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5A5C-F222-70BC-CE09-C91DE0A51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741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EF7822-1ACD-74BC-A253-B166F13F7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r>
              <a:rPr lang="lt-LT" dirty="0"/>
              <a:t>Kas yra kosmoso palydovai</a:t>
            </a:r>
          </a:p>
          <a:p>
            <a:r>
              <a:rPr lang="lt-LT" dirty="0"/>
              <a:t>Palydovų patikimumas</a:t>
            </a:r>
          </a:p>
          <a:p>
            <a:r>
              <a:rPr lang="lt-LT" dirty="0"/>
              <a:t>Palydovų testavimas</a:t>
            </a:r>
          </a:p>
          <a:p>
            <a:r>
              <a:rPr lang="lt-LT" dirty="0"/>
              <a:t>,,</a:t>
            </a:r>
            <a:r>
              <a:rPr lang="lt-LT" dirty="0" err="1"/>
              <a:t>Nanoavionics</a:t>
            </a:r>
            <a:r>
              <a:rPr lang="lt-LT" dirty="0"/>
              <a:t>“ taikomos praktikos</a:t>
            </a:r>
          </a:p>
          <a:p>
            <a:r>
              <a:rPr lang="lt-LT" dirty="0"/>
              <a:t>Aparatūriniai (angl. </a:t>
            </a:r>
            <a:r>
              <a:rPr lang="lt-LT" dirty="0" err="1"/>
              <a:t>hardware</a:t>
            </a:r>
            <a:r>
              <a:rPr lang="lt-LT" dirty="0"/>
              <a:t>) sprendimai </a:t>
            </a:r>
          </a:p>
          <a:p>
            <a:r>
              <a:rPr lang="lt-LT" dirty="0"/>
              <a:t>Programinės įrangos (angl. </a:t>
            </a:r>
            <a:r>
              <a:rPr lang="lt-LT" dirty="0" err="1"/>
              <a:t>software</a:t>
            </a:r>
            <a:r>
              <a:rPr lang="lt-LT" dirty="0"/>
              <a:t>) sprendimai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9E5C-2E9E-629A-439A-72938D8FE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F785-84E3-E1DA-8D42-2768498D7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189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F7608-D836-9C3F-CB46-EF4B9E14C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06F5C-5881-8ED6-A73F-DCEC11506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45" y="1841326"/>
            <a:ext cx="9830290" cy="32982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Ganėtinai </a:t>
            </a:r>
            <a:r>
              <a:rPr lang="lt-LT" dirty="0"/>
              <a:t>didelė paleidimo kaina </a:t>
            </a:r>
            <a:r>
              <a:rPr lang="lt-LT" b="0" dirty="0"/>
              <a:t>turi įtakos palydovo dizainui. Stengiamasi kuo labiau sumažinti klaidos tikimybę.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Misijos (ypač mokslinės) paprastai </a:t>
            </a:r>
            <a:r>
              <a:rPr lang="lt-LT" dirty="0"/>
              <a:t>būna unikalios be jokios atsarginės ar alternatyvios </a:t>
            </a:r>
            <a:r>
              <a:rPr lang="lt-LT" b="0" dirty="0"/>
              <a:t>tai pačiai misijai atlikti, nesėkmės atveju.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Palydovo sistema ir elektronika yra detaliai analizuojamos siekiant užtikrinti, kad bet kurios konkrečios sudedamosios </a:t>
            </a:r>
            <a:r>
              <a:rPr lang="lt-LT" dirty="0"/>
              <a:t>dalies gedimas nekels pavojaus visos misijos</a:t>
            </a:r>
            <a:r>
              <a:rPr lang="lt-LT" b="0" dirty="0"/>
              <a:t> ilgaamžiškumui.</a:t>
            </a:r>
          </a:p>
          <a:p>
            <a:endParaRPr lang="lt-LT" b="0" dirty="0"/>
          </a:p>
        </p:txBody>
      </p:sp>
    </p:spTree>
    <p:extLst>
      <p:ext uri="{BB962C8B-B14F-4D97-AF65-F5344CB8AC3E}">
        <p14:creationId xmlns:p14="http://schemas.microsoft.com/office/powerpoint/2010/main" val="35276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World's First Artificial Satellite">
            <a:extLst>
              <a:ext uri="{FF2B5EF4-FFF2-40B4-BE49-F238E27FC236}">
                <a16:creationId xmlns:a16="http://schemas.microsoft.com/office/drawing/2014/main" id="{2C67AD83-CEF6-3F76-5E4C-BBEF8C272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 b="4600"/>
          <a:stretch/>
        </p:blipFill>
        <p:spPr bwMode="auto">
          <a:xfrm>
            <a:off x="2810104" y="1594730"/>
            <a:ext cx="9356922" cy="52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4DCE6-E262-1230-7871-6B4883A5CE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Misijų tipai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A483-58AE-21C1-A147-63D60ACCC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430" y="1753643"/>
            <a:ext cx="6236839" cy="28435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Žemės stebėjimas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Duomenų perdavimas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Naujų technologijų testavimas /  mokslinio pobūdžio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7D9BB-9CB2-FE7F-E029-419AD36DF98D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885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Palydovų patikimumas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AF6650C-1956-F148-6B0E-18F2A2AD4312}"/>
              </a:ext>
            </a:extLst>
          </p:cNvPr>
          <p:cNvSpPr txBox="1">
            <a:spLocks/>
          </p:cNvSpPr>
          <p:nvPr/>
        </p:nvSpPr>
        <p:spPr>
          <a:xfrm>
            <a:off x="405247" y="1841325"/>
            <a:ext cx="4166754" cy="421174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lt-LT" dirty="0" err="1"/>
              <a:t>uomenis</a:t>
            </a:r>
            <a:r>
              <a:rPr lang="lt-LT" dirty="0"/>
              <a:t> apie Žemę skriejančių palydovų, paleistų nuo 1990 m.  iki 2008 m., gedimų ir statistinio patikimumo analizė</a:t>
            </a:r>
            <a:r>
              <a:rPr lang="en-US" dirty="0"/>
              <a:t>.</a:t>
            </a:r>
            <a:endParaRPr lang="lt-L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Palydovų patikimumas yra sąlyginai aukštas.</a:t>
            </a:r>
          </a:p>
        </p:txBody>
      </p:sp>
    </p:spTree>
    <p:extLst>
      <p:ext uri="{BB962C8B-B14F-4D97-AF65-F5344CB8AC3E}">
        <p14:creationId xmlns:p14="http://schemas.microsoft.com/office/powerpoint/2010/main" val="22333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Netinkama statistika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81CBFC1-8E86-EF10-217B-FE4F89D7F802}"/>
              </a:ext>
            </a:extLst>
          </p:cNvPr>
          <p:cNvSpPr txBox="1">
            <a:spLocks/>
          </p:cNvSpPr>
          <p:nvPr/>
        </p:nvSpPr>
        <p:spPr>
          <a:xfrm>
            <a:off x="405246" y="1609859"/>
            <a:ext cx="6108288" cy="160306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Skirtingos misijos (</a:t>
            </a:r>
            <a:r>
              <a:rPr lang="lt-LT" sz="2000" i="1" dirty="0"/>
              <a:t>didesni ir kartu brangesni palydovai yra geriau testuojami</a:t>
            </a:r>
            <a:r>
              <a:rPr lang="lt-L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Skirtingos orbitos </a:t>
            </a:r>
          </a:p>
        </p:txBody>
      </p:sp>
      <p:pic>
        <p:nvPicPr>
          <p:cNvPr id="1030" name="Picture 6" descr="Starlink: Elon Musk's satellites to beam high-speed broadband to remote  areas of UK in government trial | Science &amp; Tech News | Sky News">
            <a:extLst>
              <a:ext uri="{FF2B5EF4-FFF2-40B4-BE49-F238E27FC236}">
                <a16:creationId xmlns:a16="http://schemas.microsoft.com/office/drawing/2014/main" id="{05BE9994-507E-FA0C-BA01-DCE37CA1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" y="3212926"/>
            <a:ext cx="6480132" cy="36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derstanding GNSS Orbits - News - SparkFun Electronics">
            <a:extLst>
              <a:ext uri="{FF2B5EF4-FFF2-40B4-BE49-F238E27FC236}">
                <a16:creationId xmlns:a16="http://schemas.microsoft.com/office/drawing/2014/main" id="{BB5CBD14-15EA-63EA-C9A8-BE7460B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93" y="2283212"/>
            <a:ext cx="5283444" cy="348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Kubinių palydovų patikimumas</a:t>
            </a:r>
          </a:p>
        </p:txBody>
      </p:sp>
      <p:pic>
        <p:nvPicPr>
          <p:cNvPr id="4" name="Picture 4" descr="NASA to fly CubeSats on three new commercial launchers – Spaceflight Now">
            <a:extLst>
              <a:ext uri="{FF2B5EF4-FFF2-40B4-BE49-F238E27FC236}">
                <a16:creationId xmlns:a16="http://schemas.microsoft.com/office/drawing/2014/main" id="{834D6581-CA7A-8F8F-683E-777F9DD8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26" y="3188252"/>
            <a:ext cx="4962729" cy="35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5B30B63-E4CB-8913-72F8-C07AA3CD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7" y="2882516"/>
            <a:ext cx="5758174" cy="3851686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4268F0-7D88-5F06-CD9F-D19D9A623CC7}"/>
              </a:ext>
            </a:extLst>
          </p:cNvPr>
          <p:cNvSpPr txBox="1">
            <a:spLocks/>
          </p:cNvSpPr>
          <p:nvPr/>
        </p:nvSpPr>
        <p:spPr>
          <a:xfrm>
            <a:off x="337827" y="1596979"/>
            <a:ext cx="11085734" cy="115057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Remiantis literatūros šaltinais,  mažųjų palydovų patikimumas kelia susirūpinimą ir </a:t>
            </a:r>
            <a:r>
              <a:rPr lang="lt-LT" dirty="0"/>
              <a:t>gedimai dažnai įvyksta ankstyvoje misijos stadijoje </a:t>
            </a:r>
            <a:r>
              <a:rPr lang="lt-LT" b="0" dirty="0"/>
              <a:t>– pirmaisiais mėnesiais, kai misijos numatyta trukmė yra metai ar daugiau.</a:t>
            </a:r>
          </a:p>
        </p:txBody>
      </p:sp>
    </p:spTree>
    <p:extLst>
      <p:ext uri="{BB962C8B-B14F-4D97-AF65-F5344CB8AC3E}">
        <p14:creationId xmlns:p14="http://schemas.microsoft.com/office/powerpoint/2010/main" val="31046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Falcon 9 Takes Left Turn at Equator for NASA | CosmoQuest">
            <a:extLst>
              <a:ext uri="{FF2B5EF4-FFF2-40B4-BE49-F238E27FC236}">
                <a16:creationId xmlns:a16="http://schemas.microsoft.com/office/drawing/2014/main" id="{B13EAD72-471E-E137-D5B8-D1988851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41" y="2279561"/>
            <a:ext cx="6867659" cy="45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Poveikiai kosmose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641764"/>
            <a:ext cx="8978606" cy="1693718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Paleidimo metu </a:t>
            </a:r>
            <a:r>
              <a:rPr lang="lt-LT" b="0" dirty="0"/>
              <a:t>palydovai patiria itin didelį </a:t>
            </a:r>
            <a:r>
              <a:rPr lang="lt-LT" dirty="0"/>
              <a:t>vibracijos ir akustinio triukšmo lygį</a:t>
            </a:r>
            <a:r>
              <a:rPr lang="lt-LT" b="0" dirty="0"/>
              <a:t>, kuris gali pakenkti arba net sugadinti komponentus.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 </a:t>
            </a:r>
            <a:r>
              <a:rPr lang="lt-LT" dirty="0"/>
              <a:t>Radiacija</a:t>
            </a:r>
            <a:r>
              <a:rPr lang="lt-LT" b="0" dirty="0"/>
              <a:t> gali sukelti įvairių problemų: nuo veikimo sutrikimų iki fizinių prietaisų pažeidimų.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ADE6AA-E2DA-99A0-DE14-EBD535625A50}"/>
              </a:ext>
            </a:extLst>
          </p:cNvPr>
          <p:cNvSpPr txBox="1">
            <a:spLocks/>
          </p:cNvSpPr>
          <p:nvPr/>
        </p:nvSpPr>
        <p:spPr>
          <a:xfrm>
            <a:off x="456339" y="3335482"/>
            <a:ext cx="4868002" cy="273046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Atliekami testai: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Vibracijų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Radiacijos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Šiluminio vakuumo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Modeliavimas/simuliacijos (HIL)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1600" b="0" i="1" dirty="0"/>
              <a:t>Standartiniai elektronikos (elektromagnetinio suderinamumo ir komunikacijos antenos testai)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BBA8F-A360-2C4F-2C1E-6E9FEB6C8E5E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4041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Vibracijos testai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641763"/>
            <a:ext cx="5767816" cy="399010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Visiems pagamintiems palydovams yra vykdomi sistemos lygio mechaniniai bandymai atliekant vibracijos bandymus.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Kaip vienas iš reikalavimų pavyzdžių yra natūralusis raketos virpėjimo dažnis (angl. </a:t>
            </a:r>
            <a:r>
              <a:rPr lang="lt-LT" b="0" i="1" dirty="0" err="1"/>
              <a:t>minimum</a:t>
            </a:r>
            <a:r>
              <a:rPr lang="lt-LT" b="0" i="1" dirty="0"/>
              <a:t> </a:t>
            </a:r>
            <a:r>
              <a:rPr lang="lt-LT" b="0" i="1" dirty="0" err="1"/>
              <a:t>first</a:t>
            </a:r>
            <a:r>
              <a:rPr lang="lt-LT" b="0" i="1" dirty="0"/>
              <a:t> </a:t>
            </a:r>
            <a:r>
              <a:rPr lang="lt-LT" b="0" i="1" dirty="0" err="1"/>
              <a:t>natural</a:t>
            </a:r>
            <a:r>
              <a:rPr lang="lt-LT" b="0" i="1" dirty="0"/>
              <a:t> </a:t>
            </a:r>
            <a:r>
              <a:rPr lang="lt-LT" b="0" i="1" dirty="0" err="1"/>
              <a:t>frequency</a:t>
            </a:r>
            <a:r>
              <a:rPr lang="lt-LT" b="0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Detaliau vibracijos testai naudojami imituojant žemo dažnio virpesius, kuriuos sukelia raketa paleidimo metu.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ECCC-41FC-61C0-222E-C1C4FB61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98" y="1693718"/>
            <a:ext cx="5095875" cy="49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2797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401305528F941B7F919CF206008D5" ma:contentTypeVersion="2" ma:contentTypeDescription="Create a new document." ma:contentTypeScope="" ma:versionID="9973b19f01044293d410bb82258551ab">
  <xsd:schema xmlns:xsd="http://www.w3.org/2001/XMLSchema" xmlns:xs="http://www.w3.org/2001/XMLSchema" xmlns:p="http://schemas.microsoft.com/office/2006/metadata/properties" xmlns:ns2="ee097895-e7e0-4b56-9c0e-04651de527be" targetNamespace="http://schemas.microsoft.com/office/2006/metadata/properties" ma:root="true" ma:fieldsID="9580db55c14d557bfb1d1c5fdb00ef98" ns2:_="">
    <xsd:import namespace="ee097895-e7e0-4b56-9c0e-04651de527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97895-e7e0-4b56-9c0e-04651de5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1B4FF6-ECEF-4A47-8BF1-7E426D167504}">
  <ds:schemaRefs>
    <ds:schemaRef ds:uri="ee097895-e7e0-4b56-9c0e-04651de527b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2A91504-6B63-487F-B4E0-D2A59BC01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7895-e7e0-4b56-9c0e-04651de5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574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Žygimantas Marma</cp:lastModifiedBy>
  <cp:revision>150</cp:revision>
  <dcterms:created xsi:type="dcterms:W3CDTF">2020-12-23T08:59:48Z</dcterms:created>
  <dcterms:modified xsi:type="dcterms:W3CDTF">2023-10-27T16:28:46Z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0x010100186401305528F941B7F919CF206008D5</vt:lpwstr>
  </property>
</Properties>
</file>