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19"/>
  </p:notesMasterIdLst>
  <p:handoutMasterIdLst>
    <p:handoutMasterId r:id="rId20"/>
  </p:handoutMasterIdLst>
  <p:sldIdLst>
    <p:sldId id="256" r:id="rId7"/>
    <p:sldId id="283" r:id="rId8"/>
    <p:sldId id="282" r:id="rId9"/>
    <p:sldId id="281" r:id="rId10"/>
    <p:sldId id="287" r:id="rId11"/>
    <p:sldId id="285" r:id="rId12"/>
    <p:sldId id="288" r:id="rId13"/>
    <p:sldId id="289" r:id="rId14"/>
    <p:sldId id="290" r:id="rId15"/>
    <p:sldId id="291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7" autoAdjust="0"/>
    <p:restoredTop sz="93979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100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0BD58-9736-4453-AB65-94570C1C1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Darbą atliko: Žygimantas Marma EMEI-2 </a:t>
            </a:r>
            <a:r>
              <a:rPr lang="lt-LT" dirty="0" err="1"/>
              <a:t>gr</a:t>
            </a:r>
            <a:r>
              <a:rPr lang="lt-LT" dirty="0"/>
              <a:t>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0909-92B3-47BF-BA3E-E881976538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ESA’s Swarm satellites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64CE-BBC5-407D-AA85-32B043D6A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lt-LT" dirty="0"/>
              <a:t>UŽ KIEKVIENOS TECHNOLOGIJOS - ŽMOGUS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4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Aparatūriniai sprendimai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72736" y="1735282"/>
            <a:ext cx="6791703" cy="99503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Modulinė architektūra (</a:t>
            </a:r>
            <a:r>
              <a:rPr lang="lt-LT" sz="2000" b="0" dirty="0" err="1"/>
              <a:t>subistemos</a:t>
            </a:r>
            <a:r>
              <a:rPr lang="lt-LT" sz="2000" b="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Atminties prietaisų sprendimai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FPGA naudojimas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10EFE9-90B3-55F2-0962-FF716819F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1" y="3429000"/>
            <a:ext cx="5926177" cy="248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4" descr="SD Card vs. Radioactivity | Data Loss? - YouTube">
            <a:extLst>
              <a:ext uri="{FF2B5EF4-FFF2-40B4-BE49-F238E27FC236}">
                <a16:creationId xmlns:a16="http://schemas.microsoft.com/office/drawing/2014/main" id="{5905D844-F2E2-9C0F-21F3-8280D15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89" y="3433944"/>
            <a:ext cx="4778062" cy="24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92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>
                <a:solidFill>
                  <a:srgbClr val="FF0000"/>
                </a:solidFill>
              </a:rPr>
              <a:t>Išvados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9102" y="1606494"/>
            <a:ext cx="10603850" cy="390566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1.	Darbe apžvelgti palydovų kūrimo specifika ir dažniausiai pasitaikantys iššūkiai, siekiant užtikrinti sistemos patikimumą ir sėkmingai atlikti misiją.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2.	Išanalizuota, kad mažieji palydovai yra labiau nepatikimi, nes trumpesnis jų kūrimo ir testavimo laikas bei komponentams naudojami standartiniai elektronikos komponentai.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3.	Detaliai išanalizuoti palydovams atliekami testai: šiluminio vakuumo, radiacijos ir vibracijų. Aprašyta ir jų nauda ir atlikimo sąlygos.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4.	Pateiktos palydovus kuriančios įmonės pavyzdžiu paremtos strategijos patikimumui gerinti tiek </a:t>
            </a:r>
            <a:r>
              <a:rPr lang="lt-LT" b="0" dirty="0" err="1"/>
              <a:t>aparatūriškai</a:t>
            </a:r>
            <a:r>
              <a:rPr lang="lt-LT" b="0" dirty="0"/>
              <a:t> tiek programinės įrangos būdu.</a:t>
            </a:r>
          </a:p>
        </p:txBody>
      </p:sp>
    </p:spTree>
    <p:extLst>
      <p:ext uri="{BB962C8B-B14F-4D97-AF65-F5344CB8AC3E}">
        <p14:creationId xmlns:p14="http://schemas.microsoft.com/office/powerpoint/2010/main" val="140060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5B3EA-6800-F198-91B2-B228B8C9A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sz="6000" dirty="0"/>
              <a:t>Ačiū už dėmesį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15A5C-F222-70BC-CE09-C91DE0A51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5741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5F7608-D836-9C3F-CB46-EF4B9E14C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Įvadas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06F5C-5881-8ED6-A73F-DCEC11506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45" y="1841326"/>
            <a:ext cx="9830290" cy="32982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Magnetins laukas kinta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Tai unikali matavimo sistema palyfovuose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zzzzz</a:t>
            </a:r>
          </a:p>
        </p:txBody>
      </p:sp>
    </p:spTree>
    <p:extLst>
      <p:ext uri="{BB962C8B-B14F-4D97-AF65-F5344CB8AC3E}">
        <p14:creationId xmlns:p14="http://schemas.microsoft.com/office/powerpoint/2010/main" val="35276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EF7822-1ACD-74BC-A253-B166F13F7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>
                <a:solidFill>
                  <a:srgbClr val="FF0000"/>
                </a:solidFill>
              </a:rPr>
              <a:t>Įvadas</a:t>
            </a:r>
          </a:p>
          <a:p>
            <a:r>
              <a:rPr lang="lt-LT" dirty="0">
                <a:solidFill>
                  <a:srgbClr val="FF0000"/>
                </a:solidFill>
              </a:rPr>
              <a:t>Kas yra kosmoso palydovai</a:t>
            </a:r>
          </a:p>
          <a:p>
            <a:r>
              <a:rPr lang="lt-LT" dirty="0">
                <a:solidFill>
                  <a:srgbClr val="FF0000"/>
                </a:solidFill>
              </a:rPr>
              <a:t>Palydovų patikimumas</a:t>
            </a:r>
          </a:p>
          <a:p>
            <a:r>
              <a:rPr lang="lt-LT" dirty="0">
                <a:solidFill>
                  <a:srgbClr val="FF0000"/>
                </a:solidFill>
              </a:rPr>
              <a:t>Palydovų testavimas</a:t>
            </a:r>
          </a:p>
          <a:p>
            <a:r>
              <a:rPr lang="lt-LT" dirty="0">
                <a:solidFill>
                  <a:srgbClr val="FF0000"/>
                </a:solidFill>
              </a:rPr>
              <a:t>,,</a:t>
            </a:r>
            <a:r>
              <a:rPr lang="lt-LT" dirty="0" err="1">
                <a:solidFill>
                  <a:srgbClr val="FF0000"/>
                </a:solidFill>
              </a:rPr>
              <a:t>Nanoavionics</a:t>
            </a:r>
            <a:r>
              <a:rPr lang="lt-LT" dirty="0">
                <a:solidFill>
                  <a:srgbClr val="FF0000"/>
                </a:solidFill>
              </a:rPr>
              <a:t>“ taikomos praktikos</a:t>
            </a:r>
          </a:p>
          <a:p>
            <a:r>
              <a:rPr lang="lt-LT" dirty="0">
                <a:solidFill>
                  <a:srgbClr val="FF0000"/>
                </a:solidFill>
              </a:rPr>
              <a:t>Aparatūriniai (angl. </a:t>
            </a:r>
            <a:r>
              <a:rPr lang="lt-LT" dirty="0" err="1">
                <a:solidFill>
                  <a:srgbClr val="FF0000"/>
                </a:solidFill>
              </a:rPr>
              <a:t>hardware</a:t>
            </a:r>
            <a:r>
              <a:rPr lang="lt-LT" dirty="0">
                <a:solidFill>
                  <a:srgbClr val="FF0000"/>
                </a:solidFill>
              </a:rPr>
              <a:t>) sprendimai </a:t>
            </a:r>
          </a:p>
          <a:p>
            <a:r>
              <a:rPr lang="lt-LT" dirty="0">
                <a:solidFill>
                  <a:srgbClr val="FF0000"/>
                </a:solidFill>
              </a:rPr>
              <a:t>Programinės įrangos (angl. </a:t>
            </a:r>
            <a:r>
              <a:rPr lang="lt-LT" dirty="0" err="1">
                <a:solidFill>
                  <a:srgbClr val="FF0000"/>
                </a:solidFill>
              </a:rPr>
              <a:t>software</a:t>
            </a:r>
            <a:r>
              <a:rPr lang="lt-LT" dirty="0"/>
              <a:t>) sprendimai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9E5C-2E9E-629A-439A-72938D8FEB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F785-84E3-E1DA-8D42-2768498D7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1894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he World's First Artificial Satellite">
            <a:extLst>
              <a:ext uri="{FF2B5EF4-FFF2-40B4-BE49-F238E27FC236}">
                <a16:creationId xmlns:a16="http://schemas.microsoft.com/office/drawing/2014/main" id="{2C67AD83-CEF6-3F76-5E4C-BBEF8C272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7" b="4600"/>
          <a:stretch/>
        </p:blipFill>
        <p:spPr bwMode="auto">
          <a:xfrm>
            <a:off x="2810104" y="1594730"/>
            <a:ext cx="9356922" cy="52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84DCE6-E262-1230-7871-6B4883A5CE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Misijų tipai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A483-58AE-21C1-A147-63D60ACCC7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2430" y="1753643"/>
            <a:ext cx="6236839" cy="30402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800" dirty="0"/>
              <a:t>Žemės stebėjimas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800" dirty="0"/>
              <a:t>Duomenų perdavimas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800" dirty="0"/>
              <a:t>Naujų technologijų testavimas /  mokslinio pobūdžio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7D9BB-9CB2-FE7F-E029-419AD36DF98D}"/>
              </a:ext>
            </a:extLst>
          </p:cNvPr>
          <p:cNvSpPr txBox="1"/>
          <p:nvPr/>
        </p:nvSpPr>
        <p:spPr>
          <a:xfrm>
            <a:off x="11477297" y="6299901"/>
            <a:ext cx="304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0885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Falcon 9 Takes Left Turn at Equator for NASA | CosmoQuest">
            <a:extLst>
              <a:ext uri="{FF2B5EF4-FFF2-40B4-BE49-F238E27FC236}">
                <a16:creationId xmlns:a16="http://schemas.microsoft.com/office/drawing/2014/main" id="{B13EAD72-471E-E137-D5B8-D1988851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41" y="2279561"/>
            <a:ext cx="6867659" cy="45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ESA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6339" y="1641764"/>
            <a:ext cx="8978606" cy="101265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Kas yra ir kokios pagrindinės veiklos sritys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4ADE6AA-E2DA-99A0-DE14-EBD535625A50}"/>
              </a:ext>
            </a:extLst>
          </p:cNvPr>
          <p:cNvSpPr txBox="1">
            <a:spLocks/>
          </p:cNvSpPr>
          <p:nvPr/>
        </p:nvSpPr>
        <p:spPr>
          <a:xfrm>
            <a:off x="456339" y="3335482"/>
            <a:ext cx="4868002" cy="273046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b="0" dirty="0"/>
              <a:t>Žymiausios misjos: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>
                <a:solidFill>
                  <a:srgbClr val="FF0000"/>
                </a:solidFill>
              </a:rPr>
              <a:t>Vibracijų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>
                <a:solidFill>
                  <a:srgbClr val="FF0000"/>
                </a:solidFill>
              </a:rPr>
              <a:t>Radiacijos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>
                <a:solidFill>
                  <a:srgbClr val="FF0000"/>
                </a:solidFill>
              </a:rPr>
              <a:t>Šiluminio vakuumo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>
                <a:solidFill>
                  <a:srgbClr val="FF0000"/>
                </a:solidFill>
              </a:rPr>
              <a:t>Modeliavimas/simuliacijos (HIL)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1600" b="0" i="1" dirty="0">
                <a:solidFill>
                  <a:srgbClr val="FF0000"/>
                </a:solidFill>
              </a:rPr>
              <a:t>Standartiniai elektronikos (elektromagnetinio suderinamumo ir komunikacijos antenos testai</a:t>
            </a:r>
            <a:r>
              <a:rPr lang="lt-LT" sz="1600" b="0" i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BBA8F-A360-2C4F-2C1E-6E9FEB6C8E5E}"/>
              </a:ext>
            </a:extLst>
          </p:cNvPr>
          <p:cNvSpPr txBox="1"/>
          <p:nvPr/>
        </p:nvSpPr>
        <p:spPr>
          <a:xfrm>
            <a:off x="11477297" y="6299901"/>
            <a:ext cx="304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4041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Swarm Sat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81CBFC1-8E86-EF10-217B-FE4F89D7F802}"/>
              </a:ext>
            </a:extLst>
          </p:cNvPr>
          <p:cNvSpPr txBox="1">
            <a:spLocks/>
          </p:cNvSpPr>
          <p:nvPr/>
        </p:nvSpPr>
        <p:spPr>
          <a:xfrm>
            <a:off x="405246" y="1609859"/>
            <a:ext cx="6108288" cy="160306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Skirtingos misijos (</a:t>
            </a:r>
            <a:r>
              <a:rPr lang="lt-LT" sz="2000" i="1" dirty="0"/>
              <a:t>didesni ir kartu brangesni palydovai yra geriau testuojami</a:t>
            </a:r>
            <a:r>
              <a:rPr lang="lt-LT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Skirtingos orbitos </a:t>
            </a:r>
          </a:p>
        </p:txBody>
      </p:sp>
      <p:pic>
        <p:nvPicPr>
          <p:cNvPr id="1026" name="Picture 2" descr="Artist's impression of the three Swarm satellite orbital configuration. Two fly initially at an altitude of 450 km while the third flies at 530 km. Each satellite consist of a solar-panel covered body from which a four-metre boom with the magnetic field measuring instruments extends out the rear. Copyright: ESA/AOES Medialab.">
            <a:extLst>
              <a:ext uri="{FF2B5EF4-FFF2-40B4-BE49-F238E27FC236}">
                <a16:creationId xmlns:a16="http://schemas.microsoft.com/office/drawing/2014/main" id="{0FA4E0B1-F2DD-DC98-18AA-B94AF9BF2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31" y="2804154"/>
            <a:ext cx="3762945" cy="405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1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Vibracijos testai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6339" y="1641763"/>
            <a:ext cx="5767816" cy="399010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Visiems pagamintiems palydovams yra vykdomi sistemos lygio mechaniniai bandymai atliekant vibracijos bandymus.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Kaip vienas iš reikalavimų pavyzdžių yra natūralusis raketos virpėjimo dažnis (angl. </a:t>
            </a:r>
            <a:r>
              <a:rPr lang="lt-LT" b="0" i="1" dirty="0" err="1"/>
              <a:t>minimum</a:t>
            </a:r>
            <a:r>
              <a:rPr lang="lt-LT" b="0" i="1" dirty="0"/>
              <a:t> </a:t>
            </a:r>
            <a:r>
              <a:rPr lang="lt-LT" b="0" i="1" dirty="0" err="1"/>
              <a:t>first</a:t>
            </a:r>
            <a:r>
              <a:rPr lang="lt-LT" b="0" i="1" dirty="0"/>
              <a:t> </a:t>
            </a:r>
            <a:r>
              <a:rPr lang="lt-LT" b="0" i="1" dirty="0" err="1"/>
              <a:t>natural</a:t>
            </a:r>
            <a:r>
              <a:rPr lang="lt-LT" b="0" i="1" dirty="0"/>
              <a:t> </a:t>
            </a:r>
            <a:r>
              <a:rPr lang="lt-LT" b="0" i="1" dirty="0" err="1"/>
              <a:t>frequency</a:t>
            </a:r>
            <a:r>
              <a:rPr lang="lt-LT" b="0" dirty="0"/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Detaliau vibracijos testai naudojami imituojant žemo dažnio virpesius, kuriuos sukelia raketa paleidimo metu.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ECCC-41FC-61C0-222E-C1C4FB61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98" y="1693718"/>
            <a:ext cx="5095875" cy="49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Radiacijos ir šiluminio vakuumo testai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72736" y="1735282"/>
            <a:ext cx="6993081" cy="483177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Vieno įvykio efektai yra labai pavojingi gali sukelti bitų klaidas arba įrenginio užblokavimą (angl. </a:t>
            </a:r>
            <a:r>
              <a:rPr lang="lt-LT" sz="2000" b="0" dirty="0" err="1"/>
              <a:t>latch-up</a:t>
            </a:r>
            <a:r>
              <a:rPr lang="lt-LT" sz="2000" b="0" dirty="0"/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Mažieji palydovai dažniausiai yra surenkami iš </a:t>
            </a:r>
            <a:r>
              <a:rPr lang="lt-LT" sz="2000" dirty="0"/>
              <a:t>įprastų elektronikos</a:t>
            </a:r>
            <a:r>
              <a:rPr lang="lt-LT" sz="2000" b="0" dirty="0"/>
              <a:t> (angl. </a:t>
            </a:r>
            <a:r>
              <a:rPr lang="lt-LT" sz="2000" b="0" dirty="0" err="1"/>
              <a:t>comercial</a:t>
            </a:r>
            <a:r>
              <a:rPr lang="lt-LT" sz="2000" b="0" dirty="0"/>
              <a:t> </a:t>
            </a:r>
            <a:r>
              <a:rPr lang="lt-LT" sz="2000" b="0" dirty="0" err="1"/>
              <a:t>of</a:t>
            </a:r>
            <a:r>
              <a:rPr lang="lt-LT" sz="2000" b="0" dirty="0"/>
              <a:t> </a:t>
            </a:r>
            <a:r>
              <a:rPr lang="lt-LT" sz="2000" b="0" dirty="0" err="1"/>
              <a:t>the</a:t>
            </a:r>
            <a:r>
              <a:rPr lang="lt-LT" sz="2000" b="0" dirty="0"/>
              <a:t> </a:t>
            </a:r>
            <a:r>
              <a:rPr lang="lt-LT" sz="2000" b="0" dirty="0" err="1"/>
              <a:t>shefl</a:t>
            </a:r>
            <a:r>
              <a:rPr lang="lt-LT" sz="2000" b="0" dirty="0"/>
              <a:t> – COTS), </a:t>
            </a:r>
            <a:r>
              <a:rPr lang="lt-LT" sz="2000" dirty="0"/>
              <a:t>komponentų</a:t>
            </a:r>
            <a:r>
              <a:rPr lang="lt-LT" sz="2000" b="0" dirty="0"/>
              <a:t> (siekiant užtikrinti greitą gamybos procesą ir maža kainą), jie nėra išskirtinai atsparūs radiacijai.</a:t>
            </a:r>
          </a:p>
          <a:p>
            <a:pPr algn="just"/>
            <a:endParaRPr lang="lt-LT" sz="20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 err="1"/>
              <a:t>Tvacc</a:t>
            </a:r>
            <a:r>
              <a:rPr lang="lt-LT" sz="2000" b="0" dirty="0"/>
              <a:t> testai - patikrinti palydovo veikimą kosminėje aplinkoje kuri pasižymi </a:t>
            </a:r>
            <a:r>
              <a:rPr lang="lt-LT" sz="2000" dirty="0"/>
              <a:t>dideliais temperatūros svyravimais.</a:t>
            </a:r>
            <a:r>
              <a:rPr lang="lt-LT" sz="2000" b="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Kitas svarbus veiksnys kosmoso pramonėje yra dujų pasišalinimo procesas (angl. </a:t>
            </a:r>
            <a:r>
              <a:rPr lang="lt-LT" sz="2000" dirty="0" err="1"/>
              <a:t>outgassing</a:t>
            </a:r>
            <a:r>
              <a:rPr lang="lt-LT" sz="2000" b="0" dirty="0"/>
              <a:t>) </a:t>
            </a:r>
          </a:p>
          <a:p>
            <a:pPr algn="just"/>
            <a:endParaRPr lang="lt-LT" sz="2000" b="0" dirty="0"/>
          </a:p>
          <a:p>
            <a:pPr algn="just"/>
            <a:r>
              <a:rPr lang="lt-LT" sz="2000" b="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25678-B7DA-357F-1DBC-A7E42BC5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54" y="1647541"/>
            <a:ext cx="4163817" cy="52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8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,,</a:t>
            </a:r>
            <a:r>
              <a:rPr lang="en-US" dirty="0" err="1"/>
              <a:t>Nanoavionics</a:t>
            </a:r>
            <a:r>
              <a:rPr lang="en-US" dirty="0"/>
              <a:t>”</a:t>
            </a:r>
            <a:r>
              <a:rPr lang="lt-LT" dirty="0"/>
              <a:t> įmonės praktikos</a:t>
            </a:r>
          </a:p>
        </p:txBody>
      </p:sp>
      <p:pic>
        <p:nvPicPr>
          <p:cNvPr id="2050" name="Picture 2" descr="Satellite Snaps Wowza Space Selfie With Off-the-Shelf Camera - CNET">
            <a:extLst>
              <a:ext uri="{FF2B5EF4-FFF2-40B4-BE49-F238E27FC236}">
                <a16:creationId xmlns:a16="http://schemas.microsoft.com/office/drawing/2014/main" id="{7DFB4040-C637-7EEB-B178-9348B0415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" y="1660921"/>
            <a:ext cx="9239251" cy="519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262859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401305528F941B7F919CF206008D5" ma:contentTypeVersion="2" ma:contentTypeDescription="Create a new document." ma:contentTypeScope="" ma:versionID="9973b19f01044293d410bb82258551ab">
  <xsd:schema xmlns:xsd="http://www.w3.org/2001/XMLSchema" xmlns:xs="http://www.w3.org/2001/XMLSchema" xmlns:p="http://schemas.microsoft.com/office/2006/metadata/properties" xmlns:ns2="ee097895-e7e0-4b56-9c0e-04651de527be" targetNamespace="http://schemas.microsoft.com/office/2006/metadata/properties" ma:root="true" ma:fieldsID="9580db55c14d557bfb1d1c5fdb00ef98" ns2:_="">
    <xsd:import namespace="ee097895-e7e0-4b56-9c0e-04651de527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097895-e7e0-4b56-9c0e-04651de527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1B4FF6-ECEF-4A47-8BF1-7E426D167504}">
  <ds:schemaRefs>
    <ds:schemaRef ds:uri="ee097895-e7e0-4b56-9c0e-04651de527b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2A91504-6B63-487F-B4E0-D2A59BC01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097895-e7e0-4b56-9c0e-04651de52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CE523A-E427-4152-AC03-E68796625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364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Aharoni</vt:lpstr>
      <vt:lpstr>Arial</vt:lpstr>
      <vt:lpstr>Calibri</vt:lpstr>
      <vt:lpstr>Inter Medium</vt:lpstr>
      <vt:lpstr>Inter Semi Bold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Žygimantas Marma</cp:lastModifiedBy>
  <cp:revision>155</cp:revision>
  <dcterms:created xsi:type="dcterms:W3CDTF">2020-12-23T08:59:48Z</dcterms:created>
  <dcterms:modified xsi:type="dcterms:W3CDTF">2023-10-29T21:14:55Z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0x010100186401305528F941B7F919CF206008D5</vt:lpwstr>
  </property>
</Properties>
</file>