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58" r:id="rId4"/>
    <p:sldId id="267" r:id="rId5"/>
    <p:sldId id="260" r:id="rId6"/>
    <p:sldId id="263" r:id="rId7"/>
    <p:sldId id="262" r:id="rId8"/>
    <p:sldId id="264" r:id="rId9"/>
    <p:sldId id="266" r:id="rId10"/>
    <p:sldId id="269" r:id="rId11"/>
    <p:sldId id="26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BC49"/>
    <a:srgbClr val="46D261"/>
    <a:srgbClr val="6B8927"/>
    <a:srgbClr val="C11515"/>
    <a:srgbClr val="575BA1"/>
    <a:srgbClr val="4A4E9C"/>
    <a:srgbClr val="C00000"/>
    <a:srgbClr val="4C50A2"/>
    <a:srgbClr val="7276A6"/>
    <a:srgbClr val="8386B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485" autoAdjust="0"/>
    <p:restoredTop sz="94660"/>
  </p:normalViewPr>
  <p:slideViewPr>
    <p:cSldViewPr snapToGrid="0">
      <p:cViewPr>
        <p:scale>
          <a:sx n="100" d="100"/>
          <a:sy n="100" d="100"/>
        </p:scale>
        <p:origin x="-408" y="-4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06F86A98-CFF3-42DF-8912-CCA1B828B442}" type="datetimeFigureOut">
              <a:rPr lang="he-IL" smtClean="0"/>
              <a:t>ט"ו/חשון/תשע"ד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6BCA9E7E-28CA-4CF9-87E2-C52C1971C972}" type="slidenum">
              <a:rPr lang="he-IL" smtClean="0"/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B58C1746-DF93-4C7A-BE5F-4A883B374BEF}" type="datetimeFigureOut">
              <a:rPr lang="he-IL" smtClean="0"/>
              <a:t>ט"ו/חשון/תשע"ד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A3A067ED-D34A-4BE6-AE7B-C45DD22CDC23}" type="slidenum">
              <a:rPr lang="he-IL" smtClean="0"/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A067ED-D34A-4BE6-AE7B-C45DD22CDC23}" type="slidenum">
              <a:rPr lang="he-IL" smtClean="0"/>
              <a:t>1</a:t>
            </a:fld>
            <a:endParaRPr lang="he-I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5DC27-CB77-49FD-BBFF-CA88E214AA33}" type="datetime1">
              <a:rPr lang="en-US" smtClean="0"/>
              <a:t>10/19/2013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67583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C1EA5-9C4A-4443-BC08-D33D78357049}" type="datetime1">
              <a:rPr lang="en-US" smtClean="0"/>
              <a:t>10/19/2013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69286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C122B-E539-41CC-9982-C52169CF4D6D}" type="datetime1">
              <a:rPr lang="en-US" smtClean="0"/>
              <a:t>10/19/2013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369605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83A6A-44E5-48BD-9D06-2D16199B5CD0}" type="datetime1">
              <a:rPr lang="en-US" smtClean="0"/>
              <a:t>10/19/2013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479101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FDF22-FEF0-437F-82FA-7AE39A3D06A1}" type="datetime1">
              <a:rPr lang="en-US" smtClean="0"/>
              <a:t>10/19/2013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553245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03C1E-3D9A-4293-B120-C75CBC7A6CBB}" type="datetime1">
              <a:rPr lang="en-US" smtClean="0"/>
              <a:t>10/19/2013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338486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39210-778B-4FAD-8308-EFF8D768B4DD}" type="datetime1">
              <a:rPr lang="en-US" smtClean="0"/>
              <a:t>10/19/2013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375703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F41BF-A10F-4E21-BE38-1BDD935BB355}" type="datetime1">
              <a:rPr lang="en-US" smtClean="0"/>
              <a:t>10/19/2013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419285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15531-7665-48EC-A109-2A8FBFFA1B62}" type="datetime1">
              <a:rPr lang="en-US" smtClean="0"/>
              <a:t>10/19/2013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3997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2B474-A7CC-424F-AF98-22B8758856BC}" type="datetime1">
              <a:rPr lang="en-US" smtClean="0"/>
              <a:t>10/19/2013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30550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19A17-BF17-4E71-9E49-59EFA3D61FEF}" type="datetime1">
              <a:rPr lang="en-US" smtClean="0"/>
              <a:t>10/19/2013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78811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C230B-6DFF-4054-97A6-4D96298870FF}" type="datetime1">
              <a:rPr lang="en-US" smtClean="0"/>
              <a:t>10/19/2013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91408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6B61D-BB27-42FA-93DD-95904FA02657}" type="datetime1">
              <a:rPr lang="en-US" smtClean="0"/>
              <a:t>10/19/2013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92645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A952E-2059-4D56-84A9-A031FDC756CB}" type="datetime1">
              <a:rPr lang="en-US" smtClean="0"/>
              <a:t>10/19/2013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10770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A61DB-920C-49D9-BDDB-78F47C079E3A}" type="datetime1">
              <a:rPr lang="en-US" smtClean="0"/>
              <a:t>10/19/2013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10425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52C01-89BA-49E7-971E-B04788D91F08}" type="datetime1">
              <a:rPr lang="en-US" smtClean="0"/>
              <a:t>10/19/2013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98151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25688-5FB2-47FE-AFB4-CF194A78DF15}" type="datetime1">
              <a:rPr lang="en-US" smtClean="0"/>
              <a:t>10/19/2013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38613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B490AB-A67A-44D0-BACF-A9DBDA2860CD}" type="datetime1">
              <a:rPr lang="en-US" smtClean="0"/>
              <a:t>10/19/2013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35005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50" r:id="rId2"/>
    <p:sldLayoutId id="2147483951" r:id="rId3"/>
    <p:sldLayoutId id="2147483952" r:id="rId4"/>
    <p:sldLayoutId id="2147483953" r:id="rId5"/>
    <p:sldLayoutId id="2147483954" r:id="rId6"/>
    <p:sldLayoutId id="2147483955" r:id="rId7"/>
    <p:sldLayoutId id="2147483956" r:id="rId8"/>
    <p:sldLayoutId id="2147483957" r:id="rId9"/>
    <p:sldLayoutId id="2147483958" r:id="rId10"/>
    <p:sldLayoutId id="2147483959" r:id="rId11"/>
    <p:sldLayoutId id="2147483960" r:id="rId12"/>
    <p:sldLayoutId id="2147483961" r:id="rId13"/>
    <p:sldLayoutId id="2147483962" r:id="rId14"/>
    <p:sldLayoutId id="2147483963" r:id="rId15"/>
    <p:sldLayoutId id="2147483964" r:id="rId16"/>
    <p:sldLayoutId id="2147483965" r:id="rId1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78238" y="686396"/>
            <a:ext cx="6124094" cy="1490134"/>
          </a:xfrm>
        </p:spPr>
        <p:txBody>
          <a:bodyPr>
            <a:noAutofit/>
          </a:bodyPr>
          <a:lstStyle/>
          <a:p>
            <a:r>
              <a:rPr lang="en-US" sz="8800" b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" panose="02040604050505020304" pitchFamily="18" charset="0"/>
              </a:rPr>
              <a:t>Chat - Hoc</a:t>
            </a:r>
            <a:endParaRPr lang="en-US" sz="8800" b="1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" panose="020406040505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00438" y="5200598"/>
            <a:ext cx="2384780" cy="1388534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latin typeface="Century" panose="02040604050505020304" pitchFamily="18" charset="0"/>
              </a:rPr>
              <a:t>Presented by:</a:t>
            </a:r>
          </a:p>
          <a:p>
            <a:pPr algn="l"/>
            <a:r>
              <a:rPr lang="en-US" dirty="0" smtClean="0">
                <a:latin typeface="Century" panose="02040604050505020304" pitchFamily="18" charset="0"/>
              </a:rPr>
              <a:t>	</a:t>
            </a:r>
            <a:r>
              <a:rPr lang="en-US" dirty="0" err="1" smtClean="0">
                <a:latin typeface="Century" panose="02040604050505020304" pitchFamily="18" charset="0"/>
              </a:rPr>
              <a:t>Slava</a:t>
            </a:r>
            <a:r>
              <a:rPr lang="en-US" dirty="0" smtClean="0">
                <a:latin typeface="Century" panose="02040604050505020304" pitchFamily="18" charset="0"/>
              </a:rPr>
              <a:t> Ustinov</a:t>
            </a:r>
          </a:p>
          <a:p>
            <a:pPr algn="l"/>
            <a:r>
              <a:rPr lang="en-US" dirty="0" smtClean="0">
                <a:latin typeface="Century" panose="02040604050505020304" pitchFamily="18" charset="0"/>
              </a:rPr>
              <a:t>	Ron </a:t>
            </a:r>
            <a:r>
              <a:rPr lang="en-US" dirty="0" err="1" smtClean="0">
                <a:latin typeface="Century" panose="02040604050505020304" pitchFamily="18" charset="0"/>
              </a:rPr>
              <a:t>Meiry</a:t>
            </a:r>
            <a:endParaRPr lang="en-US" dirty="0">
              <a:latin typeface="Century" panose="020406040505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 xmlns="">
                  <a14:imgLayer r:embed="rId4">
                    <a14:imgEffect>
                      <a14:backgroundRemoval t="4607" b="96353" l="11265" r="9723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 l="6211" t="4673"/>
          <a:stretch/>
        </p:blipFill>
        <p:spPr>
          <a:xfrm>
            <a:off x="169992" y="102265"/>
            <a:ext cx="731529" cy="76556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172320" y="2681490"/>
            <a:ext cx="1908687" cy="1877633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26305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461368" y="1463227"/>
            <a:ext cx="10018713" cy="4339108"/>
          </a:xfrm>
        </p:spPr>
        <p:txBody>
          <a:bodyPr anchor="t"/>
          <a:lstStyle/>
          <a:p>
            <a:r>
              <a:rPr lang="en-US" dirty="0" smtClean="0"/>
              <a:t>We’ve been able to </a:t>
            </a:r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connect up to 4 mobile devices </a:t>
            </a:r>
            <a:r>
              <a:rPr lang="en-US" dirty="0" smtClean="0"/>
              <a:t>to a single group while providing reliable communication and proper functionality.</a:t>
            </a:r>
          </a:p>
          <a:p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Fast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communication</a:t>
            </a:r>
            <a:r>
              <a:rPr lang="en-US" dirty="0" smtClean="0"/>
              <a:t> between peers.</a:t>
            </a:r>
          </a:p>
          <a:p>
            <a:r>
              <a:rPr lang="en-US" dirty="0" smtClean="0"/>
              <a:t>A </a:t>
            </a:r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flexible </a:t>
            </a:r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protocol </a:t>
            </a:r>
            <a:r>
              <a:rPr lang="en-US" dirty="0" smtClean="0"/>
              <a:t>that can easily support new message types.</a:t>
            </a:r>
            <a:endParaRPr lang="en-US" dirty="0" smtClean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636709" y="36489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Achievements</a:t>
            </a:r>
            <a:endParaRPr lang="en-US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387492" y="131471"/>
            <a:ext cx="564103" cy="5549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 xmlns="">
                  <a14:imgLayer r:embed="rId4">
                    <a14:imgEffect>
                      <a14:backgroundRemoval t="4607" b="96353" l="11265" r="9723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 l="6211" t="4673"/>
          <a:stretch/>
        </p:blipFill>
        <p:spPr>
          <a:xfrm>
            <a:off x="169992" y="102265"/>
            <a:ext cx="731529" cy="76556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262907" y="745360"/>
            <a:ext cx="3709116" cy="6016048"/>
          </a:xfrm>
          <a:ln>
            <a:solidFill>
              <a:schemeClr val="tx1"/>
            </a:solidFill>
          </a:ln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1057156" y="36489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t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Live example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387492" y="131471"/>
            <a:ext cx="564103" cy="554925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 xmlns="">
                  <a14:imgLayer r:embed="rId5">
                    <a14:imgEffect>
                      <a14:backgroundRemoval t="4607" b="96353" l="11265" r="9723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 l="6211" t="4673"/>
          <a:stretch/>
        </p:blipFill>
        <p:spPr>
          <a:xfrm>
            <a:off x="169992" y="102265"/>
            <a:ext cx="731529" cy="765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638931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6022" y="1751527"/>
            <a:ext cx="10018713" cy="4122295"/>
          </a:xfrm>
        </p:spPr>
        <p:txBody>
          <a:bodyPr>
            <a:normAutofit/>
          </a:bodyPr>
          <a:lstStyle/>
          <a:p>
            <a:r>
              <a:rPr lang="en-US" dirty="0" smtClean="0"/>
              <a:t>Intro:</a:t>
            </a:r>
          </a:p>
          <a:p>
            <a:pPr lvl="1"/>
            <a:r>
              <a:rPr lang="en-US" dirty="0" smtClean="0"/>
              <a:t>Our project is a </a:t>
            </a:r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p2p-chat</a:t>
            </a:r>
            <a:r>
              <a:rPr lang="en-US" dirty="0" smtClean="0"/>
              <a:t> based on the </a:t>
            </a:r>
            <a:r>
              <a:rPr lang="en-US" dirty="0" err="1" smtClean="0"/>
              <a:t>WiFi</a:t>
            </a:r>
            <a:r>
              <a:rPr lang="en-US" dirty="0" smtClean="0"/>
              <a:t>-direct </a:t>
            </a:r>
            <a:r>
              <a:rPr lang="en-US" dirty="0" smtClean="0"/>
              <a:t>component. </a:t>
            </a:r>
          </a:p>
          <a:p>
            <a:pPr lvl="1"/>
            <a:r>
              <a:rPr lang="en-US" dirty="0" smtClean="0"/>
              <a:t>Our </a:t>
            </a:r>
            <a:r>
              <a:rPr lang="en-US" dirty="0" smtClean="0"/>
              <a:t>application </a:t>
            </a:r>
            <a:r>
              <a:rPr lang="en-US" dirty="0" smtClean="0"/>
              <a:t>allows chat between users within the </a:t>
            </a:r>
            <a:r>
              <a:rPr lang="en-US" dirty="0" err="1" smtClean="0"/>
              <a:t>WiFi’s</a:t>
            </a:r>
            <a:r>
              <a:rPr lang="en-US" dirty="0" smtClean="0"/>
              <a:t> transmission capabilities.</a:t>
            </a:r>
          </a:p>
          <a:p>
            <a:pPr lvl="1"/>
            <a:endParaRPr lang="en-US" dirty="0"/>
          </a:p>
          <a:p>
            <a:r>
              <a:rPr lang="en-US" dirty="0" smtClean="0"/>
              <a:t>Motivation:</a:t>
            </a:r>
          </a:p>
          <a:p>
            <a:pPr lvl="1"/>
            <a:r>
              <a:rPr lang="en-US" dirty="0" smtClean="0"/>
              <a:t>Allowing </a:t>
            </a:r>
            <a:r>
              <a:rPr lang="en-US" dirty="0" smtClean="0"/>
              <a:t>users to </a:t>
            </a:r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communicate</a:t>
            </a:r>
            <a:r>
              <a:rPr lang="en-US" dirty="0" smtClean="0"/>
              <a:t> </a:t>
            </a:r>
            <a:r>
              <a:rPr lang="en-US" dirty="0" smtClean="0"/>
              <a:t>with each other, </a:t>
            </a:r>
            <a:r>
              <a:rPr lang="en-US" dirty="0">
                <a:solidFill>
                  <a:srgbClr val="000000"/>
                </a:solidFill>
              </a:rPr>
              <a:t>even though</a:t>
            </a:r>
            <a:r>
              <a:rPr lang="en-US" dirty="0"/>
              <a:t> there is </a:t>
            </a:r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no available communication  </a:t>
            </a:r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infrastructure</a:t>
            </a:r>
            <a:r>
              <a:rPr lang="en-US" dirty="0"/>
              <a:t> </a:t>
            </a:r>
            <a:r>
              <a:rPr lang="en-US" dirty="0" smtClean="0"/>
              <a:t>(WiFi </a:t>
            </a:r>
            <a:r>
              <a:rPr lang="en-US" dirty="0"/>
              <a:t>Hotspot, </a:t>
            </a:r>
            <a:r>
              <a:rPr lang="en-US" dirty="0" smtClean="0"/>
              <a:t>3G, </a:t>
            </a:r>
            <a:r>
              <a:rPr lang="en-US" dirty="0" smtClean="0"/>
              <a:t>etc.) </a:t>
            </a:r>
            <a:r>
              <a:rPr lang="en-US" dirty="0" smtClean="0">
                <a:solidFill>
                  <a:srgbClr val="000000"/>
                </a:solidFill>
              </a:rPr>
              <a:t>- as </a:t>
            </a:r>
            <a:r>
              <a:rPr lang="en-US" dirty="0">
                <a:solidFill>
                  <a:srgbClr val="000000"/>
                </a:solidFill>
              </a:rPr>
              <a:t>often </a:t>
            </a:r>
            <a:r>
              <a:rPr lang="en-US" dirty="0" smtClean="0">
                <a:solidFill>
                  <a:srgbClr val="000000"/>
                </a:solidFill>
              </a:rPr>
              <a:t>happens </a:t>
            </a:r>
            <a:r>
              <a:rPr lang="en-US" dirty="0">
                <a:solidFill>
                  <a:srgbClr val="000000"/>
                </a:solidFill>
              </a:rPr>
              <a:t>in </a:t>
            </a:r>
            <a:r>
              <a:rPr lang="en-US" dirty="0" smtClean="0">
                <a:solidFill>
                  <a:srgbClr val="000000"/>
                </a:solidFill>
              </a:rPr>
              <a:t>crowded or isolated locations</a:t>
            </a:r>
            <a:r>
              <a:rPr lang="en-US" dirty="0" smtClean="0">
                <a:solidFill>
                  <a:srgbClr val="000000"/>
                </a:solidFill>
              </a:rPr>
              <a:t>. </a:t>
            </a:r>
            <a:endParaRPr lang="en-US" dirty="0" smtClean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278249" y="-231822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br>
              <a:rPr lang="en-US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 and motivation </a:t>
            </a:r>
            <a:br>
              <a:rPr lang="en-US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387492" y="131471"/>
            <a:ext cx="564103" cy="554925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 xmlns="">
                  <a14:imgLayer r:embed="rId4">
                    <a14:imgEffect>
                      <a14:backgroundRemoval t="4607" b="96353" l="11265" r="9723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 l="6211" t="4673"/>
          <a:stretch/>
        </p:blipFill>
        <p:spPr>
          <a:xfrm>
            <a:off x="169992" y="102265"/>
            <a:ext cx="731529" cy="765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435510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297885"/>
            <a:ext cx="10018713" cy="87469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Goal:</a:t>
            </a:r>
            <a:endParaRPr lang="en-US" dirty="0" smtClean="0"/>
          </a:p>
          <a:p>
            <a:r>
              <a:rPr lang="en-US" dirty="0" smtClean="0"/>
              <a:t>A</a:t>
            </a:r>
            <a:r>
              <a:rPr lang="en-US" dirty="0" smtClean="0"/>
              <a:t>llowing </a:t>
            </a:r>
            <a:r>
              <a:rPr lang="en-US" dirty="0" smtClean="0">
                <a:solidFill>
                  <a:srgbClr val="C00000"/>
                </a:solidFill>
              </a:rPr>
              <a:t>text message</a:t>
            </a:r>
            <a:r>
              <a:rPr lang="en-US" dirty="0" smtClean="0"/>
              <a:t> communication between </a:t>
            </a:r>
            <a:r>
              <a:rPr lang="en-US" dirty="0" smtClean="0"/>
              <a:t>users.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484310" y="3675925"/>
            <a:ext cx="10018713" cy="19951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Secondary goals:</a:t>
            </a:r>
            <a:endParaRPr lang="en-US" dirty="0" smtClean="0"/>
          </a:p>
          <a:p>
            <a:r>
              <a:rPr lang="en-US" dirty="0" smtClean="0"/>
              <a:t>Allowing </a:t>
            </a:r>
            <a:r>
              <a:rPr lang="en-US" dirty="0" smtClean="0">
                <a:solidFill>
                  <a:srgbClr val="C00000"/>
                </a:solidFill>
              </a:rPr>
              <a:t>private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smtClean="0"/>
              <a:t>communication between two users.</a:t>
            </a:r>
          </a:p>
          <a:p>
            <a:r>
              <a:rPr lang="en-US" dirty="0" smtClean="0"/>
              <a:t>Allowing </a:t>
            </a:r>
            <a:r>
              <a:rPr lang="en-US" dirty="0" smtClean="0">
                <a:solidFill>
                  <a:srgbClr val="C00000"/>
                </a:solidFill>
              </a:rPr>
              <a:t>public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002060"/>
                </a:solidFill>
              </a:rPr>
              <a:t>chat room</a:t>
            </a:r>
            <a:r>
              <a:rPr lang="en-US" dirty="0" smtClean="0"/>
              <a:t>) </a:t>
            </a:r>
            <a:r>
              <a:rPr lang="en-US" dirty="0"/>
              <a:t>communication</a:t>
            </a:r>
            <a:r>
              <a:rPr lang="en-US" dirty="0" smtClean="0"/>
              <a:t> </a:t>
            </a:r>
            <a:r>
              <a:rPr lang="en-US" dirty="0"/>
              <a:t>between </a:t>
            </a:r>
            <a:r>
              <a:rPr lang="en-US" dirty="0" smtClean="0"/>
              <a:t>two or more users.</a:t>
            </a:r>
          </a:p>
          <a:p>
            <a:pPr lvl="1"/>
            <a:r>
              <a:rPr lang="en-US" dirty="0" smtClean="0"/>
              <a:t>A public </a:t>
            </a:r>
            <a:r>
              <a:rPr lang="en-US" dirty="0" smtClean="0">
                <a:solidFill>
                  <a:srgbClr val="002060"/>
                </a:solidFill>
              </a:rPr>
              <a:t>chat room </a:t>
            </a:r>
            <a:r>
              <a:rPr lang="en-US" dirty="0" smtClean="0"/>
              <a:t>may or may not be </a:t>
            </a:r>
            <a:r>
              <a:rPr lang="en-US" dirty="0" smtClean="0">
                <a:solidFill>
                  <a:srgbClr val="C00000"/>
                </a:solidFill>
              </a:rPr>
              <a:t>password </a:t>
            </a:r>
            <a:r>
              <a:rPr lang="en-US" dirty="0" smtClean="0"/>
              <a:t>protected.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278249" y="-231822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br>
              <a:rPr lang="en-US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 Goals and Objectives </a:t>
            </a:r>
            <a:br>
              <a:rPr lang="en-US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387492" y="131471"/>
            <a:ext cx="564103" cy="554925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951856" y="557529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 xmlns="">
                  <a14:imgLayer r:embed="rId4">
                    <a14:imgEffect>
                      <a14:backgroundRemoval t="4607" b="96353" l="11265" r="9723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 l="6211" t="4673"/>
          <a:stretch/>
        </p:blipFill>
        <p:spPr>
          <a:xfrm>
            <a:off x="169992" y="102265"/>
            <a:ext cx="731529" cy="765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475600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342644" y="-231822"/>
            <a:ext cx="10018713" cy="1752599"/>
          </a:xfrm>
        </p:spPr>
        <p:txBody>
          <a:bodyPr anchor="ctr"/>
          <a:lstStyle/>
          <a:p>
            <a:r>
              <a:rPr lang="en-US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Modules</a:t>
            </a:r>
            <a:endParaRPr lang="en-US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536103" y="1019669"/>
            <a:ext cx="4906048" cy="1550852"/>
            <a:chOff x="7028638" y="740559"/>
            <a:chExt cx="4906048" cy="1550852"/>
          </a:xfrm>
        </p:grpSpPr>
        <p:sp>
          <p:nvSpPr>
            <p:cNvPr id="6" name="Oval 5"/>
            <p:cNvSpPr/>
            <p:nvPr/>
          </p:nvSpPr>
          <p:spPr>
            <a:xfrm>
              <a:off x="8209977" y="740559"/>
              <a:ext cx="2408350" cy="700846"/>
            </a:xfrm>
            <a:prstGeom prst="ellipse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1500" dirty="0" smtClean="0"/>
                <a:t>Communication</a:t>
              </a:r>
              <a:endParaRPr lang="en-US" sz="15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028638" y="1552747"/>
              <a:ext cx="4906048" cy="738664"/>
            </a:xfrm>
            <a:prstGeom prst="rect">
              <a:avLst/>
            </a:prstGeom>
            <a:solidFill>
              <a:schemeClr val="accent2">
                <a:alpha val="41176"/>
              </a:schemeClr>
            </a:solidFill>
          </p:spPr>
          <p:txBody>
            <a:bodyPr wrap="square" rtlCol="0" anchor="t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 smtClean="0"/>
                <a:t>Welcome </a:t>
              </a:r>
              <a:r>
                <a:rPr lang="en-US" sz="1400" dirty="0" smtClean="0"/>
                <a:t>Socket Thread</a:t>
              </a:r>
              <a:endParaRPr lang="en-US" sz="1400" dirty="0" smtClean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 smtClean="0"/>
                <a:t>New Connection Worker Thread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 smtClean="0"/>
                <a:t>Send Single String Via Socket Threads</a:t>
              </a:r>
            </a:p>
          </p:txBody>
        </p:sp>
      </p:grpSp>
      <p:sp>
        <p:nvSpPr>
          <p:cNvPr id="9" name="Oval 8"/>
          <p:cNvSpPr/>
          <p:nvPr/>
        </p:nvSpPr>
        <p:spPr>
          <a:xfrm>
            <a:off x="8332631" y="1019669"/>
            <a:ext cx="2357453" cy="726726"/>
          </a:xfrm>
          <a:prstGeom prst="ellipse">
            <a:avLst/>
          </a:prstGeom>
          <a:solidFill>
            <a:srgbClr val="42458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Activities</a:t>
            </a:r>
          </a:p>
          <a:p>
            <a:pPr algn="ctr"/>
            <a:r>
              <a:rPr lang="en-US" sz="1600" dirty="0" smtClean="0"/>
              <a:t>and Activity related</a:t>
            </a:r>
            <a:endParaRPr 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7007844" y="1836396"/>
            <a:ext cx="4906048" cy="954107"/>
          </a:xfrm>
          <a:prstGeom prst="rect">
            <a:avLst/>
          </a:prstGeom>
          <a:solidFill>
            <a:srgbClr val="42458D">
              <a:alpha val="41961"/>
            </a:srgbClr>
          </a:solidFill>
        </p:spPr>
        <p:txBody>
          <a:bodyPr wrap="square" rtlCol="0" anchor="ctr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Preferences Activity   </a:t>
            </a:r>
            <a:r>
              <a:rPr lang="en-US" sz="1400" dirty="0" smtClean="0"/>
              <a:t>  -</a:t>
            </a:r>
            <a:r>
              <a:rPr lang="en-US" sz="1000" dirty="0" smtClean="0"/>
              <a:t> </a:t>
            </a:r>
            <a:r>
              <a:rPr lang="en-US" sz="1000" dirty="0" smtClean="0"/>
              <a:t>used </a:t>
            </a:r>
            <a:r>
              <a:rPr lang="en-US" sz="1000" dirty="0" smtClean="0"/>
              <a:t>for changing the </a:t>
            </a:r>
            <a:r>
              <a:rPr lang="en-US" sz="1000" dirty="0"/>
              <a:t>settings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Chat Activity	     </a:t>
            </a:r>
            <a:r>
              <a:rPr lang="en-US" sz="1400" dirty="0" smtClean="0"/>
              <a:t>   - </a:t>
            </a:r>
            <a:r>
              <a:rPr lang="en-US" sz="1000" dirty="0"/>
              <a:t>shows a running chat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History Activity           </a:t>
            </a:r>
            <a:r>
              <a:rPr lang="en-US" sz="1400" dirty="0" smtClean="0"/>
              <a:t>    - </a:t>
            </a:r>
            <a:r>
              <a:rPr lang="en-US" sz="1000" dirty="0"/>
              <a:t>shows the history of a chat</a:t>
            </a:r>
            <a:r>
              <a:rPr lang="en-US" sz="1400" dirty="0" smtClean="0"/>
              <a:t>	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007844" y="2849722"/>
            <a:ext cx="4906048" cy="461665"/>
          </a:xfrm>
          <a:prstGeom prst="rect">
            <a:avLst/>
          </a:prstGeom>
          <a:solidFill>
            <a:srgbClr val="4A4E9C">
              <a:alpha val="52157"/>
            </a:srgbClr>
          </a:solidFill>
        </p:spPr>
        <p:txBody>
          <a:bodyPr wrap="square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Main Screen Activity </a:t>
            </a:r>
            <a:r>
              <a:rPr lang="en-US" sz="1400" dirty="0" smtClean="0"/>
              <a:t>- </a:t>
            </a:r>
            <a:r>
              <a:rPr lang="en-US" sz="1000" dirty="0"/>
              <a:t>contains the </a:t>
            </a:r>
            <a:r>
              <a:rPr lang="en-US" sz="1000" dirty="0" smtClean="0"/>
              <a:t>search and history 					           fragments</a:t>
            </a:r>
            <a:endParaRPr lang="en-US" sz="1000" dirty="0"/>
          </a:p>
        </p:txBody>
      </p:sp>
      <p:sp>
        <p:nvSpPr>
          <p:cNvPr id="12" name="Rounded Rectangle 11"/>
          <p:cNvSpPr/>
          <p:nvPr/>
        </p:nvSpPr>
        <p:spPr>
          <a:xfrm>
            <a:off x="8874161" y="3524456"/>
            <a:ext cx="1179799" cy="202131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Fragments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020723" y="3490735"/>
            <a:ext cx="1904466" cy="261610"/>
          </a:xfrm>
          <a:prstGeom prst="rect">
            <a:avLst/>
          </a:prstGeom>
          <a:solidFill>
            <a:srgbClr val="4A4E9C">
              <a:alpha val="52157"/>
            </a:srgb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sz="1100" dirty="0" smtClean="0"/>
              <a:t>Chat History Frag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009426" y="3492750"/>
            <a:ext cx="1904466" cy="261610"/>
          </a:xfrm>
          <a:prstGeom prst="rect">
            <a:avLst/>
          </a:prstGeom>
          <a:solidFill>
            <a:srgbClr val="4A4E9C">
              <a:alpha val="52157"/>
            </a:srgb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sz="1100" dirty="0" smtClean="0"/>
              <a:t>Chat Search Frag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1506482" y="4763963"/>
            <a:ext cx="4906048" cy="1209362"/>
            <a:chOff x="5028897" y="5106707"/>
            <a:chExt cx="4906048" cy="1209362"/>
          </a:xfrm>
        </p:grpSpPr>
        <p:sp>
          <p:nvSpPr>
            <p:cNvPr id="18" name="TextBox 17"/>
            <p:cNvSpPr txBox="1"/>
            <p:nvPr/>
          </p:nvSpPr>
          <p:spPr>
            <a:xfrm>
              <a:off x="5028897" y="5854404"/>
              <a:ext cx="4906048" cy="461665"/>
            </a:xfrm>
            <a:prstGeom prst="rect">
              <a:avLst/>
            </a:prstGeom>
            <a:solidFill>
              <a:schemeClr val="accent1">
                <a:alpha val="41176"/>
              </a:schemeClr>
            </a:solidFill>
          </p:spPr>
          <p:txBody>
            <a:bodyPr wrap="square" rtlCol="0" anchor="ctr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Constants </a:t>
              </a:r>
              <a:r>
                <a:rPr lang="en-US" sz="1400" dirty="0" smtClean="0"/>
                <a:t>– </a:t>
              </a:r>
              <a:r>
                <a:rPr lang="en-US" sz="1000" dirty="0"/>
                <a:t>final static class </a:t>
              </a:r>
              <a:r>
                <a:rPr lang="en-US" sz="1000" dirty="0" smtClean="0"/>
                <a:t>containing </a:t>
              </a:r>
              <a:r>
                <a:rPr lang="en-US" sz="1000" dirty="0"/>
                <a:t>all </a:t>
              </a:r>
              <a:r>
                <a:rPr lang="en-US" sz="1000" dirty="0" smtClean="0"/>
                <a:t>needed </a:t>
              </a:r>
              <a:r>
                <a:rPr lang="en-US" sz="1000" dirty="0"/>
                <a:t>constants </a:t>
              </a:r>
              <a:r>
                <a:rPr lang="en-US" sz="1000" dirty="0" smtClean="0"/>
                <a:t>		      	            and static functions.</a:t>
              </a:r>
              <a:endParaRPr lang="en-US" sz="1000" dirty="0"/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6445405" y="5106707"/>
              <a:ext cx="2294540" cy="966986"/>
              <a:chOff x="4555777" y="4660486"/>
              <a:chExt cx="2294540" cy="966986"/>
            </a:xfrm>
          </p:grpSpPr>
          <p:sp>
            <p:nvSpPr>
              <p:cNvPr id="20" name="Oval 19"/>
              <p:cNvSpPr/>
              <p:nvPr/>
            </p:nvSpPr>
            <p:spPr>
              <a:xfrm>
                <a:off x="4555777" y="4660486"/>
                <a:ext cx="2294540" cy="632540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5101987" y="4673365"/>
                <a:ext cx="1258957" cy="954107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lvl="0" algn="ctr"/>
                <a:r>
                  <a:rPr lang="en-US" sz="1600" dirty="0" smtClean="0">
                    <a:solidFill>
                      <a:schemeClr val="lt1"/>
                    </a:solidFill>
                  </a:rPr>
                  <a:t>Additional</a:t>
                </a:r>
              </a:p>
              <a:p>
                <a:pPr lvl="0" algn="ctr"/>
                <a:r>
                  <a:rPr lang="en-US" sz="1600" dirty="0">
                    <a:solidFill>
                      <a:schemeClr val="bg1"/>
                    </a:solidFill>
                  </a:rPr>
                  <a:t>Classes</a:t>
                </a:r>
                <a:endParaRPr lang="he-IL" sz="1600" dirty="0">
                  <a:solidFill>
                    <a:schemeClr val="bg1"/>
                  </a:solidFill>
                </a:endParaRPr>
              </a:p>
              <a:p>
                <a:pPr algn="ctr"/>
                <a:endParaRPr lang="en-US" sz="1200" dirty="0"/>
              </a:p>
              <a:p>
                <a:endParaRPr lang="en-US" sz="1200" dirty="0"/>
              </a:p>
            </p:txBody>
          </p:sp>
        </p:grpSp>
      </p:grpSp>
      <p:sp>
        <p:nvSpPr>
          <p:cNvPr id="22" name="TextBox 21"/>
          <p:cNvSpPr txBox="1"/>
          <p:nvPr/>
        </p:nvSpPr>
        <p:spPr>
          <a:xfrm>
            <a:off x="7020723" y="4009711"/>
            <a:ext cx="4893169" cy="1046440"/>
          </a:xfrm>
          <a:prstGeom prst="rect">
            <a:avLst/>
          </a:prstGeom>
          <a:solidFill>
            <a:srgbClr val="7276A6">
              <a:alpha val="96078"/>
            </a:srgbClr>
          </a:solidFill>
        </p:spPr>
        <p:txBody>
          <a:bodyPr wrap="square" rtlCol="0" anchor="ctr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Service MSG Receiver - </a:t>
            </a:r>
            <a:r>
              <a:rPr lang="en-US" sz="1000" dirty="0"/>
              <a:t>receiver for all broadcasts coming </a:t>
            </a:r>
            <a:r>
              <a:rPr lang="en-US" sz="1000" dirty="0" smtClean="0"/>
              <a:t>						 from the </a:t>
            </a:r>
            <a:r>
              <a:rPr lang="en-US" sz="1000" dirty="0" smtClean="0"/>
              <a:t>service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WiFi-Direct Broadcast Receiver </a:t>
            </a:r>
            <a:r>
              <a:rPr lang="en-US" sz="1400" dirty="0"/>
              <a:t>–</a:t>
            </a:r>
            <a:r>
              <a:rPr lang="en-US" sz="1000" dirty="0"/>
              <a:t> listens to peers and </a:t>
            </a:r>
            <a:r>
              <a:rPr lang="en-US" sz="1000" dirty="0" smtClean="0"/>
              <a:t>							          connection-state updates</a:t>
            </a:r>
            <a:endParaRPr lang="en-US" sz="1000" dirty="0"/>
          </a:p>
        </p:txBody>
      </p:sp>
      <p:sp>
        <p:nvSpPr>
          <p:cNvPr id="23" name="Rounded Rectangle 22"/>
          <p:cNvSpPr/>
          <p:nvPr/>
        </p:nvSpPr>
        <p:spPr>
          <a:xfrm>
            <a:off x="7521882" y="4085983"/>
            <a:ext cx="3953813" cy="178606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Related: B-Cast Receivers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7946882" y="3298838"/>
            <a:ext cx="0" cy="191897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10958395" y="3296690"/>
            <a:ext cx="0" cy="191897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020723" y="5322159"/>
            <a:ext cx="4893169" cy="677108"/>
          </a:xfrm>
          <a:prstGeom prst="rect">
            <a:avLst/>
          </a:prstGeom>
          <a:solidFill>
            <a:srgbClr val="222446">
              <a:alpha val="60000"/>
            </a:srgbClr>
          </a:solidFill>
        </p:spPr>
        <p:txBody>
          <a:bodyPr wrap="square" rtlCol="0" anchor="ctr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Local Service – </a:t>
            </a:r>
            <a:r>
              <a:rPr lang="en-US" sz="1000" dirty="0" smtClean="0"/>
              <a:t>manages </a:t>
            </a:r>
            <a:r>
              <a:rPr lang="en-US" sz="1000" dirty="0" smtClean="0"/>
              <a:t>all chat-room related data structures 				       and handles all socket communication</a:t>
            </a:r>
            <a:endParaRPr lang="en-US" sz="1000" dirty="0"/>
          </a:p>
        </p:txBody>
      </p:sp>
      <p:sp>
        <p:nvSpPr>
          <p:cNvPr id="31" name="Rounded Rectangle 30"/>
          <p:cNvSpPr/>
          <p:nvPr/>
        </p:nvSpPr>
        <p:spPr>
          <a:xfrm>
            <a:off x="7521882" y="5368644"/>
            <a:ext cx="3953813" cy="178606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Related: service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7519653" y="1894922"/>
            <a:ext cx="3953813" cy="178606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Activities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6" name="Straight Arrow Connector 35"/>
          <p:cNvCxnSpPr>
            <a:stCxn id="15" idx="1"/>
          </p:cNvCxnSpPr>
          <p:nvPr/>
        </p:nvCxnSpPr>
        <p:spPr>
          <a:xfrm flipV="1">
            <a:off x="10009426" y="3621540"/>
            <a:ext cx="191262" cy="2015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>
            <a:off x="8732496" y="3612643"/>
            <a:ext cx="167425" cy="6321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/>
          <p:cNvGrpSpPr/>
          <p:nvPr/>
        </p:nvGrpSpPr>
        <p:grpSpPr>
          <a:xfrm>
            <a:off x="1536103" y="3041480"/>
            <a:ext cx="4906048" cy="1054146"/>
            <a:chOff x="7073746" y="2692836"/>
            <a:chExt cx="4906048" cy="1054146"/>
          </a:xfrm>
        </p:grpSpPr>
        <p:grpSp>
          <p:nvGrpSpPr>
            <p:cNvPr id="45" name="Group 44"/>
            <p:cNvGrpSpPr/>
            <p:nvPr/>
          </p:nvGrpSpPr>
          <p:grpSpPr>
            <a:xfrm>
              <a:off x="8349879" y="2692836"/>
              <a:ext cx="2294541" cy="843875"/>
              <a:chOff x="6714904" y="4796255"/>
              <a:chExt cx="2294541" cy="843875"/>
            </a:xfrm>
          </p:grpSpPr>
          <p:sp>
            <p:nvSpPr>
              <p:cNvPr id="47" name="Oval 46"/>
              <p:cNvSpPr/>
              <p:nvPr/>
            </p:nvSpPr>
            <p:spPr>
              <a:xfrm>
                <a:off x="6714904" y="4796255"/>
                <a:ext cx="2294541" cy="63254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7249685" y="4932244"/>
                <a:ext cx="1258957" cy="707886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lvl="0" algn="ctr"/>
                <a:r>
                  <a:rPr lang="en-US" sz="1600" dirty="0" smtClean="0">
                    <a:solidFill>
                      <a:schemeClr val="lt1"/>
                    </a:solidFill>
                  </a:rPr>
                  <a:t>Files</a:t>
                </a:r>
                <a:endParaRPr lang="he-IL" sz="1600" dirty="0">
                  <a:solidFill>
                    <a:schemeClr val="lt1"/>
                  </a:solidFill>
                </a:endParaRPr>
              </a:p>
              <a:p>
                <a:pPr algn="ctr"/>
                <a:endParaRPr lang="en-US" sz="1200" dirty="0"/>
              </a:p>
              <a:p>
                <a:endParaRPr lang="en-US" sz="1200" dirty="0"/>
              </a:p>
            </p:txBody>
          </p:sp>
        </p:grpSp>
        <p:sp>
          <p:nvSpPr>
            <p:cNvPr id="46" name="TextBox 45"/>
            <p:cNvSpPr txBox="1"/>
            <p:nvPr/>
          </p:nvSpPr>
          <p:spPr>
            <a:xfrm>
              <a:off x="7073746" y="3439205"/>
              <a:ext cx="4906048" cy="307777"/>
            </a:xfrm>
            <a:prstGeom prst="rect">
              <a:avLst/>
            </a:prstGeom>
            <a:solidFill>
              <a:schemeClr val="accent6">
                <a:lumMod val="50000"/>
                <a:alpha val="41176"/>
              </a:schemeClr>
            </a:solidFill>
          </p:spPr>
          <p:txBody>
            <a:bodyPr wrap="square" rtlCol="0" anchor="ctr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File Handling Thread </a:t>
              </a:r>
              <a:r>
                <a:rPr lang="en-US" sz="1400" dirty="0" smtClean="0"/>
                <a:t>- </a:t>
              </a:r>
              <a:r>
                <a:rPr lang="en-US" sz="1400" dirty="0" smtClean="0"/>
                <a:t>read/write from/to files</a:t>
              </a:r>
              <a:endParaRPr lang="en-US" sz="1000" dirty="0"/>
            </a:p>
          </p:txBody>
        </p:sp>
      </p:grpSp>
      <p:pic>
        <p:nvPicPr>
          <p:cNvPr id="33" name="Picture 3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387492" y="131471"/>
            <a:ext cx="564103" cy="554925"/>
          </a:xfrm>
          <a:prstGeom prst="rect">
            <a:avLst/>
          </a:prstGeom>
        </p:spPr>
      </p:pic>
      <p:sp>
        <p:nvSpPr>
          <p:cNvPr id="34" name="Slide Number Placeholder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 xmlns="">
                  <a14:imgLayer r:embed="rId4">
                    <a14:imgEffect>
                      <a14:backgroundRemoval t="4607" b="96353" l="11265" r="9723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 l="6211" t="4673"/>
          <a:stretch/>
        </p:blipFill>
        <p:spPr>
          <a:xfrm>
            <a:off x="169992" y="102265"/>
            <a:ext cx="731529" cy="765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818562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5215" y="-386847"/>
            <a:ext cx="10018713" cy="1752599"/>
          </a:xfrm>
        </p:spPr>
        <p:txBody>
          <a:bodyPr/>
          <a:lstStyle/>
          <a:p>
            <a:r>
              <a:rPr lang="he-IL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10068" y="851075"/>
            <a:ext cx="10681932" cy="312420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u="sng" dirty="0" smtClean="0"/>
              <a:t>Peer </a:t>
            </a:r>
            <a:r>
              <a:rPr lang="en-US" u="sng" dirty="0" smtClean="0"/>
              <a:t>Discovery </a:t>
            </a:r>
            <a:r>
              <a:rPr lang="en-US" sz="1700" u="sng" dirty="0" smtClean="0"/>
              <a:t>(Physical and logical)</a:t>
            </a:r>
            <a:endParaRPr lang="en-US" sz="1700" u="sng" dirty="0" smtClean="0"/>
          </a:p>
          <a:p>
            <a:r>
              <a:rPr lang="en-US" sz="2200" dirty="0" smtClean="0"/>
              <a:t>Getting a peer list from the WiFi Direct  		</a:t>
            </a:r>
            <a:r>
              <a:rPr lang="en-US" sz="2200" dirty="0"/>
              <a:t>	</a:t>
            </a:r>
            <a:r>
              <a:rPr lang="en-US" sz="1500" dirty="0" smtClean="0"/>
              <a:t>- Provided by WiFi Direct</a:t>
            </a:r>
          </a:p>
          <a:p>
            <a:r>
              <a:rPr lang="en-US" sz="2200" dirty="0" smtClean="0"/>
              <a:t>Connection to a WiFi</a:t>
            </a:r>
            <a:r>
              <a:rPr lang="en-US" sz="2200" dirty="0"/>
              <a:t> group	           </a:t>
            </a:r>
            <a:r>
              <a:rPr lang="en-US" sz="2200" dirty="0" smtClean="0"/>
              <a:t>				</a:t>
            </a:r>
            <a:r>
              <a:rPr lang="en-US" sz="1500" dirty="0"/>
              <a:t>- Provided by WiFi Direct</a:t>
            </a:r>
          </a:p>
          <a:p>
            <a:r>
              <a:rPr lang="en-US" sz="2200" dirty="0" smtClean="0"/>
              <a:t>Each </a:t>
            </a:r>
            <a:r>
              <a:rPr lang="en-US" sz="2200" dirty="0"/>
              <a:t>device </a:t>
            </a:r>
            <a:r>
              <a:rPr lang="en-US" sz="2200" dirty="0" smtClean="0"/>
              <a:t>maintains a list of </a:t>
            </a:r>
            <a:r>
              <a:rPr lang="en-US" sz="2200" dirty="0"/>
              <a:t>available </a:t>
            </a:r>
            <a:r>
              <a:rPr lang="en-US" sz="2200" dirty="0" smtClean="0"/>
              <a:t>peers   	</a:t>
            </a:r>
            <a:r>
              <a:rPr lang="en-US" sz="1500" dirty="0" smtClean="0"/>
              <a:t>- </a:t>
            </a:r>
            <a:r>
              <a:rPr lang="en-US" sz="1500" dirty="0" smtClean="0"/>
              <a:t>Logical peer list. </a:t>
            </a:r>
            <a:r>
              <a:rPr lang="en-US" sz="1500" dirty="0" smtClean="0"/>
              <a:t>We manage this procedure </a:t>
            </a:r>
            <a:endParaRPr lang="en-US" sz="1500" dirty="0"/>
          </a:p>
          <a:p>
            <a:r>
              <a:rPr lang="en-US" sz="2200" dirty="0" smtClean="0"/>
              <a:t>Each device sends </a:t>
            </a:r>
            <a:r>
              <a:rPr lang="en-US" sz="2200" dirty="0" smtClean="0"/>
              <a:t>a </a:t>
            </a:r>
            <a:r>
              <a:rPr lang="en-US" sz="2200" dirty="0"/>
              <a:t>discovery </a:t>
            </a:r>
            <a:r>
              <a:rPr lang="en-US" sz="2200" dirty="0" smtClean="0"/>
              <a:t>request and waits for the peer’s discovery reply</a:t>
            </a:r>
          </a:p>
          <a:p>
            <a:endParaRPr lang="en-US" dirty="0" smtClean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.</a:t>
            </a:r>
          </a:p>
          <a:p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1883029" y="2777540"/>
            <a:ext cx="8371267" cy="1068946"/>
            <a:chOff x="2240923" y="2459865"/>
            <a:chExt cx="8371267" cy="1068946"/>
          </a:xfrm>
        </p:grpSpPr>
        <p:sp>
          <p:nvSpPr>
            <p:cNvPr id="8" name="Frame 7"/>
            <p:cNvSpPr/>
            <p:nvPr/>
          </p:nvSpPr>
          <p:spPr>
            <a:xfrm>
              <a:off x="2472742" y="2756079"/>
              <a:ext cx="1712892" cy="574532"/>
            </a:xfrm>
            <a:prstGeom prst="frame">
              <a:avLst/>
            </a:prstGeom>
            <a:noFill/>
            <a:ln w="9525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MSG Opcode </a:t>
              </a:r>
              <a:r>
                <a:rPr lang="en-US" sz="1000" dirty="0" smtClean="0">
                  <a:solidFill>
                    <a:schemeClr val="tx1"/>
                  </a:solidFill>
                </a:rPr>
                <a:t>(request\reply) 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6" name="Frame 5"/>
            <p:cNvSpPr/>
            <p:nvPr/>
          </p:nvSpPr>
          <p:spPr>
            <a:xfrm>
              <a:off x="2240923" y="2575776"/>
              <a:ext cx="8371267" cy="953035"/>
            </a:xfrm>
            <a:prstGeom prst="frame">
              <a:avLst/>
            </a:prstGeom>
            <a:solidFill>
              <a:schemeClr val="accent2">
                <a:lumMod val="75000"/>
              </a:schemeClr>
            </a:solidFill>
            <a:ln w="571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" name="Frame 8"/>
            <p:cNvSpPr/>
            <p:nvPr/>
          </p:nvSpPr>
          <p:spPr>
            <a:xfrm>
              <a:off x="4185634" y="2756078"/>
              <a:ext cx="1712892" cy="575257"/>
            </a:xfrm>
            <a:prstGeom prst="frame">
              <a:avLst/>
            </a:prstGeom>
            <a:noFill/>
            <a:ln w="6350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Self </a:t>
              </a:r>
              <a:r>
                <a:rPr lang="en-US" sz="1400" dirty="0" smtClean="0"/>
                <a:t>name</a:t>
              </a:r>
            </a:p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(chosen by user)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1" name="Frame 10"/>
            <p:cNvSpPr/>
            <p:nvPr/>
          </p:nvSpPr>
          <p:spPr>
            <a:xfrm>
              <a:off x="5902495" y="2759190"/>
              <a:ext cx="1712892" cy="573920"/>
            </a:xfrm>
            <a:prstGeom prst="frame">
              <a:avLst/>
            </a:prstGeom>
            <a:noFill/>
            <a:ln w="6350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Self </a:t>
              </a:r>
              <a:r>
                <a:rPr lang="en-US" sz="1400" dirty="0" smtClean="0"/>
                <a:t>unique</a:t>
              </a:r>
              <a:endParaRPr lang="en-US" sz="1000" dirty="0" smtClean="0"/>
            </a:p>
            <a:p>
              <a:pPr algn="ctr"/>
              <a:r>
                <a:rPr lang="en-US" sz="850" dirty="0" smtClean="0">
                  <a:solidFill>
                    <a:schemeClr val="tx1"/>
                  </a:solidFill>
                </a:rPr>
                <a:t>(device’s </a:t>
              </a:r>
              <a:r>
                <a:rPr lang="en-US" sz="850" dirty="0" smtClean="0"/>
                <a:t>unique number</a:t>
              </a:r>
              <a:r>
                <a:rPr lang="en-US" sz="850" dirty="0" smtClean="0">
                  <a:solidFill>
                    <a:schemeClr val="tx1"/>
                  </a:solidFill>
                </a:rPr>
                <a:t> )</a:t>
              </a:r>
              <a:endParaRPr lang="en-US" sz="850" dirty="0">
                <a:solidFill>
                  <a:schemeClr val="tx1"/>
                </a:solidFill>
              </a:endParaRPr>
            </a:p>
          </p:txBody>
        </p:sp>
        <p:sp>
          <p:nvSpPr>
            <p:cNvPr id="12" name="Frame 11"/>
            <p:cNvSpPr/>
            <p:nvPr/>
          </p:nvSpPr>
          <p:spPr>
            <a:xfrm>
              <a:off x="7610773" y="2759191"/>
              <a:ext cx="2764124" cy="573920"/>
            </a:xfrm>
            <a:prstGeom prst="frame">
              <a:avLst/>
            </a:prstGeom>
            <a:noFill/>
            <a:ln w="6350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Details </a:t>
              </a:r>
              <a:endParaRPr lang="en-US" sz="1400" dirty="0" smtClean="0"/>
            </a:p>
            <a:p>
              <a:pPr algn="ctr"/>
              <a:r>
                <a:rPr lang="en-US" sz="1000" dirty="0" smtClean="0"/>
                <a:t>(of </a:t>
              </a:r>
              <a:r>
                <a:rPr lang="en-US" sz="1000" dirty="0"/>
                <a:t>all hosted chat </a:t>
              </a:r>
              <a:r>
                <a:rPr lang="en-US" sz="1000" dirty="0" smtClean="0"/>
                <a:t>rooms)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636392" y="2459865"/>
              <a:ext cx="507427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rgbClr val="FFC000"/>
                  </a:solidFill>
                </a:rPr>
                <a:t>Discovery request \ reply message: </a:t>
              </a:r>
              <a:endParaRPr lang="en-US" sz="1600" b="1" dirty="0">
                <a:solidFill>
                  <a:srgbClr val="FFC000"/>
                </a:solidFill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4185634" y="2756078"/>
              <a:ext cx="0" cy="574533"/>
            </a:xfrm>
            <a:prstGeom prst="line">
              <a:avLst/>
            </a:prstGeom>
            <a:ln w="190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Content Placeholder 2"/>
          <p:cNvSpPr txBox="1">
            <a:spLocks/>
          </p:cNvSpPr>
          <p:nvPr/>
        </p:nvSpPr>
        <p:spPr>
          <a:xfrm>
            <a:off x="1510067" y="3738576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u="sng" dirty="0" smtClean="0"/>
              <a:t>Message </a:t>
            </a:r>
            <a:r>
              <a:rPr lang="en-US" u="sng" dirty="0" smtClean="0"/>
              <a:t>Forwarding</a:t>
            </a:r>
            <a:endParaRPr lang="en-US" dirty="0" smtClean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sz="2000" dirty="0" smtClean="0"/>
              <a:t>Chat room </a:t>
            </a:r>
            <a:r>
              <a:rPr lang="en-US" sz="2000" dirty="0" smtClean="0"/>
              <a:t>client (of a public chat room or a private chat) </a:t>
            </a:r>
            <a:r>
              <a:rPr lang="en-US" sz="2000" dirty="0" smtClean="0"/>
              <a:t>forwards </a:t>
            </a:r>
            <a:r>
              <a:rPr lang="en-US" sz="2000" dirty="0" smtClean="0"/>
              <a:t>his </a:t>
            </a:r>
            <a:r>
              <a:rPr lang="en-US" sz="2000" dirty="0"/>
              <a:t>messages and </a:t>
            </a:r>
            <a:r>
              <a:rPr lang="en-US" sz="2000" u="sng" dirty="0" smtClean="0"/>
              <a:t>only</a:t>
            </a:r>
            <a:r>
              <a:rPr lang="en-US" sz="2000" dirty="0" smtClean="0"/>
              <a:t> his.</a:t>
            </a:r>
          </a:p>
          <a:p>
            <a:r>
              <a:rPr lang="en-US" sz="2000" dirty="0" smtClean="0"/>
              <a:t>Chat room host </a:t>
            </a:r>
            <a:r>
              <a:rPr lang="en-US" sz="2000" dirty="0"/>
              <a:t>forwards </a:t>
            </a:r>
            <a:r>
              <a:rPr lang="en-US" sz="2000" u="sng" dirty="0" smtClean="0"/>
              <a:t>all</a:t>
            </a:r>
            <a:r>
              <a:rPr lang="en-US" sz="2000" dirty="0" smtClean="0"/>
              <a:t> </a:t>
            </a:r>
            <a:r>
              <a:rPr lang="en-US" sz="2000" dirty="0" smtClean="0"/>
              <a:t>the chat-related </a:t>
            </a:r>
            <a:r>
              <a:rPr lang="en-US" sz="2000" dirty="0" smtClean="0"/>
              <a:t>messages he </a:t>
            </a:r>
            <a:r>
              <a:rPr lang="en-US" sz="2000" dirty="0" smtClean="0"/>
              <a:t>receives.</a:t>
            </a:r>
            <a:r>
              <a:rPr lang="en-US" sz="2000" dirty="0" smtClean="0"/>
              <a:t>		</a:t>
            </a:r>
          </a:p>
          <a:p>
            <a:pPr lvl="1"/>
            <a:r>
              <a:rPr lang="en-US" sz="1800" dirty="0" smtClean="0"/>
              <a:t>His own </a:t>
            </a:r>
            <a:r>
              <a:rPr lang="en-US" sz="1800" dirty="0"/>
              <a:t>messages are </a:t>
            </a:r>
            <a:r>
              <a:rPr lang="en-US" sz="1800" dirty="0" smtClean="0"/>
              <a:t>sent to all the </a:t>
            </a:r>
            <a:r>
              <a:rPr lang="en-US" sz="1800" dirty="0" smtClean="0"/>
              <a:t>room’s participants. </a:t>
            </a:r>
            <a:endParaRPr lang="en-US" sz="1800" dirty="0" smtClean="0"/>
          </a:p>
          <a:p>
            <a:pPr lvl="1"/>
            <a:r>
              <a:rPr lang="en-US" sz="1800" dirty="0" smtClean="0"/>
              <a:t>A </a:t>
            </a:r>
            <a:r>
              <a:rPr lang="en-US" sz="1800" dirty="0"/>
              <a:t>messages </a:t>
            </a:r>
            <a:r>
              <a:rPr lang="en-US" sz="1800" dirty="0" smtClean="0"/>
              <a:t>that comes from a </a:t>
            </a:r>
            <a:r>
              <a:rPr lang="en-US" sz="1800" dirty="0" smtClean="0"/>
              <a:t>participating peer </a:t>
            </a:r>
            <a:r>
              <a:rPr lang="en-US" sz="1800" dirty="0" smtClean="0"/>
              <a:t>is forwarded to </a:t>
            </a:r>
            <a:r>
              <a:rPr lang="en-US" sz="1800" dirty="0" smtClean="0"/>
              <a:t>the rest</a:t>
            </a:r>
          </a:p>
          <a:p>
            <a:pPr lvl="1"/>
            <a:r>
              <a:rPr lang="en-US" sz="1800" dirty="0" smtClean="0"/>
              <a:t>of </a:t>
            </a:r>
            <a:r>
              <a:rPr lang="en-US" sz="1800" dirty="0" smtClean="0"/>
              <a:t>the participants.</a:t>
            </a:r>
            <a:endParaRPr lang="en-US" sz="1800" dirty="0" smtClean="0"/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1278249" y="21106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t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Algorithms</a:t>
            </a:r>
            <a:r>
              <a:rPr lang="he-IL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endParaRPr lang="en-US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387492" y="131471"/>
            <a:ext cx="564103" cy="554925"/>
          </a:xfrm>
          <a:prstGeom prst="rect">
            <a:avLst/>
          </a:prstGeom>
        </p:spPr>
      </p:pic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 xmlns="">
                  <a14:imgLayer r:embed="rId4">
                    <a14:imgEffect>
                      <a14:backgroundRemoval t="4607" b="96353" l="11265" r="9723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 l="6211" t="4673"/>
          <a:stretch/>
        </p:blipFill>
        <p:spPr>
          <a:xfrm>
            <a:off x="169992" y="102265"/>
            <a:ext cx="731529" cy="765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779389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0"/>
            <a:ext cx="10018713" cy="175259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Communication Protocol -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6734" y="1894262"/>
            <a:ext cx="10018713" cy="558192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We’re using a </a:t>
            </a:r>
            <a:r>
              <a:rPr lang="en-US" sz="2000" b="1" dirty="0" smtClean="0">
                <a:solidFill>
                  <a:schemeClr val="accent3">
                    <a:lumMod val="50000"/>
                  </a:schemeClr>
                </a:solidFill>
              </a:rPr>
              <a:t>P2P </a:t>
            </a:r>
            <a:r>
              <a:rPr lang="en-US" sz="2000" dirty="0" smtClean="0"/>
              <a:t>communication with </a:t>
            </a:r>
            <a:r>
              <a:rPr lang="en-US" sz="2000" b="1" dirty="0" smtClean="0">
                <a:solidFill>
                  <a:schemeClr val="accent3">
                    <a:lumMod val="50000"/>
                  </a:schemeClr>
                </a:solidFill>
              </a:rPr>
              <a:t>no server</a:t>
            </a:r>
            <a:r>
              <a:rPr lang="en-US" sz="2000" dirty="0" smtClean="0"/>
              <a:t>. Therefore </a:t>
            </a:r>
            <a:r>
              <a:rPr lang="en-US" sz="2000" dirty="0" smtClean="0"/>
              <a:t>each device in our network acts </a:t>
            </a:r>
            <a:r>
              <a:rPr lang="en-US" sz="2000" dirty="0" smtClean="0"/>
              <a:t>both as </a:t>
            </a:r>
            <a:r>
              <a:rPr lang="en-US" sz="2000" b="1" dirty="0" smtClean="0">
                <a:solidFill>
                  <a:schemeClr val="accent3">
                    <a:lumMod val="50000"/>
                  </a:schemeClr>
                </a:solidFill>
              </a:rPr>
              <a:t>suppliers and consumers </a:t>
            </a:r>
            <a:r>
              <a:rPr lang="en-US" sz="2000" dirty="0" smtClean="0"/>
              <a:t>of resources</a:t>
            </a:r>
            <a:r>
              <a:rPr lang="en-US" sz="2000" dirty="0" smtClean="0"/>
              <a:t>.</a:t>
            </a: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000" dirty="0" smtClean="0"/>
              <a:t>Supplier - On </a:t>
            </a:r>
            <a:r>
              <a:rPr lang="en-US" sz="2000" dirty="0" smtClean="0"/>
              <a:t>each device there </a:t>
            </a:r>
            <a:r>
              <a:rPr lang="en-US" sz="2000" dirty="0" smtClean="0"/>
              <a:t>is </a:t>
            </a:r>
            <a:r>
              <a:rPr lang="en-US" sz="2000" dirty="0" smtClean="0"/>
              <a:t>an open </a:t>
            </a:r>
            <a:r>
              <a:rPr lang="en-US" sz="2000" b="1" dirty="0">
                <a:solidFill>
                  <a:schemeClr val="accent3">
                    <a:lumMod val="50000"/>
                  </a:schemeClr>
                </a:solidFill>
              </a:rPr>
              <a:t>welcome socket </a:t>
            </a:r>
            <a:r>
              <a:rPr lang="en-US" sz="2000" dirty="0" smtClean="0"/>
              <a:t>that accepts messages and offloads them to a worker thread. 	</a:t>
            </a:r>
            <a:endParaRPr lang="en-US" sz="1600" dirty="0"/>
          </a:p>
          <a:p>
            <a:endParaRPr lang="en-US" sz="2000" dirty="0" smtClean="0"/>
          </a:p>
          <a:p>
            <a:pPr algn="l"/>
            <a:r>
              <a:rPr lang="en-US" sz="2000" dirty="0" smtClean="0"/>
              <a:t>Consumer -  </a:t>
            </a:r>
            <a:r>
              <a:rPr lang="en-US" sz="2000" dirty="0"/>
              <a:t>Each device is also a </a:t>
            </a:r>
            <a:r>
              <a:rPr lang="en-US" sz="2000" dirty="0" smtClean="0"/>
              <a:t>client</a:t>
            </a:r>
            <a:r>
              <a:rPr lang="en-US" sz="2000" dirty="0"/>
              <a:t> </a:t>
            </a:r>
            <a:r>
              <a:rPr lang="en-US" sz="2000" dirty="0" smtClean="0"/>
              <a:t>that </a:t>
            </a:r>
            <a:r>
              <a:rPr lang="en-US" sz="2000" dirty="0" smtClean="0"/>
              <a:t>aspires to </a:t>
            </a:r>
            <a:r>
              <a:rPr lang="en-US" sz="2000" dirty="0" smtClean="0"/>
              <a:t>have </a:t>
            </a:r>
            <a:r>
              <a:rPr lang="en-US" sz="2000" b="1" dirty="0" smtClean="0">
                <a:solidFill>
                  <a:schemeClr val="accent3">
                    <a:lumMod val="50000"/>
                  </a:schemeClr>
                </a:solidFill>
              </a:rPr>
              <a:t>a full view of the dynamic network</a:t>
            </a:r>
            <a:r>
              <a:rPr lang="en-US" sz="2000" dirty="0" smtClean="0"/>
              <a:t> and to allow text message communication with his peers.</a:t>
            </a:r>
            <a:endParaRPr lang="en-US" sz="20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387492" y="131471"/>
            <a:ext cx="564103" cy="554925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 xmlns="">
                  <a14:imgLayer r:embed="rId4">
                    <a14:imgEffect>
                      <a14:backgroundRemoval t="4607" b="96353" l="11265" r="9723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 l="6211" t="4673"/>
          <a:stretch/>
        </p:blipFill>
        <p:spPr>
          <a:xfrm>
            <a:off x="169992" y="102265"/>
            <a:ext cx="731529" cy="765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35970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6372" y="1639909"/>
            <a:ext cx="9646613" cy="3969500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WiFi Direct </a:t>
            </a:r>
            <a:r>
              <a:rPr lang="en-US" dirty="0" smtClean="0"/>
              <a:t>works in a </a:t>
            </a:r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star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dirty="0" smtClean="0"/>
              <a:t>topology method. One peer is chosen to be the </a:t>
            </a:r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group owner</a:t>
            </a:r>
            <a:r>
              <a:rPr lang="en-US" dirty="0" smtClean="0"/>
              <a:t>. When connecting to an existing WiFi group, a peer can only obtain the IP address of the group’s </a:t>
            </a:r>
            <a:r>
              <a:rPr lang="en-US" dirty="0" smtClean="0"/>
              <a:t>owner and notify the owner of it’s presence.</a:t>
            </a:r>
            <a:endParaRPr lang="en-US" dirty="0" smtClean="0"/>
          </a:p>
          <a:p>
            <a:r>
              <a:rPr lang="en-US" dirty="0" smtClean="0"/>
              <a:t>The application </a:t>
            </a:r>
            <a:r>
              <a:rPr lang="en-US" dirty="0" smtClean="0"/>
              <a:t>requires a </a:t>
            </a:r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full-mesh</a:t>
            </a:r>
            <a:r>
              <a:rPr lang="en-US" dirty="0" smtClean="0"/>
              <a:t> topology. Therefore in our </a:t>
            </a:r>
            <a:r>
              <a:rPr lang="en-US" dirty="0" smtClean="0"/>
              <a:t>application, </a:t>
            </a:r>
            <a:r>
              <a:rPr lang="en-US" dirty="0" smtClean="0"/>
              <a:t>the owner of </a:t>
            </a:r>
            <a:r>
              <a:rPr lang="en-US" dirty="0"/>
              <a:t>the </a:t>
            </a:r>
            <a:r>
              <a:rPr lang="en-US" dirty="0" smtClean="0"/>
              <a:t>group - who is the only peer </a:t>
            </a:r>
            <a:r>
              <a:rPr lang="en-US" dirty="0" smtClean="0"/>
              <a:t>known by all others</a:t>
            </a:r>
            <a:r>
              <a:rPr lang="en-US" dirty="0" smtClean="0"/>
              <a:t>, advertises a message containing  information about all the other peers. </a:t>
            </a:r>
          </a:p>
          <a:p>
            <a:r>
              <a:rPr lang="en-US" dirty="0" smtClean="0"/>
              <a:t>When two </a:t>
            </a:r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peers</a:t>
            </a:r>
            <a:r>
              <a:rPr lang="en-US" sz="2600" dirty="0" smtClean="0"/>
              <a:t> </a:t>
            </a:r>
            <a:r>
              <a:rPr lang="en-US" dirty="0" smtClean="0"/>
              <a:t>belong to the </a:t>
            </a:r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same group </a:t>
            </a:r>
            <a:r>
              <a:rPr lang="en-US" dirty="0" smtClean="0"/>
              <a:t>and have each other’s </a:t>
            </a:r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IP</a:t>
            </a:r>
            <a:r>
              <a:rPr lang="en-US" dirty="0" smtClean="0"/>
              <a:t> addresses , communication can be established - we have a full mesh!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0928984" y="2109029"/>
            <a:ext cx="178115" cy="1803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1693042" y="2109028"/>
            <a:ext cx="178115" cy="1803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1309919" y="1353474"/>
            <a:ext cx="178115" cy="1803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10634372" y="1139025"/>
            <a:ext cx="1506828" cy="1481070"/>
          </a:xfrm>
          <a:prstGeom prst="ellipse">
            <a:avLst/>
          </a:prstGeom>
          <a:solidFill>
            <a:schemeClr val="accent6">
              <a:lumMod val="75000"/>
              <a:alpha val="36863"/>
            </a:schemeClr>
          </a:solidFill>
          <a:ln w="57150">
            <a:solidFill>
              <a:schemeClr val="accent5">
                <a:lumMod val="75000"/>
                <a:alpha val="32941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11310971" y="1830524"/>
            <a:ext cx="178115" cy="18030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8" name="Group 47"/>
          <p:cNvGrpSpPr/>
          <p:nvPr/>
        </p:nvGrpSpPr>
        <p:grpSpPr>
          <a:xfrm>
            <a:off x="10658441" y="3252579"/>
            <a:ext cx="1506828" cy="1481070"/>
            <a:chOff x="10522166" y="5294292"/>
            <a:chExt cx="1506828" cy="1481070"/>
          </a:xfrm>
        </p:grpSpPr>
        <p:sp>
          <p:nvSpPr>
            <p:cNvPr id="21" name="Oval 20"/>
            <p:cNvSpPr/>
            <p:nvPr/>
          </p:nvSpPr>
          <p:spPr>
            <a:xfrm>
              <a:off x="10805588" y="6326210"/>
              <a:ext cx="178115" cy="180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11569646" y="6326209"/>
              <a:ext cx="178115" cy="180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11186523" y="5532551"/>
              <a:ext cx="178115" cy="180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>
              <a:off x="11275580" y="5703195"/>
              <a:ext cx="2150" cy="344509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28" idx="6"/>
              <a:endCxn id="22" idx="1"/>
            </p:cNvCxnSpPr>
            <p:nvPr/>
          </p:nvCxnSpPr>
          <p:spPr>
            <a:xfrm>
              <a:off x="11365690" y="6137857"/>
              <a:ext cx="230040" cy="214757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 flipH="1">
              <a:off x="10945066" y="6163615"/>
              <a:ext cx="242509" cy="201231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Oval 26"/>
            <p:cNvSpPr/>
            <p:nvPr/>
          </p:nvSpPr>
          <p:spPr>
            <a:xfrm>
              <a:off x="10522166" y="5294292"/>
              <a:ext cx="1506828" cy="1481070"/>
            </a:xfrm>
            <a:prstGeom prst="ellipse">
              <a:avLst/>
            </a:prstGeom>
            <a:solidFill>
              <a:schemeClr val="accent6">
                <a:lumMod val="75000"/>
                <a:alpha val="36863"/>
              </a:schemeClr>
            </a:solidFill>
            <a:ln w="57150">
              <a:solidFill>
                <a:schemeClr val="accent5">
                  <a:lumMod val="75000"/>
                  <a:alpha val="32941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>
              <a:off x="10983703" y="6416360"/>
              <a:ext cx="585943" cy="0"/>
            </a:xfrm>
            <a:prstGeom prst="straightConnector1">
              <a:avLst/>
            </a:prstGeom>
            <a:ln>
              <a:solidFill>
                <a:srgbClr val="C0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flipH="1">
              <a:off x="10906668" y="5699974"/>
              <a:ext cx="274588" cy="613356"/>
            </a:xfrm>
            <a:prstGeom prst="straightConnector1">
              <a:avLst/>
            </a:prstGeom>
            <a:ln>
              <a:solidFill>
                <a:srgbClr val="C0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 flipH="1" flipV="1">
              <a:off x="11361642" y="5703195"/>
              <a:ext cx="320398" cy="623014"/>
            </a:xfrm>
            <a:prstGeom prst="straightConnector1">
              <a:avLst/>
            </a:prstGeom>
            <a:ln>
              <a:solidFill>
                <a:srgbClr val="C0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Oval 27"/>
            <p:cNvSpPr/>
            <p:nvPr/>
          </p:nvSpPr>
          <p:spPr>
            <a:xfrm>
              <a:off x="11187575" y="6047705"/>
              <a:ext cx="178115" cy="180304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2581749" y="5427194"/>
            <a:ext cx="64036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This is how a single </a:t>
            </a:r>
            <a:r>
              <a:rPr lang="en-US" sz="1600" b="1" dirty="0" smtClean="0">
                <a:solidFill>
                  <a:schemeClr val="accent3">
                    <a:lumMod val="50000"/>
                  </a:schemeClr>
                </a:solidFill>
              </a:rPr>
              <a:t>peer details </a:t>
            </a:r>
            <a:r>
              <a:rPr lang="en-US" sz="1600" b="1" dirty="0" smtClean="0">
                <a:solidFill>
                  <a:schemeClr val="accent3">
                    <a:lumMod val="50000"/>
                  </a:schemeClr>
                </a:solidFill>
              </a:rPr>
              <a:t>broadcast message </a:t>
            </a:r>
            <a:r>
              <a:rPr lang="en-US" sz="1600" dirty="0" smtClean="0"/>
              <a:t>looks </a:t>
            </a:r>
            <a:r>
              <a:rPr lang="en-US" sz="1600" dirty="0" smtClean="0"/>
              <a:t>like:</a:t>
            </a:r>
            <a:endParaRPr lang="en-US" sz="1600" dirty="0"/>
          </a:p>
        </p:txBody>
      </p:sp>
      <p:grpSp>
        <p:nvGrpSpPr>
          <p:cNvPr id="60" name="Group 59"/>
          <p:cNvGrpSpPr/>
          <p:nvPr/>
        </p:nvGrpSpPr>
        <p:grpSpPr>
          <a:xfrm>
            <a:off x="2937632" y="5696993"/>
            <a:ext cx="7151475" cy="1068944"/>
            <a:chOff x="2958440" y="5538747"/>
            <a:chExt cx="7151475" cy="1068944"/>
          </a:xfrm>
        </p:grpSpPr>
        <p:sp>
          <p:nvSpPr>
            <p:cNvPr id="50" name="Frame 49"/>
            <p:cNvSpPr/>
            <p:nvPr/>
          </p:nvSpPr>
          <p:spPr>
            <a:xfrm>
              <a:off x="3161366" y="5822080"/>
              <a:ext cx="1684344" cy="574532"/>
            </a:xfrm>
            <a:prstGeom prst="frame">
              <a:avLst/>
            </a:prstGeom>
            <a:noFill/>
            <a:ln w="9525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MSG Opcode</a:t>
              </a:r>
            </a:p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 </a:t>
              </a:r>
              <a:r>
                <a:rPr lang="en-US" sz="1000" dirty="0" smtClean="0">
                  <a:solidFill>
                    <a:schemeClr val="tx1"/>
                  </a:solidFill>
                </a:rPr>
                <a:t>(</a:t>
              </a:r>
              <a:r>
                <a:rPr lang="en-US" sz="1000" dirty="0">
                  <a:solidFill>
                    <a:schemeClr val="tx1"/>
                  </a:solidFill>
                </a:rPr>
                <a:t>Peer </a:t>
              </a:r>
              <a:r>
                <a:rPr lang="en-US" sz="1000" dirty="0" smtClean="0">
                  <a:solidFill>
                    <a:schemeClr val="tx1"/>
                  </a:solidFill>
                </a:rPr>
                <a:t>Details type) 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1" name="Frame 50"/>
            <p:cNvSpPr/>
            <p:nvPr/>
          </p:nvSpPr>
          <p:spPr>
            <a:xfrm>
              <a:off x="2958440" y="5654656"/>
              <a:ext cx="7151475" cy="953035"/>
            </a:xfrm>
            <a:prstGeom prst="frame">
              <a:avLst/>
            </a:prstGeom>
            <a:solidFill>
              <a:schemeClr val="accent2">
                <a:lumMod val="75000"/>
              </a:schemeClr>
            </a:solidFill>
            <a:ln w="571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2" name="Frame 51"/>
            <p:cNvSpPr/>
            <p:nvPr/>
          </p:nvSpPr>
          <p:spPr>
            <a:xfrm>
              <a:off x="4845710" y="5822079"/>
              <a:ext cx="1684344" cy="575257"/>
            </a:xfrm>
            <a:prstGeom prst="frame">
              <a:avLst/>
            </a:prstGeom>
            <a:noFill/>
            <a:ln w="6350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IP </a:t>
              </a:r>
            </a:p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(for each </a:t>
              </a:r>
              <a:r>
                <a:rPr lang="en-US" sz="1000" dirty="0" smtClean="0">
                  <a:solidFill>
                    <a:schemeClr val="tx1"/>
                  </a:solidFill>
                </a:rPr>
                <a:t>known user)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3" name="Frame 52"/>
            <p:cNvSpPr/>
            <p:nvPr/>
          </p:nvSpPr>
          <p:spPr>
            <a:xfrm>
              <a:off x="6533956" y="5825191"/>
              <a:ext cx="1684344" cy="573920"/>
            </a:xfrm>
            <a:prstGeom prst="frame">
              <a:avLst/>
            </a:prstGeom>
            <a:noFill/>
            <a:ln w="6350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unique</a:t>
              </a:r>
              <a:endParaRPr lang="en-US" sz="1000" dirty="0" smtClean="0"/>
            </a:p>
            <a:p>
              <a:pPr algn="ctr"/>
              <a:r>
                <a:rPr lang="en-US" sz="850" dirty="0" smtClean="0">
                  <a:solidFill>
                    <a:schemeClr val="tx1"/>
                  </a:solidFill>
                </a:rPr>
                <a:t>(device’s </a:t>
              </a:r>
              <a:r>
                <a:rPr lang="en-US" sz="850" dirty="0" smtClean="0"/>
                <a:t>unique </a:t>
              </a:r>
              <a:r>
                <a:rPr lang="en-US" sz="850" dirty="0" smtClean="0"/>
                <a:t>number</a:t>
              </a:r>
              <a:r>
                <a:rPr lang="en-US" sz="850" dirty="0" smtClean="0">
                  <a:solidFill>
                    <a:schemeClr val="tx1"/>
                  </a:solidFill>
                </a:rPr>
                <a:t>)</a:t>
              </a:r>
              <a:endParaRPr lang="en-US" sz="850" dirty="0">
                <a:solidFill>
                  <a:schemeClr val="tx1"/>
                </a:solidFill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287115" y="5538747"/>
              <a:ext cx="4719058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FFC000"/>
                  </a:solidFill>
                </a:rPr>
                <a:t>Peer Details </a:t>
              </a:r>
              <a:r>
                <a:rPr lang="en-US" sz="1600" b="1" dirty="0" smtClean="0">
                  <a:solidFill>
                    <a:srgbClr val="FFC000"/>
                  </a:solidFill>
                </a:rPr>
                <a:t>Broadcast </a:t>
              </a:r>
              <a:r>
                <a:rPr lang="en-US" sz="1600" b="1" dirty="0" smtClean="0">
                  <a:solidFill>
                    <a:srgbClr val="FFC000"/>
                  </a:solidFill>
                </a:rPr>
                <a:t>Advertising </a:t>
              </a:r>
              <a:r>
                <a:rPr lang="en-US" sz="1600" b="1" dirty="0">
                  <a:solidFill>
                    <a:srgbClr val="FFC000"/>
                  </a:solidFill>
                </a:rPr>
                <a:t>Message</a:t>
              </a:r>
            </a:p>
          </p:txBody>
        </p:sp>
        <p:sp>
          <p:nvSpPr>
            <p:cNvPr id="59" name="Frame 58"/>
            <p:cNvSpPr/>
            <p:nvPr/>
          </p:nvSpPr>
          <p:spPr>
            <a:xfrm>
              <a:off x="8222423" y="5822692"/>
              <a:ext cx="1684344" cy="573920"/>
            </a:xfrm>
            <a:prstGeom prst="frame">
              <a:avLst/>
            </a:prstGeom>
            <a:noFill/>
            <a:ln w="6350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name</a:t>
              </a:r>
              <a:endParaRPr lang="en-US" sz="1000" dirty="0" smtClean="0"/>
            </a:p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(user's choice )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35" name="Title 1"/>
          <p:cNvSpPr>
            <a:spLocks noGrp="1"/>
          </p:cNvSpPr>
          <p:nvPr>
            <p:ph type="title"/>
          </p:nvPr>
        </p:nvSpPr>
        <p:spPr>
          <a:xfrm>
            <a:off x="1636709" y="36489"/>
            <a:ext cx="10018713" cy="175259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Communication Protocol </a:t>
            </a:r>
            <a:r>
              <a:rPr lang="en-US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</a:t>
            </a:r>
            <a:br>
              <a:rPr lang="en-US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Mapping the Peer Network</a:t>
            </a:r>
            <a:endParaRPr lang="en-US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8577328" y="1688861"/>
            <a:ext cx="1952323" cy="0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8577328" y="1688861"/>
            <a:ext cx="0" cy="180304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8577328" y="3954475"/>
            <a:ext cx="0" cy="226989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V="1">
            <a:off x="8577328" y="4181464"/>
            <a:ext cx="1952323" cy="12877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3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387492" y="131471"/>
            <a:ext cx="564103" cy="554925"/>
          </a:xfrm>
          <a:prstGeom prst="rect">
            <a:avLst/>
          </a:prstGeom>
        </p:spPr>
      </p:pic>
      <p:sp>
        <p:nvSpPr>
          <p:cNvPr id="38" name="Slide Number Placeholder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 xmlns="">
                  <a14:imgLayer r:embed="rId4">
                    <a14:imgEffect>
                      <a14:backgroundRemoval t="4607" b="96353" l="11265" r="9723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 l="6211" t="4673"/>
          <a:stretch/>
        </p:blipFill>
        <p:spPr>
          <a:xfrm>
            <a:off x="169992" y="102265"/>
            <a:ext cx="731529" cy="765568"/>
          </a:xfrm>
          <a:prstGeom prst="rect">
            <a:avLst/>
          </a:prstGeom>
        </p:spPr>
      </p:pic>
      <p:cxnSp>
        <p:nvCxnSpPr>
          <p:cNvPr id="43" name="Straight Arrow Connector 42"/>
          <p:cNvCxnSpPr>
            <a:stCxn id="6" idx="1"/>
            <a:endCxn id="4" idx="5"/>
          </p:cNvCxnSpPr>
          <p:nvPr/>
        </p:nvCxnSpPr>
        <p:spPr>
          <a:xfrm rot="16200000" flipV="1">
            <a:off x="11515559" y="1931866"/>
            <a:ext cx="151010" cy="25612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5" idx="7"/>
            <a:endCxn id="4" idx="3"/>
          </p:cNvCxnSpPr>
          <p:nvPr/>
        </p:nvCxnSpPr>
        <p:spPr>
          <a:xfrm rot="5400000" flipH="1" flipV="1">
            <a:off x="11133530" y="1931909"/>
            <a:ext cx="151011" cy="2560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7" idx="4"/>
            <a:endCxn id="4" idx="0"/>
          </p:cNvCxnSpPr>
          <p:nvPr/>
        </p:nvCxnSpPr>
        <p:spPr>
          <a:xfrm rot="16200000" flipH="1">
            <a:off x="11251130" y="1681625"/>
            <a:ext cx="296746" cy="105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500952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231831" y="1844896"/>
            <a:ext cx="10018713" cy="5581920"/>
          </a:xfrm>
        </p:spPr>
        <p:txBody>
          <a:bodyPr anchor="t">
            <a:normAutofit/>
          </a:bodyPr>
          <a:lstStyle/>
          <a:p>
            <a:r>
              <a:rPr lang="en-US" dirty="0" smtClean="0"/>
              <a:t>Our 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chat-related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messages </a:t>
            </a:r>
            <a:r>
              <a:rPr lang="en-US" dirty="0" smtClean="0"/>
              <a:t>can be divided into 3 categories:</a:t>
            </a:r>
          </a:p>
          <a:p>
            <a:pPr lvl="1"/>
            <a:r>
              <a:rPr lang="en-US" dirty="0" smtClean="0"/>
              <a:t>Chat room advertising</a:t>
            </a:r>
            <a:endParaRPr lang="en-US" dirty="0" smtClean="0"/>
          </a:p>
          <a:p>
            <a:pPr lvl="1"/>
            <a:r>
              <a:rPr lang="en-US" dirty="0" smtClean="0"/>
              <a:t>Chat room management</a:t>
            </a:r>
          </a:p>
          <a:p>
            <a:pPr lvl="1"/>
            <a:r>
              <a:rPr lang="en-US" dirty="0" smtClean="0"/>
              <a:t>Chat messages</a:t>
            </a:r>
          </a:p>
          <a:p>
            <a:pPr lvl="2"/>
            <a:endParaRPr lang="en-US" sz="16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636709" y="36489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Communication Protocol</a:t>
            </a:r>
            <a:r>
              <a:rPr lang="he-IL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- </a:t>
            </a:r>
            <a:endParaRPr lang="en-US" dirty="0" smtClean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Chat Room Maintenance</a:t>
            </a:r>
            <a:endParaRPr lang="en-US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387492" y="131471"/>
            <a:ext cx="564103" cy="554925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 xmlns="">
                  <a14:imgLayer r:embed="rId4">
                    <a14:imgEffect>
                      <a14:backgroundRemoval t="4607" b="96353" l="11265" r="9723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 l="6211" t="4673"/>
          <a:stretch/>
        </p:blipFill>
        <p:spPr>
          <a:xfrm>
            <a:off x="169992" y="102265"/>
            <a:ext cx="731529" cy="765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013391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1368" y="1463227"/>
            <a:ext cx="10018713" cy="4339108"/>
          </a:xfrm>
        </p:spPr>
        <p:txBody>
          <a:bodyPr anchor="t">
            <a:normAutofit/>
          </a:bodyPr>
          <a:lstStyle/>
          <a:p>
            <a:r>
              <a:rPr lang="en-US" dirty="0" smtClean="0"/>
              <a:t>Creating a fully operational P2P network using </a:t>
            </a:r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Wi-Fi Direct </a:t>
            </a:r>
            <a:r>
              <a:rPr lang="en-US" dirty="0" smtClean="0"/>
              <a:t>that is able to support any amount of peers.</a:t>
            </a:r>
            <a:endParaRPr lang="en-US" dirty="0" smtClean="0"/>
          </a:p>
          <a:p>
            <a:r>
              <a:rPr lang="en-US" dirty="0" smtClean="0"/>
              <a:t>Building a </a:t>
            </a:r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communication protocol </a:t>
            </a:r>
            <a:r>
              <a:rPr lang="en-US" dirty="0" smtClean="0"/>
              <a:t>that’ll support all of our desired features, with a thought towards future enhancement.</a:t>
            </a:r>
            <a:endParaRPr lang="en-US" dirty="0" smtClean="0"/>
          </a:p>
          <a:p>
            <a:r>
              <a:rPr lang="en-US" dirty="0" smtClean="0"/>
              <a:t>Creating a friendly and direc</a:t>
            </a:r>
            <a:r>
              <a:rPr lang="en-US" dirty="0" smtClean="0"/>
              <a:t>t </a:t>
            </a:r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user experience</a:t>
            </a:r>
            <a:r>
              <a:rPr lang="en-US" dirty="0" smtClean="0"/>
              <a:t>.</a:t>
            </a:r>
            <a:endParaRPr lang="en-US" dirty="0" smtClean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636709" y="36489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Challenges</a:t>
            </a:r>
            <a:endParaRPr lang="en-US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387492" y="131471"/>
            <a:ext cx="564103" cy="554925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 xmlns="">
                  <a14:imgLayer r:embed="rId4">
                    <a14:imgEffect>
                      <a14:backgroundRemoval t="4607" b="96353" l="11265" r="9723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 l="6211" t="4673"/>
          <a:stretch/>
        </p:blipFill>
        <p:spPr>
          <a:xfrm>
            <a:off x="169992" y="102265"/>
            <a:ext cx="731529" cy="765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440088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8BB434"/>
      </a:accent1>
      <a:accent2>
        <a:srgbClr val="33A583"/>
      </a:accent2>
      <a:accent3>
        <a:srgbClr val="3594B4"/>
      </a:accent3>
      <a:accent4>
        <a:srgbClr val="6063B4"/>
      </a:accent4>
      <a:accent5>
        <a:srgbClr val="D35731"/>
      </a:accent5>
      <a:accent6>
        <a:srgbClr val="EBAC4B"/>
      </a:accent6>
      <a:hlink>
        <a:srgbClr val="65AD30"/>
      </a:hlink>
      <a:folHlink>
        <a:srgbClr val="8ED25B"/>
      </a:folHlink>
    </a:clrScheme>
    <a:fontScheme name="Century Gothic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arallax" id="{3388167B-A2EB-4685-9635-1831D9AEF8C4}" vid="{1A9F9826-882C-40B9-8F38-5A3B8CFD19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TC103457496[[fn=Parallax]]</Template>
  <TotalTime>1256</TotalTime>
  <Words>616</Words>
  <Application>Microsoft Office PowerPoint</Application>
  <PresentationFormat>Custom</PresentationFormat>
  <Paragraphs>116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Parallax</vt:lpstr>
      <vt:lpstr>Chat - Hoc</vt:lpstr>
      <vt:lpstr>Slide 2</vt:lpstr>
      <vt:lpstr>Slide 3</vt:lpstr>
      <vt:lpstr>Modules</vt:lpstr>
      <vt:lpstr> </vt:lpstr>
      <vt:lpstr>Communication Protocol - Model</vt:lpstr>
      <vt:lpstr>Communication Protocol –  Mapping the Peer Network</vt:lpstr>
      <vt:lpstr>Slide 8</vt:lpstr>
      <vt:lpstr>Slide 9</vt:lpstr>
      <vt:lpstr>Slide 10</vt:lpstr>
      <vt:lpstr>Slide 11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 Hoc chat</dc:title>
  <dc:creator>Ron</dc:creator>
  <cp:lastModifiedBy>Slava</cp:lastModifiedBy>
  <cp:revision>286</cp:revision>
  <dcterms:created xsi:type="dcterms:W3CDTF">2013-10-16T08:29:45Z</dcterms:created>
  <dcterms:modified xsi:type="dcterms:W3CDTF">2013-10-19T16:25:47Z</dcterms:modified>
</cp:coreProperties>
</file>