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1241" r:id="rId3"/>
    <p:sldId id="1243" r:id="rId4"/>
    <p:sldId id="1244" r:id="rId5"/>
    <p:sldId id="1530" r:id="rId6"/>
    <p:sldId id="1238" r:id="rId7"/>
    <p:sldId id="1182" r:id="rId8"/>
    <p:sldId id="1142" r:id="rId9"/>
    <p:sldId id="1175" r:id="rId10"/>
    <p:sldId id="1029" r:id="rId11"/>
    <p:sldId id="1412" r:id="rId12"/>
    <p:sldId id="1413" r:id="rId13"/>
    <p:sldId id="1450" r:id="rId14"/>
    <p:sldId id="1386" r:id="rId15"/>
    <p:sldId id="1451" r:id="rId16"/>
    <p:sldId id="1453" r:id="rId17"/>
    <p:sldId id="1472" r:id="rId18"/>
    <p:sldId id="263" r:id="rId19"/>
    <p:sldId id="266" r:id="rId20"/>
    <p:sldId id="1473" r:id="rId21"/>
    <p:sldId id="267" r:id="rId22"/>
    <p:sldId id="264" r:id="rId23"/>
    <p:sldId id="265" r:id="rId24"/>
    <p:sldId id="1474" r:id="rId25"/>
    <p:sldId id="1475" r:id="rId26"/>
    <p:sldId id="1180" r:id="rId27"/>
    <p:sldId id="1476" r:id="rId28"/>
    <p:sldId id="1183" r:id="rId29"/>
    <p:sldId id="1528" r:id="rId30"/>
    <p:sldId id="363" r:id="rId31"/>
    <p:sldId id="1359" r:id="rId32"/>
    <p:sldId id="1263" r:id="rId33"/>
    <p:sldId id="49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3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6:27:01.975"/>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6:28:21.046"/>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6:28:21.889"/>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6:28:22.470"/>
    </inkml:context>
    <inkml:brush xml:id="br0">
      <inkml:brushProperty name="width" value="0.05" units="cm"/>
      <inkml:brushProperty name="height" value="0.0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06:28:22.817"/>
    </inkml:context>
    <inkml:brush xml:id="br0">
      <inkml:brushProperty name="width" value="0.05" units="cm"/>
      <inkml:brushProperty name="height" value="0.05" units="cm"/>
    </inkml:brush>
  </inkml:definitions>
  <inkml:trace contextRef="#ctx0" brushRef="#br0">1 3 24575,'2'0'0,"2"-2"0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60AC8-DA45-4CEA-8A15-9583FEFBF760}" type="datetimeFigureOut">
              <a:rPr lang="zh-CN" altLang="en-US" smtClean="0"/>
              <a:t>2022/5/25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24C83-C294-4F8C-8D09-225AE818CBBE}" type="slidenum">
              <a:rPr lang="zh-CN" altLang="en-US" smtClean="0"/>
              <a:t>‹#›</a:t>
            </a:fld>
            <a:endParaRPr lang="zh-CN" altLang="en-US"/>
          </a:p>
        </p:txBody>
      </p:sp>
    </p:spTree>
    <p:extLst>
      <p:ext uri="{BB962C8B-B14F-4D97-AF65-F5344CB8AC3E}">
        <p14:creationId xmlns:p14="http://schemas.microsoft.com/office/powerpoint/2010/main" val="269856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baike.baidu.com/item/%E6%A0%87%E7%AD%BE" TargetMode="External"/><Relationship Id="rId3" Type="http://schemas.openxmlformats.org/officeDocument/2006/relationships/hyperlink" Target="https://baike.baidu.com/item/%E5%B0%84%E9%A2%91%E8%AF%86%E5%88%AB" TargetMode="External"/><Relationship Id="rId7" Type="http://schemas.openxmlformats.org/officeDocument/2006/relationships/hyperlink" Target="https://baike.baidu.com/item/%E5%BA%94%E7%AD%94%E5%99%A8"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9%80%9A%E4%BF%A1%E6%8A%80%E6%9C%AF/2865397" TargetMode="External"/><Relationship Id="rId5" Type="http://schemas.openxmlformats.org/officeDocument/2006/relationships/hyperlink" Target="https://baike.baidu.com/item/%E6%97%A0%E7%BA%BF%E5%B0%84%E9%A2%91%E8%AF%86%E5%88%AB" TargetMode="External"/><Relationship Id="rId10" Type="http://schemas.openxmlformats.org/officeDocument/2006/relationships/hyperlink" Target="https://baike.baidu.com/item/%E8%80%A6%E5%90%88" TargetMode="External"/><Relationship Id="rId4" Type="http://schemas.openxmlformats.org/officeDocument/2006/relationships/hyperlink" Target="https://baike.baidu.com/item/RFID" TargetMode="External"/><Relationship Id="rId9" Type="http://schemas.openxmlformats.org/officeDocument/2006/relationships/hyperlink" Target="https://baike.baidu.com/item/%E9%98%85%E8%AF%BB%E5%99%A8"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a:solidFill>
                  <a:schemeClr val="tx1"/>
                </a:solidFill>
                <a:latin typeface="Arial" charset="0"/>
                <a:ea typeface="+mn-ea"/>
                <a:cs typeface="+mn-cs"/>
                <a:hlinkClick r:id="rId3"/>
              </a:rPr>
              <a:t>射频识别</a:t>
            </a:r>
            <a:r>
              <a:rPr lang="zh-CN" altLang="en-US" sz="1200" b="0" i="0" kern="1200" dirty="0">
                <a:solidFill>
                  <a:schemeClr val="tx1"/>
                </a:solidFill>
                <a:latin typeface="Arial" charset="0"/>
                <a:ea typeface="+mn-ea"/>
                <a:cs typeface="+mn-cs"/>
              </a:rPr>
              <a:t>，</a:t>
            </a:r>
            <a:r>
              <a:rPr lang="en-US" altLang="zh-CN" sz="1200" b="0" i="0" u="none" strike="noStrike" kern="1200" dirty="0">
                <a:solidFill>
                  <a:schemeClr val="tx1"/>
                </a:solidFill>
                <a:latin typeface="Arial" charset="0"/>
                <a:ea typeface="+mn-ea"/>
                <a:cs typeface="+mn-cs"/>
                <a:hlinkClick r:id="rId4"/>
              </a:rPr>
              <a:t>RFID</a:t>
            </a:r>
            <a:r>
              <a:rPr lang="zh-CN" altLang="en-US" sz="1200" b="0" i="0" kern="1200" dirty="0">
                <a:solidFill>
                  <a:schemeClr val="tx1"/>
                </a:solidFill>
                <a:latin typeface="Arial" charset="0"/>
                <a:ea typeface="+mn-ea"/>
                <a:cs typeface="+mn-cs"/>
              </a:rPr>
              <a:t>（</a:t>
            </a:r>
            <a:r>
              <a:rPr lang="en-US" altLang="zh-CN" sz="1200" b="0" i="0" kern="1200" dirty="0">
                <a:solidFill>
                  <a:schemeClr val="tx1"/>
                </a:solidFill>
                <a:latin typeface="Arial" charset="0"/>
                <a:ea typeface="+mn-ea"/>
                <a:cs typeface="+mn-cs"/>
              </a:rPr>
              <a:t>Radio Frequency Identification</a:t>
            </a:r>
            <a:r>
              <a:rPr lang="zh-CN" altLang="en-US" sz="1200" b="0" i="0" kern="1200" dirty="0">
                <a:solidFill>
                  <a:schemeClr val="tx1"/>
                </a:solidFill>
                <a:latin typeface="Arial" charset="0"/>
                <a:ea typeface="+mn-ea"/>
                <a:cs typeface="+mn-cs"/>
              </a:rPr>
              <a:t>）技术，又称</a:t>
            </a:r>
            <a:r>
              <a:rPr lang="zh-CN" altLang="en-US" sz="1200" b="0" i="0" u="none" strike="noStrike" kern="1200" dirty="0">
                <a:solidFill>
                  <a:schemeClr val="tx1"/>
                </a:solidFill>
                <a:latin typeface="Arial" charset="0"/>
                <a:ea typeface="+mn-ea"/>
                <a:cs typeface="+mn-cs"/>
                <a:hlinkClick r:id="rId5"/>
              </a:rPr>
              <a:t>无线射频识别</a:t>
            </a:r>
            <a:r>
              <a:rPr lang="zh-CN" altLang="en-US" sz="1200" b="0" i="0" kern="1200" dirty="0">
                <a:solidFill>
                  <a:schemeClr val="tx1"/>
                </a:solidFill>
                <a:latin typeface="Arial" charset="0"/>
                <a:ea typeface="+mn-ea"/>
                <a:cs typeface="+mn-cs"/>
              </a:rPr>
              <a:t>，是一种</a:t>
            </a:r>
            <a:r>
              <a:rPr lang="zh-CN" altLang="en-US" sz="1200" b="0" i="0" u="none" strike="noStrike" kern="1200" dirty="0">
                <a:solidFill>
                  <a:schemeClr val="tx1"/>
                </a:solidFill>
                <a:latin typeface="Arial" charset="0"/>
                <a:ea typeface="+mn-ea"/>
                <a:cs typeface="+mn-cs"/>
                <a:hlinkClick r:id="rId6"/>
              </a:rPr>
              <a:t>通信技术</a:t>
            </a:r>
            <a:r>
              <a:rPr lang="zh-CN" altLang="en-US" sz="1200" b="0" i="0" kern="1200" dirty="0">
                <a:solidFill>
                  <a:schemeClr val="tx1"/>
                </a:solidFill>
                <a:latin typeface="Arial" charset="0"/>
                <a:ea typeface="+mn-ea"/>
                <a:cs typeface="+mn-cs"/>
              </a:rPr>
              <a:t>，可通过无线电讯号识别特定目标并读写相关数据，而无需识别系统与特定目标之间建立机械或光学接触</a:t>
            </a:r>
            <a:endParaRPr lang="en-US" altLang="zh-CN" sz="1200" b="0" i="0" kern="1200" dirty="0">
              <a:solidFill>
                <a:schemeClr val="tx1"/>
              </a:solidFill>
              <a:latin typeface="Arial" charset="0"/>
              <a:ea typeface="+mn-ea"/>
              <a:cs typeface="+mn-cs"/>
            </a:endParaRPr>
          </a:p>
          <a:p>
            <a:endParaRPr lang="en-US" altLang="zh-CN" sz="1200" b="0" i="0" kern="1200" dirty="0">
              <a:solidFill>
                <a:schemeClr val="tx1"/>
              </a:solidFill>
              <a:latin typeface="Arial" charset="0"/>
              <a:ea typeface="+mn-ea"/>
              <a:cs typeface="+mn-cs"/>
            </a:endParaRPr>
          </a:p>
          <a:p>
            <a:r>
              <a:rPr lang="zh-CN" altLang="en-US" sz="1200" b="0" i="0" u="none" strike="noStrike" kern="1200" dirty="0">
                <a:solidFill>
                  <a:schemeClr val="tx1"/>
                </a:solidFill>
                <a:latin typeface="Arial" charset="0"/>
                <a:ea typeface="+mn-ea"/>
                <a:cs typeface="+mn-cs"/>
                <a:hlinkClick r:id="rId7"/>
              </a:rPr>
              <a:t>应答器</a:t>
            </a:r>
            <a:r>
              <a:rPr lang="zh-CN" altLang="en-US" sz="1200" b="0" i="0" kern="1200" dirty="0">
                <a:solidFill>
                  <a:schemeClr val="tx1"/>
                </a:solidFill>
                <a:latin typeface="Arial" charset="0"/>
                <a:ea typeface="+mn-ea"/>
                <a:cs typeface="+mn-cs"/>
              </a:rPr>
              <a:t>：由天线，耦合元件及芯片组成，一般来说都是用</a:t>
            </a:r>
            <a:r>
              <a:rPr lang="zh-CN" altLang="en-US" sz="1200" b="0" i="0" u="none" strike="noStrike" kern="1200" dirty="0">
                <a:solidFill>
                  <a:schemeClr val="tx1"/>
                </a:solidFill>
                <a:latin typeface="Arial" charset="0"/>
                <a:ea typeface="+mn-ea"/>
                <a:cs typeface="+mn-cs"/>
                <a:hlinkClick r:id="rId8"/>
              </a:rPr>
              <a:t>标签</a:t>
            </a:r>
            <a:r>
              <a:rPr lang="zh-CN" altLang="en-US" sz="1200" b="0" i="0" kern="1200" dirty="0">
                <a:solidFill>
                  <a:schemeClr val="tx1"/>
                </a:solidFill>
                <a:latin typeface="Arial" charset="0"/>
                <a:ea typeface="+mn-ea"/>
                <a:cs typeface="+mn-cs"/>
              </a:rPr>
              <a:t>作为应答器，每个标签具有唯一的电子编码，附着在物体上标识目标对象。</a:t>
            </a:r>
          </a:p>
          <a:p>
            <a:r>
              <a:rPr lang="zh-CN" altLang="en-US" sz="1200" b="0" i="0" u="none" strike="noStrike" kern="1200" dirty="0">
                <a:solidFill>
                  <a:schemeClr val="tx1"/>
                </a:solidFill>
                <a:latin typeface="Arial" charset="0"/>
                <a:ea typeface="+mn-ea"/>
                <a:cs typeface="+mn-cs"/>
                <a:hlinkClick r:id="rId9"/>
              </a:rPr>
              <a:t>阅读器</a:t>
            </a:r>
            <a:r>
              <a:rPr lang="zh-CN" altLang="en-US" sz="1200" b="0" i="0" kern="1200" dirty="0">
                <a:solidFill>
                  <a:schemeClr val="tx1"/>
                </a:solidFill>
                <a:latin typeface="Arial" charset="0"/>
                <a:ea typeface="+mn-ea"/>
                <a:cs typeface="+mn-cs"/>
              </a:rPr>
              <a:t>：由天线，</a:t>
            </a:r>
            <a:r>
              <a:rPr lang="zh-CN" altLang="en-US" sz="1200" b="0" i="0" u="none" strike="noStrike" kern="1200" dirty="0">
                <a:solidFill>
                  <a:schemeClr val="tx1"/>
                </a:solidFill>
                <a:latin typeface="Arial" charset="0"/>
                <a:ea typeface="+mn-ea"/>
                <a:cs typeface="+mn-cs"/>
                <a:hlinkClick r:id="rId10"/>
              </a:rPr>
              <a:t>耦合</a:t>
            </a:r>
            <a:r>
              <a:rPr lang="zh-CN" altLang="en-US" sz="1200" b="0" i="0" kern="1200" dirty="0">
                <a:solidFill>
                  <a:schemeClr val="tx1"/>
                </a:solidFill>
                <a:latin typeface="Arial" charset="0"/>
                <a:ea typeface="+mn-ea"/>
                <a:cs typeface="+mn-cs"/>
              </a:rPr>
              <a:t>元件，芯片组成，读取（有时还可以写入）标签信息的设备，可设计为手持式</a:t>
            </a:r>
            <a:r>
              <a:rPr lang="en-US" altLang="zh-CN" sz="1200" b="0" i="0" kern="1200" dirty="0" err="1">
                <a:solidFill>
                  <a:schemeClr val="tx1"/>
                </a:solidFill>
                <a:latin typeface="Arial" charset="0"/>
                <a:ea typeface="+mn-ea"/>
                <a:cs typeface="+mn-cs"/>
              </a:rPr>
              <a:t>rfid</a:t>
            </a:r>
            <a:r>
              <a:rPr lang="zh-CN" altLang="en-US" sz="1200" b="0" i="0" kern="1200" dirty="0">
                <a:solidFill>
                  <a:schemeClr val="tx1"/>
                </a:solidFill>
                <a:latin typeface="Arial" charset="0"/>
                <a:ea typeface="+mn-ea"/>
                <a:cs typeface="+mn-cs"/>
              </a:rPr>
              <a:t>读写器或固定式读写器。</a:t>
            </a:r>
          </a:p>
          <a:p>
            <a:r>
              <a:rPr lang="zh-CN" altLang="en-US" sz="1200" b="0" i="0" kern="1200" dirty="0">
                <a:solidFill>
                  <a:schemeClr val="tx1"/>
                </a:solidFill>
                <a:latin typeface="Arial" charset="0"/>
                <a:ea typeface="+mn-ea"/>
                <a:cs typeface="+mn-cs"/>
              </a:rPr>
              <a:t>应用软件系统 ：是应用层软件，主要是把收集的数据进一步处理，并为人们所使用</a:t>
            </a:r>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6</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备份是容灾的基础。</a:t>
            </a:r>
            <a:endParaRPr lang="en-US" altLang="zh-CN"/>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3153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BW(Backup Window)</a:t>
            </a:r>
            <a:r>
              <a:rPr lang="zh-CN" altLang="en-US"/>
              <a:t>：一个工作周期内留给备份系统进行备份的时间长度。</a:t>
            </a:r>
          </a:p>
          <a:p>
            <a:r>
              <a:rPr lang="en-US" altLang="zh-CN"/>
              <a:t>RPO (Recovery Point Objective)</a:t>
            </a:r>
            <a:r>
              <a:rPr lang="zh-CN" altLang="en-US"/>
              <a:t>：可以承受的最大数据丢失量。</a:t>
            </a:r>
          </a:p>
          <a:p>
            <a:r>
              <a:rPr lang="en-US" altLang="zh-CN"/>
              <a:t>RTO (Recovery Time Objective)</a:t>
            </a:r>
            <a:r>
              <a:rPr lang="zh-CN" altLang="en-US"/>
              <a:t>：可以承受的最长停机时间。</a:t>
            </a:r>
            <a:endParaRPr lang="zh-CN" altLang="en-US" dirty="0"/>
          </a:p>
        </p:txBody>
      </p:sp>
    </p:spTree>
    <p:extLst>
      <p:ext uri="{BB962C8B-B14F-4D97-AF65-F5344CB8AC3E}">
        <p14:creationId xmlns:p14="http://schemas.microsoft.com/office/powerpoint/2010/main" val="2604391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04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423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直连存储（</a:t>
            </a:r>
            <a:r>
              <a:rPr lang="en-US" altLang="zh-CN"/>
              <a:t>DAS</a:t>
            </a:r>
            <a:r>
              <a:rPr lang="zh-CN" altLang="en-US"/>
              <a:t>）：是一种存储设备与服务器直接相连的架构。</a:t>
            </a:r>
            <a:r>
              <a:rPr lang="en-US" altLang="zh-CN"/>
              <a:t>DAS</a:t>
            </a:r>
            <a:r>
              <a:rPr lang="zh-CN" altLang="en-US"/>
              <a:t>为服务器提供块级的存储服务（不是文件系统级）。</a:t>
            </a:r>
            <a:r>
              <a:rPr lang="en-US" altLang="zh-CN"/>
              <a:t>DAS</a:t>
            </a:r>
            <a:r>
              <a:rPr lang="zh-CN" altLang="en-US"/>
              <a:t>的例子有：服务器内部的硬盘，直接连接到服务器上的磁带库，直接连接到服务器上的外部的硬盘盒。基于存储设备与服务器间的位置关系，</a:t>
            </a:r>
            <a:r>
              <a:rPr lang="en-US" altLang="zh-CN"/>
              <a:t>DAS</a:t>
            </a:r>
            <a:r>
              <a:rPr lang="zh-CN" altLang="en-US"/>
              <a:t>分为内部</a:t>
            </a:r>
            <a:r>
              <a:rPr lang="en-US" altLang="zh-CN"/>
              <a:t>DAS</a:t>
            </a:r>
            <a:r>
              <a:rPr lang="zh-CN" altLang="en-US"/>
              <a:t>和外部</a:t>
            </a:r>
            <a:r>
              <a:rPr lang="en-US" altLang="zh-CN"/>
              <a:t>DAS</a:t>
            </a:r>
            <a:r>
              <a:rPr lang="zh-CN" altLang="en-US"/>
              <a:t>两类。</a:t>
            </a:r>
            <a:endParaRPr lang="en-US" altLang="zh-CN"/>
          </a:p>
          <a:p>
            <a:r>
              <a:rPr lang="zh-CN" altLang="en-US"/>
              <a:t>内部</a:t>
            </a:r>
            <a:r>
              <a:rPr lang="en-US" altLang="zh-CN"/>
              <a:t>DAS</a:t>
            </a:r>
            <a:r>
              <a:rPr lang="zh-CN" altLang="en-US"/>
              <a:t>：</a:t>
            </a:r>
            <a:endParaRPr lang="en-US" altLang="zh-CN"/>
          </a:p>
          <a:p>
            <a:pPr lvl="1"/>
            <a:r>
              <a:rPr lang="zh-CN" altLang="en-US"/>
              <a:t>在内部</a:t>
            </a:r>
            <a:r>
              <a:rPr lang="en-US" altLang="zh-CN"/>
              <a:t>DAS</a:t>
            </a:r>
            <a:r>
              <a:rPr lang="zh-CN" altLang="en-US"/>
              <a:t>架构中，存储设备通过服务器机箱内部的并行或串行总线连接到服务器上。但是，物理的总线有距离限制，只能支持短距离的高速数据传输。此外，很多内部总线能连接的设备数目也有限，并且将存储设备放在服务器机箱内部，也会占用大量的空间 ，对服务器其它部件的维护造成困难。</a:t>
            </a:r>
            <a:endParaRPr lang="en-US" altLang="zh-CN"/>
          </a:p>
          <a:p>
            <a:pPr lvl="0"/>
            <a:r>
              <a:rPr lang="zh-CN" altLang="en-US"/>
              <a:t>外部</a:t>
            </a:r>
            <a:r>
              <a:rPr lang="en-US" altLang="zh-CN"/>
              <a:t>DAS</a:t>
            </a:r>
            <a:r>
              <a:rPr lang="zh-CN" altLang="en-US"/>
              <a:t>：</a:t>
            </a:r>
            <a:endParaRPr lang="en-US" altLang="zh-CN"/>
          </a:p>
          <a:p>
            <a:pPr lvl="1"/>
            <a:r>
              <a:rPr lang="zh-CN" altLang="en-US"/>
              <a:t>在外部</a:t>
            </a:r>
            <a:r>
              <a:rPr lang="en-US" altLang="zh-CN"/>
              <a:t>DAS</a:t>
            </a:r>
            <a:r>
              <a:rPr lang="zh-CN" altLang="en-US"/>
              <a:t>结构中，服务器与外部的存储设备直接相连。在大多数情况下，他们之间通过</a:t>
            </a:r>
            <a:r>
              <a:rPr lang="en-US" altLang="zh-CN"/>
              <a:t>FC</a:t>
            </a:r>
            <a:r>
              <a:rPr lang="zh-CN" altLang="en-US"/>
              <a:t>协议或者</a:t>
            </a:r>
            <a:r>
              <a:rPr lang="en-US" altLang="zh-CN"/>
              <a:t>SCSI</a:t>
            </a:r>
            <a:r>
              <a:rPr lang="zh-CN" altLang="en-US"/>
              <a:t>协议进行通信。与内部</a:t>
            </a:r>
            <a:r>
              <a:rPr lang="en-US" altLang="zh-CN"/>
              <a:t>DAS</a:t>
            </a:r>
            <a:r>
              <a:rPr lang="zh-CN" altLang="en-US"/>
              <a:t>相比，外部</a:t>
            </a:r>
            <a:r>
              <a:rPr lang="en-US" altLang="zh-CN"/>
              <a:t>DAS</a:t>
            </a:r>
            <a:r>
              <a:rPr lang="zh-CN" altLang="en-US"/>
              <a:t>克服了内部</a:t>
            </a:r>
            <a:r>
              <a:rPr lang="en-US" altLang="zh-CN"/>
              <a:t>DAS</a:t>
            </a:r>
            <a:r>
              <a:rPr lang="zh-CN" altLang="en-US"/>
              <a:t>对连接设备的距离和数量的限制。另外，外部</a:t>
            </a:r>
            <a:r>
              <a:rPr lang="en-US" altLang="zh-CN"/>
              <a:t>DAS</a:t>
            </a:r>
            <a:r>
              <a:rPr lang="zh-CN" altLang="en-US"/>
              <a:t>还可以提供存储设备集中化管理，更加方便。</a:t>
            </a:r>
            <a:endParaRPr lang="en-US" altLang="zh-CN"/>
          </a:p>
          <a:p>
            <a:endParaRPr lang="en-US" dirty="0"/>
          </a:p>
        </p:txBody>
      </p:sp>
      <p:sp>
        <p:nvSpPr>
          <p:cNvPr id="6" name="幻灯片图像占位符 5"/>
          <p:cNvSpPr>
            <a:spLocks noGrp="1" noRot="1" noChangeAspect="1"/>
          </p:cNvSpPr>
          <p:nvPr>
            <p:ph type="sldImg"/>
          </p:nvPr>
        </p:nvSpPr>
        <p:spPr/>
      </p:sp>
    </p:spTree>
    <p:extLst>
      <p:ext uri="{BB962C8B-B14F-4D97-AF65-F5344CB8AC3E}">
        <p14:creationId xmlns:p14="http://schemas.microsoft.com/office/powerpoint/2010/main" val="2827554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网络附加存储（</a:t>
            </a:r>
            <a:r>
              <a:rPr lang="en-US" altLang="zh-CN"/>
              <a:t>Network Attached Storage</a:t>
            </a:r>
            <a:r>
              <a:rPr lang="zh-CN" altLang="en-US"/>
              <a:t>，</a:t>
            </a:r>
            <a:r>
              <a:rPr lang="en-US" altLang="zh-CN"/>
              <a:t>NAS</a:t>
            </a:r>
            <a:r>
              <a:rPr lang="zh-CN" altLang="en-US"/>
              <a:t>）是连接到一个局域网的基于</a:t>
            </a:r>
            <a:r>
              <a:rPr lang="en-US" altLang="zh-CN"/>
              <a:t>IP</a:t>
            </a:r>
            <a:r>
              <a:rPr lang="zh-CN" altLang="en-US"/>
              <a:t>的文件共享设备。</a:t>
            </a:r>
            <a:r>
              <a:rPr lang="en-US" altLang="zh-CN"/>
              <a:t>NAS</a:t>
            </a:r>
            <a:r>
              <a:rPr lang="zh-CN" altLang="en-US"/>
              <a:t>通过文件级的数据访问和共享提供存储资源，使客户能够以最小的存储管理开销快速直接共享文件；采用</a:t>
            </a:r>
            <a:r>
              <a:rPr lang="en-US" altLang="zh-CN"/>
              <a:t>NAS</a:t>
            </a:r>
            <a:r>
              <a:rPr lang="zh-CN" altLang="en-US"/>
              <a:t>可以不用建立多个文件服务器，是首选的文件共享存储解决方案； </a:t>
            </a:r>
            <a:r>
              <a:rPr lang="en-US" altLang="zh-CN"/>
              <a:t>NAS</a:t>
            </a:r>
            <a:r>
              <a:rPr lang="zh-CN" altLang="en-US"/>
              <a:t>还有助于消除用户访问通用服务器时的瓶颈；</a:t>
            </a:r>
            <a:r>
              <a:rPr lang="en-US" altLang="zh-CN"/>
              <a:t>NAS</a:t>
            </a:r>
            <a:r>
              <a:rPr lang="zh-CN" altLang="en-US"/>
              <a:t>使用网络和文件共享协议进行归档和存储，这些协议包括进行数据传输的</a:t>
            </a:r>
            <a:r>
              <a:rPr lang="en-US" altLang="zh-CN"/>
              <a:t>TCP/IP</a:t>
            </a:r>
            <a:r>
              <a:rPr lang="zh-CN" altLang="en-US"/>
              <a:t>和提供远程文件服务的</a:t>
            </a:r>
            <a:r>
              <a:rPr lang="en-US" altLang="zh-CN"/>
              <a:t>CIFS</a:t>
            </a:r>
            <a:r>
              <a:rPr lang="zh-CN" altLang="en-US"/>
              <a:t>、</a:t>
            </a:r>
            <a:r>
              <a:rPr lang="en-US" altLang="zh-CN"/>
              <a:t>NFS</a:t>
            </a:r>
            <a:r>
              <a:rPr lang="zh-CN" altLang="en-US"/>
              <a:t>。 </a:t>
            </a:r>
            <a:endParaRPr lang="en-US" altLang="zh-CN"/>
          </a:p>
          <a:p>
            <a:r>
              <a:rPr lang="en-US" altLang="zh-CN"/>
              <a:t>UNIX</a:t>
            </a:r>
            <a:r>
              <a:rPr lang="zh-CN" altLang="en-US"/>
              <a:t>和</a:t>
            </a:r>
            <a:r>
              <a:rPr lang="en-US" altLang="zh-CN"/>
              <a:t>Microsoft Windows</a:t>
            </a:r>
            <a:r>
              <a:rPr lang="zh-CN" altLang="en-US"/>
              <a:t>用户能够通过</a:t>
            </a:r>
            <a:r>
              <a:rPr lang="en-US" altLang="zh-CN"/>
              <a:t>NAS</a:t>
            </a:r>
            <a:r>
              <a:rPr lang="zh-CN" altLang="en-US"/>
              <a:t>无缝共享相同的数据，通常有</a:t>
            </a:r>
            <a:r>
              <a:rPr lang="en-US" altLang="zh-CN"/>
              <a:t>NAS</a:t>
            </a:r>
            <a:r>
              <a:rPr lang="zh-CN" altLang="en-US"/>
              <a:t>和</a:t>
            </a:r>
            <a:r>
              <a:rPr lang="en-US" altLang="zh-CN"/>
              <a:t>FTP</a:t>
            </a:r>
            <a:r>
              <a:rPr lang="zh-CN" altLang="en-US"/>
              <a:t>两种数据共享方式。采用</a:t>
            </a:r>
            <a:r>
              <a:rPr lang="en-US" altLang="zh-CN"/>
              <a:t>NAS</a:t>
            </a:r>
            <a:r>
              <a:rPr lang="zh-CN" altLang="en-US"/>
              <a:t>共享的时候，</a:t>
            </a:r>
            <a:r>
              <a:rPr lang="en-US" altLang="zh-CN"/>
              <a:t>UNIX</a:t>
            </a:r>
            <a:r>
              <a:rPr lang="zh-CN" altLang="en-US"/>
              <a:t>通常使用用</a:t>
            </a:r>
            <a:r>
              <a:rPr lang="en-US" altLang="zh-CN"/>
              <a:t>NFS</a:t>
            </a:r>
            <a:r>
              <a:rPr lang="zh-CN" altLang="en-US"/>
              <a:t>，</a:t>
            </a:r>
            <a:r>
              <a:rPr lang="en-US" altLang="zh-CN"/>
              <a:t>Windows</a:t>
            </a:r>
            <a:r>
              <a:rPr lang="zh-CN" altLang="en-US"/>
              <a:t>使用</a:t>
            </a:r>
            <a:r>
              <a:rPr lang="en-US" altLang="zh-CN"/>
              <a:t>CIFS</a:t>
            </a:r>
            <a:r>
              <a:rPr lang="zh-CN" altLang="en-US"/>
              <a:t>。随着网络技术的发展，</a:t>
            </a:r>
            <a:r>
              <a:rPr lang="en-US" altLang="zh-CN"/>
              <a:t>NAS</a:t>
            </a:r>
            <a:r>
              <a:rPr lang="zh-CN" altLang="en-US"/>
              <a:t>扩展到用于满足企业访问数据高性能和高可靠性的需求。 </a:t>
            </a:r>
            <a:r>
              <a:rPr lang="en-US" altLang="zh-CN"/>
              <a:t>NAS</a:t>
            </a:r>
            <a:r>
              <a:rPr lang="zh-CN" altLang="en-US"/>
              <a:t>设备是专用的、高性能的、高速的、单一用途的文件服务和存储系统。 </a:t>
            </a:r>
            <a:r>
              <a:rPr lang="en-US" altLang="zh-CN"/>
              <a:t>NAS</a:t>
            </a:r>
            <a:r>
              <a:rPr lang="zh-CN" altLang="en-US"/>
              <a:t>客户端和服务器之间通过</a:t>
            </a:r>
            <a:r>
              <a:rPr lang="en-US" altLang="zh-CN"/>
              <a:t>IP</a:t>
            </a:r>
            <a:r>
              <a:rPr lang="zh-CN" altLang="en-US"/>
              <a:t>网络通讯，大多数</a:t>
            </a:r>
            <a:r>
              <a:rPr lang="en-US" altLang="zh-CN"/>
              <a:t>NAS</a:t>
            </a:r>
            <a:r>
              <a:rPr lang="zh-CN" altLang="en-US"/>
              <a:t>设备支持多种接口和网络。 </a:t>
            </a:r>
            <a:r>
              <a:rPr lang="en-US" altLang="zh-CN"/>
              <a:t>NAS</a:t>
            </a:r>
            <a:r>
              <a:rPr lang="zh-CN" altLang="en-US"/>
              <a:t>设备使用自己的操作系统和集成的硬件、软件组件，满足特定的文件服务需求。</a:t>
            </a:r>
            <a:r>
              <a:rPr lang="en-US" altLang="zh-CN"/>
              <a:t>NAS</a:t>
            </a:r>
            <a:r>
              <a:rPr lang="zh-CN" altLang="en-US"/>
              <a:t>对操作系统和文件</a:t>
            </a:r>
            <a:r>
              <a:rPr lang="en-US" altLang="zh-CN"/>
              <a:t>I/O</a:t>
            </a:r>
            <a:r>
              <a:rPr lang="zh-CN" altLang="en-US"/>
              <a:t>进行了优化，执行文件</a:t>
            </a:r>
            <a:r>
              <a:rPr lang="en-US" altLang="zh-CN"/>
              <a:t>I/O</a:t>
            </a:r>
            <a:r>
              <a:rPr lang="zh-CN" altLang="en-US"/>
              <a:t>比一般用途的服务器更好。</a:t>
            </a:r>
            <a:r>
              <a:rPr lang="en-US" altLang="zh-CN"/>
              <a:t>NAS</a:t>
            </a:r>
            <a:r>
              <a:rPr lang="zh-CN" altLang="en-US"/>
              <a:t>设备比传统的服务器能接入更多的客户机，达到对传统服务器进行整合目的。</a:t>
            </a:r>
            <a:endParaRPr lang="en-US" altLang="ko-K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96362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存储区域网络</a:t>
            </a:r>
            <a:r>
              <a:rPr lang="en-US" altLang="zh-CN"/>
              <a:t>(Storage Area Networks</a:t>
            </a:r>
            <a:r>
              <a:rPr lang="zh-CN" altLang="en-US"/>
              <a:t>，</a:t>
            </a:r>
            <a:r>
              <a:rPr lang="en-US" altLang="zh-CN"/>
              <a:t>SAN)</a:t>
            </a:r>
            <a:r>
              <a:rPr lang="zh-CN" altLang="en-US"/>
              <a:t>：是一个用在服务器和存储资源之间的、专用的、高性能的网络体系。它为了实现大量原始数据的传输而进行了专门的优化。因此，可以把</a:t>
            </a:r>
            <a:r>
              <a:rPr lang="en-US" altLang="zh-CN"/>
              <a:t>FC SAN</a:t>
            </a:r>
            <a:r>
              <a:rPr lang="zh-CN" altLang="en-US"/>
              <a:t>看成是对</a:t>
            </a:r>
            <a:r>
              <a:rPr lang="en-US" altLang="zh-CN"/>
              <a:t>SCSI</a:t>
            </a:r>
            <a:r>
              <a:rPr lang="zh-CN" altLang="en-US"/>
              <a:t>协议在长距离应用上的扩展。</a:t>
            </a:r>
            <a:r>
              <a:rPr lang="en-US" altLang="zh-CN"/>
              <a:t>FC SAN</a:t>
            </a:r>
            <a:r>
              <a:rPr lang="zh-CN" altLang="en-US"/>
              <a:t>使用的典型协议组是</a:t>
            </a:r>
            <a:r>
              <a:rPr lang="en-US" altLang="zh-CN"/>
              <a:t>SCSI</a:t>
            </a:r>
            <a:r>
              <a:rPr lang="zh-CN" altLang="en-US"/>
              <a:t>和</a:t>
            </a:r>
            <a:r>
              <a:rPr lang="en-US" altLang="zh-CN"/>
              <a:t>Fiber Channel </a:t>
            </a:r>
            <a:r>
              <a:rPr lang="zh-CN" altLang="en-US"/>
              <a:t>。 </a:t>
            </a:r>
            <a:r>
              <a:rPr lang="en-US" altLang="zh-CN"/>
              <a:t>Fiber Channel</a:t>
            </a:r>
            <a:r>
              <a:rPr lang="zh-CN" altLang="en-US"/>
              <a:t>特别适合这项应用，原因在于一方面它可以传输大块数据，另一方面它能够实现远距离传输。</a:t>
            </a:r>
            <a:endParaRPr lang="en-US" altLang="zh-CN"/>
          </a:p>
          <a:p>
            <a:r>
              <a:rPr lang="en-US" altLang="zh-CN"/>
              <a:t>FC SAN</a:t>
            </a:r>
            <a:r>
              <a:rPr lang="zh-CN" altLang="en-US"/>
              <a:t>的市场主要集中在高端的，企业级的存储应用上。这些应用对于性能，冗余度和数据的可获得性都有很高的要求。像</a:t>
            </a:r>
            <a:r>
              <a:rPr lang="zh-CN" altLang="zh-CN"/>
              <a:t>存储阵列，备份</a:t>
            </a:r>
            <a:r>
              <a:rPr lang="zh-CN" altLang="en-US"/>
              <a:t>设备</a:t>
            </a:r>
            <a:r>
              <a:rPr lang="zh-CN" altLang="zh-CN"/>
              <a:t>等组件都可以称为存储设备</a:t>
            </a:r>
            <a:r>
              <a:rPr lang="zh-CN" altLang="en-US"/>
              <a:t>。</a:t>
            </a:r>
            <a:endParaRPr lang="en-US" altLang="zh-CN"/>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86232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以</a:t>
            </a:r>
            <a:r>
              <a:rPr lang="en-US" altLang="zh-CN"/>
              <a:t>TCP/IP</a:t>
            </a:r>
            <a:r>
              <a:rPr lang="zh-CN" altLang="en-US"/>
              <a:t>协议为底层传输协议，采用以太网作为承载介质构建起来的存储区域网络架构。</a:t>
            </a:r>
            <a:endParaRPr lang="en-US" altLang="zh-CN" noProof="0"/>
          </a:p>
          <a:p>
            <a:r>
              <a:rPr lang="zh-CN" altLang="en-US"/>
              <a:t>实现</a:t>
            </a:r>
            <a:r>
              <a:rPr lang="en-US" altLang="zh-CN"/>
              <a:t>IP  SAN</a:t>
            </a:r>
            <a:r>
              <a:rPr lang="zh-CN" altLang="en-US"/>
              <a:t>的典型协议是</a:t>
            </a:r>
            <a:r>
              <a:rPr lang="en-US" altLang="zh-CN"/>
              <a:t>iSCSI</a:t>
            </a:r>
            <a:r>
              <a:rPr lang="zh-CN" altLang="en-US"/>
              <a:t>，它定义了</a:t>
            </a:r>
            <a:r>
              <a:rPr lang="en-US" altLang="zh-CN"/>
              <a:t>SCSI</a:t>
            </a:r>
            <a:r>
              <a:rPr lang="zh-CN" altLang="en-US"/>
              <a:t>指令集在</a:t>
            </a:r>
            <a:r>
              <a:rPr lang="en-US" altLang="zh-CN"/>
              <a:t>IP</a:t>
            </a:r>
            <a:r>
              <a:rPr lang="zh-CN" altLang="en-US"/>
              <a:t>网络中传输的封装方式。</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500986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RTO</a:t>
            </a:r>
            <a:r>
              <a:rPr lang="zh-CN" altLang="en-US"/>
              <a:t>（</a:t>
            </a:r>
            <a:r>
              <a:rPr lang="en-US"/>
              <a:t>Recovery Time Objective</a:t>
            </a:r>
            <a:r>
              <a:rPr lang="zh-CN" altLang="en-US"/>
              <a:t>）指灾难发生后，信息系统或业务功能从停顿到必须恢复的时间要求。值越小表明业务中断时间越小。</a:t>
            </a:r>
            <a:endParaRPr lang="en-US"/>
          </a:p>
          <a:p>
            <a:pPr lvl="0"/>
            <a:r>
              <a:rPr lang="en-US"/>
              <a:t>RPO</a:t>
            </a:r>
            <a:r>
              <a:rPr lang="zh-CN" altLang="en-US"/>
              <a:t>（</a:t>
            </a:r>
            <a:r>
              <a:rPr lang="en-US"/>
              <a:t>Recovery Point Objective</a:t>
            </a:r>
            <a:r>
              <a:rPr lang="zh-CN" altLang="en-US"/>
              <a:t>）指灾难发生后，系统和数据必须恢复到的时间点要求。值越小表明丢失的数据越少。</a:t>
            </a:r>
            <a:endParaRPr lang="en-US"/>
          </a:p>
          <a:p>
            <a:r>
              <a:rPr lang="zh-CN" altLang="en-US"/>
              <a:t>如何制定系统切换的</a:t>
            </a:r>
            <a:r>
              <a:rPr lang="en-US"/>
              <a:t>RTO</a:t>
            </a:r>
            <a:r>
              <a:rPr lang="zh-CN" altLang="en-US"/>
              <a:t>指标？</a:t>
            </a:r>
            <a:endParaRPr lang="en-US"/>
          </a:p>
          <a:p>
            <a:pPr lvl="1"/>
            <a:r>
              <a:rPr lang="en-US"/>
              <a:t>RTO</a:t>
            </a:r>
            <a:r>
              <a:rPr lang="zh-CN" altLang="en-US"/>
              <a:t>是业务系统对容灾切换时间的要求，通常由业务影响分析得出。另一方面，从容灾系统设计的角度来看，是当期容灾系统切换的时间，不能仅仅从存储层面考虑，而要从应用系统整体考虑，包括存储、数据库和应用等几方面，要以能接管业务的耗时为准。</a:t>
            </a:r>
            <a:endParaRPr lang="en-US"/>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25497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a:solidFill>
              <a:srgbClr val="000000"/>
            </a:solidFill>
          </a:ln>
        </p:spPr>
      </p:sp>
      <p:sp>
        <p:nvSpPr>
          <p:cNvPr id="83971" name="备注占位符 2"/>
          <p:cNvSpPr>
            <a:spLocks noGrp="1"/>
          </p:cNvSpPr>
          <p:nvPr>
            <p:ph type="body" idx="1"/>
          </p:nvPr>
        </p:nvSpPr>
        <p:spPr bwMode="auto">
          <a:xfrm>
            <a:off x="731194" y="4560086"/>
            <a:ext cx="5852814" cy="4320317"/>
          </a:xfrm>
          <a:prstGeom prst="rect">
            <a:avLst/>
          </a:prstGeom>
          <a:noFill/>
          <a:ln>
            <a:miter lim="800000"/>
            <a:headEnd/>
            <a:tailEnd/>
          </a:ln>
        </p:spPr>
        <p:txBody>
          <a:bodyPr lIns="94576" tIns="47288" rIns="94576" bIns="47288"/>
          <a:lstStyle/>
          <a:p>
            <a:r>
              <a:rPr lang="zh-CN" altLang="en-US" dirty="0">
                <a:cs typeface="Arial" pitchFamily="34" charset="0"/>
              </a:rPr>
              <a:t>攻击服务器可以收集</a:t>
            </a:r>
            <a:r>
              <a:rPr lang="en-US" altLang="zh-CN" dirty="0">
                <a:cs typeface="Arial" pitchFamily="34" charset="0"/>
              </a:rPr>
              <a:t>COOKIE</a:t>
            </a:r>
            <a:endParaRPr lang="zh-CN" altLang="en-US" dirty="0">
              <a:cs typeface="Arial" pitchFamily="34" charset="0"/>
            </a:endParaRPr>
          </a:p>
        </p:txBody>
      </p:sp>
      <p:sp>
        <p:nvSpPr>
          <p:cNvPr id="4" name="页脚占位符 3"/>
          <p:cNvSpPr txBox="1">
            <a:spLocks noGrp="1"/>
          </p:cNvSpPr>
          <p:nvPr/>
        </p:nvSpPr>
        <p:spPr bwMode="auto">
          <a:xfrm>
            <a:off x="1" y="9120172"/>
            <a:ext cx="3171774" cy="479539"/>
          </a:xfrm>
          <a:prstGeom prst="rect">
            <a:avLst/>
          </a:prstGeom>
          <a:noFill/>
          <a:ln>
            <a:miter lim="800000"/>
            <a:headEnd/>
            <a:tailEnd/>
          </a:ln>
        </p:spPr>
        <p:txBody>
          <a:bodyPr lIns="94576" tIns="47288" rIns="94576" bIns="47288" anchor="b"/>
          <a:lstStyle/>
          <a:p>
            <a:pPr>
              <a:defRPr/>
            </a:pPr>
            <a:r>
              <a:rPr lang="zh-CN" altLang="en-GB" sz="900" dirty="0">
                <a:ea typeface="+mn-ea"/>
                <a:cs typeface="Arial" pitchFamily="34" charset="0"/>
              </a:rPr>
              <a:t>IBM Confidential</a:t>
            </a:r>
            <a:endParaRPr lang="en-GB" altLang="zh-CN" sz="900" dirty="0">
              <a:ea typeface="+mn-ea"/>
              <a:cs typeface="Arial" pitchFamily="34" charset="0"/>
            </a:endParaRPr>
          </a:p>
        </p:txBody>
      </p:sp>
      <p:sp>
        <p:nvSpPr>
          <p:cNvPr id="5" name="灯片编号占位符 4"/>
          <p:cNvSpPr txBox="1">
            <a:spLocks noGrp="1"/>
          </p:cNvSpPr>
          <p:nvPr/>
        </p:nvSpPr>
        <p:spPr bwMode="auto">
          <a:xfrm>
            <a:off x="4141791" y="9120172"/>
            <a:ext cx="3171774" cy="479539"/>
          </a:xfrm>
          <a:prstGeom prst="rect">
            <a:avLst/>
          </a:prstGeom>
          <a:noFill/>
          <a:ln>
            <a:miter lim="800000"/>
            <a:headEnd/>
            <a:tailEnd/>
          </a:ln>
        </p:spPr>
        <p:txBody>
          <a:bodyPr lIns="94576" tIns="47288" rIns="94576" bIns="47288" anchor="b"/>
          <a:lstStyle/>
          <a:p>
            <a:pPr algn="r">
              <a:defRPr/>
            </a:pPr>
            <a:fld id="{3E3096BD-F1D1-404C-B4F9-713CE1CDEB56}" type="slidenum">
              <a:rPr lang="zh-CN" altLang="en-GB" sz="900">
                <a:ea typeface="+mn-ea"/>
                <a:cs typeface="Arial" pitchFamily="34" charset="0"/>
              </a:rPr>
              <a:pPr algn="r">
                <a:defRPr/>
              </a:pPr>
              <a:t>8</a:t>
            </a:fld>
            <a:endParaRPr lang="en-GB" altLang="zh-CN" sz="900" dirty="0">
              <a:ea typeface="+mn-ea"/>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xfrm>
            <a:off x="704850" y="4856855"/>
            <a:ext cx="5689601" cy="4604592"/>
          </a:xfrm>
          <a:noFill/>
        </p:spPr>
        <p:txBody>
          <a:bodyPr/>
          <a:lstStyle/>
          <a:p>
            <a:pPr marL="0" indent="266700" eaLnBrk="1" hangingPunct="1">
              <a:spcBef>
                <a:spcPts val="600"/>
              </a:spcBef>
              <a:spcAft>
                <a:spcPts val="0"/>
              </a:spcAft>
              <a:buFont typeface="Wingdings" pitchFamily="2" charset="2"/>
              <a:buNone/>
              <a:defRPr/>
            </a:pPr>
            <a:r>
              <a:rPr lang="zh-CN" altLang="en-US" dirty="0">
                <a:latin typeface="华文细黑" pitchFamily="2" charset="-122"/>
              </a:rPr>
              <a:t>业务连续性（</a:t>
            </a:r>
            <a:r>
              <a:rPr lang="en-US" altLang="zh-CN" dirty="0">
                <a:latin typeface="华文细黑" pitchFamily="2" charset="-122"/>
              </a:rPr>
              <a:t>BC</a:t>
            </a:r>
            <a:r>
              <a:rPr lang="zh-CN" altLang="en-US" dirty="0">
                <a:latin typeface="华文细黑" pitchFamily="2" charset="-122"/>
              </a:rPr>
              <a:t>）要求越高，备份窗口与之矛盾也就越突出，备份系统需要在业务连续性和备份窗口之间作出相应的平衡。</a:t>
            </a:r>
          </a:p>
          <a:p>
            <a:pPr marL="0" indent="266700" eaLnBrk="1" hangingPunct="1">
              <a:spcBef>
                <a:spcPts val="600"/>
              </a:spcBef>
              <a:spcAft>
                <a:spcPts val="0"/>
              </a:spcAft>
              <a:buFont typeface="Wingdings" pitchFamily="2" charset="2"/>
              <a:buNone/>
              <a:defRPr/>
            </a:pPr>
            <a:r>
              <a:rPr lang="zh-CN" altLang="en-US" dirty="0">
                <a:latin typeface="华文细黑" pitchFamily="2" charset="-122"/>
              </a:rPr>
              <a:t>图示的网络利用率表示：在</a:t>
            </a:r>
            <a:r>
              <a:rPr lang="en-US" altLang="zh-CN" dirty="0">
                <a:latin typeface="华文细黑" pitchFamily="2" charset="-122"/>
              </a:rPr>
              <a:t>8:00—20:00</a:t>
            </a:r>
            <a:r>
              <a:rPr lang="zh-CN" altLang="en-US" dirty="0">
                <a:latin typeface="华文细黑" pitchFamily="2" charset="-122"/>
              </a:rPr>
              <a:t>网络利用率是最大的时候，此时间段不适合做备份窗口，因为此时备份会对用户的业务运行造成影响，所以在选择和设置备份窗口时，需要设置在网络利用率不高的时间段。</a:t>
            </a:r>
          </a:p>
          <a:p>
            <a:pPr marL="187960" indent="-179705" eaLnBrk="1" hangingPunct="1">
              <a:spcBef>
                <a:spcPts val="600"/>
              </a:spcBef>
              <a:spcAft>
                <a:spcPts val="0"/>
              </a:spcAft>
              <a:defRPr/>
            </a:pPr>
            <a:endParaRPr lang="zh-CN" altLang="en-US" dirty="0">
              <a:latin typeface="华文细黑" pitchFamily="2" charset="-122"/>
            </a:endParaRPr>
          </a:p>
          <a:p>
            <a:pPr marL="0" indent="0" eaLnBrk="1" hangingPunct="1">
              <a:buNone/>
              <a:defRPr/>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a:xfrm>
            <a:off x="704850" y="4856855"/>
            <a:ext cx="5689601" cy="4604592"/>
          </a:xfrm>
          <a:noFill/>
        </p:spPr>
        <p:txBody>
          <a:bodyPr/>
          <a:lstStyle/>
          <a:p>
            <a:pPr marL="187325" indent="-179705" eaLnBrk="1" hangingPunct="1">
              <a:spcBef>
                <a:spcPts val="600"/>
              </a:spcBef>
              <a:spcAft>
                <a:spcPct val="0"/>
              </a:spcAft>
            </a:pPr>
            <a:r>
              <a:rPr lang="zh-CN" altLang="en-US" dirty="0">
                <a:latin typeface="华文细黑" pitchFamily="2" charset="-122"/>
              </a:rPr>
              <a:t>完全备份：</a:t>
            </a:r>
          </a:p>
          <a:p>
            <a:pPr marL="552450" lvl="2" indent="-179705" eaLnBrk="1" hangingPunct="1">
              <a:spcBef>
                <a:spcPts val="600"/>
              </a:spcBef>
              <a:spcAft>
                <a:spcPct val="0"/>
              </a:spcAft>
              <a:buFont typeface="Wingdings" pitchFamily="2" charset="2"/>
              <a:buChar char="p"/>
            </a:pPr>
            <a:r>
              <a:rPr lang="zh-CN" altLang="en-US" dirty="0">
                <a:latin typeface="华文细黑" pitchFamily="2" charset="-122"/>
              </a:rPr>
              <a:t>优点：能够基于上一次的全备份快速恢复数据，恢复窗口小。</a:t>
            </a:r>
          </a:p>
          <a:p>
            <a:pPr marL="552450" lvl="2" indent="-179705" eaLnBrk="1" hangingPunct="1">
              <a:spcBef>
                <a:spcPts val="600"/>
              </a:spcBef>
              <a:spcAft>
                <a:spcPct val="0"/>
              </a:spcAft>
              <a:buFont typeface="Wingdings" pitchFamily="2" charset="2"/>
              <a:buChar char="p"/>
            </a:pPr>
            <a:r>
              <a:rPr lang="zh-CN" altLang="en-US" dirty="0">
                <a:latin typeface="华文细黑" pitchFamily="2" charset="-122"/>
              </a:rPr>
              <a:t>缺点：所占用的存储空间大，每次备份耗时长，备份窗口大。</a:t>
            </a:r>
          </a:p>
          <a:p>
            <a:pPr marL="187325" indent="-179705" eaLnBrk="1" hangingPunct="1">
              <a:spcBef>
                <a:spcPts val="600"/>
              </a:spcBef>
              <a:spcAft>
                <a:spcPct val="0"/>
              </a:spcAft>
            </a:pPr>
            <a:r>
              <a:rPr lang="zh-CN" altLang="en-US">
                <a:latin typeface="华文细黑" pitchFamily="2" charset="-122"/>
              </a:rPr>
              <a:t>差异备份</a:t>
            </a:r>
            <a:r>
              <a:rPr lang="zh-CN" altLang="en-US" dirty="0">
                <a:latin typeface="华文细黑" pitchFamily="2" charset="-122"/>
              </a:rPr>
              <a:t>：</a:t>
            </a:r>
          </a:p>
          <a:p>
            <a:pPr marL="552450" lvl="2" indent="-179705" eaLnBrk="1" hangingPunct="1">
              <a:spcBef>
                <a:spcPts val="600"/>
              </a:spcBef>
              <a:spcAft>
                <a:spcPct val="0"/>
              </a:spcAft>
              <a:buFont typeface="Wingdings" pitchFamily="2" charset="2"/>
              <a:buChar char="p"/>
            </a:pPr>
            <a:r>
              <a:rPr lang="zh-CN" altLang="en-US" dirty="0">
                <a:latin typeface="华文细黑" pitchFamily="2" charset="-122"/>
              </a:rPr>
              <a:t>优点：相对全备份来说每次备份可以节约一个全备份的存储空间，备份窗口较小，恢复窗口较小。</a:t>
            </a:r>
          </a:p>
          <a:p>
            <a:pPr marL="552450" lvl="2" indent="-179705" eaLnBrk="1" hangingPunct="1">
              <a:spcBef>
                <a:spcPts val="600"/>
              </a:spcBef>
              <a:spcAft>
                <a:spcPct val="0"/>
              </a:spcAft>
              <a:buFont typeface="Wingdings" pitchFamily="2" charset="2"/>
              <a:buChar char="p"/>
            </a:pPr>
            <a:r>
              <a:rPr lang="zh-CN" altLang="en-US" dirty="0">
                <a:latin typeface="华文细黑" pitchFamily="2" charset="-122"/>
              </a:rPr>
              <a:t>缺点：恢复时必须依赖上一次全备份和本次的差量备份才能完整恢复数据。</a:t>
            </a:r>
            <a:endParaRPr lang="en-US" altLang="zh-CN" dirty="0">
              <a:latin typeface="华文细黑" pitchFamily="2" charset="-122"/>
            </a:endParaRPr>
          </a:p>
          <a:p>
            <a:pPr marL="187325" indent="-179705" eaLnBrk="1" hangingPunct="1">
              <a:spcBef>
                <a:spcPts val="600"/>
              </a:spcBef>
              <a:spcAft>
                <a:spcPct val="0"/>
              </a:spcAft>
            </a:pPr>
            <a:r>
              <a:rPr lang="zh-CN" altLang="en-US" dirty="0">
                <a:latin typeface="华文细黑" pitchFamily="2" charset="-122"/>
              </a:rPr>
              <a:t>增量备份：</a:t>
            </a:r>
          </a:p>
          <a:p>
            <a:pPr marL="552450" lvl="2" indent="-179705" eaLnBrk="1" hangingPunct="1">
              <a:spcBef>
                <a:spcPts val="600"/>
              </a:spcBef>
              <a:spcAft>
                <a:spcPct val="0"/>
              </a:spcAft>
              <a:buFont typeface="Wingdings" pitchFamily="2" charset="2"/>
              <a:buChar char="p"/>
            </a:pPr>
            <a:r>
              <a:rPr lang="zh-CN" altLang="en-US" dirty="0">
                <a:latin typeface="华文细黑" pitchFamily="2" charset="-122"/>
              </a:rPr>
              <a:t>优点：能够最大限度地节省存储空间，备份窗口小。</a:t>
            </a:r>
          </a:p>
          <a:p>
            <a:pPr marL="552450" lvl="2" indent="-179705" eaLnBrk="1" hangingPunct="1">
              <a:spcBef>
                <a:spcPts val="600"/>
              </a:spcBef>
              <a:spcAft>
                <a:spcPct val="0"/>
              </a:spcAft>
              <a:buFont typeface="Wingdings" pitchFamily="2" charset="2"/>
              <a:buChar char="p"/>
            </a:pPr>
            <a:r>
              <a:rPr lang="zh-CN" altLang="en-US" dirty="0">
                <a:latin typeface="华文细黑" pitchFamily="2" charset="-122"/>
              </a:rPr>
              <a:t>缺点：数据恢复时必须依赖上一次完全备份和每一次的增量备份才能对数据进行完整恢复，恢复时数据重构较慢，恢复窗口较大。</a:t>
            </a:r>
          </a:p>
          <a:p>
            <a:pPr marL="187325" indent="-179705" eaLnBrk="1" hangingPunct="1">
              <a:spcBef>
                <a:spcPts val="600"/>
              </a:spcBef>
              <a:spcAft>
                <a:spcPct val="0"/>
              </a:spcAft>
            </a:pPr>
            <a:endParaRPr lang="zh-CN" altLang="en-US" dirty="0">
              <a:latin typeface="华文细黑"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buNone/>
            </a:pPr>
            <a:r>
              <a:rPr lang="en-US" dirty="0"/>
              <a:t>NAS</a:t>
            </a:r>
            <a:r>
              <a:rPr lang="zh-CN" altLang="en-US" dirty="0"/>
              <a:t>设备包含如下组件：</a:t>
            </a:r>
            <a:endParaRPr lang="en-US" altLang="zh-CN" dirty="0"/>
          </a:p>
          <a:p>
            <a:pPr lvl="1" eaLnBrk="1" hangingPunct="1"/>
            <a:r>
              <a:rPr lang="en-US" dirty="0"/>
              <a:t>NAS</a:t>
            </a:r>
            <a:r>
              <a:rPr lang="zh-CN" altLang="en-US" dirty="0"/>
              <a:t>引擎</a:t>
            </a:r>
            <a:r>
              <a:rPr lang="en-US" dirty="0"/>
              <a:t>(CPU</a:t>
            </a:r>
            <a:r>
              <a:rPr lang="zh-CN" altLang="en-US" dirty="0"/>
              <a:t>和内存等</a:t>
            </a:r>
            <a:r>
              <a:rPr lang="en-US" dirty="0"/>
              <a:t>)</a:t>
            </a:r>
          </a:p>
          <a:p>
            <a:pPr lvl="1" eaLnBrk="1" hangingPunct="1"/>
            <a:r>
              <a:rPr lang="zh-CN" altLang="en-US" sz="1300" dirty="0">
                <a:latin typeface="+mn-lt"/>
                <a:ea typeface="+mn-ea"/>
              </a:rPr>
              <a:t>一个或多个网络接口卡（</a:t>
            </a:r>
            <a:r>
              <a:rPr lang="en-US" altLang="zh-CN" sz="1300" dirty="0">
                <a:latin typeface="+mn-lt"/>
                <a:ea typeface="+mn-ea"/>
              </a:rPr>
              <a:t>NIC</a:t>
            </a:r>
            <a:r>
              <a:rPr lang="zh-CN" altLang="en-US" sz="1300" dirty="0">
                <a:latin typeface="+mn-lt"/>
                <a:ea typeface="+mn-ea"/>
              </a:rPr>
              <a:t>），提供网络连接。如千兆以太网卡、万兆以太网卡</a:t>
            </a:r>
            <a:endParaRPr lang="en-US" dirty="0"/>
          </a:p>
          <a:p>
            <a:pPr lvl="1" eaLnBrk="1" hangingPunct="1"/>
            <a:r>
              <a:rPr lang="zh-CN" altLang="en-US" sz="1300" dirty="0">
                <a:latin typeface="+mn-lt"/>
                <a:ea typeface="+mn-ea"/>
              </a:rPr>
              <a:t>一个优化的操作系统用于</a:t>
            </a:r>
            <a:r>
              <a:rPr lang="en-US" altLang="zh-CN" sz="1300" dirty="0">
                <a:latin typeface="+mn-lt"/>
                <a:ea typeface="+mn-ea"/>
              </a:rPr>
              <a:t>NAS</a:t>
            </a:r>
            <a:r>
              <a:rPr lang="zh-CN" altLang="en-US" sz="1300" dirty="0">
                <a:latin typeface="+mn-lt"/>
                <a:ea typeface="+mn-ea"/>
              </a:rPr>
              <a:t>功能管理</a:t>
            </a:r>
            <a:endParaRPr lang="en-US" altLang="zh-CN" sz="1300" dirty="0">
              <a:latin typeface="+mn-lt"/>
              <a:ea typeface="+mn-ea"/>
            </a:endParaRPr>
          </a:p>
          <a:p>
            <a:pPr lvl="1" eaLnBrk="1" hangingPunct="1"/>
            <a:r>
              <a:rPr lang="zh-CN" altLang="en-US" sz="1300" dirty="0">
                <a:latin typeface="+mn-lt"/>
                <a:ea typeface="+mn-ea"/>
              </a:rPr>
              <a:t>文件共享协议</a:t>
            </a:r>
            <a:r>
              <a:rPr lang="en-US" altLang="zh-CN" sz="1300" dirty="0">
                <a:latin typeface="+mn-lt"/>
                <a:ea typeface="+mn-ea"/>
              </a:rPr>
              <a:t>NFS</a:t>
            </a:r>
            <a:r>
              <a:rPr lang="zh-CN" altLang="en-US" sz="1300" dirty="0">
                <a:latin typeface="+mn-lt"/>
                <a:ea typeface="+mn-ea"/>
              </a:rPr>
              <a:t>和</a:t>
            </a:r>
            <a:r>
              <a:rPr lang="en-US" altLang="zh-CN" sz="1300" dirty="0">
                <a:latin typeface="+mn-lt"/>
                <a:ea typeface="+mn-ea"/>
              </a:rPr>
              <a:t>CIFS</a:t>
            </a:r>
            <a:endParaRPr lang="en-US" dirty="0"/>
          </a:p>
          <a:p>
            <a:pPr lvl="1" eaLnBrk="1" hangingPunct="1"/>
            <a:r>
              <a:rPr lang="zh-CN" altLang="en-US" dirty="0"/>
              <a:t>采用工业标准存储协议的磁盘资源，如</a:t>
            </a:r>
            <a:r>
              <a:rPr lang="en-US" altLang="zh-CN" dirty="0"/>
              <a:t>ATA</a:t>
            </a:r>
            <a:r>
              <a:rPr lang="zh-CN" altLang="en-US" dirty="0"/>
              <a:t>、</a:t>
            </a:r>
            <a:r>
              <a:rPr lang="en-US" altLang="zh-CN" dirty="0"/>
              <a:t>SCSI</a:t>
            </a:r>
            <a:r>
              <a:rPr lang="zh-CN" altLang="en-US" dirty="0"/>
              <a:t>、</a:t>
            </a:r>
            <a:r>
              <a:rPr lang="en-US" altLang="zh-CN" dirty="0"/>
              <a:t>FC</a:t>
            </a:r>
          </a:p>
          <a:p>
            <a:pPr lvl="1" eaLnBrk="1" hangingPunct="1">
              <a:buNone/>
            </a:pPr>
            <a:r>
              <a:rPr lang="en-US" dirty="0"/>
              <a:t>NAS</a:t>
            </a:r>
            <a:r>
              <a:rPr lang="zh-CN" altLang="en-US" dirty="0"/>
              <a:t>环境包括通过使用标准协议的</a:t>
            </a:r>
            <a:r>
              <a:rPr lang="en-US" altLang="zh-CN" dirty="0"/>
              <a:t>IP</a:t>
            </a:r>
            <a:r>
              <a:rPr lang="zh-CN" altLang="en-US" dirty="0"/>
              <a:t>网络访问</a:t>
            </a:r>
            <a:r>
              <a:rPr lang="en-US" altLang="zh-CN" dirty="0"/>
              <a:t>NAS</a:t>
            </a:r>
            <a:r>
              <a:rPr lang="zh-CN" altLang="en-US" dirty="0"/>
              <a:t>设备的客户端。</a:t>
            </a:r>
            <a:endParaRPr lang="en-US" dirty="0"/>
          </a:p>
          <a:p>
            <a:endParaRPr lang="en-US" dirty="0"/>
          </a:p>
        </p:txBody>
      </p:sp>
      <p:sp>
        <p:nvSpPr>
          <p:cNvPr id="4" name="Slide Number Placeholder 3"/>
          <p:cNvSpPr>
            <a:spLocks noGrp="1"/>
          </p:cNvSpPr>
          <p:nvPr>
            <p:ph type="sldNum" sz="quarter" idx="10"/>
          </p:nvPr>
        </p:nvSpPr>
        <p:spPr>
          <a:xfrm>
            <a:off x="4021294" y="9721106"/>
            <a:ext cx="3076363" cy="511731"/>
          </a:xfrm>
          <a:prstGeom prst="rect">
            <a:avLst/>
          </a:prstGeom>
        </p:spPr>
        <p:txBody>
          <a:bodyPr lIns="99048" tIns="49524" rIns="99048" bIns="49524"/>
          <a:lstStyle/>
          <a:p>
            <a:fld id="{191EA2C6-14F3-4278-9735-418E6CBA950F}" type="slidenum">
              <a:rPr lang="nl-NL" smtClean="0"/>
              <a:pPr/>
              <a:t>13</a:t>
            </a:fld>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604756" y="4834791"/>
            <a:ext cx="5889790" cy="4688343"/>
          </a:xfrm>
          <a:noFill/>
        </p:spPr>
        <p:txBody>
          <a:bodyPr>
            <a:noAutofit/>
          </a:bodyPr>
          <a:lstStyle/>
          <a:p>
            <a:pPr indent="274955">
              <a:spcBef>
                <a:spcPts val="0"/>
              </a:spcBef>
              <a:spcAft>
                <a:spcPts val="620"/>
              </a:spcAft>
              <a:defRPr/>
            </a:pPr>
            <a:r>
              <a:rPr lang="zh-CN" altLang="en-US" sz="1100" dirty="0">
                <a:latin typeface="FrutigerNext LT Regular" pitchFamily="34" charset="0"/>
                <a:ea typeface="华文细黑" pitchFamily="2" charset="-122"/>
              </a:rPr>
              <a:t>随着</a:t>
            </a:r>
            <a:r>
              <a:rPr lang="en-US" altLang="zh-CN" sz="1100" dirty="0">
                <a:latin typeface="FrutigerNext LT Regular" pitchFamily="34" charset="0"/>
                <a:ea typeface="华文细黑" pitchFamily="2" charset="-122"/>
              </a:rPr>
              <a:t>IT</a:t>
            </a:r>
            <a:r>
              <a:rPr lang="zh-CN" altLang="en-US" sz="1100" dirty="0">
                <a:latin typeface="FrutigerNext LT Regular" pitchFamily="34" charset="0"/>
                <a:ea typeface="华文细黑" pitchFamily="2" charset="-122"/>
              </a:rPr>
              <a:t>技术的广泛应用，企业的业务运行越来越依赖于所存储的数据信息而企业中关键业务数据量的迅速增长，更使得存储系统成为企业信息系统中最重要的组成部门。</a:t>
            </a:r>
            <a:endParaRPr lang="en-US" altLang="zh-CN" sz="1100" dirty="0">
              <a:latin typeface="FrutigerNext LT Regular" pitchFamily="34" charset="0"/>
              <a:ea typeface="华文细黑" pitchFamily="2" charset="-122"/>
            </a:endParaRPr>
          </a:p>
          <a:p>
            <a:pPr marL="180975" marR="0" indent="274955" algn="l" defTabSz="914400" rtl="0" eaLnBrk="0" fontAlgn="base" latinLnBrk="0" hangingPunct="0">
              <a:lnSpc>
                <a:spcPct val="125000"/>
              </a:lnSpc>
              <a:spcBef>
                <a:spcPts val="0"/>
              </a:spcBef>
              <a:spcAft>
                <a:spcPts val="620"/>
              </a:spcAft>
              <a:buClrTx/>
              <a:buSzPct val="60000"/>
              <a:buFont typeface="Wingdings" pitchFamily="2" charset="2"/>
              <a:buChar char="l"/>
              <a:defRPr/>
            </a:pPr>
            <a:r>
              <a:rPr lang="zh-CN" altLang="en-US" sz="1100" dirty="0">
                <a:latin typeface="FrutigerNext LT Regular" pitchFamily="34" charset="0"/>
                <a:ea typeface="华文细黑" pitchFamily="2" charset="-122"/>
              </a:rPr>
              <a:t>各种应用系统会相应的产生和保存海量的数据信息，集中的存储方案解决了数据管理的问题，而分布式的存储方案让数据访问变得更加容易。在实际应用中，不管是分布式应用还是集中式应用，对于存储环境下的数据存储设备的安全性、可靠性、冗余性都有极大的要求，存储系统的稳定性很大程度上决定了应用系统工作的稳定性和持续性。数据丢失非常可怕，可能导致公司倒闭，损失严重。</a:t>
            </a:r>
            <a:r>
              <a:rPr lang="zh-CN" altLang="en-US" sz="1100" kern="1200" dirty="0">
                <a:solidFill>
                  <a:schemeClr val="tx1"/>
                </a:solidFill>
                <a:latin typeface="FrutigerNext LT Regular" pitchFamily="34" charset="0"/>
                <a:ea typeface="华文细黑" pitchFamily="2" charset="-122"/>
                <a:cs typeface="+mn-cs"/>
              </a:rPr>
              <a:t>统计显示：</a:t>
            </a:r>
            <a:r>
              <a:rPr lang="en-US" altLang="zh-CN" sz="1100" kern="1200" dirty="0">
                <a:solidFill>
                  <a:schemeClr val="tx1"/>
                </a:solidFill>
                <a:latin typeface="FrutigerNext LT Regular" pitchFamily="34" charset="0"/>
                <a:ea typeface="华文细黑" pitchFamily="2" charset="-122"/>
                <a:cs typeface="+mn-cs"/>
              </a:rPr>
              <a:t>97%</a:t>
            </a:r>
            <a:r>
              <a:rPr lang="zh-CN" altLang="en-US" sz="1100" kern="1200" dirty="0">
                <a:solidFill>
                  <a:schemeClr val="tx1"/>
                </a:solidFill>
                <a:latin typeface="FrutigerNext LT Regular" pitchFamily="34" charset="0"/>
                <a:ea typeface="华文细黑" pitchFamily="2" charset="-122"/>
                <a:cs typeface="+mn-cs"/>
              </a:rPr>
              <a:t>的局部故障会导致企业对外业务运行中断；</a:t>
            </a:r>
            <a:r>
              <a:rPr lang="en-US" altLang="zh-CN" sz="1100" kern="1200" dirty="0">
                <a:solidFill>
                  <a:schemeClr val="tx1"/>
                </a:solidFill>
                <a:latin typeface="FrutigerNext LT Regular" pitchFamily="34" charset="0"/>
                <a:ea typeface="华文细黑" pitchFamily="2" charset="-122"/>
                <a:cs typeface="+mn-cs"/>
              </a:rPr>
              <a:t> 3%</a:t>
            </a:r>
            <a:r>
              <a:rPr lang="zh-CN" altLang="en-US" sz="1100" kern="1200" dirty="0">
                <a:solidFill>
                  <a:schemeClr val="tx1"/>
                </a:solidFill>
                <a:latin typeface="FrutigerNext LT Regular" pitchFamily="34" charset="0"/>
                <a:ea typeface="华文细黑" pitchFamily="2" charset="-122"/>
                <a:cs typeface="+mn-cs"/>
              </a:rPr>
              <a:t>的全局故障引起企业数据丢失，可能导致企业消亡。</a:t>
            </a:r>
            <a:endParaRPr lang="en-US" altLang="zh-CN" sz="1100" kern="1200" dirty="0">
              <a:solidFill>
                <a:schemeClr val="tx1"/>
              </a:solidFill>
              <a:latin typeface="FrutigerNext LT Regular" pitchFamily="34" charset="0"/>
              <a:ea typeface="华文细黑" pitchFamily="2" charset="-122"/>
              <a:cs typeface="+mn-cs"/>
            </a:endParaRPr>
          </a:p>
          <a:p>
            <a:pPr indent="274955">
              <a:spcBef>
                <a:spcPts val="0"/>
              </a:spcBef>
              <a:spcAft>
                <a:spcPts val="620"/>
              </a:spcAft>
              <a:defRPr/>
            </a:pPr>
            <a:r>
              <a:rPr lang="zh-CN" altLang="en-US" sz="1100" dirty="0">
                <a:latin typeface="FrutigerNext LT Regular" pitchFamily="34" charset="0"/>
                <a:ea typeface="华文细黑" pitchFamily="2" charset="-122"/>
              </a:rPr>
              <a:t>安全性需求</a:t>
            </a:r>
            <a:r>
              <a:rPr lang="en-US" altLang="zh-CN" sz="1100" dirty="0">
                <a:latin typeface="FrutigerNext LT Regular" pitchFamily="34" charset="0"/>
                <a:ea typeface="华文细黑" pitchFamily="2" charset="-122"/>
              </a:rPr>
              <a:t>—</a:t>
            </a:r>
            <a:r>
              <a:rPr lang="zh-CN" altLang="en-US" sz="1100" dirty="0">
                <a:latin typeface="FrutigerNext LT Regular" pitchFamily="34" charset="0"/>
                <a:ea typeface="华文细黑" pitchFamily="2" charset="-122"/>
              </a:rPr>
              <a:t>重要数据必须保证其安全性，保证关键数据不能丢失，不能被破坏。</a:t>
            </a:r>
          </a:p>
          <a:p>
            <a:pPr indent="274955">
              <a:spcBef>
                <a:spcPts val="0"/>
              </a:spcBef>
              <a:spcAft>
                <a:spcPts val="620"/>
              </a:spcAft>
              <a:defRPr/>
            </a:pPr>
            <a:r>
              <a:rPr lang="zh-CN" altLang="en-US" sz="1100" dirty="0">
                <a:latin typeface="FrutigerNext LT Regular" pitchFamily="34" charset="0"/>
                <a:ea typeface="华文细黑" pitchFamily="2" charset="-122"/>
              </a:rPr>
              <a:t>业务连续性需求</a:t>
            </a:r>
            <a:r>
              <a:rPr lang="en-US" altLang="zh-CN" sz="1100" dirty="0">
                <a:latin typeface="FrutigerNext LT Regular" pitchFamily="34" charset="0"/>
                <a:ea typeface="华文细黑" pitchFamily="2" charset="-122"/>
              </a:rPr>
              <a:t>—</a:t>
            </a:r>
            <a:r>
              <a:rPr lang="zh-CN" altLang="en-US" sz="1100" dirty="0">
                <a:latin typeface="FrutigerNext LT Regular" pitchFamily="34" charset="0"/>
                <a:ea typeface="华文细黑" pitchFamily="2" charset="-122"/>
              </a:rPr>
              <a:t>长期稳定的运行，保证系统的可用性是企业级存储的基本要求。</a:t>
            </a:r>
            <a:endParaRPr lang="en-US" altLang="zh-CN" sz="1100" dirty="0">
              <a:latin typeface="FrutigerNext LT Regular" pitchFamily="34" charset="0"/>
              <a:ea typeface="华文细黑" pitchFamily="2" charset="-122"/>
            </a:endParaRPr>
          </a:p>
          <a:p>
            <a:pPr marL="180975" marR="0" indent="274955" algn="l" defTabSz="914400" rtl="0" eaLnBrk="0" fontAlgn="base" latinLnBrk="0" hangingPunct="0">
              <a:lnSpc>
                <a:spcPct val="125000"/>
              </a:lnSpc>
              <a:spcBef>
                <a:spcPts val="0"/>
              </a:spcBef>
              <a:spcAft>
                <a:spcPts val="620"/>
              </a:spcAft>
              <a:buClrTx/>
              <a:buSzPct val="60000"/>
              <a:buFont typeface="Wingdings" pitchFamily="2" charset="2"/>
              <a:buChar char="l"/>
              <a:defRPr/>
            </a:pPr>
            <a:r>
              <a:rPr lang="zh-CN" altLang="en-US" sz="1100" dirty="0">
                <a:latin typeface="FrutigerNext LT Regular" pitchFamily="34" charset="0"/>
                <a:ea typeface="华文细黑" pitchFamily="2" charset="-122"/>
              </a:rPr>
              <a:t>为了保证的数据安全性，使用数据备份技术。为了保证业务的连续性和系统可用性，使用容灾技术。</a:t>
            </a:r>
            <a:endParaRPr lang="en-US" altLang="zh-CN" sz="1100" dirty="0">
              <a:latin typeface="FrutigerNext LT Regular" pitchFamily="34" charset="0"/>
              <a:ea typeface="华文细黑" pitchFamily="2" charset="-122"/>
            </a:endParaRPr>
          </a:p>
          <a:p>
            <a:pPr indent="274955">
              <a:spcBef>
                <a:spcPts val="0"/>
              </a:spcBef>
              <a:spcAft>
                <a:spcPts val="620"/>
              </a:spcAft>
              <a:defRPr/>
            </a:pPr>
            <a:endParaRPr lang="zh-CN" altLang="en-US" sz="1100" dirty="0">
              <a:latin typeface="FrutigerNext LT Regular" pitchFamily="34" charset="0"/>
              <a:ea typeface="华文细黑"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众所周知，影响</a:t>
            </a:r>
            <a:r>
              <a:rPr lang="en-US" altLang="zh-CN" dirty="0"/>
              <a:t>IT</a:t>
            </a:r>
            <a:r>
              <a:rPr lang="zh-CN" altLang="en-US" dirty="0"/>
              <a:t>系统业务连续性的灾难多种多样，总体看来可分为以下几类：</a:t>
            </a:r>
            <a:endParaRPr lang="en-US" altLang="zh-CN" dirty="0"/>
          </a:p>
          <a:p>
            <a:pPr lvl="1"/>
            <a:r>
              <a:rPr lang="zh-CN" altLang="en-US" dirty="0"/>
              <a:t>逻辑错误：如操作失误，病毒，人为破坏，软件缺陷，升级故障等</a:t>
            </a:r>
            <a:endParaRPr lang="en-US" altLang="zh-CN" dirty="0"/>
          </a:p>
          <a:p>
            <a:pPr lvl="1"/>
            <a:r>
              <a:rPr lang="zh-CN" altLang="en-US" dirty="0"/>
              <a:t>设备级故障：如硬盘损坏，存储设备组件损坏或者整个存储系统宕机等</a:t>
            </a:r>
            <a:endParaRPr lang="en-US" altLang="zh-CN" dirty="0"/>
          </a:p>
          <a:p>
            <a:pPr lvl="1"/>
            <a:r>
              <a:rPr lang="zh-CN" altLang="en-US" dirty="0"/>
              <a:t>数据中心级故障或者灾难：如数据中心长期电源故障、空调故障或者火灾，导致的</a:t>
            </a:r>
            <a:r>
              <a:rPr lang="zh-CN" altLang="en-US" baseline="0" dirty="0"/>
              <a:t>整个业务系统的瘫痪</a:t>
            </a:r>
            <a:endParaRPr lang="en-US" altLang="zh-CN" baseline="0" dirty="0"/>
          </a:p>
          <a:p>
            <a:pPr lvl="1"/>
            <a:r>
              <a:rPr lang="zh-CN" altLang="en-US" baseline="0" dirty="0"/>
              <a:t>区域性灾难：主要是指水灾、地震等区域性重大灾难，整个区域的</a:t>
            </a:r>
            <a:r>
              <a:rPr lang="en-US" altLang="zh-CN" baseline="0" dirty="0"/>
              <a:t>IT</a:t>
            </a:r>
            <a:r>
              <a:rPr lang="zh-CN" altLang="en-US" baseline="0" dirty="0"/>
              <a:t>相关系统瘫痪，而且有可能造成数据中心数据的永久性丢失。</a:t>
            </a:r>
            <a:endParaRPr lang="en-US" altLang="zh-CN" baseline="0" dirty="0"/>
          </a:p>
          <a:p>
            <a:r>
              <a:rPr lang="zh-CN" altLang="en-US" baseline="0" dirty="0"/>
              <a:t>如何有效应对这些灾难和故障对业务系统连续性和数据资产安全性带来的挑战，建设完备的容灾备份系统是</a:t>
            </a:r>
            <a:r>
              <a:rPr lang="en-US" altLang="zh-CN" baseline="0" dirty="0"/>
              <a:t>IT</a:t>
            </a:r>
            <a:r>
              <a:rPr lang="zh-CN" altLang="en-US" baseline="0" dirty="0"/>
              <a:t>发展过程中必不可少的环节。为了预防不同的错误、故障、灾难，需要采用的容灾备份解决方案不相同，如应对逻辑错误的数据备份，应对设备故障的本地的高可用性容灾方案，应对数据中心灾难而建的同城的容灾站点，以及应对区域性灾难而建的异地容灾数据中心。</a:t>
            </a:r>
            <a:endParaRPr lang="en-US" altLang="zh-CN" baseline="0" dirty="0"/>
          </a:p>
          <a:p>
            <a:endParaRPr lang="zh-CN" altLang="en-US" dirty="0"/>
          </a:p>
          <a:p>
            <a:pPr marL="274955" indent="-274955">
              <a:spcBef>
                <a:spcPts val="0"/>
              </a:spcBef>
              <a:spcAft>
                <a:spcPts val="620"/>
              </a:spcAft>
              <a:buClr>
                <a:schemeClr val="tx1"/>
              </a:buClr>
              <a:buFont typeface="Wingdings" pitchFamily="2" charset="2"/>
              <a:buChar char="l"/>
              <a:defRPr/>
            </a:pPr>
            <a:endParaRPr lang="en-US" altLang="zh-CN" sz="1100" dirty="0">
              <a:latin typeface="FrutigerNext LT Regular" pitchFamily="34" charset="0"/>
              <a:ea typeface="华文细黑" pitchFamily="2" charset="-122"/>
            </a:endParaRPr>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xfrm>
            <a:off x="704850" y="4865688"/>
            <a:ext cx="5689600" cy="4603750"/>
          </a:xfrm>
          <a:noFill/>
        </p:spPr>
        <p:txBody>
          <a:bodyPr/>
          <a:lstStyle/>
          <a:p>
            <a:pPr marL="0" lvl="1" indent="180975" defTabSz="988695" eaLnBrk="1" hangingPunct="1">
              <a:spcAft>
                <a:spcPts val="650"/>
              </a:spcAft>
              <a:buClr>
                <a:schemeClr val="tx1"/>
              </a:buClr>
              <a:buSzPct val="60000"/>
              <a:buFont typeface="Wingdings" pitchFamily="2" charset="2"/>
              <a:buChar char="l"/>
            </a:pPr>
            <a:r>
              <a:rPr lang="zh-CN" altLang="en-US">
                <a:latin typeface="华文细黑" pitchFamily="2" charset="-122"/>
              </a:rPr>
              <a:t>业务可靠性要求非常高，主站点故障后业务可以自动切换到同城灾备站点。同时，数据可以在异地保存，进行数据级恢复。通过磁盘阵列的级联复制功能，将数据复制到同城的容灾站点和异地的灾备站点。同城站点采用同步复制，保证数据的实时同步。异地站点采用异步复制，进行数据级容灾。</a:t>
            </a:r>
          </a:p>
          <a:p>
            <a:pPr marL="0" indent="180975" defTabSz="988695" eaLnBrk="1" hangingPunct="1">
              <a:buFont typeface="Wingdings" pitchFamily="2" charset="2"/>
              <a:buNone/>
            </a:pPr>
            <a:endParaRPr lang="zh-CN" altLang="en-US">
              <a:latin typeface="华文细黑"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14C11-116B-4916-AACA-9D42BD29CA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8DA6DD-FDEE-4897-A72B-6CFFE6D2E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08074F-A8DF-4145-8AAB-CCFE2043475B}"/>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50879B9E-FBBE-4869-9E50-E8421CE370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B73F29-F783-4CFD-84C1-FB8A91003369}"/>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174328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21A78-9C27-48D2-947D-E40C478E2B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392273-C447-4001-ADD1-600FBF3D02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88225C-AFBC-4D13-83F3-442E5AA46EC8}"/>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EEA2AB57-311B-47D7-9B0B-140496A535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DE3FC0-EFE3-4218-A594-1E998BE5E293}"/>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84117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099118-157D-466A-9E3D-A196B0EFFE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559D50-0DBA-458F-A691-6C0F9BAC3A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16167F-826E-4EEF-A336-D04E30B57377}"/>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52F3E59C-8DE8-4C59-921B-9A5B67070F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BD2002-9B59-4098-916B-D78D1CCB35CD}"/>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1916018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12192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800"/>
          </a:p>
        </p:txBody>
      </p:sp>
      <p:sp>
        <p:nvSpPr>
          <p:cNvPr id="5" name="AutoShape 103"/>
          <p:cNvSpPr>
            <a:spLocks noChangeArrowheads="1"/>
          </p:cNvSpPr>
          <p:nvPr/>
        </p:nvSpPr>
        <p:spPr bwMode="gray">
          <a:xfrm>
            <a:off x="3759200" y="3113088"/>
            <a:ext cx="78232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ea typeface="黑体" pitchFamily="49" charset="-122"/>
            </a:endParaRPr>
          </a:p>
        </p:txBody>
      </p:sp>
      <p:sp>
        <p:nvSpPr>
          <p:cNvPr id="6" name="Rectangle 105"/>
          <p:cNvSpPr>
            <a:spLocks noChangeArrowheads="1"/>
          </p:cNvSpPr>
          <p:nvPr/>
        </p:nvSpPr>
        <p:spPr bwMode="gray">
          <a:xfrm>
            <a:off x="10261600" y="1741488"/>
            <a:ext cx="7112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7" name="Rectangle 106"/>
          <p:cNvSpPr>
            <a:spLocks noChangeArrowheads="1"/>
          </p:cNvSpPr>
          <p:nvPr/>
        </p:nvSpPr>
        <p:spPr bwMode="gray">
          <a:xfrm>
            <a:off x="9245600" y="1131888"/>
            <a:ext cx="12192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8" name="Rectangle 107"/>
          <p:cNvSpPr>
            <a:spLocks noChangeArrowheads="1"/>
          </p:cNvSpPr>
          <p:nvPr/>
        </p:nvSpPr>
        <p:spPr bwMode="gray">
          <a:xfrm>
            <a:off x="10769600" y="141288"/>
            <a:ext cx="12192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9" name="Rectangle 108"/>
          <p:cNvSpPr>
            <a:spLocks noChangeArrowheads="1"/>
          </p:cNvSpPr>
          <p:nvPr/>
        </p:nvSpPr>
        <p:spPr bwMode="gray">
          <a:xfrm>
            <a:off x="8737600" y="750888"/>
            <a:ext cx="7112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0" name="Rectangle 110"/>
          <p:cNvSpPr>
            <a:spLocks noChangeArrowheads="1"/>
          </p:cNvSpPr>
          <p:nvPr/>
        </p:nvSpPr>
        <p:spPr bwMode="gray">
          <a:xfrm>
            <a:off x="8432800" y="2884488"/>
            <a:ext cx="7112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1" name="Rectangle 114"/>
          <p:cNvSpPr>
            <a:spLocks noChangeArrowheads="1"/>
          </p:cNvSpPr>
          <p:nvPr/>
        </p:nvSpPr>
        <p:spPr bwMode="gray">
          <a:xfrm>
            <a:off x="5080000" y="2655888"/>
            <a:ext cx="2032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2" name="Rectangle 120"/>
          <p:cNvSpPr>
            <a:spLocks noChangeArrowheads="1"/>
          </p:cNvSpPr>
          <p:nvPr/>
        </p:nvSpPr>
        <p:spPr bwMode="gray">
          <a:xfrm>
            <a:off x="5689600" y="2655888"/>
            <a:ext cx="2032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3" name="Rectangle 124"/>
          <p:cNvSpPr>
            <a:spLocks noChangeArrowheads="1"/>
          </p:cNvSpPr>
          <p:nvPr/>
        </p:nvSpPr>
        <p:spPr bwMode="gray">
          <a:xfrm>
            <a:off x="5994400" y="2655888"/>
            <a:ext cx="2032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4" name="Rectangle 126"/>
          <p:cNvSpPr>
            <a:spLocks noChangeArrowheads="1"/>
          </p:cNvSpPr>
          <p:nvPr/>
        </p:nvSpPr>
        <p:spPr bwMode="gray">
          <a:xfrm>
            <a:off x="6299200" y="2655888"/>
            <a:ext cx="2032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nvGrpSpPr>
          <p:cNvPr id="15" name="Group 211"/>
          <p:cNvGrpSpPr>
            <a:grpSpLocks/>
          </p:cNvGrpSpPr>
          <p:nvPr/>
        </p:nvGrpSpPr>
        <p:grpSpPr bwMode="auto">
          <a:xfrm>
            <a:off x="6299200" y="1741488"/>
            <a:ext cx="17272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grpSp>
        <p:nvGrpSpPr>
          <p:cNvPr id="32" name="Group 212"/>
          <p:cNvGrpSpPr>
            <a:grpSpLocks/>
          </p:cNvGrpSpPr>
          <p:nvPr/>
        </p:nvGrpSpPr>
        <p:grpSpPr bwMode="auto">
          <a:xfrm>
            <a:off x="4470400" y="1970088"/>
            <a:ext cx="17272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grpSp>
        <p:nvGrpSpPr>
          <p:cNvPr id="45" name="Group 143"/>
          <p:cNvGrpSpPr>
            <a:grpSpLocks/>
          </p:cNvGrpSpPr>
          <p:nvPr/>
        </p:nvGrpSpPr>
        <p:grpSpPr bwMode="auto">
          <a:xfrm>
            <a:off x="1016000" y="3570288"/>
            <a:ext cx="2540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grpSp>
        <p:nvGrpSpPr>
          <p:cNvPr id="77" name="Group 175"/>
          <p:cNvGrpSpPr>
            <a:grpSpLocks/>
          </p:cNvGrpSpPr>
          <p:nvPr/>
        </p:nvGrpSpPr>
        <p:grpSpPr bwMode="auto">
          <a:xfrm>
            <a:off x="7315200" y="827088"/>
            <a:ext cx="3556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sp>
        <p:nvSpPr>
          <p:cNvPr id="109" name="AutoShape 207"/>
          <p:cNvSpPr>
            <a:spLocks noChangeArrowheads="1"/>
          </p:cNvSpPr>
          <p:nvPr/>
        </p:nvSpPr>
        <p:spPr bwMode="gray">
          <a:xfrm>
            <a:off x="711200" y="2655888"/>
            <a:ext cx="102616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ea typeface="黑体" pitchFamily="49" charset="-122"/>
            </a:endParaRPr>
          </a:p>
        </p:txBody>
      </p:sp>
      <p:sp>
        <p:nvSpPr>
          <p:cNvPr id="110" name="Rectangle 208"/>
          <p:cNvSpPr>
            <a:spLocks noChangeArrowheads="1"/>
          </p:cNvSpPr>
          <p:nvPr/>
        </p:nvSpPr>
        <p:spPr bwMode="gray">
          <a:xfrm>
            <a:off x="2743200" y="4256088"/>
            <a:ext cx="7112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11" name="Rectangle 209"/>
          <p:cNvSpPr>
            <a:spLocks noChangeArrowheads="1"/>
          </p:cNvSpPr>
          <p:nvPr/>
        </p:nvSpPr>
        <p:spPr bwMode="gray">
          <a:xfrm>
            <a:off x="2336800" y="4789488"/>
            <a:ext cx="3048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12" name="Rectangle 210"/>
          <p:cNvSpPr>
            <a:spLocks noChangeArrowheads="1"/>
          </p:cNvSpPr>
          <p:nvPr/>
        </p:nvSpPr>
        <p:spPr bwMode="gray">
          <a:xfrm>
            <a:off x="2032000" y="4941888"/>
            <a:ext cx="4064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3074" name="Rectangle 2"/>
          <p:cNvSpPr>
            <a:spLocks noGrp="1" noChangeArrowheads="1"/>
          </p:cNvSpPr>
          <p:nvPr>
            <p:ph type="ctrTitle"/>
          </p:nvPr>
        </p:nvSpPr>
        <p:spPr>
          <a:xfrm>
            <a:off x="1422400" y="2732088"/>
            <a:ext cx="88392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3759200" y="3494088"/>
            <a:ext cx="75184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715" y="1436688"/>
            <a:ext cx="3911239" cy="1129492"/>
          </a:xfrm>
          <a:prstGeom prst="rect">
            <a:avLst/>
          </a:prstGeom>
        </p:spPr>
      </p:pic>
    </p:spTree>
    <p:extLst>
      <p:ext uri="{BB962C8B-B14F-4D97-AF65-F5344CB8AC3E}">
        <p14:creationId xmlns:p14="http://schemas.microsoft.com/office/powerpoint/2010/main" val="221054608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2501154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11718" y="0"/>
            <a:ext cx="8003116" cy="590550"/>
          </a:xfrm>
        </p:spPr>
        <p:txBody>
          <a:bodyPr/>
          <a:lstStyle>
            <a:lvl1pPr>
              <a:defRPr>
                <a:solidFill>
                  <a:schemeClr val="tx1"/>
                </a:solidFill>
              </a:defRPr>
            </a:lvl1pPr>
          </a:lstStyle>
          <a:p>
            <a:r>
              <a:rPr lang="zh-CN" altLang="en-US" dirty="0"/>
              <a:t>单击此处编辑母版标题样式</a:t>
            </a:r>
          </a:p>
        </p:txBody>
      </p:sp>
      <p:sp>
        <p:nvSpPr>
          <p:cNvPr id="3" name="日期占位符 3"/>
          <p:cNvSpPr>
            <a:spLocks noGrp="1" noChangeArrowheads="1"/>
          </p:cNvSpPr>
          <p:nvPr>
            <p:ph type="dt" sz="half" idx="10"/>
          </p:nvPr>
        </p:nvSpPr>
        <p:spPr>
          <a:xfrm>
            <a:off x="609600" y="6597650"/>
            <a:ext cx="2844800" cy="287338"/>
          </a:xfrm>
          <a:prstGeom prst="rect">
            <a:avLst/>
          </a:prstGeom>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xfrm>
            <a:off x="4165600" y="6597650"/>
            <a:ext cx="3860800" cy="287338"/>
          </a:xfrm>
          <a:prstGeom prst="rect">
            <a:avLst/>
          </a:prstGeom>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7DE2F90-F113-4484-ABD9-46EF5E9DA8A2}" type="slidenum">
              <a:rPr lang="zh-CN" altLang="en-US"/>
              <a:pPr>
                <a:defRPr/>
              </a:pPr>
              <a:t>‹#›</a:t>
            </a:fld>
            <a:r>
              <a:rPr lang="en-US" altLang="zh-CN" dirty="0"/>
              <a:t>/469</a:t>
            </a:r>
            <a:endParaRPr lang="zh-CN" altLang="en-US" dirty="0"/>
          </a:p>
        </p:txBody>
      </p:sp>
    </p:spTree>
    <p:extLst>
      <p:ext uri="{BB962C8B-B14F-4D97-AF65-F5344CB8AC3E}">
        <p14:creationId xmlns:p14="http://schemas.microsoft.com/office/powerpoint/2010/main" val="2397299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853442" y="356617"/>
            <a:ext cx="10756477" cy="455731"/>
          </a:xfrm>
          <a:prstGeom prst="rect">
            <a:avLst/>
          </a:prstGeom>
          <a:noFill/>
        </p:spPr>
        <p:txBody>
          <a:bodyPr lIns="0" tIns="0" rIns="0" bIns="0" anchor="b"/>
          <a:lstStyle>
            <a:lvl1pPr algn="l" defTabSz="914400" rtl="0" eaLnBrk="1" latinLnBrk="0" hangingPunct="1">
              <a:lnSpc>
                <a:spcPts val="3600"/>
              </a:lnSpc>
              <a:spcBef>
                <a:spcPct val="0"/>
              </a:spcBef>
              <a:buNone/>
              <a:defRPr lang="en-US" sz="2600" kern="1200" dirty="0">
                <a:solidFill>
                  <a:schemeClr val="tx2"/>
                </a:solidFill>
                <a:latin typeface="Arial" pitchFamily="34" charset="0"/>
                <a:ea typeface="+mj-ea"/>
                <a:cs typeface="Arial" pitchFamily="34" charset="0"/>
              </a:defRPr>
            </a:lvl1pPr>
          </a:lstStyle>
          <a:p>
            <a:r>
              <a:rPr lang="en-US" dirty="0"/>
              <a:t>Image Page formatting</a:t>
            </a:r>
          </a:p>
        </p:txBody>
      </p:sp>
      <p:sp>
        <p:nvSpPr>
          <p:cNvPr id="5" name="Text Placeholder 2"/>
          <p:cNvSpPr>
            <a:spLocks noGrp="1"/>
          </p:cNvSpPr>
          <p:nvPr>
            <p:ph type="body" idx="10"/>
          </p:nvPr>
        </p:nvSpPr>
        <p:spPr bwMode="gray">
          <a:xfrm>
            <a:off x="999746" y="1124712"/>
            <a:ext cx="10610173" cy="403224"/>
          </a:xfrm>
          <a:prstGeom prst="rect">
            <a:avLst/>
          </a:prstGeom>
          <a:noFill/>
        </p:spPr>
        <p:txBody>
          <a:bodyPr lIns="0" tIns="0" rIns="0" bIns="0"/>
          <a:lstStyle>
            <a:lvl1pPr marL="0" indent="0" defTabSz="-635">
              <a:buNone/>
              <a:tabLst>
                <a:tab pos="800100" algn="l"/>
              </a:tabLst>
              <a:defRPr sz="2000" b="0">
                <a:solidFill>
                  <a:schemeClr val="tx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Rectangle 10"/>
          <p:cNvSpPr>
            <a:spLocks noGrp="1" noChangeArrowheads="1"/>
          </p:cNvSpPr>
          <p:nvPr>
            <p:ph type="dt" sz="half" idx="11"/>
          </p:nvPr>
        </p:nvSpPr>
        <p:spPr>
          <a:xfrm>
            <a:off x="8481393" y="6489702"/>
            <a:ext cx="2796447" cy="455613"/>
          </a:xfrm>
          <a:prstGeom prst="rect">
            <a:avLst/>
          </a:prstGeom>
        </p:spPr>
        <p:txBody>
          <a:bodyPr/>
          <a:lstStyle>
            <a:lvl1pPr>
              <a:defRPr/>
            </a:lvl1pPr>
          </a:lstStyle>
          <a:p>
            <a:pPr>
              <a:defRPr/>
            </a:pPr>
            <a:r>
              <a:rPr lang="de-DE" altLang="zh-CN" dirty="0">
                <a:latin typeface="FrutigerNext LT Regular"/>
              </a:rPr>
              <a:t>Page </a:t>
            </a:r>
            <a:fld id="{E9D72391-DBBE-4826-B75B-7DDC93B69667}" type="slidenum">
              <a:rPr lang="de-DE" altLang="zh-CN" dirty="0">
                <a:latin typeface="FrutigerNext LT Regular"/>
              </a:rPr>
              <a:t>‹#›</a:t>
            </a:fld>
            <a:endParaRPr lang="en-GB" altLang="zh-CN" dirty="0">
              <a:latin typeface="FrutigerNext LT Regular"/>
            </a:endParaRPr>
          </a:p>
        </p:txBody>
      </p:sp>
    </p:spTree>
    <p:extLst>
      <p:ext uri="{BB962C8B-B14F-4D97-AF65-F5344CB8AC3E}">
        <p14:creationId xmlns:p14="http://schemas.microsoft.com/office/powerpoint/2010/main" val="11869660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a:t>单击此处编辑母版标题样式</a:t>
            </a:r>
          </a:p>
        </p:txBody>
      </p:sp>
    </p:spTree>
    <p:extLst>
      <p:ext uri="{BB962C8B-B14F-4D97-AF65-F5344CB8AC3E}">
        <p14:creationId xmlns:p14="http://schemas.microsoft.com/office/powerpoint/2010/main" val="105892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marL="654050" indent="-252413">
              <a:buSzPct val="100000"/>
              <a:buFont typeface="Arial" panose="020B0604020202020204" pitchFamily="34" charset="0"/>
              <a:buChar char="•"/>
              <a:defRPr>
                <a:latin typeface="Arial" panose="020B0604020202020204" pitchFamily="34" charset="0"/>
                <a:cs typeface="Arial" panose="020B0604020202020204" pitchFamily="34" charset="0"/>
              </a:defRPr>
            </a:lvl2pPr>
            <a:lvl3pPr marL="1003300" indent="-201613">
              <a:buSzPct val="100000"/>
              <a:buFont typeface="Arial" panose="020B0604020202020204" pitchFamily="34" charset="0"/>
              <a:buChar char="•"/>
              <a:defRPr>
                <a:latin typeface="Arial" panose="020B0604020202020204" pitchFamily="34" charset="0"/>
                <a:cs typeface="Arial" panose="020B0604020202020204" pitchFamily="34" charset="0"/>
              </a:defRPr>
            </a:lvl3pPr>
          </a:lstStyle>
          <a:p>
            <a:pPr lvl="0"/>
            <a:r>
              <a:rPr lang="nl-NL" altLang="zh-CN" dirty="0"/>
              <a:t>Klik om de modelstijlen te bewerken</a:t>
            </a:r>
          </a:p>
          <a:p>
            <a:pPr lvl="1"/>
            <a:r>
              <a:rPr lang="nl-NL" altLang="zh-CN" dirty="0"/>
              <a:t>eerste niveau</a:t>
            </a:r>
          </a:p>
          <a:p>
            <a:pPr lvl="2"/>
            <a:r>
              <a:rPr lang="nl-NL" altLang="zh-CN" dirty="0"/>
              <a:t>Tweede niveau</a:t>
            </a:r>
          </a:p>
        </p:txBody>
      </p:sp>
      <p:sp>
        <p:nvSpPr>
          <p:cNvPr id="4" name="Titel 3"/>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3102041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a:t>单击此处输入文字</a:t>
            </a:r>
          </a:p>
        </p:txBody>
      </p:sp>
    </p:spTree>
    <p:extLst>
      <p:ext uri="{BB962C8B-B14F-4D97-AF65-F5344CB8AC3E}">
        <p14:creationId xmlns:p14="http://schemas.microsoft.com/office/powerpoint/2010/main" val="3363442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560049" cy="868363"/>
          </a:xfrm>
        </p:spPr>
        <p:txBody>
          <a:bodyPr/>
          <a:lstStyle/>
          <a:p>
            <a:r>
              <a:rPr lang="zh-CN" altLang="en-US" dirty="0"/>
              <a:t>单击此处编辑母版标题样式</a:t>
            </a:r>
          </a:p>
        </p:txBody>
      </p:sp>
    </p:spTree>
    <p:extLst>
      <p:ext uri="{BB962C8B-B14F-4D97-AF65-F5344CB8AC3E}">
        <p14:creationId xmlns:p14="http://schemas.microsoft.com/office/powerpoint/2010/main" val="102402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C1B56-0A1A-4FE1-9B09-E91486B44B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DB5416-6AAB-4251-BCAE-80E8941FA2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19F14C-DA07-4AFB-AFD9-056AB7775E97}"/>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1BDF5272-B4FA-47F3-85BD-BADAC2488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74C60C-597A-4777-866D-CC97220EBAB6}"/>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2042288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1" name="Picture 10" descr="bg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Title Placeholder 1"/>
          <p:cNvSpPr>
            <a:spLocks noGrp="1"/>
          </p:cNvSpPr>
          <p:nvPr>
            <p:ph type="title"/>
          </p:nvPr>
        </p:nvSpPr>
        <p:spPr>
          <a:xfrm>
            <a:off x="1036320" y="457200"/>
            <a:ext cx="10688320" cy="841248"/>
          </a:xfrm>
          <a:prstGeom prst="rect">
            <a:avLst/>
          </a:prstGeom>
        </p:spPr>
        <p:txBody>
          <a:bodyPr vert="horz" lIns="91440" tIns="0" rIns="91440" bIns="0" rtlCol="0" anchor="ctr">
            <a:normAutofit/>
          </a:bodyPr>
          <a:lstStyle>
            <a:lvl1pPr>
              <a:lnSpc>
                <a:spcPct val="80000"/>
              </a:lnSpc>
              <a:defRPr>
                <a:solidFill>
                  <a:srgbClr val="007054"/>
                </a:solidFill>
              </a:defRPr>
            </a:lvl1pPr>
          </a:lstStyle>
          <a:p>
            <a:r>
              <a:rPr lang="en-US" dirty="0"/>
              <a:t>Click to edit Master title style</a:t>
            </a:r>
          </a:p>
        </p:txBody>
      </p:sp>
      <p:pic>
        <p:nvPicPr>
          <p:cNvPr id="7" name="Picture 6"/>
          <p:cNvPicPr>
            <a:picLocks noChangeAspect="1"/>
          </p:cNvPicPr>
          <p:nvPr userDrawn="1"/>
        </p:nvPicPr>
        <p:blipFill>
          <a:blip r:embed="rId3"/>
          <a:stretch>
            <a:fillRect/>
          </a:stretch>
        </p:blipFill>
        <p:spPr>
          <a:xfrm>
            <a:off x="619221" y="493078"/>
            <a:ext cx="416483" cy="736282"/>
          </a:xfrm>
          <a:prstGeom prst="rect">
            <a:avLst/>
          </a:prstGeom>
        </p:spPr>
      </p:pic>
      <p:sp>
        <p:nvSpPr>
          <p:cNvPr id="8" name="Content Placeholder 2"/>
          <p:cNvSpPr>
            <a:spLocks noGrp="1"/>
          </p:cNvSpPr>
          <p:nvPr>
            <p:ph sz="half" idx="1"/>
          </p:nvPr>
        </p:nvSpPr>
        <p:spPr>
          <a:xfrm>
            <a:off x="609600" y="1600201"/>
            <a:ext cx="10932160" cy="4278312"/>
          </a:xfrm>
          <a:prstGeom prst="rect">
            <a:avLst/>
          </a:prstGeom>
        </p:spPr>
        <p:txBody>
          <a:bodyPr/>
          <a:lstStyle>
            <a:lvl1pPr marL="228600" indent="-228600">
              <a:buClr>
                <a:srgbClr val="007054"/>
              </a:buClr>
              <a:defRPr sz="2800" b="1">
                <a:latin typeface="+mn-lt"/>
              </a:defRPr>
            </a:lvl1pPr>
            <a:lvl2pPr marL="577850" indent="-282575">
              <a:buClr>
                <a:srgbClr val="007054"/>
              </a:buClr>
              <a:defRPr sz="2400"/>
            </a:lvl2pPr>
            <a:lvl3pPr marL="739775" indent="-107950">
              <a:buClr>
                <a:srgbClr val="007054"/>
              </a:buClr>
              <a:defRPr sz="2000"/>
            </a:lvl3pPr>
            <a:lvl4pPr>
              <a:buClr>
                <a:srgbClr val="007054"/>
              </a:buClr>
              <a:defRPr sz="1800"/>
            </a:lvl4pPr>
            <a:lvl5pPr>
              <a:buClr>
                <a:srgbClr val="007054"/>
              </a:buCl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txBox="1">
            <a:spLocks/>
          </p:cNvSpPr>
          <p:nvPr userDrawn="1"/>
        </p:nvSpPr>
        <p:spPr>
          <a:xfrm>
            <a:off x="5734635" y="6253190"/>
            <a:ext cx="73152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sz="1200" b="1" smtClean="0">
                <a:solidFill>
                  <a:srgbClr val="007054"/>
                </a:solidFill>
              </a:rPr>
              <a:pPr algn="ctr"/>
              <a:t>‹#›</a:t>
            </a:fld>
            <a:endParaRPr lang="en-US" sz="1200" b="1" dirty="0">
              <a:solidFill>
                <a:srgbClr val="007054"/>
              </a:solidFill>
            </a:endParaRPr>
          </a:p>
        </p:txBody>
      </p:sp>
      <p:pic>
        <p:nvPicPr>
          <p:cNvPr id="2" name="Picture 1" descr="cissp-2lines-0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1571" y="6102623"/>
            <a:ext cx="2612272" cy="587180"/>
          </a:xfrm>
          <a:prstGeom prst="rect">
            <a:avLst/>
          </a:prstGeom>
        </p:spPr>
      </p:pic>
      <p:pic>
        <p:nvPicPr>
          <p:cNvPr id="9" name="Picture 8"/>
          <p:cNvPicPr>
            <a:picLocks noChangeAspect="1"/>
          </p:cNvPicPr>
          <p:nvPr userDrawn="1"/>
        </p:nvPicPr>
        <p:blipFill>
          <a:blip r:embed="rId5"/>
          <a:stretch>
            <a:fillRect/>
          </a:stretch>
        </p:blipFill>
        <p:spPr>
          <a:xfrm>
            <a:off x="10877974" y="6297719"/>
            <a:ext cx="1327573" cy="570441"/>
          </a:xfrm>
          <a:prstGeom prst="rect">
            <a:avLst/>
          </a:prstGeom>
        </p:spPr>
      </p:pic>
    </p:spTree>
    <p:extLst>
      <p:ext uri="{BB962C8B-B14F-4D97-AF65-F5344CB8AC3E}">
        <p14:creationId xmlns:p14="http://schemas.microsoft.com/office/powerpoint/2010/main" val="3847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F98CF-A1F7-44C3-A84A-C797432D6E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CE457A-D95B-4409-B37D-F402F0542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B7966CD-0191-423A-A90D-68FC81914D7D}"/>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88250844-79DE-4AFC-95D8-385CF7B709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F5C0E8-19D4-47BD-8270-63E2A3EC2685}"/>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253712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55862-78B6-46CF-A0B5-0DE89CC21C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D18029-E5EF-42CB-B363-26D218F1AC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AA947C8-1D45-47BD-B23A-3D90963FD6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C9901F-D936-47AB-A216-B2ACC53FAE62}"/>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6" name="页脚占位符 5">
            <a:extLst>
              <a:ext uri="{FF2B5EF4-FFF2-40B4-BE49-F238E27FC236}">
                <a16:creationId xmlns:a16="http://schemas.microsoft.com/office/drawing/2014/main" id="{459372A0-CB4C-4F59-ADD3-1A59ACF35A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2C62CC-3AF0-43D3-AB39-DCF02EA654B5}"/>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34176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05854-CBAF-4B0D-8693-4BA996783D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F74C62-6021-4BD0-AAEF-B5E8428E7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754A4B-B7EB-4B26-98CF-7F3366618A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14197F-913C-45CA-A4CE-945F5F873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289B4A-0A0A-4DD4-9569-01C6A6CD24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376A8C-A4B5-4E83-A49C-E759B220EF6D}"/>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8" name="页脚占位符 7">
            <a:extLst>
              <a:ext uri="{FF2B5EF4-FFF2-40B4-BE49-F238E27FC236}">
                <a16:creationId xmlns:a16="http://schemas.microsoft.com/office/drawing/2014/main" id="{3FD67405-FEC0-4735-86A9-AE11865EB7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3A4CC2-7B9E-432E-B8D6-BFF82AB066CA}"/>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180370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3DE5C-5E88-4B33-8C1E-F922D34EC7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56D079-3A6F-4ADB-A5D8-80CDEA300FFF}"/>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4" name="页脚占位符 3">
            <a:extLst>
              <a:ext uri="{FF2B5EF4-FFF2-40B4-BE49-F238E27FC236}">
                <a16:creationId xmlns:a16="http://schemas.microsoft.com/office/drawing/2014/main" id="{7AF59030-D48D-479F-B711-7246C1CD4E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A4A7A9-F9D0-4DD4-9111-02E1A6B3C11F}"/>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32001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FAC7B4-3624-4F70-BB38-0D98BDAB445C}"/>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3" name="页脚占位符 2">
            <a:extLst>
              <a:ext uri="{FF2B5EF4-FFF2-40B4-BE49-F238E27FC236}">
                <a16:creationId xmlns:a16="http://schemas.microsoft.com/office/drawing/2014/main" id="{634E931E-3BDE-4F41-9BA0-D604D78A39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6983A9-EEDD-4B77-BD4B-8A4A7F549B9E}"/>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92444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D108E-064D-49D3-83F4-F95315E56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465C6F-EF7D-4B19-A078-0306E290F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D3F9D5A-E4A7-4749-9F1F-9CE553320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46EA66-A678-45B7-AC1B-6751E3B79731}"/>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6" name="页脚占位符 5">
            <a:extLst>
              <a:ext uri="{FF2B5EF4-FFF2-40B4-BE49-F238E27FC236}">
                <a16:creationId xmlns:a16="http://schemas.microsoft.com/office/drawing/2014/main" id="{886C8552-5F3A-4915-8EBD-815AD42D7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CBF20-77F7-448E-BC0F-D93468748283}"/>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410939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355E5-CEFC-448D-B0D1-4B4E46D97E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1930876-D558-47F7-9E66-C504CBB6F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E2B9DF-D737-4D62-A124-09B331BFE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0C8225-F703-40B9-BE21-56768DBC6249}"/>
              </a:ext>
            </a:extLst>
          </p:cNvPr>
          <p:cNvSpPr>
            <a:spLocks noGrp="1"/>
          </p:cNvSpPr>
          <p:nvPr>
            <p:ph type="dt" sz="half" idx="10"/>
          </p:nvPr>
        </p:nvSpPr>
        <p:spPr/>
        <p:txBody>
          <a:bodyPr/>
          <a:lstStyle/>
          <a:p>
            <a:fld id="{7AD19A81-928C-460E-89D3-5D1C4644C357}" type="datetimeFigureOut">
              <a:rPr lang="zh-CN" altLang="en-US" smtClean="0"/>
              <a:t>2022/5/25</a:t>
            </a:fld>
            <a:endParaRPr lang="zh-CN" altLang="en-US"/>
          </a:p>
        </p:txBody>
      </p:sp>
      <p:sp>
        <p:nvSpPr>
          <p:cNvPr id="6" name="页脚占位符 5">
            <a:extLst>
              <a:ext uri="{FF2B5EF4-FFF2-40B4-BE49-F238E27FC236}">
                <a16:creationId xmlns:a16="http://schemas.microsoft.com/office/drawing/2014/main" id="{754C869F-F236-4A2B-A746-7E37C5A19E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55C057-A07B-4712-9109-FFE08E1F89A8}"/>
              </a:ext>
            </a:extLst>
          </p:cNvPr>
          <p:cNvSpPr>
            <a:spLocks noGrp="1"/>
          </p:cNvSpPr>
          <p:nvPr>
            <p:ph type="sldNum" sz="quarter" idx="12"/>
          </p:nvPr>
        </p:nvSpPr>
        <p:spPr/>
        <p:txBody>
          <a:body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292205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962B23-8BB5-40D1-82D0-C6EF6E983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2BE1E8-0BC7-4E85-9763-64CE42A69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501901-402B-4175-B1DA-23CB722F4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19A81-928C-460E-89D3-5D1C4644C357}" type="datetimeFigureOut">
              <a:rPr lang="zh-CN" altLang="en-US" smtClean="0"/>
              <a:t>2022/5/25</a:t>
            </a:fld>
            <a:endParaRPr lang="zh-CN" altLang="en-US"/>
          </a:p>
        </p:txBody>
      </p:sp>
      <p:sp>
        <p:nvSpPr>
          <p:cNvPr id="5" name="页脚占位符 4">
            <a:extLst>
              <a:ext uri="{FF2B5EF4-FFF2-40B4-BE49-F238E27FC236}">
                <a16:creationId xmlns:a16="http://schemas.microsoft.com/office/drawing/2014/main" id="{FB05B8D1-B403-4F15-AD53-372BF5E91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954DF5-6540-41C0-9103-15DA2622B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2BDA-C13A-44EF-846B-561258482077}" type="slidenum">
              <a:rPr lang="zh-CN" altLang="en-US" smtClean="0"/>
              <a:t>‹#›</a:t>
            </a:fld>
            <a:endParaRPr lang="zh-CN" altLang="en-US"/>
          </a:p>
        </p:txBody>
      </p:sp>
    </p:spTree>
    <p:extLst>
      <p:ext uri="{BB962C8B-B14F-4D97-AF65-F5344CB8AC3E}">
        <p14:creationId xmlns:p14="http://schemas.microsoft.com/office/powerpoint/2010/main" val="417702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10680701" y="1"/>
            <a:ext cx="1511300"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27" name="Rectangle 119"/>
          <p:cNvSpPr>
            <a:spLocks noChangeArrowheads="1"/>
          </p:cNvSpPr>
          <p:nvPr/>
        </p:nvSpPr>
        <p:spPr bwMode="gray">
          <a:xfrm>
            <a:off x="0" y="1"/>
            <a:ext cx="10678584"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nvGrpSpPr>
          <p:cNvPr id="1028" name="Group 120"/>
          <p:cNvGrpSpPr>
            <a:grpSpLocks/>
          </p:cNvGrpSpPr>
          <p:nvPr/>
        </p:nvGrpSpPr>
        <p:grpSpPr bwMode="auto">
          <a:xfrm>
            <a:off x="9169400" y="152400"/>
            <a:ext cx="2540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ea typeface="黑体" pitchFamily="49" charset="-122"/>
              </a:endParaRPr>
            </a:p>
          </p:txBody>
        </p:sp>
      </p:grpSp>
      <p:sp>
        <p:nvSpPr>
          <p:cNvPr id="1029" name="Rectangle 152"/>
          <p:cNvSpPr>
            <a:spLocks noChangeArrowheads="1"/>
          </p:cNvSpPr>
          <p:nvPr/>
        </p:nvSpPr>
        <p:spPr bwMode="gray">
          <a:xfrm>
            <a:off x="8737600" y="76200"/>
            <a:ext cx="3048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030" name="Rectangle 153"/>
          <p:cNvSpPr>
            <a:spLocks noChangeArrowheads="1"/>
          </p:cNvSpPr>
          <p:nvPr/>
        </p:nvSpPr>
        <p:spPr bwMode="gray">
          <a:xfrm>
            <a:off x="8940800" y="228600"/>
            <a:ext cx="3048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031" name="Rectangle 154"/>
          <p:cNvSpPr>
            <a:spLocks noChangeArrowheads="1"/>
          </p:cNvSpPr>
          <p:nvPr/>
        </p:nvSpPr>
        <p:spPr bwMode="gray">
          <a:xfrm>
            <a:off x="9144000" y="304800"/>
            <a:ext cx="4064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黑体" pitchFamily="49" charset="-122"/>
            </a:endParaRPr>
          </a:p>
        </p:txBody>
      </p:sp>
      <p:sp>
        <p:nvSpPr>
          <p:cNvPr id="1032" name="Rectangle 3"/>
          <p:cNvSpPr>
            <a:spLocks noGrp="1" noChangeArrowheads="1"/>
          </p:cNvSpPr>
          <p:nvPr>
            <p:ph type="body" idx="1"/>
          </p:nvPr>
        </p:nvSpPr>
        <p:spPr bwMode="gray">
          <a:xfrm>
            <a:off x="711200" y="1295400"/>
            <a:ext cx="1092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5588000" y="6505575"/>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711201" y="260351"/>
            <a:ext cx="9461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2550996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image" Target="../media/image46.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3" Type="http://schemas.openxmlformats.org/officeDocument/2006/relationships/customXml" Target="../ink/ink5.xml"/><Relationship Id="rId3" Type="http://schemas.openxmlformats.org/officeDocument/2006/relationships/image" Target="../media/image10.png"/><Relationship Id="rId12" Type="http://schemas.openxmlformats.org/officeDocument/2006/relationships/customXml" Target="../ink/ink4.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image" Target="../media/image14.png"/><Relationship Id="rId1" Type="http://schemas.openxmlformats.org/officeDocument/2006/relationships/slideLayout" Target="../slideLayouts/slideLayout13.xml"/><Relationship Id="rId11" Type="http://schemas.openxmlformats.org/officeDocument/2006/relationships/customXml" Target="../ink/ink3.xml"/><Relationship Id="rId5" Type="http://schemas.openxmlformats.org/officeDocument/2006/relationships/customXml" Target="../ink/ink1.xml"/><Relationship Id="rId15" Type="http://schemas.openxmlformats.org/officeDocument/2006/relationships/image" Target="../media/image13.png"/><Relationship Id="rId10" Type="http://schemas.openxmlformats.org/officeDocument/2006/relationships/customXml" Target="../ink/ink2.xml"/><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8" descr="PPT_Deck_Finished"/>
          <p:cNvPicPr>
            <a:picLocks noChangeAspect="1" noChangeArrowheads="1"/>
          </p:cNvPicPr>
          <p:nvPr/>
        </p:nvPicPr>
        <p:blipFill>
          <a:blip r:embed="rId2"/>
          <a:srcRect/>
          <a:stretch>
            <a:fillRect/>
          </a:stretch>
        </p:blipFill>
        <p:spPr bwMode="auto">
          <a:xfrm>
            <a:off x="2227262" y="1271995"/>
            <a:ext cx="7620000" cy="5715000"/>
          </a:xfrm>
          <a:prstGeom prst="rect">
            <a:avLst/>
          </a:prstGeom>
          <a:noFill/>
          <a:ln w="9525">
            <a:noFill/>
            <a:miter lim="800000"/>
            <a:headEnd/>
            <a:tailEnd/>
          </a:ln>
        </p:spPr>
      </p:pic>
      <p:sp>
        <p:nvSpPr>
          <p:cNvPr id="33796" name="Rectangle 2"/>
          <p:cNvSpPr>
            <a:spLocks noGrp="1" noChangeArrowheads="1"/>
          </p:cNvSpPr>
          <p:nvPr>
            <p:ph type="title" idx="4294967295"/>
          </p:nvPr>
        </p:nvSpPr>
        <p:spPr>
          <a:xfrm>
            <a:off x="2354264" y="0"/>
            <a:ext cx="7773987" cy="838200"/>
          </a:xfrm>
          <a:noFill/>
        </p:spPr>
        <p:txBody>
          <a:bodyPr/>
          <a:lstStyle/>
          <a:p>
            <a:pPr eaLnBrk="1" hangingPunct="1"/>
            <a:r>
              <a:rPr lang="zh-CN" altLang="en-US" sz="3600"/>
              <a:t>数字签名概述(续)— 数据签名操作</a:t>
            </a:r>
            <a:endParaRPr lang="zh-CN" altLang="en-US"/>
          </a:p>
        </p:txBody>
      </p:sp>
      <p:sp>
        <p:nvSpPr>
          <p:cNvPr id="274439" name="Freeform 88"/>
          <p:cNvSpPr>
            <a:spLocks noEditPoints="1" noChangeArrowheads="1"/>
          </p:cNvSpPr>
          <p:nvPr/>
        </p:nvSpPr>
        <p:spPr bwMode="auto">
          <a:xfrm>
            <a:off x="7107238" y="3754439"/>
            <a:ext cx="106362" cy="401637"/>
          </a:xfrm>
          <a:custGeom>
            <a:avLst/>
            <a:gdLst>
              <a:gd name="T0" fmla="*/ 2147483647 w 67"/>
              <a:gd name="T1" fmla="*/ 2147483647 h 253"/>
              <a:gd name="T2" fmla="*/ 2147483647 w 67"/>
              <a:gd name="T3" fmla="*/ 2147483647 h 253"/>
              <a:gd name="T4" fmla="*/ 2147483647 w 67"/>
              <a:gd name="T5" fmla="*/ 2147483647 h 253"/>
              <a:gd name="T6" fmla="*/ 2147483647 w 67"/>
              <a:gd name="T7" fmla="*/ 2147483647 h 253"/>
              <a:gd name="T8" fmla="*/ 2147483647 w 67"/>
              <a:gd name="T9" fmla="*/ 2147483647 h 253"/>
              <a:gd name="T10" fmla="*/ 2147483647 w 67"/>
              <a:gd name="T11" fmla="*/ 2147483647 h 253"/>
              <a:gd name="T12" fmla="*/ 2147483647 w 67"/>
              <a:gd name="T13" fmla="*/ 2147483647 h 253"/>
              <a:gd name="T14" fmla="*/ 2147483647 w 67"/>
              <a:gd name="T15" fmla="*/ 0 h 253"/>
              <a:gd name="T16" fmla="*/ 2147483647 w 67"/>
              <a:gd name="T17" fmla="*/ 0 h 253"/>
              <a:gd name="T18" fmla="*/ 2147483647 w 67"/>
              <a:gd name="T19" fmla="*/ 0 h 253"/>
              <a:gd name="T20" fmla="*/ 2147483647 w 67"/>
              <a:gd name="T21" fmla="*/ 2147483647 h 253"/>
              <a:gd name="T22" fmla="*/ 2147483647 w 67"/>
              <a:gd name="T23" fmla="*/ 2147483647 h 253"/>
              <a:gd name="T24" fmla="*/ 2147483647 w 67"/>
              <a:gd name="T25" fmla="*/ 2147483647 h 253"/>
              <a:gd name="T26" fmla="*/ 2147483647 w 67"/>
              <a:gd name="T27" fmla="*/ 2147483647 h 253"/>
              <a:gd name="T28" fmla="*/ 0 w 67"/>
              <a:gd name="T29" fmla="*/ 2147483647 h 253"/>
              <a:gd name="T30" fmla="*/ 2147483647 w 67"/>
              <a:gd name="T31" fmla="*/ 2147483647 h 2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
              <a:gd name="T49" fmla="*/ 0 h 253"/>
              <a:gd name="T50" fmla="*/ 67 w 67"/>
              <a:gd name="T51" fmla="*/ 253 h 2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 h="253">
                <a:moveTo>
                  <a:pt x="33" y="9"/>
                </a:moveTo>
                <a:lnTo>
                  <a:pt x="33" y="219"/>
                </a:lnTo>
                <a:lnTo>
                  <a:pt x="33" y="227"/>
                </a:lnTo>
                <a:lnTo>
                  <a:pt x="25" y="227"/>
                </a:lnTo>
                <a:lnTo>
                  <a:pt x="25" y="219"/>
                </a:lnTo>
                <a:lnTo>
                  <a:pt x="25" y="9"/>
                </a:lnTo>
                <a:lnTo>
                  <a:pt x="25" y="0"/>
                </a:lnTo>
                <a:lnTo>
                  <a:pt x="33" y="0"/>
                </a:lnTo>
                <a:lnTo>
                  <a:pt x="33" y="9"/>
                </a:lnTo>
                <a:close/>
                <a:moveTo>
                  <a:pt x="67" y="185"/>
                </a:moveTo>
                <a:lnTo>
                  <a:pt x="33" y="253"/>
                </a:lnTo>
                <a:lnTo>
                  <a:pt x="0" y="185"/>
                </a:lnTo>
                <a:lnTo>
                  <a:pt x="67" y="185"/>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274440" name="Freeform 89"/>
          <p:cNvSpPr>
            <a:spLocks noEditPoints="1" noChangeArrowheads="1"/>
          </p:cNvSpPr>
          <p:nvPr/>
        </p:nvSpPr>
        <p:spPr bwMode="auto">
          <a:xfrm>
            <a:off x="3913188" y="3754439"/>
            <a:ext cx="106362" cy="401637"/>
          </a:xfrm>
          <a:custGeom>
            <a:avLst/>
            <a:gdLst>
              <a:gd name="T0" fmla="*/ 2147483647 w 67"/>
              <a:gd name="T1" fmla="*/ 2147483647 h 253"/>
              <a:gd name="T2" fmla="*/ 2147483647 w 67"/>
              <a:gd name="T3" fmla="*/ 2147483647 h 253"/>
              <a:gd name="T4" fmla="*/ 2147483647 w 67"/>
              <a:gd name="T5" fmla="*/ 2147483647 h 253"/>
              <a:gd name="T6" fmla="*/ 2147483647 w 67"/>
              <a:gd name="T7" fmla="*/ 2147483647 h 253"/>
              <a:gd name="T8" fmla="*/ 2147483647 w 67"/>
              <a:gd name="T9" fmla="*/ 2147483647 h 253"/>
              <a:gd name="T10" fmla="*/ 2147483647 w 67"/>
              <a:gd name="T11" fmla="*/ 2147483647 h 253"/>
              <a:gd name="T12" fmla="*/ 2147483647 w 67"/>
              <a:gd name="T13" fmla="*/ 2147483647 h 253"/>
              <a:gd name="T14" fmla="*/ 2147483647 w 67"/>
              <a:gd name="T15" fmla="*/ 0 h 253"/>
              <a:gd name="T16" fmla="*/ 2147483647 w 67"/>
              <a:gd name="T17" fmla="*/ 0 h 253"/>
              <a:gd name="T18" fmla="*/ 2147483647 w 67"/>
              <a:gd name="T19" fmla="*/ 0 h 253"/>
              <a:gd name="T20" fmla="*/ 2147483647 w 67"/>
              <a:gd name="T21" fmla="*/ 2147483647 h 253"/>
              <a:gd name="T22" fmla="*/ 2147483647 w 67"/>
              <a:gd name="T23" fmla="*/ 2147483647 h 253"/>
              <a:gd name="T24" fmla="*/ 2147483647 w 67"/>
              <a:gd name="T25" fmla="*/ 2147483647 h 253"/>
              <a:gd name="T26" fmla="*/ 2147483647 w 67"/>
              <a:gd name="T27" fmla="*/ 2147483647 h 253"/>
              <a:gd name="T28" fmla="*/ 0 w 67"/>
              <a:gd name="T29" fmla="*/ 2147483647 h 253"/>
              <a:gd name="T30" fmla="*/ 2147483647 w 67"/>
              <a:gd name="T31" fmla="*/ 2147483647 h 2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
              <a:gd name="T49" fmla="*/ 0 h 253"/>
              <a:gd name="T50" fmla="*/ 67 w 67"/>
              <a:gd name="T51" fmla="*/ 253 h 2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 h="253">
                <a:moveTo>
                  <a:pt x="34" y="9"/>
                </a:moveTo>
                <a:lnTo>
                  <a:pt x="34" y="219"/>
                </a:lnTo>
                <a:lnTo>
                  <a:pt x="34" y="227"/>
                </a:lnTo>
                <a:lnTo>
                  <a:pt x="25" y="227"/>
                </a:lnTo>
                <a:lnTo>
                  <a:pt x="25" y="219"/>
                </a:lnTo>
                <a:lnTo>
                  <a:pt x="25" y="9"/>
                </a:lnTo>
                <a:lnTo>
                  <a:pt x="25" y="0"/>
                </a:lnTo>
                <a:lnTo>
                  <a:pt x="34" y="0"/>
                </a:lnTo>
                <a:lnTo>
                  <a:pt x="34" y="9"/>
                </a:lnTo>
                <a:close/>
                <a:moveTo>
                  <a:pt x="67" y="185"/>
                </a:moveTo>
                <a:lnTo>
                  <a:pt x="34" y="253"/>
                </a:lnTo>
                <a:lnTo>
                  <a:pt x="0" y="185"/>
                </a:lnTo>
                <a:lnTo>
                  <a:pt x="67" y="185"/>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274441" name="Freeform 94"/>
          <p:cNvSpPr>
            <a:spLocks noEditPoints="1" noChangeArrowheads="1"/>
          </p:cNvSpPr>
          <p:nvPr/>
        </p:nvSpPr>
        <p:spPr bwMode="auto">
          <a:xfrm>
            <a:off x="6438900" y="4476751"/>
            <a:ext cx="306388" cy="106363"/>
          </a:xfrm>
          <a:custGeom>
            <a:avLst/>
            <a:gdLst>
              <a:gd name="T0" fmla="*/ 2147483647 w 193"/>
              <a:gd name="T1" fmla="*/ 2147483647 h 67"/>
              <a:gd name="T2" fmla="*/ 2147483647 w 193"/>
              <a:gd name="T3" fmla="*/ 2147483647 h 67"/>
              <a:gd name="T4" fmla="*/ 2147483647 w 193"/>
              <a:gd name="T5" fmla="*/ 2147483647 h 67"/>
              <a:gd name="T6" fmla="*/ 2147483647 w 193"/>
              <a:gd name="T7" fmla="*/ 2147483647 h 67"/>
              <a:gd name="T8" fmla="*/ 2147483647 w 193"/>
              <a:gd name="T9" fmla="*/ 2147483647 h 67"/>
              <a:gd name="T10" fmla="*/ 2147483647 w 193"/>
              <a:gd name="T11" fmla="*/ 2147483647 h 67"/>
              <a:gd name="T12" fmla="*/ 2147483647 w 193"/>
              <a:gd name="T13" fmla="*/ 2147483647 h 67"/>
              <a:gd name="T14" fmla="*/ 0 w 193"/>
              <a:gd name="T15" fmla="*/ 2147483647 h 67"/>
              <a:gd name="T16" fmla="*/ 0 w 193"/>
              <a:gd name="T17" fmla="*/ 2147483647 h 67"/>
              <a:gd name="T18" fmla="*/ 0 w 193"/>
              <a:gd name="T19" fmla="*/ 2147483647 h 67"/>
              <a:gd name="T20" fmla="*/ 2147483647 w 193"/>
              <a:gd name="T21" fmla="*/ 2147483647 h 67"/>
              <a:gd name="T22" fmla="*/ 2147483647 w 193"/>
              <a:gd name="T23" fmla="*/ 2147483647 h 67"/>
              <a:gd name="T24" fmla="*/ 2147483647 w 193"/>
              <a:gd name="T25" fmla="*/ 0 h 67"/>
              <a:gd name="T26" fmla="*/ 2147483647 w 193"/>
              <a:gd name="T27" fmla="*/ 2147483647 h 67"/>
              <a:gd name="T28" fmla="*/ 2147483647 w 193"/>
              <a:gd name="T29" fmla="*/ 2147483647 h 67"/>
              <a:gd name="T30" fmla="*/ 2147483647 w 193"/>
              <a:gd name="T31" fmla="*/ 0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3"/>
              <a:gd name="T49" fmla="*/ 0 h 67"/>
              <a:gd name="T50" fmla="*/ 193 w 193"/>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3" h="67">
                <a:moveTo>
                  <a:pt x="8" y="25"/>
                </a:moveTo>
                <a:lnTo>
                  <a:pt x="160" y="25"/>
                </a:lnTo>
                <a:lnTo>
                  <a:pt x="168" y="25"/>
                </a:lnTo>
                <a:lnTo>
                  <a:pt x="168" y="33"/>
                </a:lnTo>
                <a:lnTo>
                  <a:pt x="160" y="33"/>
                </a:lnTo>
                <a:lnTo>
                  <a:pt x="8" y="33"/>
                </a:lnTo>
                <a:lnTo>
                  <a:pt x="0" y="33"/>
                </a:lnTo>
                <a:lnTo>
                  <a:pt x="0" y="25"/>
                </a:lnTo>
                <a:lnTo>
                  <a:pt x="8" y="25"/>
                </a:lnTo>
                <a:close/>
                <a:moveTo>
                  <a:pt x="126" y="0"/>
                </a:moveTo>
                <a:lnTo>
                  <a:pt x="193" y="33"/>
                </a:lnTo>
                <a:lnTo>
                  <a:pt x="126" y="67"/>
                </a:lnTo>
                <a:lnTo>
                  <a:pt x="126" y="0"/>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grpSp>
        <p:nvGrpSpPr>
          <p:cNvPr id="2" name="Group 148"/>
          <p:cNvGrpSpPr>
            <a:grpSpLocks/>
          </p:cNvGrpSpPr>
          <p:nvPr/>
        </p:nvGrpSpPr>
        <p:grpSpPr bwMode="auto">
          <a:xfrm>
            <a:off x="3513138" y="1844675"/>
            <a:ext cx="893762" cy="774700"/>
            <a:chOff x="0" y="0"/>
            <a:chExt cx="563" cy="488"/>
          </a:xfrm>
        </p:grpSpPr>
        <p:sp>
          <p:nvSpPr>
            <p:cNvPr id="33902" name="Freeform 8"/>
            <p:cNvSpPr>
              <a:spLocks noChangeArrowheads="1"/>
            </p:cNvSpPr>
            <p:nvPr/>
          </p:nvSpPr>
          <p:spPr bwMode="auto">
            <a:xfrm>
              <a:off x="0" y="0"/>
              <a:ext cx="563" cy="488"/>
            </a:xfrm>
            <a:custGeom>
              <a:avLst/>
              <a:gdLst>
                <a:gd name="T0" fmla="*/ 0 w 563"/>
                <a:gd name="T1" fmla="*/ 454 h 488"/>
                <a:gd name="T2" fmla="*/ 33 w 563"/>
                <a:gd name="T3" fmla="*/ 463 h 488"/>
                <a:gd name="T4" fmla="*/ 67 w 563"/>
                <a:gd name="T5" fmla="*/ 471 h 488"/>
                <a:gd name="T6" fmla="*/ 101 w 563"/>
                <a:gd name="T7" fmla="*/ 480 h 488"/>
                <a:gd name="T8" fmla="*/ 126 w 563"/>
                <a:gd name="T9" fmla="*/ 488 h 488"/>
                <a:gd name="T10" fmla="*/ 143 w 563"/>
                <a:gd name="T11" fmla="*/ 480 h 488"/>
                <a:gd name="T12" fmla="*/ 159 w 563"/>
                <a:gd name="T13" fmla="*/ 480 h 488"/>
                <a:gd name="T14" fmla="*/ 176 w 563"/>
                <a:gd name="T15" fmla="*/ 480 h 488"/>
                <a:gd name="T16" fmla="*/ 185 w 563"/>
                <a:gd name="T17" fmla="*/ 480 h 488"/>
                <a:gd name="T18" fmla="*/ 202 w 563"/>
                <a:gd name="T19" fmla="*/ 480 h 488"/>
                <a:gd name="T20" fmla="*/ 210 w 563"/>
                <a:gd name="T21" fmla="*/ 480 h 488"/>
                <a:gd name="T22" fmla="*/ 235 w 563"/>
                <a:gd name="T23" fmla="*/ 471 h 488"/>
                <a:gd name="T24" fmla="*/ 252 w 563"/>
                <a:gd name="T25" fmla="*/ 463 h 488"/>
                <a:gd name="T26" fmla="*/ 269 w 563"/>
                <a:gd name="T27" fmla="*/ 463 h 488"/>
                <a:gd name="T28" fmla="*/ 294 w 563"/>
                <a:gd name="T29" fmla="*/ 446 h 488"/>
                <a:gd name="T30" fmla="*/ 311 w 563"/>
                <a:gd name="T31" fmla="*/ 446 h 488"/>
                <a:gd name="T32" fmla="*/ 328 w 563"/>
                <a:gd name="T33" fmla="*/ 438 h 488"/>
                <a:gd name="T34" fmla="*/ 353 w 563"/>
                <a:gd name="T35" fmla="*/ 429 h 488"/>
                <a:gd name="T36" fmla="*/ 378 w 563"/>
                <a:gd name="T37" fmla="*/ 421 h 488"/>
                <a:gd name="T38" fmla="*/ 404 w 563"/>
                <a:gd name="T39" fmla="*/ 412 h 488"/>
                <a:gd name="T40" fmla="*/ 429 w 563"/>
                <a:gd name="T41" fmla="*/ 404 h 488"/>
                <a:gd name="T42" fmla="*/ 454 w 563"/>
                <a:gd name="T43" fmla="*/ 395 h 488"/>
                <a:gd name="T44" fmla="*/ 488 w 563"/>
                <a:gd name="T45" fmla="*/ 387 h 488"/>
                <a:gd name="T46" fmla="*/ 521 w 563"/>
                <a:gd name="T47" fmla="*/ 387 h 488"/>
                <a:gd name="T48" fmla="*/ 563 w 563"/>
                <a:gd name="T49" fmla="*/ 387 h 488"/>
                <a:gd name="T50" fmla="*/ 563 w 563"/>
                <a:gd name="T51" fmla="*/ 0 h 488"/>
                <a:gd name="T52" fmla="*/ 0 w 563"/>
                <a:gd name="T53" fmla="*/ 0 h 488"/>
                <a:gd name="T54" fmla="*/ 0 w 563"/>
                <a:gd name="T55" fmla="*/ 454 h 4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63"/>
                <a:gd name="T85" fmla="*/ 0 h 488"/>
                <a:gd name="T86" fmla="*/ 563 w 563"/>
                <a:gd name="T87" fmla="*/ 488 h 4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63" h="488">
                  <a:moveTo>
                    <a:pt x="0" y="454"/>
                  </a:moveTo>
                  <a:lnTo>
                    <a:pt x="33" y="463"/>
                  </a:lnTo>
                  <a:lnTo>
                    <a:pt x="67" y="471"/>
                  </a:lnTo>
                  <a:lnTo>
                    <a:pt x="101" y="480"/>
                  </a:lnTo>
                  <a:lnTo>
                    <a:pt x="126" y="488"/>
                  </a:lnTo>
                  <a:lnTo>
                    <a:pt x="143" y="480"/>
                  </a:lnTo>
                  <a:lnTo>
                    <a:pt x="159" y="480"/>
                  </a:lnTo>
                  <a:lnTo>
                    <a:pt x="176" y="480"/>
                  </a:lnTo>
                  <a:lnTo>
                    <a:pt x="185" y="480"/>
                  </a:lnTo>
                  <a:lnTo>
                    <a:pt x="202" y="480"/>
                  </a:lnTo>
                  <a:lnTo>
                    <a:pt x="210" y="480"/>
                  </a:lnTo>
                  <a:lnTo>
                    <a:pt x="235" y="471"/>
                  </a:lnTo>
                  <a:lnTo>
                    <a:pt x="252" y="463"/>
                  </a:lnTo>
                  <a:lnTo>
                    <a:pt x="269" y="463"/>
                  </a:lnTo>
                  <a:lnTo>
                    <a:pt x="294" y="446"/>
                  </a:lnTo>
                  <a:lnTo>
                    <a:pt x="311" y="446"/>
                  </a:lnTo>
                  <a:lnTo>
                    <a:pt x="328" y="438"/>
                  </a:lnTo>
                  <a:lnTo>
                    <a:pt x="353" y="429"/>
                  </a:lnTo>
                  <a:lnTo>
                    <a:pt x="378" y="421"/>
                  </a:lnTo>
                  <a:lnTo>
                    <a:pt x="404" y="412"/>
                  </a:lnTo>
                  <a:lnTo>
                    <a:pt x="429" y="404"/>
                  </a:lnTo>
                  <a:lnTo>
                    <a:pt x="454" y="395"/>
                  </a:lnTo>
                  <a:lnTo>
                    <a:pt x="488" y="387"/>
                  </a:lnTo>
                  <a:lnTo>
                    <a:pt x="521" y="387"/>
                  </a:lnTo>
                  <a:lnTo>
                    <a:pt x="563" y="387"/>
                  </a:lnTo>
                  <a:lnTo>
                    <a:pt x="563" y="0"/>
                  </a:lnTo>
                  <a:lnTo>
                    <a:pt x="0" y="0"/>
                  </a:lnTo>
                  <a:lnTo>
                    <a:pt x="0" y="454"/>
                  </a:lnTo>
                  <a:close/>
                </a:path>
              </a:pathLst>
            </a:custGeom>
            <a:solidFill>
              <a:srgbClr val="99CCFF"/>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903" name="Freeform 9"/>
            <p:cNvSpPr>
              <a:spLocks noChangeArrowheads="1"/>
            </p:cNvSpPr>
            <p:nvPr/>
          </p:nvSpPr>
          <p:spPr bwMode="auto">
            <a:xfrm>
              <a:off x="0" y="0"/>
              <a:ext cx="563" cy="488"/>
            </a:xfrm>
            <a:custGeom>
              <a:avLst/>
              <a:gdLst>
                <a:gd name="T0" fmla="*/ 0 w 563"/>
                <a:gd name="T1" fmla="*/ 454 h 488"/>
                <a:gd name="T2" fmla="*/ 33 w 563"/>
                <a:gd name="T3" fmla="*/ 463 h 488"/>
                <a:gd name="T4" fmla="*/ 67 w 563"/>
                <a:gd name="T5" fmla="*/ 471 h 488"/>
                <a:gd name="T6" fmla="*/ 101 w 563"/>
                <a:gd name="T7" fmla="*/ 480 h 488"/>
                <a:gd name="T8" fmla="*/ 126 w 563"/>
                <a:gd name="T9" fmla="*/ 488 h 488"/>
                <a:gd name="T10" fmla="*/ 143 w 563"/>
                <a:gd name="T11" fmla="*/ 480 h 488"/>
                <a:gd name="T12" fmla="*/ 159 w 563"/>
                <a:gd name="T13" fmla="*/ 480 h 488"/>
                <a:gd name="T14" fmla="*/ 176 w 563"/>
                <a:gd name="T15" fmla="*/ 480 h 488"/>
                <a:gd name="T16" fmla="*/ 185 w 563"/>
                <a:gd name="T17" fmla="*/ 480 h 488"/>
                <a:gd name="T18" fmla="*/ 202 w 563"/>
                <a:gd name="T19" fmla="*/ 480 h 488"/>
                <a:gd name="T20" fmla="*/ 210 w 563"/>
                <a:gd name="T21" fmla="*/ 480 h 488"/>
                <a:gd name="T22" fmla="*/ 235 w 563"/>
                <a:gd name="T23" fmla="*/ 471 h 488"/>
                <a:gd name="T24" fmla="*/ 252 w 563"/>
                <a:gd name="T25" fmla="*/ 463 h 488"/>
                <a:gd name="T26" fmla="*/ 269 w 563"/>
                <a:gd name="T27" fmla="*/ 463 h 488"/>
                <a:gd name="T28" fmla="*/ 294 w 563"/>
                <a:gd name="T29" fmla="*/ 446 h 488"/>
                <a:gd name="T30" fmla="*/ 311 w 563"/>
                <a:gd name="T31" fmla="*/ 446 h 488"/>
                <a:gd name="T32" fmla="*/ 328 w 563"/>
                <a:gd name="T33" fmla="*/ 438 h 488"/>
                <a:gd name="T34" fmla="*/ 353 w 563"/>
                <a:gd name="T35" fmla="*/ 429 h 488"/>
                <a:gd name="T36" fmla="*/ 378 w 563"/>
                <a:gd name="T37" fmla="*/ 421 h 488"/>
                <a:gd name="T38" fmla="*/ 404 w 563"/>
                <a:gd name="T39" fmla="*/ 412 h 488"/>
                <a:gd name="T40" fmla="*/ 429 w 563"/>
                <a:gd name="T41" fmla="*/ 404 h 488"/>
                <a:gd name="T42" fmla="*/ 454 w 563"/>
                <a:gd name="T43" fmla="*/ 395 h 488"/>
                <a:gd name="T44" fmla="*/ 488 w 563"/>
                <a:gd name="T45" fmla="*/ 387 h 488"/>
                <a:gd name="T46" fmla="*/ 521 w 563"/>
                <a:gd name="T47" fmla="*/ 387 h 488"/>
                <a:gd name="T48" fmla="*/ 563 w 563"/>
                <a:gd name="T49" fmla="*/ 387 h 488"/>
                <a:gd name="T50" fmla="*/ 563 w 563"/>
                <a:gd name="T51" fmla="*/ 0 h 488"/>
                <a:gd name="T52" fmla="*/ 0 w 563"/>
                <a:gd name="T53" fmla="*/ 0 h 488"/>
                <a:gd name="T54" fmla="*/ 0 w 563"/>
                <a:gd name="T55" fmla="*/ 454 h 4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63"/>
                <a:gd name="T85" fmla="*/ 0 h 488"/>
                <a:gd name="T86" fmla="*/ 563 w 563"/>
                <a:gd name="T87" fmla="*/ 488 h 4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63" h="488">
                  <a:moveTo>
                    <a:pt x="0" y="454"/>
                  </a:moveTo>
                  <a:lnTo>
                    <a:pt x="33" y="463"/>
                  </a:lnTo>
                  <a:lnTo>
                    <a:pt x="67" y="471"/>
                  </a:lnTo>
                  <a:lnTo>
                    <a:pt x="101" y="480"/>
                  </a:lnTo>
                  <a:lnTo>
                    <a:pt x="126" y="488"/>
                  </a:lnTo>
                  <a:lnTo>
                    <a:pt x="143" y="480"/>
                  </a:lnTo>
                  <a:lnTo>
                    <a:pt x="159" y="480"/>
                  </a:lnTo>
                  <a:lnTo>
                    <a:pt x="176" y="480"/>
                  </a:lnTo>
                  <a:lnTo>
                    <a:pt x="185" y="480"/>
                  </a:lnTo>
                  <a:lnTo>
                    <a:pt x="202" y="480"/>
                  </a:lnTo>
                  <a:lnTo>
                    <a:pt x="210" y="480"/>
                  </a:lnTo>
                  <a:lnTo>
                    <a:pt x="235" y="471"/>
                  </a:lnTo>
                  <a:lnTo>
                    <a:pt x="252" y="463"/>
                  </a:lnTo>
                  <a:lnTo>
                    <a:pt x="269" y="463"/>
                  </a:lnTo>
                  <a:lnTo>
                    <a:pt x="294" y="446"/>
                  </a:lnTo>
                  <a:lnTo>
                    <a:pt x="311" y="446"/>
                  </a:lnTo>
                  <a:lnTo>
                    <a:pt x="328" y="438"/>
                  </a:lnTo>
                  <a:lnTo>
                    <a:pt x="353" y="429"/>
                  </a:lnTo>
                  <a:lnTo>
                    <a:pt x="378" y="421"/>
                  </a:lnTo>
                  <a:lnTo>
                    <a:pt x="404" y="412"/>
                  </a:lnTo>
                  <a:lnTo>
                    <a:pt x="429" y="404"/>
                  </a:lnTo>
                  <a:lnTo>
                    <a:pt x="454" y="395"/>
                  </a:lnTo>
                  <a:lnTo>
                    <a:pt x="488" y="387"/>
                  </a:lnTo>
                  <a:lnTo>
                    <a:pt x="521" y="387"/>
                  </a:lnTo>
                  <a:lnTo>
                    <a:pt x="563" y="387"/>
                  </a:lnTo>
                  <a:lnTo>
                    <a:pt x="563" y="0"/>
                  </a:lnTo>
                  <a:lnTo>
                    <a:pt x="0" y="0"/>
                  </a:lnTo>
                  <a:lnTo>
                    <a:pt x="0" y="454"/>
                  </a:lnTo>
                </a:path>
              </a:pathLst>
            </a:custGeom>
            <a:noFill/>
            <a:ln w="12700">
              <a:solidFill>
                <a:srgbClr val="0000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904" name="Rectangle 97"/>
            <p:cNvSpPr>
              <a:spLocks noChangeArrowheads="1"/>
            </p:cNvSpPr>
            <p:nvPr/>
          </p:nvSpPr>
          <p:spPr bwMode="auto">
            <a:xfrm>
              <a:off x="176" y="177"/>
              <a:ext cx="240" cy="1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信息</a:t>
              </a:r>
              <a:endParaRPr lang="zh-CN" altLang="en-US">
                <a:solidFill>
                  <a:srgbClr val="000000"/>
                </a:solidFill>
                <a:latin typeface="Lucida Sans Unicode" pitchFamily="34" charset="0"/>
                <a:ea typeface="黑体" pitchFamily="49" charset="-122"/>
                <a:sym typeface="Lucida Sans Unicode" pitchFamily="34" charset="0"/>
              </a:endParaRPr>
            </a:p>
          </p:txBody>
        </p:sp>
      </p:grpSp>
      <p:grpSp>
        <p:nvGrpSpPr>
          <p:cNvPr id="3" name="Group 145"/>
          <p:cNvGrpSpPr>
            <a:grpSpLocks/>
          </p:cNvGrpSpPr>
          <p:nvPr/>
        </p:nvGrpSpPr>
        <p:grpSpPr bwMode="auto">
          <a:xfrm>
            <a:off x="3503614" y="2625725"/>
            <a:ext cx="917575" cy="1068388"/>
            <a:chOff x="0" y="0"/>
            <a:chExt cx="578" cy="673"/>
          </a:xfrm>
        </p:grpSpPr>
        <p:sp>
          <p:nvSpPr>
            <p:cNvPr id="33897" name="Rectangle 13"/>
            <p:cNvSpPr>
              <a:spLocks noChangeArrowheads="1"/>
            </p:cNvSpPr>
            <p:nvPr/>
          </p:nvSpPr>
          <p:spPr bwMode="auto">
            <a:xfrm>
              <a:off x="6" y="265"/>
              <a:ext cx="572" cy="404"/>
            </a:xfrm>
            <a:prstGeom prst="rect">
              <a:avLst/>
            </a:prstGeom>
            <a:noFill/>
            <a:ln w="12700">
              <a:solidFill>
                <a:srgbClr val="000000"/>
              </a:solid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8" name="Rectangle 12"/>
            <p:cNvSpPr>
              <a:spLocks noChangeArrowheads="1"/>
            </p:cNvSpPr>
            <p:nvPr/>
          </p:nvSpPr>
          <p:spPr bwMode="auto">
            <a:xfrm>
              <a:off x="0" y="269"/>
              <a:ext cx="572" cy="404"/>
            </a:xfrm>
            <a:prstGeom prst="rect">
              <a:avLst/>
            </a:prstGeom>
            <a:solidFill>
              <a:srgbClr val="FF9900"/>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9" name="Freeform 86"/>
            <p:cNvSpPr>
              <a:spLocks noEditPoints="1" noChangeArrowheads="1"/>
            </p:cNvSpPr>
            <p:nvPr/>
          </p:nvSpPr>
          <p:spPr bwMode="auto">
            <a:xfrm>
              <a:off x="260" y="0"/>
              <a:ext cx="68" cy="252"/>
            </a:xfrm>
            <a:custGeom>
              <a:avLst/>
              <a:gdLst>
                <a:gd name="T0" fmla="*/ 34 w 68"/>
                <a:gd name="T1" fmla="*/ 8 h 252"/>
                <a:gd name="T2" fmla="*/ 34 w 68"/>
                <a:gd name="T3" fmla="*/ 219 h 252"/>
                <a:gd name="T4" fmla="*/ 34 w 68"/>
                <a:gd name="T5" fmla="*/ 227 h 252"/>
                <a:gd name="T6" fmla="*/ 34 w 68"/>
                <a:gd name="T7" fmla="*/ 227 h 252"/>
                <a:gd name="T8" fmla="*/ 26 w 68"/>
                <a:gd name="T9" fmla="*/ 227 h 252"/>
                <a:gd name="T10" fmla="*/ 26 w 68"/>
                <a:gd name="T11" fmla="*/ 219 h 252"/>
                <a:gd name="T12" fmla="*/ 26 w 68"/>
                <a:gd name="T13" fmla="*/ 8 h 252"/>
                <a:gd name="T14" fmla="*/ 26 w 68"/>
                <a:gd name="T15" fmla="*/ 0 h 252"/>
                <a:gd name="T16" fmla="*/ 34 w 68"/>
                <a:gd name="T17" fmla="*/ 0 h 252"/>
                <a:gd name="T18" fmla="*/ 34 w 68"/>
                <a:gd name="T19" fmla="*/ 0 h 252"/>
                <a:gd name="T20" fmla="*/ 34 w 68"/>
                <a:gd name="T21" fmla="*/ 8 h 252"/>
                <a:gd name="T22" fmla="*/ 34 w 68"/>
                <a:gd name="T23" fmla="*/ 8 h 252"/>
                <a:gd name="T24" fmla="*/ 68 w 68"/>
                <a:gd name="T25" fmla="*/ 185 h 252"/>
                <a:gd name="T26" fmla="*/ 34 w 68"/>
                <a:gd name="T27" fmla="*/ 252 h 252"/>
                <a:gd name="T28" fmla="*/ 0 w 68"/>
                <a:gd name="T29" fmla="*/ 185 h 252"/>
                <a:gd name="T30" fmla="*/ 68 w 68"/>
                <a:gd name="T31" fmla="*/ 185 h 2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
                <a:gd name="T49" fmla="*/ 0 h 252"/>
                <a:gd name="T50" fmla="*/ 68 w 68"/>
                <a:gd name="T51" fmla="*/ 252 h 2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 h="252">
                  <a:moveTo>
                    <a:pt x="34" y="8"/>
                  </a:moveTo>
                  <a:lnTo>
                    <a:pt x="34" y="219"/>
                  </a:lnTo>
                  <a:lnTo>
                    <a:pt x="34" y="227"/>
                  </a:lnTo>
                  <a:lnTo>
                    <a:pt x="26" y="227"/>
                  </a:lnTo>
                  <a:lnTo>
                    <a:pt x="26" y="219"/>
                  </a:lnTo>
                  <a:lnTo>
                    <a:pt x="26" y="8"/>
                  </a:lnTo>
                  <a:lnTo>
                    <a:pt x="26" y="0"/>
                  </a:lnTo>
                  <a:lnTo>
                    <a:pt x="34" y="0"/>
                  </a:lnTo>
                  <a:lnTo>
                    <a:pt x="34" y="8"/>
                  </a:lnTo>
                  <a:close/>
                  <a:moveTo>
                    <a:pt x="68" y="185"/>
                  </a:moveTo>
                  <a:lnTo>
                    <a:pt x="34" y="252"/>
                  </a:lnTo>
                  <a:lnTo>
                    <a:pt x="0" y="185"/>
                  </a:lnTo>
                  <a:lnTo>
                    <a:pt x="68" y="185"/>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900" name="Rectangle 101"/>
            <p:cNvSpPr>
              <a:spLocks noChangeArrowheads="1"/>
            </p:cNvSpPr>
            <p:nvPr/>
          </p:nvSpPr>
          <p:spPr bwMode="auto">
            <a:xfrm>
              <a:off x="67" y="446"/>
              <a:ext cx="480" cy="1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哈希函数</a:t>
              </a:r>
              <a:endParaRPr lang="zh-CN" altLang="en-US">
                <a:solidFill>
                  <a:srgbClr val="000000"/>
                </a:solidFill>
                <a:latin typeface="Lucida Sans Unicode" pitchFamily="34" charset="0"/>
                <a:ea typeface="黑体" pitchFamily="49" charset="-122"/>
                <a:sym typeface="Lucida Sans Unicode" pitchFamily="34" charset="0"/>
              </a:endParaRPr>
            </a:p>
          </p:txBody>
        </p:sp>
        <p:sp>
          <p:nvSpPr>
            <p:cNvPr id="33901" name="Rectangle 102"/>
            <p:cNvSpPr>
              <a:spLocks noChangeArrowheads="1"/>
            </p:cNvSpPr>
            <p:nvPr/>
          </p:nvSpPr>
          <p:spPr bwMode="auto">
            <a:xfrm>
              <a:off x="544" y="434"/>
              <a:ext cx="30" cy="1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en-US" altLang="zh-CN" sz="1500">
                  <a:solidFill>
                    <a:srgbClr val="000000"/>
                  </a:solidFill>
                  <a:latin typeface="Times New Roman" pitchFamily="18" charset="0"/>
                  <a:ea typeface="黑体" pitchFamily="49" charset="-122"/>
                  <a:sym typeface="Times New Roman" pitchFamily="18" charset="0"/>
                </a:rPr>
                <a:t> </a:t>
              </a:r>
              <a:endParaRPr lang="en-US" altLang="zh-CN">
                <a:solidFill>
                  <a:srgbClr val="000000"/>
                </a:solidFill>
                <a:latin typeface="Lucida Sans Unicode" pitchFamily="34" charset="0"/>
                <a:ea typeface="黑体" pitchFamily="49" charset="-122"/>
                <a:sym typeface="Lucida Sans Unicode" pitchFamily="34" charset="0"/>
              </a:endParaRPr>
            </a:p>
          </p:txBody>
        </p:sp>
      </p:grpSp>
      <p:grpSp>
        <p:nvGrpSpPr>
          <p:cNvPr id="4" name="Group 154"/>
          <p:cNvGrpSpPr>
            <a:grpSpLocks/>
          </p:cNvGrpSpPr>
          <p:nvPr/>
        </p:nvGrpSpPr>
        <p:grpSpPr bwMode="auto">
          <a:xfrm>
            <a:off x="6786564" y="4208463"/>
            <a:ext cx="935037" cy="641350"/>
            <a:chOff x="0" y="0"/>
            <a:chExt cx="589" cy="404"/>
          </a:xfrm>
        </p:grpSpPr>
        <p:sp>
          <p:nvSpPr>
            <p:cNvPr id="33894" name="Rectangle 18"/>
            <p:cNvSpPr>
              <a:spLocks noChangeArrowheads="1"/>
            </p:cNvSpPr>
            <p:nvPr/>
          </p:nvSpPr>
          <p:spPr bwMode="auto">
            <a:xfrm>
              <a:off x="0" y="0"/>
              <a:ext cx="589" cy="404"/>
            </a:xfrm>
            <a:prstGeom prst="rect">
              <a:avLst/>
            </a:prstGeom>
            <a:solidFill>
              <a:srgbClr val="C0C0C0"/>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5" name="Rectangle 19"/>
            <p:cNvSpPr>
              <a:spLocks noChangeArrowheads="1"/>
            </p:cNvSpPr>
            <p:nvPr/>
          </p:nvSpPr>
          <p:spPr bwMode="auto">
            <a:xfrm>
              <a:off x="0" y="0"/>
              <a:ext cx="589" cy="404"/>
            </a:xfrm>
            <a:prstGeom prst="rect">
              <a:avLst/>
            </a:prstGeom>
            <a:noFill/>
            <a:ln w="12700">
              <a:solidFill>
                <a:srgbClr val="000000"/>
              </a:solid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6" name="Rectangle 105"/>
            <p:cNvSpPr>
              <a:spLocks noChangeArrowheads="1"/>
            </p:cNvSpPr>
            <p:nvPr/>
          </p:nvSpPr>
          <p:spPr bwMode="auto">
            <a:xfrm>
              <a:off x="126" y="160"/>
              <a:ext cx="240" cy="1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比较</a:t>
              </a:r>
              <a:endParaRPr lang="zh-CN" altLang="en-US">
                <a:solidFill>
                  <a:srgbClr val="000000"/>
                </a:solidFill>
                <a:latin typeface="Lucida Sans Unicode" pitchFamily="34" charset="0"/>
                <a:ea typeface="黑体" pitchFamily="49" charset="-122"/>
                <a:sym typeface="Lucida Sans Unicode" pitchFamily="34" charset="0"/>
              </a:endParaRPr>
            </a:p>
          </p:txBody>
        </p:sp>
      </p:grpSp>
      <p:grpSp>
        <p:nvGrpSpPr>
          <p:cNvPr id="5" name="Group 153"/>
          <p:cNvGrpSpPr>
            <a:grpSpLocks/>
          </p:cNvGrpSpPr>
          <p:nvPr/>
        </p:nvGrpSpPr>
        <p:grpSpPr bwMode="auto">
          <a:xfrm>
            <a:off x="5622926" y="4208463"/>
            <a:ext cx="828675" cy="641350"/>
            <a:chOff x="0" y="0"/>
            <a:chExt cx="522" cy="404"/>
          </a:xfrm>
        </p:grpSpPr>
        <p:sp>
          <p:nvSpPr>
            <p:cNvPr id="33891" name="Rectangle 92"/>
            <p:cNvSpPr>
              <a:spLocks noChangeArrowheads="1"/>
            </p:cNvSpPr>
            <p:nvPr/>
          </p:nvSpPr>
          <p:spPr bwMode="auto">
            <a:xfrm>
              <a:off x="0" y="0"/>
              <a:ext cx="522" cy="404"/>
            </a:xfrm>
            <a:prstGeom prst="rect">
              <a:avLst/>
            </a:prstGeom>
            <a:solidFill>
              <a:srgbClr val="99CC00"/>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2" name="Rectangle 93"/>
            <p:cNvSpPr>
              <a:spLocks noChangeArrowheads="1"/>
            </p:cNvSpPr>
            <p:nvPr/>
          </p:nvSpPr>
          <p:spPr bwMode="auto">
            <a:xfrm>
              <a:off x="4" y="4"/>
              <a:ext cx="514" cy="396"/>
            </a:xfrm>
            <a:prstGeom prst="rect">
              <a:avLst/>
            </a:prstGeom>
            <a:solidFill>
              <a:srgbClr val="99CC00"/>
            </a:solidFill>
            <a:ln w="12700">
              <a:solidFill>
                <a:srgbClr val="000000"/>
              </a:solid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3" name="Rectangle 107"/>
            <p:cNvSpPr>
              <a:spLocks noChangeArrowheads="1"/>
            </p:cNvSpPr>
            <p:nvPr/>
          </p:nvSpPr>
          <p:spPr bwMode="auto">
            <a:xfrm>
              <a:off x="93" y="42"/>
              <a:ext cx="240" cy="288"/>
            </a:xfrm>
            <a:prstGeom prst="rect">
              <a:avLst/>
            </a:prstGeom>
            <a:solidFill>
              <a:srgbClr val="99CC00"/>
            </a:solid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公钥</a:t>
              </a:r>
            </a:p>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加密</a:t>
              </a:r>
              <a:endParaRPr lang="zh-CN" altLang="en-US">
                <a:solidFill>
                  <a:srgbClr val="000000"/>
                </a:solidFill>
                <a:latin typeface="Lucida Sans Unicode" pitchFamily="34" charset="0"/>
                <a:ea typeface="黑体" pitchFamily="49" charset="-122"/>
                <a:sym typeface="Lucida Sans Unicode" pitchFamily="34" charset="0"/>
              </a:endParaRPr>
            </a:p>
          </p:txBody>
        </p:sp>
      </p:grpSp>
      <p:grpSp>
        <p:nvGrpSpPr>
          <p:cNvPr id="6" name="Group 147"/>
          <p:cNvGrpSpPr>
            <a:grpSpLocks/>
          </p:cNvGrpSpPr>
          <p:nvPr/>
        </p:nvGrpSpPr>
        <p:grpSpPr bwMode="auto">
          <a:xfrm>
            <a:off x="3513138" y="4208463"/>
            <a:ext cx="920750" cy="641350"/>
            <a:chOff x="0" y="0"/>
            <a:chExt cx="580" cy="404"/>
          </a:xfrm>
        </p:grpSpPr>
        <p:sp>
          <p:nvSpPr>
            <p:cNvPr id="33888" name="Rectangle 16"/>
            <p:cNvSpPr>
              <a:spLocks noChangeArrowheads="1"/>
            </p:cNvSpPr>
            <p:nvPr/>
          </p:nvSpPr>
          <p:spPr bwMode="auto">
            <a:xfrm>
              <a:off x="0" y="0"/>
              <a:ext cx="580" cy="404"/>
            </a:xfrm>
            <a:prstGeom prst="rect">
              <a:avLst/>
            </a:prstGeom>
            <a:solidFill>
              <a:srgbClr val="99CC00"/>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89" name="Rectangle 17"/>
            <p:cNvSpPr>
              <a:spLocks noChangeArrowheads="1"/>
            </p:cNvSpPr>
            <p:nvPr/>
          </p:nvSpPr>
          <p:spPr bwMode="auto">
            <a:xfrm>
              <a:off x="0" y="0"/>
              <a:ext cx="580" cy="404"/>
            </a:xfrm>
            <a:prstGeom prst="rect">
              <a:avLst/>
            </a:prstGeom>
            <a:solidFill>
              <a:srgbClr val="99CC00"/>
            </a:solidFill>
            <a:ln w="12700">
              <a:solidFill>
                <a:srgbClr val="000000"/>
              </a:solid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90" name="Rectangle 111"/>
            <p:cNvSpPr>
              <a:spLocks noChangeArrowheads="1"/>
            </p:cNvSpPr>
            <p:nvPr/>
          </p:nvSpPr>
          <p:spPr bwMode="auto">
            <a:xfrm>
              <a:off x="126" y="59"/>
              <a:ext cx="240" cy="288"/>
            </a:xfrm>
            <a:prstGeom prst="rect">
              <a:avLst/>
            </a:prstGeom>
            <a:solidFill>
              <a:srgbClr val="99CC00"/>
            </a:solid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公钥</a:t>
              </a:r>
            </a:p>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加密</a:t>
              </a:r>
              <a:endParaRPr lang="zh-CN" altLang="en-US">
                <a:solidFill>
                  <a:srgbClr val="000000"/>
                </a:solidFill>
                <a:latin typeface="Lucida Sans Unicode" pitchFamily="34" charset="0"/>
                <a:ea typeface="黑体" pitchFamily="49" charset="-122"/>
                <a:sym typeface="Lucida Sans Unicode" pitchFamily="34" charset="0"/>
              </a:endParaRPr>
            </a:p>
          </p:txBody>
        </p:sp>
      </p:grpSp>
      <p:grpSp>
        <p:nvGrpSpPr>
          <p:cNvPr id="7" name="Group 146"/>
          <p:cNvGrpSpPr>
            <a:grpSpLocks/>
          </p:cNvGrpSpPr>
          <p:nvPr/>
        </p:nvGrpSpPr>
        <p:grpSpPr bwMode="auto">
          <a:xfrm>
            <a:off x="3592513" y="4889501"/>
            <a:ext cx="774700" cy="1177925"/>
            <a:chOff x="0" y="0"/>
            <a:chExt cx="488" cy="742"/>
          </a:xfrm>
        </p:grpSpPr>
        <p:sp>
          <p:nvSpPr>
            <p:cNvPr id="33856" name="Freeform 20"/>
            <p:cNvSpPr>
              <a:spLocks noChangeArrowheads="1"/>
            </p:cNvSpPr>
            <p:nvPr/>
          </p:nvSpPr>
          <p:spPr bwMode="auto">
            <a:xfrm>
              <a:off x="51" y="312"/>
              <a:ext cx="109" cy="109"/>
            </a:xfrm>
            <a:custGeom>
              <a:avLst/>
              <a:gdLst>
                <a:gd name="T0" fmla="*/ 0 w 109"/>
                <a:gd name="T1" fmla="*/ 33 h 109"/>
                <a:gd name="T2" fmla="*/ 0 w 109"/>
                <a:gd name="T3" fmla="*/ 50 h 109"/>
                <a:gd name="T4" fmla="*/ 0 w 109"/>
                <a:gd name="T5" fmla="*/ 67 h 109"/>
                <a:gd name="T6" fmla="*/ 8 w 109"/>
                <a:gd name="T7" fmla="*/ 75 h 109"/>
                <a:gd name="T8" fmla="*/ 16 w 109"/>
                <a:gd name="T9" fmla="*/ 92 h 109"/>
                <a:gd name="T10" fmla="*/ 25 w 109"/>
                <a:gd name="T11" fmla="*/ 92 h 109"/>
                <a:gd name="T12" fmla="*/ 33 w 109"/>
                <a:gd name="T13" fmla="*/ 101 h 109"/>
                <a:gd name="T14" fmla="*/ 42 w 109"/>
                <a:gd name="T15" fmla="*/ 109 h 109"/>
                <a:gd name="T16" fmla="*/ 58 w 109"/>
                <a:gd name="T17" fmla="*/ 109 h 109"/>
                <a:gd name="T18" fmla="*/ 58 w 109"/>
                <a:gd name="T19" fmla="*/ 109 h 109"/>
                <a:gd name="T20" fmla="*/ 75 w 109"/>
                <a:gd name="T21" fmla="*/ 101 h 109"/>
                <a:gd name="T22" fmla="*/ 84 w 109"/>
                <a:gd name="T23" fmla="*/ 92 h 109"/>
                <a:gd name="T24" fmla="*/ 92 w 109"/>
                <a:gd name="T25" fmla="*/ 92 h 109"/>
                <a:gd name="T26" fmla="*/ 92 w 109"/>
                <a:gd name="T27" fmla="*/ 84 h 109"/>
                <a:gd name="T28" fmla="*/ 101 w 109"/>
                <a:gd name="T29" fmla="*/ 75 h 109"/>
                <a:gd name="T30" fmla="*/ 109 w 109"/>
                <a:gd name="T31" fmla="*/ 67 h 109"/>
                <a:gd name="T32" fmla="*/ 109 w 109"/>
                <a:gd name="T33" fmla="*/ 59 h 109"/>
                <a:gd name="T34" fmla="*/ 109 w 109"/>
                <a:gd name="T35" fmla="*/ 50 h 109"/>
                <a:gd name="T36" fmla="*/ 109 w 109"/>
                <a:gd name="T37" fmla="*/ 33 h 109"/>
                <a:gd name="T38" fmla="*/ 109 w 109"/>
                <a:gd name="T39" fmla="*/ 25 h 109"/>
                <a:gd name="T40" fmla="*/ 101 w 109"/>
                <a:gd name="T41" fmla="*/ 17 h 109"/>
                <a:gd name="T42" fmla="*/ 92 w 109"/>
                <a:gd name="T43" fmla="*/ 8 h 109"/>
                <a:gd name="T44" fmla="*/ 67 w 109"/>
                <a:gd name="T45" fmla="*/ 8 h 109"/>
                <a:gd name="T46" fmla="*/ 58 w 109"/>
                <a:gd name="T47" fmla="*/ 17 h 109"/>
                <a:gd name="T48" fmla="*/ 67 w 109"/>
                <a:gd name="T49" fmla="*/ 17 h 109"/>
                <a:gd name="T50" fmla="*/ 75 w 109"/>
                <a:gd name="T51" fmla="*/ 17 h 109"/>
                <a:gd name="T52" fmla="*/ 75 w 109"/>
                <a:gd name="T53" fmla="*/ 25 h 109"/>
                <a:gd name="T54" fmla="*/ 84 w 109"/>
                <a:gd name="T55" fmla="*/ 33 h 109"/>
                <a:gd name="T56" fmla="*/ 84 w 109"/>
                <a:gd name="T57" fmla="*/ 42 h 109"/>
                <a:gd name="T58" fmla="*/ 92 w 109"/>
                <a:gd name="T59" fmla="*/ 50 h 109"/>
                <a:gd name="T60" fmla="*/ 92 w 109"/>
                <a:gd name="T61" fmla="*/ 59 h 109"/>
                <a:gd name="T62" fmla="*/ 84 w 109"/>
                <a:gd name="T63" fmla="*/ 67 h 109"/>
                <a:gd name="T64" fmla="*/ 84 w 109"/>
                <a:gd name="T65" fmla="*/ 75 h 109"/>
                <a:gd name="T66" fmla="*/ 75 w 109"/>
                <a:gd name="T67" fmla="*/ 75 h 109"/>
                <a:gd name="T68" fmla="*/ 67 w 109"/>
                <a:gd name="T69" fmla="*/ 84 h 109"/>
                <a:gd name="T70" fmla="*/ 58 w 109"/>
                <a:gd name="T71" fmla="*/ 84 h 109"/>
                <a:gd name="T72" fmla="*/ 50 w 109"/>
                <a:gd name="T73" fmla="*/ 84 h 109"/>
                <a:gd name="T74" fmla="*/ 42 w 109"/>
                <a:gd name="T75" fmla="*/ 75 h 109"/>
                <a:gd name="T76" fmla="*/ 33 w 109"/>
                <a:gd name="T77" fmla="*/ 75 h 109"/>
                <a:gd name="T78" fmla="*/ 25 w 109"/>
                <a:gd name="T79" fmla="*/ 67 h 109"/>
                <a:gd name="T80" fmla="*/ 25 w 109"/>
                <a:gd name="T81" fmla="*/ 59 h 109"/>
                <a:gd name="T82" fmla="*/ 16 w 109"/>
                <a:gd name="T83" fmla="*/ 50 h 109"/>
                <a:gd name="T84" fmla="*/ 25 w 109"/>
                <a:gd name="T85" fmla="*/ 42 h 109"/>
                <a:gd name="T86" fmla="*/ 25 w 109"/>
                <a:gd name="T87" fmla="*/ 25 h 109"/>
                <a:gd name="T88" fmla="*/ 33 w 109"/>
                <a:gd name="T89" fmla="*/ 25 h 109"/>
                <a:gd name="T90" fmla="*/ 42 w 109"/>
                <a:gd name="T91" fmla="*/ 17 h 109"/>
                <a:gd name="T92" fmla="*/ 42 w 109"/>
                <a:gd name="T93" fmla="*/ 8 h 109"/>
                <a:gd name="T94" fmla="*/ 33 w 109"/>
                <a:gd name="T95" fmla="*/ 0 h 109"/>
                <a:gd name="T96" fmla="*/ 16 w 109"/>
                <a:gd name="T97" fmla="*/ 8 h 109"/>
                <a:gd name="T98" fmla="*/ 8 w 109"/>
                <a:gd name="T99" fmla="*/ 25 h 109"/>
                <a:gd name="T100" fmla="*/ 0 w 109"/>
                <a:gd name="T101" fmla="*/ 33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9"/>
                <a:gd name="T154" fmla="*/ 0 h 109"/>
                <a:gd name="T155" fmla="*/ 109 w 109"/>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9" h="109">
                  <a:moveTo>
                    <a:pt x="0" y="33"/>
                  </a:moveTo>
                  <a:lnTo>
                    <a:pt x="0" y="50"/>
                  </a:lnTo>
                  <a:lnTo>
                    <a:pt x="0" y="67"/>
                  </a:lnTo>
                  <a:lnTo>
                    <a:pt x="8" y="75"/>
                  </a:lnTo>
                  <a:lnTo>
                    <a:pt x="16" y="92"/>
                  </a:lnTo>
                  <a:lnTo>
                    <a:pt x="25" y="92"/>
                  </a:lnTo>
                  <a:lnTo>
                    <a:pt x="33" y="101"/>
                  </a:lnTo>
                  <a:lnTo>
                    <a:pt x="42" y="109"/>
                  </a:lnTo>
                  <a:lnTo>
                    <a:pt x="58" y="109"/>
                  </a:lnTo>
                  <a:lnTo>
                    <a:pt x="75" y="101"/>
                  </a:lnTo>
                  <a:lnTo>
                    <a:pt x="84" y="92"/>
                  </a:lnTo>
                  <a:lnTo>
                    <a:pt x="92" y="92"/>
                  </a:lnTo>
                  <a:lnTo>
                    <a:pt x="92" y="84"/>
                  </a:lnTo>
                  <a:lnTo>
                    <a:pt x="101" y="75"/>
                  </a:lnTo>
                  <a:lnTo>
                    <a:pt x="109" y="67"/>
                  </a:lnTo>
                  <a:lnTo>
                    <a:pt x="109" y="59"/>
                  </a:lnTo>
                  <a:lnTo>
                    <a:pt x="109" y="50"/>
                  </a:lnTo>
                  <a:lnTo>
                    <a:pt x="109" y="33"/>
                  </a:lnTo>
                  <a:lnTo>
                    <a:pt x="109" y="25"/>
                  </a:lnTo>
                  <a:lnTo>
                    <a:pt x="101" y="17"/>
                  </a:lnTo>
                  <a:lnTo>
                    <a:pt x="92" y="8"/>
                  </a:lnTo>
                  <a:lnTo>
                    <a:pt x="67" y="8"/>
                  </a:lnTo>
                  <a:lnTo>
                    <a:pt x="58" y="17"/>
                  </a:lnTo>
                  <a:lnTo>
                    <a:pt x="67" y="17"/>
                  </a:lnTo>
                  <a:lnTo>
                    <a:pt x="75" y="17"/>
                  </a:lnTo>
                  <a:lnTo>
                    <a:pt x="75" y="25"/>
                  </a:lnTo>
                  <a:lnTo>
                    <a:pt x="84" y="33"/>
                  </a:lnTo>
                  <a:lnTo>
                    <a:pt x="84" y="42"/>
                  </a:lnTo>
                  <a:lnTo>
                    <a:pt x="92" y="50"/>
                  </a:lnTo>
                  <a:lnTo>
                    <a:pt x="92" y="59"/>
                  </a:lnTo>
                  <a:lnTo>
                    <a:pt x="84" y="67"/>
                  </a:lnTo>
                  <a:lnTo>
                    <a:pt x="84" y="75"/>
                  </a:lnTo>
                  <a:lnTo>
                    <a:pt x="75" y="75"/>
                  </a:lnTo>
                  <a:lnTo>
                    <a:pt x="67" y="84"/>
                  </a:lnTo>
                  <a:lnTo>
                    <a:pt x="58" y="84"/>
                  </a:lnTo>
                  <a:lnTo>
                    <a:pt x="50" y="84"/>
                  </a:lnTo>
                  <a:lnTo>
                    <a:pt x="42" y="75"/>
                  </a:lnTo>
                  <a:lnTo>
                    <a:pt x="33" y="75"/>
                  </a:lnTo>
                  <a:lnTo>
                    <a:pt x="25" y="67"/>
                  </a:lnTo>
                  <a:lnTo>
                    <a:pt x="25" y="59"/>
                  </a:lnTo>
                  <a:lnTo>
                    <a:pt x="16" y="50"/>
                  </a:lnTo>
                  <a:lnTo>
                    <a:pt x="25" y="42"/>
                  </a:lnTo>
                  <a:lnTo>
                    <a:pt x="25" y="25"/>
                  </a:lnTo>
                  <a:lnTo>
                    <a:pt x="33" y="25"/>
                  </a:lnTo>
                  <a:lnTo>
                    <a:pt x="42" y="17"/>
                  </a:lnTo>
                  <a:lnTo>
                    <a:pt x="42" y="8"/>
                  </a:lnTo>
                  <a:lnTo>
                    <a:pt x="33" y="0"/>
                  </a:lnTo>
                  <a:lnTo>
                    <a:pt x="16" y="8"/>
                  </a:lnTo>
                  <a:lnTo>
                    <a:pt x="8" y="25"/>
                  </a:lnTo>
                  <a:lnTo>
                    <a:pt x="0" y="33"/>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7" name="Freeform 21"/>
            <p:cNvSpPr>
              <a:spLocks noChangeArrowheads="1"/>
            </p:cNvSpPr>
            <p:nvPr/>
          </p:nvSpPr>
          <p:spPr bwMode="auto">
            <a:xfrm>
              <a:off x="51" y="312"/>
              <a:ext cx="109" cy="109"/>
            </a:xfrm>
            <a:custGeom>
              <a:avLst/>
              <a:gdLst>
                <a:gd name="T0" fmla="*/ 0 w 109"/>
                <a:gd name="T1" fmla="*/ 33 h 109"/>
                <a:gd name="T2" fmla="*/ 0 w 109"/>
                <a:gd name="T3" fmla="*/ 50 h 109"/>
                <a:gd name="T4" fmla="*/ 0 w 109"/>
                <a:gd name="T5" fmla="*/ 67 h 109"/>
                <a:gd name="T6" fmla="*/ 8 w 109"/>
                <a:gd name="T7" fmla="*/ 75 h 109"/>
                <a:gd name="T8" fmla="*/ 16 w 109"/>
                <a:gd name="T9" fmla="*/ 92 h 109"/>
                <a:gd name="T10" fmla="*/ 25 w 109"/>
                <a:gd name="T11" fmla="*/ 92 h 109"/>
                <a:gd name="T12" fmla="*/ 33 w 109"/>
                <a:gd name="T13" fmla="*/ 101 h 109"/>
                <a:gd name="T14" fmla="*/ 42 w 109"/>
                <a:gd name="T15" fmla="*/ 109 h 109"/>
                <a:gd name="T16" fmla="*/ 58 w 109"/>
                <a:gd name="T17" fmla="*/ 109 h 109"/>
                <a:gd name="T18" fmla="*/ 58 w 109"/>
                <a:gd name="T19" fmla="*/ 109 h 109"/>
                <a:gd name="T20" fmla="*/ 75 w 109"/>
                <a:gd name="T21" fmla="*/ 101 h 109"/>
                <a:gd name="T22" fmla="*/ 84 w 109"/>
                <a:gd name="T23" fmla="*/ 92 h 109"/>
                <a:gd name="T24" fmla="*/ 92 w 109"/>
                <a:gd name="T25" fmla="*/ 92 h 109"/>
                <a:gd name="T26" fmla="*/ 92 w 109"/>
                <a:gd name="T27" fmla="*/ 84 h 109"/>
                <a:gd name="T28" fmla="*/ 101 w 109"/>
                <a:gd name="T29" fmla="*/ 75 h 109"/>
                <a:gd name="T30" fmla="*/ 109 w 109"/>
                <a:gd name="T31" fmla="*/ 67 h 109"/>
                <a:gd name="T32" fmla="*/ 109 w 109"/>
                <a:gd name="T33" fmla="*/ 59 h 109"/>
                <a:gd name="T34" fmla="*/ 109 w 109"/>
                <a:gd name="T35" fmla="*/ 50 h 109"/>
                <a:gd name="T36" fmla="*/ 109 w 109"/>
                <a:gd name="T37" fmla="*/ 33 h 109"/>
                <a:gd name="T38" fmla="*/ 109 w 109"/>
                <a:gd name="T39" fmla="*/ 25 h 109"/>
                <a:gd name="T40" fmla="*/ 101 w 109"/>
                <a:gd name="T41" fmla="*/ 17 h 109"/>
                <a:gd name="T42" fmla="*/ 92 w 109"/>
                <a:gd name="T43" fmla="*/ 8 h 109"/>
                <a:gd name="T44" fmla="*/ 67 w 109"/>
                <a:gd name="T45" fmla="*/ 8 h 109"/>
                <a:gd name="T46" fmla="*/ 58 w 109"/>
                <a:gd name="T47" fmla="*/ 17 h 109"/>
                <a:gd name="T48" fmla="*/ 67 w 109"/>
                <a:gd name="T49" fmla="*/ 17 h 109"/>
                <a:gd name="T50" fmla="*/ 75 w 109"/>
                <a:gd name="T51" fmla="*/ 17 h 109"/>
                <a:gd name="T52" fmla="*/ 75 w 109"/>
                <a:gd name="T53" fmla="*/ 25 h 109"/>
                <a:gd name="T54" fmla="*/ 84 w 109"/>
                <a:gd name="T55" fmla="*/ 33 h 109"/>
                <a:gd name="T56" fmla="*/ 84 w 109"/>
                <a:gd name="T57" fmla="*/ 42 h 109"/>
                <a:gd name="T58" fmla="*/ 92 w 109"/>
                <a:gd name="T59" fmla="*/ 50 h 109"/>
                <a:gd name="T60" fmla="*/ 92 w 109"/>
                <a:gd name="T61" fmla="*/ 59 h 109"/>
                <a:gd name="T62" fmla="*/ 84 w 109"/>
                <a:gd name="T63" fmla="*/ 67 h 109"/>
                <a:gd name="T64" fmla="*/ 84 w 109"/>
                <a:gd name="T65" fmla="*/ 75 h 109"/>
                <a:gd name="T66" fmla="*/ 75 w 109"/>
                <a:gd name="T67" fmla="*/ 75 h 109"/>
                <a:gd name="T68" fmla="*/ 67 w 109"/>
                <a:gd name="T69" fmla="*/ 84 h 109"/>
                <a:gd name="T70" fmla="*/ 58 w 109"/>
                <a:gd name="T71" fmla="*/ 84 h 109"/>
                <a:gd name="T72" fmla="*/ 50 w 109"/>
                <a:gd name="T73" fmla="*/ 84 h 109"/>
                <a:gd name="T74" fmla="*/ 42 w 109"/>
                <a:gd name="T75" fmla="*/ 75 h 109"/>
                <a:gd name="T76" fmla="*/ 33 w 109"/>
                <a:gd name="T77" fmla="*/ 75 h 109"/>
                <a:gd name="T78" fmla="*/ 25 w 109"/>
                <a:gd name="T79" fmla="*/ 67 h 109"/>
                <a:gd name="T80" fmla="*/ 25 w 109"/>
                <a:gd name="T81" fmla="*/ 59 h 109"/>
                <a:gd name="T82" fmla="*/ 16 w 109"/>
                <a:gd name="T83" fmla="*/ 50 h 109"/>
                <a:gd name="T84" fmla="*/ 25 w 109"/>
                <a:gd name="T85" fmla="*/ 42 h 109"/>
                <a:gd name="T86" fmla="*/ 25 w 109"/>
                <a:gd name="T87" fmla="*/ 25 h 109"/>
                <a:gd name="T88" fmla="*/ 33 w 109"/>
                <a:gd name="T89" fmla="*/ 25 h 109"/>
                <a:gd name="T90" fmla="*/ 42 w 109"/>
                <a:gd name="T91" fmla="*/ 17 h 109"/>
                <a:gd name="T92" fmla="*/ 42 w 109"/>
                <a:gd name="T93" fmla="*/ 8 h 109"/>
                <a:gd name="T94" fmla="*/ 33 w 109"/>
                <a:gd name="T95" fmla="*/ 0 h 109"/>
                <a:gd name="T96" fmla="*/ 16 w 109"/>
                <a:gd name="T97" fmla="*/ 8 h 109"/>
                <a:gd name="T98" fmla="*/ 8 w 109"/>
                <a:gd name="T99" fmla="*/ 25 h 109"/>
                <a:gd name="T100" fmla="*/ 0 w 109"/>
                <a:gd name="T101" fmla="*/ 33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9"/>
                <a:gd name="T154" fmla="*/ 0 h 109"/>
                <a:gd name="T155" fmla="*/ 109 w 109"/>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9" h="109">
                  <a:moveTo>
                    <a:pt x="0" y="33"/>
                  </a:moveTo>
                  <a:lnTo>
                    <a:pt x="0" y="50"/>
                  </a:lnTo>
                  <a:lnTo>
                    <a:pt x="0" y="67"/>
                  </a:lnTo>
                  <a:lnTo>
                    <a:pt x="8" y="75"/>
                  </a:lnTo>
                  <a:lnTo>
                    <a:pt x="16" y="92"/>
                  </a:lnTo>
                  <a:lnTo>
                    <a:pt x="25" y="92"/>
                  </a:lnTo>
                  <a:lnTo>
                    <a:pt x="33" y="101"/>
                  </a:lnTo>
                  <a:lnTo>
                    <a:pt x="42" y="109"/>
                  </a:lnTo>
                  <a:lnTo>
                    <a:pt x="58" y="109"/>
                  </a:lnTo>
                  <a:lnTo>
                    <a:pt x="75" y="101"/>
                  </a:lnTo>
                  <a:lnTo>
                    <a:pt x="84" y="92"/>
                  </a:lnTo>
                  <a:lnTo>
                    <a:pt x="92" y="92"/>
                  </a:lnTo>
                  <a:lnTo>
                    <a:pt x="92" y="84"/>
                  </a:lnTo>
                  <a:lnTo>
                    <a:pt x="101" y="75"/>
                  </a:lnTo>
                  <a:lnTo>
                    <a:pt x="109" y="67"/>
                  </a:lnTo>
                  <a:lnTo>
                    <a:pt x="109" y="59"/>
                  </a:lnTo>
                  <a:lnTo>
                    <a:pt x="109" y="50"/>
                  </a:lnTo>
                  <a:lnTo>
                    <a:pt x="109" y="33"/>
                  </a:lnTo>
                  <a:lnTo>
                    <a:pt x="109" y="25"/>
                  </a:lnTo>
                  <a:lnTo>
                    <a:pt x="101" y="17"/>
                  </a:lnTo>
                  <a:lnTo>
                    <a:pt x="92" y="8"/>
                  </a:lnTo>
                  <a:lnTo>
                    <a:pt x="67" y="8"/>
                  </a:lnTo>
                  <a:lnTo>
                    <a:pt x="58" y="17"/>
                  </a:lnTo>
                  <a:lnTo>
                    <a:pt x="67" y="17"/>
                  </a:lnTo>
                  <a:lnTo>
                    <a:pt x="75" y="17"/>
                  </a:lnTo>
                  <a:lnTo>
                    <a:pt x="75" y="25"/>
                  </a:lnTo>
                  <a:lnTo>
                    <a:pt x="84" y="33"/>
                  </a:lnTo>
                  <a:lnTo>
                    <a:pt x="84" y="42"/>
                  </a:lnTo>
                  <a:lnTo>
                    <a:pt x="92" y="50"/>
                  </a:lnTo>
                  <a:lnTo>
                    <a:pt x="92" y="59"/>
                  </a:lnTo>
                  <a:lnTo>
                    <a:pt x="84" y="67"/>
                  </a:lnTo>
                  <a:lnTo>
                    <a:pt x="84" y="75"/>
                  </a:lnTo>
                  <a:lnTo>
                    <a:pt x="75" y="75"/>
                  </a:lnTo>
                  <a:lnTo>
                    <a:pt x="67" y="84"/>
                  </a:lnTo>
                  <a:lnTo>
                    <a:pt x="58" y="84"/>
                  </a:lnTo>
                  <a:lnTo>
                    <a:pt x="50" y="84"/>
                  </a:lnTo>
                  <a:lnTo>
                    <a:pt x="42" y="75"/>
                  </a:lnTo>
                  <a:lnTo>
                    <a:pt x="33" y="75"/>
                  </a:lnTo>
                  <a:lnTo>
                    <a:pt x="25" y="67"/>
                  </a:lnTo>
                  <a:lnTo>
                    <a:pt x="25" y="59"/>
                  </a:lnTo>
                  <a:lnTo>
                    <a:pt x="16" y="50"/>
                  </a:lnTo>
                  <a:lnTo>
                    <a:pt x="25" y="42"/>
                  </a:lnTo>
                  <a:lnTo>
                    <a:pt x="25" y="25"/>
                  </a:lnTo>
                  <a:lnTo>
                    <a:pt x="33" y="25"/>
                  </a:lnTo>
                  <a:lnTo>
                    <a:pt x="42" y="17"/>
                  </a:lnTo>
                  <a:lnTo>
                    <a:pt x="42" y="8"/>
                  </a:lnTo>
                  <a:lnTo>
                    <a:pt x="33" y="0"/>
                  </a:lnTo>
                  <a:lnTo>
                    <a:pt x="16" y="8"/>
                  </a:lnTo>
                  <a:lnTo>
                    <a:pt x="8" y="25"/>
                  </a:lnTo>
                  <a:lnTo>
                    <a:pt x="0" y="33"/>
                  </a:lnTo>
                  <a:close/>
                </a:path>
              </a:pathLst>
            </a:custGeom>
            <a:solidFill>
              <a:srgbClr val="93936C"/>
            </a:solidFill>
            <a:ln w="0">
              <a:solidFill>
                <a:srgbClr val="93936C"/>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8" name="Freeform 22"/>
            <p:cNvSpPr>
              <a:spLocks noChangeArrowheads="1"/>
            </p:cNvSpPr>
            <p:nvPr/>
          </p:nvSpPr>
          <p:spPr bwMode="auto">
            <a:xfrm>
              <a:off x="51" y="194"/>
              <a:ext cx="109" cy="109"/>
            </a:xfrm>
            <a:custGeom>
              <a:avLst/>
              <a:gdLst>
                <a:gd name="T0" fmla="*/ 0 w 109"/>
                <a:gd name="T1" fmla="*/ 76 h 109"/>
                <a:gd name="T2" fmla="*/ 0 w 109"/>
                <a:gd name="T3" fmla="*/ 67 h 109"/>
                <a:gd name="T4" fmla="*/ 0 w 109"/>
                <a:gd name="T5" fmla="*/ 59 h 109"/>
                <a:gd name="T6" fmla="*/ 0 w 109"/>
                <a:gd name="T7" fmla="*/ 50 h 109"/>
                <a:gd name="T8" fmla="*/ 0 w 109"/>
                <a:gd name="T9" fmla="*/ 42 h 109"/>
                <a:gd name="T10" fmla="*/ 8 w 109"/>
                <a:gd name="T11" fmla="*/ 34 h 109"/>
                <a:gd name="T12" fmla="*/ 8 w 109"/>
                <a:gd name="T13" fmla="*/ 34 h 109"/>
                <a:gd name="T14" fmla="*/ 8 w 109"/>
                <a:gd name="T15" fmla="*/ 25 h 109"/>
                <a:gd name="T16" fmla="*/ 16 w 109"/>
                <a:gd name="T17" fmla="*/ 17 h 109"/>
                <a:gd name="T18" fmla="*/ 25 w 109"/>
                <a:gd name="T19" fmla="*/ 17 h 109"/>
                <a:gd name="T20" fmla="*/ 33 w 109"/>
                <a:gd name="T21" fmla="*/ 8 h 109"/>
                <a:gd name="T22" fmla="*/ 42 w 109"/>
                <a:gd name="T23" fmla="*/ 8 h 109"/>
                <a:gd name="T24" fmla="*/ 58 w 109"/>
                <a:gd name="T25" fmla="*/ 0 h 109"/>
                <a:gd name="T26" fmla="*/ 58 w 109"/>
                <a:gd name="T27" fmla="*/ 8 h 109"/>
                <a:gd name="T28" fmla="*/ 67 w 109"/>
                <a:gd name="T29" fmla="*/ 8 h 109"/>
                <a:gd name="T30" fmla="*/ 75 w 109"/>
                <a:gd name="T31" fmla="*/ 8 h 109"/>
                <a:gd name="T32" fmla="*/ 84 w 109"/>
                <a:gd name="T33" fmla="*/ 17 h 109"/>
                <a:gd name="T34" fmla="*/ 92 w 109"/>
                <a:gd name="T35" fmla="*/ 25 h 109"/>
                <a:gd name="T36" fmla="*/ 101 w 109"/>
                <a:gd name="T37" fmla="*/ 34 h 109"/>
                <a:gd name="T38" fmla="*/ 109 w 109"/>
                <a:gd name="T39" fmla="*/ 42 h 109"/>
                <a:gd name="T40" fmla="*/ 109 w 109"/>
                <a:gd name="T41" fmla="*/ 50 h 109"/>
                <a:gd name="T42" fmla="*/ 109 w 109"/>
                <a:gd name="T43" fmla="*/ 59 h 109"/>
                <a:gd name="T44" fmla="*/ 109 w 109"/>
                <a:gd name="T45" fmla="*/ 76 h 109"/>
                <a:gd name="T46" fmla="*/ 109 w 109"/>
                <a:gd name="T47" fmla="*/ 84 h 109"/>
                <a:gd name="T48" fmla="*/ 101 w 109"/>
                <a:gd name="T49" fmla="*/ 93 h 109"/>
                <a:gd name="T50" fmla="*/ 92 w 109"/>
                <a:gd name="T51" fmla="*/ 101 h 109"/>
                <a:gd name="T52" fmla="*/ 67 w 109"/>
                <a:gd name="T53" fmla="*/ 109 h 109"/>
                <a:gd name="T54" fmla="*/ 58 w 109"/>
                <a:gd name="T55" fmla="*/ 93 h 109"/>
                <a:gd name="T56" fmla="*/ 67 w 109"/>
                <a:gd name="T57" fmla="*/ 93 h 109"/>
                <a:gd name="T58" fmla="*/ 75 w 109"/>
                <a:gd name="T59" fmla="*/ 84 h 109"/>
                <a:gd name="T60" fmla="*/ 84 w 109"/>
                <a:gd name="T61" fmla="*/ 84 h 109"/>
                <a:gd name="T62" fmla="*/ 84 w 109"/>
                <a:gd name="T63" fmla="*/ 67 h 109"/>
                <a:gd name="T64" fmla="*/ 92 w 109"/>
                <a:gd name="T65" fmla="*/ 59 h 109"/>
                <a:gd name="T66" fmla="*/ 84 w 109"/>
                <a:gd name="T67" fmla="*/ 50 h 109"/>
                <a:gd name="T68" fmla="*/ 75 w 109"/>
                <a:gd name="T69" fmla="*/ 34 h 109"/>
                <a:gd name="T70" fmla="*/ 75 w 109"/>
                <a:gd name="T71" fmla="*/ 34 h 109"/>
                <a:gd name="T72" fmla="*/ 58 w 109"/>
                <a:gd name="T73" fmla="*/ 25 h 109"/>
                <a:gd name="T74" fmla="*/ 50 w 109"/>
                <a:gd name="T75" fmla="*/ 25 h 109"/>
                <a:gd name="T76" fmla="*/ 42 w 109"/>
                <a:gd name="T77" fmla="*/ 25 h 109"/>
                <a:gd name="T78" fmla="*/ 33 w 109"/>
                <a:gd name="T79" fmla="*/ 34 h 109"/>
                <a:gd name="T80" fmla="*/ 33 w 109"/>
                <a:gd name="T81" fmla="*/ 34 h 109"/>
                <a:gd name="T82" fmla="*/ 25 w 109"/>
                <a:gd name="T83" fmla="*/ 42 h 109"/>
                <a:gd name="T84" fmla="*/ 25 w 109"/>
                <a:gd name="T85" fmla="*/ 50 h 109"/>
                <a:gd name="T86" fmla="*/ 16 w 109"/>
                <a:gd name="T87" fmla="*/ 59 h 109"/>
                <a:gd name="T88" fmla="*/ 25 w 109"/>
                <a:gd name="T89" fmla="*/ 76 h 109"/>
                <a:gd name="T90" fmla="*/ 25 w 109"/>
                <a:gd name="T91" fmla="*/ 84 h 109"/>
                <a:gd name="T92" fmla="*/ 33 w 109"/>
                <a:gd name="T93" fmla="*/ 84 h 109"/>
                <a:gd name="T94" fmla="*/ 42 w 109"/>
                <a:gd name="T95" fmla="*/ 93 h 109"/>
                <a:gd name="T96" fmla="*/ 42 w 109"/>
                <a:gd name="T97" fmla="*/ 101 h 109"/>
                <a:gd name="T98" fmla="*/ 16 w 109"/>
                <a:gd name="T99" fmla="*/ 101 h 109"/>
                <a:gd name="T100" fmla="*/ 0 w 109"/>
                <a:gd name="T101" fmla="*/ 84 h 109"/>
                <a:gd name="T102" fmla="*/ 0 w 109"/>
                <a:gd name="T103" fmla="*/ 7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9"/>
                <a:gd name="T157" fmla="*/ 0 h 109"/>
                <a:gd name="T158" fmla="*/ 109 w 109"/>
                <a:gd name="T159" fmla="*/ 109 h 1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9" h="109">
                  <a:moveTo>
                    <a:pt x="0" y="76"/>
                  </a:moveTo>
                  <a:lnTo>
                    <a:pt x="0" y="67"/>
                  </a:lnTo>
                  <a:lnTo>
                    <a:pt x="0" y="59"/>
                  </a:lnTo>
                  <a:lnTo>
                    <a:pt x="0" y="50"/>
                  </a:lnTo>
                  <a:lnTo>
                    <a:pt x="0" y="42"/>
                  </a:lnTo>
                  <a:lnTo>
                    <a:pt x="8" y="34"/>
                  </a:lnTo>
                  <a:lnTo>
                    <a:pt x="8" y="25"/>
                  </a:lnTo>
                  <a:lnTo>
                    <a:pt x="16" y="17"/>
                  </a:lnTo>
                  <a:lnTo>
                    <a:pt x="25" y="17"/>
                  </a:lnTo>
                  <a:lnTo>
                    <a:pt x="33" y="8"/>
                  </a:lnTo>
                  <a:lnTo>
                    <a:pt x="42" y="8"/>
                  </a:lnTo>
                  <a:lnTo>
                    <a:pt x="58" y="0"/>
                  </a:lnTo>
                  <a:lnTo>
                    <a:pt x="58" y="8"/>
                  </a:lnTo>
                  <a:lnTo>
                    <a:pt x="67" y="8"/>
                  </a:lnTo>
                  <a:lnTo>
                    <a:pt x="75" y="8"/>
                  </a:lnTo>
                  <a:lnTo>
                    <a:pt x="84" y="17"/>
                  </a:lnTo>
                  <a:lnTo>
                    <a:pt x="92" y="25"/>
                  </a:lnTo>
                  <a:lnTo>
                    <a:pt x="101" y="34"/>
                  </a:lnTo>
                  <a:lnTo>
                    <a:pt x="109" y="42"/>
                  </a:lnTo>
                  <a:lnTo>
                    <a:pt x="109" y="50"/>
                  </a:lnTo>
                  <a:lnTo>
                    <a:pt x="109" y="59"/>
                  </a:lnTo>
                  <a:lnTo>
                    <a:pt x="109" y="76"/>
                  </a:lnTo>
                  <a:lnTo>
                    <a:pt x="109" y="84"/>
                  </a:lnTo>
                  <a:lnTo>
                    <a:pt x="101" y="93"/>
                  </a:lnTo>
                  <a:lnTo>
                    <a:pt x="92" y="101"/>
                  </a:lnTo>
                  <a:lnTo>
                    <a:pt x="67" y="109"/>
                  </a:lnTo>
                  <a:lnTo>
                    <a:pt x="58" y="93"/>
                  </a:lnTo>
                  <a:lnTo>
                    <a:pt x="67" y="93"/>
                  </a:lnTo>
                  <a:lnTo>
                    <a:pt x="75" y="84"/>
                  </a:lnTo>
                  <a:lnTo>
                    <a:pt x="84" y="84"/>
                  </a:lnTo>
                  <a:lnTo>
                    <a:pt x="84" y="67"/>
                  </a:lnTo>
                  <a:lnTo>
                    <a:pt x="92" y="59"/>
                  </a:lnTo>
                  <a:lnTo>
                    <a:pt x="84" y="50"/>
                  </a:lnTo>
                  <a:lnTo>
                    <a:pt x="75" y="34"/>
                  </a:lnTo>
                  <a:lnTo>
                    <a:pt x="58" y="25"/>
                  </a:lnTo>
                  <a:lnTo>
                    <a:pt x="50" y="25"/>
                  </a:lnTo>
                  <a:lnTo>
                    <a:pt x="42" y="25"/>
                  </a:lnTo>
                  <a:lnTo>
                    <a:pt x="33" y="34"/>
                  </a:lnTo>
                  <a:lnTo>
                    <a:pt x="25" y="42"/>
                  </a:lnTo>
                  <a:lnTo>
                    <a:pt x="25" y="50"/>
                  </a:lnTo>
                  <a:lnTo>
                    <a:pt x="16" y="59"/>
                  </a:lnTo>
                  <a:lnTo>
                    <a:pt x="25" y="76"/>
                  </a:lnTo>
                  <a:lnTo>
                    <a:pt x="25" y="84"/>
                  </a:lnTo>
                  <a:lnTo>
                    <a:pt x="33" y="84"/>
                  </a:lnTo>
                  <a:lnTo>
                    <a:pt x="42" y="93"/>
                  </a:lnTo>
                  <a:lnTo>
                    <a:pt x="42" y="101"/>
                  </a:lnTo>
                  <a:lnTo>
                    <a:pt x="16" y="101"/>
                  </a:lnTo>
                  <a:lnTo>
                    <a:pt x="0" y="84"/>
                  </a:lnTo>
                  <a:lnTo>
                    <a:pt x="0" y="76"/>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9" name="Freeform 23"/>
            <p:cNvSpPr>
              <a:spLocks noChangeArrowheads="1"/>
            </p:cNvSpPr>
            <p:nvPr/>
          </p:nvSpPr>
          <p:spPr bwMode="auto">
            <a:xfrm>
              <a:off x="51" y="194"/>
              <a:ext cx="109" cy="109"/>
            </a:xfrm>
            <a:custGeom>
              <a:avLst/>
              <a:gdLst>
                <a:gd name="T0" fmla="*/ 0 w 109"/>
                <a:gd name="T1" fmla="*/ 76 h 109"/>
                <a:gd name="T2" fmla="*/ 0 w 109"/>
                <a:gd name="T3" fmla="*/ 67 h 109"/>
                <a:gd name="T4" fmla="*/ 0 w 109"/>
                <a:gd name="T5" fmla="*/ 59 h 109"/>
                <a:gd name="T6" fmla="*/ 0 w 109"/>
                <a:gd name="T7" fmla="*/ 50 h 109"/>
                <a:gd name="T8" fmla="*/ 0 w 109"/>
                <a:gd name="T9" fmla="*/ 42 h 109"/>
                <a:gd name="T10" fmla="*/ 8 w 109"/>
                <a:gd name="T11" fmla="*/ 34 h 109"/>
                <a:gd name="T12" fmla="*/ 8 w 109"/>
                <a:gd name="T13" fmla="*/ 34 h 109"/>
                <a:gd name="T14" fmla="*/ 8 w 109"/>
                <a:gd name="T15" fmla="*/ 25 h 109"/>
                <a:gd name="T16" fmla="*/ 16 w 109"/>
                <a:gd name="T17" fmla="*/ 17 h 109"/>
                <a:gd name="T18" fmla="*/ 25 w 109"/>
                <a:gd name="T19" fmla="*/ 17 h 109"/>
                <a:gd name="T20" fmla="*/ 33 w 109"/>
                <a:gd name="T21" fmla="*/ 8 h 109"/>
                <a:gd name="T22" fmla="*/ 42 w 109"/>
                <a:gd name="T23" fmla="*/ 8 h 109"/>
                <a:gd name="T24" fmla="*/ 58 w 109"/>
                <a:gd name="T25" fmla="*/ 0 h 109"/>
                <a:gd name="T26" fmla="*/ 58 w 109"/>
                <a:gd name="T27" fmla="*/ 8 h 109"/>
                <a:gd name="T28" fmla="*/ 67 w 109"/>
                <a:gd name="T29" fmla="*/ 8 h 109"/>
                <a:gd name="T30" fmla="*/ 75 w 109"/>
                <a:gd name="T31" fmla="*/ 8 h 109"/>
                <a:gd name="T32" fmla="*/ 84 w 109"/>
                <a:gd name="T33" fmla="*/ 17 h 109"/>
                <a:gd name="T34" fmla="*/ 92 w 109"/>
                <a:gd name="T35" fmla="*/ 25 h 109"/>
                <a:gd name="T36" fmla="*/ 101 w 109"/>
                <a:gd name="T37" fmla="*/ 34 h 109"/>
                <a:gd name="T38" fmla="*/ 109 w 109"/>
                <a:gd name="T39" fmla="*/ 42 h 109"/>
                <a:gd name="T40" fmla="*/ 109 w 109"/>
                <a:gd name="T41" fmla="*/ 50 h 109"/>
                <a:gd name="T42" fmla="*/ 109 w 109"/>
                <a:gd name="T43" fmla="*/ 59 h 109"/>
                <a:gd name="T44" fmla="*/ 109 w 109"/>
                <a:gd name="T45" fmla="*/ 76 h 109"/>
                <a:gd name="T46" fmla="*/ 109 w 109"/>
                <a:gd name="T47" fmla="*/ 84 h 109"/>
                <a:gd name="T48" fmla="*/ 101 w 109"/>
                <a:gd name="T49" fmla="*/ 93 h 109"/>
                <a:gd name="T50" fmla="*/ 92 w 109"/>
                <a:gd name="T51" fmla="*/ 101 h 109"/>
                <a:gd name="T52" fmla="*/ 67 w 109"/>
                <a:gd name="T53" fmla="*/ 109 h 109"/>
                <a:gd name="T54" fmla="*/ 58 w 109"/>
                <a:gd name="T55" fmla="*/ 93 h 109"/>
                <a:gd name="T56" fmla="*/ 67 w 109"/>
                <a:gd name="T57" fmla="*/ 93 h 109"/>
                <a:gd name="T58" fmla="*/ 75 w 109"/>
                <a:gd name="T59" fmla="*/ 84 h 109"/>
                <a:gd name="T60" fmla="*/ 84 w 109"/>
                <a:gd name="T61" fmla="*/ 84 h 109"/>
                <a:gd name="T62" fmla="*/ 84 w 109"/>
                <a:gd name="T63" fmla="*/ 67 h 109"/>
                <a:gd name="T64" fmla="*/ 92 w 109"/>
                <a:gd name="T65" fmla="*/ 59 h 109"/>
                <a:gd name="T66" fmla="*/ 84 w 109"/>
                <a:gd name="T67" fmla="*/ 50 h 109"/>
                <a:gd name="T68" fmla="*/ 75 w 109"/>
                <a:gd name="T69" fmla="*/ 34 h 109"/>
                <a:gd name="T70" fmla="*/ 75 w 109"/>
                <a:gd name="T71" fmla="*/ 34 h 109"/>
                <a:gd name="T72" fmla="*/ 58 w 109"/>
                <a:gd name="T73" fmla="*/ 25 h 109"/>
                <a:gd name="T74" fmla="*/ 50 w 109"/>
                <a:gd name="T75" fmla="*/ 25 h 109"/>
                <a:gd name="T76" fmla="*/ 42 w 109"/>
                <a:gd name="T77" fmla="*/ 25 h 109"/>
                <a:gd name="T78" fmla="*/ 33 w 109"/>
                <a:gd name="T79" fmla="*/ 34 h 109"/>
                <a:gd name="T80" fmla="*/ 33 w 109"/>
                <a:gd name="T81" fmla="*/ 34 h 109"/>
                <a:gd name="T82" fmla="*/ 25 w 109"/>
                <a:gd name="T83" fmla="*/ 42 h 109"/>
                <a:gd name="T84" fmla="*/ 25 w 109"/>
                <a:gd name="T85" fmla="*/ 50 h 109"/>
                <a:gd name="T86" fmla="*/ 16 w 109"/>
                <a:gd name="T87" fmla="*/ 59 h 109"/>
                <a:gd name="T88" fmla="*/ 25 w 109"/>
                <a:gd name="T89" fmla="*/ 76 h 109"/>
                <a:gd name="T90" fmla="*/ 25 w 109"/>
                <a:gd name="T91" fmla="*/ 84 h 109"/>
                <a:gd name="T92" fmla="*/ 33 w 109"/>
                <a:gd name="T93" fmla="*/ 84 h 109"/>
                <a:gd name="T94" fmla="*/ 42 w 109"/>
                <a:gd name="T95" fmla="*/ 93 h 109"/>
                <a:gd name="T96" fmla="*/ 42 w 109"/>
                <a:gd name="T97" fmla="*/ 101 h 109"/>
                <a:gd name="T98" fmla="*/ 16 w 109"/>
                <a:gd name="T99" fmla="*/ 101 h 109"/>
                <a:gd name="T100" fmla="*/ 0 w 109"/>
                <a:gd name="T101" fmla="*/ 84 h 109"/>
                <a:gd name="T102" fmla="*/ 0 w 109"/>
                <a:gd name="T103" fmla="*/ 7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9"/>
                <a:gd name="T157" fmla="*/ 0 h 109"/>
                <a:gd name="T158" fmla="*/ 109 w 109"/>
                <a:gd name="T159" fmla="*/ 109 h 1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9" h="109">
                  <a:moveTo>
                    <a:pt x="0" y="76"/>
                  </a:moveTo>
                  <a:lnTo>
                    <a:pt x="0" y="67"/>
                  </a:lnTo>
                  <a:lnTo>
                    <a:pt x="0" y="59"/>
                  </a:lnTo>
                  <a:lnTo>
                    <a:pt x="0" y="50"/>
                  </a:lnTo>
                  <a:lnTo>
                    <a:pt x="0" y="42"/>
                  </a:lnTo>
                  <a:lnTo>
                    <a:pt x="8" y="34"/>
                  </a:lnTo>
                  <a:lnTo>
                    <a:pt x="8" y="25"/>
                  </a:lnTo>
                  <a:lnTo>
                    <a:pt x="16" y="17"/>
                  </a:lnTo>
                  <a:lnTo>
                    <a:pt x="25" y="17"/>
                  </a:lnTo>
                  <a:lnTo>
                    <a:pt x="33" y="8"/>
                  </a:lnTo>
                  <a:lnTo>
                    <a:pt x="42" y="8"/>
                  </a:lnTo>
                  <a:lnTo>
                    <a:pt x="58" y="0"/>
                  </a:lnTo>
                  <a:lnTo>
                    <a:pt x="58" y="8"/>
                  </a:lnTo>
                  <a:lnTo>
                    <a:pt x="67" y="8"/>
                  </a:lnTo>
                  <a:lnTo>
                    <a:pt x="75" y="8"/>
                  </a:lnTo>
                  <a:lnTo>
                    <a:pt x="84" y="17"/>
                  </a:lnTo>
                  <a:lnTo>
                    <a:pt x="92" y="25"/>
                  </a:lnTo>
                  <a:lnTo>
                    <a:pt x="101" y="34"/>
                  </a:lnTo>
                  <a:lnTo>
                    <a:pt x="109" y="42"/>
                  </a:lnTo>
                  <a:lnTo>
                    <a:pt x="109" y="50"/>
                  </a:lnTo>
                  <a:lnTo>
                    <a:pt x="109" y="59"/>
                  </a:lnTo>
                  <a:lnTo>
                    <a:pt x="109" y="76"/>
                  </a:lnTo>
                  <a:lnTo>
                    <a:pt x="109" y="84"/>
                  </a:lnTo>
                  <a:lnTo>
                    <a:pt x="101" y="93"/>
                  </a:lnTo>
                  <a:lnTo>
                    <a:pt x="92" y="101"/>
                  </a:lnTo>
                  <a:lnTo>
                    <a:pt x="67" y="109"/>
                  </a:lnTo>
                  <a:lnTo>
                    <a:pt x="58" y="93"/>
                  </a:lnTo>
                  <a:lnTo>
                    <a:pt x="67" y="93"/>
                  </a:lnTo>
                  <a:lnTo>
                    <a:pt x="75" y="84"/>
                  </a:lnTo>
                  <a:lnTo>
                    <a:pt x="84" y="84"/>
                  </a:lnTo>
                  <a:lnTo>
                    <a:pt x="84" y="67"/>
                  </a:lnTo>
                  <a:lnTo>
                    <a:pt x="92" y="59"/>
                  </a:lnTo>
                  <a:lnTo>
                    <a:pt x="84" y="50"/>
                  </a:lnTo>
                  <a:lnTo>
                    <a:pt x="75" y="34"/>
                  </a:lnTo>
                  <a:lnTo>
                    <a:pt x="58" y="25"/>
                  </a:lnTo>
                  <a:lnTo>
                    <a:pt x="50" y="25"/>
                  </a:lnTo>
                  <a:lnTo>
                    <a:pt x="42" y="25"/>
                  </a:lnTo>
                  <a:lnTo>
                    <a:pt x="33" y="34"/>
                  </a:lnTo>
                  <a:lnTo>
                    <a:pt x="25" y="42"/>
                  </a:lnTo>
                  <a:lnTo>
                    <a:pt x="25" y="50"/>
                  </a:lnTo>
                  <a:lnTo>
                    <a:pt x="16" y="59"/>
                  </a:lnTo>
                  <a:lnTo>
                    <a:pt x="25" y="76"/>
                  </a:lnTo>
                  <a:lnTo>
                    <a:pt x="25" y="84"/>
                  </a:lnTo>
                  <a:lnTo>
                    <a:pt x="33" y="84"/>
                  </a:lnTo>
                  <a:lnTo>
                    <a:pt x="42" y="93"/>
                  </a:lnTo>
                  <a:lnTo>
                    <a:pt x="42" y="101"/>
                  </a:lnTo>
                  <a:lnTo>
                    <a:pt x="16" y="101"/>
                  </a:lnTo>
                  <a:lnTo>
                    <a:pt x="0" y="84"/>
                  </a:lnTo>
                  <a:lnTo>
                    <a:pt x="0" y="76"/>
                  </a:lnTo>
                  <a:close/>
                </a:path>
              </a:pathLst>
            </a:custGeom>
            <a:solidFill>
              <a:srgbClr val="93936C"/>
            </a:solidFill>
            <a:ln w="0">
              <a:solidFill>
                <a:srgbClr val="93936C"/>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0" name="Freeform 24"/>
            <p:cNvSpPr>
              <a:spLocks noChangeArrowheads="1"/>
            </p:cNvSpPr>
            <p:nvPr/>
          </p:nvSpPr>
          <p:spPr bwMode="auto">
            <a:xfrm>
              <a:off x="0" y="270"/>
              <a:ext cx="84" cy="75"/>
            </a:xfrm>
            <a:custGeom>
              <a:avLst/>
              <a:gdLst>
                <a:gd name="T0" fmla="*/ 51 w 84"/>
                <a:gd name="T1" fmla="*/ 0 h 75"/>
                <a:gd name="T2" fmla="*/ 42 w 84"/>
                <a:gd name="T3" fmla="*/ 0 h 75"/>
                <a:gd name="T4" fmla="*/ 34 w 84"/>
                <a:gd name="T5" fmla="*/ 0 h 75"/>
                <a:gd name="T6" fmla="*/ 25 w 84"/>
                <a:gd name="T7" fmla="*/ 0 h 75"/>
                <a:gd name="T8" fmla="*/ 17 w 84"/>
                <a:gd name="T9" fmla="*/ 8 h 75"/>
                <a:gd name="T10" fmla="*/ 17 w 84"/>
                <a:gd name="T11" fmla="*/ 8 h 75"/>
                <a:gd name="T12" fmla="*/ 8 w 84"/>
                <a:gd name="T13" fmla="*/ 17 h 75"/>
                <a:gd name="T14" fmla="*/ 8 w 84"/>
                <a:gd name="T15" fmla="*/ 25 h 75"/>
                <a:gd name="T16" fmla="*/ 0 w 84"/>
                <a:gd name="T17" fmla="*/ 33 h 75"/>
                <a:gd name="T18" fmla="*/ 0 w 84"/>
                <a:gd name="T19" fmla="*/ 33 h 75"/>
                <a:gd name="T20" fmla="*/ 0 w 84"/>
                <a:gd name="T21" fmla="*/ 50 h 75"/>
                <a:gd name="T22" fmla="*/ 0 w 84"/>
                <a:gd name="T23" fmla="*/ 50 h 75"/>
                <a:gd name="T24" fmla="*/ 8 w 84"/>
                <a:gd name="T25" fmla="*/ 59 h 75"/>
                <a:gd name="T26" fmla="*/ 8 w 84"/>
                <a:gd name="T27" fmla="*/ 67 h 75"/>
                <a:gd name="T28" fmla="*/ 17 w 84"/>
                <a:gd name="T29" fmla="*/ 67 h 75"/>
                <a:gd name="T30" fmla="*/ 25 w 84"/>
                <a:gd name="T31" fmla="*/ 75 h 75"/>
                <a:gd name="T32" fmla="*/ 34 w 84"/>
                <a:gd name="T33" fmla="*/ 75 h 75"/>
                <a:gd name="T34" fmla="*/ 42 w 84"/>
                <a:gd name="T35" fmla="*/ 75 h 75"/>
                <a:gd name="T36" fmla="*/ 59 w 84"/>
                <a:gd name="T37" fmla="*/ 75 h 75"/>
                <a:gd name="T38" fmla="*/ 59 w 84"/>
                <a:gd name="T39" fmla="*/ 59 h 75"/>
                <a:gd name="T40" fmla="*/ 59 w 84"/>
                <a:gd name="T41" fmla="*/ 59 h 75"/>
                <a:gd name="T42" fmla="*/ 51 w 84"/>
                <a:gd name="T43" fmla="*/ 59 h 75"/>
                <a:gd name="T44" fmla="*/ 51 w 84"/>
                <a:gd name="T45" fmla="*/ 67 h 75"/>
                <a:gd name="T46" fmla="*/ 42 w 84"/>
                <a:gd name="T47" fmla="*/ 67 h 75"/>
                <a:gd name="T48" fmla="*/ 34 w 84"/>
                <a:gd name="T49" fmla="*/ 67 h 75"/>
                <a:gd name="T50" fmla="*/ 25 w 84"/>
                <a:gd name="T51" fmla="*/ 59 h 75"/>
                <a:gd name="T52" fmla="*/ 25 w 84"/>
                <a:gd name="T53" fmla="*/ 50 h 75"/>
                <a:gd name="T54" fmla="*/ 17 w 84"/>
                <a:gd name="T55" fmla="*/ 50 h 75"/>
                <a:gd name="T56" fmla="*/ 17 w 84"/>
                <a:gd name="T57" fmla="*/ 42 h 75"/>
                <a:gd name="T58" fmla="*/ 17 w 84"/>
                <a:gd name="T59" fmla="*/ 33 h 75"/>
                <a:gd name="T60" fmla="*/ 17 w 84"/>
                <a:gd name="T61" fmla="*/ 33 h 75"/>
                <a:gd name="T62" fmla="*/ 17 w 84"/>
                <a:gd name="T63" fmla="*/ 25 h 75"/>
                <a:gd name="T64" fmla="*/ 25 w 84"/>
                <a:gd name="T65" fmla="*/ 17 h 75"/>
                <a:gd name="T66" fmla="*/ 34 w 84"/>
                <a:gd name="T67" fmla="*/ 17 h 75"/>
                <a:gd name="T68" fmla="*/ 42 w 84"/>
                <a:gd name="T69" fmla="*/ 8 h 75"/>
                <a:gd name="T70" fmla="*/ 51 w 84"/>
                <a:gd name="T71" fmla="*/ 8 h 75"/>
                <a:gd name="T72" fmla="*/ 59 w 84"/>
                <a:gd name="T73" fmla="*/ 17 h 75"/>
                <a:gd name="T74" fmla="*/ 67 w 84"/>
                <a:gd name="T75" fmla="*/ 25 h 75"/>
                <a:gd name="T76" fmla="*/ 67 w 84"/>
                <a:gd name="T77" fmla="*/ 33 h 75"/>
                <a:gd name="T78" fmla="*/ 67 w 84"/>
                <a:gd name="T79" fmla="*/ 33 h 75"/>
                <a:gd name="T80" fmla="*/ 67 w 84"/>
                <a:gd name="T81" fmla="*/ 42 h 75"/>
                <a:gd name="T82" fmla="*/ 67 w 84"/>
                <a:gd name="T83" fmla="*/ 50 h 75"/>
                <a:gd name="T84" fmla="*/ 84 w 84"/>
                <a:gd name="T85" fmla="*/ 42 h 75"/>
                <a:gd name="T86" fmla="*/ 84 w 84"/>
                <a:gd name="T87" fmla="*/ 25 h 75"/>
                <a:gd name="T88" fmla="*/ 59 w 84"/>
                <a:gd name="T89" fmla="*/ 8 h 75"/>
                <a:gd name="T90" fmla="*/ 51 w 84"/>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
                <a:gd name="T139" fmla="*/ 0 h 75"/>
                <a:gd name="T140" fmla="*/ 84 w 84"/>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 h="75">
                  <a:moveTo>
                    <a:pt x="51" y="0"/>
                  </a:moveTo>
                  <a:lnTo>
                    <a:pt x="42" y="0"/>
                  </a:lnTo>
                  <a:lnTo>
                    <a:pt x="34" y="0"/>
                  </a:lnTo>
                  <a:lnTo>
                    <a:pt x="25" y="0"/>
                  </a:lnTo>
                  <a:lnTo>
                    <a:pt x="17" y="8"/>
                  </a:lnTo>
                  <a:lnTo>
                    <a:pt x="8" y="17"/>
                  </a:lnTo>
                  <a:lnTo>
                    <a:pt x="8" y="25"/>
                  </a:lnTo>
                  <a:lnTo>
                    <a:pt x="0" y="33"/>
                  </a:lnTo>
                  <a:lnTo>
                    <a:pt x="0" y="50"/>
                  </a:lnTo>
                  <a:lnTo>
                    <a:pt x="8" y="59"/>
                  </a:lnTo>
                  <a:lnTo>
                    <a:pt x="8" y="67"/>
                  </a:lnTo>
                  <a:lnTo>
                    <a:pt x="17" y="67"/>
                  </a:lnTo>
                  <a:lnTo>
                    <a:pt x="25" y="75"/>
                  </a:lnTo>
                  <a:lnTo>
                    <a:pt x="34" y="75"/>
                  </a:lnTo>
                  <a:lnTo>
                    <a:pt x="42" y="75"/>
                  </a:lnTo>
                  <a:lnTo>
                    <a:pt x="59" y="75"/>
                  </a:lnTo>
                  <a:lnTo>
                    <a:pt x="59" y="59"/>
                  </a:lnTo>
                  <a:lnTo>
                    <a:pt x="51" y="59"/>
                  </a:lnTo>
                  <a:lnTo>
                    <a:pt x="51" y="67"/>
                  </a:lnTo>
                  <a:lnTo>
                    <a:pt x="42" y="67"/>
                  </a:lnTo>
                  <a:lnTo>
                    <a:pt x="34" y="67"/>
                  </a:lnTo>
                  <a:lnTo>
                    <a:pt x="25" y="59"/>
                  </a:lnTo>
                  <a:lnTo>
                    <a:pt x="25" y="50"/>
                  </a:lnTo>
                  <a:lnTo>
                    <a:pt x="17" y="50"/>
                  </a:lnTo>
                  <a:lnTo>
                    <a:pt x="17" y="42"/>
                  </a:lnTo>
                  <a:lnTo>
                    <a:pt x="17" y="33"/>
                  </a:lnTo>
                  <a:lnTo>
                    <a:pt x="17" y="25"/>
                  </a:lnTo>
                  <a:lnTo>
                    <a:pt x="25" y="17"/>
                  </a:lnTo>
                  <a:lnTo>
                    <a:pt x="34" y="17"/>
                  </a:lnTo>
                  <a:lnTo>
                    <a:pt x="42" y="8"/>
                  </a:lnTo>
                  <a:lnTo>
                    <a:pt x="51" y="8"/>
                  </a:lnTo>
                  <a:lnTo>
                    <a:pt x="59" y="17"/>
                  </a:lnTo>
                  <a:lnTo>
                    <a:pt x="67" y="25"/>
                  </a:lnTo>
                  <a:lnTo>
                    <a:pt x="67" y="33"/>
                  </a:lnTo>
                  <a:lnTo>
                    <a:pt x="67" y="42"/>
                  </a:lnTo>
                  <a:lnTo>
                    <a:pt x="67" y="50"/>
                  </a:lnTo>
                  <a:lnTo>
                    <a:pt x="84" y="42"/>
                  </a:lnTo>
                  <a:lnTo>
                    <a:pt x="84" y="25"/>
                  </a:lnTo>
                  <a:lnTo>
                    <a:pt x="59" y="8"/>
                  </a:lnTo>
                  <a:lnTo>
                    <a:pt x="51" y="0"/>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1" name="Freeform 25"/>
            <p:cNvSpPr>
              <a:spLocks noChangeArrowheads="1"/>
            </p:cNvSpPr>
            <p:nvPr/>
          </p:nvSpPr>
          <p:spPr bwMode="auto">
            <a:xfrm>
              <a:off x="0" y="270"/>
              <a:ext cx="84" cy="75"/>
            </a:xfrm>
            <a:custGeom>
              <a:avLst/>
              <a:gdLst>
                <a:gd name="T0" fmla="*/ 51 w 84"/>
                <a:gd name="T1" fmla="*/ 0 h 75"/>
                <a:gd name="T2" fmla="*/ 42 w 84"/>
                <a:gd name="T3" fmla="*/ 0 h 75"/>
                <a:gd name="T4" fmla="*/ 34 w 84"/>
                <a:gd name="T5" fmla="*/ 0 h 75"/>
                <a:gd name="T6" fmla="*/ 25 w 84"/>
                <a:gd name="T7" fmla="*/ 0 h 75"/>
                <a:gd name="T8" fmla="*/ 17 w 84"/>
                <a:gd name="T9" fmla="*/ 8 h 75"/>
                <a:gd name="T10" fmla="*/ 17 w 84"/>
                <a:gd name="T11" fmla="*/ 8 h 75"/>
                <a:gd name="T12" fmla="*/ 8 w 84"/>
                <a:gd name="T13" fmla="*/ 17 h 75"/>
                <a:gd name="T14" fmla="*/ 8 w 84"/>
                <a:gd name="T15" fmla="*/ 25 h 75"/>
                <a:gd name="T16" fmla="*/ 0 w 84"/>
                <a:gd name="T17" fmla="*/ 33 h 75"/>
                <a:gd name="T18" fmla="*/ 0 w 84"/>
                <a:gd name="T19" fmla="*/ 33 h 75"/>
                <a:gd name="T20" fmla="*/ 0 w 84"/>
                <a:gd name="T21" fmla="*/ 50 h 75"/>
                <a:gd name="T22" fmla="*/ 0 w 84"/>
                <a:gd name="T23" fmla="*/ 50 h 75"/>
                <a:gd name="T24" fmla="*/ 8 w 84"/>
                <a:gd name="T25" fmla="*/ 59 h 75"/>
                <a:gd name="T26" fmla="*/ 8 w 84"/>
                <a:gd name="T27" fmla="*/ 67 h 75"/>
                <a:gd name="T28" fmla="*/ 17 w 84"/>
                <a:gd name="T29" fmla="*/ 67 h 75"/>
                <a:gd name="T30" fmla="*/ 25 w 84"/>
                <a:gd name="T31" fmla="*/ 75 h 75"/>
                <a:gd name="T32" fmla="*/ 34 w 84"/>
                <a:gd name="T33" fmla="*/ 75 h 75"/>
                <a:gd name="T34" fmla="*/ 42 w 84"/>
                <a:gd name="T35" fmla="*/ 75 h 75"/>
                <a:gd name="T36" fmla="*/ 59 w 84"/>
                <a:gd name="T37" fmla="*/ 75 h 75"/>
                <a:gd name="T38" fmla="*/ 59 w 84"/>
                <a:gd name="T39" fmla="*/ 59 h 75"/>
                <a:gd name="T40" fmla="*/ 59 w 84"/>
                <a:gd name="T41" fmla="*/ 59 h 75"/>
                <a:gd name="T42" fmla="*/ 51 w 84"/>
                <a:gd name="T43" fmla="*/ 59 h 75"/>
                <a:gd name="T44" fmla="*/ 51 w 84"/>
                <a:gd name="T45" fmla="*/ 67 h 75"/>
                <a:gd name="T46" fmla="*/ 42 w 84"/>
                <a:gd name="T47" fmla="*/ 67 h 75"/>
                <a:gd name="T48" fmla="*/ 34 w 84"/>
                <a:gd name="T49" fmla="*/ 67 h 75"/>
                <a:gd name="T50" fmla="*/ 25 w 84"/>
                <a:gd name="T51" fmla="*/ 59 h 75"/>
                <a:gd name="T52" fmla="*/ 25 w 84"/>
                <a:gd name="T53" fmla="*/ 50 h 75"/>
                <a:gd name="T54" fmla="*/ 17 w 84"/>
                <a:gd name="T55" fmla="*/ 50 h 75"/>
                <a:gd name="T56" fmla="*/ 17 w 84"/>
                <a:gd name="T57" fmla="*/ 42 h 75"/>
                <a:gd name="T58" fmla="*/ 17 w 84"/>
                <a:gd name="T59" fmla="*/ 33 h 75"/>
                <a:gd name="T60" fmla="*/ 17 w 84"/>
                <a:gd name="T61" fmla="*/ 33 h 75"/>
                <a:gd name="T62" fmla="*/ 17 w 84"/>
                <a:gd name="T63" fmla="*/ 25 h 75"/>
                <a:gd name="T64" fmla="*/ 25 w 84"/>
                <a:gd name="T65" fmla="*/ 17 h 75"/>
                <a:gd name="T66" fmla="*/ 34 w 84"/>
                <a:gd name="T67" fmla="*/ 17 h 75"/>
                <a:gd name="T68" fmla="*/ 42 w 84"/>
                <a:gd name="T69" fmla="*/ 8 h 75"/>
                <a:gd name="T70" fmla="*/ 51 w 84"/>
                <a:gd name="T71" fmla="*/ 8 h 75"/>
                <a:gd name="T72" fmla="*/ 59 w 84"/>
                <a:gd name="T73" fmla="*/ 17 h 75"/>
                <a:gd name="T74" fmla="*/ 67 w 84"/>
                <a:gd name="T75" fmla="*/ 25 h 75"/>
                <a:gd name="T76" fmla="*/ 67 w 84"/>
                <a:gd name="T77" fmla="*/ 33 h 75"/>
                <a:gd name="T78" fmla="*/ 67 w 84"/>
                <a:gd name="T79" fmla="*/ 33 h 75"/>
                <a:gd name="T80" fmla="*/ 67 w 84"/>
                <a:gd name="T81" fmla="*/ 42 h 75"/>
                <a:gd name="T82" fmla="*/ 67 w 84"/>
                <a:gd name="T83" fmla="*/ 50 h 75"/>
                <a:gd name="T84" fmla="*/ 84 w 84"/>
                <a:gd name="T85" fmla="*/ 42 h 75"/>
                <a:gd name="T86" fmla="*/ 84 w 84"/>
                <a:gd name="T87" fmla="*/ 25 h 75"/>
                <a:gd name="T88" fmla="*/ 59 w 84"/>
                <a:gd name="T89" fmla="*/ 8 h 75"/>
                <a:gd name="T90" fmla="*/ 51 w 84"/>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
                <a:gd name="T139" fmla="*/ 0 h 75"/>
                <a:gd name="T140" fmla="*/ 84 w 84"/>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 h="75">
                  <a:moveTo>
                    <a:pt x="51" y="0"/>
                  </a:moveTo>
                  <a:lnTo>
                    <a:pt x="42" y="0"/>
                  </a:lnTo>
                  <a:lnTo>
                    <a:pt x="34" y="0"/>
                  </a:lnTo>
                  <a:lnTo>
                    <a:pt x="25" y="0"/>
                  </a:lnTo>
                  <a:lnTo>
                    <a:pt x="17" y="8"/>
                  </a:lnTo>
                  <a:lnTo>
                    <a:pt x="8" y="17"/>
                  </a:lnTo>
                  <a:lnTo>
                    <a:pt x="8" y="25"/>
                  </a:lnTo>
                  <a:lnTo>
                    <a:pt x="0" y="33"/>
                  </a:lnTo>
                  <a:lnTo>
                    <a:pt x="0" y="50"/>
                  </a:lnTo>
                  <a:lnTo>
                    <a:pt x="8" y="59"/>
                  </a:lnTo>
                  <a:lnTo>
                    <a:pt x="8" y="67"/>
                  </a:lnTo>
                  <a:lnTo>
                    <a:pt x="17" y="67"/>
                  </a:lnTo>
                  <a:lnTo>
                    <a:pt x="25" y="75"/>
                  </a:lnTo>
                  <a:lnTo>
                    <a:pt x="34" y="75"/>
                  </a:lnTo>
                  <a:lnTo>
                    <a:pt x="42" y="75"/>
                  </a:lnTo>
                  <a:lnTo>
                    <a:pt x="59" y="75"/>
                  </a:lnTo>
                  <a:lnTo>
                    <a:pt x="59" y="59"/>
                  </a:lnTo>
                  <a:lnTo>
                    <a:pt x="51" y="59"/>
                  </a:lnTo>
                  <a:lnTo>
                    <a:pt x="51" y="67"/>
                  </a:lnTo>
                  <a:lnTo>
                    <a:pt x="42" y="67"/>
                  </a:lnTo>
                  <a:lnTo>
                    <a:pt x="34" y="67"/>
                  </a:lnTo>
                  <a:lnTo>
                    <a:pt x="25" y="59"/>
                  </a:lnTo>
                  <a:lnTo>
                    <a:pt x="25" y="50"/>
                  </a:lnTo>
                  <a:lnTo>
                    <a:pt x="17" y="50"/>
                  </a:lnTo>
                  <a:lnTo>
                    <a:pt x="17" y="42"/>
                  </a:lnTo>
                  <a:lnTo>
                    <a:pt x="17" y="33"/>
                  </a:lnTo>
                  <a:lnTo>
                    <a:pt x="17" y="25"/>
                  </a:lnTo>
                  <a:lnTo>
                    <a:pt x="25" y="17"/>
                  </a:lnTo>
                  <a:lnTo>
                    <a:pt x="34" y="17"/>
                  </a:lnTo>
                  <a:lnTo>
                    <a:pt x="42" y="8"/>
                  </a:lnTo>
                  <a:lnTo>
                    <a:pt x="51" y="8"/>
                  </a:lnTo>
                  <a:lnTo>
                    <a:pt x="59" y="17"/>
                  </a:lnTo>
                  <a:lnTo>
                    <a:pt x="67" y="25"/>
                  </a:lnTo>
                  <a:lnTo>
                    <a:pt x="67" y="33"/>
                  </a:lnTo>
                  <a:lnTo>
                    <a:pt x="67" y="42"/>
                  </a:lnTo>
                  <a:lnTo>
                    <a:pt x="67" y="50"/>
                  </a:lnTo>
                  <a:lnTo>
                    <a:pt x="84" y="42"/>
                  </a:lnTo>
                  <a:lnTo>
                    <a:pt x="84" y="25"/>
                  </a:lnTo>
                  <a:lnTo>
                    <a:pt x="59" y="8"/>
                  </a:lnTo>
                  <a:lnTo>
                    <a:pt x="51" y="0"/>
                  </a:lnTo>
                  <a:close/>
                </a:path>
              </a:pathLst>
            </a:custGeom>
            <a:solidFill>
              <a:srgbClr val="93936C"/>
            </a:solidFill>
            <a:ln w="0">
              <a:solidFill>
                <a:srgbClr val="93936C"/>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2" name="Rectangle 26"/>
            <p:cNvSpPr>
              <a:spLocks noChangeArrowheads="1"/>
            </p:cNvSpPr>
            <p:nvPr/>
          </p:nvSpPr>
          <p:spPr bwMode="auto">
            <a:xfrm>
              <a:off x="76" y="295"/>
              <a:ext cx="67" cy="34"/>
            </a:xfrm>
            <a:prstGeom prst="rect">
              <a:avLst/>
            </a:prstGeom>
            <a:solidFill>
              <a:srgbClr val="93936C"/>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63" name="Rectangle 27"/>
            <p:cNvSpPr>
              <a:spLocks noChangeArrowheads="1"/>
            </p:cNvSpPr>
            <p:nvPr/>
          </p:nvSpPr>
          <p:spPr bwMode="auto">
            <a:xfrm>
              <a:off x="76" y="295"/>
              <a:ext cx="67" cy="34"/>
            </a:xfrm>
            <a:prstGeom prst="rect">
              <a:avLst/>
            </a:prstGeom>
            <a:solidFill>
              <a:srgbClr val="93936C"/>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64" name="Freeform 28"/>
            <p:cNvSpPr>
              <a:spLocks noChangeArrowheads="1"/>
            </p:cNvSpPr>
            <p:nvPr/>
          </p:nvSpPr>
          <p:spPr bwMode="auto">
            <a:xfrm>
              <a:off x="84" y="320"/>
              <a:ext cx="34" cy="17"/>
            </a:xfrm>
            <a:custGeom>
              <a:avLst/>
              <a:gdLst>
                <a:gd name="T0" fmla="*/ 0 w 34"/>
                <a:gd name="T1" fmla="*/ 17 h 17"/>
                <a:gd name="T2" fmla="*/ 9 w 34"/>
                <a:gd name="T3" fmla="*/ 9 h 17"/>
                <a:gd name="T4" fmla="*/ 25 w 34"/>
                <a:gd name="T5" fmla="*/ 9 h 17"/>
                <a:gd name="T6" fmla="*/ 34 w 34"/>
                <a:gd name="T7" fmla="*/ 9 h 17"/>
                <a:gd name="T8" fmla="*/ 17 w 34"/>
                <a:gd name="T9" fmla="*/ 0 h 17"/>
                <a:gd name="T10" fmla="*/ 0 w 34"/>
                <a:gd name="T11" fmla="*/ 0 h 17"/>
                <a:gd name="T12" fmla="*/ 0 w 34"/>
                <a:gd name="T13" fmla="*/ 17 h 17"/>
                <a:gd name="T14" fmla="*/ 0 60000 65536"/>
                <a:gd name="T15" fmla="*/ 0 60000 65536"/>
                <a:gd name="T16" fmla="*/ 0 60000 65536"/>
                <a:gd name="T17" fmla="*/ 0 60000 65536"/>
                <a:gd name="T18" fmla="*/ 0 60000 65536"/>
                <a:gd name="T19" fmla="*/ 0 60000 65536"/>
                <a:gd name="T20" fmla="*/ 0 60000 65536"/>
                <a:gd name="T21" fmla="*/ 0 w 34"/>
                <a:gd name="T22" fmla="*/ 0 h 17"/>
                <a:gd name="T23" fmla="*/ 34 w 3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7">
                  <a:moveTo>
                    <a:pt x="0" y="17"/>
                  </a:moveTo>
                  <a:lnTo>
                    <a:pt x="9" y="9"/>
                  </a:lnTo>
                  <a:lnTo>
                    <a:pt x="25" y="9"/>
                  </a:lnTo>
                  <a:lnTo>
                    <a:pt x="34" y="9"/>
                  </a:lnTo>
                  <a:lnTo>
                    <a:pt x="17" y="0"/>
                  </a:lnTo>
                  <a:lnTo>
                    <a:pt x="0" y="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5" name="Freeform 29"/>
            <p:cNvSpPr>
              <a:spLocks noChangeArrowheads="1"/>
            </p:cNvSpPr>
            <p:nvPr/>
          </p:nvSpPr>
          <p:spPr bwMode="auto">
            <a:xfrm>
              <a:off x="84" y="320"/>
              <a:ext cx="34" cy="17"/>
            </a:xfrm>
            <a:custGeom>
              <a:avLst/>
              <a:gdLst>
                <a:gd name="T0" fmla="*/ 0 w 34"/>
                <a:gd name="T1" fmla="*/ 17 h 17"/>
                <a:gd name="T2" fmla="*/ 9 w 34"/>
                <a:gd name="T3" fmla="*/ 9 h 17"/>
                <a:gd name="T4" fmla="*/ 25 w 34"/>
                <a:gd name="T5" fmla="*/ 9 h 17"/>
                <a:gd name="T6" fmla="*/ 34 w 34"/>
                <a:gd name="T7" fmla="*/ 9 h 17"/>
                <a:gd name="T8" fmla="*/ 17 w 34"/>
                <a:gd name="T9" fmla="*/ 0 h 17"/>
                <a:gd name="T10" fmla="*/ 0 w 34"/>
                <a:gd name="T11" fmla="*/ 0 h 17"/>
                <a:gd name="T12" fmla="*/ 0 w 34"/>
                <a:gd name="T13" fmla="*/ 17 h 17"/>
                <a:gd name="T14" fmla="*/ 0 60000 65536"/>
                <a:gd name="T15" fmla="*/ 0 60000 65536"/>
                <a:gd name="T16" fmla="*/ 0 60000 65536"/>
                <a:gd name="T17" fmla="*/ 0 60000 65536"/>
                <a:gd name="T18" fmla="*/ 0 60000 65536"/>
                <a:gd name="T19" fmla="*/ 0 60000 65536"/>
                <a:gd name="T20" fmla="*/ 0 60000 65536"/>
                <a:gd name="T21" fmla="*/ 0 w 34"/>
                <a:gd name="T22" fmla="*/ 0 h 17"/>
                <a:gd name="T23" fmla="*/ 34 w 3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7">
                  <a:moveTo>
                    <a:pt x="0" y="17"/>
                  </a:moveTo>
                  <a:lnTo>
                    <a:pt x="9" y="9"/>
                  </a:lnTo>
                  <a:lnTo>
                    <a:pt x="25" y="9"/>
                  </a:lnTo>
                  <a:lnTo>
                    <a:pt x="34" y="9"/>
                  </a:lnTo>
                  <a:lnTo>
                    <a:pt x="17" y="0"/>
                  </a:lnTo>
                  <a:lnTo>
                    <a:pt x="0" y="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6" name="Freeform 30"/>
            <p:cNvSpPr>
              <a:spLocks noChangeArrowheads="1"/>
            </p:cNvSpPr>
            <p:nvPr/>
          </p:nvSpPr>
          <p:spPr bwMode="auto">
            <a:xfrm>
              <a:off x="84" y="278"/>
              <a:ext cx="34" cy="25"/>
            </a:xfrm>
            <a:custGeom>
              <a:avLst/>
              <a:gdLst>
                <a:gd name="T0" fmla="*/ 0 w 34"/>
                <a:gd name="T1" fmla="*/ 0 h 25"/>
                <a:gd name="T2" fmla="*/ 9 w 34"/>
                <a:gd name="T3" fmla="*/ 9 h 25"/>
                <a:gd name="T4" fmla="*/ 25 w 34"/>
                <a:gd name="T5" fmla="*/ 9 h 25"/>
                <a:gd name="T6" fmla="*/ 34 w 34"/>
                <a:gd name="T7" fmla="*/ 9 h 25"/>
                <a:gd name="T8" fmla="*/ 17 w 34"/>
                <a:gd name="T9" fmla="*/ 25 h 25"/>
                <a:gd name="T10" fmla="*/ 0 w 34"/>
                <a:gd name="T11" fmla="*/ 17 h 25"/>
                <a:gd name="T12" fmla="*/ 0 w 34"/>
                <a:gd name="T13" fmla="*/ 0 h 25"/>
                <a:gd name="T14" fmla="*/ 0 60000 65536"/>
                <a:gd name="T15" fmla="*/ 0 60000 65536"/>
                <a:gd name="T16" fmla="*/ 0 60000 65536"/>
                <a:gd name="T17" fmla="*/ 0 60000 65536"/>
                <a:gd name="T18" fmla="*/ 0 60000 65536"/>
                <a:gd name="T19" fmla="*/ 0 60000 65536"/>
                <a:gd name="T20" fmla="*/ 0 60000 65536"/>
                <a:gd name="T21" fmla="*/ 0 w 34"/>
                <a:gd name="T22" fmla="*/ 0 h 25"/>
                <a:gd name="T23" fmla="*/ 34 w 3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5">
                  <a:moveTo>
                    <a:pt x="0" y="0"/>
                  </a:moveTo>
                  <a:lnTo>
                    <a:pt x="9" y="9"/>
                  </a:lnTo>
                  <a:lnTo>
                    <a:pt x="25" y="9"/>
                  </a:lnTo>
                  <a:lnTo>
                    <a:pt x="34" y="9"/>
                  </a:lnTo>
                  <a:lnTo>
                    <a:pt x="17" y="25"/>
                  </a:lnTo>
                  <a:lnTo>
                    <a:pt x="0" y="17"/>
                  </a:lnTo>
                  <a:lnTo>
                    <a:pt x="0" y="0"/>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7" name="Freeform 31"/>
            <p:cNvSpPr>
              <a:spLocks noChangeArrowheads="1"/>
            </p:cNvSpPr>
            <p:nvPr/>
          </p:nvSpPr>
          <p:spPr bwMode="auto">
            <a:xfrm>
              <a:off x="84" y="278"/>
              <a:ext cx="34" cy="25"/>
            </a:xfrm>
            <a:custGeom>
              <a:avLst/>
              <a:gdLst>
                <a:gd name="T0" fmla="*/ 0 w 34"/>
                <a:gd name="T1" fmla="*/ 0 h 25"/>
                <a:gd name="T2" fmla="*/ 9 w 34"/>
                <a:gd name="T3" fmla="*/ 9 h 25"/>
                <a:gd name="T4" fmla="*/ 25 w 34"/>
                <a:gd name="T5" fmla="*/ 9 h 25"/>
                <a:gd name="T6" fmla="*/ 34 w 34"/>
                <a:gd name="T7" fmla="*/ 9 h 25"/>
                <a:gd name="T8" fmla="*/ 17 w 34"/>
                <a:gd name="T9" fmla="*/ 25 h 25"/>
                <a:gd name="T10" fmla="*/ 0 w 34"/>
                <a:gd name="T11" fmla="*/ 17 h 25"/>
                <a:gd name="T12" fmla="*/ 0 w 34"/>
                <a:gd name="T13" fmla="*/ 0 h 25"/>
                <a:gd name="T14" fmla="*/ 0 60000 65536"/>
                <a:gd name="T15" fmla="*/ 0 60000 65536"/>
                <a:gd name="T16" fmla="*/ 0 60000 65536"/>
                <a:gd name="T17" fmla="*/ 0 60000 65536"/>
                <a:gd name="T18" fmla="*/ 0 60000 65536"/>
                <a:gd name="T19" fmla="*/ 0 60000 65536"/>
                <a:gd name="T20" fmla="*/ 0 60000 65536"/>
                <a:gd name="T21" fmla="*/ 0 w 34"/>
                <a:gd name="T22" fmla="*/ 0 h 25"/>
                <a:gd name="T23" fmla="*/ 34 w 3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5">
                  <a:moveTo>
                    <a:pt x="0" y="0"/>
                  </a:moveTo>
                  <a:lnTo>
                    <a:pt x="9" y="9"/>
                  </a:lnTo>
                  <a:lnTo>
                    <a:pt x="25" y="9"/>
                  </a:lnTo>
                  <a:lnTo>
                    <a:pt x="34" y="9"/>
                  </a:lnTo>
                  <a:lnTo>
                    <a:pt x="17" y="25"/>
                  </a:lnTo>
                  <a:lnTo>
                    <a:pt x="0" y="17"/>
                  </a:lnTo>
                  <a:lnTo>
                    <a:pt x="0" y="0"/>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8" name="Freeform 32"/>
            <p:cNvSpPr>
              <a:spLocks noChangeArrowheads="1"/>
            </p:cNvSpPr>
            <p:nvPr/>
          </p:nvSpPr>
          <p:spPr bwMode="auto">
            <a:xfrm>
              <a:off x="143" y="270"/>
              <a:ext cx="345" cy="126"/>
            </a:xfrm>
            <a:custGeom>
              <a:avLst/>
              <a:gdLst>
                <a:gd name="T0" fmla="*/ 0 w 345"/>
                <a:gd name="T1" fmla="*/ 17 h 126"/>
                <a:gd name="T2" fmla="*/ 34 w 345"/>
                <a:gd name="T3" fmla="*/ 17 h 126"/>
                <a:gd name="T4" fmla="*/ 34 w 345"/>
                <a:gd name="T5" fmla="*/ 0 h 126"/>
                <a:gd name="T6" fmla="*/ 59 w 345"/>
                <a:gd name="T7" fmla="*/ 0 h 126"/>
                <a:gd name="T8" fmla="*/ 59 w 345"/>
                <a:gd name="T9" fmla="*/ 17 h 126"/>
                <a:gd name="T10" fmla="*/ 67 w 345"/>
                <a:gd name="T11" fmla="*/ 17 h 126"/>
                <a:gd name="T12" fmla="*/ 67 w 345"/>
                <a:gd name="T13" fmla="*/ 0 h 126"/>
                <a:gd name="T14" fmla="*/ 93 w 345"/>
                <a:gd name="T15" fmla="*/ 0 h 126"/>
                <a:gd name="T16" fmla="*/ 93 w 345"/>
                <a:gd name="T17" fmla="*/ 17 h 126"/>
                <a:gd name="T18" fmla="*/ 345 w 345"/>
                <a:gd name="T19" fmla="*/ 17 h 126"/>
                <a:gd name="T20" fmla="*/ 345 w 345"/>
                <a:gd name="T21" fmla="*/ 50 h 126"/>
                <a:gd name="T22" fmla="*/ 295 w 345"/>
                <a:gd name="T23" fmla="*/ 50 h 126"/>
                <a:gd name="T24" fmla="*/ 295 w 345"/>
                <a:gd name="T25" fmla="*/ 67 h 126"/>
                <a:gd name="T26" fmla="*/ 328 w 345"/>
                <a:gd name="T27" fmla="*/ 67 h 126"/>
                <a:gd name="T28" fmla="*/ 328 w 345"/>
                <a:gd name="T29" fmla="*/ 84 h 126"/>
                <a:gd name="T30" fmla="*/ 295 w 345"/>
                <a:gd name="T31" fmla="*/ 84 h 126"/>
                <a:gd name="T32" fmla="*/ 295 w 345"/>
                <a:gd name="T33" fmla="*/ 101 h 126"/>
                <a:gd name="T34" fmla="*/ 328 w 345"/>
                <a:gd name="T35" fmla="*/ 101 h 126"/>
                <a:gd name="T36" fmla="*/ 328 w 345"/>
                <a:gd name="T37" fmla="*/ 126 h 126"/>
                <a:gd name="T38" fmla="*/ 269 w 345"/>
                <a:gd name="T39" fmla="*/ 126 h 126"/>
                <a:gd name="T40" fmla="*/ 269 w 345"/>
                <a:gd name="T41" fmla="*/ 50 h 126"/>
                <a:gd name="T42" fmla="*/ 93 w 345"/>
                <a:gd name="T43" fmla="*/ 50 h 126"/>
                <a:gd name="T44" fmla="*/ 93 w 345"/>
                <a:gd name="T45" fmla="*/ 75 h 126"/>
                <a:gd name="T46" fmla="*/ 67 w 345"/>
                <a:gd name="T47" fmla="*/ 75 h 126"/>
                <a:gd name="T48" fmla="*/ 67 w 345"/>
                <a:gd name="T49" fmla="*/ 50 h 126"/>
                <a:gd name="T50" fmla="*/ 59 w 345"/>
                <a:gd name="T51" fmla="*/ 50 h 126"/>
                <a:gd name="T52" fmla="*/ 59 w 345"/>
                <a:gd name="T53" fmla="*/ 75 h 126"/>
                <a:gd name="T54" fmla="*/ 34 w 345"/>
                <a:gd name="T55" fmla="*/ 75 h 126"/>
                <a:gd name="T56" fmla="*/ 34 w 345"/>
                <a:gd name="T57" fmla="*/ 50 h 126"/>
                <a:gd name="T58" fmla="*/ 0 w 345"/>
                <a:gd name="T59" fmla="*/ 50 h 126"/>
                <a:gd name="T60" fmla="*/ 0 w 345"/>
                <a:gd name="T61" fmla="*/ 17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5"/>
                <a:gd name="T94" fmla="*/ 0 h 126"/>
                <a:gd name="T95" fmla="*/ 345 w 345"/>
                <a:gd name="T96" fmla="*/ 126 h 1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5" h="126">
                  <a:moveTo>
                    <a:pt x="0" y="17"/>
                  </a:moveTo>
                  <a:lnTo>
                    <a:pt x="34" y="17"/>
                  </a:lnTo>
                  <a:lnTo>
                    <a:pt x="34" y="0"/>
                  </a:lnTo>
                  <a:lnTo>
                    <a:pt x="59" y="0"/>
                  </a:lnTo>
                  <a:lnTo>
                    <a:pt x="59" y="17"/>
                  </a:lnTo>
                  <a:lnTo>
                    <a:pt x="67" y="17"/>
                  </a:lnTo>
                  <a:lnTo>
                    <a:pt x="67" y="0"/>
                  </a:lnTo>
                  <a:lnTo>
                    <a:pt x="93" y="0"/>
                  </a:lnTo>
                  <a:lnTo>
                    <a:pt x="93" y="17"/>
                  </a:lnTo>
                  <a:lnTo>
                    <a:pt x="345" y="17"/>
                  </a:lnTo>
                  <a:lnTo>
                    <a:pt x="345" y="50"/>
                  </a:lnTo>
                  <a:lnTo>
                    <a:pt x="295" y="50"/>
                  </a:lnTo>
                  <a:lnTo>
                    <a:pt x="295" y="67"/>
                  </a:lnTo>
                  <a:lnTo>
                    <a:pt x="328" y="67"/>
                  </a:lnTo>
                  <a:lnTo>
                    <a:pt x="328" y="84"/>
                  </a:lnTo>
                  <a:lnTo>
                    <a:pt x="295" y="84"/>
                  </a:lnTo>
                  <a:lnTo>
                    <a:pt x="295" y="101"/>
                  </a:lnTo>
                  <a:lnTo>
                    <a:pt x="328" y="101"/>
                  </a:lnTo>
                  <a:lnTo>
                    <a:pt x="328" y="126"/>
                  </a:lnTo>
                  <a:lnTo>
                    <a:pt x="269" y="126"/>
                  </a:lnTo>
                  <a:lnTo>
                    <a:pt x="269" y="50"/>
                  </a:lnTo>
                  <a:lnTo>
                    <a:pt x="93" y="50"/>
                  </a:lnTo>
                  <a:lnTo>
                    <a:pt x="93" y="75"/>
                  </a:lnTo>
                  <a:lnTo>
                    <a:pt x="67" y="75"/>
                  </a:lnTo>
                  <a:lnTo>
                    <a:pt x="67" y="50"/>
                  </a:lnTo>
                  <a:lnTo>
                    <a:pt x="59" y="50"/>
                  </a:lnTo>
                  <a:lnTo>
                    <a:pt x="59" y="75"/>
                  </a:lnTo>
                  <a:lnTo>
                    <a:pt x="34" y="75"/>
                  </a:lnTo>
                  <a:lnTo>
                    <a:pt x="34" y="50"/>
                  </a:lnTo>
                  <a:lnTo>
                    <a:pt x="0" y="5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69" name="Freeform 33"/>
            <p:cNvSpPr>
              <a:spLocks noChangeArrowheads="1"/>
            </p:cNvSpPr>
            <p:nvPr/>
          </p:nvSpPr>
          <p:spPr bwMode="auto">
            <a:xfrm>
              <a:off x="143" y="270"/>
              <a:ext cx="345" cy="126"/>
            </a:xfrm>
            <a:custGeom>
              <a:avLst/>
              <a:gdLst>
                <a:gd name="T0" fmla="*/ 0 w 345"/>
                <a:gd name="T1" fmla="*/ 17 h 126"/>
                <a:gd name="T2" fmla="*/ 34 w 345"/>
                <a:gd name="T3" fmla="*/ 17 h 126"/>
                <a:gd name="T4" fmla="*/ 34 w 345"/>
                <a:gd name="T5" fmla="*/ 0 h 126"/>
                <a:gd name="T6" fmla="*/ 59 w 345"/>
                <a:gd name="T7" fmla="*/ 0 h 126"/>
                <a:gd name="T8" fmla="*/ 59 w 345"/>
                <a:gd name="T9" fmla="*/ 17 h 126"/>
                <a:gd name="T10" fmla="*/ 67 w 345"/>
                <a:gd name="T11" fmla="*/ 17 h 126"/>
                <a:gd name="T12" fmla="*/ 67 w 345"/>
                <a:gd name="T13" fmla="*/ 0 h 126"/>
                <a:gd name="T14" fmla="*/ 93 w 345"/>
                <a:gd name="T15" fmla="*/ 0 h 126"/>
                <a:gd name="T16" fmla="*/ 93 w 345"/>
                <a:gd name="T17" fmla="*/ 17 h 126"/>
                <a:gd name="T18" fmla="*/ 345 w 345"/>
                <a:gd name="T19" fmla="*/ 17 h 126"/>
                <a:gd name="T20" fmla="*/ 345 w 345"/>
                <a:gd name="T21" fmla="*/ 50 h 126"/>
                <a:gd name="T22" fmla="*/ 295 w 345"/>
                <a:gd name="T23" fmla="*/ 50 h 126"/>
                <a:gd name="T24" fmla="*/ 295 w 345"/>
                <a:gd name="T25" fmla="*/ 67 h 126"/>
                <a:gd name="T26" fmla="*/ 328 w 345"/>
                <a:gd name="T27" fmla="*/ 67 h 126"/>
                <a:gd name="T28" fmla="*/ 328 w 345"/>
                <a:gd name="T29" fmla="*/ 84 h 126"/>
                <a:gd name="T30" fmla="*/ 295 w 345"/>
                <a:gd name="T31" fmla="*/ 84 h 126"/>
                <a:gd name="T32" fmla="*/ 295 w 345"/>
                <a:gd name="T33" fmla="*/ 101 h 126"/>
                <a:gd name="T34" fmla="*/ 328 w 345"/>
                <a:gd name="T35" fmla="*/ 101 h 126"/>
                <a:gd name="T36" fmla="*/ 328 w 345"/>
                <a:gd name="T37" fmla="*/ 126 h 126"/>
                <a:gd name="T38" fmla="*/ 269 w 345"/>
                <a:gd name="T39" fmla="*/ 126 h 126"/>
                <a:gd name="T40" fmla="*/ 269 w 345"/>
                <a:gd name="T41" fmla="*/ 50 h 126"/>
                <a:gd name="T42" fmla="*/ 93 w 345"/>
                <a:gd name="T43" fmla="*/ 50 h 126"/>
                <a:gd name="T44" fmla="*/ 93 w 345"/>
                <a:gd name="T45" fmla="*/ 75 h 126"/>
                <a:gd name="T46" fmla="*/ 67 w 345"/>
                <a:gd name="T47" fmla="*/ 75 h 126"/>
                <a:gd name="T48" fmla="*/ 67 w 345"/>
                <a:gd name="T49" fmla="*/ 50 h 126"/>
                <a:gd name="T50" fmla="*/ 59 w 345"/>
                <a:gd name="T51" fmla="*/ 50 h 126"/>
                <a:gd name="T52" fmla="*/ 59 w 345"/>
                <a:gd name="T53" fmla="*/ 75 h 126"/>
                <a:gd name="T54" fmla="*/ 34 w 345"/>
                <a:gd name="T55" fmla="*/ 75 h 126"/>
                <a:gd name="T56" fmla="*/ 34 w 345"/>
                <a:gd name="T57" fmla="*/ 50 h 126"/>
                <a:gd name="T58" fmla="*/ 0 w 345"/>
                <a:gd name="T59" fmla="*/ 50 h 126"/>
                <a:gd name="T60" fmla="*/ 0 w 345"/>
                <a:gd name="T61" fmla="*/ 17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5"/>
                <a:gd name="T94" fmla="*/ 0 h 126"/>
                <a:gd name="T95" fmla="*/ 345 w 345"/>
                <a:gd name="T96" fmla="*/ 126 h 1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5" h="126">
                  <a:moveTo>
                    <a:pt x="0" y="17"/>
                  </a:moveTo>
                  <a:lnTo>
                    <a:pt x="34" y="17"/>
                  </a:lnTo>
                  <a:lnTo>
                    <a:pt x="34" y="0"/>
                  </a:lnTo>
                  <a:lnTo>
                    <a:pt x="59" y="0"/>
                  </a:lnTo>
                  <a:lnTo>
                    <a:pt x="59" y="17"/>
                  </a:lnTo>
                  <a:lnTo>
                    <a:pt x="67" y="17"/>
                  </a:lnTo>
                  <a:lnTo>
                    <a:pt x="67" y="0"/>
                  </a:lnTo>
                  <a:lnTo>
                    <a:pt x="93" y="0"/>
                  </a:lnTo>
                  <a:lnTo>
                    <a:pt x="93" y="17"/>
                  </a:lnTo>
                  <a:lnTo>
                    <a:pt x="345" y="17"/>
                  </a:lnTo>
                  <a:lnTo>
                    <a:pt x="345" y="50"/>
                  </a:lnTo>
                  <a:lnTo>
                    <a:pt x="295" y="50"/>
                  </a:lnTo>
                  <a:lnTo>
                    <a:pt x="295" y="67"/>
                  </a:lnTo>
                  <a:lnTo>
                    <a:pt x="328" y="67"/>
                  </a:lnTo>
                  <a:lnTo>
                    <a:pt x="328" y="84"/>
                  </a:lnTo>
                  <a:lnTo>
                    <a:pt x="295" y="84"/>
                  </a:lnTo>
                  <a:lnTo>
                    <a:pt x="295" y="101"/>
                  </a:lnTo>
                  <a:lnTo>
                    <a:pt x="328" y="101"/>
                  </a:lnTo>
                  <a:lnTo>
                    <a:pt x="328" y="126"/>
                  </a:lnTo>
                  <a:lnTo>
                    <a:pt x="269" y="126"/>
                  </a:lnTo>
                  <a:lnTo>
                    <a:pt x="269" y="50"/>
                  </a:lnTo>
                  <a:lnTo>
                    <a:pt x="93" y="50"/>
                  </a:lnTo>
                  <a:lnTo>
                    <a:pt x="93" y="75"/>
                  </a:lnTo>
                  <a:lnTo>
                    <a:pt x="67" y="75"/>
                  </a:lnTo>
                  <a:lnTo>
                    <a:pt x="67" y="50"/>
                  </a:lnTo>
                  <a:lnTo>
                    <a:pt x="59" y="50"/>
                  </a:lnTo>
                  <a:lnTo>
                    <a:pt x="59" y="75"/>
                  </a:lnTo>
                  <a:lnTo>
                    <a:pt x="34" y="75"/>
                  </a:lnTo>
                  <a:lnTo>
                    <a:pt x="34" y="50"/>
                  </a:lnTo>
                  <a:lnTo>
                    <a:pt x="0" y="5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0" name="Freeform 34"/>
            <p:cNvSpPr>
              <a:spLocks noChangeArrowheads="1"/>
            </p:cNvSpPr>
            <p:nvPr/>
          </p:nvSpPr>
          <p:spPr bwMode="auto">
            <a:xfrm>
              <a:off x="143" y="270"/>
              <a:ext cx="345" cy="126"/>
            </a:xfrm>
            <a:custGeom>
              <a:avLst/>
              <a:gdLst>
                <a:gd name="T0" fmla="*/ 0 w 345"/>
                <a:gd name="T1" fmla="*/ 17 h 126"/>
                <a:gd name="T2" fmla="*/ 34 w 345"/>
                <a:gd name="T3" fmla="*/ 17 h 126"/>
                <a:gd name="T4" fmla="*/ 34 w 345"/>
                <a:gd name="T5" fmla="*/ 0 h 126"/>
                <a:gd name="T6" fmla="*/ 59 w 345"/>
                <a:gd name="T7" fmla="*/ 0 h 126"/>
                <a:gd name="T8" fmla="*/ 59 w 345"/>
                <a:gd name="T9" fmla="*/ 17 h 126"/>
                <a:gd name="T10" fmla="*/ 67 w 345"/>
                <a:gd name="T11" fmla="*/ 17 h 126"/>
                <a:gd name="T12" fmla="*/ 67 w 345"/>
                <a:gd name="T13" fmla="*/ 0 h 126"/>
                <a:gd name="T14" fmla="*/ 93 w 345"/>
                <a:gd name="T15" fmla="*/ 0 h 126"/>
                <a:gd name="T16" fmla="*/ 93 w 345"/>
                <a:gd name="T17" fmla="*/ 17 h 126"/>
                <a:gd name="T18" fmla="*/ 345 w 345"/>
                <a:gd name="T19" fmla="*/ 17 h 126"/>
                <a:gd name="T20" fmla="*/ 345 w 345"/>
                <a:gd name="T21" fmla="*/ 50 h 126"/>
                <a:gd name="T22" fmla="*/ 295 w 345"/>
                <a:gd name="T23" fmla="*/ 50 h 126"/>
                <a:gd name="T24" fmla="*/ 295 w 345"/>
                <a:gd name="T25" fmla="*/ 67 h 126"/>
                <a:gd name="T26" fmla="*/ 328 w 345"/>
                <a:gd name="T27" fmla="*/ 67 h 126"/>
                <a:gd name="T28" fmla="*/ 328 w 345"/>
                <a:gd name="T29" fmla="*/ 84 h 126"/>
                <a:gd name="T30" fmla="*/ 295 w 345"/>
                <a:gd name="T31" fmla="*/ 84 h 126"/>
                <a:gd name="T32" fmla="*/ 295 w 345"/>
                <a:gd name="T33" fmla="*/ 101 h 126"/>
                <a:gd name="T34" fmla="*/ 328 w 345"/>
                <a:gd name="T35" fmla="*/ 101 h 126"/>
                <a:gd name="T36" fmla="*/ 328 w 345"/>
                <a:gd name="T37" fmla="*/ 126 h 126"/>
                <a:gd name="T38" fmla="*/ 269 w 345"/>
                <a:gd name="T39" fmla="*/ 126 h 126"/>
                <a:gd name="T40" fmla="*/ 269 w 345"/>
                <a:gd name="T41" fmla="*/ 50 h 126"/>
                <a:gd name="T42" fmla="*/ 93 w 345"/>
                <a:gd name="T43" fmla="*/ 50 h 126"/>
                <a:gd name="T44" fmla="*/ 93 w 345"/>
                <a:gd name="T45" fmla="*/ 75 h 126"/>
                <a:gd name="T46" fmla="*/ 67 w 345"/>
                <a:gd name="T47" fmla="*/ 75 h 126"/>
                <a:gd name="T48" fmla="*/ 67 w 345"/>
                <a:gd name="T49" fmla="*/ 50 h 126"/>
                <a:gd name="T50" fmla="*/ 59 w 345"/>
                <a:gd name="T51" fmla="*/ 50 h 126"/>
                <a:gd name="T52" fmla="*/ 59 w 345"/>
                <a:gd name="T53" fmla="*/ 75 h 126"/>
                <a:gd name="T54" fmla="*/ 34 w 345"/>
                <a:gd name="T55" fmla="*/ 75 h 126"/>
                <a:gd name="T56" fmla="*/ 34 w 345"/>
                <a:gd name="T57" fmla="*/ 50 h 126"/>
                <a:gd name="T58" fmla="*/ 0 w 345"/>
                <a:gd name="T59" fmla="*/ 50 h 1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5"/>
                <a:gd name="T91" fmla="*/ 0 h 126"/>
                <a:gd name="T92" fmla="*/ 345 w 345"/>
                <a:gd name="T93" fmla="*/ 126 h 1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5" h="126">
                  <a:moveTo>
                    <a:pt x="0" y="17"/>
                  </a:moveTo>
                  <a:lnTo>
                    <a:pt x="34" y="17"/>
                  </a:lnTo>
                  <a:lnTo>
                    <a:pt x="34" y="0"/>
                  </a:lnTo>
                  <a:lnTo>
                    <a:pt x="59" y="0"/>
                  </a:lnTo>
                  <a:lnTo>
                    <a:pt x="59" y="17"/>
                  </a:lnTo>
                  <a:lnTo>
                    <a:pt x="67" y="17"/>
                  </a:lnTo>
                  <a:lnTo>
                    <a:pt x="67" y="0"/>
                  </a:lnTo>
                  <a:lnTo>
                    <a:pt x="93" y="0"/>
                  </a:lnTo>
                  <a:lnTo>
                    <a:pt x="93" y="17"/>
                  </a:lnTo>
                  <a:lnTo>
                    <a:pt x="345" y="17"/>
                  </a:lnTo>
                  <a:lnTo>
                    <a:pt x="345" y="50"/>
                  </a:lnTo>
                  <a:lnTo>
                    <a:pt x="295" y="50"/>
                  </a:lnTo>
                  <a:lnTo>
                    <a:pt x="295" y="67"/>
                  </a:lnTo>
                  <a:lnTo>
                    <a:pt x="328" y="67"/>
                  </a:lnTo>
                  <a:lnTo>
                    <a:pt x="328" y="84"/>
                  </a:lnTo>
                  <a:lnTo>
                    <a:pt x="295" y="84"/>
                  </a:lnTo>
                  <a:lnTo>
                    <a:pt x="295" y="101"/>
                  </a:lnTo>
                  <a:lnTo>
                    <a:pt x="328" y="101"/>
                  </a:lnTo>
                  <a:lnTo>
                    <a:pt x="328" y="126"/>
                  </a:lnTo>
                  <a:lnTo>
                    <a:pt x="269" y="126"/>
                  </a:lnTo>
                  <a:lnTo>
                    <a:pt x="269" y="50"/>
                  </a:lnTo>
                  <a:lnTo>
                    <a:pt x="93" y="50"/>
                  </a:lnTo>
                  <a:lnTo>
                    <a:pt x="93" y="75"/>
                  </a:lnTo>
                  <a:lnTo>
                    <a:pt x="67" y="75"/>
                  </a:lnTo>
                  <a:lnTo>
                    <a:pt x="67" y="50"/>
                  </a:lnTo>
                  <a:lnTo>
                    <a:pt x="59" y="50"/>
                  </a:lnTo>
                  <a:lnTo>
                    <a:pt x="59" y="75"/>
                  </a:lnTo>
                  <a:lnTo>
                    <a:pt x="34" y="75"/>
                  </a:lnTo>
                  <a:lnTo>
                    <a:pt x="34" y="50"/>
                  </a:lnTo>
                  <a:lnTo>
                    <a:pt x="0" y="50"/>
                  </a:lnTo>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1" name="Oval 35"/>
            <p:cNvSpPr>
              <a:spLocks noChangeArrowheads="1"/>
            </p:cNvSpPr>
            <p:nvPr/>
          </p:nvSpPr>
          <p:spPr bwMode="auto">
            <a:xfrm>
              <a:off x="67" y="219"/>
              <a:ext cx="68" cy="68"/>
            </a:xfrm>
            <a:prstGeom prst="ellipse">
              <a:avLst/>
            </a:prstGeom>
            <a:noFill/>
            <a:ln w="0">
              <a:solidFill>
                <a:srgbClr val="494936"/>
              </a:solidFill>
              <a:bevel/>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72" name="Oval 36"/>
            <p:cNvSpPr>
              <a:spLocks noChangeArrowheads="1"/>
            </p:cNvSpPr>
            <p:nvPr/>
          </p:nvSpPr>
          <p:spPr bwMode="auto">
            <a:xfrm>
              <a:off x="67" y="329"/>
              <a:ext cx="68" cy="67"/>
            </a:xfrm>
            <a:prstGeom prst="ellipse">
              <a:avLst/>
            </a:prstGeom>
            <a:noFill/>
            <a:ln w="0">
              <a:solidFill>
                <a:srgbClr val="494936"/>
              </a:solidFill>
              <a:bevel/>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73" name="Oval 37"/>
            <p:cNvSpPr>
              <a:spLocks noChangeArrowheads="1"/>
            </p:cNvSpPr>
            <p:nvPr/>
          </p:nvSpPr>
          <p:spPr bwMode="auto">
            <a:xfrm>
              <a:off x="17" y="278"/>
              <a:ext cx="50" cy="59"/>
            </a:xfrm>
            <a:prstGeom prst="ellipse">
              <a:avLst/>
            </a:prstGeom>
            <a:noFill/>
            <a:ln w="0">
              <a:solidFill>
                <a:srgbClr val="494936"/>
              </a:solidFill>
              <a:bevel/>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74" name="Arc 38"/>
            <p:cNvSpPr>
              <a:spLocks noChangeArrowheads="1"/>
            </p:cNvSpPr>
            <p:nvPr/>
          </p:nvSpPr>
          <p:spPr bwMode="auto">
            <a:xfrm>
              <a:off x="0" y="261"/>
              <a:ext cx="55" cy="93"/>
            </a:xfrm>
            <a:custGeom>
              <a:avLst/>
              <a:gdLst>
                <a:gd name="T0" fmla="*/ 0 w 28311"/>
                <a:gd name="T1" fmla="*/ 0 h 43200"/>
                <a:gd name="T2" fmla="*/ 0 w 28311"/>
                <a:gd name="T3" fmla="*/ 0 h 43200"/>
                <a:gd name="T4" fmla="*/ 0 w 28311"/>
                <a:gd name="T5" fmla="*/ 0 h 43200"/>
                <a:gd name="T6" fmla="*/ 0 60000 65536"/>
                <a:gd name="T7" fmla="*/ 0 60000 65536"/>
                <a:gd name="T8" fmla="*/ 0 60000 65536"/>
                <a:gd name="T9" fmla="*/ 0 w 28311"/>
                <a:gd name="T10" fmla="*/ 0 h 43200"/>
                <a:gd name="T11" fmla="*/ 28311 w 28311"/>
                <a:gd name="T12" fmla="*/ 43200 h 43200"/>
              </a:gdLst>
              <a:ahLst/>
              <a:cxnLst>
                <a:cxn ang="T6">
                  <a:pos x="T0" y="T1"/>
                </a:cxn>
                <a:cxn ang="T7">
                  <a:pos x="T2" y="T3"/>
                </a:cxn>
                <a:cxn ang="T8">
                  <a:pos x="T4" y="T5"/>
                </a:cxn>
              </a:cxnLst>
              <a:rect l="T9" t="T10" r="T11" b="T12"/>
              <a:pathLst>
                <a:path w="28311" h="43200">
                  <a:moveTo>
                    <a:pt x="28311" y="42131"/>
                  </a:moveTo>
                  <a:cubicBezTo>
                    <a:pt x="26144" y="42839"/>
                    <a:pt x="23879" y="43199"/>
                    <a:pt x="21600" y="43200"/>
                  </a:cubicBezTo>
                  <a:cubicBezTo>
                    <a:pt x="9670" y="43200"/>
                    <a:pt x="0" y="33529"/>
                    <a:pt x="0" y="21600"/>
                  </a:cubicBezTo>
                  <a:cubicBezTo>
                    <a:pt x="0" y="9670"/>
                    <a:pt x="9670" y="0"/>
                    <a:pt x="21600" y="0"/>
                  </a:cubicBezTo>
                  <a:cubicBezTo>
                    <a:pt x="23872" y="-1"/>
                    <a:pt x="26131" y="358"/>
                    <a:pt x="28292" y="1062"/>
                  </a:cubicBezTo>
                </a:path>
                <a:path w="28311" h="43200">
                  <a:moveTo>
                    <a:pt x="28311" y="42131"/>
                  </a:moveTo>
                  <a:cubicBezTo>
                    <a:pt x="26144" y="42839"/>
                    <a:pt x="23879" y="43199"/>
                    <a:pt x="21600" y="43200"/>
                  </a:cubicBezTo>
                  <a:cubicBezTo>
                    <a:pt x="9670" y="43200"/>
                    <a:pt x="0" y="33529"/>
                    <a:pt x="0" y="21600"/>
                  </a:cubicBezTo>
                  <a:cubicBezTo>
                    <a:pt x="0" y="9670"/>
                    <a:pt x="9670" y="0"/>
                    <a:pt x="21600" y="0"/>
                  </a:cubicBezTo>
                  <a:cubicBezTo>
                    <a:pt x="23872" y="-1"/>
                    <a:pt x="26131" y="358"/>
                    <a:pt x="28292" y="1062"/>
                  </a:cubicBezTo>
                  <a:lnTo>
                    <a:pt x="21600" y="21600"/>
                  </a:lnTo>
                  <a:lnTo>
                    <a:pt x="28311" y="42131"/>
                  </a:lnTo>
                  <a:close/>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5" name="Arc 39"/>
            <p:cNvSpPr>
              <a:spLocks noChangeArrowheads="1"/>
            </p:cNvSpPr>
            <p:nvPr/>
          </p:nvSpPr>
          <p:spPr bwMode="auto">
            <a:xfrm>
              <a:off x="51" y="194"/>
              <a:ext cx="109" cy="96"/>
            </a:xfrm>
            <a:custGeom>
              <a:avLst/>
              <a:gdLst>
                <a:gd name="T0" fmla="*/ 0 w 43200"/>
                <a:gd name="T1" fmla="*/ 0 h 35253"/>
                <a:gd name="T2" fmla="*/ 0 w 43200"/>
                <a:gd name="T3" fmla="*/ 0 h 35253"/>
                <a:gd name="T4" fmla="*/ 0 w 43200"/>
                <a:gd name="T5" fmla="*/ 0 h 35253"/>
                <a:gd name="T6" fmla="*/ 0 60000 65536"/>
                <a:gd name="T7" fmla="*/ 0 60000 65536"/>
                <a:gd name="T8" fmla="*/ 0 60000 65536"/>
                <a:gd name="T9" fmla="*/ 0 w 43200"/>
                <a:gd name="T10" fmla="*/ 0 h 35253"/>
                <a:gd name="T11" fmla="*/ 43200 w 43200"/>
                <a:gd name="T12" fmla="*/ 35253 h 35253"/>
              </a:gdLst>
              <a:ahLst/>
              <a:cxnLst>
                <a:cxn ang="T6">
                  <a:pos x="T0" y="T1"/>
                </a:cxn>
                <a:cxn ang="T7">
                  <a:pos x="T2" y="T3"/>
                </a:cxn>
                <a:cxn ang="T8">
                  <a:pos x="T4" y="T5"/>
                </a:cxn>
              </a:cxnLst>
              <a:rect l="T9" t="T10" r="T11" b="T12"/>
              <a:pathLst>
                <a:path w="43200" h="35253">
                  <a:moveTo>
                    <a:pt x="623" y="26750"/>
                  </a:moveTo>
                  <a:cubicBezTo>
                    <a:pt x="209" y="25065"/>
                    <a:pt x="0" y="23335"/>
                    <a:pt x="0" y="21600"/>
                  </a:cubicBezTo>
                  <a:cubicBezTo>
                    <a:pt x="0" y="9670"/>
                    <a:pt x="9670" y="0"/>
                    <a:pt x="21600" y="0"/>
                  </a:cubicBezTo>
                  <a:cubicBezTo>
                    <a:pt x="33529" y="0"/>
                    <a:pt x="43200" y="9670"/>
                    <a:pt x="43200" y="21600"/>
                  </a:cubicBezTo>
                  <a:cubicBezTo>
                    <a:pt x="43200" y="26575"/>
                    <a:pt x="41482" y="31397"/>
                    <a:pt x="38337" y="35252"/>
                  </a:cubicBezTo>
                </a:path>
                <a:path w="43200" h="35253">
                  <a:moveTo>
                    <a:pt x="623" y="26750"/>
                  </a:moveTo>
                  <a:cubicBezTo>
                    <a:pt x="209" y="25065"/>
                    <a:pt x="0" y="23335"/>
                    <a:pt x="0" y="21600"/>
                  </a:cubicBezTo>
                  <a:cubicBezTo>
                    <a:pt x="0" y="9670"/>
                    <a:pt x="9670" y="0"/>
                    <a:pt x="21600" y="0"/>
                  </a:cubicBezTo>
                  <a:cubicBezTo>
                    <a:pt x="33529" y="0"/>
                    <a:pt x="43200" y="9670"/>
                    <a:pt x="43200" y="21600"/>
                  </a:cubicBezTo>
                  <a:cubicBezTo>
                    <a:pt x="43200" y="26575"/>
                    <a:pt x="41482" y="31397"/>
                    <a:pt x="38337" y="35252"/>
                  </a:cubicBezTo>
                  <a:lnTo>
                    <a:pt x="21600" y="21600"/>
                  </a:lnTo>
                  <a:lnTo>
                    <a:pt x="623" y="26750"/>
                  </a:lnTo>
                  <a:close/>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6" name="Arc 40"/>
            <p:cNvSpPr>
              <a:spLocks noChangeArrowheads="1"/>
            </p:cNvSpPr>
            <p:nvPr/>
          </p:nvSpPr>
          <p:spPr bwMode="auto">
            <a:xfrm>
              <a:off x="51" y="325"/>
              <a:ext cx="109" cy="96"/>
            </a:xfrm>
            <a:custGeom>
              <a:avLst/>
              <a:gdLst>
                <a:gd name="T0" fmla="*/ 0 w 43200"/>
                <a:gd name="T1" fmla="*/ 0 h 34992"/>
                <a:gd name="T2" fmla="*/ 0 w 43200"/>
                <a:gd name="T3" fmla="*/ 0 h 34992"/>
                <a:gd name="T4" fmla="*/ 0 w 43200"/>
                <a:gd name="T5" fmla="*/ 0 h 34992"/>
                <a:gd name="T6" fmla="*/ 0 60000 65536"/>
                <a:gd name="T7" fmla="*/ 0 60000 65536"/>
                <a:gd name="T8" fmla="*/ 0 60000 65536"/>
                <a:gd name="T9" fmla="*/ 0 w 43200"/>
                <a:gd name="T10" fmla="*/ 0 h 34992"/>
                <a:gd name="T11" fmla="*/ 43200 w 43200"/>
                <a:gd name="T12" fmla="*/ 34992 h 34992"/>
              </a:gdLst>
              <a:ahLst/>
              <a:cxnLst>
                <a:cxn ang="T6">
                  <a:pos x="T0" y="T1"/>
                </a:cxn>
                <a:cxn ang="T7">
                  <a:pos x="T2" y="T3"/>
                </a:cxn>
                <a:cxn ang="T8">
                  <a:pos x="T4" y="T5"/>
                </a:cxn>
              </a:cxnLst>
              <a:rect l="T9" t="T10" r="T11" b="T12"/>
              <a:pathLst>
                <a:path w="43200" h="34992">
                  <a:moveTo>
                    <a:pt x="38547" y="-1"/>
                  </a:moveTo>
                  <a:cubicBezTo>
                    <a:pt x="41560" y="3813"/>
                    <a:pt x="43200" y="8531"/>
                    <a:pt x="43200" y="13392"/>
                  </a:cubicBezTo>
                  <a:cubicBezTo>
                    <a:pt x="43200" y="25321"/>
                    <a:pt x="33529" y="34992"/>
                    <a:pt x="21600" y="34992"/>
                  </a:cubicBezTo>
                  <a:cubicBezTo>
                    <a:pt x="9670" y="34992"/>
                    <a:pt x="0" y="25321"/>
                    <a:pt x="0" y="13392"/>
                  </a:cubicBezTo>
                  <a:cubicBezTo>
                    <a:pt x="-1" y="11656"/>
                    <a:pt x="209" y="9926"/>
                    <a:pt x="623" y="8241"/>
                  </a:cubicBezTo>
                </a:path>
                <a:path w="43200" h="34992">
                  <a:moveTo>
                    <a:pt x="38547" y="-1"/>
                  </a:moveTo>
                  <a:cubicBezTo>
                    <a:pt x="41560" y="3813"/>
                    <a:pt x="43200" y="8531"/>
                    <a:pt x="43200" y="13392"/>
                  </a:cubicBezTo>
                  <a:cubicBezTo>
                    <a:pt x="43200" y="25321"/>
                    <a:pt x="33529" y="34992"/>
                    <a:pt x="21600" y="34992"/>
                  </a:cubicBezTo>
                  <a:cubicBezTo>
                    <a:pt x="9670" y="34992"/>
                    <a:pt x="0" y="25321"/>
                    <a:pt x="0" y="13392"/>
                  </a:cubicBezTo>
                  <a:cubicBezTo>
                    <a:pt x="-1" y="11656"/>
                    <a:pt x="209" y="9926"/>
                    <a:pt x="623" y="8241"/>
                  </a:cubicBezTo>
                  <a:lnTo>
                    <a:pt x="21600" y="13392"/>
                  </a:lnTo>
                  <a:lnTo>
                    <a:pt x="38547" y="-1"/>
                  </a:lnTo>
                  <a:close/>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7" name="Arc 41"/>
            <p:cNvSpPr>
              <a:spLocks noChangeArrowheads="1"/>
            </p:cNvSpPr>
            <p:nvPr/>
          </p:nvSpPr>
          <p:spPr bwMode="auto">
            <a:xfrm>
              <a:off x="59" y="202"/>
              <a:ext cx="47" cy="51"/>
            </a:xfrm>
            <a:custGeom>
              <a:avLst/>
              <a:gdLst>
                <a:gd name="T0" fmla="*/ 0 w 21815"/>
                <a:gd name="T1" fmla="*/ 0 h 21600"/>
                <a:gd name="T2" fmla="*/ 0 w 21815"/>
                <a:gd name="T3" fmla="*/ 0 h 21600"/>
                <a:gd name="T4" fmla="*/ 0 w 21815"/>
                <a:gd name="T5" fmla="*/ 0 h 21600"/>
                <a:gd name="T6" fmla="*/ 0 60000 65536"/>
                <a:gd name="T7" fmla="*/ 0 60000 65536"/>
                <a:gd name="T8" fmla="*/ 0 60000 65536"/>
                <a:gd name="T9" fmla="*/ 0 w 21815"/>
                <a:gd name="T10" fmla="*/ 0 h 21600"/>
                <a:gd name="T11" fmla="*/ 21815 w 21815"/>
                <a:gd name="T12" fmla="*/ 21600 h 21600"/>
              </a:gdLst>
              <a:ahLst/>
              <a:cxnLst>
                <a:cxn ang="T6">
                  <a:pos x="T0" y="T1"/>
                </a:cxn>
                <a:cxn ang="T7">
                  <a:pos x="T2" y="T3"/>
                </a:cxn>
                <a:cxn ang="T8">
                  <a:pos x="T4" y="T5"/>
                </a:cxn>
              </a:cxnLst>
              <a:rect l="T9" t="T10" r="T11" b="T12"/>
              <a:pathLst>
                <a:path w="21815" h="21600">
                  <a:moveTo>
                    <a:pt x="0" y="21600"/>
                  </a:moveTo>
                  <a:cubicBezTo>
                    <a:pt x="0" y="9670"/>
                    <a:pt x="9670" y="0"/>
                    <a:pt x="21600" y="0"/>
                  </a:cubicBezTo>
                  <a:cubicBezTo>
                    <a:pt x="21671" y="0"/>
                    <a:pt x="21743" y="0"/>
                    <a:pt x="21814" y="1"/>
                  </a:cubicBezTo>
                </a:path>
                <a:path w="21815" h="21600">
                  <a:moveTo>
                    <a:pt x="0" y="21600"/>
                  </a:moveTo>
                  <a:cubicBezTo>
                    <a:pt x="0" y="9670"/>
                    <a:pt x="9670" y="0"/>
                    <a:pt x="21600" y="0"/>
                  </a:cubicBezTo>
                  <a:cubicBezTo>
                    <a:pt x="21671" y="0"/>
                    <a:pt x="21743" y="0"/>
                    <a:pt x="21814" y="1"/>
                  </a:cubicBezTo>
                  <a:lnTo>
                    <a:pt x="21600" y="21600"/>
                  </a:lnTo>
                  <a:lnTo>
                    <a:pt x="0" y="21600"/>
                  </a:lnTo>
                  <a:close/>
                </a:path>
              </a:pathLst>
            </a:custGeom>
            <a:noFill/>
            <a:ln w="0">
              <a:solidFill>
                <a:srgbClr val="EDEDE7"/>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8" name="Arc 42"/>
            <p:cNvSpPr>
              <a:spLocks noChangeArrowheads="1"/>
            </p:cNvSpPr>
            <p:nvPr/>
          </p:nvSpPr>
          <p:spPr bwMode="auto">
            <a:xfrm>
              <a:off x="60" y="327"/>
              <a:ext cx="46" cy="40"/>
            </a:xfrm>
            <a:custGeom>
              <a:avLst/>
              <a:gdLst>
                <a:gd name="T0" fmla="*/ 0 w 21598"/>
                <a:gd name="T1" fmla="*/ 0 h 18567"/>
                <a:gd name="T2" fmla="*/ 0 w 21598"/>
                <a:gd name="T3" fmla="*/ 0 h 18567"/>
                <a:gd name="T4" fmla="*/ 0 w 21598"/>
                <a:gd name="T5" fmla="*/ 0 h 18567"/>
                <a:gd name="T6" fmla="*/ 0 60000 65536"/>
                <a:gd name="T7" fmla="*/ 0 60000 65536"/>
                <a:gd name="T8" fmla="*/ 0 60000 65536"/>
                <a:gd name="T9" fmla="*/ 0 w 21598"/>
                <a:gd name="T10" fmla="*/ 0 h 18567"/>
                <a:gd name="T11" fmla="*/ 21598 w 21598"/>
                <a:gd name="T12" fmla="*/ 18567 h 18567"/>
              </a:gdLst>
              <a:ahLst/>
              <a:cxnLst>
                <a:cxn ang="T6">
                  <a:pos x="T0" y="T1"/>
                </a:cxn>
                <a:cxn ang="T7">
                  <a:pos x="T2" y="T3"/>
                </a:cxn>
                <a:cxn ang="T8">
                  <a:pos x="T4" y="T5"/>
                </a:cxn>
              </a:cxnLst>
              <a:rect l="T9" t="T10" r="T11" b="T12"/>
              <a:pathLst>
                <a:path w="21598" h="18567">
                  <a:moveTo>
                    <a:pt x="0" y="18243"/>
                  </a:moveTo>
                  <a:cubicBezTo>
                    <a:pt x="112" y="10740"/>
                    <a:pt x="4110" y="3834"/>
                    <a:pt x="10560" y="0"/>
                  </a:cubicBezTo>
                </a:path>
                <a:path w="21598" h="18567">
                  <a:moveTo>
                    <a:pt x="0" y="18243"/>
                  </a:moveTo>
                  <a:cubicBezTo>
                    <a:pt x="112" y="10740"/>
                    <a:pt x="4110" y="3834"/>
                    <a:pt x="10560" y="0"/>
                  </a:cubicBezTo>
                  <a:lnTo>
                    <a:pt x="21598" y="18567"/>
                  </a:lnTo>
                  <a:lnTo>
                    <a:pt x="0" y="18243"/>
                  </a:lnTo>
                  <a:close/>
                </a:path>
              </a:pathLst>
            </a:custGeom>
            <a:noFill/>
            <a:ln w="0">
              <a:solidFill>
                <a:srgbClr val="EDEDE7"/>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79" name="Arc 43"/>
            <p:cNvSpPr>
              <a:spLocks noChangeArrowheads="1"/>
            </p:cNvSpPr>
            <p:nvPr/>
          </p:nvSpPr>
          <p:spPr bwMode="auto">
            <a:xfrm>
              <a:off x="9" y="271"/>
              <a:ext cx="33" cy="37"/>
            </a:xfrm>
            <a:custGeom>
              <a:avLst/>
              <a:gdLst>
                <a:gd name="T0" fmla="*/ 0 w 20971"/>
                <a:gd name="T1" fmla="*/ 0 h 21294"/>
                <a:gd name="T2" fmla="*/ 0 w 20971"/>
                <a:gd name="T3" fmla="*/ 0 h 21294"/>
                <a:gd name="T4" fmla="*/ 0 w 20971"/>
                <a:gd name="T5" fmla="*/ 0 h 21294"/>
                <a:gd name="T6" fmla="*/ 0 60000 65536"/>
                <a:gd name="T7" fmla="*/ 0 60000 65536"/>
                <a:gd name="T8" fmla="*/ 0 60000 65536"/>
                <a:gd name="T9" fmla="*/ 0 w 20971"/>
                <a:gd name="T10" fmla="*/ 0 h 21294"/>
                <a:gd name="T11" fmla="*/ 20971 w 20971"/>
                <a:gd name="T12" fmla="*/ 21294 h 21294"/>
              </a:gdLst>
              <a:ahLst/>
              <a:cxnLst>
                <a:cxn ang="T6">
                  <a:pos x="T0" y="T1"/>
                </a:cxn>
                <a:cxn ang="T7">
                  <a:pos x="T2" y="T3"/>
                </a:cxn>
                <a:cxn ang="T8">
                  <a:pos x="T4" y="T5"/>
                </a:cxn>
              </a:cxnLst>
              <a:rect l="T9" t="T10" r="T11" b="T12"/>
              <a:pathLst>
                <a:path w="20971" h="21294">
                  <a:moveTo>
                    <a:pt x="-1" y="16119"/>
                  </a:moveTo>
                  <a:cubicBezTo>
                    <a:pt x="2059" y="7773"/>
                    <a:pt x="8871" y="1442"/>
                    <a:pt x="17347" y="0"/>
                  </a:cubicBezTo>
                </a:path>
                <a:path w="20971" h="21294">
                  <a:moveTo>
                    <a:pt x="-1" y="16119"/>
                  </a:moveTo>
                  <a:cubicBezTo>
                    <a:pt x="2059" y="7773"/>
                    <a:pt x="8871" y="1442"/>
                    <a:pt x="17347" y="0"/>
                  </a:cubicBezTo>
                  <a:lnTo>
                    <a:pt x="20971" y="21294"/>
                  </a:lnTo>
                  <a:lnTo>
                    <a:pt x="-1" y="16119"/>
                  </a:lnTo>
                  <a:close/>
                </a:path>
              </a:pathLst>
            </a:custGeom>
            <a:noFill/>
            <a:ln w="0">
              <a:solidFill>
                <a:srgbClr val="EDEDE7"/>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0" name="Line 44"/>
            <p:cNvSpPr>
              <a:spLocks noChangeShapeType="1"/>
            </p:cNvSpPr>
            <p:nvPr/>
          </p:nvSpPr>
          <p:spPr bwMode="auto">
            <a:xfrm flipH="1">
              <a:off x="152" y="295"/>
              <a:ext cx="328" cy="1"/>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1" name="Line 45"/>
            <p:cNvSpPr>
              <a:spLocks noChangeShapeType="1"/>
            </p:cNvSpPr>
            <p:nvPr/>
          </p:nvSpPr>
          <p:spPr bwMode="auto">
            <a:xfrm>
              <a:off x="185" y="278"/>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2" name="Line 46"/>
            <p:cNvSpPr>
              <a:spLocks noChangeShapeType="1"/>
            </p:cNvSpPr>
            <p:nvPr/>
          </p:nvSpPr>
          <p:spPr bwMode="auto">
            <a:xfrm>
              <a:off x="219" y="278"/>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3" name="Line 47"/>
            <p:cNvSpPr>
              <a:spLocks noChangeShapeType="1"/>
            </p:cNvSpPr>
            <p:nvPr/>
          </p:nvSpPr>
          <p:spPr bwMode="auto">
            <a:xfrm>
              <a:off x="185" y="320"/>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4" name="Line 48"/>
            <p:cNvSpPr>
              <a:spLocks noChangeShapeType="1"/>
            </p:cNvSpPr>
            <p:nvPr/>
          </p:nvSpPr>
          <p:spPr bwMode="auto">
            <a:xfrm>
              <a:off x="219" y="320"/>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5" name="Line 49"/>
            <p:cNvSpPr>
              <a:spLocks noChangeShapeType="1"/>
            </p:cNvSpPr>
            <p:nvPr/>
          </p:nvSpPr>
          <p:spPr bwMode="auto">
            <a:xfrm flipH="1">
              <a:off x="143" y="320"/>
              <a:ext cx="337" cy="1"/>
            </a:xfrm>
            <a:prstGeom prst="line">
              <a:avLst/>
            </a:prstGeom>
            <a:noFill/>
            <a:ln w="0">
              <a:solidFill>
                <a:srgbClr val="626248"/>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6" name="Freeform 95"/>
            <p:cNvSpPr>
              <a:spLocks noEditPoints="1" noChangeArrowheads="1"/>
            </p:cNvSpPr>
            <p:nvPr/>
          </p:nvSpPr>
          <p:spPr bwMode="auto">
            <a:xfrm>
              <a:off x="185" y="0"/>
              <a:ext cx="68" cy="202"/>
            </a:xfrm>
            <a:custGeom>
              <a:avLst/>
              <a:gdLst>
                <a:gd name="T0" fmla="*/ 25 w 68"/>
                <a:gd name="T1" fmla="*/ 202 h 202"/>
                <a:gd name="T2" fmla="*/ 25 w 68"/>
                <a:gd name="T3" fmla="*/ 26 h 202"/>
                <a:gd name="T4" fmla="*/ 25 w 68"/>
                <a:gd name="T5" fmla="*/ 26 h 202"/>
                <a:gd name="T6" fmla="*/ 34 w 68"/>
                <a:gd name="T7" fmla="*/ 17 h 202"/>
                <a:gd name="T8" fmla="*/ 34 w 68"/>
                <a:gd name="T9" fmla="*/ 26 h 202"/>
                <a:gd name="T10" fmla="*/ 34 w 68"/>
                <a:gd name="T11" fmla="*/ 26 h 202"/>
                <a:gd name="T12" fmla="*/ 34 w 68"/>
                <a:gd name="T13" fmla="*/ 202 h 202"/>
                <a:gd name="T14" fmla="*/ 34 w 68"/>
                <a:gd name="T15" fmla="*/ 202 h 202"/>
                <a:gd name="T16" fmla="*/ 25 w 68"/>
                <a:gd name="T17" fmla="*/ 202 h 202"/>
                <a:gd name="T18" fmla="*/ 25 w 68"/>
                <a:gd name="T19" fmla="*/ 202 h 202"/>
                <a:gd name="T20" fmla="*/ 25 w 68"/>
                <a:gd name="T21" fmla="*/ 202 h 202"/>
                <a:gd name="T22" fmla="*/ 0 w 68"/>
                <a:gd name="T23" fmla="*/ 68 h 202"/>
                <a:gd name="T24" fmla="*/ 34 w 68"/>
                <a:gd name="T25" fmla="*/ 0 h 202"/>
                <a:gd name="T26" fmla="*/ 68 w 68"/>
                <a:gd name="T27" fmla="*/ 68 h 202"/>
                <a:gd name="T28" fmla="*/ 0 w 68"/>
                <a:gd name="T29" fmla="*/ 68 h 2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202"/>
                <a:gd name="T47" fmla="*/ 68 w 68"/>
                <a:gd name="T48" fmla="*/ 202 h 2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202">
                  <a:moveTo>
                    <a:pt x="25" y="202"/>
                  </a:moveTo>
                  <a:lnTo>
                    <a:pt x="25" y="26"/>
                  </a:lnTo>
                  <a:lnTo>
                    <a:pt x="34" y="17"/>
                  </a:lnTo>
                  <a:lnTo>
                    <a:pt x="34" y="26"/>
                  </a:lnTo>
                  <a:lnTo>
                    <a:pt x="34" y="202"/>
                  </a:lnTo>
                  <a:lnTo>
                    <a:pt x="25" y="202"/>
                  </a:lnTo>
                  <a:close/>
                  <a:moveTo>
                    <a:pt x="0" y="68"/>
                  </a:moveTo>
                  <a:lnTo>
                    <a:pt x="34" y="0"/>
                  </a:lnTo>
                  <a:lnTo>
                    <a:pt x="68" y="68"/>
                  </a:lnTo>
                  <a:lnTo>
                    <a:pt x="0" y="68"/>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87" name="Rectangle 115"/>
            <p:cNvSpPr>
              <a:spLocks noChangeArrowheads="1"/>
            </p:cNvSpPr>
            <p:nvPr/>
          </p:nvSpPr>
          <p:spPr bwMode="auto">
            <a:xfrm>
              <a:off x="63" y="434"/>
              <a:ext cx="387" cy="30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发送者</a:t>
              </a:r>
            </a:p>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的私钥</a:t>
              </a:r>
              <a:endParaRPr lang="zh-CN" altLang="en-US" sz="1600">
                <a:solidFill>
                  <a:srgbClr val="000000"/>
                </a:solidFill>
                <a:latin typeface="Lucida Sans Unicode" pitchFamily="34" charset="0"/>
                <a:ea typeface="黑体" pitchFamily="49" charset="-122"/>
                <a:sym typeface="Lucida Sans Unicode" pitchFamily="34" charset="0"/>
              </a:endParaRPr>
            </a:p>
          </p:txBody>
        </p:sp>
      </p:grpSp>
      <p:grpSp>
        <p:nvGrpSpPr>
          <p:cNvPr id="8" name="Group 152"/>
          <p:cNvGrpSpPr>
            <a:grpSpLocks/>
          </p:cNvGrpSpPr>
          <p:nvPr/>
        </p:nvGrpSpPr>
        <p:grpSpPr bwMode="auto">
          <a:xfrm>
            <a:off x="5654675" y="4889500"/>
            <a:ext cx="788988" cy="1144588"/>
            <a:chOff x="0" y="0"/>
            <a:chExt cx="497" cy="721"/>
          </a:xfrm>
        </p:grpSpPr>
        <p:sp>
          <p:nvSpPr>
            <p:cNvPr id="33824" name="Freeform 53"/>
            <p:cNvSpPr>
              <a:spLocks noChangeArrowheads="1"/>
            </p:cNvSpPr>
            <p:nvPr/>
          </p:nvSpPr>
          <p:spPr bwMode="auto">
            <a:xfrm>
              <a:off x="51" y="312"/>
              <a:ext cx="109" cy="109"/>
            </a:xfrm>
            <a:custGeom>
              <a:avLst/>
              <a:gdLst>
                <a:gd name="T0" fmla="*/ 0 w 109"/>
                <a:gd name="T1" fmla="*/ 33 h 109"/>
                <a:gd name="T2" fmla="*/ 0 w 109"/>
                <a:gd name="T3" fmla="*/ 50 h 109"/>
                <a:gd name="T4" fmla="*/ 0 w 109"/>
                <a:gd name="T5" fmla="*/ 67 h 109"/>
                <a:gd name="T6" fmla="*/ 8 w 109"/>
                <a:gd name="T7" fmla="*/ 75 h 109"/>
                <a:gd name="T8" fmla="*/ 16 w 109"/>
                <a:gd name="T9" fmla="*/ 92 h 109"/>
                <a:gd name="T10" fmla="*/ 25 w 109"/>
                <a:gd name="T11" fmla="*/ 92 h 109"/>
                <a:gd name="T12" fmla="*/ 33 w 109"/>
                <a:gd name="T13" fmla="*/ 101 h 109"/>
                <a:gd name="T14" fmla="*/ 42 w 109"/>
                <a:gd name="T15" fmla="*/ 109 h 109"/>
                <a:gd name="T16" fmla="*/ 59 w 109"/>
                <a:gd name="T17" fmla="*/ 109 h 109"/>
                <a:gd name="T18" fmla="*/ 59 w 109"/>
                <a:gd name="T19" fmla="*/ 109 h 109"/>
                <a:gd name="T20" fmla="*/ 75 w 109"/>
                <a:gd name="T21" fmla="*/ 101 h 109"/>
                <a:gd name="T22" fmla="*/ 84 w 109"/>
                <a:gd name="T23" fmla="*/ 92 h 109"/>
                <a:gd name="T24" fmla="*/ 92 w 109"/>
                <a:gd name="T25" fmla="*/ 92 h 109"/>
                <a:gd name="T26" fmla="*/ 92 w 109"/>
                <a:gd name="T27" fmla="*/ 84 h 109"/>
                <a:gd name="T28" fmla="*/ 101 w 109"/>
                <a:gd name="T29" fmla="*/ 75 h 109"/>
                <a:gd name="T30" fmla="*/ 109 w 109"/>
                <a:gd name="T31" fmla="*/ 67 h 109"/>
                <a:gd name="T32" fmla="*/ 109 w 109"/>
                <a:gd name="T33" fmla="*/ 59 h 109"/>
                <a:gd name="T34" fmla="*/ 109 w 109"/>
                <a:gd name="T35" fmla="*/ 50 h 109"/>
                <a:gd name="T36" fmla="*/ 109 w 109"/>
                <a:gd name="T37" fmla="*/ 33 h 109"/>
                <a:gd name="T38" fmla="*/ 109 w 109"/>
                <a:gd name="T39" fmla="*/ 25 h 109"/>
                <a:gd name="T40" fmla="*/ 101 w 109"/>
                <a:gd name="T41" fmla="*/ 17 h 109"/>
                <a:gd name="T42" fmla="*/ 92 w 109"/>
                <a:gd name="T43" fmla="*/ 8 h 109"/>
                <a:gd name="T44" fmla="*/ 67 w 109"/>
                <a:gd name="T45" fmla="*/ 8 h 109"/>
                <a:gd name="T46" fmla="*/ 59 w 109"/>
                <a:gd name="T47" fmla="*/ 17 h 109"/>
                <a:gd name="T48" fmla="*/ 67 w 109"/>
                <a:gd name="T49" fmla="*/ 17 h 109"/>
                <a:gd name="T50" fmla="*/ 75 w 109"/>
                <a:gd name="T51" fmla="*/ 17 h 109"/>
                <a:gd name="T52" fmla="*/ 75 w 109"/>
                <a:gd name="T53" fmla="*/ 25 h 109"/>
                <a:gd name="T54" fmla="*/ 84 w 109"/>
                <a:gd name="T55" fmla="*/ 33 h 109"/>
                <a:gd name="T56" fmla="*/ 84 w 109"/>
                <a:gd name="T57" fmla="*/ 42 h 109"/>
                <a:gd name="T58" fmla="*/ 92 w 109"/>
                <a:gd name="T59" fmla="*/ 50 h 109"/>
                <a:gd name="T60" fmla="*/ 92 w 109"/>
                <a:gd name="T61" fmla="*/ 59 h 109"/>
                <a:gd name="T62" fmla="*/ 84 w 109"/>
                <a:gd name="T63" fmla="*/ 67 h 109"/>
                <a:gd name="T64" fmla="*/ 84 w 109"/>
                <a:gd name="T65" fmla="*/ 75 h 109"/>
                <a:gd name="T66" fmla="*/ 75 w 109"/>
                <a:gd name="T67" fmla="*/ 75 h 109"/>
                <a:gd name="T68" fmla="*/ 67 w 109"/>
                <a:gd name="T69" fmla="*/ 84 h 109"/>
                <a:gd name="T70" fmla="*/ 59 w 109"/>
                <a:gd name="T71" fmla="*/ 84 h 109"/>
                <a:gd name="T72" fmla="*/ 50 w 109"/>
                <a:gd name="T73" fmla="*/ 84 h 109"/>
                <a:gd name="T74" fmla="*/ 42 w 109"/>
                <a:gd name="T75" fmla="*/ 75 h 109"/>
                <a:gd name="T76" fmla="*/ 33 w 109"/>
                <a:gd name="T77" fmla="*/ 75 h 109"/>
                <a:gd name="T78" fmla="*/ 25 w 109"/>
                <a:gd name="T79" fmla="*/ 67 h 109"/>
                <a:gd name="T80" fmla="*/ 25 w 109"/>
                <a:gd name="T81" fmla="*/ 59 h 109"/>
                <a:gd name="T82" fmla="*/ 16 w 109"/>
                <a:gd name="T83" fmla="*/ 50 h 109"/>
                <a:gd name="T84" fmla="*/ 25 w 109"/>
                <a:gd name="T85" fmla="*/ 42 h 109"/>
                <a:gd name="T86" fmla="*/ 25 w 109"/>
                <a:gd name="T87" fmla="*/ 25 h 109"/>
                <a:gd name="T88" fmla="*/ 33 w 109"/>
                <a:gd name="T89" fmla="*/ 25 h 109"/>
                <a:gd name="T90" fmla="*/ 42 w 109"/>
                <a:gd name="T91" fmla="*/ 17 h 109"/>
                <a:gd name="T92" fmla="*/ 42 w 109"/>
                <a:gd name="T93" fmla="*/ 8 h 109"/>
                <a:gd name="T94" fmla="*/ 33 w 109"/>
                <a:gd name="T95" fmla="*/ 0 h 109"/>
                <a:gd name="T96" fmla="*/ 16 w 109"/>
                <a:gd name="T97" fmla="*/ 8 h 109"/>
                <a:gd name="T98" fmla="*/ 8 w 109"/>
                <a:gd name="T99" fmla="*/ 25 h 109"/>
                <a:gd name="T100" fmla="*/ 0 w 109"/>
                <a:gd name="T101" fmla="*/ 33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9"/>
                <a:gd name="T154" fmla="*/ 0 h 109"/>
                <a:gd name="T155" fmla="*/ 109 w 109"/>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9" h="109">
                  <a:moveTo>
                    <a:pt x="0" y="33"/>
                  </a:moveTo>
                  <a:lnTo>
                    <a:pt x="0" y="50"/>
                  </a:lnTo>
                  <a:lnTo>
                    <a:pt x="0" y="67"/>
                  </a:lnTo>
                  <a:lnTo>
                    <a:pt x="8" y="75"/>
                  </a:lnTo>
                  <a:lnTo>
                    <a:pt x="16" y="92"/>
                  </a:lnTo>
                  <a:lnTo>
                    <a:pt x="25" y="92"/>
                  </a:lnTo>
                  <a:lnTo>
                    <a:pt x="33" y="101"/>
                  </a:lnTo>
                  <a:lnTo>
                    <a:pt x="42" y="109"/>
                  </a:lnTo>
                  <a:lnTo>
                    <a:pt x="59" y="109"/>
                  </a:lnTo>
                  <a:lnTo>
                    <a:pt x="75" y="101"/>
                  </a:lnTo>
                  <a:lnTo>
                    <a:pt x="84" y="92"/>
                  </a:lnTo>
                  <a:lnTo>
                    <a:pt x="92" y="92"/>
                  </a:lnTo>
                  <a:lnTo>
                    <a:pt x="92" y="84"/>
                  </a:lnTo>
                  <a:lnTo>
                    <a:pt x="101" y="75"/>
                  </a:lnTo>
                  <a:lnTo>
                    <a:pt x="109" y="67"/>
                  </a:lnTo>
                  <a:lnTo>
                    <a:pt x="109" y="59"/>
                  </a:lnTo>
                  <a:lnTo>
                    <a:pt x="109" y="50"/>
                  </a:lnTo>
                  <a:lnTo>
                    <a:pt x="109" y="33"/>
                  </a:lnTo>
                  <a:lnTo>
                    <a:pt x="109" y="25"/>
                  </a:lnTo>
                  <a:lnTo>
                    <a:pt x="101" y="17"/>
                  </a:lnTo>
                  <a:lnTo>
                    <a:pt x="92" y="8"/>
                  </a:lnTo>
                  <a:lnTo>
                    <a:pt x="67" y="8"/>
                  </a:lnTo>
                  <a:lnTo>
                    <a:pt x="59" y="17"/>
                  </a:lnTo>
                  <a:lnTo>
                    <a:pt x="67" y="17"/>
                  </a:lnTo>
                  <a:lnTo>
                    <a:pt x="75" y="17"/>
                  </a:lnTo>
                  <a:lnTo>
                    <a:pt x="75" y="25"/>
                  </a:lnTo>
                  <a:lnTo>
                    <a:pt x="84" y="33"/>
                  </a:lnTo>
                  <a:lnTo>
                    <a:pt x="84" y="42"/>
                  </a:lnTo>
                  <a:lnTo>
                    <a:pt x="92" y="50"/>
                  </a:lnTo>
                  <a:lnTo>
                    <a:pt x="92" y="59"/>
                  </a:lnTo>
                  <a:lnTo>
                    <a:pt x="84" y="67"/>
                  </a:lnTo>
                  <a:lnTo>
                    <a:pt x="84" y="75"/>
                  </a:lnTo>
                  <a:lnTo>
                    <a:pt x="75" y="75"/>
                  </a:lnTo>
                  <a:lnTo>
                    <a:pt x="67" y="84"/>
                  </a:lnTo>
                  <a:lnTo>
                    <a:pt x="59" y="84"/>
                  </a:lnTo>
                  <a:lnTo>
                    <a:pt x="50" y="84"/>
                  </a:lnTo>
                  <a:lnTo>
                    <a:pt x="42" y="75"/>
                  </a:lnTo>
                  <a:lnTo>
                    <a:pt x="33" y="75"/>
                  </a:lnTo>
                  <a:lnTo>
                    <a:pt x="25" y="67"/>
                  </a:lnTo>
                  <a:lnTo>
                    <a:pt x="25" y="59"/>
                  </a:lnTo>
                  <a:lnTo>
                    <a:pt x="16" y="50"/>
                  </a:lnTo>
                  <a:lnTo>
                    <a:pt x="25" y="42"/>
                  </a:lnTo>
                  <a:lnTo>
                    <a:pt x="25" y="25"/>
                  </a:lnTo>
                  <a:lnTo>
                    <a:pt x="33" y="25"/>
                  </a:lnTo>
                  <a:lnTo>
                    <a:pt x="42" y="17"/>
                  </a:lnTo>
                  <a:lnTo>
                    <a:pt x="42" y="8"/>
                  </a:lnTo>
                  <a:lnTo>
                    <a:pt x="33" y="0"/>
                  </a:lnTo>
                  <a:lnTo>
                    <a:pt x="16" y="8"/>
                  </a:lnTo>
                  <a:lnTo>
                    <a:pt x="8" y="25"/>
                  </a:lnTo>
                  <a:lnTo>
                    <a:pt x="0" y="33"/>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5" name="Freeform 54"/>
            <p:cNvSpPr>
              <a:spLocks noChangeArrowheads="1"/>
            </p:cNvSpPr>
            <p:nvPr/>
          </p:nvSpPr>
          <p:spPr bwMode="auto">
            <a:xfrm>
              <a:off x="51" y="312"/>
              <a:ext cx="109" cy="109"/>
            </a:xfrm>
            <a:custGeom>
              <a:avLst/>
              <a:gdLst>
                <a:gd name="T0" fmla="*/ 0 w 109"/>
                <a:gd name="T1" fmla="*/ 33 h 109"/>
                <a:gd name="T2" fmla="*/ 0 w 109"/>
                <a:gd name="T3" fmla="*/ 50 h 109"/>
                <a:gd name="T4" fmla="*/ 0 w 109"/>
                <a:gd name="T5" fmla="*/ 67 h 109"/>
                <a:gd name="T6" fmla="*/ 8 w 109"/>
                <a:gd name="T7" fmla="*/ 75 h 109"/>
                <a:gd name="T8" fmla="*/ 16 w 109"/>
                <a:gd name="T9" fmla="*/ 92 h 109"/>
                <a:gd name="T10" fmla="*/ 25 w 109"/>
                <a:gd name="T11" fmla="*/ 92 h 109"/>
                <a:gd name="T12" fmla="*/ 33 w 109"/>
                <a:gd name="T13" fmla="*/ 101 h 109"/>
                <a:gd name="T14" fmla="*/ 42 w 109"/>
                <a:gd name="T15" fmla="*/ 109 h 109"/>
                <a:gd name="T16" fmla="*/ 59 w 109"/>
                <a:gd name="T17" fmla="*/ 109 h 109"/>
                <a:gd name="T18" fmla="*/ 59 w 109"/>
                <a:gd name="T19" fmla="*/ 109 h 109"/>
                <a:gd name="T20" fmla="*/ 75 w 109"/>
                <a:gd name="T21" fmla="*/ 101 h 109"/>
                <a:gd name="T22" fmla="*/ 84 w 109"/>
                <a:gd name="T23" fmla="*/ 92 h 109"/>
                <a:gd name="T24" fmla="*/ 92 w 109"/>
                <a:gd name="T25" fmla="*/ 92 h 109"/>
                <a:gd name="T26" fmla="*/ 92 w 109"/>
                <a:gd name="T27" fmla="*/ 84 h 109"/>
                <a:gd name="T28" fmla="*/ 101 w 109"/>
                <a:gd name="T29" fmla="*/ 75 h 109"/>
                <a:gd name="T30" fmla="*/ 109 w 109"/>
                <a:gd name="T31" fmla="*/ 67 h 109"/>
                <a:gd name="T32" fmla="*/ 109 w 109"/>
                <a:gd name="T33" fmla="*/ 59 h 109"/>
                <a:gd name="T34" fmla="*/ 109 w 109"/>
                <a:gd name="T35" fmla="*/ 50 h 109"/>
                <a:gd name="T36" fmla="*/ 109 w 109"/>
                <a:gd name="T37" fmla="*/ 33 h 109"/>
                <a:gd name="T38" fmla="*/ 109 w 109"/>
                <a:gd name="T39" fmla="*/ 25 h 109"/>
                <a:gd name="T40" fmla="*/ 101 w 109"/>
                <a:gd name="T41" fmla="*/ 17 h 109"/>
                <a:gd name="T42" fmla="*/ 92 w 109"/>
                <a:gd name="T43" fmla="*/ 8 h 109"/>
                <a:gd name="T44" fmla="*/ 67 w 109"/>
                <a:gd name="T45" fmla="*/ 8 h 109"/>
                <a:gd name="T46" fmla="*/ 59 w 109"/>
                <a:gd name="T47" fmla="*/ 17 h 109"/>
                <a:gd name="T48" fmla="*/ 67 w 109"/>
                <a:gd name="T49" fmla="*/ 17 h 109"/>
                <a:gd name="T50" fmla="*/ 75 w 109"/>
                <a:gd name="T51" fmla="*/ 17 h 109"/>
                <a:gd name="T52" fmla="*/ 75 w 109"/>
                <a:gd name="T53" fmla="*/ 25 h 109"/>
                <a:gd name="T54" fmla="*/ 84 w 109"/>
                <a:gd name="T55" fmla="*/ 33 h 109"/>
                <a:gd name="T56" fmla="*/ 84 w 109"/>
                <a:gd name="T57" fmla="*/ 42 h 109"/>
                <a:gd name="T58" fmla="*/ 92 w 109"/>
                <a:gd name="T59" fmla="*/ 50 h 109"/>
                <a:gd name="T60" fmla="*/ 92 w 109"/>
                <a:gd name="T61" fmla="*/ 59 h 109"/>
                <a:gd name="T62" fmla="*/ 84 w 109"/>
                <a:gd name="T63" fmla="*/ 67 h 109"/>
                <a:gd name="T64" fmla="*/ 84 w 109"/>
                <a:gd name="T65" fmla="*/ 75 h 109"/>
                <a:gd name="T66" fmla="*/ 75 w 109"/>
                <a:gd name="T67" fmla="*/ 75 h 109"/>
                <a:gd name="T68" fmla="*/ 67 w 109"/>
                <a:gd name="T69" fmla="*/ 84 h 109"/>
                <a:gd name="T70" fmla="*/ 59 w 109"/>
                <a:gd name="T71" fmla="*/ 84 h 109"/>
                <a:gd name="T72" fmla="*/ 50 w 109"/>
                <a:gd name="T73" fmla="*/ 84 h 109"/>
                <a:gd name="T74" fmla="*/ 42 w 109"/>
                <a:gd name="T75" fmla="*/ 75 h 109"/>
                <a:gd name="T76" fmla="*/ 33 w 109"/>
                <a:gd name="T77" fmla="*/ 75 h 109"/>
                <a:gd name="T78" fmla="*/ 25 w 109"/>
                <a:gd name="T79" fmla="*/ 67 h 109"/>
                <a:gd name="T80" fmla="*/ 25 w 109"/>
                <a:gd name="T81" fmla="*/ 59 h 109"/>
                <a:gd name="T82" fmla="*/ 16 w 109"/>
                <a:gd name="T83" fmla="*/ 50 h 109"/>
                <a:gd name="T84" fmla="*/ 25 w 109"/>
                <a:gd name="T85" fmla="*/ 42 h 109"/>
                <a:gd name="T86" fmla="*/ 25 w 109"/>
                <a:gd name="T87" fmla="*/ 25 h 109"/>
                <a:gd name="T88" fmla="*/ 33 w 109"/>
                <a:gd name="T89" fmla="*/ 25 h 109"/>
                <a:gd name="T90" fmla="*/ 42 w 109"/>
                <a:gd name="T91" fmla="*/ 17 h 109"/>
                <a:gd name="T92" fmla="*/ 42 w 109"/>
                <a:gd name="T93" fmla="*/ 8 h 109"/>
                <a:gd name="T94" fmla="*/ 33 w 109"/>
                <a:gd name="T95" fmla="*/ 0 h 109"/>
                <a:gd name="T96" fmla="*/ 16 w 109"/>
                <a:gd name="T97" fmla="*/ 8 h 109"/>
                <a:gd name="T98" fmla="*/ 8 w 109"/>
                <a:gd name="T99" fmla="*/ 25 h 109"/>
                <a:gd name="T100" fmla="*/ 0 w 109"/>
                <a:gd name="T101" fmla="*/ 33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9"/>
                <a:gd name="T154" fmla="*/ 0 h 109"/>
                <a:gd name="T155" fmla="*/ 109 w 109"/>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9" h="109">
                  <a:moveTo>
                    <a:pt x="0" y="33"/>
                  </a:moveTo>
                  <a:lnTo>
                    <a:pt x="0" y="50"/>
                  </a:lnTo>
                  <a:lnTo>
                    <a:pt x="0" y="67"/>
                  </a:lnTo>
                  <a:lnTo>
                    <a:pt x="8" y="75"/>
                  </a:lnTo>
                  <a:lnTo>
                    <a:pt x="16" y="92"/>
                  </a:lnTo>
                  <a:lnTo>
                    <a:pt x="25" y="92"/>
                  </a:lnTo>
                  <a:lnTo>
                    <a:pt x="33" y="101"/>
                  </a:lnTo>
                  <a:lnTo>
                    <a:pt x="42" y="109"/>
                  </a:lnTo>
                  <a:lnTo>
                    <a:pt x="59" y="109"/>
                  </a:lnTo>
                  <a:lnTo>
                    <a:pt x="75" y="101"/>
                  </a:lnTo>
                  <a:lnTo>
                    <a:pt x="84" y="92"/>
                  </a:lnTo>
                  <a:lnTo>
                    <a:pt x="92" y="92"/>
                  </a:lnTo>
                  <a:lnTo>
                    <a:pt x="92" y="84"/>
                  </a:lnTo>
                  <a:lnTo>
                    <a:pt x="101" y="75"/>
                  </a:lnTo>
                  <a:lnTo>
                    <a:pt x="109" y="67"/>
                  </a:lnTo>
                  <a:lnTo>
                    <a:pt x="109" y="59"/>
                  </a:lnTo>
                  <a:lnTo>
                    <a:pt x="109" y="50"/>
                  </a:lnTo>
                  <a:lnTo>
                    <a:pt x="109" y="33"/>
                  </a:lnTo>
                  <a:lnTo>
                    <a:pt x="109" y="25"/>
                  </a:lnTo>
                  <a:lnTo>
                    <a:pt x="101" y="17"/>
                  </a:lnTo>
                  <a:lnTo>
                    <a:pt x="92" y="8"/>
                  </a:lnTo>
                  <a:lnTo>
                    <a:pt x="67" y="8"/>
                  </a:lnTo>
                  <a:lnTo>
                    <a:pt x="59" y="17"/>
                  </a:lnTo>
                  <a:lnTo>
                    <a:pt x="67" y="17"/>
                  </a:lnTo>
                  <a:lnTo>
                    <a:pt x="75" y="17"/>
                  </a:lnTo>
                  <a:lnTo>
                    <a:pt x="75" y="25"/>
                  </a:lnTo>
                  <a:lnTo>
                    <a:pt x="84" y="33"/>
                  </a:lnTo>
                  <a:lnTo>
                    <a:pt x="84" y="42"/>
                  </a:lnTo>
                  <a:lnTo>
                    <a:pt x="92" y="50"/>
                  </a:lnTo>
                  <a:lnTo>
                    <a:pt x="92" y="59"/>
                  </a:lnTo>
                  <a:lnTo>
                    <a:pt x="84" y="67"/>
                  </a:lnTo>
                  <a:lnTo>
                    <a:pt x="84" y="75"/>
                  </a:lnTo>
                  <a:lnTo>
                    <a:pt x="75" y="75"/>
                  </a:lnTo>
                  <a:lnTo>
                    <a:pt x="67" y="84"/>
                  </a:lnTo>
                  <a:lnTo>
                    <a:pt x="59" y="84"/>
                  </a:lnTo>
                  <a:lnTo>
                    <a:pt x="50" y="84"/>
                  </a:lnTo>
                  <a:lnTo>
                    <a:pt x="42" y="75"/>
                  </a:lnTo>
                  <a:lnTo>
                    <a:pt x="33" y="75"/>
                  </a:lnTo>
                  <a:lnTo>
                    <a:pt x="25" y="67"/>
                  </a:lnTo>
                  <a:lnTo>
                    <a:pt x="25" y="59"/>
                  </a:lnTo>
                  <a:lnTo>
                    <a:pt x="16" y="50"/>
                  </a:lnTo>
                  <a:lnTo>
                    <a:pt x="25" y="42"/>
                  </a:lnTo>
                  <a:lnTo>
                    <a:pt x="25" y="25"/>
                  </a:lnTo>
                  <a:lnTo>
                    <a:pt x="33" y="25"/>
                  </a:lnTo>
                  <a:lnTo>
                    <a:pt x="42" y="17"/>
                  </a:lnTo>
                  <a:lnTo>
                    <a:pt x="42" y="8"/>
                  </a:lnTo>
                  <a:lnTo>
                    <a:pt x="33" y="0"/>
                  </a:lnTo>
                  <a:lnTo>
                    <a:pt x="16" y="8"/>
                  </a:lnTo>
                  <a:lnTo>
                    <a:pt x="8" y="25"/>
                  </a:lnTo>
                  <a:lnTo>
                    <a:pt x="0" y="33"/>
                  </a:lnTo>
                  <a:close/>
                </a:path>
              </a:pathLst>
            </a:custGeom>
            <a:solidFill>
              <a:srgbClr val="93936C"/>
            </a:solidFill>
            <a:ln w="0">
              <a:solidFill>
                <a:srgbClr val="93936C"/>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6" name="Freeform 55"/>
            <p:cNvSpPr>
              <a:spLocks noChangeArrowheads="1"/>
            </p:cNvSpPr>
            <p:nvPr/>
          </p:nvSpPr>
          <p:spPr bwMode="auto">
            <a:xfrm>
              <a:off x="51" y="194"/>
              <a:ext cx="109" cy="109"/>
            </a:xfrm>
            <a:custGeom>
              <a:avLst/>
              <a:gdLst>
                <a:gd name="T0" fmla="*/ 0 w 109"/>
                <a:gd name="T1" fmla="*/ 76 h 109"/>
                <a:gd name="T2" fmla="*/ 0 w 109"/>
                <a:gd name="T3" fmla="*/ 67 h 109"/>
                <a:gd name="T4" fmla="*/ 0 w 109"/>
                <a:gd name="T5" fmla="*/ 59 h 109"/>
                <a:gd name="T6" fmla="*/ 0 w 109"/>
                <a:gd name="T7" fmla="*/ 50 h 109"/>
                <a:gd name="T8" fmla="*/ 0 w 109"/>
                <a:gd name="T9" fmla="*/ 42 h 109"/>
                <a:gd name="T10" fmla="*/ 8 w 109"/>
                <a:gd name="T11" fmla="*/ 34 h 109"/>
                <a:gd name="T12" fmla="*/ 8 w 109"/>
                <a:gd name="T13" fmla="*/ 34 h 109"/>
                <a:gd name="T14" fmla="*/ 8 w 109"/>
                <a:gd name="T15" fmla="*/ 25 h 109"/>
                <a:gd name="T16" fmla="*/ 16 w 109"/>
                <a:gd name="T17" fmla="*/ 17 h 109"/>
                <a:gd name="T18" fmla="*/ 25 w 109"/>
                <a:gd name="T19" fmla="*/ 17 h 109"/>
                <a:gd name="T20" fmla="*/ 33 w 109"/>
                <a:gd name="T21" fmla="*/ 8 h 109"/>
                <a:gd name="T22" fmla="*/ 42 w 109"/>
                <a:gd name="T23" fmla="*/ 8 h 109"/>
                <a:gd name="T24" fmla="*/ 59 w 109"/>
                <a:gd name="T25" fmla="*/ 0 h 109"/>
                <a:gd name="T26" fmla="*/ 59 w 109"/>
                <a:gd name="T27" fmla="*/ 8 h 109"/>
                <a:gd name="T28" fmla="*/ 67 w 109"/>
                <a:gd name="T29" fmla="*/ 8 h 109"/>
                <a:gd name="T30" fmla="*/ 75 w 109"/>
                <a:gd name="T31" fmla="*/ 8 h 109"/>
                <a:gd name="T32" fmla="*/ 84 w 109"/>
                <a:gd name="T33" fmla="*/ 17 h 109"/>
                <a:gd name="T34" fmla="*/ 92 w 109"/>
                <a:gd name="T35" fmla="*/ 25 h 109"/>
                <a:gd name="T36" fmla="*/ 101 w 109"/>
                <a:gd name="T37" fmla="*/ 34 h 109"/>
                <a:gd name="T38" fmla="*/ 109 w 109"/>
                <a:gd name="T39" fmla="*/ 42 h 109"/>
                <a:gd name="T40" fmla="*/ 109 w 109"/>
                <a:gd name="T41" fmla="*/ 50 h 109"/>
                <a:gd name="T42" fmla="*/ 109 w 109"/>
                <a:gd name="T43" fmla="*/ 59 h 109"/>
                <a:gd name="T44" fmla="*/ 109 w 109"/>
                <a:gd name="T45" fmla="*/ 76 h 109"/>
                <a:gd name="T46" fmla="*/ 109 w 109"/>
                <a:gd name="T47" fmla="*/ 84 h 109"/>
                <a:gd name="T48" fmla="*/ 101 w 109"/>
                <a:gd name="T49" fmla="*/ 93 h 109"/>
                <a:gd name="T50" fmla="*/ 92 w 109"/>
                <a:gd name="T51" fmla="*/ 101 h 109"/>
                <a:gd name="T52" fmla="*/ 67 w 109"/>
                <a:gd name="T53" fmla="*/ 109 h 109"/>
                <a:gd name="T54" fmla="*/ 59 w 109"/>
                <a:gd name="T55" fmla="*/ 93 h 109"/>
                <a:gd name="T56" fmla="*/ 67 w 109"/>
                <a:gd name="T57" fmla="*/ 93 h 109"/>
                <a:gd name="T58" fmla="*/ 75 w 109"/>
                <a:gd name="T59" fmla="*/ 84 h 109"/>
                <a:gd name="T60" fmla="*/ 84 w 109"/>
                <a:gd name="T61" fmla="*/ 84 h 109"/>
                <a:gd name="T62" fmla="*/ 84 w 109"/>
                <a:gd name="T63" fmla="*/ 67 h 109"/>
                <a:gd name="T64" fmla="*/ 92 w 109"/>
                <a:gd name="T65" fmla="*/ 59 h 109"/>
                <a:gd name="T66" fmla="*/ 84 w 109"/>
                <a:gd name="T67" fmla="*/ 50 h 109"/>
                <a:gd name="T68" fmla="*/ 75 w 109"/>
                <a:gd name="T69" fmla="*/ 34 h 109"/>
                <a:gd name="T70" fmla="*/ 75 w 109"/>
                <a:gd name="T71" fmla="*/ 34 h 109"/>
                <a:gd name="T72" fmla="*/ 59 w 109"/>
                <a:gd name="T73" fmla="*/ 25 h 109"/>
                <a:gd name="T74" fmla="*/ 50 w 109"/>
                <a:gd name="T75" fmla="*/ 25 h 109"/>
                <a:gd name="T76" fmla="*/ 42 w 109"/>
                <a:gd name="T77" fmla="*/ 25 h 109"/>
                <a:gd name="T78" fmla="*/ 33 w 109"/>
                <a:gd name="T79" fmla="*/ 34 h 109"/>
                <a:gd name="T80" fmla="*/ 33 w 109"/>
                <a:gd name="T81" fmla="*/ 34 h 109"/>
                <a:gd name="T82" fmla="*/ 25 w 109"/>
                <a:gd name="T83" fmla="*/ 42 h 109"/>
                <a:gd name="T84" fmla="*/ 25 w 109"/>
                <a:gd name="T85" fmla="*/ 50 h 109"/>
                <a:gd name="T86" fmla="*/ 16 w 109"/>
                <a:gd name="T87" fmla="*/ 59 h 109"/>
                <a:gd name="T88" fmla="*/ 25 w 109"/>
                <a:gd name="T89" fmla="*/ 76 h 109"/>
                <a:gd name="T90" fmla="*/ 25 w 109"/>
                <a:gd name="T91" fmla="*/ 84 h 109"/>
                <a:gd name="T92" fmla="*/ 33 w 109"/>
                <a:gd name="T93" fmla="*/ 84 h 109"/>
                <a:gd name="T94" fmla="*/ 42 w 109"/>
                <a:gd name="T95" fmla="*/ 93 h 109"/>
                <a:gd name="T96" fmla="*/ 42 w 109"/>
                <a:gd name="T97" fmla="*/ 101 h 109"/>
                <a:gd name="T98" fmla="*/ 16 w 109"/>
                <a:gd name="T99" fmla="*/ 101 h 109"/>
                <a:gd name="T100" fmla="*/ 0 w 109"/>
                <a:gd name="T101" fmla="*/ 84 h 109"/>
                <a:gd name="T102" fmla="*/ 0 w 109"/>
                <a:gd name="T103" fmla="*/ 7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9"/>
                <a:gd name="T157" fmla="*/ 0 h 109"/>
                <a:gd name="T158" fmla="*/ 109 w 109"/>
                <a:gd name="T159" fmla="*/ 109 h 1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9" h="109">
                  <a:moveTo>
                    <a:pt x="0" y="76"/>
                  </a:moveTo>
                  <a:lnTo>
                    <a:pt x="0" y="67"/>
                  </a:lnTo>
                  <a:lnTo>
                    <a:pt x="0" y="59"/>
                  </a:lnTo>
                  <a:lnTo>
                    <a:pt x="0" y="50"/>
                  </a:lnTo>
                  <a:lnTo>
                    <a:pt x="0" y="42"/>
                  </a:lnTo>
                  <a:lnTo>
                    <a:pt x="8" y="34"/>
                  </a:lnTo>
                  <a:lnTo>
                    <a:pt x="8" y="25"/>
                  </a:lnTo>
                  <a:lnTo>
                    <a:pt x="16" y="17"/>
                  </a:lnTo>
                  <a:lnTo>
                    <a:pt x="25" y="17"/>
                  </a:lnTo>
                  <a:lnTo>
                    <a:pt x="33" y="8"/>
                  </a:lnTo>
                  <a:lnTo>
                    <a:pt x="42" y="8"/>
                  </a:lnTo>
                  <a:lnTo>
                    <a:pt x="59" y="0"/>
                  </a:lnTo>
                  <a:lnTo>
                    <a:pt x="59" y="8"/>
                  </a:lnTo>
                  <a:lnTo>
                    <a:pt x="67" y="8"/>
                  </a:lnTo>
                  <a:lnTo>
                    <a:pt x="75" y="8"/>
                  </a:lnTo>
                  <a:lnTo>
                    <a:pt x="84" y="17"/>
                  </a:lnTo>
                  <a:lnTo>
                    <a:pt x="92" y="25"/>
                  </a:lnTo>
                  <a:lnTo>
                    <a:pt x="101" y="34"/>
                  </a:lnTo>
                  <a:lnTo>
                    <a:pt x="109" y="42"/>
                  </a:lnTo>
                  <a:lnTo>
                    <a:pt x="109" y="50"/>
                  </a:lnTo>
                  <a:lnTo>
                    <a:pt x="109" y="59"/>
                  </a:lnTo>
                  <a:lnTo>
                    <a:pt x="109" y="76"/>
                  </a:lnTo>
                  <a:lnTo>
                    <a:pt x="109" y="84"/>
                  </a:lnTo>
                  <a:lnTo>
                    <a:pt x="101" y="93"/>
                  </a:lnTo>
                  <a:lnTo>
                    <a:pt x="92" y="101"/>
                  </a:lnTo>
                  <a:lnTo>
                    <a:pt x="67" y="109"/>
                  </a:lnTo>
                  <a:lnTo>
                    <a:pt x="59" y="93"/>
                  </a:lnTo>
                  <a:lnTo>
                    <a:pt x="67" y="93"/>
                  </a:lnTo>
                  <a:lnTo>
                    <a:pt x="75" y="84"/>
                  </a:lnTo>
                  <a:lnTo>
                    <a:pt x="84" y="84"/>
                  </a:lnTo>
                  <a:lnTo>
                    <a:pt x="84" y="67"/>
                  </a:lnTo>
                  <a:lnTo>
                    <a:pt x="92" y="59"/>
                  </a:lnTo>
                  <a:lnTo>
                    <a:pt x="84" y="50"/>
                  </a:lnTo>
                  <a:lnTo>
                    <a:pt x="75" y="34"/>
                  </a:lnTo>
                  <a:lnTo>
                    <a:pt x="59" y="25"/>
                  </a:lnTo>
                  <a:lnTo>
                    <a:pt x="50" y="25"/>
                  </a:lnTo>
                  <a:lnTo>
                    <a:pt x="42" y="25"/>
                  </a:lnTo>
                  <a:lnTo>
                    <a:pt x="33" y="34"/>
                  </a:lnTo>
                  <a:lnTo>
                    <a:pt x="25" y="42"/>
                  </a:lnTo>
                  <a:lnTo>
                    <a:pt x="25" y="50"/>
                  </a:lnTo>
                  <a:lnTo>
                    <a:pt x="16" y="59"/>
                  </a:lnTo>
                  <a:lnTo>
                    <a:pt x="25" y="76"/>
                  </a:lnTo>
                  <a:lnTo>
                    <a:pt x="25" y="84"/>
                  </a:lnTo>
                  <a:lnTo>
                    <a:pt x="33" y="84"/>
                  </a:lnTo>
                  <a:lnTo>
                    <a:pt x="42" y="93"/>
                  </a:lnTo>
                  <a:lnTo>
                    <a:pt x="42" y="101"/>
                  </a:lnTo>
                  <a:lnTo>
                    <a:pt x="16" y="101"/>
                  </a:lnTo>
                  <a:lnTo>
                    <a:pt x="0" y="84"/>
                  </a:lnTo>
                  <a:lnTo>
                    <a:pt x="0" y="76"/>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7" name="Freeform 56"/>
            <p:cNvSpPr>
              <a:spLocks noChangeArrowheads="1"/>
            </p:cNvSpPr>
            <p:nvPr/>
          </p:nvSpPr>
          <p:spPr bwMode="auto">
            <a:xfrm>
              <a:off x="51" y="194"/>
              <a:ext cx="109" cy="109"/>
            </a:xfrm>
            <a:custGeom>
              <a:avLst/>
              <a:gdLst>
                <a:gd name="T0" fmla="*/ 0 w 109"/>
                <a:gd name="T1" fmla="*/ 76 h 109"/>
                <a:gd name="T2" fmla="*/ 0 w 109"/>
                <a:gd name="T3" fmla="*/ 67 h 109"/>
                <a:gd name="T4" fmla="*/ 0 w 109"/>
                <a:gd name="T5" fmla="*/ 59 h 109"/>
                <a:gd name="T6" fmla="*/ 0 w 109"/>
                <a:gd name="T7" fmla="*/ 50 h 109"/>
                <a:gd name="T8" fmla="*/ 0 w 109"/>
                <a:gd name="T9" fmla="*/ 42 h 109"/>
                <a:gd name="T10" fmla="*/ 8 w 109"/>
                <a:gd name="T11" fmla="*/ 34 h 109"/>
                <a:gd name="T12" fmla="*/ 8 w 109"/>
                <a:gd name="T13" fmla="*/ 34 h 109"/>
                <a:gd name="T14" fmla="*/ 8 w 109"/>
                <a:gd name="T15" fmla="*/ 25 h 109"/>
                <a:gd name="T16" fmla="*/ 16 w 109"/>
                <a:gd name="T17" fmla="*/ 17 h 109"/>
                <a:gd name="T18" fmla="*/ 25 w 109"/>
                <a:gd name="T19" fmla="*/ 17 h 109"/>
                <a:gd name="T20" fmla="*/ 33 w 109"/>
                <a:gd name="T21" fmla="*/ 8 h 109"/>
                <a:gd name="T22" fmla="*/ 42 w 109"/>
                <a:gd name="T23" fmla="*/ 8 h 109"/>
                <a:gd name="T24" fmla="*/ 59 w 109"/>
                <a:gd name="T25" fmla="*/ 0 h 109"/>
                <a:gd name="T26" fmla="*/ 59 w 109"/>
                <a:gd name="T27" fmla="*/ 8 h 109"/>
                <a:gd name="T28" fmla="*/ 67 w 109"/>
                <a:gd name="T29" fmla="*/ 8 h 109"/>
                <a:gd name="T30" fmla="*/ 75 w 109"/>
                <a:gd name="T31" fmla="*/ 8 h 109"/>
                <a:gd name="T32" fmla="*/ 84 w 109"/>
                <a:gd name="T33" fmla="*/ 17 h 109"/>
                <a:gd name="T34" fmla="*/ 92 w 109"/>
                <a:gd name="T35" fmla="*/ 25 h 109"/>
                <a:gd name="T36" fmla="*/ 101 w 109"/>
                <a:gd name="T37" fmla="*/ 34 h 109"/>
                <a:gd name="T38" fmla="*/ 109 w 109"/>
                <a:gd name="T39" fmla="*/ 42 h 109"/>
                <a:gd name="T40" fmla="*/ 109 w 109"/>
                <a:gd name="T41" fmla="*/ 50 h 109"/>
                <a:gd name="T42" fmla="*/ 109 w 109"/>
                <a:gd name="T43" fmla="*/ 59 h 109"/>
                <a:gd name="T44" fmla="*/ 109 w 109"/>
                <a:gd name="T45" fmla="*/ 76 h 109"/>
                <a:gd name="T46" fmla="*/ 109 w 109"/>
                <a:gd name="T47" fmla="*/ 84 h 109"/>
                <a:gd name="T48" fmla="*/ 101 w 109"/>
                <a:gd name="T49" fmla="*/ 93 h 109"/>
                <a:gd name="T50" fmla="*/ 92 w 109"/>
                <a:gd name="T51" fmla="*/ 101 h 109"/>
                <a:gd name="T52" fmla="*/ 67 w 109"/>
                <a:gd name="T53" fmla="*/ 109 h 109"/>
                <a:gd name="T54" fmla="*/ 59 w 109"/>
                <a:gd name="T55" fmla="*/ 93 h 109"/>
                <a:gd name="T56" fmla="*/ 67 w 109"/>
                <a:gd name="T57" fmla="*/ 93 h 109"/>
                <a:gd name="T58" fmla="*/ 75 w 109"/>
                <a:gd name="T59" fmla="*/ 84 h 109"/>
                <a:gd name="T60" fmla="*/ 84 w 109"/>
                <a:gd name="T61" fmla="*/ 84 h 109"/>
                <a:gd name="T62" fmla="*/ 84 w 109"/>
                <a:gd name="T63" fmla="*/ 67 h 109"/>
                <a:gd name="T64" fmla="*/ 92 w 109"/>
                <a:gd name="T65" fmla="*/ 59 h 109"/>
                <a:gd name="T66" fmla="*/ 84 w 109"/>
                <a:gd name="T67" fmla="*/ 50 h 109"/>
                <a:gd name="T68" fmla="*/ 75 w 109"/>
                <a:gd name="T69" fmla="*/ 34 h 109"/>
                <a:gd name="T70" fmla="*/ 75 w 109"/>
                <a:gd name="T71" fmla="*/ 34 h 109"/>
                <a:gd name="T72" fmla="*/ 59 w 109"/>
                <a:gd name="T73" fmla="*/ 25 h 109"/>
                <a:gd name="T74" fmla="*/ 50 w 109"/>
                <a:gd name="T75" fmla="*/ 25 h 109"/>
                <a:gd name="T76" fmla="*/ 42 w 109"/>
                <a:gd name="T77" fmla="*/ 25 h 109"/>
                <a:gd name="T78" fmla="*/ 33 w 109"/>
                <a:gd name="T79" fmla="*/ 34 h 109"/>
                <a:gd name="T80" fmla="*/ 33 w 109"/>
                <a:gd name="T81" fmla="*/ 34 h 109"/>
                <a:gd name="T82" fmla="*/ 25 w 109"/>
                <a:gd name="T83" fmla="*/ 42 h 109"/>
                <a:gd name="T84" fmla="*/ 25 w 109"/>
                <a:gd name="T85" fmla="*/ 50 h 109"/>
                <a:gd name="T86" fmla="*/ 16 w 109"/>
                <a:gd name="T87" fmla="*/ 59 h 109"/>
                <a:gd name="T88" fmla="*/ 25 w 109"/>
                <a:gd name="T89" fmla="*/ 76 h 109"/>
                <a:gd name="T90" fmla="*/ 25 w 109"/>
                <a:gd name="T91" fmla="*/ 84 h 109"/>
                <a:gd name="T92" fmla="*/ 33 w 109"/>
                <a:gd name="T93" fmla="*/ 84 h 109"/>
                <a:gd name="T94" fmla="*/ 42 w 109"/>
                <a:gd name="T95" fmla="*/ 93 h 109"/>
                <a:gd name="T96" fmla="*/ 42 w 109"/>
                <a:gd name="T97" fmla="*/ 101 h 109"/>
                <a:gd name="T98" fmla="*/ 16 w 109"/>
                <a:gd name="T99" fmla="*/ 101 h 109"/>
                <a:gd name="T100" fmla="*/ 0 w 109"/>
                <a:gd name="T101" fmla="*/ 84 h 109"/>
                <a:gd name="T102" fmla="*/ 0 w 109"/>
                <a:gd name="T103" fmla="*/ 7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9"/>
                <a:gd name="T157" fmla="*/ 0 h 109"/>
                <a:gd name="T158" fmla="*/ 109 w 109"/>
                <a:gd name="T159" fmla="*/ 109 h 1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9" h="109">
                  <a:moveTo>
                    <a:pt x="0" y="76"/>
                  </a:moveTo>
                  <a:lnTo>
                    <a:pt x="0" y="67"/>
                  </a:lnTo>
                  <a:lnTo>
                    <a:pt x="0" y="59"/>
                  </a:lnTo>
                  <a:lnTo>
                    <a:pt x="0" y="50"/>
                  </a:lnTo>
                  <a:lnTo>
                    <a:pt x="0" y="42"/>
                  </a:lnTo>
                  <a:lnTo>
                    <a:pt x="8" y="34"/>
                  </a:lnTo>
                  <a:lnTo>
                    <a:pt x="8" y="25"/>
                  </a:lnTo>
                  <a:lnTo>
                    <a:pt x="16" y="17"/>
                  </a:lnTo>
                  <a:lnTo>
                    <a:pt x="25" y="17"/>
                  </a:lnTo>
                  <a:lnTo>
                    <a:pt x="33" y="8"/>
                  </a:lnTo>
                  <a:lnTo>
                    <a:pt x="42" y="8"/>
                  </a:lnTo>
                  <a:lnTo>
                    <a:pt x="59" y="0"/>
                  </a:lnTo>
                  <a:lnTo>
                    <a:pt x="59" y="8"/>
                  </a:lnTo>
                  <a:lnTo>
                    <a:pt x="67" y="8"/>
                  </a:lnTo>
                  <a:lnTo>
                    <a:pt x="75" y="8"/>
                  </a:lnTo>
                  <a:lnTo>
                    <a:pt x="84" y="17"/>
                  </a:lnTo>
                  <a:lnTo>
                    <a:pt x="92" y="25"/>
                  </a:lnTo>
                  <a:lnTo>
                    <a:pt x="101" y="34"/>
                  </a:lnTo>
                  <a:lnTo>
                    <a:pt x="109" y="42"/>
                  </a:lnTo>
                  <a:lnTo>
                    <a:pt x="109" y="50"/>
                  </a:lnTo>
                  <a:lnTo>
                    <a:pt x="109" y="59"/>
                  </a:lnTo>
                  <a:lnTo>
                    <a:pt x="109" y="76"/>
                  </a:lnTo>
                  <a:lnTo>
                    <a:pt x="109" y="84"/>
                  </a:lnTo>
                  <a:lnTo>
                    <a:pt x="101" y="93"/>
                  </a:lnTo>
                  <a:lnTo>
                    <a:pt x="92" y="101"/>
                  </a:lnTo>
                  <a:lnTo>
                    <a:pt x="67" y="109"/>
                  </a:lnTo>
                  <a:lnTo>
                    <a:pt x="59" y="93"/>
                  </a:lnTo>
                  <a:lnTo>
                    <a:pt x="67" y="93"/>
                  </a:lnTo>
                  <a:lnTo>
                    <a:pt x="75" y="84"/>
                  </a:lnTo>
                  <a:lnTo>
                    <a:pt x="84" y="84"/>
                  </a:lnTo>
                  <a:lnTo>
                    <a:pt x="84" y="67"/>
                  </a:lnTo>
                  <a:lnTo>
                    <a:pt x="92" y="59"/>
                  </a:lnTo>
                  <a:lnTo>
                    <a:pt x="84" y="50"/>
                  </a:lnTo>
                  <a:lnTo>
                    <a:pt x="75" y="34"/>
                  </a:lnTo>
                  <a:lnTo>
                    <a:pt x="59" y="25"/>
                  </a:lnTo>
                  <a:lnTo>
                    <a:pt x="50" y="25"/>
                  </a:lnTo>
                  <a:lnTo>
                    <a:pt x="42" y="25"/>
                  </a:lnTo>
                  <a:lnTo>
                    <a:pt x="33" y="34"/>
                  </a:lnTo>
                  <a:lnTo>
                    <a:pt x="25" y="42"/>
                  </a:lnTo>
                  <a:lnTo>
                    <a:pt x="25" y="50"/>
                  </a:lnTo>
                  <a:lnTo>
                    <a:pt x="16" y="59"/>
                  </a:lnTo>
                  <a:lnTo>
                    <a:pt x="25" y="76"/>
                  </a:lnTo>
                  <a:lnTo>
                    <a:pt x="25" y="84"/>
                  </a:lnTo>
                  <a:lnTo>
                    <a:pt x="33" y="84"/>
                  </a:lnTo>
                  <a:lnTo>
                    <a:pt x="42" y="93"/>
                  </a:lnTo>
                  <a:lnTo>
                    <a:pt x="42" y="101"/>
                  </a:lnTo>
                  <a:lnTo>
                    <a:pt x="16" y="101"/>
                  </a:lnTo>
                  <a:lnTo>
                    <a:pt x="0" y="84"/>
                  </a:lnTo>
                  <a:lnTo>
                    <a:pt x="0" y="76"/>
                  </a:lnTo>
                  <a:close/>
                </a:path>
              </a:pathLst>
            </a:custGeom>
            <a:solidFill>
              <a:srgbClr val="93936C"/>
            </a:solidFill>
            <a:ln w="0">
              <a:solidFill>
                <a:srgbClr val="93936C"/>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8" name="Freeform 57"/>
            <p:cNvSpPr>
              <a:spLocks noChangeArrowheads="1"/>
            </p:cNvSpPr>
            <p:nvPr/>
          </p:nvSpPr>
          <p:spPr bwMode="auto">
            <a:xfrm>
              <a:off x="0" y="270"/>
              <a:ext cx="84" cy="75"/>
            </a:xfrm>
            <a:custGeom>
              <a:avLst/>
              <a:gdLst>
                <a:gd name="T0" fmla="*/ 51 w 84"/>
                <a:gd name="T1" fmla="*/ 0 h 75"/>
                <a:gd name="T2" fmla="*/ 42 w 84"/>
                <a:gd name="T3" fmla="*/ 0 h 75"/>
                <a:gd name="T4" fmla="*/ 34 w 84"/>
                <a:gd name="T5" fmla="*/ 0 h 75"/>
                <a:gd name="T6" fmla="*/ 25 w 84"/>
                <a:gd name="T7" fmla="*/ 0 h 75"/>
                <a:gd name="T8" fmla="*/ 17 w 84"/>
                <a:gd name="T9" fmla="*/ 8 h 75"/>
                <a:gd name="T10" fmla="*/ 17 w 84"/>
                <a:gd name="T11" fmla="*/ 8 h 75"/>
                <a:gd name="T12" fmla="*/ 9 w 84"/>
                <a:gd name="T13" fmla="*/ 17 h 75"/>
                <a:gd name="T14" fmla="*/ 9 w 84"/>
                <a:gd name="T15" fmla="*/ 25 h 75"/>
                <a:gd name="T16" fmla="*/ 0 w 84"/>
                <a:gd name="T17" fmla="*/ 33 h 75"/>
                <a:gd name="T18" fmla="*/ 0 w 84"/>
                <a:gd name="T19" fmla="*/ 33 h 75"/>
                <a:gd name="T20" fmla="*/ 0 w 84"/>
                <a:gd name="T21" fmla="*/ 50 h 75"/>
                <a:gd name="T22" fmla="*/ 0 w 84"/>
                <a:gd name="T23" fmla="*/ 50 h 75"/>
                <a:gd name="T24" fmla="*/ 9 w 84"/>
                <a:gd name="T25" fmla="*/ 59 h 75"/>
                <a:gd name="T26" fmla="*/ 9 w 84"/>
                <a:gd name="T27" fmla="*/ 67 h 75"/>
                <a:gd name="T28" fmla="*/ 17 w 84"/>
                <a:gd name="T29" fmla="*/ 67 h 75"/>
                <a:gd name="T30" fmla="*/ 25 w 84"/>
                <a:gd name="T31" fmla="*/ 75 h 75"/>
                <a:gd name="T32" fmla="*/ 34 w 84"/>
                <a:gd name="T33" fmla="*/ 75 h 75"/>
                <a:gd name="T34" fmla="*/ 42 w 84"/>
                <a:gd name="T35" fmla="*/ 75 h 75"/>
                <a:gd name="T36" fmla="*/ 59 w 84"/>
                <a:gd name="T37" fmla="*/ 75 h 75"/>
                <a:gd name="T38" fmla="*/ 59 w 84"/>
                <a:gd name="T39" fmla="*/ 59 h 75"/>
                <a:gd name="T40" fmla="*/ 59 w 84"/>
                <a:gd name="T41" fmla="*/ 59 h 75"/>
                <a:gd name="T42" fmla="*/ 51 w 84"/>
                <a:gd name="T43" fmla="*/ 59 h 75"/>
                <a:gd name="T44" fmla="*/ 51 w 84"/>
                <a:gd name="T45" fmla="*/ 67 h 75"/>
                <a:gd name="T46" fmla="*/ 42 w 84"/>
                <a:gd name="T47" fmla="*/ 67 h 75"/>
                <a:gd name="T48" fmla="*/ 34 w 84"/>
                <a:gd name="T49" fmla="*/ 67 h 75"/>
                <a:gd name="T50" fmla="*/ 25 w 84"/>
                <a:gd name="T51" fmla="*/ 59 h 75"/>
                <a:gd name="T52" fmla="*/ 25 w 84"/>
                <a:gd name="T53" fmla="*/ 50 h 75"/>
                <a:gd name="T54" fmla="*/ 17 w 84"/>
                <a:gd name="T55" fmla="*/ 50 h 75"/>
                <a:gd name="T56" fmla="*/ 17 w 84"/>
                <a:gd name="T57" fmla="*/ 42 h 75"/>
                <a:gd name="T58" fmla="*/ 17 w 84"/>
                <a:gd name="T59" fmla="*/ 33 h 75"/>
                <a:gd name="T60" fmla="*/ 17 w 84"/>
                <a:gd name="T61" fmla="*/ 33 h 75"/>
                <a:gd name="T62" fmla="*/ 17 w 84"/>
                <a:gd name="T63" fmla="*/ 25 h 75"/>
                <a:gd name="T64" fmla="*/ 25 w 84"/>
                <a:gd name="T65" fmla="*/ 17 h 75"/>
                <a:gd name="T66" fmla="*/ 34 w 84"/>
                <a:gd name="T67" fmla="*/ 17 h 75"/>
                <a:gd name="T68" fmla="*/ 42 w 84"/>
                <a:gd name="T69" fmla="*/ 8 h 75"/>
                <a:gd name="T70" fmla="*/ 51 w 84"/>
                <a:gd name="T71" fmla="*/ 8 h 75"/>
                <a:gd name="T72" fmla="*/ 59 w 84"/>
                <a:gd name="T73" fmla="*/ 17 h 75"/>
                <a:gd name="T74" fmla="*/ 67 w 84"/>
                <a:gd name="T75" fmla="*/ 25 h 75"/>
                <a:gd name="T76" fmla="*/ 67 w 84"/>
                <a:gd name="T77" fmla="*/ 33 h 75"/>
                <a:gd name="T78" fmla="*/ 67 w 84"/>
                <a:gd name="T79" fmla="*/ 33 h 75"/>
                <a:gd name="T80" fmla="*/ 67 w 84"/>
                <a:gd name="T81" fmla="*/ 42 h 75"/>
                <a:gd name="T82" fmla="*/ 67 w 84"/>
                <a:gd name="T83" fmla="*/ 50 h 75"/>
                <a:gd name="T84" fmla="*/ 84 w 84"/>
                <a:gd name="T85" fmla="*/ 42 h 75"/>
                <a:gd name="T86" fmla="*/ 84 w 84"/>
                <a:gd name="T87" fmla="*/ 25 h 75"/>
                <a:gd name="T88" fmla="*/ 59 w 84"/>
                <a:gd name="T89" fmla="*/ 8 h 75"/>
                <a:gd name="T90" fmla="*/ 51 w 84"/>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
                <a:gd name="T139" fmla="*/ 0 h 75"/>
                <a:gd name="T140" fmla="*/ 84 w 84"/>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 h="75">
                  <a:moveTo>
                    <a:pt x="51" y="0"/>
                  </a:moveTo>
                  <a:lnTo>
                    <a:pt x="42" y="0"/>
                  </a:lnTo>
                  <a:lnTo>
                    <a:pt x="34" y="0"/>
                  </a:lnTo>
                  <a:lnTo>
                    <a:pt x="25" y="0"/>
                  </a:lnTo>
                  <a:lnTo>
                    <a:pt x="17" y="8"/>
                  </a:lnTo>
                  <a:lnTo>
                    <a:pt x="9" y="17"/>
                  </a:lnTo>
                  <a:lnTo>
                    <a:pt x="9" y="25"/>
                  </a:lnTo>
                  <a:lnTo>
                    <a:pt x="0" y="33"/>
                  </a:lnTo>
                  <a:lnTo>
                    <a:pt x="0" y="50"/>
                  </a:lnTo>
                  <a:lnTo>
                    <a:pt x="9" y="59"/>
                  </a:lnTo>
                  <a:lnTo>
                    <a:pt x="9" y="67"/>
                  </a:lnTo>
                  <a:lnTo>
                    <a:pt x="17" y="67"/>
                  </a:lnTo>
                  <a:lnTo>
                    <a:pt x="25" y="75"/>
                  </a:lnTo>
                  <a:lnTo>
                    <a:pt x="34" y="75"/>
                  </a:lnTo>
                  <a:lnTo>
                    <a:pt x="42" y="75"/>
                  </a:lnTo>
                  <a:lnTo>
                    <a:pt x="59" y="75"/>
                  </a:lnTo>
                  <a:lnTo>
                    <a:pt x="59" y="59"/>
                  </a:lnTo>
                  <a:lnTo>
                    <a:pt x="51" y="59"/>
                  </a:lnTo>
                  <a:lnTo>
                    <a:pt x="51" y="67"/>
                  </a:lnTo>
                  <a:lnTo>
                    <a:pt x="42" y="67"/>
                  </a:lnTo>
                  <a:lnTo>
                    <a:pt x="34" y="67"/>
                  </a:lnTo>
                  <a:lnTo>
                    <a:pt x="25" y="59"/>
                  </a:lnTo>
                  <a:lnTo>
                    <a:pt x="25" y="50"/>
                  </a:lnTo>
                  <a:lnTo>
                    <a:pt x="17" y="50"/>
                  </a:lnTo>
                  <a:lnTo>
                    <a:pt x="17" y="42"/>
                  </a:lnTo>
                  <a:lnTo>
                    <a:pt x="17" y="33"/>
                  </a:lnTo>
                  <a:lnTo>
                    <a:pt x="17" y="25"/>
                  </a:lnTo>
                  <a:lnTo>
                    <a:pt x="25" y="17"/>
                  </a:lnTo>
                  <a:lnTo>
                    <a:pt x="34" y="17"/>
                  </a:lnTo>
                  <a:lnTo>
                    <a:pt x="42" y="8"/>
                  </a:lnTo>
                  <a:lnTo>
                    <a:pt x="51" y="8"/>
                  </a:lnTo>
                  <a:lnTo>
                    <a:pt x="59" y="17"/>
                  </a:lnTo>
                  <a:lnTo>
                    <a:pt x="67" y="25"/>
                  </a:lnTo>
                  <a:lnTo>
                    <a:pt x="67" y="33"/>
                  </a:lnTo>
                  <a:lnTo>
                    <a:pt x="67" y="42"/>
                  </a:lnTo>
                  <a:lnTo>
                    <a:pt x="67" y="50"/>
                  </a:lnTo>
                  <a:lnTo>
                    <a:pt x="84" y="42"/>
                  </a:lnTo>
                  <a:lnTo>
                    <a:pt x="84" y="25"/>
                  </a:lnTo>
                  <a:lnTo>
                    <a:pt x="59" y="8"/>
                  </a:lnTo>
                  <a:lnTo>
                    <a:pt x="51" y="0"/>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9" name="Freeform 58"/>
            <p:cNvSpPr>
              <a:spLocks noChangeArrowheads="1"/>
            </p:cNvSpPr>
            <p:nvPr/>
          </p:nvSpPr>
          <p:spPr bwMode="auto">
            <a:xfrm>
              <a:off x="0" y="270"/>
              <a:ext cx="84" cy="75"/>
            </a:xfrm>
            <a:custGeom>
              <a:avLst/>
              <a:gdLst>
                <a:gd name="T0" fmla="*/ 51 w 84"/>
                <a:gd name="T1" fmla="*/ 0 h 75"/>
                <a:gd name="T2" fmla="*/ 42 w 84"/>
                <a:gd name="T3" fmla="*/ 0 h 75"/>
                <a:gd name="T4" fmla="*/ 34 w 84"/>
                <a:gd name="T5" fmla="*/ 0 h 75"/>
                <a:gd name="T6" fmla="*/ 25 w 84"/>
                <a:gd name="T7" fmla="*/ 0 h 75"/>
                <a:gd name="T8" fmla="*/ 17 w 84"/>
                <a:gd name="T9" fmla="*/ 8 h 75"/>
                <a:gd name="T10" fmla="*/ 17 w 84"/>
                <a:gd name="T11" fmla="*/ 8 h 75"/>
                <a:gd name="T12" fmla="*/ 9 w 84"/>
                <a:gd name="T13" fmla="*/ 17 h 75"/>
                <a:gd name="T14" fmla="*/ 9 w 84"/>
                <a:gd name="T15" fmla="*/ 25 h 75"/>
                <a:gd name="T16" fmla="*/ 0 w 84"/>
                <a:gd name="T17" fmla="*/ 33 h 75"/>
                <a:gd name="T18" fmla="*/ 0 w 84"/>
                <a:gd name="T19" fmla="*/ 33 h 75"/>
                <a:gd name="T20" fmla="*/ 0 w 84"/>
                <a:gd name="T21" fmla="*/ 50 h 75"/>
                <a:gd name="T22" fmla="*/ 0 w 84"/>
                <a:gd name="T23" fmla="*/ 50 h 75"/>
                <a:gd name="T24" fmla="*/ 9 w 84"/>
                <a:gd name="T25" fmla="*/ 59 h 75"/>
                <a:gd name="T26" fmla="*/ 9 w 84"/>
                <a:gd name="T27" fmla="*/ 67 h 75"/>
                <a:gd name="T28" fmla="*/ 17 w 84"/>
                <a:gd name="T29" fmla="*/ 67 h 75"/>
                <a:gd name="T30" fmla="*/ 25 w 84"/>
                <a:gd name="T31" fmla="*/ 75 h 75"/>
                <a:gd name="T32" fmla="*/ 34 w 84"/>
                <a:gd name="T33" fmla="*/ 75 h 75"/>
                <a:gd name="T34" fmla="*/ 42 w 84"/>
                <a:gd name="T35" fmla="*/ 75 h 75"/>
                <a:gd name="T36" fmla="*/ 59 w 84"/>
                <a:gd name="T37" fmla="*/ 75 h 75"/>
                <a:gd name="T38" fmla="*/ 59 w 84"/>
                <a:gd name="T39" fmla="*/ 59 h 75"/>
                <a:gd name="T40" fmla="*/ 59 w 84"/>
                <a:gd name="T41" fmla="*/ 59 h 75"/>
                <a:gd name="T42" fmla="*/ 51 w 84"/>
                <a:gd name="T43" fmla="*/ 59 h 75"/>
                <a:gd name="T44" fmla="*/ 51 w 84"/>
                <a:gd name="T45" fmla="*/ 67 h 75"/>
                <a:gd name="T46" fmla="*/ 42 w 84"/>
                <a:gd name="T47" fmla="*/ 67 h 75"/>
                <a:gd name="T48" fmla="*/ 34 w 84"/>
                <a:gd name="T49" fmla="*/ 67 h 75"/>
                <a:gd name="T50" fmla="*/ 25 w 84"/>
                <a:gd name="T51" fmla="*/ 59 h 75"/>
                <a:gd name="T52" fmla="*/ 25 w 84"/>
                <a:gd name="T53" fmla="*/ 50 h 75"/>
                <a:gd name="T54" fmla="*/ 17 w 84"/>
                <a:gd name="T55" fmla="*/ 50 h 75"/>
                <a:gd name="T56" fmla="*/ 17 w 84"/>
                <a:gd name="T57" fmla="*/ 42 h 75"/>
                <a:gd name="T58" fmla="*/ 17 w 84"/>
                <a:gd name="T59" fmla="*/ 33 h 75"/>
                <a:gd name="T60" fmla="*/ 17 w 84"/>
                <a:gd name="T61" fmla="*/ 33 h 75"/>
                <a:gd name="T62" fmla="*/ 17 w 84"/>
                <a:gd name="T63" fmla="*/ 25 h 75"/>
                <a:gd name="T64" fmla="*/ 25 w 84"/>
                <a:gd name="T65" fmla="*/ 17 h 75"/>
                <a:gd name="T66" fmla="*/ 34 w 84"/>
                <a:gd name="T67" fmla="*/ 17 h 75"/>
                <a:gd name="T68" fmla="*/ 42 w 84"/>
                <a:gd name="T69" fmla="*/ 8 h 75"/>
                <a:gd name="T70" fmla="*/ 51 w 84"/>
                <a:gd name="T71" fmla="*/ 8 h 75"/>
                <a:gd name="T72" fmla="*/ 59 w 84"/>
                <a:gd name="T73" fmla="*/ 17 h 75"/>
                <a:gd name="T74" fmla="*/ 67 w 84"/>
                <a:gd name="T75" fmla="*/ 25 h 75"/>
                <a:gd name="T76" fmla="*/ 67 w 84"/>
                <a:gd name="T77" fmla="*/ 33 h 75"/>
                <a:gd name="T78" fmla="*/ 67 w 84"/>
                <a:gd name="T79" fmla="*/ 33 h 75"/>
                <a:gd name="T80" fmla="*/ 67 w 84"/>
                <a:gd name="T81" fmla="*/ 42 h 75"/>
                <a:gd name="T82" fmla="*/ 67 w 84"/>
                <a:gd name="T83" fmla="*/ 50 h 75"/>
                <a:gd name="T84" fmla="*/ 84 w 84"/>
                <a:gd name="T85" fmla="*/ 42 h 75"/>
                <a:gd name="T86" fmla="*/ 84 w 84"/>
                <a:gd name="T87" fmla="*/ 25 h 75"/>
                <a:gd name="T88" fmla="*/ 59 w 84"/>
                <a:gd name="T89" fmla="*/ 8 h 75"/>
                <a:gd name="T90" fmla="*/ 51 w 84"/>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4"/>
                <a:gd name="T139" fmla="*/ 0 h 75"/>
                <a:gd name="T140" fmla="*/ 84 w 84"/>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4" h="75">
                  <a:moveTo>
                    <a:pt x="51" y="0"/>
                  </a:moveTo>
                  <a:lnTo>
                    <a:pt x="42" y="0"/>
                  </a:lnTo>
                  <a:lnTo>
                    <a:pt x="34" y="0"/>
                  </a:lnTo>
                  <a:lnTo>
                    <a:pt x="25" y="0"/>
                  </a:lnTo>
                  <a:lnTo>
                    <a:pt x="17" y="8"/>
                  </a:lnTo>
                  <a:lnTo>
                    <a:pt x="9" y="17"/>
                  </a:lnTo>
                  <a:lnTo>
                    <a:pt x="9" y="25"/>
                  </a:lnTo>
                  <a:lnTo>
                    <a:pt x="0" y="33"/>
                  </a:lnTo>
                  <a:lnTo>
                    <a:pt x="0" y="50"/>
                  </a:lnTo>
                  <a:lnTo>
                    <a:pt x="9" y="59"/>
                  </a:lnTo>
                  <a:lnTo>
                    <a:pt x="9" y="67"/>
                  </a:lnTo>
                  <a:lnTo>
                    <a:pt x="17" y="67"/>
                  </a:lnTo>
                  <a:lnTo>
                    <a:pt x="25" y="75"/>
                  </a:lnTo>
                  <a:lnTo>
                    <a:pt x="34" y="75"/>
                  </a:lnTo>
                  <a:lnTo>
                    <a:pt x="42" y="75"/>
                  </a:lnTo>
                  <a:lnTo>
                    <a:pt x="59" y="75"/>
                  </a:lnTo>
                  <a:lnTo>
                    <a:pt x="59" y="59"/>
                  </a:lnTo>
                  <a:lnTo>
                    <a:pt x="51" y="59"/>
                  </a:lnTo>
                  <a:lnTo>
                    <a:pt x="51" y="67"/>
                  </a:lnTo>
                  <a:lnTo>
                    <a:pt x="42" y="67"/>
                  </a:lnTo>
                  <a:lnTo>
                    <a:pt x="34" y="67"/>
                  </a:lnTo>
                  <a:lnTo>
                    <a:pt x="25" y="59"/>
                  </a:lnTo>
                  <a:lnTo>
                    <a:pt x="25" y="50"/>
                  </a:lnTo>
                  <a:lnTo>
                    <a:pt x="17" y="50"/>
                  </a:lnTo>
                  <a:lnTo>
                    <a:pt x="17" y="42"/>
                  </a:lnTo>
                  <a:lnTo>
                    <a:pt x="17" y="33"/>
                  </a:lnTo>
                  <a:lnTo>
                    <a:pt x="17" y="25"/>
                  </a:lnTo>
                  <a:lnTo>
                    <a:pt x="25" y="17"/>
                  </a:lnTo>
                  <a:lnTo>
                    <a:pt x="34" y="17"/>
                  </a:lnTo>
                  <a:lnTo>
                    <a:pt x="42" y="8"/>
                  </a:lnTo>
                  <a:lnTo>
                    <a:pt x="51" y="8"/>
                  </a:lnTo>
                  <a:lnTo>
                    <a:pt x="59" y="17"/>
                  </a:lnTo>
                  <a:lnTo>
                    <a:pt x="67" y="25"/>
                  </a:lnTo>
                  <a:lnTo>
                    <a:pt x="67" y="33"/>
                  </a:lnTo>
                  <a:lnTo>
                    <a:pt x="67" y="42"/>
                  </a:lnTo>
                  <a:lnTo>
                    <a:pt x="67" y="50"/>
                  </a:lnTo>
                  <a:lnTo>
                    <a:pt x="84" y="42"/>
                  </a:lnTo>
                  <a:lnTo>
                    <a:pt x="84" y="25"/>
                  </a:lnTo>
                  <a:lnTo>
                    <a:pt x="59" y="8"/>
                  </a:lnTo>
                  <a:lnTo>
                    <a:pt x="51" y="0"/>
                  </a:lnTo>
                  <a:close/>
                </a:path>
              </a:pathLst>
            </a:custGeom>
            <a:solidFill>
              <a:srgbClr val="93936C"/>
            </a:solidFill>
            <a:ln w="0">
              <a:solidFill>
                <a:srgbClr val="93936C"/>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0" name="Rectangle 59"/>
            <p:cNvSpPr>
              <a:spLocks noChangeArrowheads="1"/>
            </p:cNvSpPr>
            <p:nvPr/>
          </p:nvSpPr>
          <p:spPr bwMode="auto">
            <a:xfrm>
              <a:off x="76" y="295"/>
              <a:ext cx="67" cy="34"/>
            </a:xfrm>
            <a:prstGeom prst="rect">
              <a:avLst/>
            </a:prstGeom>
            <a:solidFill>
              <a:srgbClr val="93936C"/>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31" name="Rectangle 60"/>
            <p:cNvSpPr>
              <a:spLocks noChangeArrowheads="1"/>
            </p:cNvSpPr>
            <p:nvPr/>
          </p:nvSpPr>
          <p:spPr bwMode="auto">
            <a:xfrm>
              <a:off x="76" y="295"/>
              <a:ext cx="67" cy="34"/>
            </a:xfrm>
            <a:prstGeom prst="rect">
              <a:avLst/>
            </a:prstGeom>
            <a:solidFill>
              <a:srgbClr val="93936C"/>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32" name="Freeform 61"/>
            <p:cNvSpPr>
              <a:spLocks noChangeArrowheads="1"/>
            </p:cNvSpPr>
            <p:nvPr/>
          </p:nvSpPr>
          <p:spPr bwMode="auto">
            <a:xfrm>
              <a:off x="84" y="320"/>
              <a:ext cx="34" cy="17"/>
            </a:xfrm>
            <a:custGeom>
              <a:avLst/>
              <a:gdLst>
                <a:gd name="T0" fmla="*/ 0 w 34"/>
                <a:gd name="T1" fmla="*/ 17 h 17"/>
                <a:gd name="T2" fmla="*/ 9 w 34"/>
                <a:gd name="T3" fmla="*/ 9 h 17"/>
                <a:gd name="T4" fmla="*/ 26 w 34"/>
                <a:gd name="T5" fmla="*/ 9 h 17"/>
                <a:gd name="T6" fmla="*/ 34 w 34"/>
                <a:gd name="T7" fmla="*/ 9 h 17"/>
                <a:gd name="T8" fmla="*/ 17 w 34"/>
                <a:gd name="T9" fmla="*/ 0 h 17"/>
                <a:gd name="T10" fmla="*/ 0 w 34"/>
                <a:gd name="T11" fmla="*/ 0 h 17"/>
                <a:gd name="T12" fmla="*/ 0 w 34"/>
                <a:gd name="T13" fmla="*/ 17 h 17"/>
                <a:gd name="T14" fmla="*/ 0 60000 65536"/>
                <a:gd name="T15" fmla="*/ 0 60000 65536"/>
                <a:gd name="T16" fmla="*/ 0 60000 65536"/>
                <a:gd name="T17" fmla="*/ 0 60000 65536"/>
                <a:gd name="T18" fmla="*/ 0 60000 65536"/>
                <a:gd name="T19" fmla="*/ 0 60000 65536"/>
                <a:gd name="T20" fmla="*/ 0 60000 65536"/>
                <a:gd name="T21" fmla="*/ 0 w 34"/>
                <a:gd name="T22" fmla="*/ 0 h 17"/>
                <a:gd name="T23" fmla="*/ 34 w 3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7">
                  <a:moveTo>
                    <a:pt x="0" y="17"/>
                  </a:moveTo>
                  <a:lnTo>
                    <a:pt x="9" y="9"/>
                  </a:lnTo>
                  <a:lnTo>
                    <a:pt x="26" y="9"/>
                  </a:lnTo>
                  <a:lnTo>
                    <a:pt x="34" y="9"/>
                  </a:lnTo>
                  <a:lnTo>
                    <a:pt x="17" y="0"/>
                  </a:lnTo>
                  <a:lnTo>
                    <a:pt x="0" y="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3" name="Freeform 62"/>
            <p:cNvSpPr>
              <a:spLocks noChangeArrowheads="1"/>
            </p:cNvSpPr>
            <p:nvPr/>
          </p:nvSpPr>
          <p:spPr bwMode="auto">
            <a:xfrm>
              <a:off x="84" y="320"/>
              <a:ext cx="34" cy="17"/>
            </a:xfrm>
            <a:custGeom>
              <a:avLst/>
              <a:gdLst>
                <a:gd name="T0" fmla="*/ 0 w 34"/>
                <a:gd name="T1" fmla="*/ 17 h 17"/>
                <a:gd name="T2" fmla="*/ 9 w 34"/>
                <a:gd name="T3" fmla="*/ 9 h 17"/>
                <a:gd name="T4" fmla="*/ 26 w 34"/>
                <a:gd name="T5" fmla="*/ 9 h 17"/>
                <a:gd name="T6" fmla="*/ 34 w 34"/>
                <a:gd name="T7" fmla="*/ 9 h 17"/>
                <a:gd name="T8" fmla="*/ 17 w 34"/>
                <a:gd name="T9" fmla="*/ 0 h 17"/>
                <a:gd name="T10" fmla="*/ 0 w 34"/>
                <a:gd name="T11" fmla="*/ 0 h 17"/>
                <a:gd name="T12" fmla="*/ 0 w 34"/>
                <a:gd name="T13" fmla="*/ 17 h 17"/>
                <a:gd name="T14" fmla="*/ 0 60000 65536"/>
                <a:gd name="T15" fmla="*/ 0 60000 65536"/>
                <a:gd name="T16" fmla="*/ 0 60000 65536"/>
                <a:gd name="T17" fmla="*/ 0 60000 65536"/>
                <a:gd name="T18" fmla="*/ 0 60000 65536"/>
                <a:gd name="T19" fmla="*/ 0 60000 65536"/>
                <a:gd name="T20" fmla="*/ 0 60000 65536"/>
                <a:gd name="T21" fmla="*/ 0 w 34"/>
                <a:gd name="T22" fmla="*/ 0 h 17"/>
                <a:gd name="T23" fmla="*/ 34 w 3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7">
                  <a:moveTo>
                    <a:pt x="0" y="17"/>
                  </a:moveTo>
                  <a:lnTo>
                    <a:pt x="9" y="9"/>
                  </a:lnTo>
                  <a:lnTo>
                    <a:pt x="26" y="9"/>
                  </a:lnTo>
                  <a:lnTo>
                    <a:pt x="34" y="9"/>
                  </a:lnTo>
                  <a:lnTo>
                    <a:pt x="17" y="0"/>
                  </a:lnTo>
                  <a:lnTo>
                    <a:pt x="0" y="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4" name="Freeform 63"/>
            <p:cNvSpPr>
              <a:spLocks noChangeArrowheads="1"/>
            </p:cNvSpPr>
            <p:nvPr/>
          </p:nvSpPr>
          <p:spPr bwMode="auto">
            <a:xfrm>
              <a:off x="84" y="278"/>
              <a:ext cx="34" cy="25"/>
            </a:xfrm>
            <a:custGeom>
              <a:avLst/>
              <a:gdLst>
                <a:gd name="T0" fmla="*/ 0 w 34"/>
                <a:gd name="T1" fmla="*/ 0 h 25"/>
                <a:gd name="T2" fmla="*/ 9 w 34"/>
                <a:gd name="T3" fmla="*/ 9 h 25"/>
                <a:gd name="T4" fmla="*/ 26 w 34"/>
                <a:gd name="T5" fmla="*/ 9 h 25"/>
                <a:gd name="T6" fmla="*/ 34 w 34"/>
                <a:gd name="T7" fmla="*/ 9 h 25"/>
                <a:gd name="T8" fmla="*/ 17 w 34"/>
                <a:gd name="T9" fmla="*/ 25 h 25"/>
                <a:gd name="T10" fmla="*/ 0 w 34"/>
                <a:gd name="T11" fmla="*/ 17 h 25"/>
                <a:gd name="T12" fmla="*/ 0 w 34"/>
                <a:gd name="T13" fmla="*/ 0 h 25"/>
                <a:gd name="T14" fmla="*/ 0 60000 65536"/>
                <a:gd name="T15" fmla="*/ 0 60000 65536"/>
                <a:gd name="T16" fmla="*/ 0 60000 65536"/>
                <a:gd name="T17" fmla="*/ 0 60000 65536"/>
                <a:gd name="T18" fmla="*/ 0 60000 65536"/>
                <a:gd name="T19" fmla="*/ 0 60000 65536"/>
                <a:gd name="T20" fmla="*/ 0 60000 65536"/>
                <a:gd name="T21" fmla="*/ 0 w 34"/>
                <a:gd name="T22" fmla="*/ 0 h 25"/>
                <a:gd name="T23" fmla="*/ 34 w 3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5">
                  <a:moveTo>
                    <a:pt x="0" y="0"/>
                  </a:moveTo>
                  <a:lnTo>
                    <a:pt x="9" y="9"/>
                  </a:lnTo>
                  <a:lnTo>
                    <a:pt x="26" y="9"/>
                  </a:lnTo>
                  <a:lnTo>
                    <a:pt x="34" y="9"/>
                  </a:lnTo>
                  <a:lnTo>
                    <a:pt x="17" y="25"/>
                  </a:lnTo>
                  <a:lnTo>
                    <a:pt x="0" y="17"/>
                  </a:lnTo>
                  <a:lnTo>
                    <a:pt x="0" y="0"/>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5" name="Freeform 64"/>
            <p:cNvSpPr>
              <a:spLocks noChangeArrowheads="1"/>
            </p:cNvSpPr>
            <p:nvPr/>
          </p:nvSpPr>
          <p:spPr bwMode="auto">
            <a:xfrm>
              <a:off x="84" y="278"/>
              <a:ext cx="34" cy="25"/>
            </a:xfrm>
            <a:custGeom>
              <a:avLst/>
              <a:gdLst>
                <a:gd name="T0" fmla="*/ 0 w 34"/>
                <a:gd name="T1" fmla="*/ 0 h 25"/>
                <a:gd name="T2" fmla="*/ 9 w 34"/>
                <a:gd name="T3" fmla="*/ 9 h 25"/>
                <a:gd name="T4" fmla="*/ 26 w 34"/>
                <a:gd name="T5" fmla="*/ 9 h 25"/>
                <a:gd name="T6" fmla="*/ 34 w 34"/>
                <a:gd name="T7" fmla="*/ 9 h 25"/>
                <a:gd name="T8" fmla="*/ 17 w 34"/>
                <a:gd name="T9" fmla="*/ 25 h 25"/>
                <a:gd name="T10" fmla="*/ 0 w 34"/>
                <a:gd name="T11" fmla="*/ 17 h 25"/>
                <a:gd name="T12" fmla="*/ 0 w 34"/>
                <a:gd name="T13" fmla="*/ 0 h 25"/>
                <a:gd name="T14" fmla="*/ 0 60000 65536"/>
                <a:gd name="T15" fmla="*/ 0 60000 65536"/>
                <a:gd name="T16" fmla="*/ 0 60000 65536"/>
                <a:gd name="T17" fmla="*/ 0 60000 65536"/>
                <a:gd name="T18" fmla="*/ 0 60000 65536"/>
                <a:gd name="T19" fmla="*/ 0 60000 65536"/>
                <a:gd name="T20" fmla="*/ 0 60000 65536"/>
                <a:gd name="T21" fmla="*/ 0 w 34"/>
                <a:gd name="T22" fmla="*/ 0 h 25"/>
                <a:gd name="T23" fmla="*/ 34 w 34"/>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5">
                  <a:moveTo>
                    <a:pt x="0" y="0"/>
                  </a:moveTo>
                  <a:lnTo>
                    <a:pt x="9" y="9"/>
                  </a:lnTo>
                  <a:lnTo>
                    <a:pt x="26" y="9"/>
                  </a:lnTo>
                  <a:lnTo>
                    <a:pt x="34" y="9"/>
                  </a:lnTo>
                  <a:lnTo>
                    <a:pt x="17" y="25"/>
                  </a:lnTo>
                  <a:lnTo>
                    <a:pt x="0" y="17"/>
                  </a:lnTo>
                  <a:lnTo>
                    <a:pt x="0" y="0"/>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6" name="Freeform 65"/>
            <p:cNvSpPr>
              <a:spLocks noChangeArrowheads="1"/>
            </p:cNvSpPr>
            <p:nvPr/>
          </p:nvSpPr>
          <p:spPr bwMode="auto">
            <a:xfrm>
              <a:off x="143" y="270"/>
              <a:ext cx="345" cy="126"/>
            </a:xfrm>
            <a:custGeom>
              <a:avLst/>
              <a:gdLst>
                <a:gd name="T0" fmla="*/ 0 w 345"/>
                <a:gd name="T1" fmla="*/ 17 h 126"/>
                <a:gd name="T2" fmla="*/ 34 w 345"/>
                <a:gd name="T3" fmla="*/ 17 h 126"/>
                <a:gd name="T4" fmla="*/ 34 w 345"/>
                <a:gd name="T5" fmla="*/ 0 h 126"/>
                <a:gd name="T6" fmla="*/ 59 w 345"/>
                <a:gd name="T7" fmla="*/ 0 h 126"/>
                <a:gd name="T8" fmla="*/ 59 w 345"/>
                <a:gd name="T9" fmla="*/ 17 h 126"/>
                <a:gd name="T10" fmla="*/ 68 w 345"/>
                <a:gd name="T11" fmla="*/ 17 h 126"/>
                <a:gd name="T12" fmla="*/ 68 w 345"/>
                <a:gd name="T13" fmla="*/ 0 h 126"/>
                <a:gd name="T14" fmla="*/ 93 w 345"/>
                <a:gd name="T15" fmla="*/ 0 h 126"/>
                <a:gd name="T16" fmla="*/ 93 w 345"/>
                <a:gd name="T17" fmla="*/ 17 h 126"/>
                <a:gd name="T18" fmla="*/ 345 w 345"/>
                <a:gd name="T19" fmla="*/ 17 h 126"/>
                <a:gd name="T20" fmla="*/ 345 w 345"/>
                <a:gd name="T21" fmla="*/ 50 h 126"/>
                <a:gd name="T22" fmla="*/ 295 w 345"/>
                <a:gd name="T23" fmla="*/ 50 h 126"/>
                <a:gd name="T24" fmla="*/ 295 w 345"/>
                <a:gd name="T25" fmla="*/ 67 h 126"/>
                <a:gd name="T26" fmla="*/ 328 w 345"/>
                <a:gd name="T27" fmla="*/ 67 h 126"/>
                <a:gd name="T28" fmla="*/ 328 w 345"/>
                <a:gd name="T29" fmla="*/ 84 h 126"/>
                <a:gd name="T30" fmla="*/ 295 w 345"/>
                <a:gd name="T31" fmla="*/ 84 h 126"/>
                <a:gd name="T32" fmla="*/ 295 w 345"/>
                <a:gd name="T33" fmla="*/ 101 h 126"/>
                <a:gd name="T34" fmla="*/ 328 w 345"/>
                <a:gd name="T35" fmla="*/ 101 h 126"/>
                <a:gd name="T36" fmla="*/ 328 w 345"/>
                <a:gd name="T37" fmla="*/ 126 h 126"/>
                <a:gd name="T38" fmla="*/ 270 w 345"/>
                <a:gd name="T39" fmla="*/ 126 h 126"/>
                <a:gd name="T40" fmla="*/ 270 w 345"/>
                <a:gd name="T41" fmla="*/ 50 h 126"/>
                <a:gd name="T42" fmla="*/ 93 w 345"/>
                <a:gd name="T43" fmla="*/ 50 h 126"/>
                <a:gd name="T44" fmla="*/ 93 w 345"/>
                <a:gd name="T45" fmla="*/ 75 h 126"/>
                <a:gd name="T46" fmla="*/ 68 w 345"/>
                <a:gd name="T47" fmla="*/ 75 h 126"/>
                <a:gd name="T48" fmla="*/ 68 w 345"/>
                <a:gd name="T49" fmla="*/ 50 h 126"/>
                <a:gd name="T50" fmla="*/ 59 w 345"/>
                <a:gd name="T51" fmla="*/ 50 h 126"/>
                <a:gd name="T52" fmla="*/ 59 w 345"/>
                <a:gd name="T53" fmla="*/ 75 h 126"/>
                <a:gd name="T54" fmla="*/ 34 w 345"/>
                <a:gd name="T55" fmla="*/ 75 h 126"/>
                <a:gd name="T56" fmla="*/ 34 w 345"/>
                <a:gd name="T57" fmla="*/ 50 h 126"/>
                <a:gd name="T58" fmla="*/ 0 w 345"/>
                <a:gd name="T59" fmla="*/ 50 h 126"/>
                <a:gd name="T60" fmla="*/ 0 w 345"/>
                <a:gd name="T61" fmla="*/ 17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5"/>
                <a:gd name="T94" fmla="*/ 0 h 126"/>
                <a:gd name="T95" fmla="*/ 345 w 345"/>
                <a:gd name="T96" fmla="*/ 126 h 1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5" h="126">
                  <a:moveTo>
                    <a:pt x="0" y="17"/>
                  </a:moveTo>
                  <a:lnTo>
                    <a:pt x="34" y="17"/>
                  </a:lnTo>
                  <a:lnTo>
                    <a:pt x="34" y="0"/>
                  </a:lnTo>
                  <a:lnTo>
                    <a:pt x="59" y="0"/>
                  </a:lnTo>
                  <a:lnTo>
                    <a:pt x="59" y="17"/>
                  </a:lnTo>
                  <a:lnTo>
                    <a:pt x="68" y="17"/>
                  </a:lnTo>
                  <a:lnTo>
                    <a:pt x="68" y="0"/>
                  </a:lnTo>
                  <a:lnTo>
                    <a:pt x="93" y="0"/>
                  </a:lnTo>
                  <a:lnTo>
                    <a:pt x="93" y="17"/>
                  </a:lnTo>
                  <a:lnTo>
                    <a:pt x="345" y="17"/>
                  </a:lnTo>
                  <a:lnTo>
                    <a:pt x="345" y="50"/>
                  </a:lnTo>
                  <a:lnTo>
                    <a:pt x="295" y="50"/>
                  </a:lnTo>
                  <a:lnTo>
                    <a:pt x="295" y="67"/>
                  </a:lnTo>
                  <a:lnTo>
                    <a:pt x="328" y="67"/>
                  </a:lnTo>
                  <a:lnTo>
                    <a:pt x="328" y="84"/>
                  </a:lnTo>
                  <a:lnTo>
                    <a:pt x="295" y="84"/>
                  </a:lnTo>
                  <a:lnTo>
                    <a:pt x="295" y="101"/>
                  </a:lnTo>
                  <a:lnTo>
                    <a:pt x="328" y="101"/>
                  </a:lnTo>
                  <a:lnTo>
                    <a:pt x="328" y="126"/>
                  </a:lnTo>
                  <a:lnTo>
                    <a:pt x="270" y="126"/>
                  </a:lnTo>
                  <a:lnTo>
                    <a:pt x="270" y="50"/>
                  </a:lnTo>
                  <a:lnTo>
                    <a:pt x="93" y="50"/>
                  </a:lnTo>
                  <a:lnTo>
                    <a:pt x="93" y="75"/>
                  </a:lnTo>
                  <a:lnTo>
                    <a:pt x="68" y="75"/>
                  </a:lnTo>
                  <a:lnTo>
                    <a:pt x="68" y="50"/>
                  </a:lnTo>
                  <a:lnTo>
                    <a:pt x="59" y="50"/>
                  </a:lnTo>
                  <a:lnTo>
                    <a:pt x="59" y="75"/>
                  </a:lnTo>
                  <a:lnTo>
                    <a:pt x="34" y="75"/>
                  </a:lnTo>
                  <a:lnTo>
                    <a:pt x="34" y="50"/>
                  </a:lnTo>
                  <a:lnTo>
                    <a:pt x="0" y="5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7" name="Freeform 66"/>
            <p:cNvSpPr>
              <a:spLocks noChangeArrowheads="1"/>
            </p:cNvSpPr>
            <p:nvPr/>
          </p:nvSpPr>
          <p:spPr bwMode="auto">
            <a:xfrm>
              <a:off x="143" y="270"/>
              <a:ext cx="345" cy="126"/>
            </a:xfrm>
            <a:custGeom>
              <a:avLst/>
              <a:gdLst>
                <a:gd name="T0" fmla="*/ 0 w 345"/>
                <a:gd name="T1" fmla="*/ 17 h 126"/>
                <a:gd name="T2" fmla="*/ 34 w 345"/>
                <a:gd name="T3" fmla="*/ 17 h 126"/>
                <a:gd name="T4" fmla="*/ 34 w 345"/>
                <a:gd name="T5" fmla="*/ 0 h 126"/>
                <a:gd name="T6" fmla="*/ 59 w 345"/>
                <a:gd name="T7" fmla="*/ 0 h 126"/>
                <a:gd name="T8" fmla="*/ 59 w 345"/>
                <a:gd name="T9" fmla="*/ 17 h 126"/>
                <a:gd name="T10" fmla="*/ 68 w 345"/>
                <a:gd name="T11" fmla="*/ 17 h 126"/>
                <a:gd name="T12" fmla="*/ 68 w 345"/>
                <a:gd name="T13" fmla="*/ 0 h 126"/>
                <a:gd name="T14" fmla="*/ 93 w 345"/>
                <a:gd name="T15" fmla="*/ 0 h 126"/>
                <a:gd name="T16" fmla="*/ 93 w 345"/>
                <a:gd name="T17" fmla="*/ 17 h 126"/>
                <a:gd name="T18" fmla="*/ 345 w 345"/>
                <a:gd name="T19" fmla="*/ 17 h 126"/>
                <a:gd name="T20" fmla="*/ 345 w 345"/>
                <a:gd name="T21" fmla="*/ 50 h 126"/>
                <a:gd name="T22" fmla="*/ 295 w 345"/>
                <a:gd name="T23" fmla="*/ 50 h 126"/>
                <a:gd name="T24" fmla="*/ 295 w 345"/>
                <a:gd name="T25" fmla="*/ 67 h 126"/>
                <a:gd name="T26" fmla="*/ 328 w 345"/>
                <a:gd name="T27" fmla="*/ 67 h 126"/>
                <a:gd name="T28" fmla="*/ 328 w 345"/>
                <a:gd name="T29" fmla="*/ 84 h 126"/>
                <a:gd name="T30" fmla="*/ 295 w 345"/>
                <a:gd name="T31" fmla="*/ 84 h 126"/>
                <a:gd name="T32" fmla="*/ 295 w 345"/>
                <a:gd name="T33" fmla="*/ 101 h 126"/>
                <a:gd name="T34" fmla="*/ 328 w 345"/>
                <a:gd name="T35" fmla="*/ 101 h 126"/>
                <a:gd name="T36" fmla="*/ 328 w 345"/>
                <a:gd name="T37" fmla="*/ 126 h 126"/>
                <a:gd name="T38" fmla="*/ 270 w 345"/>
                <a:gd name="T39" fmla="*/ 126 h 126"/>
                <a:gd name="T40" fmla="*/ 270 w 345"/>
                <a:gd name="T41" fmla="*/ 50 h 126"/>
                <a:gd name="T42" fmla="*/ 93 w 345"/>
                <a:gd name="T43" fmla="*/ 50 h 126"/>
                <a:gd name="T44" fmla="*/ 93 w 345"/>
                <a:gd name="T45" fmla="*/ 75 h 126"/>
                <a:gd name="T46" fmla="*/ 68 w 345"/>
                <a:gd name="T47" fmla="*/ 75 h 126"/>
                <a:gd name="T48" fmla="*/ 68 w 345"/>
                <a:gd name="T49" fmla="*/ 50 h 126"/>
                <a:gd name="T50" fmla="*/ 59 w 345"/>
                <a:gd name="T51" fmla="*/ 50 h 126"/>
                <a:gd name="T52" fmla="*/ 59 w 345"/>
                <a:gd name="T53" fmla="*/ 75 h 126"/>
                <a:gd name="T54" fmla="*/ 34 w 345"/>
                <a:gd name="T55" fmla="*/ 75 h 126"/>
                <a:gd name="T56" fmla="*/ 34 w 345"/>
                <a:gd name="T57" fmla="*/ 50 h 126"/>
                <a:gd name="T58" fmla="*/ 0 w 345"/>
                <a:gd name="T59" fmla="*/ 50 h 126"/>
                <a:gd name="T60" fmla="*/ 0 w 345"/>
                <a:gd name="T61" fmla="*/ 17 h 1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5"/>
                <a:gd name="T94" fmla="*/ 0 h 126"/>
                <a:gd name="T95" fmla="*/ 345 w 345"/>
                <a:gd name="T96" fmla="*/ 126 h 1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5" h="126">
                  <a:moveTo>
                    <a:pt x="0" y="17"/>
                  </a:moveTo>
                  <a:lnTo>
                    <a:pt x="34" y="17"/>
                  </a:lnTo>
                  <a:lnTo>
                    <a:pt x="34" y="0"/>
                  </a:lnTo>
                  <a:lnTo>
                    <a:pt x="59" y="0"/>
                  </a:lnTo>
                  <a:lnTo>
                    <a:pt x="59" y="17"/>
                  </a:lnTo>
                  <a:lnTo>
                    <a:pt x="68" y="17"/>
                  </a:lnTo>
                  <a:lnTo>
                    <a:pt x="68" y="0"/>
                  </a:lnTo>
                  <a:lnTo>
                    <a:pt x="93" y="0"/>
                  </a:lnTo>
                  <a:lnTo>
                    <a:pt x="93" y="17"/>
                  </a:lnTo>
                  <a:lnTo>
                    <a:pt x="345" y="17"/>
                  </a:lnTo>
                  <a:lnTo>
                    <a:pt x="345" y="50"/>
                  </a:lnTo>
                  <a:lnTo>
                    <a:pt x="295" y="50"/>
                  </a:lnTo>
                  <a:lnTo>
                    <a:pt x="295" y="67"/>
                  </a:lnTo>
                  <a:lnTo>
                    <a:pt x="328" y="67"/>
                  </a:lnTo>
                  <a:lnTo>
                    <a:pt x="328" y="84"/>
                  </a:lnTo>
                  <a:lnTo>
                    <a:pt x="295" y="84"/>
                  </a:lnTo>
                  <a:lnTo>
                    <a:pt x="295" y="101"/>
                  </a:lnTo>
                  <a:lnTo>
                    <a:pt x="328" y="101"/>
                  </a:lnTo>
                  <a:lnTo>
                    <a:pt x="328" y="126"/>
                  </a:lnTo>
                  <a:lnTo>
                    <a:pt x="270" y="126"/>
                  </a:lnTo>
                  <a:lnTo>
                    <a:pt x="270" y="50"/>
                  </a:lnTo>
                  <a:lnTo>
                    <a:pt x="93" y="50"/>
                  </a:lnTo>
                  <a:lnTo>
                    <a:pt x="93" y="75"/>
                  </a:lnTo>
                  <a:lnTo>
                    <a:pt x="68" y="75"/>
                  </a:lnTo>
                  <a:lnTo>
                    <a:pt x="68" y="50"/>
                  </a:lnTo>
                  <a:lnTo>
                    <a:pt x="59" y="50"/>
                  </a:lnTo>
                  <a:lnTo>
                    <a:pt x="59" y="75"/>
                  </a:lnTo>
                  <a:lnTo>
                    <a:pt x="34" y="75"/>
                  </a:lnTo>
                  <a:lnTo>
                    <a:pt x="34" y="50"/>
                  </a:lnTo>
                  <a:lnTo>
                    <a:pt x="0" y="50"/>
                  </a:lnTo>
                  <a:lnTo>
                    <a:pt x="0" y="17"/>
                  </a:lnTo>
                  <a:close/>
                </a:path>
              </a:pathLst>
            </a:custGeom>
            <a:solidFill>
              <a:srgbClr val="93936C"/>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8" name="Freeform 67"/>
            <p:cNvSpPr>
              <a:spLocks noChangeArrowheads="1"/>
            </p:cNvSpPr>
            <p:nvPr/>
          </p:nvSpPr>
          <p:spPr bwMode="auto">
            <a:xfrm>
              <a:off x="143" y="270"/>
              <a:ext cx="345" cy="126"/>
            </a:xfrm>
            <a:custGeom>
              <a:avLst/>
              <a:gdLst>
                <a:gd name="T0" fmla="*/ 0 w 345"/>
                <a:gd name="T1" fmla="*/ 17 h 126"/>
                <a:gd name="T2" fmla="*/ 34 w 345"/>
                <a:gd name="T3" fmla="*/ 17 h 126"/>
                <a:gd name="T4" fmla="*/ 34 w 345"/>
                <a:gd name="T5" fmla="*/ 0 h 126"/>
                <a:gd name="T6" fmla="*/ 59 w 345"/>
                <a:gd name="T7" fmla="*/ 0 h 126"/>
                <a:gd name="T8" fmla="*/ 59 w 345"/>
                <a:gd name="T9" fmla="*/ 17 h 126"/>
                <a:gd name="T10" fmla="*/ 68 w 345"/>
                <a:gd name="T11" fmla="*/ 17 h 126"/>
                <a:gd name="T12" fmla="*/ 68 w 345"/>
                <a:gd name="T13" fmla="*/ 0 h 126"/>
                <a:gd name="T14" fmla="*/ 93 w 345"/>
                <a:gd name="T15" fmla="*/ 0 h 126"/>
                <a:gd name="T16" fmla="*/ 93 w 345"/>
                <a:gd name="T17" fmla="*/ 17 h 126"/>
                <a:gd name="T18" fmla="*/ 345 w 345"/>
                <a:gd name="T19" fmla="*/ 17 h 126"/>
                <a:gd name="T20" fmla="*/ 345 w 345"/>
                <a:gd name="T21" fmla="*/ 50 h 126"/>
                <a:gd name="T22" fmla="*/ 295 w 345"/>
                <a:gd name="T23" fmla="*/ 50 h 126"/>
                <a:gd name="T24" fmla="*/ 295 w 345"/>
                <a:gd name="T25" fmla="*/ 67 h 126"/>
                <a:gd name="T26" fmla="*/ 328 w 345"/>
                <a:gd name="T27" fmla="*/ 67 h 126"/>
                <a:gd name="T28" fmla="*/ 328 w 345"/>
                <a:gd name="T29" fmla="*/ 84 h 126"/>
                <a:gd name="T30" fmla="*/ 295 w 345"/>
                <a:gd name="T31" fmla="*/ 84 h 126"/>
                <a:gd name="T32" fmla="*/ 295 w 345"/>
                <a:gd name="T33" fmla="*/ 101 h 126"/>
                <a:gd name="T34" fmla="*/ 328 w 345"/>
                <a:gd name="T35" fmla="*/ 101 h 126"/>
                <a:gd name="T36" fmla="*/ 328 w 345"/>
                <a:gd name="T37" fmla="*/ 126 h 126"/>
                <a:gd name="T38" fmla="*/ 270 w 345"/>
                <a:gd name="T39" fmla="*/ 126 h 126"/>
                <a:gd name="T40" fmla="*/ 270 w 345"/>
                <a:gd name="T41" fmla="*/ 50 h 126"/>
                <a:gd name="T42" fmla="*/ 93 w 345"/>
                <a:gd name="T43" fmla="*/ 50 h 126"/>
                <a:gd name="T44" fmla="*/ 93 w 345"/>
                <a:gd name="T45" fmla="*/ 75 h 126"/>
                <a:gd name="T46" fmla="*/ 68 w 345"/>
                <a:gd name="T47" fmla="*/ 75 h 126"/>
                <a:gd name="T48" fmla="*/ 68 w 345"/>
                <a:gd name="T49" fmla="*/ 50 h 126"/>
                <a:gd name="T50" fmla="*/ 59 w 345"/>
                <a:gd name="T51" fmla="*/ 50 h 126"/>
                <a:gd name="T52" fmla="*/ 59 w 345"/>
                <a:gd name="T53" fmla="*/ 75 h 126"/>
                <a:gd name="T54" fmla="*/ 34 w 345"/>
                <a:gd name="T55" fmla="*/ 75 h 126"/>
                <a:gd name="T56" fmla="*/ 34 w 345"/>
                <a:gd name="T57" fmla="*/ 50 h 126"/>
                <a:gd name="T58" fmla="*/ 0 w 345"/>
                <a:gd name="T59" fmla="*/ 50 h 1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5"/>
                <a:gd name="T91" fmla="*/ 0 h 126"/>
                <a:gd name="T92" fmla="*/ 345 w 345"/>
                <a:gd name="T93" fmla="*/ 126 h 1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5" h="126">
                  <a:moveTo>
                    <a:pt x="0" y="17"/>
                  </a:moveTo>
                  <a:lnTo>
                    <a:pt x="34" y="17"/>
                  </a:lnTo>
                  <a:lnTo>
                    <a:pt x="34" y="0"/>
                  </a:lnTo>
                  <a:lnTo>
                    <a:pt x="59" y="0"/>
                  </a:lnTo>
                  <a:lnTo>
                    <a:pt x="59" y="17"/>
                  </a:lnTo>
                  <a:lnTo>
                    <a:pt x="68" y="17"/>
                  </a:lnTo>
                  <a:lnTo>
                    <a:pt x="68" y="0"/>
                  </a:lnTo>
                  <a:lnTo>
                    <a:pt x="93" y="0"/>
                  </a:lnTo>
                  <a:lnTo>
                    <a:pt x="93" y="17"/>
                  </a:lnTo>
                  <a:lnTo>
                    <a:pt x="345" y="17"/>
                  </a:lnTo>
                  <a:lnTo>
                    <a:pt x="345" y="50"/>
                  </a:lnTo>
                  <a:lnTo>
                    <a:pt x="295" y="50"/>
                  </a:lnTo>
                  <a:lnTo>
                    <a:pt x="295" y="67"/>
                  </a:lnTo>
                  <a:lnTo>
                    <a:pt x="328" y="67"/>
                  </a:lnTo>
                  <a:lnTo>
                    <a:pt x="328" y="84"/>
                  </a:lnTo>
                  <a:lnTo>
                    <a:pt x="295" y="84"/>
                  </a:lnTo>
                  <a:lnTo>
                    <a:pt x="295" y="101"/>
                  </a:lnTo>
                  <a:lnTo>
                    <a:pt x="328" y="101"/>
                  </a:lnTo>
                  <a:lnTo>
                    <a:pt x="328" y="126"/>
                  </a:lnTo>
                  <a:lnTo>
                    <a:pt x="270" y="126"/>
                  </a:lnTo>
                  <a:lnTo>
                    <a:pt x="270" y="50"/>
                  </a:lnTo>
                  <a:lnTo>
                    <a:pt x="93" y="50"/>
                  </a:lnTo>
                  <a:lnTo>
                    <a:pt x="93" y="75"/>
                  </a:lnTo>
                  <a:lnTo>
                    <a:pt x="68" y="75"/>
                  </a:lnTo>
                  <a:lnTo>
                    <a:pt x="68" y="50"/>
                  </a:lnTo>
                  <a:lnTo>
                    <a:pt x="59" y="50"/>
                  </a:lnTo>
                  <a:lnTo>
                    <a:pt x="59" y="75"/>
                  </a:lnTo>
                  <a:lnTo>
                    <a:pt x="34" y="75"/>
                  </a:lnTo>
                  <a:lnTo>
                    <a:pt x="34" y="50"/>
                  </a:lnTo>
                  <a:lnTo>
                    <a:pt x="0" y="50"/>
                  </a:lnTo>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39" name="Oval 68"/>
            <p:cNvSpPr>
              <a:spLocks noChangeArrowheads="1"/>
            </p:cNvSpPr>
            <p:nvPr/>
          </p:nvSpPr>
          <p:spPr bwMode="auto">
            <a:xfrm>
              <a:off x="67" y="219"/>
              <a:ext cx="76" cy="68"/>
            </a:xfrm>
            <a:prstGeom prst="ellipse">
              <a:avLst/>
            </a:prstGeom>
            <a:noFill/>
            <a:ln w="0">
              <a:solidFill>
                <a:srgbClr val="494936"/>
              </a:solidFill>
              <a:bevel/>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40" name="Oval 69"/>
            <p:cNvSpPr>
              <a:spLocks noChangeArrowheads="1"/>
            </p:cNvSpPr>
            <p:nvPr/>
          </p:nvSpPr>
          <p:spPr bwMode="auto">
            <a:xfrm>
              <a:off x="67" y="329"/>
              <a:ext cx="76" cy="67"/>
            </a:xfrm>
            <a:prstGeom prst="ellipse">
              <a:avLst/>
            </a:prstGeom>
            <a:noFill/>
            <a:ln w="0">
              <a:solidFill>
                <a:srgbClr val="494936"/>
              </a:solidFill>
              <a:bevel/>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41" name="Oval 70"/>
            <p:cNvSpPr>
              <a:spLocks noChangeArrowheads="1"/>
            </p:cNvSpPr>
            <p:nvPr/>
          </p:nvSpPr>
          <p:spPr bwMode="auto">
            <a:xfrm>
              <a:off x="17" y="278"/>
              <a:ext cx="59" cy="59"/>
            </a:xfrm>
            <a:prstGeom prst="ellipse">
              <a:avLst/>
            </a:prstGeom>
            <a:noFill/>
            <a:ln w="0">
              <a:solidFill>
                <a:srgbClr val="494936"/>
              </a:solidFill>
              <a:bevel/>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42" name="Arc 71"/>
            <p:cNvSpPr>
              <a:spLocks noChangeArrowheads="1"/>
            </p:cNvSpPr>
            <p:nvPr/>
          </p:nvSpPr>
          <p:spPr bwMode="auto">
            <a:xfrm>
              <a:off x="0" y="261"/>
              <a:ext cx="55" cy="93"/>
            </a:xfrm>
            <a:custGeom>
              <a:avLst/>
              <a:gdLst>
                <a:gd name="T0" fmla="*/ 0 w 28311"/>
                <a:gd name="T1" fmla="*/ 0 h 43200"/>
                <a:gd name="T2" fmla="*/ 0 w 28311"/>
                <a:gd name="T3" fmla="*/ 0 h 43200"/>
                <a:gd name="T4" fmla="*/ 0 w 28311"/>
                <a:gd name="T5" fmla="*/ 0 h 43200"/>
                <a:gd name="T6" fmla="*/ 0 60000 65536"/>
                <a:gd name="T7" fmla="*/ 0 60000 65536"/>
                <a:gd name="T8" fmla="*/ 0 60000 65536"/>
                <a:gd name="T9" fmla="*/ 0 w 28311"/>
                <a:gd name="T10" fmla="*/ 0 h 43200"/>
                <a:gd name="T11" fmla="*/ 28311 w 28311"/>
                <a:gd name="T12" fmla="*/ 43200 h 43200"/>
              </a:gdLst>
              <a:ahLst/>
              <a:cxnLst>
                <a:cxn ang="T6">
                  <a:pos x="T0" y="T1"/>
                </a:cxn>
                <a:cxn ang="T7">
                  <a:pos x="T2" y="T3"/>
                </a:cxn>
                <a:cxn ang="T8">
                  <a:pos x="T4" y="T5"/>
                </a:cxn>
              </a:cxnLst>
              <a:rect l="T9" t="T10" r="T11" b="T12"/>
              <a:pathLst>
                <a:path w="28311" h="43200">
                  <a:moveTo>
                    <a:pt x="28311" y="42131"/>
                  </a:moveTo>
                  <a:cubicBezTo>
                    <a:pt x="26144" y="42839"/>
                    <a:pt x="23879" y="43199"/>
                    <a:pt x="21600" y="43200"/>
                  </a:cubicBezTo>
                  <a:cubicBezTo>
                    <a:pt x="9670" y="43200"/>
                    <a:pt x="0" y="33529"/>
                    <a:pt x="0" y="21600"/>
                  </a:cubicBezTo>
                  <a:cubicBezTo>
                    <a:pt x="0" y="9670"/>
                    <a:pt x="9670" y="0"/>
                    <a:pt x="21600" y="0"/>
                  </a:cubicBezTo>
                  <a:cubicBezTo>
                    <a:pt x="23872" y="-1"/>
                    <a:pt x="26131" y="358"/>
                    <a:pt x="28292" y="1062"/>
                  </a:cubicBezTo>
                </a:path>
                <a:path w="28311" h="43200">
                  <a:moveTo>
                    <a:pt x="28311" y="42131"/>
                  </a:moveTo>
                  <a:cubicBezTo>
                    <a:pt x="26144" y="42839"/>
                    <a:pt x="23879" y="43199"/>
                    <a:pt x="21600" y="43200"/>
                  </a:cubicBezTo>
                  <a:cubicBezTo>
                    <a:pt x="9670" y="43200"/>
                    <a:pt x="0" y="33529"/>
                    <a:pt x="0" y="21600"/>
                  </a:cubicBezTo>
                  <a:cubicBezTo>
                    <a:pt x="0" y="9670"/>
                    <a:pt x="9670" y="0"/>
                    <a:pt x="21600" y="0"/>
                  </a:cubicBezTo>
                  <a:cubicBezTo>
                    <a:pt x="23872" y="-1"/>
                    <a:pt x="26131" y="358"/>
                    <a:pt x="28292" y="1062"/>
                  </a:cubicBezTo>
                  <a:lnTo>
                    <a:pt x="21600" y="21600"/>
                  </a:lnTo>
                  <a:lnTo>
                    <a:pt x="28311" y="42131"/>
                  </a:lnTo>
                  <a:close/>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3" name="Arc 72"/>
            <p:cNvSpPr>
              <a:spLocks noChangeArrowheads="1"/>
            </p:cNvSpPr>
            <p:nvPr/>
          </p:nvSpPr>
          <p:spPr bwMode="auto">
            <a:xfrm>
              <a:off x="51" y="194"/>
              <a:ext cx="117" cy="98"/>
            </a:xfrm>
            <a:custGeom>
              <a:avLst/>
              <a:gdLst>
                <a:gd name="T0" fmla="*/ 0 w 43200"/>
                <a:gd name="T1" fmla="*/ 0 h 35960"/>
                <a:gd name="T2" fmla="*/ 0 w 43200"/>
                <a:gd name="T3" fmla="*/ 0 h 35960"/>
                <a:gd name="T4" fmla="*/ 0 w 43200"/>
                <a:gd name="T5" fmla="*/ 0 h 35960"/>
                <a:gd name="T6" fmla="*/ 0 60000 65536"/>
                <a:gd name="T7" fmla="*/ 0 60000 65536"/>
                <a:gd name="T8" fmla="*/ 0 60000 65536"/>
                <a:gd name="T9" fmla="*/ 0 w 43200"/>
                <a:gd name="T10" fmla="*/ 0 h 35960"/>
                <a:gd name="T11" fmla="*/ 43200 w 43200"/>
                <a:gd name="T12" fmla="*/ 35960 h 35960"/>
              </a:gdLst>
              <a:ahLst/>
              <a:cxnLst>
                <a:cxn ang="T6">
                  <a:pos x="T0" y="T1"/>
                </a:cxn>
                <a:cxn ang="T7">
                  <a:pos x="T2" y="T3"/>
                </a:cxn>
                <a:cxn ang="T8">
                  <a:pos x="T4" y="T5"/>
                </a:cxn>
              </a:cxnLst>
              <a:rect l="T9" t="T10" r="T11" b="T12"/>
              <a:pathLst>
                <a:path w="43200" h="35960">
                  <a:moveTo>
                    <a:pt x="696" y="27040"/>
                  </a:moveTo>
                  <a:cubicBezTo>
                    <a:pt x="234" y="25264"/>
                    <a:pt x="0" y="23435"/>
                    <a:pt x="0" y="21600"/>
                  </a:cubicBezTo>
                  <a:cubicBezTo>
                    <a:pt x="0" y="9670"/>
                    <a:pt x="9670" y="0"/>
                    <a:pt x="21600" y="0"/>
                  </a:cubicBezTo>
                  <a:cubicBezTo>
                    <a:pt x="33529" y="0"/>
                    <a:pt x="43200" y="9670"/>
                    <a:pt x="43200" y="21600"/>
                  </a:cubicBezTo>
                  <a:cubicBezTo>
                    <a:pt x="43200" y="26894"/>
                    <a:pt x="41255" y="32004"/>
                    <a:pt x="37735" y="35959"/>
                  </a:cubicBezTo>
                </a:path>
                <a:path w="43200" h="35960">
                  <a:moveTo>
                    <a:pt x="696" y="27040"/>
                  </a:moveTo>
                  <a:cubicBezTo>
                    <a:pt x="234" y="25264"/>
                    <a:pt x="0" y="23435"/>
                    <a:pt x="0" y="21600"/>
                  </a:cubicBezTo>
                  <a:cubicBezTo>
                    <a:pt x="0" y="9670"/>
                    <a:pt x="9670" y="0"/>
                    <a:pt x="21600" y="0"/>
                  </a:cubicBezTo>
                  <a:cubicBezTo>
                    <a:pt x="33529" y="0"/>
                    <a:pt x="43200" y="9670"/>
                    <a:pt x="43200" y="21600"/>
                  </a:cubicBezTo>
                  <a:cubicBezTo>
                    <a:pt x="43200" y="26894"/>
                    <a:pt x="41255" y="32004"/>
                    <a:pt x="37735" y="35959"/>
                  </a:cubicBezTo>
                  <a:lnTo>
                    <a:pt x="21600" y="21600"/>
                  </a:lnTo>
                  <a:lnTo>
                    <a:pt x="696" y="27040"/>
                  </a:lnTo>
                  <a:close/>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4" name="Arc 73"/>
            <p:cNvSpPr>
              <a:spLocks noChangeArrowheads="1"/>
            </p:cNvSpPr>
            <p:nvPr/>
          </p:nvSpPr>
          <p:spPr bwMode="auto">
            <a:xfrm>
              <a:off x="51" y="323"/>
              <a:ext cx="117" cy="98"/>
            </a:xfrm>
            <a:custGeom>
              <a:avLst/>
              <a:gdLst>
                <a:gd name="T0" fmla="*/ 0 w 43200"/>
                <a:gd name="T1" fmla="*/ 0 h 35700"/>
                <a:gd name="T2" fmla="*/ 0 w 43200"/>
                <a:gd name="T3" fmla="*/ 0 h 35700"/>
                <a:gd name="T4" fmla="*/ 0 w 43200"/>
                <a:gd name="T5" fmla="*/ 0 h 35700"/>
                <a:gd name="T6" fmla="*/ 0 60000 65536"/>
                <a:gd name="T7" fmla="*/ 0 60000 65536"/>
                <a:gd name="T8" fmla="*/ 0 60000 65536"/>
                <a:gd name="T9" fmla="*/ 0 w 43200"/>
                <a:gd name="T10" fmla="*/ 0 h 35700"/>
                <a:gd name="T11" fmla="*/ 43200 w 43200"/>
                <a:gd name="T12" fmla="*/ 35700 h 35700"/>
              </a:gdLst>
              <a:ahLst/>
              <a:cxnLst>
                <a:cxn ang="T6">
                  <a:pos x="T0" y="T1"/>
                </a:cxn>
                <a:cxn ang="T7">
                  <a:pos x="T2" y="T3"/>
                </a:cxn>
                <a:cxn ang="T8">
                  <a:pos x="T4" y="T5"/>
                </a:cxn>
              </a:cxnLst>
              <a:rect l="T9" t="T10" r="T11" b="T12"/>
              <a:pathLst>
                <a:path w="43200" h="35700">
                  <a:moveTo>
                    <a:pt x="37963" y="-1"/>
                  </a:moveTo>
                  <a:cubicBezTo>
                    <a:pt x="41341" y="3920"/>
                    <a:pt x="43200" y="8924"/>
                    <a:pt x="43200" y="14100"/>
                  </a:cubicBezTo>
                  <a:cubicBezTo>
                    <a:pt x="43200" y="26029"/>
                    <a:pt x="33529" y="35700"/>
                    <a:pt x="21600" y="35700"/>
                  </a:cubicBezTo>
                  <a:cubicBezTo>
                    <a:pt x="9670" y="35700"/>
                    <a:pt x="0" y="26029"/>
                    <a:pt x="0" y="14100"/>
                  </a:cubicBezTo>
                  <a:cubicBezTo>
                    <a:pt x="-1" y="12264"/>
                    <a:pt x="234" y="10435"/>
                    <a:pt x="696" y="8659"/>
                  </a:cubicBezTo>
                </a:path>
                <a:path w="43200" h="35700">
                  <a:moveTo>
                    <a:pt x="37963" y="-1"/>
                  </a:moveTo>
                  <a:cubicBezTo>
                    <a:pt x="41341" y="3920"/>
                    <a:pt x="43200" y="8924"/>
                    <a:pt x="43200" y="14100"/>
                  </a:cubicBezTo>
                  <a:cubicBezTo>
                    <a:pt x="43200" y="26029"/>
                    <a:pt x="33529" y="35700"/>
                    <a:pt x="21600" y="35700"/>
                  </a:cubicBezTo>
                  <a:cubicBezTo>
                    <a:pt x="9670" y="35700"/>
                    <a:pt x="0" y="26029"/>
                    <a:pt x="0" y="14100"/>
                  </a:cubicBezTo>
                  <a:cubicBezTo>
                    <a:pt x="-1" y="12264"/>
                    <a:pt x="234" y="10435"/>
                    <a:pt x="696" y="8659"/>
                  </a:cubicBezTo>
                  <a:lnTo>
                    <a:pt x="21600" y="14100"/>
                  </a:lnTo>
                  <a:lnTo>
                    <a:pt x="37963" y="-1"/>
                  </a:lnTo>
                  <a:close/>
                </a:path>
              </a:pathLst>
            </a:custGeom>
            <a:noFill/>
            <a:ln w="0">
              <a:solidFill>
                <a:srgbClr val="494936"/>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5" name="Arc 74"/>
            <p:cNvSpPr>
              <a:spLocks noChangeArrowheads="1"/>
            </p:cNvSpPr>
            <p:nvPr/>
          </p:nvSpPr>
          <p:spPr bwMode="auto">
            <a:xfrm>
              <a:off x="59" y="202"/>
              <a:ext cx="51" cy="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21600"/>
                  </a:moveTo>
                  <a:cubicBezTo>
                    <a:pt x="0" y="9670"/>
                    <a:pt x="9670" y="0"/>
                    <a:pt x="21599" y="0"/>
                  </a:cubicBezTo>
                </a:path>
                <a:path w="21600" h="21600">
                  <a:moveTo>
                    <a:pt x="0" y="21600"/>
                  </a:moveTo>
                  <a:cubicBezTo>
                    <a:pt x="0" y="9670"/>
                    <a:pt x="9670" y="0"/>
                    <a:pt x="21599" y="0"/>
                  </a:cubicBezTo>
                  <a:lnTo>
                    <a:pt x="21600" y="21600"/>
                  </a:lnTo>
                  <a:lnTo>
                    <a:pt x="0" y="21600"/>
                  </a:lnTo>
                  <a:close/>
                </a:path>
              </a:pathLst>
            </a:custGeom>
            <a:noFill/>
            <a:ln w="0">
              <a:solidFill>
                <a:srgbClr val="EDEDE7"/>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6" name="Arc 75"/>
            <p:cNvSpPr>
              <a:spLocks noChangeArrowheads="1"/>
            </p:cNvSpPr>
            <p:nvPr/>
          </p:nvSpPr>
          <p:spPr bwMode="auto">
            <a:xfrm>
              <a:off x="60" y="327"/>
              <a:ext cx="46" cy="40"/>
            </a:xfrm>
            <a:custGeom>
              <a:avLst/>
              <a:gdLst>
                <a:gd name="T0" fmla="*/ 0 w 21598"/>
                <a:gd name="T1" fmla="*/ 0 h 18567"/>
                <a:gd name="T2" fmla="*/ 0 w 21598"/>
                <a:gd name="T3" fmla="*/ 0 h 18567"/>
                <a:gd name="T4" fmla="*/ 0 w 21598"/>
                <a:gd name="T5" fmla="*/ 0 h 18567"/>
                <a:gd name="T6" fmla="*/ 0 60000 65536"/>
                <a:gd name="T7" fmla="*/ 0 60000 65536"/>
                <a:gd name="T8" fmla="*/ 0 60000 65536"/>
                <a:gd name="T9" fmla="*/ 0 w 21598"/>
                <a:gd name="T10" fmla="*/ 0 h 18567"/>
                <a:gd name="T11" fmla="*/ 21598 w 21598"/>
                <a:gd name="T12" fmla="*/ 18567 h 18567"/>
              </a:gdLst>
              <a:ahLst/>
              <a:cxnLst>
                <a:cxn ang="T6">
                  <a:pos x="T0" y="T1"/>
                </a:cxn>
                <a:cxn ang="T7">
                  <a:pos x="T2" y="T3"/>
                </a:cxn>
                <a:cxn ang="T8">
                  <a:pos x="T4" y="T5"/>
                </a:cxn>
              </a:cxnLst>
              <a:rect l="T9" t="T10" r="T11" b="T12"/>
              <a:pathLst>
                <a:path w="21598" h="18567">
                  <a:moveTo>
                    <a:pt x="0" y="18243"/>
                  </a:moveTo>
                  <a:cubicBezTo>
                    <a:pt x="112" y="10740"/>
                    <a:pt x="4110" y="3834"/>
                    <a:pt x="10560" y="0"/>
                  </a:cubicBezTo>
                </a:path>
                <a:path w="21598" h="18567">
                  <a:moveTo>
                    <a:pt x="0" y="18243"/>
                  </a:moveTo>
                  <a:cubicBezTo>
                    <a:pt x="112" y="10740"/>
                    <a:pt x="4110" y="3834"/>
                    <a:pt x="10560" y="0"/>
                  </a:cubicBezTo>
                  <a:lnTo>
                    <a:pt x="21598" y="18567"/>
                  </a:lnTo>
                  <a:lnTo>
                    <a:pt x="0" y="18243"/>
                  </a:lnTo>
                  <a:close/>
                </a:path>
              </a:pathLst>
            </a:custGeom>
            <a:noFill/>
            <a:ln w="0">
              <a:solidFill>
                <a:srgbClr val="EDEDE7"/>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7" name="Arc 76"/>
            <p:cNvSpPr>
              <a:spLocks noChangeArrowheads="1"/>
            </p:cNvSpPr>
            <p:nvPr/>
          </p:nvSpPr>
          <p:spPr bwMode="auto">
            <a:xfrm>
              <a:off x="10" y="271"/>
              <a:ext cx="33" cy="37"/>
            </a:xfrm>
            <a:custGeom>
              <a:avLst/>
              <a:gdLst>
                <a:gd name="T0" fmla="*/ 0 w 20993"/>
                <a:gd name="T1" fmla="*/ 0 h 21272"/>
                <a:gd name="T2" fmla="*/ 0 w 20993"/>
                <a:gd name="T3" fmla="*/ 0 h 21272"/>
                <a:gd name="T4" fmla="*/ 0 w 20993"/>
                <a:gd name="T5" fmla="*/ 0 h 21272"/>
                <a:gd name="T6" fmla="*/ 0 60000 65536"/>
                <a:gd name="T7" fmla="*/ 0 60000 65536"/>
                <a:gd name="T8" fmla="*/ 0 60000 65536"/>
                <a:gd name="T9" fmla="*/ 0 w 20993"/>
                <a:gd name="T10" fmla="*/ 0 h 21272"/>
                <a:gd name="T11" fmla="*/ 20993 w 20993"/>
                <a:gd name="T12" fmla="*/ 21272 h 21272"/>
              </a:gdLst>
              <a:ahLst/>
              <a:cxnLst>
                <a:cxn ang="T6">
                  <a:pos x="T0" y="T1"/>
                </a:cxn>
                <a:cxn ang="T7">
                  <a:pos x="T2" y="T3"/>
                </a:cxn>
                <a:cxn ang="T8">
                  <a:pos x="T4" y="T5"/>
                </a:cxn>
              </a:cxnLst>
              <a:rect l="T9" t="T10" r="T11" b="T12"/>
              <a:pathLst>
                <a:path w="20993" h="21272">
                  <a:moveTo>
                    <a:pt x="0" y="16186"/>
                  </a:moveTo>
                  <a:cubicBezTo>
                    <a:pt x="2021" y="7843"/>
                    <a:pt x="8791" y="1489"/>
                    <a:pt x="17244" y="-1"/>
                  </a:cubicBezTo>
                </a:path>
                <a:path w="20993" h="21272">
                  <a:moveTo>
                    <a:pt x="0" y="16186"/>
                  </a:moveTo>
                  <a:cubicBezTo>
                    <a:pt x="2021" y="7843"/>
                    <a:pt x="8791" y="1489"/>
                    <a:pt x="17244" y="-1"/>
                  </a:cubicBezTo>
                  <a:lnTo>
                    <a:pt x="20993" y="21272"/>
                  </a:lnTo>
                  <a:lnTo>
                    <a:pt x="0" y="16186"/>
                  </a:lnTo>
                  <a:close/>
                </a:path>
              </a:pathLst>
            </a:custGeom>
            <a:noFill/>
            <a:ln w="0">
              <a:solidFill>
                <a:srgbClr val="EDEDE7"/>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8" name="Line 77"/>
            <p:cNvSpPr>
              <a:spLocks noChangeShapeType="1"/>
            </p:cNvSpPr>
            <p:nvPr/>
          </p:nvSpPr>
          <p:spPr bwMode="auto">
            <a:xfrm flipH="1">
              <a:off x="152" y="295"/>
              <a:ext cx="328" cy="1"/>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49" name="Line 78"/>
            <p:cNvSpPr>
              <a:spLocks noChangeShapeType="1"/>
            </p:cNvSpPr>
            <p:nvPr/>
          </p:nvSpPr>
          <p:spPr bwMode="auto">
            <a:xfrm>
              <a:off x="185" y="278"/>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0" name="Line 79"/>
            <p:cNvSpPr>
              <a:spLocks noChangeShapeType="1"/>
            </p:cNvSpPr>
            <p:nvPr/>
          </p:nvSpPr>
          <p:spPr bwMode="auto">
            <a:xfrm>
              <a:off x="219" y="278"/>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1" name="Line 80"/>
            <p:cNvSpPr>
              <a:spLocks noChangeShapeType="1"/>
            </p:cNvSpPr>
            <p:nvPr/>
          </p:nvSpPr>
          <p:spPr bwMode="auto">
            <a:xfrm>
              <a:off x="185" y="320"/>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2" name="Line 81"/>
            <p:cNvSpPr>
              <a:spLocks noChangeShapeType="1"/>
            </p:cNvSpPr>
            <p:nvPr/>
          </p:nvSpPr>
          <p:spPr bwMode="auto">
            <a:xfrm>
              <a:off x="219" y="320"/>
              <a:ext cx="1" cy="25"/>
            </a:xfrm>
            <a:prstGeom prst="line">
              <a:avLst/>
            </a:prstGeom>
            <a:noFill/>
            <a:ln w="0">
              <a:solidFill>
                <a:srgbClr val="DBDBCE"/>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3" name="Line 82"/>
            <p:cNvSpPr>
              <a:spLocks noChangeShapeType="1"/>
            </p:cNvSpPr>
            <p:nvPr/>
          </p:nvSpPr>
          <p:spPr bwMode="auto">
            <a:xfrm flipH="1">
              <a:off x="143" y="320"/>
              <a:ext cx="337" cy="1"/>
            </a:xfrm>
            <a:prstGeom prst="line">
              <a:avLst/>
            </a:prstGeom>
            <a:noFill/>
            <a:ln w="0">
              <a:solidFill>
                <a:srgbClr val="626248"/>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4" name="Freeform 96"/>
            <p:cNvSpPr>
              <a:spLocks noEditPoints="1" noChangeArrowheads="1"/>
            </p:cNvSpPr>
            <p:nvPr/>
          </p:nvSpPr>
          <p:spPr bwMode="auto">
            <a:xfrm>
              <a:off x="211" y="0"/>
              <a:ext cx="67" cy="228"/>
            </a:xfrm>
            <a:custGeom>
              <a:avLst/>
              <a:gdLst>
                <a:gd name="T0" fmla="*/ 25 w 67"/>
                <a:gd name="T1" fmla="*/ 228 h 228"/>
                <a:gd name="T2" fmla="*/ 25 w 67"/>
                <a:gd name="T3" fmla="*/ 26 h 228"/>
                <a:gd name="T4" fmla="*/ 25 w 67"/>
                <a:gd name="T5" fmla="*/ 26 h 228"/>
                <a:gd name="T6" fmla="*/ 33 w 67"/>
                <a:gd name="T7" fmla="*/ 17 h 228"/>
                <a:gd name="T8" fmla="*/ 33 w 67"/>
                <a:gd name="T9" fmla="*/ 26 h 228"/>
                <a:gd name="T10" fmla="*/ 33 w 67"/>
                <a:gd name="T11" fmla="*/ 26 h 228"/>
                <a:gd name="T12" fmla="*/ 33 w 67"/>
                <a:gd name="T13" fmla="*/ 228 h 228"/>
                <a:gd name="T14" fmla="*/ 33 w 67"/>
                <a:gd name="T15" fmla="*/ 228 h 228"/>
                <a:gd name="T16" fmla="*/ 25 w 67"/>
                <a:gd name="T17" fmla="*/ 228 h 228"/>
                <a:gd name="T18" fmla="*/ 25 w 67"/>
                <a:gd name="T19" fmla="*/ 228 h 228"/>
                <a:gd name="T20" fmla="*/ 25 w 67"/>
                <a:gd name="T21" fmla="*/ 228 h 228"/>
                <a:gd name="T22" fmla="*/ 0 w 67"/>
                <a:gd name="T23" fmla="*/ 68 h 228"/>
                <a:gd name="T24" fmla="*/ 33 w 67"/>
                <a:gd name="T25" fmla="*/ 0 h 228"/>
                <a:gd name="T26" fmla="*/ 67 w 67"/>
                <a:gd name="T27" fmla="*/ 68 h 228"/>
                <a:gd name="T28" fmla="*/ 0 w 67"/>
                <a:gd name="T29" fmla="*/ 68 h 2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228"/>
                <a:gd name="T47" fmla="*/ 67 w 67"/>
                <a:gd name="T48" fmla="*/ 228 h 2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228">
                  <a:moveTo>
                    <a:pt x="25" y="228"/>
                  </a:moveTo>
                  <a:lnTo>
                    <a:pt x="25" y="26"/>
                  </a:lnTo>
                  <a:lnTo>
                    <a:pt x="33" y="17"/>
                  </a:lnTo>
                  <a:lnTo>
                    <a:pt x="33" y="26"/>
                  </a:lnTo>
                  <a:lnTo>
                    <a:pt x="33" y="228"/>
                  </a:lnTo>
                  <a:lnTo>
                    <a:pt x="25" y="228"/>
                  </a:lnTo>
                  <a:close/>
                  <a:moveTo>
                    <a:pt x="0" y="68"/>
                  </a:moveTo>
                  <a:lnTo>
                    <a:pt x="33" y="0"/>
                  </a:lnTo>
                  <a:lnTo>
                    <a:pt x="67" y="68"/>
                  </a:lnTo>
                  <a:lnTo>
                    <a:pt x="0" y="68"/>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55" name="Rectangle 119"/>
            <p:cNvSpPr>
              <a:spLocks noChangeArrowheads="1"/>
            </p:cNvSpPr>
            <p:nvPr/>
          </p:nvSpPr>
          <p:spPr bwMode="auto">
            <a:xfrm>
              <a:off x="110" y="413"/>
              <a:ext cx="387" cy="30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发送者</a:t>
              </a:r>
            </a:p>
            <a:p>
              <a:pPr fontAlgn="base">
                <a:spcBef>
                  <a:spcPct val="0"/>
                </a:spcBef>
                <a:spcAft>
                  <a:spcPct val="0"/>
                </a:spcAft>
              </a:pPr>
              <a:r>
                <a:rPr lang="zh-CN" altLang="en-US" sz="1600">
                  <a:solidFill>
                    <a:srgbClr val="000000"/>
                  </a:solidFill>
                  <a:latin typeface="Lucida Sans Unicode" pitchFamily="34" charset="0"/>
                  <a:ea typeface="黑体" pitchFamily="49" charset="-122"/>
                  <a:sym typeface="Lucida Sans Unicode" pitchFamily="34" charset="0"/>
                </a:rPr>
                <a:t>的公钥</a:t>
              </a:r>
            </a:p>
          </p:txBody>
        </p:sp>
      </p:grpSp>
      <p:grpSp>
        <p:nvGrpSpPr>
          <p:cNvPr id="9" name="Group 151"/>
          <p:cNvGrpSpPr>
            <a:grpSpLocks/>
          </p:cNvGrpSpPr>
          <p:nvPr/>
        </p:nvGrpSpPr>
        <p:grpSpPr bwMode="auto">
          <a:xfrm>
            <a:off x="4408489" y="4476751"/>
            <a:ext cx="1228725" cy="1101725"/>
            <a:chOff x="0" y="0"/>
            <a:chExt cx="774" cy="694"/>
          </a:xfrm>
        </p:grpSpPr>
        <p:sp>
          <p:nvSpPr>
            <p:cNvPr id="33822" name="Freeform 91"/>
            <p:cNvSpPr>
              <a:spLocks noEditPoints="1" noChangeArrowheads="1"/>
            </p:cNvSpPr>
            <p:nvPr/>
          </p:nvSpPr>
          <p:spPr bwMode="auto">
            <a:xfrm>
              <a:off x="42" y="0"/>
              <a:ext cx="648" cy="67"/>
            </a:xfrm>
            <a:custGeom>
              <a:avLst/>
              <a:gdLst>
                <a:gd name="T0" fmla="*/ 8 w 648"/>
                <a:gd name="T1" fmla="*/ 25 h 67"/>
                <a:gd name="T2" fmla="*/ 614 w 648"/>
                <a:gd name="T3" fmla="*/ 25 h 67"/>
                <a:gd name="T4" fmla="*/ 622 w 648"/>
                <a:gd name="T5" fmla="*/ 25 h 67"/>
                <a:gd name="T6" fmla="*/ 622 w 648"/>
                <a:gd name="T7" fmla="*/ 33 h 67"/>
                <a:gd name="T8" fmla="*/ 622 w 648"/>
                <a:gd name="T9" fmla="*/ 33 h 67"/>
                <a:gd name="T10" fmla="*/ 614 w 648"/>
                <a:gd name="T11" fmla="*/ 33 h 67"/>
                <a:gd name="T12" fmla="*/ 8 w 648"/>
                <a:gd name="T13" fmla="*/ 33 h 67"/>
                <a:gd name="T14" fmla="*/ 0 w 648"/>
                <a:gd name="T15" fmla="*/ 33 h 67"/>
                <a:gd name="T16" fmla="*/ 0 w 648"/>
                <a:gd name="T17" fmla="*/ 33 h 67"/>
                <a:gd name="T18" fmla="*/ 0 w 648"/>
                <a:gd name="T19" fmla="*/ 25 h 67"/>
                <a:gd name="T20" fmla="*/ 8 w 648"/>
                <a:gd name="T21" fmla="*/ 25 h 67"/>
                <a:gd name="T22" fmla="*/ 8 w 648"/>
                <a:gd name="T23" fmla="*/ 25 h 67"/>
                <a:gd name="T24" fmla="*/ 580 w 648"/>
                <a:gd name="T25" fmla="*/ 0 h 67"/>
                <a:gd name="T26" fmla="*/ 648 w 648"/>
                <a:gd name="T27" fmla="*/ 33 h 67"/>
                <a:gd name="T28" fmla="*/ 580 w 648"/>
                <a:gd name="T29" fmla="*/ 67 h 67"/>
                <a:gd name="T30" fmla="*/ 580 w 648"/>
                <a:gd name="T31" fmla="*/ 0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8"/>
                <a:gd name="T49" fmla="*/ 0 h 67"/>
                <a:gd name="T50" fmla="*/ 648 w 648"/>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8" h="67">
                  <a:moveTo>
                    <a:pt x="8" y="25"/>
                  </a:moveTo>
                  <a:lnTo>
                    <a:pt x="614" y="25"/>
                  </a:lnTo>
                  <a:lnTo>
                    <a:pt x="622" y="25"/>
                  </a:lnTo>
                  <a:lnTo>
                    <a:pt x="622" y="33"/>
                  </a:lnTo>
                  <a:lnTo>
                    <a:pt x="614" y="33"/>
                  </a:lnTo>
                  <a:lnTo>
                    <a:pt x="8" y="33"/>
                  </a:lnTo>
                  <a:lnTo>
                    <a:pt x="0" y="33"/>
                  </a:lnTo>
                  <a:lnTo>
                    <a:pt x="0" y="25"/>
                  </a:lnTo>
                  <a:lnTo>
                    <a:pt x="8" y="25"/>
                  </a:lnTo>
                  <a:close/>
                  <a:moveTo>
                    <a:pt x="580" y="0"/>
                  </a:moveTo>
                  <a:lnTo>
                    <a:pt x="648" y="33"/>
                  </a:lnTo>
                  <a:lnTo>
                    <a:pt x="580" y="67"/>
                  </a:lnTo>
                  <a:lnTo>
                    <a:pt x="580" y="0"/>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3" name="Rectangle 123"/>
            <p:cNvSpPr>
              <a:spLocks noChangeArrowheads="1"/>
            </p:cNvSpPr>
            <p:nvPr/>
          </p:nvSpPr>
          <p:spPr bwMode="auto">
            <a:xfrm>
              <a:off x="0" y="232"/>
              <a:ext cx="774" cy="462"/>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加密校验和被</a:t>
              </a:r>
            </a:p>
            <a:p>
              <a:pPr fontAlgn="base">
                <a:spcBef>
                  <a:spcPct val="0"/>
                </a:spcBef>
                <a:spcAft>
                  <a:spcPct val="0"/>
                </a:spcAft>
              </a:pPr>
              <a:r>
                <a:rPr lang="zh-CN" altLang="en-US" sz="1600">
                  <a:solidFill>
                    <a:srgbClr val="000000"/>
                  </a:solidFill>
                  <a:latin typeface="Lucida Sans Unicode" pitchFamily="34" charset="0"/>
                  <a:ea typeface="黑体" pitchFamily="49" charset="-122"/>
                  <a:sym typeface="Lucida Sans Unicode" pitchFamily="34" charset="0"/>
                </a:rPr>
                <a:t>发送给接收者</a:t>
              </a:r>
            </a:p>
            <a:p>
              <a:pPr fontAlgn="base">
                <a:spcBef>
                  <a:spcPct val="0"/>
                </a:spcBef>
                <a:spcAft>
                  <a:spcPct val="0"/>
                </a:spcAft>
              </a:pPr>
              <a:endParaRPr lang="zh-CN" altLang="en-US" sz="1600">
                <a:solidFill>
                  <a:srgbClr val="000000"/>
                </a:solidFill>
                <a:latin typeface="Lucida Sans Unicode" pitchFamily="34" charset="0"/>
                <a:ea typeface="黑体" pitchFamily="49" charset="-122"/>
                <a:sym typeface="Lucida Sans Unicode" pitchFamily="34" charset="0"/>
              </a:endParaRPr>
            </a:p>
          </p:txBody>
        </p:sp>
      </p:grpSp>
      <p:sp>
        <p:nvSpPr>
          <p:cNvPr id="274533" name="Rectangle 127"/>
          <p:cNvSpPr>
            <a:spLocks noChangeArrowheads="1"/>
          </p:cNvSpPr>
          <p:nvPr/>
        </p:nvSpPr>
        <p:spPr bwMode="auto">
          <a:xfrm>
            <a:off x="4108450" y="3778251"/>
            <a:ext cx="1023938" cy="24447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信息校验和</a:t>
            </a:r>
            <a:endParaRPr lang="zh-CN" altLang="en-US" sz="1600">
              <a:solidFill>
                <a:srgbClr val="000000"/>
              </a:solidFill>
              <a:latin typeface="Lucida Sans Unicode" pitchFamily="34" charset="0"/>
              <a:ea typeface="黑体" pitchFamily="49" charset="-122"/>
              <a:sym typeface="Lucida Sans Unicode" pitchFamily="34" charset="0"/>
            </a:endParaRPr>
          </a:p>
        </p:txBody>
      </p:sp>
      <p:grpSp>
        <p:nvGrpSpPr>
          <p:cNvPr id="10" name="Group 150"/>
          <p:cNvGrpSpPr>
            <a:grpSpLocks/>
          </p:cNvGrpSpPr>
          <p:nvPr/>
        </p:nvGrpSpPr>
        <p:grpSpPr bwMode="auto">
          <a:xfrm>
            <a:off x="6745288" y="2646363"/>
            <a:ext cx="2074862" cy="1376362"/>
            <a:chOff x="0" y="0"/>
            <a:chExt cx="1307" cy="867"/>
          </a:xfrm>
        </p:grpSpPr>
        <p:sp>
          <p:nvSpPr>
            <p:cNvPr id="33817" name="Rectangle 14"/>
            <p:cNvSpPr>
              <a:spLocks noChangeArrowheads="1"/>
            </p:cNvSpPr>
            <p:nvPr/>
          </p:nvSpPr>
          <p:spPr bwMode="auto">
            <a:xfrm>
              <a:off x="0" y="278"/>
              <a:ext cx="606" cy="403"/>
            </a:xfrm>
            <a:prstGeom prst="rect">
              <a:avLst/>
            </a:prstGeom>
            <a:solidFill>
              <a:srgbClr val="FF9900"/>
            </a:solidFill>
            <a:ln w="9525">
              <a:no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18" name="Rectangle 15"/>
            <p:cNvSpPr>
              <a:spLocks noChangeArrowheads="1"/>
            </p:cNvSpPr>
            <p:nvPr/>
          </p:nvSpPr>
          <p:spPr bwMode="auto">
            <a:xfrm>
              <a:off x="0" y="278"/>
              <a:ext cx="606" cy="403"/>
            </a:xfrm>
            <a:prstGeom prst="rect">
              <a:avLst/>
            </a:prstGeom>
            <a:noFill/>
            <a:ln w="12700">
              <a:solidFill>
                <a:srgbClr val="000000"/>
              </a:solidFill>
              <a:miter lim="800000"/>
              <a:headEnd/>
              <a:tailEnd/>
            </a:ln>
          </p:spPr>
          <p:txBody>
            <a:bodyPr/>
            <a:lstStyle/>
            <a:p>
              <a:pPr fontAlgn="base">
                <a:spcBef>
                  <a:spcPct val="0"/>
                </a:spcBef>
                <a:spcAft>
                  <a:spcPct val="0"/>
                </a:spcAft>
              </a:pPr>
              <a:endParaRPr lang="zh-CN" altLang="zh-CN">
                <a:solidFill>
                  <a:srgbClr val="000000"/>
                </a:solidFill>
                <a:latin typeface="Lucida Sans Unicode" pitchFamily="34" charset="0"/>
                <a:ea typeface="黑体" pitchFamily="49" charset="-122"/>
                <a:sym typeface="Lucida Sans Unicode" pitchFamily="34" charset="0"/>
              </a:endParaRPr>
            </a:p>
          </p:txBody>
        </p:sp>
        <p:sp>
          <p:nvSpPr>
            <p:cNvPr id="33819" name="Freeform 87"/>
            <p:cNvSpPr>
              <a:spLocks noEditPoints="1" noChangeArrowheads="1"/>
            </p:cNvSpPr>
            <p:nvPr/>
          </p:nvSpPr>
          <p:spPr bwMode="auto">
            <a:xfrm>
              <a:off x="228" y="0"/>
              <a:ext cx="67" cy="252"/>
            </a:xfrm>
            <a:custGeom>
              <a:avLst/>
              <a:gdLst>
                <a:gd name="T0" fmla="*/ 33 w 67"/>
                <a:gd name="T1" fmla="*/ 8 h 252"/>
                <a:gd name="T2" fmla="*/ 33 w 67"/>
                <a:gd name="T3" fmla="*/ 219 h 252"/>
                <a:gd name="T4" fmla="*/ 33 w 67"/>
                <a:gd name="T5" fmla="*/ 227 h 252"/>
                <a:gd name="T6" fmla="*/ 33 w 67"/>
                <a:gd name="T7" fmla="*/ 227 h 252"/>
                <a:gd name="T8" fmla="*/ 25 w 67"/>
                <a:gd name="T9" fmla="*/ 227 h 252"/>
                <a:gd name="T10" fmla="*/ 25 w 67"/>
                <a:gd name="T11" fmla="*/ 219 h 252"/>
                <a:gd name="T12" fmla="*/ 25 w 67"/>
                <a:gd name="T13" fmla="*/ 8 h 252"/>
                <a:gd name="T14" fmla="*/ 25 w 67"/>
                <a:gd name="T15" fmla="*/ 0 h 252"/>
                <a:gd name="T16" fmla="*/ 33 w 67"/>
                <a:gd name="T17" fmla="*/ 0 h 252"/>
                <a:gd name="T18" fmla="*/ 33 w 67"/>
                <a:gd name="T19" fmla="*/ 0 h 252"/>
                <a:gd name="T20" fmla="*/ 33 w 67"/>
                <a:gd name="T21" fmla="*/ 8 h 252"/>
                <a:gd name="T22" fmla="*/ 33 w 67"/>
                <a:gd name="T23" fmla="*/ 8 h 252"/>
                <a:gd name="T24" fmla="*/ 67 w 67"/>
                <a:gd name="T25" fmla="*/ 185 h 252"/>
                <a:gd name="T26" fmla="*/ 33 w 67"/>
                <a:gd name="T27" fmla="*/ 252 h 252"/>
                <a:gd name="T28" fmla="*/ 0 w 67"/>
                <a:gd name="T29" fmla="*/ 185 h 252"/>
                <a:gd name="T30" fmla="*/ 67 w 67"/>
                <a:gd name="T31" fmla="*/ 185 h 2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
                <a:gd name="T49" fmla="*/ 0 h 252"/>
                <a:gd name="T50" fmla="*/ 67 w 67"/>
                <a:gd name="T51" fmla="*/ 252 h 2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 h="252">
                  <a:moveTo>
                    <a:pt x="33" y="8"/>
                  </a:moveTo>
                  <a:lnTo>
                    <a:pt x="33" y="219"/>
                  </a:lnTo>
                  <a:lnTo>
                    <a:pt x="33" y="227"/>
                  </a:lnTo>
                  <a:lnTo>
                    <a:pt x="25" y="227"/>
                  </a:lnTo>
                  <a:lnTo>
                    <a:pt x="25" y="219"/>
                  </a:lnTo>
                  <a:lnTo>
                    <a:pt x="25" y="8"/>
                  </a:lnTo>
                  <a:lnTo>
                    <a:pt x="25" y="0"/>
                  </a:lnTo>
                  <a:lnTo>
                    <a:pt x="33" y="0"/>
                  </a:lnTo>
                  <a:lnTo>
                    <a:pt x="33" y="8"/>
                  </a:lnTo>
                  <a:close/>
                  <a:moveTo>
                    <a:pt x="67" y="185"/>
                  </a:moveTo>
                  <a:lnTo>
                    <a:pt x="33" y="252"/>
                  </a:lnTo>
                  <a:lnTo>
                    <a:pt x="0" y="185"/>
                  </a:lnTo>
                  <a:lnTo>
                    <a:pt x="67" y="185"/>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20" name="Rectangle 103"/>
            <p:cNvSpPr>
              <a:spLocks noChangeArrowheads="1"/>
            </p:cNvSpPr>
            <p:nvPr/>
          </p:nvSpPr>
          <p:spPr bwMode="auto">
            <a:xfrm>
              <a:off x="51" y="429"/>
              <a:ext cx="480" cy="1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哈希函数</a:t>
              </a:r>
              <a:endParaRPr lang="zh-CN" altLang="en-US">
                <a:solidFill>
                  <a:srgbClr val="000000"/>
                </a:solidFill>
                <a:latin typeface="Lucida Sans Unicode" pitchFamily="34" charset="0"/>
                <a:ea typeface="黑体" pitchFamily="49" charset="-122"/>
                <a:sym typeface="Lucida Sans Unicode" pitchFamily="34" charset="0"/>
              </a:endParaRPr>
            </a:p>
          </p:txBody>
        </p:sp>
        <p:sp>
          <p:nvSpPr>
            <p:cNvPr id="33821" name="Rectangle 130"/>
            <p:cNvSpPr>
              <a:spLocks noChangeArrowheads="1"/>
            </p:cNvSpPr>
            <p:nvPr/>
          </p:nvSpPr>
          <p:spPr bwMode="auto">
            <a:xfrm>
              <a:off x="662" y="713"/>
              <a:ext cx="645" cy="15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信息校验和</a:t>
              </a:r>
              <a:endParaRPr lang="zh-CN" altLang="en-US" sz="1600">
                <a:solidFill>
                  <a:srgbClr val="000000"/>
                </a:solidFill>
                <a:latin typeface="Lucida Sans Unicode" pitchFamily="34" charset="0"/>
                <a:ea typeface="黑体" pitchFamily="49" charset="-122"/>
                <a:sym typeface="Lucida Sans Unicode" pitchFamily="34" charset="0"/>
              </a:endParaRPr>
            </a:p>
          </p:txBody>
        </p:sp>
      </p:grpSp>
      <p:grpSp>
        <p:nvGrpSpPr>
          <p:cNvPr id="11" name="Group 149"/>
          <p:cNvGrpSpPr>
            <a:grpSpLocks/>
          </p:cNvGrpSpPr>
          <p:nvPr/>
        </p:nvGrpSpPr>
        <p:grpSpPr bwMode="auto">
          <a:xfrm>
            <a:off x="4594225" y="1844675"/>
            <a:ext cx="3086100" cy="774700"/>
            <a:chOff x="0" y="0"/>
            <a:chExt cx="1944" cy="488"/>
          </a:xfrm>
        </p:grpSpPr>
        <p:sp>
          <p:nvSpPr>
            <p:cNvPr id="33812" name="Freeform 10"/>
            <p:cNvSpPr>
              <a:spLocks noChangeArrowheads="1"/>
            </p:cNvSpPr>
            <p:nvPr/>
          </p:nvSpPr>
          <p:spPr bwMode="auto">
            <a:xfrm>
              <a:off x="1355" y="0"/>
              <a:ext cx="589" cy="488"/>
            </a:xfrm>
            <a:custGeom>
              <a:avLst/>
              <a:gdLst>
                <a:gd name="T0" fmla="*/ 0 w 589"/>
                <a:gd name="T1" fmla="*/ 454 h 488"/>
                <a:gd name="T2" fmla="*/ 34 w 589"/>
                <a:gd name="T3" fmla="*/ 463 h 488"/>
                <a:gd name="T4" fmla="*/ 76 w 589"/>
                <a:gd name="T5" fmla="*/ 471 h 488"/>
                <a:gd name="T6" fmla="*/ 101 w 589"/>
                <a:gd name="T7" fmla="*/ 480 h 488"/>
                <a:gd name="T8" fmla="*/ 135 w 589"/>
                <a:gd name="T9" fmla="*/ 488 h 488"/>
                <a:gd name="T10" fmla="*/ 152 w 589"/>
                <a:gd name="T11" fmla="*/ 480 h 488"/>
                <a:gd name="T12" fmla="*/ 169 w 589"/>
                <a:gd name="T13" fmla="*/ 480 h 488"/>
                <a:gd name="T14" fmla="*/ 185 w 589"/>
                <a:gd name="T15" fmla="*/ 480 h 488"/>
                <a:gd name="T16" fmla="*/ 194 w 589"/>
                <a:gd name="T17" fmla="*/ 480 h 488"/>
                <a:gd name="T18" fmla="*/ 211 w 589"/>
                <a:gd name="T19" fmla="*/ 480 h 488"/>
                <a:gd name="T20" fmla="*/ 219 w 589"/>
                <a:gd name="T21" fmla="*/ 480 h 488"/>
                <a:gd name="T22" fmla="*/ 244 w 589"/>
                <a:gd name="T23" fmla="*/ 471 h 488"/>
                <a:gd name="T24" fmla="*/ 261 w 589"/>
                <a:gd name="T25" fmla="*/ 463 h 488"/>
                <a:gd name="T26" fmla="*/ 286 w 589"/>
                <a:gd name="T27" fmla="*/ 463 h 488"/>
                <a:gd name="T28" fmla="*/ 303 w 589"/>
                <a:gd name="T29" fmla="*/ 446 h 488"/>
                <a:gd name="T30" fmla="*/ 329 w 589"/>
                <a:gd name="T31" fmla="*/ 446 h 488"/>
                <a:gd name="T32" fmla="*/ 345 w 589"/>
                <a:gd name="T33" fmla="*/ 438 h 488"/>
                <a:gd name="T34" fmla="*/ 396 w 589"/>
                <a:gd name="T35" fmla="*/ 421 h 488"/>
                <a:gd name="T36" fmla="*/ 421 w 589"/>
                <a:gd name="T37" fmla="*/ 412 h 488"/>
                <a:gd name="T38" fmla="*/ 446 w 589"/>
                <a:gd name="T39" fmla="*/ 404 h 488"/>
                <a:gd name="T40" fmla="*/ 480 w 589"/>
                <a:gd name="T41" fmla="*/ 395 h 488"/>
                <a:gd name="T42" fmla="*/ 505 w 589"/>
                <a:gd name="T43" fmla="*/ 387 h 488"/>
                <a:gd name="T44" fmla="*/ 547 w 589"/>
                <a:gd name="T45" fmla="*/ 387 h 488"/>
                <a:gd name="T46" fmla="*/ 589 w 589"/>
                <a:gd name="T47" fmla="*/ 387 h 488"/>
                <a:gd name="T48" fmla="*/ 589 w 589"/>
                <a:gd name="T49" fmla="*/ 0 h 488"/>
                <a:gd name="T50" fmla="*/ 0 w 589"/>
                <a:gd name="T51" fmla="*/ 0 h 488"/>
                <a:gd name="T52" fmla="*/ 0 w 589"/>
                <a:gd name="T53" fmla="*/ 454 h 4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9"/>
                <a:gd name="T82" fmla="*/ 0 h 488"/>
                <a:gd name="T83" fmla="*/ 589 w 589"/>
                <a:gd name="T84" fmla="*/ 488 h 4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9" h="488">
                  <a:moveTo>
                    <a:pt x="0" y="454"/>
                  </a:moveTo>
                  <a:lnTo>
                    <a:pt x="34" y="463"/>
                  </a:lnTo>
                  <a:lnTo>
                    <a:pt x="76" y="471"/>
                  </a:lnTo>
                  <a:lnTo>
                    <a:pt x="101" y="480"/>
                  </a:lnTo>
                  <a:lnTo>
                    <a:pt x="135" y="488"/>
                  </a:lnTo>
                  <a:lnTo>
                    <a:pt x="152" y="480"/>
                  </a:lnTo>
                  <a:lnTo>
                    <a:pt x="169" y="480"/>
                  </a:lnTo>
                  <a:lnTo>
                    <a:pt x="185" y="480"/>
                  </a:lnTo>
                  <a:lnTo>
                    <a:pt x="194" y="480"/>
                  </a:lnTo>
                  <a:lnTo>
                    <a:pt x="211" y="480"/>
                  </a:lnTo>
                  <a:lnTo>
                    <a:pt x="219" y="480"/>
                  </a:lnTo>
                  <a:lnTo>
                    <a:pt x="244" y="471"/>
                  </a:lnTo>
                  <a:lnTo>
                    <a:pt x="261" y="463"/>
                  </a:lnTo>
                  <a:lnTo>
                    <a:pt x="286" y="463"/>
                  </a:lnTo>
                  <a:lnTo>
                    <a:pt x="303" y="446"/>
                  </a:lnTo>
                  <a:lnTo>
                    <a:pt x="329" y="446"/>
                  </a:lnTo>
                  <a:lnTo>
                    <a:pt x="345" y="438"/>
                  </a:lnTo>
                  <a:lnTo>
                    <a:pt x="396" y="421"/>
                  </a:lnTo>
                  <a:lnTo>
                    <a:pt x="421" y="412"/>
                  </a:lnTo>
                  <a:lnTo>
                    <a:pt x="446" y="404"/>
                  </a:lnTo>
                  <a:lnTo>
                    <a:pt x="480" y="395"/>
                  </a:lnTo>
                  <a:lnTo>
                    <a:pt x="505" y="387"/>
                  </a:lnTo>
                  <a:lnTo>
                    <a:pt x="547" y="387"/>
                  </a:lnTo>
                  <a:lnTo>
                    <a:pt x="589" y="387"/>
                  </a:lnTo>
                  <a:lnTo>
                    <a:pt x="589" y="0"/>
                  </a:lnTo>
                  <a:lnTo>
                    <a:pt x="0" y="0"/>
                  </a:lnTo>
                  <a:lnTo>
                    <a:pt x="0" y="454"/>
                  </a:lnTo>
                  <a:close/>
                </a:path>
              </a:pathLst>
            </a:custGeom>
            <a:solidFill>
              <a:srgbClr val="99CCFF"/>
            </a:solidFill>
            <a:ln w="9525">
              <a:no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13" name="Freeform 11"/>
            <p:cNvSpPr>
              <a:spLocks noChangeArrowheads="1"/>
            </p:cNvSpPr>
            <p:nvPr/>
          </p:nvSpPr>
          <p:spPr bwMode="auto">
            <a:xfrm>
              <a:off x="1355" y="0"/>
              <a:ext cx="589" cy="488"/>
            </a:xfrm>
            <a:custGeom>
              <a:avLst/>
              <a:gdLst>
                <a:gd name="T0" fmla="*/ 0 w 589"/>
                <a:gd name="T1" fmla="*/ 454 h 488"/>
                <a:gd name="T2" fmla="*/ 34 w 589"/>
                <a:gd name="T3" fmla="*/ 463 h 488"/>
                <a:gd name="T4" fmla="*/ 76 w 589"/>
                <a:gd name="T5" fmla="*/ 471 h 488"/>
                <a:gd name="T6" fmla="*/ 101 w 589"/>
                <a:gd name="T7" fmla="*/ 480 h 488"/>
                <a:gd name="T8" fmla="*/ 135 w 589"/>
                <a:gd name="T9" fmla="*/ 488 h 488"/>
                <a:gd name="T10" fmla="*/ 152 w 589"/>
                <a:gd name="T11" fmla="*/ 480 h 488"/>
                <a:gd name="T12" fmla="*/ 169 w 589"/>
                <a:gd name="T13" fmla="*/ 480 h 488"/>
                <a:gd name="T14" fmla="*/ 185 w 589"/>
                <a:gd name="T15" fmla="*/ 480 h 488"/>
                <a:gd name="T16" fmla="*/ 194 w 589"/>
                <a:gd name="T17" fmla="*/ 480 h 488"/>
                <a:gd name="T18" fmla="*/ 211 w 589"/>
                <a:gd name="T19" fmla="*/ 480 h 488"/>
                <a:gd name="T20" fmla="*/ 219 w 589"/>
                <a:gd name="T21" fmla="*/ 480 h 488"/>
                <a:gd name="T22" fmla="*/ 244 w 589"/>
                <a:gd name="T23" fmla="*/ 471 h 488"/>
                <a:gd name="T24" fmla="*/ 261 w 589"/>
                <a:gd name="T25" fmla="*/ 463 h 488"/>
                <a:gd name="T26" fmla="*/ 286 w 589"/>
                <a:gd name="T27" fmla="*/ 463 h 488"/>
                <a:gd name="T28" fmla="*/ 303 w 589"/>
                <a:gd name="T29" fmla="*/ 446 h 488"/>
                <a:gd name="T30" fmla="*/ 329 w 589"/>
                <a:gd name="T31" fmla="*/ 446 h 488"/>
                <a:gd name="T32" fmla="*/ 345 w 589"/>
                <a:gd name="T33" fmla="*/ 438 h 488"/>
                <a:gd name="T34" fmla="*/ 396 w 589"/>
                <a:gd name="T35" fmla="*/ 421 h 488"/>
                <a:gd name="T36" fmla="*/ 421 w 589"/>
                <a:gd name="T37" fmla="*/ 412 h 488"/>
                <a:gd name="T38" fmla="*/ 446 w 589"/>
                <a:gd name="T39" fmla="*/ 404 h 488"/>
                <a:gd name="T40" fmla="*/ 480 w 589"/>
                <a:gd name="T41" fmla="*/ 395 h 488"/>
                <a:gd name="T42" fmla="*/ 505 w 589"/>
                <a:gd name="T43" fmla="*/ 387 h 488"/>
                <a:gd name="T44" fmla="*/ 547 w 589"/>
                <a:gd name="T45" fmla="*/ 387 h 488"/>
                <a:gd name="T46" fmla="*/ 589 w 589"/>
                <a:gd name="T47" fmla="*/ 387 h 488"/>
                <a:gd name="T48" fmla="*/ 589 w 589"/>
                <a:gd name="T49" fmla="*/ 0 h 488"/>
                <a:gd name="T50" fmla="*/ 0 w 589"/>
                <a:gd name="T51" fmla="*/ 0 h 488"/>
                <a:gd name="T52" fmla="*/ 0 w 589"/>
                <a:gd name="T53" fmla="*/ 454 h 4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9"/>
                <a:gd name="T82" fmla="*/ 0 h 488"/>
                <a:gd name="T83" fmla="*/ 589 w 589"/>
                <a:gd name="T84" fmla="*/ 488 h 4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9" h="488">
                  <a:moveTo>
                    <a:pt x="0" y="454"/>
                  </a:moveTo>
                  <a:lnTo>
                    <a:pt x="34" y="463"/>
                  </a:lnTo>
                  <a:lnTo>
                    <a:pt x="76" y="471"/>
                  </a:lnTo>
                  <a:lnTo>
                    <a:pt x="101" y="480"/>
                  </a:lnTo>
                  <a:lnTo>
                    <a:pt x="135" y="488"/>
                  </a:lnTo>
                  <a:lnTo>
                    <a:pt x="152" y="480"/>
                  </a:lnTo>
                  <a:lnTo>
                    <a:pt x="169" y="480"/>
                  </a:lnTo>
                  <a:lnTo>
                    <a:pt x="185" y="480"/>
                  </a:lnTo>
                  <a:lnTo>
                    <a:pt x="194" y="480"/>
                  </a:lnTo>
                  <a:lnTo>
                    <a:pt x="211" y="480"/>
                  </a:lnTo>
                  <a:lnTo>
                    <a:pt x="219" y="480"/>
                  </a:lnTo>
                  <a:lnTo>
                    <a:pt x="244" y="471"/>
                  </a:lnTo>
                  <a:lnTo>
                    <a:pt x="261" y="463"/>
                  </a:lnTo>
                  <a:lnTo>
                    <a:pt x="286" y="463"/>
                  </a:lnTo>
                  <a:lnTo>
                    <a:pt x="303" y="446"/>
                  </a:lnTo>
                  <a:lnTo>
                    <a:pt x="329" y="446"/>
                  </a:lnTo>
                  <a:lnTo>
                    <a:pt x="345" y="438"/>
                  </a:lnTo>
                  <a:lnTo>
                    <a:pt x="396" y="421"/>
                  </a:lnTo>
                  <a:lnTo>
                    <a:pt x="421" y="412"/>
                  </a:lnTo>
                  <a:lnTo>
                    <a:pt x="446" y="404"/>
                  </a:lnTo>
                  <a:lnTo>
                    <a:pt x="480" y="395"/>
                  </a:lnTo>
                  <a:lnTo>
                    <a:pt x="505" y="387"/>
                  </a:lnTo>
                  <a:lnTo>
                    <a:pt x="547" y="387"/>
                  </a:lnTo>
                  <a:lnTo>
                    <a:pt x="589" y="387"/>
                  </a:lnTo>
                  <a:lnTo>
                    <a:pt x="589" y="0"/>
                  </a:lnTo>
                  <a:lnTo>
                    <a:pt x="0" y="0"/>
                  </a:lnTo>
                  <a:lnTo>
                    <a:pt x="0" y="454"/>
                  </a:lnTo>
                </a:path>
              </a:pathLst>
            </a:custGeom>
            <a:noFill/>
            <a:ln w="12700">
              <a:solidFill>
                <a:srgbClr val="0000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14" name="Freeform 90"/>
            <p:cNvSpPr>
              <a:spLocks noEditPoints="1" noChangeArrowheads="1"/>
            </p:cNvSpPr>
            <p:nvPr/>
          </p:nvSpPr>
          <p:spPr bwMode="auto">
            <a:xfrm>
              <a:off x="0" y="194"/>
              <a:ext cx="1313" cy="67"/>
            </a:xfrm>
            <a:custGeom>
              <a:avLst/>
              <a:gdLst>
                <a:gd name="T0" fmla="*/ 9 w 1313"/>
                <a:gd name="T1" fmla="*/ 25 h 67"/>
                <a:gd name="T2" fmla="*/ 1280 w 1313"/>
                <a:gd name="T3" fmla="*/ 25 h 67"/>
                <a:gd name="T4" fmla="*/ 1288 w 1313"/>
                <a:gd name="T5" fmla="*/ 25 h 67"/>
                <a:gd name="T6" fmla="*/ 1288 w 1313"/>
                <a:gd name="T7" fmla="*/ 33 h 67"/>
                <a:gd name="T8" fmla="*/ 1288 w 1313"/>
                <a:gd name="T9" fmla="*/ 33 h 67"/>
                <a:gd name="T10" fmla="*/ 1280 w 1313"/>
                <a:gd name="T11" fmla="*/ 33 h 67"/>
                <a:gd name="T12" fmla="*/ 9 w 1313"/>
                <a:gd name="T13" fmla="*/ 33 h 67"/>
                <a:gd name="T14" fmla="*/ 0 w 1313"/>
                <a:gd name="T15" fmla="*/ 33 h 67"/>
                <a:gd name="T16" fmla="*/ 0 w 1313"/>
                <a:gd name="T17" fmla="*/ 33 h 67"/>
                <a:gd name="T18" fmla="*/ 0 w 1313"/>
                <a:gd name="T19" fmla="*/ 25 h 67"/>
                <a:gd name="T20" fmla="*/ 9 w 1313"/>
                <a:gd name="T21" fmla="*/ 25 h 67"/>
                <a:gd name="T22" fmla="*/ 9 w 1313"/>
                <a:gd name="T23" fmla="*/ 25 h 67"/>
                <a:gd name="T24" fmla="*/ 1246 w 1313"/>
                <a:gd name="T25" fmla="*/ 0 h 67"/>
                <a:gd name="T26" fmla="*/ 1313 w 1313"/>
                <a:gd name="T27" fmla="*/ 33 h 67"/>
                <a:gd name="T28" fmla="*/ 1246 w 1313"/>
                <a:gd name="T29" fmla="*/ 67 h 67"/>
                <a:gd name="T30" fmla="*/ 1246 w 1313"/>
                <a:gd name="T31" fmla="*/ 0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3"/>
                <a:gd name="T49" fmla="*/ 0 h 67"/>
                <a:gd name="T50" fmla="*/ 1313 w 1313"/>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3" h="67">
                  <a:moveTo>
                    <a:pt x="9" y="25"/>
                  </a:moveTo>
                  <a:lnTo>
                    <a:pt x="1280" y="25"/>
                  </a:lnTo>
                  <a:lnTo>
                    <a:pt x="1288" y="25"/>
                  </a:lnTo>
                  <a:lnTo>
                    <a:pt x="1288" y="33"/>
                  </a:lnTo>
                  <a:lnTo>
                    <a:pt x="1280" y="33"/>
                  </a:lnTo>
                  <a:lnTo>
                    <a:pt x="9" y="33"/>
                  </a:lnTo>
                  <a:lnTo>
                    <a:pt x="0" y="33"/>
                  </a:lnTo>
                  <a:lnTo>
                    <a:pt x="0" y="25"/>
                  </a:lnTo>
                  <a:lnTo>
                    <a:pt x="9" y="25"/>
                  </a:lnTo>
                  <a:close/>
                  <a:moveTo>
                    <a:pt x="1246" y="0"/>
                  </a:moveTo>
                  <a:lnTo>
                    <a:pt x="1313" y="33"/>
                  </a:lnTo>
                  <a:lnTo>
                    <a:pt x="1246" y="67"/>
                  </a:lnTo>
                  <a:lnTo>
                    <a:pt x="1246" y="0"/>
                  </a:lnTo>
                  <a:close/>
                </a:path>
              </a:pathLst>
            </a:custGeom>
            <a:solidFill>
              <a:srgbClr val="000000"/>
            </a:solidFill>
            <a:ln w="28575">
              <a:solidFill>
                <a:srgbClr val="FF9900"/>
              </a:solidFill>
              <a:bevel/>
              <a:headEnd/>
              <a:tailEnd/>
            </a:ln>
          </p:spPr>
          <p:txBody>
            <a:bodyPr/>
            <a:lstStyle/>
            <a:p>
              <a:pPr fontAlgn="base">
                <a:spcBef>
                  <a:spcPct val="0"/>
                </a:spcBef>
                <a:spcAft>
                  <a:spcPct val="0"/>
                </a:spcAft>
              </a:pPr>
              <a:endParaRPr lang="zh-CN" altLang="en-US">
                <a:solidFill>
                  <a:srgbClr val="000000"/>
                </a:solidFill>
                <a:latin typeface="Arial" pitchFamily="34" charset="0"/>
                <a:ea typeface="宋体" pitchFamily="2" charset="-122"/>
              </a:endParaRPr>
            </a:p>
          </p:txBody>
        </p:sp>
        <p:sp>
          <p:nvSpPr>
            <p:cNvPr id="33815" name="Rectangle 99"/>
            <p:cNvSpPr>
              <a:spLocks noChangeArrowheads="1"/>
            </p:cNvSpPr>
            <p:nvPr/>
          </p:nvSpPr>
          <p:spPr bwMode="auto">
            <a:xfrm>
              <a:off x="1498" y="177"/>
              <a:ext cx="240" cy="14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500">
                  <a:solidFill>
                    <a:srgbClr val="000000"/>
                  </a:solidFill>
                  <a:latin typeface="宋体" pitchFamily="2" charset="-122"/>
                  <a:ea typeface="黑体" pitchFamily="49" charset="-122"/>
                  <a:sym typeface="宋体" pitchFamily="2" charset="-122"/>
                </a:rPr>
                <a:t>信息</a:t>
              </a:r>
              <a:endParaRPr lang="zh-CN" altLang="en-US">
                <a:solidFill>
                  <a:srgbClr val="000000"/>
                </a:solidFill>
                <a:latin typeface="Lucida Sans Unicode" pitchFamily="34" charset="0"/>
                <a:ea typeface="黑体" pitchFamily="49" charset="-122"/>
                <a:sym typeface="Lucida Sans Unicode" pitchFamily="34" charset="0"/>
              </a:endParaRPr>
            </a:p>
          </p:txBody>
        </p:sp>
        <p:sp>
          <p:nvSpPr>
            <p:cNvPr id="33816" name="Rectangle 133"/>
            <p:cNvSpPr>
              <a:spLocks noChangeArrowheads="1"/>
            </p:cNvSpPr>
            <p:nvPr/>
          </p:nvSpPr>
          <p:spPr bwMode="auto">
            <a:xfrm>
              <a:off x="84" y="286"/>
              <a:ext cx="1161" cy="154"/>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lang="zh-CN" altLang="en-US" sz="1600">
                  <a:solidFill>
                    <a:srgbClr val="000000"/>
                  </a:solidFill>
                  <a:latin typeface="宋体" pitchFamily="2" charset="-122"/>
                  <a:ea typeface="黑体" pitchFamily="49" charset="-122"/>
                  <a:sym typeface="宋体" pitchFamily="2" charset="-122"/>
                </a:rPr>
                <a:t>信息被发送给接收者</a:t>
              </a:r>
              <a:endParaRPr lang="zh-CN" altLang="en-US" sz="1600">
                <a:solidFill>
                  <a:srgbClr val="000000"/>
                </a:solidFill>
                <a:latin typeface="Lucida Sans Unicode" pitchFamily="34" charset="0"/>
                <a:ea typeface="黑体" pitchFamily="49" charset="-122"/>
                <a:sym typeface="Lucida Sans Unicode" pitchFamily="34" charset="0"/>
              </a:endParaRPr>
            </a:p>
          </p:txBody>
        </p:sp>
      </p:grpSp>
      <p:sp>
        <p:nvSpPr>
          <p:cNvPr id="12" name="灯片编号占位符 11"/>
          <p:cNvSpPr>
            <a:spLocks noGrp="1"/>
          </p:cNvSpPr>
          <p:nvPr>
            <p:ph type="sldNum" sz="quarter" idx="12"/>
          </p:nvPr>
        </p:nvSpPr>
        <p:spPr/>
        <p:txBody>
          <a:bodyPr/>
          <a:lstStyle/>
          <a:p>
            <a:pPr fontAlgn="base">
              <a:spcBef>
                <a:spcPct val="0"/>
              </a:spcBef>
              <a:spcAft>
                <a:spcPct val="0"/>
              </a:spcAft>
              <a:defRPr/>
            </a:pPr>
            <a:fld id="{A12ECF31-E15A-4357-A158-698D1A3B8D62}" type="slidenum">
              <a:rPr lang="zh-CN" altLang="en-US">
                <a:solidFill>
                  <a:srgbClr val="000000"/>
                </a:solidFill>
              </a:rPr>
              <a:pPr fontAlgn="base">
                <a:spcBef>
                  <a:spcPct val="0"/>
                </a:spcBef>
                <a:spcAft>
                  <a:spcPct val="0"/>
                </a:spcAft>
                <a:defRPr/>
              </a:pPr>
              <a:t>1</a:t>
            </a:fld>
            <a:r>
              <a:rPr lang="en-US" altLang="zh-CN">
                <a:solidFill>
                  <a:srgbClr val="000000"/>
                </a:solidFill>
              </a:rPr>
              <a:t>/469</a:t>
            </a:r>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2745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74440"/>
                                        </p:tgtEl>
                                        <p:attrNameLst>
                                          <p:attrName>style.visibility</p:attrName>
                                        </p:attrNameLst>
                                      </p:cBhvr>
                                      <p:to>
                                        <p:strVal val="visible"/>
                                      </p:to>
                                    </p:set>
                                    <p:animEffect>
                                      <p:cBhvr>
                                        <p:cTn id="22" dur="500"/>
                                        <p:tgtEl>
                                          <p:spTgt spid="2744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p:cBhvr>
                                        <p:cTn id="31" dur="500"/>
                                        <p:tgtEl>
                                          <p:spTgt spid="11"/>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p:cBhvr>
                                        <p:cTn id="39" dur="500"/>
                                        <p:tgtEl>
                                          <p:spTgt spid="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22" presetClass="entr" presetSubtype="1"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p:cBhvr>
                                        <p:cTn id="45" dur="500"/>
                                        <p:tgtEl>
                                          <p:spTgt spid="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74439"/>
                                        </p:tgtEl>
                                        <p:attrNameLst>
                                          <p:attrName>style.visibility</p:attrName>
                                        </p:attrNameLst>
                                      </p:cBhvr>
                                      <p:to>
                                        <p:strVal val="visible"/>
                                      </p:to>
                                    </p:set>
                                    <p:animEffect>
                                      <p:cBhvr>
                                        <p:cTn id="50" dur="500"/>
                                        <p:tgtEl>
                                          <p:spTgt spid="27443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74441"/>
                                        </p:tgtEl>
                                        <p:attrNameLst>
                                          <p:attrName>style.visibility</p:attrName>
                                        </p:attrNameLst>
                                      </p:cBhvr>
                                      <p:to>
                                        <p:strVal val="visible"/>
                                      </p:to>
                                    </p:set>
                                    <p:animEffect>
                                      <p:cBhvr>
                                        <p:cTn id="53" dur="500"/>
                                        <p:tgtEl>
                                          <p:spTgt spid="274441"/>
                                        </p:tgtEl>
                                      </p:cBhvr>
                                    </p:animEffect>
                                  </p:childTnLst>
                                </p:cTn>
                              </p:par>
                            </p:childTnLst>
                          </p:cTn>
                        </p:par>
                        <p:par>
                          <p:cTn id="54" fill="hold" nodeType="afterGroup">
                            <p:stCondLst>
                              <p:cond delay="500"/>
                            </p:stCondLst>
                            <p:childTnLst>
                              <p:par>
                                <p:cTn id="55" presetID="1" presetClass="entr" presetSubtype="0"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9" grpId="0" animBg="1"/>
      <p:bldP spid="274440" grpId="0" animBg="1"/>
      <p:bldP spid="274441" grpId="0" animBg="1"/>
      <p:bldP spid="274533"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84c6b54-b7be-45f1-8212-d9fb02ba5779"/>
          <p:cNvSpPr>
            <a:spLocks noGrp="1" noChangeArrowheads="1"/>
          </p:cNvSpPr>
          <p:nvPr>
            <p:ph type="title"/>
          </p:nvPr>
        </p:nvSpPr>
        <p:spPr>
          <a:xfrm>
            <a:off x="2277114" y="464628"/>
            <a:ext cx="8067358" cy="588108"/>
          </a:xfrm>
        </p:spPr>
        <p:txBody>
          <a:bodyPr/>
          <a:lstStyle/>
          <a:p>
            <a:r>
              <a:rPr lang="zh-CN" altLang="en-US" sz="3500" dirty="0"/>
              <a:t>备份策略</a:t>
            </a:r>
            <a:r>
              <a:rPr lang="en-US" altLang="zh-CN" sz="3500" dirty="0"/>
              <a:t>-</a:t>
            </a:r>
            <a:r>
              <a:rPr lang="zh-CN" altLang="en-US" sz="3500" dirty="0"/>
              <a:t>备份窗口</a:t>
            </a:r>
            <a:endParaRPr lang="en-US" altLang="zh-CN" sz="3500" dirty="0"/>
          </a:p>
        </p:txBody>
      </p:sp>
      <p:sp>
        <p:nvSpPr>
          <p:cNvPr id="2052" name="65731460-c69d-4d3e-8674-13e596504b0e"/>
          <p:cNvSpPr>
            <a:spLocks noGrp="1" noChangeArrowheads="1"/>
          </p:cNvSpPr>
          <p:nvPr>
            <p:ph type="body" idx="10"/>
          </p:nvPr>
        </p:nvSpPr>
        <p:spPr>
          <a:xfrm>
            <a:off x="658167" y="1304765"/>
            <a:ext cx="10767120" cy="1152128"/>
          </a:xfrm>
        </p:spPr>
        <p:txBody>
          <a:bodyPr/>
          <a:lstStyle/>
          <a:p>
            <a:pPr marL="266700" indent="-266700" algn="just" eaLnBrk="1" hangingPunct="1">
              <a:lnSpc>
                <a:spcPct val="120000"/>
              </a:lnSpc>
              <a:spcBef>
                <a:spcPts val="0"/>
              </a:spcBef>
              <a:buFont typeface="Wingdings" pitchFamily="2" charset="2"/>
              <a:buChar char="l"/>
              <a:defRPr/>
            </a:pPr>
            <a:r>
              <a:rPr lang="zh-CN" altLang="en-US" dirty="0">
                <a:latin typeface="+mn-ea"/>
              </a:rPr>
              <a:t>备份窗口（</a:t>
            </a:r>
            <a:r>
              <a:rPr lang="en-US" altLang="zh-CN" dirty="0">
                <a:latin typeface="+mn-ea"/>
              </a:rPr>
              <a:t>Backup window </a:t>
            </a:r>
            <a:r>
              <a:rPr lang="zh-CN" altLang="en-US" dirty="0">
                <a:latin typeface="+mn-ea"/>
              </a:rPr>
              <a:t>）是指在不严重影响使用需要备份的数据的应用程序情况下，进行数据备份的时间间隔，也就是完成一次给定备份所需的时间。</a:t>
            </a:r>
            <a:endParaRPr lang="en-US" altLang="zh-CN" dirty="0">
              <a:latin typeface="+mn-ea"/>
            </a:endParaRPr>
          </a:p>
          <a:p>
            <a:pPr algn="just" eaLnBrk="1" hangingPunct="1">
              <a:lnSpc>
                <a:spcPct val="120000"/>
              </a:lnSpc>
              <a:spcBef>
                <a:spcPts val="0"/>
              </a:spcBef>
              <a:buFont typeface="Wingdings" pitchFamily="2" charset="2"/>
              <a:buChar char="l"/>
              <a:defRPr/>
            </a:pPr>
            <a:endParaRPr lang="en-US" altLang="zh-CN" dirty="0"/>
          </a:p>
        </p:txBody>
      </p:sp>
      <p:graphicFrame>
        <p:nvGraphicFramePr>
          <p:cNvPr id="2050" name="cd279962-e69c-404b-8f7f-651215cbceda"/>
          <p:cNvGraphicFramePr>
            <a:graphicFrameLocks noGrp="1" noChangeAspect="1"/>
          </p:cNvGraphicFramePr>
          <p:nvPr>
            <p:ph type="chart" sz="half" idx="4294967295"/>
          </p:nvPr>
        </p:nvGraphicFramePr>
        <p:xfrm>
          <a:off x="3743120" y="2456893"/>
          <a:ext cx="4885086" cy="3261025"/>
        </p:xfrm>
        <a:graphic>
          <a:graphicData uri="http://schemas.openxmlformats.org/presentationml/2006/ole">
            <mc:AlternateContent xmlns:mc="http://schemas.openxmlformats.org/markup-compatibility/2006">
              <mc:Choice xmlns:v="urn:schemas-microsoft-com:vml" Requires="v">
                <p:oleObj spid="_x0000_s1044" name="图表" r:id="rId4" imgW="6093533" imgH="4064882" progId="MSGraph.Chart.8">
                  <p:embed followColorScheme="full"/>
                </p:oleObj>
              </mc:Choice>
              <mc:Fallback>
                <p:oleObj name="图表" r:id="rId4" imgW="6093533" imgH="4064882" progId="MSGraph.Chart.8">
                  <p:embed followColorScheme="full"/>
                  <p:pic>
                    <p:nvPicPr>
                      <p:cNvPr id="2050" name="cd279962-e69c-404b-8f7f-651215cbceda"/>
                      <p:cNvPicPr>
                        <a:picLocks noGrp="1" noChangeAspect="1"/>
                      </p:cNvPicPr>
                      <p:nvPr/>
                    </p:nvPicPr>
                    <p:blipFill>
                      <a:blip r:embed="rId5"/>
                      <a:stretch>
                        <a:fillRect/>
                      </a:stretch>
                    </p:blipFill>
                    <p:spPr>
                      <a:xfrm>
                        <a:off x="3743120" y="2456893"/>
                        <a:ext cx="4885086" cy="3261025"/>
                      </a:xfrm>
                      <a:prstGeom prst="rect">
                        <a:avLst/>
                      </a:prstGeom>
                      <a:noFill/>
                      <a:ln w="9525">
                        <a:noFill/>
                        <a:miter/>
                      </a:ln>
                    </p:spPr>
                  </p:pic>
                </p:oleObj>
              </mc:Fallback>
            </mc:AlternateContent>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e9931cc-91f4-4cbc-ad8d-8aab5ad6e474"/>
          <p:cNvSpPr>
            <a:spLocks noGrp="1" noChangeArrowheads="1"/>
          </p:cNvSpPr>
          <p:nvPr>
            <p:ph type="title"/>
          </p:nvPr>
        </p:nvSpPr>
        <p:spPr>
          <a:xfrm>
            <a:off x="833599" y="342099"/>
            <a:ext cx="8067358" cy="588108"/>
          </a:xfrm>
        </p:spPr>
        <p:txBody>
          <a:bodyPr/>
          <a:lstStyle/>
          <a:p>
            <a:pPr eaLnBrk="1" hangingPunct="1"/>
            <a:r>
              <a:rPr lang="zh-CN" altLang="en-US" sz="3500" dirty="0"/>
              <a:t>备份策略</a:t>
            </a:r>
            <a:r>
              <a:rPr lang="en-US" altLang="zh-CN" sz="3500" dirty="0"/>
              <a:t>-</a:t>
            </a:r>
            <a:r>
              <a:rPr lang="zh-CN" altLang="en-US" sz="3500" dirty="0"/>
              <a:t>备份类型</a:t>
            </a:r>
            <a:endParaRPr lang="en-US" altLang="zh-CN" sz="3500" dirty="0"/>
          </a:p>
        </p:txBody>
      </p:sp>
      <p:sp>
        <p:nvSpPr>
          <p:cNvPr id="27651" name="0a2696d7-3641-4bc7-ac5b-f287afa37407"/>
          <p:cNvSpPr>
            <a:spLocks noGrp="1" noChangeArrowheads="1"/>
          </p:cNvSpPr>
          <p:nvPr>
            <p:ph type="body" idx="10"/>
          </p:nvPr>
        </p:nvSpPr>
        <p:spPr>
          <a:xfrm>
            <a:off x="2898265" y="1315915"/>
            <a:ext cx="1455152" cy="403224"/>
          </a:xfrm>
        </p:spPr>
        <p:txBody>
          <a:bodyPr anchor="ctr"/>
          <a:lstStyle/>
          <a:p>
            <a:pPr algn="ctr" eaLnBrk="1" hangingPunct="1">
              <a:lnSpc>
                <a:spcPct val="130000"/>
              </a:lnSpc>
              <a:buNone/>
              <a:defRPr/>
            </a:pPr>
            <a:r>
              <a:rPr lang="en-US" altLang="zh-CN" sz="1600" dirty="0"/>
              <a:t> </a:t>
            </a:r>
            <a:r>
              <a:rPr lang="zh-CN" altLang="en-US" sz="1600" dirty="0"/>
              <a:t>完全备份</a:t>
            </a:r>
            <a:endParaRPr lang="en-US" altLang="ja-JP" sz="1600" dirty="0"/>
          </a:p>
        </p:txBody>
      </p:sp>
      <p:grpSp>
        <p:nvGrpSpPr>
          <p:cNvPr id="2" name="Groep 8"/>
          <p:cNvGrpSpPr/>
          <p:nvPr/>
        </p:nvGrpSpPr>
        <p:grpSpPr>
          <a:xfrm>
            <a:off x="4891253" y="1669433"/>
            <a:ext cx="2219760" cy="3934669"/>
            <a:chOff x="3367253" y="1770903"/>
            <a:chExt cx="2219760" cy="3934669"/>
          </a:xfrm>
        </p:grpSpPr>
        <p:sp>
          <p:nvSpPr>
            <p:cNvPr id="27690" name="2a485c1f-0aef-4e26-a722-75d7911c084c"/>
            <p:cNvSpPr>
              <a:spLocks noChangeShapeType="1"/>
            </p:cNvSpPr>
            <p:nvPr/>
          </p:nvSpPr>
          <p:spPr bwMode="auto">
            <a:xfrm>
              <a:off x="4957724" y="1770903"/>
              <a:ext cx="0" cy="3394075"/>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78" name="ce3c3ea2-edf3-4396-8eb6-b767fedb6401"/>
            <p:cNvSpPr>
              <a:spLocks noChangeArrowheads="1"/>
            </p:cNvSpPr>
            <p:nvPr/>
          </p:nvSpPr>
          <p:spPr bwMode="auto">
            <a:xfrm>
              <a:off x="4494787" y="3163560"/>
              <a:ext cx="381000" cy="182880"/>
            </a:xfrm>
            <a:prstGeom prst="rect">
              <a:avLst/>
            </a:prstGeom>
            <a:solidFill>
              <a:srgbClr val="FF00FF"/>
            </a:solidFill>
            <a:ln w="12700">
              <a:solidFill>
                <a:schemeClr val="tx1"/>
              </a:solidFill>
              <a:miter lim="800000"/>
            </a:ln>
          </p:spPr>
          <p:txBody>
            <a:bodyPr wrap="none" anchor="ctr"/>
            <a:lstStyle/>
            <a:p>
              <a:pPr>
                <a:defRPr/>
              </a:pPr>
              <a:endParaRPr lang="en-US" altLang="zh-CN" dirty="0"/>
            </a:p>
          </p:txBody>
        </p:sp>
        <p:sp>
          <p:nvSpPr>
            <p:cNvPr id="27679" name="993e009f-c849-4ea4-a16c-7f45e78478ab"/>
            <p:cNvSpPr>
              <a:spLocks noChangeArrowheads="1"/>
            </p:cNvSpPr>
            <p:nvPr/>
          </p:nvSpPr>
          <p:spPr bwMode="auto">
            <a:xfrm>
              <a:off x="4494787" y="3529354"/>
              <a:ext cx="457200" cy="182880"/>
            </a:xfrm>
            <a:prstGeom prst="rect">
              <a:avLst/>
            </a:prstGeom>
            <a:solidFill>
              <a:srgbClr val="FF00FF"/>
            </a:solidFill>
            <a:ln w="12700">
              <a:solidFill>
                <a:schemeClr val="tx1"/>
              </a:solidFill>
              <a:miter lim="800000"/>
            </a:ln>
          </p:spPr>
          <p:txBody>
            <a:bodyPr wrap="none" anchor="ctr"/>
            <a:lstStyle/>
            <a:p>
              <a:pPr>
                <a:defRPr/>
              </a:pPr>
              <a:endParaRPr lang="en-US" altLang="zh-CN" dirty="0"/>
            </a:p>
          </p:txBody>
        </p:sp>
        <p:sp>
          <p:nvSpPr>
            <p:cNvPr id="27680" name="ef922e8d-6b03-4c36-b85d-767417e60ec6"/>
            <p:cNvSpPr>
              <a:spLocks noChangeArrowheads="1"/>
            </p:cNvSpPr>
            <p:nvPr/>
          </p:nvSpPr>
          <p:spPr bwMode="auto">
            <a:xfrm>
              <a:off x="4494787" y="3895148"/>
              <a:ext cx="685800" cy="182880"/>
            </a:xfrm>
            <a:prstGeom prst="rect">
              <a:avLst/>
            </a:prstGeom>
            <a:solidFill>
              <a:srgbClr val="FF00FF"/>
            </a:solidFill>
            <a:ln w="12700">
              <a:solidFill>
                <a:schemeClr val="tx1"/>
              </a:solidFill>
              <a:miter lim="800000"/>
            </a:ln>
          </p:spPr>
          <p:txBody>
            <a:bodyPr wrap="none" anchor="ctr"/>
            <a:lstStyle/>
            <a:p>
              <a:pPr>
                <a:defRPr/>
              </a:pPr>
              <a:endParaRPr lang="en-US" altLang="zh-CN" dirty="0"/>
            </a:p>
          </p:txBody>
        </p:sp>
        <p:sp>
          <p:nvSpPr>
            <p:cNvPr id="27681" name="71e9bb9f-0611-497f-b208-10913169ed30"/>
            <p:cNvSpPr>
              <a:spLocks noChangeArrowheads="1"/>
            </p:cNvSpPr>
            <p:nvPr/>
          </p:nvSpPr>
          <p:spPr bwMode="auto">
            <a:xfrm>
              <a:off x="4494787" y="4260942"/>
              <a:ext cx="914400" cy="182880"/>
            </a:xfrm>
            <a:prstGeom prst="rect">
              <a:avLst/>
            </a:prstGeom>
            <a:solidFill>
              <a:srgbClr val="FF00FF"/>
            </a:solidFill>
            <a:ln w="12700">
              <a:solidFill>
                <a:schemeClr val="tx1"/>
              </a:solidFill>
              <a:miter lim="800000"/>
            </a:ln>
          </p:spPr>
          <p:txBody>
            <a:bodyPr wrap="none" anchor="ctr"/>
            <a:lstStyle/>
            <a:p>
              <a:pPr>
                <a:defRPr/>
              </a:pPr>
              <a:endParaRPr lang="en-US" altLang="zh-CN" dirty="0"/>
            </a:p>
          </p:txBody>
        </p:sp>
        <p:sp>
          <p:nvSpPr>
            <p:cNvPr id="27682" name="2b3f0d58-9141-4f8a-9ceb-49bbabdb93f1"/>
            <p:cNvSpPr>
              <a:spLocks noChangeArrowheads="1"/>
            </p:cNvSpPr>
            <p:nvPr/>
          </p:nvSpPr>
          <p:spPr bwMode="auto">
            <a:xfrm>
              <a:off x="3961387" y="4626738"/>
              <a:ext cx="1600200"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83" name="eb029fc6-929c-4851-a16b-23cba12860a5"/>
            <p:cNvSpPr>
              <a:spLocks noChangeArrowheads="1"/>
            </p:cNvSpPr>
            <p:nvPr/>
          </p:nvSpPr>
          <p:spPr bwMode="auto">
            <a:xfrm>
              <a:off x="4494787" y="2797766"/>
              <a:ext cx="228600" cy="182880"/>
            </a:xfrm>
            <a:prstGeom prst="rect">
              <a:avLst/>
            </a:prstGeom>
            <a:solidFill>
              <a:srgbClr val="FF00FF"/>
            </a:solidFill>
            <a:ln w="12700">
              <a:solidFill>
                <a:schemeClr val="tx1"/>
              </a:solidFill>
              <a:miter lim="800000"/>
            </a:ln>
          </p:spPr>
          <p:txBody>
            <a:bodyPr wrap="none" anchor="ctr"/>
            <a:lstStyle/>
            <a:p>
              <a:pPr>
                <a:defRPr/>
              </a:pPr>
              <a:endParaRPr lang="en-US" altLang="zh-CN" dirty="0"/>
            </a:p>
          </p:txBody>
        </p:sp>
        <p:sp>
          <p:nvSpPr>
            <p:cNvPr id="27684" name="d81d2007-e613-4fac-844b-79bee1998126"/>
            <p:cNvSpPr>
              <a:spLocks noChangeArrowheads="1"/>
            </p:cNvSpPr>
            <p:nvPr/>
          </p:nvSpPr>
          <p:spPr bwMode="auto">
            <a:xfrm>
              <a:off x="4494787" y="2431972"/>
              <a:ext cx="76200" cy="182880"/>
            </a:xfrm>
            <a:prstGeom prst="rect">
              <a:avLst/>
            </a:prstGeom>
            <a:solidFill>
              <a:srgbClr val="FF00FF"/>
            </a:solidFill>
            <a:ln w="12700">
              <a:solidFill>
                <a:schemeClr val="tx1"/>
              </a:solidFill>
              <a:miter lim="800000"/>
            </a:ln>
          </p:spPr>
          <p:txBody>
            <a:bodyPr wrap="none" anchor="ctr"/>
            <a:lstStyle/>
            <a:p>
              <a:pPr>
                <a:defRPr/>
              </a:pPr>
              <a:endParaRPr lang="en-US" altLang="zh-CN" dirty="0"/>
            </a:p>
          </p:txBody>
        </p:sp>
        <p:sp>
          <p:nvSpPr>
            <p:cNvPr id="27685" name="6eaf0616-4b90-4e1c-b8a9-13a135ce6aad"/>
            <p:cNvSpPr>
              <a:spLocks noChangeArrowheads="1"/>
            </p:cNvSpPr>
            <p:nvPr/>
          </p:nvSpPr>
          <p:spPr bwMode="auto">
            <a:xfrm>
              <a:off x="3961387" y="2066178"/>
              <a:ext cx="533400"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86" name="bf7099c2-5592-49bb-b20a-84ddd5281558"/>
            <p:cNvSpPr>
              <a:spLocks noChangeShapeType="1"/>
            </p:cNvSpPr>
            <p:nvPr/>
          </p:nvSpPr>
          <p:spPr bwMode="auto">
            <a:xfrm>
              <a:off x="3872179" y="1965960"/>
              <a:ext cx="0" cy="3017520"/>
            </a:xfrm>
            <a:prstGeom prst="line">
              <a:avLst/>
            </a:prstGeom>
            <a:noFill/>
            <a:ln w="38100">
              <a:solidFill>
                <a:schemeClr val="tx1"/>
              </a:solidFill>
              <a:miter lim="800000"/>
            </a:ln>
          </p:spPr>
          <p:txBody>
            <a:bodyPr/>
            <a:lstStyle/>
            <a:p>
              <a:pPr>
                <a:defRPr/>
              </a:pPr>
              <a:endParaRPr lang="en-US" altLang="zh-CN" dirty="0"/>
            </a:p>
          </p:txBody>
        </p:sp>
        <p:sp>
          <p:nvSpPr>
            <p:cNvPr id="27687" name="87fb0269-0a74-4ad0-9bce-9a32806de38a"/>
            <p:cNvSpPr>
              <a:spLocks noChangeShapeType="1"/>
            </p:cNvSpPr>
            <p:nvPr/>
          </p:nvSpPr>
          <p:spPr bwMode="auto">
            <a:xfrm>
              <a:off x="44947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88" name="ebfd486b-73db-44e9-9721-0ea85f778d0a"/>
            <p:cNvSpPr>
              <a:spLocks noChangeShapeType="1"/>
            </p:cNvSpPr>
            <p:nvPr/>
          </p:nvSpPr>
          <p:spPr bwMode="auto">
            <a:xfrm>
              <a:off x="45709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89" name="12010fff-6c52-458f-a20a-fba631e20ccc"/>
            <p:cNvSpPr>
              <a:spLocks noChangeShapeType="1"/>
            </p:cNvSpPr>
            <p:nvPr/>
          </p:nvSpPr>
          <p:spPr bwMode="auto">
            <a:xfrm>
              <a:off x="47233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91" name="15283209-7017-467f-9b1d-7e22ffd3a3d7"/>
            <p:cNvSpPr>
              <a:spLocks noChangeShapeType="1"/>
            </p:cNvSpPr>
            <p:nvPr/>
          </p:nvSpPr>
          <p:spPr bwMode="auto">
            <a:xfrm>
              <a:off x="49519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92" name="ab2880af-f9e9-48e8-99d8-422f4c1a836c"/>
            <p:cNvSpPr>
              <a:spLocks noChangeShapeType="1"/>
            </p:cNvSpPr>
            <p:nvPr/>
          </p:nvSpPr>
          <p:spPr bwMode="auto">
            <a:xfrm>
              <a:off x="51805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93" name="7dffd60a-42fa-43ae-b9a1-9f98b9eb3de6"/>
            <p:cNvSpPr>
              <a:spLocks noChangeShapeType="1"/>
            </p:cNvSpPr>
            <p:nvPr/>
          </p:nvSpPr>
          <p:spPr bwMode="auto">
            <a:xfrm>
              <a:off x="54091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94" name="232b4fb1-bc92-4d55-a6e5-3d55f55c84dc"/>
            <p:cNvSpPr>
              <a:spLocks noChangeShapeType="1"/>
            </p:cNvSpPr>
            <p:nvPr/>
          </p:nvSpPr>
          <p:spPr bwMode="auto">
            <a:xfrm>
              <a:off x="5561587"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95" name="14dee510-3081-4fc6-b06e-57f0a0c33a59"/>
            <p:cNvSpPr txBox="1">
              <a:spLocks noChangeArrowheads="1"/>
            </p:cNvSpPr>
            <p:nvPr/>
          </p:nvSpPr>
          <p:spPr bwMode="auto">
            <a:xfrm>
              <a:off x="3367253" y="2028074"/>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Sun.</a:t>
              </a:r>
            </a:p>
          </p:txBody>
        </p:sp>
        <p:sp>
          <p:nvSpPr>
            <p:cNvPr id="27696" name="ab2f464c-b102-47c2-a963-2cd87692a634"/>
            <p:cNvSpPr txBox="1">
              <a:spLocks noChangeArrowheads="1"/>
            </p:cNvSpPr>
            <p:nvPr/>
          </p:nvSpPr>
          <p:spPr bwMode="auto">
            <a:xfrm>
              <a:off x="3367253" y="239294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Mon.</a:t>
              </a:r>
            </a:p>
          </p:txBody>
        </p:sp>
        <p:sp>
          <p:nvSpPr>
            <p:cNvPr id="27697" name="d1c06efe-f2dc-465f-8b8b-c0faf9929566"/>
            <p:cNvSpPr txBox="1">
              <a:spLocks noChangeArrowheads="1"/>
            </p:cNvSpPr>
            <p:nvPr/>
          </p:nvSpPr>
          <p:spPr bwMode="auto">
            <a:xfrm>
              <a:off x="3367253" y="2757806"/>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Tue.</a:t>
              </a:r>
            </a:p>
          </p:txBody>
        </p:sp>
        <p:sp>
          <p:nvSpPr>
            <p:cNvPr id="27698" name="f9724b27-87da-4523-b046-d51dbc8fca92"/>
            <p:cNvSpPr txBox="1">
              <a:spLocks noChangeArrowheads="1"/>
            </p:cNvSpPr>
            <p:nvPr/>
          </p:nvSpPr>
          <p:spPr bwMode="auto">
            <a:xfrm>
              <a:off x="3367253" y="3122672"/>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Wed.</a:t>
              </a:r>
            </a:p>
          </p:txBody>
        </p:sp>
        <p:sp>
          <p:nvSpPr>
            <p:cNvPr id="27699" name="0c2c0ecb-69d4-43f5-beda-ceb46f27bc18"/>
            <p:cNvSpPr txBox="1">
              <a:spLocks noChangeArrowheads="1"/>
            </p:cNvSpPr>
            <p:nvPr/>
          </p:nvSpPr>
          <p:spPr bwMode="auto">
            <a:xfrm>
              <a:off x="3367253" y="3487538"/>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Thu.</a:t>
              </a:r>
            </a:p>
          </p:txBody>
        </p:sp>
        <p:sp>
          <p:nvSpPr>
            <p:cNvPr id="27700" name="516a93f1-c086-41cc-a5e8-9604c69f7466"/>
            <p:cNvSpPr txBox="1">
              <a:spLocks noChangeArrowheads="1"/>
            </p:cNvSpPr>
            <p:nvPr/>
          </p:nvSpPr>
          <p:spPr bwMode="auto">
            <a:xfrm>
              <a:off x="3367253" y="3852404"/>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Fri.</a:t>
              </a:r>
            </a:p>
          </p:txBody>
        </p:sp>
        <p:sp>
          <p:nvSpPr>
            <p:cNvPr id="27701" name="67ea18ee-f13d-40a6-90f8-eb7ec426fb57"/>
            <p:cNvSpPr txBox="1">
              <a:spLocks noChangeArrowheads="1"/>
            </p:cNvSpPr>
            <p:nvPr/>
          </p:nvSpPr>
          <p:spPr bwMode="auto">
            <a:xfrm>
              <a:off x="3367253" y="421727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Sat.</a:t>
              </a:r>
            </a:p>
          </p:txBody>
        </p:sp>
        <p:sp>
          <p:nvSpPr>
            <p:cNvPr id="27702" name="3fcf12b0-1edd-44df-a6cb-d0556c6292bf"/>
            <p:cNvSpPr txBox="1">
              <a:spLocks noChangeArrowheads="1"/>
            </p:cNvSpPr>
            <p:nvPr/>
          </p:nvSpPr>
          <p:spPr bwMode="auto">
            <a:xfrm>
              <a:off x="3367253" y="4582134"/>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Sun.</a:t>
              </a:r>
            </a:p>
          </p:txBody>
        </p:sp>
        <p:sp>
          <p:nvSpPr>
            <p:cNvPr id="27703" name="c1b31288-83b9-48d3-bdf4-c1dc9f01320a"/>
            <p:cNvSpPr txBox="1">
              <a:spLocks noChangeArrowheads="1"/>
            </p:cNvSpPr>
            <p:nvPr/>
          </p:nvSpPr>
          <p:spPr bwMode="auto">
            <a:xfrm>
              <a:off x="3456461" y="5114647"/>
              <a:ext cx="2130552" cy="590925"/>
            </a:xfrm>
            <a:prstGeom prst="rect">
              <a:avLst/>
            </a:prstGeom>
            <a:noFill/>
            <a:ln w="12700">
              <a:solidFill>
                <a:schemeClr val="tx1"/>
              </a:solidFill>
              <a:miter lim="800000"/>
            </a:ln>
          </p:spPr>
          <p:txBody>
            <a:bodyPr wrap="square" lIns="91434" tIns="45717" rIns="91434" bIns="45717">
              <a:spAutoFit/>
            </a:bodyPr>
            <a:lstStyle/>
            <a:p>
              <a:pPr marL="174625" indent="-174625" defTabSz="801370" eaLnBrk="0" fontAlgn="base" hangingPunct="0">
                <a:lnSpc>
                  <a:spcPct val="120000"/>
                </a:lnSpc>
                <a:spcBef>
                  <a:spcPct val="30000"/>
                </a:spcBef>
                <a:buClr>
                  <a:srgbClr val="808080"/>
                </a:buClr>
                <a:buSzPct val="60000"/>
                <a:buFont typeface="Wingdings" pitchFamily="2" charset="2"/>
                <a:buChar char="l"/>
                <a:defRPr/>
              </a:pPr>
              <a:r>
                <a:rPr lang="zh-CN" altLang="en-US" sz="1200" kern="0" dirty="0">
                  <a:solidFill>
                    <a:srgbClr val="000000"/>
                  </a:solidFill>
                  <a:ea typeface="华文细黑"/>
                </a:rPr>
                <a:t>每周进行一次完全备份</a:t>
              </a:r>
              <a:endParaRPr lang="en-US" altLang="ja-JP" sz="1200" kern="0" dirty="0">
                <a:solidFill>
                  <a:srgbClr val="000000"/>
                </a:solidFill>
                <a:ea typeface="华文细黑"/>
              </a:endParaRPr>
            </a:p>
            <a:p>
              <a:pPr marL="174625" indent="-174625" defTabSz="801370" eaLnBrk="0" fontAlgn="base" hangingPunct="0">
                <a:lnSpc>
                  <a:spcPct val="120000"/>
                </a:lnSpc>
                <a:spcBef>
                  <a:spcPct val="30000"/>
                </a:spcBef>
                <a:buClr>
                  <a:srgbClr val="808080"/>
                </a:buClr>
                <a:buSzPct val="60000"/>
                <a:buFont typeface="Wingdings" pitchFamily="2" charset="2"/>
                <a:buChar char="l"/>
                <a:defRPr/>
              </a:pPr>
              <a:r>
                <a:rPr lang="zh-CN" altLang="en-US" sz="1200" kern="0" dirty="0">
                  <a:solidFill>
                    <a:srgbClr val="000000"/>
                  </a:solidFill>
                  <a:ea typeface="华文细黑"/>
                </a:rPr>
                <a:t>每天进行一次差异备份</a:t>
              </a:r>
              <a:endParaRPr lang="en-US" altLang="ja-JP" sz="1200" kern="0" dirty="0">
                <a:solidFill>
                  <a:srgbClr val="000000"/>
                </a:solidFill>
                <a:ea typeface="华文细黑"/>
              </a:endParaRPr>
            </a:p>
          </p:txBody>
        </p:sp>
      </p:grpSp>
      <p:grpSp>
        <p:nvGrpSpPr>
          <p:cNvPr id="3" name="Groep 7"/>
          <p:cNvGrpSpPr/>
          <p:nvPr/>
        </p:nvGrpSpPr>
        <p:grpSpPr>
          <a:xfrm>
            <a:off x="2185972" y="1864410"/>
            <a:ext cx="2230156" cy="3738532"/>
            <a:chOff x="661972" y="1965881"/>
            <a:chExt cx="2230156" cy="3738532"/>
          </a:xfrm>
        </p:grpSpPr>
        <p:sp>
          <p:nvSpPr>
            <p:cNvPr id="27652" name="33bf0825-96ff-4748-84dc-273a00b073ff"/>
            <p:cNvSpPr>
              <a:spLocks noChangeArrowheads="1"/>
            </p:cNvSpPr>
            <p:nvPr/>
          </p:nvSpPr>
          <p:spPr bwMode="auto">
            <a:xfrm>
              <a:off x="1271572" y="3160473"/>
              <a:ext cx="915988"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3" name="950863b9-6554-4b66-b466-e9ece7d16a80"/>
            <p:cNvSpPr>
              <a:spLocks noChangeArrowheads="1"/>
            </p:cNvSpPr>
            <p:nvPr/>
          </p:nvSpPr>
          <p:spPr bwMode="auto">
            <a:xfrm>
              <a:off x="1271572" y="3526360"/>
              <a:ext cx="992188"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4" name="a045780e-9ef4-4d36-9115-51db92094f10"/>
            <p:cNvSpPr>
              <a:spLocks noChangeArrowheads="1"/>
            </p:cNvSpPr>
            <p:nvPr/>
          </p:nvSpPr>
          <p:spPr bwMode="auto">
            <a:xfrm>
              <a:off x="1271572" y="3892247"/>
              <a:ext cx="1220788"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5" name="c260fee2-271b-4be1-b95b-795339880828"/>
            <p:cNvSpPr>
              <a:spLocks noChangeArrowheads="1"/>
            </p:cNvSpPr>
            <p:nvPr/>
          </p:nvSpPr>
          <p:spPr bwMode="auto">
            <a:xfrm>
              <a:off x="1271572" y="4258134"/>
              <a:ext cx="1449388"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6" name="f7013ecb-7eae-4254-bc16-5dc07639b7a2"/>
            <p:cNvSpPr>
              <a:spLocks noChangeArrowheads="1"/>
            </p:cNvSpPr>
            <p:nvPr/>
          </p:nvSpPr>
          <p:spPr bwMode="auto">
            <a:xfrm>
              <a:off x="1271572" y="4624019"/>
              <a:ext cx="1601788"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7" name="d776d6fd-e9d7-4739-abbd-7ced3556d849"/>
            <p:cNvSpPr>
              <a:spLocks noChangeArrowheads="1"/>
            </p:cNvSpPr>
            <p:nvPr/>
          </p:nvSpPr>
          <p:spPr bwMode="auto">
            <a:xfrm>
              <a:off x="1271572" y="2794586"/>
              <a:ext cx="763588"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8" name="9e6441e7-f023-4787-a342-d70c6f8fdedf"/>
            <p:cNvSpPr>
              <a:spLocks noChangeArrowheads="1"/>
            </p:cNvSpPr>
            <p:nvPr/>
          </p:nvSpPr>
          <p:spPr bwMode="auto">
            <a:xfrm>
              <a:off x="1271572" y="2428699"/>
              <a:ext cx="609600"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59" name="917a6ce9-015d-48d6-8938-3e7968eba255"/>
            <p:cNvSpPr>
              <a:spLocks noChangeArrowheads="1"/>
            </p:cNvSpPr>
            <p:nvPr/>
          </p:nvSpPr>
          <p:spPr bwMode="auto">
            <a:xfrm>
              <a:off x="1271572" y="2067435"/>
              <a:ext cx="533400"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660" name="f448bcfa-a197-44ea-a471-6c89b9ed4b18"/>
            <p:cNvSpPr>
              <a:spLocks noChangeShapeType="1"/>
            </p:cNvSpPr>
            <p:nvPr/>
          </p:nvSpPr>
          <p:spPr bwMode="auto">
            <a:xfrm>
              <a:off x="1271572" y="1965881"/>
              <a:ext cx="0" cy="3017520"/>
            </a:xfrm>
            <a:prstGeom prst="line">
              <a:avLst/>
            </a:prstGeom>
            <a:noFill/>
            <a:ln w="38100">
              <a:solidFill>
                <a:schemeClr val="tx1"/>
              </a:solidFill>
              <a:miter lim="800000"/>
            </a:ln>
          </p:spPr>
          <p:txBody>
            <a:bodyPr/>
            <a:lstStyle/>
            <a:p>
              <a:pPr>
                <a:defRPr/>
              </a:pPr>
              <a:endParaRPr lang="en-US" altLang="zh-CN" dirty="0"/>
            </a:p>
          </p:txBody>
        </p:sp>
        <p:sp>
          <p:nvSpPr>
            <p:cNvPr id="27661" name="f6a1c068-289e-4c1d-9d68-6993a8f9ee36"/>
            <p:cNvSpPr>
              <a:spLocks noChangeShapeType="1"/>
            </p:cNvSpPr>
            <p:nvPr/>
          </p:nvSpPr>
          <p:spPr bwMode="auto">
            <a:xfrm>
              <a:off x="1804972"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2" name="efda444e-add4-4f75-829d-e4519ff94256"/>
            <p:cNvSpPr>
              <a:spLocks noChangeShapeType="1"/>
            </p:cNvSpPr>
            <p:nvPr/>
          </p:nvSpPr>
          <p:spPr bwMode="auto">
            <a:xfrm>
              <a:off x="1881172"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3" name="157cce39-4bc3-4e6e-9874-540ce93a6615"/>
            <p:cNvSpPr>
              <a:spLocks noChangeShapeType="1"/>
            </p:cNvSpPr>
            <p:nvPr/>
          </p:nvSpPr>
          <p:spPr bwMode="auto">
            <a:xfrm>
              <a:off x="2035160"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4" name="10f658ba-a140-464f-8d6b-105ec67fc6dd"/>
            <p:cNvSpPr>
              <a:spLocks noChangeShapeType="1"/>
            </p:cNvSpPr>
            <p:nvPr/>
          </p:nvSpPr>
          <p:spPr bwMode="auto">
            <a:xfrm>
              <a:off x="2187560"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5" name="9bd74bb4-90e9-4010-bb98-08a5d25831ab"/>
            <p:cNvSpPr>
              <a:spLocks noChangeShapeType="1"/>
            </p:cNvSpPr>
            <p:nvPr/>
          </p:nvSpPr>
          <p:spPr bwMode="auto">
            <a:xfrm>
              <a:off x="2263760"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6" name="9a7bc867-d859-400e-b8ea-a351c3934ccc"/>
            <p:cNvSpPr>
              <a:spLocks noChangeShapeType="1"/>
            </p:cNvSpPr>
            <p:nvPr/>
          </p:nvSpPr>
          <p:spPr bwMode="auto">
            <a:xfrm>
              <a:off x="2492360"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7" name="6f2772ed-f71d-400d-a617-047786241469"/>
            <p:cNvSpPr>
              <a:spLocks noChangeShapeType="1"/>
            </p:cNvSpPr>
            <p:nvPr/>
          </p:nvSpPr>
          <p:spPr bwMode="auto">
            <a:xfrm>
              <a:off x="2720960"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8" name="75f95cf0-5119-4f9d-a052-b720bcf9bac4"/>
            <p:cNvSpPr>
              <a:spLocks noChangeShapeType="1"/>
            </p:cNvSpPr>
            <p:nvPr/>
          </p:nvSpPr>
          <p:spPr bwMode="auto">
            <a:xfrm>
              <a:off x="2873360" y="1965881"/>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669" name="746ce21b-156a-4c0f-a198-60e82b46773c"/>
            <p:cNvSpPr txBox="1">
              <a:spLocks noChangeArrowheads="1"/>
            </p:cNvSpPr>
            <p:nvPr/>
          </p:nvSpPr>
          <p:spPr bwMode="auto">
            <a:xfrm>
              <a:off x="661972" y="201168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Sun.</a:t>
              </a:r>
            </a:p>
          </p:txBody>
        </p:sp>
        <p:sp>
          <p:nvSpPr>
            <p:cNvPr id="27670" name="5332743e-c433-4767-b4e7-a4c5d213cce6"/>
            <p:cNvSpPr txBox="1">
              <a:spLocks noChangeArrowheads="1"/>
            </p:cNvSpPr>
            <p:nvPr/>
          </p:nvSpPr>
          <p:spPr bwMode="auto">
            <a:xfrm>
              <a:off x="661972" y="237744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Mon.</a:t>
              </a:r>
            </a:p>
          </p:txBody>
        </p:sp>
        <p:sp>
          <p:nvSpPr>
            <p:cNvPr id="27671" name="6ca084f4-179f-4430-8402-828ea39b9f62"/>
            <p:cNvSpPr txBox="1">
              <a:spLocks noChangeArrowheads="1"/>
            </p:cNvSpPr>
            <p:nvPr/>
          </p:nvSpPr>
          <p:spPr bwMode="auto">
            <a:xfrm>
              <a:off x="661972" y="274320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Tue.</a:t>
              </a:r>
            </a:p>
          </p:txBody>
        </p:sp>
        <p:sp>
          <p:nvSpPr>
            <p:cNvPr id="27672" name="ff51ce1a-ae93-44a2-9285-051412649b25"/>
            <p:cNvSpPr txBox="1">
              <a:spLocks noChangeArrowheads="1"/>
            </p:cNvSpPr>
            <p:nvPr/>
          </p:nvSpPr>
          <p:spPr bwMode="auto">
            <a:xfrm>
              <a:off x="661972" y="310896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Wed.</a:t>
              </a:r>
            </a:p>
          </p:txBody>
        </p:sp>
        <p:sp>
          <p:nvSpPr>
            <p:cNvPr id="27673" name="7d7f25ef-47a7-47af-8866-c7024eb9c003"/>
            <p:cNvSpPr txBox="1">
              <a:spLocks noChangeArrowheads="1"/>
            </p:cNvSpPr>
            <p:nvPr/>
          </p:nvSpPr>
          <p:spPr bwMode="auto">
            <a:xfrm>
              <a:off x="661972" y="347472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Thu.</a:t>
              </a:r>
            </a:p>
          </p:txBody>
        </p:sp>
        <p:sp>
          <p:nvSpPr>
            <p:cNvPr id="27674" name="fdf6fc85-3144-4cf0-855d-4d81e1427942"/>
            <p:cNvSpPr txBox="1">
              <a:spLocks noChangeArrowheads="1"/>
            </p:cNvSpPr>
            <p:nvPr/>
          </p:nvSpPr>
          <p:spPr bwMode="auto">
            <a:xfrm>
              <a:off x="661972" y="384048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Fri.</a:t>
              </a:r>
            </a:p>
          </p:txBody>
        </p:sp>
        <p:sp>
          <p:nvSpPr>
            <p:cNvPr id="27675" name="95ad8ffb-8dce-4b9f-8978-efbb7ccc510e"/>
            <p:cNvSpPr txBox="1">
              <a:spLocks noChangeArrowheads="1"/>
            </p:cNvSpPr>
            <p:nvPr/>
          </p:nvSpPr>
          <p:spPr bwMode="auto">
            <a:xfrm>
              <a:off x="661972" y="420624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Sat.</a:t>
              </a:r>
            </a:p>
          </p:txBody>
        </p:sp>
        <p:sp>
          <p:nvSpPr>
            <p:cNvPr id="27676" name="31f20e65-3048-4f60-9fa8-07485f0879e0"/>
            <p:cNvSpPr txBox="1">
              <a:spLocks noChangeArrowheads="1"/>
            </p:cNvSpPr>
            <p:nvPr/>
          </p:nvSpPr>
          <p:spPr bwMode="auto">
            <a:xfrm>
              <a:off x="661972" y="457200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Sun.</a:t>
              </a:r>
            </a:p>
          </p:txBody>
        </p:sp>
        <p:sp>
          <p:nvSpPr>
            <p:cNvPr id="27677" name="94b94c4a-08b4-436b-a561-774bd94b4462"/>
            <p:cNvSpPr txBox="1">
              <a:spLocks noChangeArrowheads="1"/>
            </p:cNvSpPr>
            <p:nvPr/>
          </p:nvSpPr>
          <p:spPr bwMode="auto">
            <a:xfrm>
              <a:off x="761576" y="5114647"/>
              <a:ext cx="2130552" cy="589766"/>
            </a:xfrm>
            <a:prstGeom prst="rect">
              <a:avLst/>
            </a:prstGeom>
            <a:noFill/>
            <a:ln w="12700">
              <a:solidFill>
                <a:schemeClr val="tx1"/>
              </a:solidFill>
              <a:miter lim="800000"/>
            </a:ln>
          </p:spPr>
          <p:txBody>
            <a:bodyPr wrap="square" lIns="91434" tIns="45717" rIns="91434" bIns="45717">
              <a:noAutofit/>
            </a:bodyPr>
            <a:lstStyle/>
            <a:p>
              <a:pPr marL="174625" indent="-174625" defTabSz="801370" eaLnBrk="0" fontAlgn="base" hangingPunct="0">
                <a:lnSpc>
                  <a:spcPct val="120000"/>
                </a:lnSpc>
                <a:spcBef>
                  <a:spcPct val="30000"/>
                </a:spcBef>
                <a:buClr>
                  <a:srgbClr val="808080"/>
                </a:buClr>
                <a:buSzPct val="60000"/>
                <a:buFont typeface="Wingdings" pitchFamily="2" charset="2"/>
                <a:buChar char="l"/>
                <a:defRPr/>
              </a:pPr>
              <a:r>
                <a:rPr lang="zh-CN" altLang="en-US" sz="1200" kern="0" dirty="0">
                  <a:solidFill>
                    <a:srgbClr val="000000"/>
                  </a:solidFill>
                  <a:ea typeface="华文细黑"/>
                </a:rPr>
                <a:t>完全备份所有的数据</a:t>
              </a:r>
              <a:endParaRPr lang="en-US" altLang="zh-CN" sz="1200" kern="0" dirty="0">
                <a:solidFill>
                  <a:srgbClr val="000000"/>
                </a:solidFill>
                <a:ea typeface="华文细黑"/>
              </a:endParaRPr>
            </a:p>
            <a:p>
              <a:pPr marL="174625" indent="-174625" defTabSz="801370" eaLnBrk="0" fontAlgn="base" hangingPunct="0">
                <a:lnSpc>
                  <a:spcPct val="120000"/>
                </a:lnSpc>
                <a:spcBef>
                  <a:spcPct val="30000"/>
                </a:spcBef>
                <a:buClr>
                  <a:srgbClr val="808080"/>
                </a:buClr>
                <a:buSzPct val="60000"/>
                <a:buFont typeface="Wingdings" pitchFamily="2" charset="2"/>
                <a:buChar char="l"/>
                <a:defRPr/>
              </a:pPr>
              <a:r>
                <a:rPr lang="zh-CN" altLang="en-US" sz="1200" kern="0" dirty="0">
                  <a:solidFill>
                    <a:srgbClr val="000000"/>
                  </a:solidFill>
                  <a:ea typeface="华文细黑"/>
                </a:rPr>
                <a:t>易于管理</a:t>
              </a:r>
              <a:endParaRPr lang="en-US" altLang="ja-JP" sz="1200" kern="0" dirty="0">
                <a:solidFill>
                  <a:srgbClr val="000000"/>
                </a:solidFill>
                <a:ea typeface="华文细黑"/>
              </a:endParaRPr>
            </a:p>
          </p:txBody>
        </p:sp>
      </p:grpSp>
      <p:sp>
        <p:nvSpPr>
          <p:cNvPr id="85" name="0a2696d7-3641-4bc7-ac5b-f287afa37407"/>
          <p:cNvSpPr txBox="1">
            <a:spLocks noChangeArrowheads="1"/>
          </p:cNvSpPr>
          <p:nvPr/>
        </p:nvSpPr>
        <p:spPr bwMode="gray">
          <a:xfrm>
            <a:off x="5158847" y="1304764"/>
            <a:ext cx="2225089" cy="403224"/>
          </a:xfrm>
          <a:prstGeom prst="rect">
            <a:avLst/>
          </a:prstGeom>
          <a:noFill/>
          <a:ln w="9525">
            <a:noFill/>
            <a:miter lim="800000"/>
          </a:ln>
        </p:spPr>
        <p:txBody>
          <a:bodyPr vert="horz" wrap="square" lIns="0" tIns="0" rIns="0" bIns="0" numCol="1" anchor="ctr" anchorCtr="0" compatLnSpc="1"/>
          <a:lstStyle>
            <a:lvl1pPr marL="0" indent="0" algn="l" defTabSz="801370" rtl="0" eaLnBrk="1" fontAlgn="base" hangingPunct="1">
              <a:lnSpc>
                <a:spcPct val="140000"/>
              </a:lnSpc>
              <a:spcBef>
                <a:spcPct val="30000"/>
              </a:spcBef>
              <a:spcAft>
                <a:spcPct val="0"/>
              </a:spcAft>
              <a:buClr>
                <a:srgbClr val="808080"/>
              </a:buClr>
              <a:buSzPct val="60000"/>
              <a:buFont typeface="Wingdings" pitchFamily="2" charset="2"/>
              <a:buNone/>
              <a:tabLst>
                <a:tab pos="800100" algn="l"/>
              </a:tabLst>
              <a:defRPr sz="2000" b="0">
                <a:solidFill>
                  <a:schemeClr val="tx1"/>
                </a:solidFill>
                <a:latin typeface="Arial" pitchFamily="34" charset="0"/>
                <a:ea typeface="+mn-ea"/>
                <a:cs typeface="Arial" pitchFamily="34" charset="0"/>
              </a:defRPr>
            </a:lvl1pPr>
            <a:lvl2pPr marL="457200" indent="0" algn="l" defTabSz="801370" rtl="0" eaLnBrk="1" fontAlgn="base" hangingPunct="1">
              <a:lnSpc>
                <a:spcPct val="140000"/>
              </a:lnSpc>
              <a:spcBef>
                <a:spcPct val="30000"/>
              </a:spcBef>
              <a:spcAft>
                <a:spcPct val="0"/>
              </a:spcAft>
              <a:buClr>
                <a:schemeClr val="tx1"/>
              </a:buClr>
              <a:buSzPct val="50000"/>
              <a:buFont typeface="Wingdings" pitchFamily="2" charset="2"/>
              <a:buNone/>
              <a:defRPr sz="2000" b="1">
                <a:solidFill>
                  <a:schemeClr val="tx1"/>
                </a:solidFill>
                <a:latin typeface="+mn-lt"/>
                <a:ea typeface="+mn-ea"/>
              </a:defRPr>
            </a:lvl2pPr>
            <a:lvl3pPr marL="914400" indent="0" algn="l" defTabSz="801370" rtl="0" eaLnBrk="1" fontAlgn="base" hangingPunct="1">
              <a:lnSpc>
                <a:spcPct val="140000"/>
              </a:lnSpc>
              <a:spcBef>
                <a:spcPct val="30000"/>
              </a:spcBef>
              <a:spcAft>
                <a:spcPct val="0"/>
              </a:spcAft>
              <a:buSzPct val="50000"/>
              <a:buFont typeface="Wingdings" pitchFamily="2" charset="2"/>
              <a:buNone/>
              <a:defRPr sz="1800" b="1">
                <a:solidFill>
                  <a:schemeClr val="tx1"/>
                </a:solidFill>
                <a:latin typeface="FrutigerNext LT Regular" pitchFamily="34" charset="0"/>
                <a:ea typeface="+mn-ea"/>
              </a:defRPr>
            </a:lvl3pPr>
            <a:lvl4pPr marL="1371600" indent="0" algn="l" defTabSz="801370" rtl="0" eaLnBrk="1" fontAlgn="base" hangingPunct="1">
              <a:lnSpc>
                <a:spcPct val="140000"/>
              </a:lnSpc>
              <a:spcBef>
                <a:spcPct val="30000"/>
              </a:spcBef>
              <a:spcAft>
                <a:spcPct val="0"/>
              </a:spcAft>
              <a:buNone/>
              <a:defRPr sz="1600" b="1">
                <a:solidFill>
                  <a:schemeClr val="tx1"/>
                </a:solidFill>
                <a:latin typeface="FrutigerNext LT Regular" pitchFamily="34" charset="0"/>
                <a:ea typeface="+mn-ea"/>
              </a:defRPr>
            </a:lvl4pPr>
            <a:lvl5pPr marL="18288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FrutigerNext LT Regular" pitchFamily="34" charset="0"/>
                <a:ea typeface="+mn-ea"/>
              </a:defRPr>
            </a:lvl5pPr>
            <a:lvl6pPr marL="22860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6pPr>
            <a:lvl7pPr marL="27432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7pPr>
            <a:lvl8pPr marL="32004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8pPr>
            <a:lvl9pPr marL="36576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9pPr>
          </a:lstStyle>
          <a:p>
            <a:pPr algn="ctr">
              <a:lnSpc>
                <a:spcPct val="130000"/>
              </a:lnSpc>
              <a:defRPr/>
            </a:pPr>
            <a:r>
              <a:rPr lang="zh-CN" altLang="en-US" sz="1600" kern="0" dirty="0"/>
              <a:t>差异备份</a:t>
            </a:r>
            <a:endParaRPr lang="en-US" altLang="ja-JP" sz="1600" kern="0" dirty="0"/>
          </a:p>
        </p:txBody>
      </p:sp>
      <p:sp>
        <p:nvSpPr>
          <p:cNvPr id="86" name="0a2696d7-3641-4bc7-ac5b-f287afa37407"/>
          <p:cNvSpPr txBox="1">
            <a:spLocks noChangeArrowheads="1"/>
          </p:cNvSpPr>
          <p:nvPr/>
        </p:nvSpPr>
        <p:spPr bwMode="gray">
          <a:xfrm>
            <a:off x="7910589" y="1304764"/>
            <a:ext cx="2367964" cy="403224"/>
          </a:xfrm>
          <a:prstGeom prst="rect">
            <a:avLst/>
          </a:prstGeom>
          <a:noFill/>
          <a:ln w="9525">
            <a:noFill/>
            <a:miter lim="800000"/>
          </a:ln>
        </p:spPr>
        <p:txBody>
          <a:bodyPr vert="horz" wrap="square" lIns="0" tIns="0" rIns="0" bIns="0" numCol="1" anchor="ctr" anchorCtr="0" compatLnSpc="1"/>
          <a:lstStyle>
            <a:lvl1pPr marL="0" indent="0" algn="l" defTabSz="801370" rtl="0" eaLnBrk="1" fontAlgn="base" hangingPunct="1">
              <a:lnSpc>
                <a:spcPct val="140000"/>
              </a:lnSpc>
              <a:spcBef>
                <a:spcPct val="30000"/>
              </a:spcBef>
              <a:spcAft>
                <a:spcPct val="0"/>
              </a:spcAft>
              <a:buClr>
                <a:srgbClr val="808080"/>
              </a:buClr>
              <a:buSzPct val="60000"/>
              <a:buFont typeface="Wingdings" pitchFamily="2" charset="2"/>
              <a:buNone/>
              <a:tabLst>
                <a:tab pos="800100" algn="l"/>
              </a:tabLst>
              <a:defRPr sz="2000" b="0">
                <a:solidFill>
                  <a:schemeClr val="tx1"/>
                </a:solidFill>
                <a:latin typeface="Arial" pitchFamily="34" charset="0"/>
                <a:ea typeface="+mn-ea"/>
                <a:cs typeface="Arial" pitchFamily="34" charset="0"/>
              </a:defRPr>
            </a:lvl1pPr>
            <a:lvl2pPr marL="457200" indent="0" algn="l" defTabSz="801370" rtl="0" eaLnBrk="1" fontAlgn="base" hangingPunct="1">
              <a:lnSpc>
                <a:spcPct val="140000"/>
              </a:lnSpc>
              <a:spcBef>
                <a:spcPct val="30000"/>
              </a:spcBef>
              <a:spcAft>
                <a:spcPct val="0"/>
              </a:spcAft>
              <a:buClr>
                <a:schemeClr val="tx1"/>
              </a:buClr>
              <a:buSzPct val="50000"/>
              <a:buFont typeface="Wingdings" pitchFamily="2" charset="2"/>
              <a:buNone/>
              <a:defRPr sz="2000" b="1">
                <a:solidFill>
                  <a:schemeClr val="tx1"/>
                </a:solidFill>
                <a:latin typeface="+mn-lt"/>
                <a:ea typeface="+mn-ea"/>
              </a:defRPr>
            </a:lvl2pPr>
            <a:lvl3pPr marL="914400" indent="0" algn="l" defTabSz="801370" rtl="0" eaLnBrk="1" fontAlgn="base" hangingPunct="1">
              <a:lnSpc>
                <a:spcPct val="140000"/>
              </a:lnSpc>
              <a:spcBef>
                <a:spcPct val="30000"/>
              </a:spcBef>
              <a:spcAft>
                <a:spcPct val="0"/>
              </a:spcAft>
              <a:buSzPct val="50000"/>
              <a:buFont typeface="Wingdings" pitchFamily="2" charset="2"/>
              <a:buNone/>
              <a:defRPr sz="1800" b="1">
                <a:solidFill>
                  <a:schemeClr val="tx1"/>
                </a:solidFill>
                <a:latin typeface="FrutigerNext LT Regular" pitchFamily="34" charset="0"/>
                <a:ea typeface="+mn-ea"/>
              </a:defRPr>
            </a:lvl3pPr>
            <a:lvl4pPr marL="1371600" indent="0" algn="l" defTabSz="801370" rtl="0" eaLnBrk="1" fontAlgn="base" hangingPunct="1">
              <a:lnSpc>
                <a:spcPct val="140000"/>
              </a:lnSpc>
              <a:spcBef>
                <a:spcPct val="30000"/>
              </a:spcBef>
              <a:spcAft>
                <a:spcPct val="0"/>
              </a:spcAft>
              <a:buNone/>
              <a:defRPr sz="1600" b="1">
                <a:solidFill>
                  <a:schemeClr val="tx1"/>
                </a:solidFill>
                <a:latin typeface="FrutigerNext LT Regular" pitchFamily="34" charset="0"/>
                <a:ea typeface="+mn-ea"/>
              </a:defRPr>
            </a:lvl4pPr>
            <a:lvl5pPr marL="18288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FrutigerNext LT Regular" pitchFamily="34" charset="0"/>
                <a:ea typeface="+mn-ea"/>
              </a:defRPr>
            </a:lvl5pPr>
            <a:lvl6pPr marL="22860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6pPr>
            <a:lvl7pPr marL="27432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7pPr>
            <a:lvl8pPr marL="32004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8pPr>
            <a:lvl9pPr marL="3657600" indent="0" algn="l" defTabSz="801370" rtl="0" eaLnBrk="1" fontAlgn="base" hangingPunct="1">
              <a:lnSpc>
                <a:spcPct val="140000"/>
              </a:lnSpc>
              <a:spcBef>
                <a:spcPct val="30000"/>
              </a:spcBef>
              <a:spcAft>
                <a:spcPct val="0"/>
              </a:spcAft>
              <a:buFont typeface="FrutigerNext LT Medium" pitchFamily="34" charset="0"/>
              <a:buNone/>
              <a:defRPr sz="1600" b="1">
                <a:solidFill>
                  <a:schemeClr val="tx1"/>
                </a:solidFill>
                <a:latin typeface="+mj-lt"/>
                <a:ea typeface="+mn-ea"/>
              </a:defRPr>
            </a:lvl9pPr>
          </a:lstStyle>
          <a:p>
            <a:pPr algn="ctr">
              <a:lnSpc>
                <a:spcPct val="130000"/>
              </a:lnSpc>
              <a:defRPr/>
            </a:pPr>
            <a:r>
              <a:rPr lang="zh-CN" altLang="en-US" sz="1600" kern="0" dirty="0"/>
              <a:t>增量备份</a:t>
            </a:r>
            <a:endParaRPr lang="en-US" altLang="ja-JP" sz="1600" kern="0" dirty="0"/>
          </a:p>
        </p:txBody>
      </p:sp>
      <p:grpSp>
        <p:nvGrpSpPr>
          <p:cNvPr id="4" name="Groep 9"/>
          <p:cNvGrpSpPr/>
          <p:nvPr/>
        </p:nvGrpSpPr>
        <p:grpSpPr>
          <a:xfrm>
            <a:off x="7733059" y="1864489"/>
            <a:ext cx="2233266" cy="3739612"/>
            <a:chOff x="6209059" y="1965960"/>
            <a:chExt cx="2233266" cy="3739612"/>
          </a:xfrm>
        </p:grpSpPr>
        <p:sp>
          <p:nvSpPr>
            <p:cNvPr id="27729" name="daab1cee-c66b-4c0b-aafc-df94e17b2ad0"/>
            <p:cNvSpPr txBox="1">
              <a:spLocks noChangeArrowheads="1"/>
            </p:cNvSpPr>
            <p:nvPr/>
          </p:nvSpPr>
          <p:spPr bwMode="auto">
            <a:xfrm>
              <a:off x="6311590" y="5114647"/>
              <a:ext cx="2130735" cy="590925"/>
            </a:xfrm>
            <a:prstGeom prst="rect">
              <a:avLst/>
            </a:prstGeom>
            <a:noFill/>
            <a:ln w="12700">
              <a:solidFill>
                <a:schemeClr val="tx1"/>
              </a:solidFill>
              <a:miter lim="800000"/>
            </a:ln>
          </p:spPr>
          <p:txBody>
            <a:bodyPr wrap="square" lIns="91434" tIns="45717" rIns="91434" bIns="45717">
              <a:spAutoFit/>
            </a:bodyPr>
            <a:lstStyle/>
            <a:p>
              <a:pPr marL="174625" indent="-174625" defTabSz="801370" eaLnBrk="0" fontAlgn="base" hangingPunct="0">
                <a:lnSpc>
                  <a:spcPct val="120000"/>
                </a:lnSpc>
                <a:spcBef>
                  <a:spcPct val="30000"/>
                </a:spcBef>
                <a:buClr>
                  <a:srgbClr val="808080"/>
                </a:buClr>
                <a:buSzPct val="60000"/>
                <a:buFont typeface="Wingdings" pitchFamily="2" charset="2"/>
                <a:buChar char="l"/>
                <a:defRPr/>
              </a:pPr>
              <a:r>
                <a:rPr lang="zh-CN" altLang="en-US" sz="1200" kern="0" dirty="0">
                  <a:solidFill>
                    <a:srgbClr val="000000"/>
                  </a:solidFill>
                  <a:ea typeface="华文细黑"/>
                </a:rPr>
                <a:t>每周进行一次完全备份</a:t>
              </a:r>
              <a:endParaRPr lang="en-US" altLang="ja-JP" sz="1200" kern="0" dirty="0">
                <a:solidFill>
                  <a:srgbClr val="000000"/>
                </a:solidFill>
                <a:ea typeface="华文细黑"/>
              </a:endParaRPr>
            </a:p>
            <a:p>
              <a:pPr marL="174625" indent="-174625" defTabSz="801370" eaLnBrk="0" fontAlgn="base" hangingPunct="0">
                <a:lnSpc>
                  <a:spcPct val="120000"/>
                </a:lnSpc>
                <a:spcBef>
                  <a:spcPct val="30000"/>
                </a:spcBef>
                <a:buClr>
                  <a:srgbClr val="808080"/>
                </a:buClr>
                <a:buSzPct val="60000"/>
                <a:buFont typeface="Wingdings" pitchFamily="2" charset="2"/>
                <a:buChar char="l"/>
                <a:defRPr/>
              </a:pPr>
              <a:r>
                <a:rPr lang="zh-CN" altLang="en-US" sz="1200" kern="0" dirty="0">
                  <a:solidFill>
                    <a:srgbClr val="000000"/>
                  </a:solidFill>
                  <a:ea typeface="华文细黑"/>
                </a:rPr>
                <a:t>每天进行增量备份</a:t>
              </a:r>
              <a:endParaRPr lang="en-US" altLang="ja-JP" sz="1200" kern="0" dirty="0">
                <a:solidFill>
                  <a:srgbClr val="000000"/>
                </a:solidFill>
                <a:ea typeface="华文细黑"/>
              </a:endParaRPr>
            </a:p>
          </p:txBody>
        </p:sp>
        <p:sp>
          <p:nvSpPr>
            <p:cNvPr id="27704" name="06a7ee7a-c0e4-4015-870f-f1775fd3e2cf"/>
            <p:cNvSpPr>
              <a:spLocks noChangeArrowheads="1"/>
            </p:cNvSpPr>
            <p:nvPr/>
          </p:nvSpPr>
          <p:spPr bwMode="auto">
            <a:xfrm>
              <a:off x="7591810" y="3165147"/>
              <a:ext cx="152400" cy="182880"/>
            </a:xfrm>
            <a:prstGeom prst="rect">
              <a:avLst/>
            </a:prstGeom>
            <a:solidFill>
              <a:srgbClr val="FF0000"/>
            </a:solidFill>
            <a:ln w="12700">
              <a:solidFill>
                <a:schemeClr val="tx1"/>
              </a:solidFill>
              <a:miter lim="800000"/>
            </a:ln>
          </p:spPr>
          <p:txBody>
            <a:bodyPr wrap="none" anchor="ctr"/>
            <a:lstStyle/>
            <a:p>
              <a:pPr>
                <a:defRPr/>
              </a:pPr>
              <a:endParaRPr lang="en-US" altLang="zh-CN" dirty="0"/>
            </a:p>
          </p:txBody>
        </p:sp>
        <p:sp>
          <p:nvSpPr>
            <p:cNvPr id="27705" name="be220c8b-2a66-4717-957b-574e0a233ad2"/>
            <p:cNvSpPr>
              <a:spLocks noChangeArrowheads="1"/>
            </p:cNvSpPr>
            <p:nvPr/>
          </p:nvSpPr>
          <p:spPr bwMode="auto">
            <a:xfrm>
              <a:off x="7744210" y="3530941"/>
              <a:ext cx="76200" cy="182880"/>
            </a:xfrm>
            <a:prstGeom prst="rect">
              <a:avLst/>
            </a:prstGeom>
            <a:solidFill>
              <a:srgbClr val="FF0000"/>
            </a:solidFill>
            <a:ln w="12700">
              <a:solidFill>
                <a:schemeClr val="tx1"/>
              </a:solidFill>
              <a:miter lim="800000"/>
            </a:ln>
          </p:spPr>
          <p:txBody>
            <a:bodyPr wrap="none" anchor="ctr"/>
            <a:lstStyle/>
            <a:p>
              <a:pPr>
                <a:defRPr/>
              </a:pPr>
              <a:endParaRPr lang="en-US" altLang="zh-CN" dirty="0"/>
            </a:p>
          </p:txBody>
        </p:sp>
        <p:sp>
          <p:nvSpPr>
            <p:cNvPr id="27706" name="7dcabd2b-6b45-4ce1-bede-429267801667"/>
            <p:cNvSpPr>
              <a:spLocks noChangeArrowheads="1"/>
            </p:cNvSpPr>
            <p:nvPr/>
          </p:nvSpPr>
          <p:spPr bwMode="auto">
            <a:xfrm>
              <a:off x="7820410" y="3896735"/>
              <a:ext cx="228600" cy="182880"/>
            </a:xfrm>
            <a:prstGeom prst="rect">
              <a:avLst/>
            </a:prstGeom>
            <a:solidFill>
              <a:srgbClr val="FF0000"/>
            </a:solidFill>
            <a:ln w="12700">
              <a:solidFill>
                <a:schemeClr val="tx1"/>
              </a:solidFill>
              <a:miter lim="800000"/>
            </a:ln>
          </p:spPr>
          <p:txBody>
            <a:bodyPr wrap="none" anchor="ctr"/>
            <a:lstStyle/>
            <a:p>
              <a:pPr>
                <a:defRPr/>
              </a:pPr>
              <a:endParaRPr lang="en-US" altLang="zh-CN" dirty="0"/>
            </a:p>
          </p:txBody>
        </p:sp>
        <p:sp>
          <p:nvSpPr>
            <p:cNvPr id="27707" name="681dd084-2a75-496d-bd4e-98a814009ec1"/>
            <p:cNvSpPr>
              <a:spLocks noChangeArrowheads="1"/>
            </p:cNvSpPr>
            <p:nvPr/>
          </p:nvSpPr>
          <p:spPr bwMode="auto">
            <a:xfrm>
              <a:off x="8049010" y="4262529"/>
              <a:ext cx="228600" cy="182880"/>
            </a:xfrm>
            <a:prstGeom prst="rect">
              <a:avLst/>
            </a:prstGeom>
            <a:solidFill>
              <a:srgbClr val="FF0000"/>
            </a:solidFill>
            <a:ln w="12700">
              <a:solidFill>
                <a:schemeClr val="tx1"/>
              </a:solidFill>
              <a:miter lim="800000"/>
            </a:ln>
          </p:spPr>
          <p:txBody>
            <a:bodyPr wrap="none" anchor="ctr"/>
            <a:lstStyle/>
            <a:p>
              <a:pPr>
                <a:defRPr/>
              </a:pPr>
              <a:endParaRPr lang="en-US" altLang="zh-CN" dirty="0"/>
            </a:p>
          </p:txBody>
        </p:sp>
        <p:sp>
          <p:nvSpPr>
            <p:cNvPr id="27708" name="6999abfc-2a35-48d1-9464-71d48d6b5e6a"/>
            <p:cNvSpPr>
              <a:spLocks noChangeArrowheads="1"/>
            </p:cNvSpPr>
            <p:nvPr/>
          </p:nvSpPr>
          <p:spPr bwMode="auto">
            <a:xfrm>
              <a:off x="6829810" y="4628326"/>
              <a:ext cx="1600200"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709" name="a6bb26a9-bca3-47f3-b3a2-b786a075af3d"/>
            <p:cNvSpPr>
              <a:spLocks noChangeArrowheads="1"/>
            </p:cNvSpPr>
            <p:nvPr/>
          </p:nvSpPr>
          <p:spPr bwMode="auto">
            <a:xfrm>
              <a:off x="7439410" y="2799353"/>
              <a:ext cx="152400" cy="182880"/>
            </a:xfrm>
            <a:prstGeom prst="rect">
              <a:avLst/>
            </a:prstGeom>
            <a:solidFill>
              <a:srgbClr val="FF0000"/>
            </a:solidFill>
            <a:ln w="12700">
              <a:solidFill>
                <a:schemeClr val="tx1"/>
              </a:solidFill>
              <a:miter lim="800000"/>
            </a:ln>
          </p:spPr>
          <p:txBody>
            <a:bodyPr wrap="none" anchor="ctr"/>
            <a:lstStyle/>
            <a:p>
              <a:pPr>
                <a:defRPr/>
              </a:pPr>
              <a:endParaRPr lang="en-US" altLang="zh-CN" dirty="0"/>
            </a:p>
          </p:txBody>
        </p:sp>
        <p:sp>
          <p:nvSpPr>
            <p:cNvPr id="27710" name="1892658c-b867-447e-97ff-2187356f8bf6"/>
            <p:cNvSpPr>
              <a:spLocks noChangeArrowheads="1"/>
            </p:cNvSpPr>
            <p:nvPr/>
          </p:nvSpPr>
          <p:spPr bwMode="auto">
            <a:xfrm>
              <a:off x="7363210" y="2433559"/>
              <a:ext cx="76200" cy="182880"/>
            </a:xfrm>
            <a:prstGeom prst="rect">
              <a:avLst/>
            </a:prstGeom>
            <a:solidFill>
              <a:srgbClr val="FF0000"/>
            </a:solidFill>
            <a:ln w="12700">
              <a:solidFill>
                <a:schemeClr val="tx1"/>
              </a:solidFill>
              <a:miter lim="800000"/>
            </a:ln>
          </p:spPr>
          <p:txBody>
            <a:bodyPr wrap="none" anchor="ctr"/>
            <a:lstStyle/>
            <a:p>
              <a:pPr>
                <a:defRPr/>
              </a:pPr>
              <a:endParaRPr lang="en-US" altLang="zh-CN" dirty="0"/>
            </a:p>
          </p:txBody>
        </p:sp>
        <p:sp>
          <p:nvSpPr>
            <p:cNvPr id="27711" name="e875ec69-7f73-4e7c-a856-c49f87ffda9c"/>
            <p:cNvSpPr>
              <a:spLocks noChangeArrowheads="1"/>
            </p:cNvSpPr>
            <p:nvPr/>
          </p:nvSpPr>
          <p:spPr bwMode="auto">
            <a:xfrm>
              <a:off x="6829810" y="2067765"/>
              <a:ext cx="533400" cy="182880"/>
            </a:xfrm>
            <a:prstGeom prst="rect">
              <a:avLst/>
            </a:prstGeom>
            <a:solidFill>
              <a:srgbClr val="FF9900"/>
            </a:solidFill>
            <a:ln w="12700">
              <a:solidFill>
                <a:schemeClr val="tx1"/>
              </a:solidFill>
              <a:miter lim="800000"/>
            </a:ln>
          </p:spPr>
          <p:txBody>
            <a:bodyPr wrap="none" anchor="ctr"/>
            <a:lstStyle/>
            <a:p>
              <a:pPr>
                <a:defRPr/>
              </a:pPr>
              <a:endParaRPr lang="en-US" altLang="zh-CN" dirty="0"/>
            </a:p>
          </p:txBody>
        </p:sp>
        <p:sp>
          <p:nvSpPr>
            <p:cNvPr id="27719" name="9e3dd14c-4572-4b3c-bc84-88e8cec8fe1f"/>
            <p:cNvSpPr>
              <a:spLocks noChangeShapeType="1"/>
            </p:cNvSpPr>
            <p:nvPr/>
          </p:nvSpPr>
          <p:spPr bwMode="auto">
            <a:xfrm>
              <a:off x="82776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720" name="a3a0737c-1f4d-4764-90a2-b6c55bc8ec81"/>
            <p:cNvSpPr>
              <a:spLocks noChangeShapeType="1"/>
            </p:cNvSpPr>
            <p:nvPr/>
          </p:nvSpPr>
          <p:spPr bwMode="auto">
            <a:xfrm>
              <a:off x="84300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27721" name="ed52df6d-fcb1-4321-bcc2-9e48d1e45022"/>
            <p:cNvSpPr txBox="1">
              <a:spLocks noChangeArrowheads="1"/>
            </p:cNvSpPr>
            <p:nvPr/>
          </p:nvSpPr>
          <p:spPr bwMode="auto">
            <a:xfrm>
              <a:off x="6209059" y="2024898"/>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Sun.</a:t>
              </a:r>
            </a:p>
          </p:txBody>
        </p:sp>
        <p:sp>
          <p:nvSpPr>
            <p:cNvPr id="27722" name="4c1e4d0a-4f75-4df7-944a-369e96aa683d"/>
            <p:cNvSpPr txBox="1">
              <a:spLocks noChangeArrowheads="1"/>
            </p:cNvSpPr>
            <p:nvPr/>
          </p:nvSpPr>
          <p:spPr bwMode="auto">
            <a:xfrm>
              <a:off x="6209059" y="2388851"/>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Mon.</a:t>
              </a:r>
            </a:p>
          </p:txBody>
        </p:sp>
        <p:sp>
          <p:nvSpPr>
            <p:cNvPr id="27723" name="ebad7ef4-d047-4a69-97e0-58c2270012a2"/>
            <p:cNvSpPr txBox="1">
              <a:spLocks noChangeArrowheads="1"/>
            </p:cNvSpPr>
            <p:nvPr/>
          </p:nvSpPr>
          <p:spPr bwMode="auto">
            <a:xfrm>
              <a:off x="6209059" y="2752804"/>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Tue.</a:t>
              </a:r>
            </a:p>
          </p:txBody>
        </p:sp>
        <p:sp>
          <p:nvSpPr>
            <p:cNvPr id="27724" name="a8f60f9d-ac89-47e0-bf3f-9ed3c6facb89"/>
            <p:cNvSpPr txBox="1">
              <a:spLocks noChangeArrowheads="1"/>
            </p:cNvSpPr>
            <p:nvPr/>
          </p:nvSpPr>
          <p:spPr bwMode="auto">
            <a:xfrm>
              <a:off x="6209059" y="3116757"/>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Wed.</a:t>
              </a:r>
            </a:p>
          </p:txBody>
        </p:sp>
        <p:sp>
          <p:nvSpPr>
            <p:cNvPr id="27725" name="175774ca-5d3d-471b-a14e-9515d2cef19a"/>
            <p:cNvSpPr txBox="1">
              <a:spLocks noChangeArrowheads="1"/>
            </p:cNvSpPr>
            <p:nvPr/>
          </p:nvSpPr>
          <p:spPr bwMode="auto">
            <a:xfrm>
              <a:off x="6209059" y="3480710"/>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Thu.</a:t>
              </a:r>
            </a:p>
          </p:txBody>
        </p:sp>
        <p:sp>
          <p:nvSpPr>
            <p:cNvPr id="27726" name="6d7aaef2-5b5a-4c5f-a6cc-5aa922587425"/>
            <p:cNvSpPr txBox="1">
              <a:spLocks noChangeArrowheads="1"/>
            </p:cNvSpPr>
            <p:nvPr/>
          </p:nvSpPr>
          <p:spPr bwMode="auto">
            <a:xfrm>
              <a:off x="6209059" y="3844663"/>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Fri.</a:t>
              </a:r>
            </a:p>
          </p:txBody>
        </p:sp>
        <p:sp>
          <p:nvSpPr>
            <p:cNvPr id="27727" name="0091e47c-46b6-4c35-a180-284688cebc47"/>
            <p:cNvSpPr txBox="1">
              <a:spLocks noChangeArrowheads="1"/>
            </p:cNvSpPr>
            <p:nvPr/>
          </p:nvSpPr>
          <p:spPr bwMode="auto">
            <a:xfrm>
              <a:off x="6209059" y="4208616"/>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Sat.</a:t>
              </a:r>
            </a:p>
          </p:txBody>
        </p:sp>
        <p:sp>
          <p:nvSpPr>
            <p:cNvPr id="27728" name="fa916853-d032-4c0e-9376-5f2d54872389"/>
            <p:cNvSpPr txBox="1">
              <a:spLocks noChangeArrowheads="1"/>
            </p:cNvSpPr>
            <p:nvPr/>
          </p:nvSpPr>
          <p:spPr bwMode="auto">
            <a:xfrm>
              <a:off x="6209059" y="4572571"/>
              <a:ext cx="685800" cy="276993"/>
            </a:xfrm>
            <a:prstGeom prst="rect">
              <a:avLst/>
            </a:prstGeom>
            <a:noFill/>
            <a:ln w="12700">
              <a:noFill/>
              <a:miter lim="800000"/>
            </a:ln>
          </p:spPr>
          <p:txBody>
            <a:bodyPr lIns="91434" tIns="45717" rIns="91434" bIns="45717">
              <a:spAutoFit/>
            </a:bodyPr>
            <a:lstStyle/>
            <a:p>
              <a:pPr>
                <a:lnSpc>
                  <a:spcPct val="100000"/>
                </a:lnSpc>
                <a:spcBef>
                  <a:spcPct val="50000"/>
                </a:spcBef>
                <a:buClrTx/>
                <a:buSzTx/>
                <a:buFontTx/>
                <a:buNone/>
                <a:defRPr/>
              </a:pPr>
              <a:r>
                <a:rPr lang="en-US" altLang="ja-JP" sz="1200" dirty="0"/>
                <a:t>Sun.</a:t>
              </a:r>
            </a:p>
          </p:txBody>
        </p:sp>
        <p:sp>
          <p:nvSpPr>
            <p:cNvPr id="87" name="a3b43caa-fed6-4185-8b62-93dc21d589ba"/>
            <p:cNvSpPr>
              <a:spLocks noChangeShapeType="1"/>
            </p:cNvSpPr>
            <p:nvPr/>
          </p:nvSpPr>
          <p:spPr bwMode="auto">
            <a:xfrm>
              <a:off x="6818659" y="1965960"/>
              <a:ext cx="0" cy="3017520"/>
            </a:xfrm>
            <a:prstGeom prst="line">
              <a:avLst/>
            </a:prstGeom>
            <a:noFill/>
            <a:ln w="38100">
              <a:solidFill>
                <a:schemeClr val="tx1"/>
              </a:solidFill>
              <a:miter lim="800000"/>
            </a:ln>
          </p:spPr>
          <p:txBody>
            <a:bodyPr/>
            <a:lstStyle/>
            <a:p>
              <a:pPr>
                <a:defRPr/>
              </a:pPr>
              <a:endParaRPr lang="en-US" altLang="zh-CN" dirty="0"/>
            </a:p>
          </p:txBody>
        </p:sp>
        <p:sp>
          <p:nvSpPr>
            <p:cNvPr id="88" name="7743218b-e9fc-49f8-b2c6-af8802dc566a"/>
            <p:cNvSpPr>
              <a:spLocks noChangeShapeType="1"/>
            </p:cNvSpPr>
            <p:nvPr/>
          </p:nvSpPr>
          <p:spPr bwMode="auto">
            <a:xfrm>
              <a:off x="73632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89" name="e73e517f-eb1a-411c-a3fc-03c1cf25edf9"/>
            <p:cNvSpPr>
              <a:spLocks noChangeShapeType="1"/>
            </p:cNvSpPr>
            <p:nvPr/>
          </p:nvSpPr>
          <p:spPr bwMode="auto">
            <a:xfrm>
              <a:off x="74394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90" name="ad83d3eb-1729-45c8-8c49-51aee3c47b47"/>
            <p:cNvSpPr>
              <a:spLocks noChangeShapeType="1"/>
            </p:cNvSpPr>
            <p:nvPr/>
          </p:nvSpPr>
          <p:spPr bwMode="auto">
            <a:xfrm>
              <a:off x="75918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91" name="dde76f71-7453-4705-a497-24f77c85a3a8"/>
            <p:cNvSpPr>
              <a:spLocks noChangeShapeType="1"/>
            </p:cNvSpPr>
            <p:nvPr/>
          </p:nvSpPr>
          <p:spPr bwMode="auto">
            <a:xfrm>
              <a:off x="77442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92" name="1180e3b8-1e9d-4b47-bbb6-7e6094c64ffc"/>
            <p:cNvSpPr>
              <a:spLocks noChangeShapeType="1"/>
            </p:cNvSpPr>
            <p:nvPr/>
          </p:nvSpPr>
          <p:spPr bwMode="auto">
            <a:xfrm>
              <a:off x="78204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sp>
          <p:nvSpPr>
            <p:cNvPr id="93" name="0d8e63d0-5e89-4808-8c82-85fd2aa2d0ab"/>
            <p:cNvSpPr>
              <a:spLocks noChangeShapeType="1"/>
            </p:cNvSpPr>
            <p:nvPr/>
          </p:nvSpPr>
          <p:spPr bwMode="auto">
            <a:xfrm>
              <a:off x="8049010" y="1965960"/>
              <a:ext cx="0" cy="3017520"/>
            </a:xfrm>
            <a:prstGeom prst="line">
              <a:avLst/>
            </a:prstGeom>
            <a:noFill/>
            <a:ln w="12700" cap="rnd">
              <a:solidFill>
                <a:schemeClr val="tx1"/>
              </a:solidFill>
              <a:prstDash val="sysDot"/>
              <a:miter lim="800000"/>
            </a:ln>
          </p:spPr>
          <p:txBody>
            <a:bodyPr/>
            <a:lstStyle/>
            <a:p>
              <a:pPr>
                <a:defRPr/>
              </a:pPr>
              <a:endParaRPr lang="en-US" altLang="zh-CN" dirty="0"/>
            </a:p>
          </p:txBody>
        </p:sp>
      </p:gr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2884033-d944-4e75-b894-1020c37f99b6"/>
          <p:cNvSpPr>
            <a:spLocks noGrp="1" noChangeArrowheads="1"/>
          </p:cNvSpPr>
          <p:nvPr>
            <p:ph type="title"/>
          </p:nvPr>
        </p:nvSpPr>
        <p:spPr>
          <a:xfrm>
            <a:off x="947086" y="365892"/>
            <a:ext cx="8067358" cy="455731"/>
          </a:xfrm>
        </p:spPr>
        <p:txBody>
          <a:bodyPr/>
          <a:lstStyle/>
          <a:p>
            <a:r>
              <a:rPr lang="en-US" altLang="zh-CN" dirty="0"/>
              <a:t>FC SAN</a:t>
            </a:r>
            <a:r>
              <a:rPr lang="zh-CN" altLang="en-US" dirty="0"/>
              <a:t>和</a:t>
            </a:r>
            <a:r>
              <a:rPr lang="en-US" altLang="zh-CN" dirty="0"/>
              <a:t>IP SAN</a:t>
            </a:r>
          </a:p>
        </p:txBody>
      </p:sp>
      <p:sp>
        <p:nvSpPr>
          <p:cNvPr id="3" name="0251d86e-030c-481f-a92f-6f3e91ae3ff5"/>
          <p:cNvSpPr/>
          <p:nvPr/>
        </p:nvSpPr>
        <p:spPr bwMode="auto">
          <a:xfrm>
            <a:off x="2195242" y="1363176"/>
            <a:ext cx="1645920" cy="420624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t">
              <a:spcBef>
                <a:spcPct val="0"/>
              </a:spcBef>
              <a:spcAft>
                <a:spcPct val="0"/>
              </a:spcAft>
            </a:pPr>
            <a:endParaRPr lang="en-US" altLang="zh-CN" sz="1000" dirty="0">
              <a:latin typeface="FrutigerNext LT Regular" pitchFamily="34" charset="0"/>
              <a:ea typeface="宋体" pitchFamily="2" charset="-122"/>
            </a:endParaRPr>
          </a:p>
        </p:txBody>
      </p:sp>
      <p:cxnSp>
        <p:nvCxnSpPr>
          <p:cNvPr id="4" name="a54d82b2-c2c0-4055-bd8f-e9af18b12800"/>
          <p:cNvCxnSpPr/>
          <p:nvPr/>
        </p:nvCxnSpPr>
        <p:spPr bwMode="auto">
          <a:xfrm>
            <a:off x="2917841"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d39e8270-d0bf-429e-b5f8-bfd36729b3c4"/>
          <p:cNvCxnSpPr/>
          <p:nvPr/>
        </p:nvCxnSpPr>
        <p:spPr bwMode="auto">
          <a:xfrm>
            <a:off x="2944322"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e3fbaa81-7bf3-4c6f-a621-a15864eaff00"/>
          <p:cNvCxnSpPr/>
          <p:nvPr/>
        </p:nvCxnSpPr>
        <p:spPr bwMode="auto">
          <a:xfrm>
            <a:off x="2972494"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68c74ccc-ad37-42c3-af26-3eeb98a47bc6"/>
          <p:cNvCxnSpPr/>
          <p:nvPr/>
        </p:nvCxnSpPr>
        <p:spPr bwMode="auto">
          <a:xfrm>
            <a:off x="2999820"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a98a4cc7-6854-4625-99f5-d0ff4782ca7c"/>
          <p:cNvCxnSpPr/>
          <p:nvPr/>
        </p:nvCxnSpPr>
        <p:spPr bwMode="auto">
          <a:xfrm>
            <a:off x="3023343"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7967bd57-bb86-465d-a98d-0d1a47cd0685"/>
          <p:cNvCxnSpPr/>
          <p:nvPr/>
        </p:nvCxnSpPr>
        <p:spPr bwMode="auto">
          <a:xfrm>
            <a:off x="3049824"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77c7067b-44ed-4b33-a33a-3201db893879"/>
          <p:cNvCxnSpPr/>
          <p:nvPr/>
        </p:nvCxnSpPr>
        <p:spPr bwMode="auto">
          <a:xfrm>
            <a:off x="3077996"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e3a3695f-2b20-4568-9752-38ee6bfbb39a"/>
          <p:cNvCxnSpPr/>
          <p:nvPr/>
        </p:nvCxnSpPr>
        <p:spPr bwMode="auto">
          <a:xfrm>
            <a:off x="3105322" y="3030514"/>
            <a:ext cx="0" cy="166733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2" name="Groep 5"/>
          <p:cNvGrpSpPr/>
          <p:nvPr/>
        </p:nvGrpSpPr>
        <p:grpSpPr>
          <a:xfrm>
            <a:off x="2676976" y="2129727"/>
            <a:ext cx="682455" cy="1038297"/>
            <a:chOff x="1152975" y="2143794"/>
            <a:chExt cx="682455" cy="1038297"/>
          </a:xfrm>
        </p:grpSpPr>
        <p:sp>
          <p:nvSpPr>
            <p:cNvPr id="13" name="Freeform 234"/>
            <p:cNvSpPr>
              <a:spLocks noChangeAspect="1"/>
            </p:cNvSpPr>
            <p:nvPr/>
          </p:nvSpPr>
          <p:spPr bwMode="auto">
            <a:xfrm>
              <a:off x="1476703" y="2193434"/>
              <a:ext cx="358726" cy="988657"/>
            </a:xfrm>
            <a:custGeom>
              <a:avLst/>
              <a:gdLst/>
              <a:ahLst/>
              <a:cxnLst>
                <a:cxn ang="0">
                  <a:pos x="82" y="76"/>
                </a:cxn>
                <a:cxn ang="0">
                  <a:pos x="82" y="3"/>
                </a:cxn>
                <a:cxn ang="0">
                  <a:pos x="4" y="63"/>
                </a:cxn>
                <a:cxn ang="0">
                  <a:pos x="4" y="227"/>
                </a:cxn>
                <a:cxn ang="0">
                  <a:pos x="0" y="236"/>
                </a:cxn>
                <a:cxn ang="0">
                  <a:pos x="5" y="235"/>
                </a:cxn>
                <a:cxn ang="0">
                  <a:pos x="12" y="229"/>
                </a:cxn>
                <a:cxn ang="0">
                  <a:pos x="12" y="226"/>
                </a:cxn>
                <a:cxn ang="0">
                  <a:pos x="15" y="227"/>
                </a:cxn>
                <a:cxn ang="0">
                  <a:pos x="79" y="176"/>
                </a:cxn>
                <a:cxn ang="0">
                  <a:pos x="82" y="172"/>
                </a:cxn>
                <a:cxn ang="0">
                  <a:pos x="82" y="76"/>
                </a:cxn>
              </a:cxnLst>
              <a:rect l="0" t="0" r="r" b="b"/>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9525">
              <a:noFill/>
              <a:round/>
            </a:ln>
          </p:spPr>
          <p:txBody>
            <a:bodyPr/>
            <a:lstStyle/>
            <a:p>
              <a:endParaRPr lang="en-US" altLang="zh-CN" dirty="0">
                <a:latin typeface="FrutigerNext LT Regular"/>
              </a:endParaRPr>
            </a:p>
          </p:txBody>
        </p:sp>
        <p:sp>
          <p:nvSpPr>
            <p:cNvPr id="14" name="0e2daaa8-8ffe-423d-ae98-52787c5783b8"/>
            <p:cNvSpPr>
              <a:spLocks noChangeAspect="1"/>
            </p:cNvSpPr>
            <p:nvPr/>
          </p:nvSpPr>
          <p:spPr bwMode="auto">
            <a:xfrm>
              <a:off x="1152975" y="2143794"/>
              <a:ext cx="678079" cy="306111"/>
            </a:xfrm>
            <a:custGeom>
              <a:avLst/>
              <a:gdLst/>
              <a:ahLst/>
              <a:cxnLst>
                <a:cxn ang="0">
                  <a:pos x="155" y="14"/>
                </a:cxn>
                <a:cxn ang="0">
                  <a:pos x="77" y="74"/>
                </a:cxn>
                <a:cxn ang="0">
                  <a:pos x="4" y="59"/>
                </a:cxn>
                <a:cxn ang="0">
                  <a:pos x="0" y="61"/>
                </a:cxn>
                <a:cxn ang="0">
                  <a:pos x="2" y="57"/>
                </a:cxn>
                <a:cxn ang="0">
                  <a:pos x="8" y="52"/>
                </a:cxn>
                <a:cxn ang="0">
                  <a:pos x="11" y="53"/>
                </a:cxn>
                <a:cxn ang="0">
                  <a:pos x="11" y="50"/>
                </a:cxn>
                <a:cxn ang="0">
                  <a:pos x="76" y="1"/>
                </a:cxn>
                <a:cxn ang="0">
                  <a:pos x="79" y="0"/>
                </a:cxn>
                <a:cxn ang="0">
                  <a:pos x="151" y="11"/>
                </a:cxn>
                <a:cxn ang="0">
                  <a:pos x="155" y="14"/>
                </a:cxn>
              </a:cxnLst>
              <a:rect l="0" t="0" r="r" b="b"/>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9525">
              <a:noFill/>
              <a:round/>
            </a:ln>
          </p:spPr>
          <p:txBody>
            <a:bodyPr/>
            <a:lstStyle/>
            <a:p>
              <a:endParaRPr lang="en-US" altLang="zh-CN" sz="1400" dirty="0">
                <a:latin typeface="FrutigerNext LT Regular"/>
              </a:endParaRPr>
            </a:p>
          </p:txBody>
        </p:sp>
        <p:sp>
          <p:nvSpPr>
            <p:cNvPr id="15" name="169a00ae-9c00-41a9-9773-da1931cf1b04"/>
            <p:cNvSpPr>
              <a:spLocks noChangeAspect="1"/>
            </p:cNvSpPr>
            <p:nvPr/>
          </p:nvSpPr>
          <p:spPr bwMode="auto">
            <a:xfrm>
              <a:off x="1485453" y="2197570"/>
              <a:ext cx="349977" cy="256472"/>
            </a:xfrm>
            <a:custGeom>
              <a:avLst/>
              <a:gdLst/>
              <a:ahLst/>
              <a:cxnLst>
                <a:cxn ang="0">
                  <a:pos x="80" y="2"/>
                </a:cxn>
                <a:cxn ang="0">
                  <a:pos x="79" y="0"/>
                </a:cxn>
                <a:cxn ang="0">
                  <a:pos x="0" y="61"/>
                </a:cxn>
                <a:cxn ang="0">
                  <a:pos x="1" y="62"/>
                </a:cxn>
                <a:cxn ang="0">
                  <a:pos x="80" y="2"/>
                </a:cxn>
              </a:cxnLst>
              <a:rect l="0" t="0" r="r" b="b"/>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9525">
              <a:noFill/>
              <a:round/>
            </a:ln>
          </p:spPr>
          <p:txBody>
            <a:bodyPr/>
            <a:lstStyle/>
            <a:p>
              <a:endParaRPr lang="en-US" altLang="zh-CN" sz="1400" dirty="0">
                <a:latin typeface="FrutigerNext LT Regular"/>
              </a:endParaRPr>
            </a:p>
          </p:txBody>
        </p:sp>
        <p:sp>
          <p:nvSpPr>
            <p:cNvPr id="16" name="2ec7c322-e495-416f-b2c7-528127d30de4"/>
            <p:cNvSpPr>
              <a:spLocks noChangeAspect="1"/>
            </p:cNvSpPr>
            <p:nvPr/>
          </p:nvSpPr>
          <p:spPr bwMode="auto">
            <a:xfrm>
              <a:off x="1152975" y="2383719"/>
              <a:ext cx="345603" cy="794234"/>
            </a:xfrm>
            <a:custGeom>
              <a:avLst/>
              <a:gdLst/>
              <a:ahLst/>
              <a:cxnLst>
                <a:cxn ang="0">
                  <a:pos x="79" y="19"/>
                </a:cxn>
                <a:cxn ang="0">
                  <a:pos x="76" y="14"/>
                </a:cxn>
                <a:cxn ang="0">
                  <a:pos x="4" y="1"/>
                </a:cxn>
                <a:cxn ang="0">
                  <a:pos x="0" y="3"/>
                </a:cxn>
                <a:cxn ang="0">
                  <a:pos x="0" y="17"/>
                </a:cxn>
                <a:cxn ang="0">
                  <a:pos x="3" y="17"/>
                </a:cxn>
                <a:cxn ang="0">
                  <a:pos x="0" y="19"/>
                </a:cxn>
                <a:cxn ang="0">
                  <a:pos x="0" y="26"/>
                </a:cxn>
                <a:cxn ang="0">
                  <a:pos x="0" y="171"/>
                </a:cxn>
                <a:cxn ang="0">
                  <a:pos x="4" y="177"/>
                </a:cxn>
                <a:cxn ang="0">
                  <a:pos x="73" y="191"/>
                </a:cxn>
                <a:cxn ang="0">
                  <a:pos x="78" y="187"/>
                </a:cxn>
                <a:cxn ang="0">
                  <a:pos x="79" y="19"/>
                </a:cxn>
              </a:cxnLst>
              <a:rect l="0" t="0" r="r" b="b"/>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9525">
              <a:noFill/>
              <a:round/>
            </a:ln>
          </p:spPr>
          <p:txBody>
            <a:bodyPr/>
            <a:lstStyle/>
            <a:p>
              <a:endParaRPr lang="en-US" altLang="zh-CN" dirty="0">
                <a:latin typeface="FrutigerNext LT Regular"/>
              </a:endParaRPr>
            </a:p>
          </p:txBody>
        </p:sp>
        <p:sp>
          <p:nvSpPr>
            <p:cNvPr id="17" name="e331cc5b-6327-4598-8776-86f0b618a6e6"/>
            <p:cNvSpPr>
              <a:spLocks noChangeAspect="1"/>
            </p:cNvSpPr>
            <p:nvPr/>
          </p:nvSpPr>
          <p:spPr bwMode="auto">
            <a:xfrm>
              <a:off x="1266717" y="2880116"/>
              <a:ext cx="266857" cy="57913"/>
            </a:xfrm>
            <a:custGeom>
              <a:avLst/>
              <a:gdLst/>
              <a:ahLst/>
              <a:cxnLst>
                <a:cxn ang="0">
                  <a:pos x="0" y="0"/>
                </a:cxn>
                <a:cxn ang="0">
                  <a:pos x="104" y="22"/>
                </a:cxn>
                <a:cxn ang="0">
                  <a:pos x="122" y="12"/>
                </a:cxn>
                <a:cxn ang="0">
                  <a:pos x="122" y="18"/>
                </a:cxn>
                <a:cxn ang="0">
                  <a:pos x="104" y="28"/>
                </a:cxn>
                <a:cxn ang="0">
                  <a:pos x="0" y="6"/>
                </a:cxn>
                <a:cxn ang="0">
                  <a:pos x="0" y="0"/>
                </a:cxn>
              </a:cxnLst>
              <a:rect l="0" t="0" r="r" b="b"/>
              <a:pathLst>
                <a:path w="122" h="28">
                  <a:moveTo>
                    <a:pt x="0" y="0"/>
                  </a:moveTo>
                  <a:lnTo>
                    <a:pt x="104" y="22"/>
                  </a:lnTo>
                  <a:lnTo>
                    <a:pt x="122" y="12"/>
                  </a:lnTo>
                  <a:lnTo>
                    <a:pt x="122" y="18"/>
                  </a:lnTo>
                  <a:lnTo>
                    <a:pt x="104" y="28"/>
                  </a:lnTo>
                  <a:lnTo>
                    <a:pt x="0" y="6"/>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18" name="896da46b-5334-416d-8370-cae4f25d692a"/>
            <p:cNvSpPr>
              <a:spLocks noChangeAspect="1"/>
            </p:cNvSpPr>
            <p:nvPr/>
          </p:nvSpPr>
          <p:spPr bwMode="auto">
            <a:xfrm>
              <a:off x="1266717" y="2880116"/>
              <a:ext cx="13125" cy="12410"/>
            </a:xfrm>
            <a:custGeom>
              <a:avLst/>
              <a:gdLst/>
              <a:ahLst/>
              <a:cxnLst>
                <a:cxn ang="0">
                  <a:pos x="0" y="6"/>
                </a:cxn>
                <a:cxn ang="0">
                  <a:pos x="6" y="2"/>
                </a:cxn>
                <a:cxn ang="0">
                  <a:pos x="0" y="0"/>
                </a:cxn>
                <a:cxn ang="0">
                  <a:pos x="0" y="6"/>
                </a:cxn>
              </a:cxnLst>
              <a:rect l="0" t="0" r="r" b="b"/>
              <a:pathLst>
                <a:path w="6" h="6">
                  <a:moveTo>
                    <a:pt x="0" y="6"/>
                  </a:moveTo>
                  <a:lnTo>
                    <a:pt x="6" y="2"/>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19" name="539e654f-4e8e-4de3-93ae-d013469e5276"/>
            <p:cNvSpPr>
              <a:spLocks noChangeAspect="1"/>
            </p:cNvSpPr>
            <p:nvPr/>
          </p:nvSpPr>
          <p:spPr bwMode="auto">
            <a:xfrm>
              <a:off x="1266717" y="2909072"/>
              <a:ext cx="266857" cy="57913"/>
            </a:xfrm>
            <a:custGeom>
              <a:avLst/>
              <a:gdLst/>
              <a:ahLst/>
              <a:cxnLst>
                <a:cxn ang="0">
                  <a:pos x="0" y="0"/>
                </a:cxn>
                <a:cxn ang="0">
                  <a:pos x="104" y="22"/>
                </a:cxn>
                <a:cxn ang="0">
                  <a:pos x="122" y="10"/>
                </a:cxn>
                <a:cxn ang="0">
                  <a:pos x="122" y="16"/>
                </a:cxn>
                <a:cxn ang="0">
                  <a:pos x="104" y="28"/>
                </a:cxn>
                <a:cxn ang="0">
                  <a:pos x="0" y="6"/>
                </a:cxn>
                <a:cxn ang="0">
                  <a:pos x="0" y="0"/>
                </a:cxn>
              </a:cxnLst>
              <a:rect l="0" t="0" r="r" b="b"/>
              <a:pathLst>
                <a:path w="122" h="28">
                  <a:moveTo>
                    <a:pt x="0" y="0"/>
                  </a:moveTo>
                  <a:lnTo>
                    <a:pt x="104" y="22"/>
                  </a:lnTo>
                  <a:lnTo>
                    <a:pt x="122" y="10"/>
                  </a:lnTo>
                  <a:lnTo>
                    <a:pt x="122" y="16"/>
                  </a:lnTo>
                  <a:lnTo>
                    <a:pt x="104" y="28"/>
                  </a:lnTo>
                  <a:lnTo>
                    <a:pt x="0" y="6"/>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20" name="989c8a63-b1e1-46d8-a7e1-2f1b0b5bc7bf"/>
            <p:cNvSpPr>
              <a:spLocks noChangeAspect="1"/>
            </p:cNvSpPr>
            <p:nvPr/>
          </p:nvSpPr>
          <p:spPr bwMode="auto">
            <a:xfrm>
              <a:off x="1266717" y="2909072"/>
              <a:ext cx="13125" cy="12410"/>
            </a:xfrm>
            <a:custGeom>
              <a:avLst/>
              <a:gdLst/>
              <a:ahLst/>
              <a:cxnLst>
                <a:cxn ang="0">
                  <a:pos x="0" y="6"/>
                </a:cxn>
                <a:cxn ang="0">
                  <a:pos x="6" y="0"/>
                </a:cxn>
                <a:cxn ang="0">
                  <a:pos x="0" y="0"/>
                </a:cxn>
                <a:cxn ang="0">
                  <a:pos x="0" y="6"/>
                </a:cxn>
              </a:cxnLst>
              <a:rect l="0" t="0" r="r" b="b"/>
              <a:pathLst>
                <a:path w="6" h="6">
                  <a:moveTo>
                    <a:pt x="0" y="6"/>
                  </a:moveTo>
                  <a:lnTo>
                    <a:pt x="6" y="0"/>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21" name="e0c1b384-962b-42fa-945e-3f80bfdbe045"/>
            <p:cNvSpPr>
              <a:spLocks noChangeAspect="1"/>
            </p:cNvSpPr>
            <p:nvPr/>
          </p:nvSpPr>
          <p:spPr bwMode="auto">
            <a:xfrm>
              <a:off x="1266717" y="2933892"/>
              <a:ext cx="266857" cy="57913"/>
            </a:xfrm>
            <a:custGeom>
              <a:avLst/>
              <a:gdLst/>
              <a:ahLst/>
              <a:cxnLst>
                <a:cxn ang="0">
                  <a:pos x="0" y="0"/>
                </a:cxn>
                <a:cxn ang="0">
                  <a:pos x="104" y="24"/>
                </a:cxn>
                <a:cxn ang="0">
                  <a:pos x="122" y="12"/>
                </a:cxn>
                <a:cxn ang="0">
                  <a:pos x="122" y="18"/>
                </a:cxn>
                <a:cxn ang="0">
                  <a:pos x="104" y="28"/>
                </a:cxn>
                <a:cxn ang="0">
                  <a:pos x="0" y="6"/>
                </a:cxn>
                <a:cxn ang="0">
                  <a:pos x="0" y="0"/>
                </a:cxn>
              </a:cxnLst>
              <a:rect l="0" t="0" r="r" b="b"/>
              <a:pathLst>
                <a:path w="122" h="28">
                  <a:moveTo>
                    <a:pt x="0" y="0"/>
                  </a:moveTo>
                  <a:lnTo>
                    <a:pt x="104" y="24"/>
                  </a:lnTo>
                  <a:lnTo>
                    <a:pt x="122" y="12"/>
                  </a:lnTo>
                  <a:lnTo>
                    <a:pt x="122" y="18"/>
                  </a:lnTo>
                  <a:lnTo>
                    <a:pt x="104" y="28"/>
                  </a:lnTo>
                  <a:lnTo>
                    <a:pt x="0" y="6"/>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22" name="e2ccff7f-93fd-44e8-8a83-c97d9b4535b5"/>
            <p:cNvSpPr>
              <a:spLocks noChangeAspect="1"/>
            </p:cNvSpPr>
            <p:nvPr/>
          </p:nvSpPr>
          <p:spPr bwMode="auto">
            <a:xfrm>
              <a:off x="1266717" y="2933892"/>
              <a:ext cx="13125" cy="12410"/>
            </a:xfrm>
            <a:custGeom>
              <a:avLst/>
              <a:gdLst/>
              <a:ahLst/>
              <a:cxnLst>
                <a:cxn ang="0">
                  <a:pos x="0" y="6"/>
                </a:cxn>
                <a:cxn ang="0">
                  <a:pos x="6" y="2"/>
                </a:cxn>
                <a:cxn ang="0">
                  <a:pos x="0" y="0"/>
                </a:cxn>
                <a:cxn ang="0">
                  <a:pos x="0" y="6"/>
                </a:cxn>
              </a:cxnLst>
              <a:rect l="0" t="0" r="r" b="b"/>
              <a:pathLst>
                <a:path w="6" h="6">
                  <a:moveTo>
                    <a:pt x="0" y="6"/>
                  </a:moveTo>
                  <a:lnTo>
                    <a:pt x="6" y="2"/>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23" name="b5576900-e613-4258-8bee-c53a20cedf56"/>
            <p:cNvSpPr>
              <a:spLocks noChangeAspect="1"/>
            </p:cNvSpPr>
            <p:nvPr/>
          </p:nvSpPr>
          <p:spPr bwMode="auto">
            <a:xfrm>
              <a:off x="1266717" y="2962848"/>
              <a:ext cx="266857" cy="57913"/>
            </a:xfrm>
            <a:custGeom>
              <a:avLst/>
              <a:gdLst/>
              <a:ahLst/>
              <a:cxnLst>
                <a:cxn ang="0">
                  <a:pos x="0" y="0"/>
                </a:cxn>
                <a:cxn ang="0">
                  <a:pos x="104" y="22"/>
                </a:cxn>
                <a:cxn ang="0">
                  <a:pos x="122" y="12"/>
                </a:cxn>
                <a:cxn ang="0">
                  <a:pos x="122" y="16"/>
                </a:cxn>
                <a:cxn ang="0">
                  <a:pos x="104" y="28"/>
                </a:cxn>
                <a:cxn ang="0">
                  <a:pos x="0" y="6"/>
                </a:cxn>
                <a:cxn ang="0">
                  <a:pos x="0" y="0"/>
                </a:cxn>
              </a:cxnLst>
              <a:rect l="0" t="0" r="r" b="b"/>
              <a:pathLst>
                <a:path w="122" h="28">
                  <a:moveTo>
                    <a:pt x="0" y="0"/>
                  </a:moveTo>
                  <a:lnTo>
                    <a:pt x="104" y="22"/>
                  </a:lnTo>
                  <a:lnTo>
                    <a:pt x="122" y="12"/>
                  </a:lnTo>
                  <a:lnTo>
                    <a:pt x="122" y="16"/>
                  </a:lnTo>
                  <a:lnTo>
                    <a:pt x="104" y="28"/>
                  </a:lnTo>
                  <a:lnTo>
                    <a:pt x="0" y="6"/>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24" name="77324229-2d2d-4024-8bb6-c7e3a678c62d"/>
            <p:cNvSpPr>
              <a:spLocks noChangeAspect="1"/>
            </p:cNvSpPr>
            <p:nvPr/>
          </p:nvSpPr>
          <p:spPr bwMode="auto">
            <a:xfrm>
              <a:off x="1266717" y="2962848"/>
              <a:ext cx="13125" cy="12410"/>
            </a:xfrm>
            <a:custGeom>
              <a:avLst/>
              <a:gdLst/>
              <a:ahLst/>
              <a:cxnLst>
                <a:cxn ang="0">
                  <a:pos x="0" y="6"/>
                </a:cxn>
                <a:cxn ang="0">
                  <a:pos x="6" y="0"/>
                </a:cxn>
                <a:cxn ang="0">
                  <a:pos x="0" y="0"/>
                </a:cxn>
                <a:cxn ang="0">
                  <a:pos x="0" y="6"/>
                </a:cxn>
              </a:cxnLst>
              <a:rect l="0" t="0" r="r" b="b"/>
              <a:pathLst>
                <a:path w="6" h="6">
                  <a:moveTo>
                    <a:pt x="0" y="6"/>
                  </a:moveTo>
                  <a:lnTo>
                    <a:pt x="6" y="0"/>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25" name="ef793c04-6b10-42cf-9f44-ac3812a3dcd3"/>
            <p:cNvSpPr>
              <a:spLocks noChangeAspect="1"/>
            </p:cNvSpPr>
            <p:nvPr/>
          </p:nvSpPr>
          <p:spPr bwMode="auto">
            <a:xfrm>
              <a:off x="1266717" y="2991806"/>
              <a:ext cx="266857" cy="57913"/>
            </a:xfrm>
            <a:custGeom>
              <a:avLst/>
              <a:gdLst/>
              <a:ahLst/>
              <a:cxnLst>
                <a:cxn ang="0">
                  <a:pos x="0" y="0"/>
                </a:cxn>
                <a:cxn ang="0">
                  <a:pos x="104" y="22"/>
                </a:cxn>
                <a:cxn ang="0">
                  <a:pos x="122" y="10"/>
                </a:cxn>
                <a:cxn ang="0">
                  <a:pos x="122" y="16"/>
                </a:cxn>
                <a:cxn ang="0">
                  <a:pos x="104" y="28"/>
                </a:cxn>
                <a:cxn ang="0">
                  <a:pos x="0" y="4"/>
                </a:cxn>
                <a:cxn ang="0">
                  <a:pos x="0" y="0"/>
                </a:cxn>
              </a:cxnLst>
              <a:rect l="0" t="0" r="r" b="b"/>
              <a:pathLst>
                <a:path w="122" h="28">
                  <a:moveTo>
                    <a:pt x="0" y="0"/>
                  </a:moveTo>
                  <a:lnTo>
                    <a:pt x="104" y="22"/>
                  </a:lnTo>
                  <a:lnTo>
                    <a:pt x="122" y="10"/>
                  </a:lnTo>
                  <a:lnTo>
                    <a:pt x="122" y="16"/>
                  </a:lnTo>
                  <a:lnTo>
                    <a:pt x="104" y="28"/>
                  </a:lnTo>
                  <a:lnTo>
                    <a:pt x="0" y="4"/>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26" name="fb4ed4ff-12ed-47d4-88c7-de8eb5bcdde5"/>
            <p:cNvSpPr>
              <a:spLocks noChangeAspect="1"/>
            </p:cNvSpPr>
            <p:nvPr/>
          </p:nvSpPr>
          <p:spPr bwMode="auto">
            <a:xfrm>
              <a:off x="1266717" y="2987668"/>
              <a:ext cx="13125" cy="12410"/>
            </a:xfrm>
            <a:custGeom>
              <a:avLst/>
              <a:gdLst/>
              <a:ahLst/>
              <a:cxnLst>
                <a:cxn ang="0">
                  <a:pos x="0" y="6"/>
                </a:cxn>
                <a:cxn ang="0">
                  <a:pos x="6" y="2"/>
                </a:cxn>
                <a:cxn ang="0">
                  <a:pos x="0" y="0"/>
                </a:cxn>
                <a:cxn ang="0">
                  <a:pos x="0" y="6"/>
                </a:cxn>
              </a:cxnLst>
              <a:rect l="0" t="0" r="r" b="b"/>
              <a:pathLst>
                <a:path w="6" h="6">
                  <a:moveTo>
                    <a:pt x="0" y="6"/>
                  </a:moveTo>
                  <a:lnTo>
                    <a:pt x="6" y="2"/>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27" name="8a003f83-8718-4e2b-94fb-dc2ba06ab03f"/>
            <p:cNvSpPr>
              <a:spLocks noChangeAspect="1"/>
            </p:cNvSpPr>
            <p:nvPr/>
          </p:nvSpPr>
          <p:spPr bwMode="auto">
            <a:xfrm>
              <a:off x="1266717" y="3016625"/>
              <a:ext cx="266857" cy="57913"/>
            </a:xfrm>
            <a:custGeom>
              <a:avLst/>
              <a:gdLst/>
              <a:ahLst/>
              <a:cxnLst>
                <a:cxn ang="0">
                  <a:pos x="0" y="0"/>
                </a:cxn>
                <a:cxn ang="0">
                  <a:pos x="104" y="22"/>
                </a:cxn>
                <a:cxn ang="0">
                  <a:pos x="122" y="12"/>
                </a:cxn>
                <a:cxn ang="0">
                  <a:pos x="122" y="18"/>
                </a:cxn>
                <a:cxn ang="0">
                  <a:pos x="104" y="28"/>
                </a:cxn>
                <a:cxn ang="0">
                  <a:pos x="0" y="6"/>
                </a:cxn>
                <a:cxn ang="0">
                  <a:pos x="0" y="0"/>
                </a:cxn>
              </a:cxnLst>
              <a:rect l="0" t="0" r="r" b="b"/>
              <a:pathLst>
                <a:path w="122" h="28">
                  <a:moveTo>
                    <a:pt x="0" y="0"/>
                  </a:moveTo>
                  <a:lnTo>
                    <a:pt x="104" y="22"/>
                  </a:lnTo>
                  <a:lnTo>
                    <a:pt x="122" y="12"/>
                  </a:lnTo>
                  <a:lnTo>
                    <a:pt x="122" y="18"/>
                  </a:lnTo>
                  <a:lnTo>
                    <a:pt x="104" y="28"/>
                  </a:lnTo>
                  <a:lnTo>
                    <a:pt x="0" y="6"/>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28" name="15dc339f-d30b-4e8c-b23d-f0a4c4b48727"/>
            <p:cNvSpPr>
              <a:spLocks noChangeAspect="1"/>
            </p:cNvSpPr>
            <p:nvPr/>
          </p:nvSpPr>
          <p:spPr bwMode="auto">
            <a:xfrm>
              <a:off x="1266717" y="3016625"/>
              <a:ext cx="13125" cy="12410"/>
            </a:xfrm>
            <a:custGeom>
              <a:avLst/>
              <a:gdLst/>
              <a:ahLst/>
              <a:cxnLst>
                <a:cxn ang="0">
                  <a:pos x="0" y="6"/>
                </a:cxn>
                <a:cxn ang="0">
                  <a:pos x="6" y="2"/>
                </a:cxn>
                <a:cxn ang="0">
                  <a:pos x="0" y="0"/>
                </a:cxn>
                <a:cxn ang="0">
                  <a:pos x="0" y="6"/>
                </a:cxn>
              </a:cxnLst>
              <a:rect l="0" t="0" r="r" b="b"/>
              <a:pathLst>
                <a:path w="6" h="6">
                  <a:moveTo>
                    <a:pt x="0" y="6"/>
                  </a:moveTo>
                  <a:lnTo>
                    <a:pt x="6" y="2"/>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29" name="c33e7e04-01bb-45f8-81aa-48913e888996"/>
            <p:cNvSpPr>
              <a:spLocks noChangeAspect="1"/>
            </p:cNvSpPr>
            <p:nvPr/>
          </p:nvSpPr>
          <p:spPr bwMode="auto">
            <a:xfrm>
              <a:off x="1266717" y="3045582"/>
              <a:ext cx="266857" cy="57913"/>
            </a:xfrm>
            <a:custGeom>
              <a:avLst/>
              <a:gdLst/>
              <a:ahLst/>
              <a:cxnLst>
                <a:cxn ang="0">
                  <a:pos x="0" y="0"/>
                </a:cxn>
                <a:cxn ang="0">
                  <a:pos x="104" y="22"/>
                </a:cxn>
                <a:cxn ang="0">
                  <a:pos x="122" y="10"/>
                </a:cxn>
                <a:cxn ang="0">
                  <a:pos x="122" y="16"/>
                </a:cxn>
                <a:cxn ang="0">
                  <a:pos x="104" y="28"/>
                </a:cxn>
                <a:cxn ang="0">
                  <a:pos x="0" y="6"/>
                </a:cxn>
                <a:cxn ang="0">
                  <a:pos x="0" y="0"/>
                </a:cxn>
              </a:cxnLst>
              <a:rect l="0" t="0" r="r" b="b"/>
              <a:pathLst>
                <a:path w="122" h="28">
                  <a:moveTo>
                    <a:pt x="0" y="0"/>
                  </a:moveTo>
                  <a:lnTo>
                    <a:pt x="104" y="22"/>
                  </a:lnTo>
                  <a:lnTo>
                    <a:pt x="122" y="10"/>
                  </a:lnTo>
                  <a:lnTo>
                    <a:pt x="122" y="16"/>
                  </a:lnTo>
                  <a:lnTo>
                    <a:pt x="104" y="28"/>
                  </a:lnTo>
                  <a:lnTo>
                    <a:pt x="0" y="6"/>
                  </a:lnTo>
                  <a:lnTo>
                    <a:pt x="0" y="0"/>
                  </a:lnTo>
                  <a:close/>
                </a:path>
              </a:pathLst>
            </a:custGeom>
            <a:solidFill>
              <a:srgbClr val="0B3C68"/>
            </a:solidFill>
            <a:ln w="9525">
              <a:noFill/>
              <a:round/>
            </a:ln>
          </p:spPr>
          <p:txBody>
            <a:bodyPr/>
            <a:lstStyle/>
            <a:p>
              <a:endParaRPr lang="en-US" altLang="zh-CN" dirty="0">
                <a:latin typeface="FrutigerNext LT Regular"/>
              </a:endParaRPr>
            </a:p>
          </p:txBody>
        </p:sp>
        <p:sp>
          <p:nvSpPr>
            <p:cNvPr id="30" name="0588ad2c-3c4c-4414-8c97-c212dcc4d859"/>
            <p:cNvSpPr>
              <a:spLocks noChangeAspect="1"/>
            </p:cNvSpPr>
            <p:nvPr/>
          </p:nvSpPr>
          <p:spPr bwMode="auto">
            <a:xfrm>
              <a:off x="1266717" y="3045582"/>
              <a:ext cx="13125" cy="12410"/>
            </a:xfrm>
            <a:custGeom>
              <a:avLst/>
              <a:gdLst/>
              <a:ahLst/>
              <a:cxnLst>
                <a:cxn ang="0">
                  <a:pos x="0" y="6"/>
                </a:cxn>
                <a:cxn ang="0">
                  <a:pos x="6" y="0"/>
                </a:cxn>
                <a:cxn ang="0">
                  <a:pos x="0" y="0"/>
                </a:cxn>
                <a:cxn ang="0">
                  <a:pos x="0" y="6"/>
                </a:cxn>
              </a:cxnLst>
              <a:rect l="0" t="0" r="r" b="b"/>
              <a:pathLst>
                <a:path w="6" h="6">
                  <a:moveTo>
                    <a:pt x="0" y="6"/>
                  </a:moveTo>
                  <a:lnTo>
                    <a:pt x="6" y="0"/>
                  </a:lnTo>
                  <a:lnTo>
                    <a:pt x="0" y="0"/>
                  </a:lnTo>
                  <a:lnTo>
                    <a:pt x="0" y="6"/>
                  </a:lnTo>
                  <a:close/>
                </a:path>
              </a:pathLst>
            </a:custGeom>
            <a:solidFill>
              <a:srgbClr val="456488"/>
            </a:solidFill>
            <a:ln w="9525">
              <a:noFill/>
              <a:round/>
            </a:ln>
          </p:spPr>
          <p:txBody>
            <a:bodyPr/>
            <a:lstStyle/>
            <a:p>
              <a:endParaRPr lang="en-US" altLang="zh-CN" dirty="0">
                <a:latin typeface="FrutigerNext LT Regular"/>
              </a:endParaRPr>
            </a:p>
          </p:txBody>
        </p:sp>
        <p:sp>
          <p:nvSpPr>
            <p:cNvPr id="31" name="cd7c414b-cc29-4e42-aa4a-111a71a6a89b"/>
            <p:cNvSpPr>
              <a:spLocks noChangeAspect="1"/>
            </p:cNvSpPr>
            <p:nvPr/>
          </p:nvSpPr>
          <p:spPr bwMode="auto">
            <a:xfrm>
              <a:off x="1152975" y="2454043"/>
              <a:ext cx="376225" cy="70322"/>
            </a:xfrm>
            <a:custGeom>
              <a:avLst/>
              <a:gdLst/>
              <a:ahLst/>
              <a:cxnLst>
                <a:cxn ang="0">
                  <a:pos x="156" y="30"/>
                </a:cxn>
                <a:cxn ang="0">
                  <a:pos x="6" y="0"/>
                </a:cxn>
                <a:cxn ang="0">
                  <a:pos x="0" y="4"/>
                </a:cxn>
                <a:cxn ang="0">
                  <a:pos x="158" y="34"/>
                </a:cxn>
                <a:cxn ang="0">
                  <a:pos x="172" y="24"/>
                </a:cxn>
                <a:cxn ang="0">
                  <a:pos x="172" y="20"/>
                </a:cxn>
                <a:cxn ang="0">
                  <a:pos x="156" y="30"/>
                </a:cxn>
              </a:cxnLst>
              <a:rect l="0" t="0" r="r" b="b"/>
              <a:pathLst>
                <a:path w="172" h="34">
                  <a:moveTo>
                    <a:pt x="156" y="30"/>
                  </a:moveTo>
                  <a:lnTo>
                    <a:pt x="6" y="0"/>
                  </a:lnTo>
                  <a:lnTo>
                    <a:pt x="0" y="4"/>
                  </a:lnTo>
                  <a:lnTo>
                    <a:pt x="158" y="34"/>
                  </a:lnTo>
                  <a:lnTo>
                    <a:pt x="172" y="24"/>
                  </a:lnTo>
                  <a:lnTo>
                    <a:pt x="172" y="20"/>
                  </a:lnTo>
                  <a:lnTo>
                    <a:pt x="156" y="30"/>
                  </a:lnTo>
                  <a:close/>
                </a:path>
              </a:pathLst>
            </a:custGeom>
            <a:solidFill>
              <a:srgbClr val="7588A2"/>
            </a:solidFill>
            <a:ln w="9525">
              <a:noFill/>
              <a:round/>
            </a:ln>
          </p:spPr>
          <p:txBody>
            <a:bodyPr/>
            <a:lstStyle/>
            <a:p>
              <a:endParaRPr lang="en-US" altLang="zh-CN" sz="1400" dirty="0">
                <a:latin typeface="FrutigerNext LT Regular"/>
              </a:endParaRPr>
            </a:p>
          </p:txBody>
        </p:sp>
        <p:sp>
          <p:nvSpPr>
            <p:cNvPr id="32" name="bdc3dad5-6f6c-480c-a204-f8995b1c3b56"/>
            <p:cNvSpPr>
              <a:spLocks noChangeAspect="1"/>
            </p:cNvSpPr>
            <p:nvPr/>
          </p:nvSpPr>
          <p:spPr bwMode="auto">
            <a:xfrm>
              <a:off x="1209846" y="2495409"/>
              <a:ext cx="218736" cy="62050"/>
            </a:xfrm>
            <a:custGeom>
              <a:avLst/>
              <a:gdLst/>
              <a:ahLst/>
              <a:cxnLst>
                <a:cxn ang="0">
                  <a:pos x="100" y="18"/>
                </a:cxn>
                <a:cxn ang="0">
                  <a:pos x="0" y="0"/>
                </a:cxn>
                <a:cxn ang="0">
                  <a:pos x="0" y="10"/>
                </a:cxn>
                <a:cxn ang="0">
                  <a:pos x="100" y="30"/>
                </a:cxn>
                <a:cxn ang="0">
                  <a:pos x="100" y="18"/>
                </a:cxn>
              </a:cxnLst>
              <a:rect l="0" t="0" r="r" b="b"/>
              <a:pathLst>
                <a:path w="100" h="30">
                  <a:moveTo>
                    <a:pt x="100" y="18"/>
                  </a:moveTo>
                  <a:lnTo>
                    <a:pt x="0" y="0"/>
                  </a:lnTo>
                  <a:lnTo>
                    <a:pt x="0" y="10"/>
                  </a:lnTo>
                  <a:lnTo>
                    <a:pt x="100" y="30"/>
                  </a:lnTo>
                  <a:lnTo>
                    <a:pt x="100" y="18"/>
                  </a:lnTo>
                  <a:close/>
                </a:path>
              </a:pathLst>
            </a:custGeom>
            <a:solidFill>
              <a:srgbClr val="456488"/>
            </a:solidFill>
            <a:ln w="9525">
              <a:noFill/>
              <a:round/>
            </a:ln>
          </p:spPr>
          <p:txBody>
            <a:bodyPr/>
            <a:lstStyle/>
            <a:p>
              <a:endParaRPr lang="en-US" altLang="zh-CN" sz="1400" dirty="0">
                <a:latin typeface="FrutigerNext LT Regular"/>
              </a:endParaRPr>
            </a:p>
          </p:txBody>
        </p:sp>
        <p:sp>
          <p:nvSpPr>
            <p:cNvPr id="33" name="a5e8cb94-74bc-4c60-93c2-1d4a4900a961"/>
            <p:cNvSpPr>
              <a:spLocks noChangeAspect="1"/>
            </p:cNvSpPr>
            <p:nvPr/>
          </p:nvSpPr>
          <p:spPr bwMode="auto">
            <a:xfrm>
              <a:off x="1209846" y="2495409"/>
              <a:ext cx="21874" cy="20684"/>
            </a:xfrm>
            <a:custGeom>
              <a:avLst/>
              <a:gdLst/>
              <a:ahLst/>
              <a:cxnLst>
                <a:cxn ang="0">
                  <a:pos x="0" y="10"/>
                </a:cxn>
                <a:cxn ang="0">
                  <a:pos x="10" y="2"/>
                </a:cxn>
                <a:cxn ang="0">
                  <a:pos x="0" y="0"/>
                </a:cxn>
                <a:cxn ang="0">
                  <a:pos x="0" y="10"/>
                </a:cxn>
              </a:cxnLst>
              <a:rect l="0" t="0" r="r" b="b"/>
              <a:pathLst>
                <a:path w="10" h="10">
                  <a:moveTo>
                    <a:pt x="0" y="10"/>
                  </a:moveTo>
                  <a:lnTo>
                    <a:pt x="10" y="2"/>
                  </a:lnTo>
                  <a:lnTo>
                    <a:pt x="0" y="0"/>
                  </a:lnTo>
                  <a:lnTo>
                    <a:pt x="0" y="10"/>
                  </a:lnTo>
                  <a:close/>
                </a:path>
              </a:pathLst>
            </a:custGeom>
            <a:solidFill>
              <a:srgbClr val="5D7695"/>
            </a:solidFill>
            <a:ln w="9525">
              <a:noFill/>
              <a:round/>
            </a:ln>
          </p:spPr>
          <p:txBody>
            <a:bodyPr/>
            <a:lstStyle/>
            <a:p>
              <a:endParaRPr lang="en-US" altLang="zh-CN" sz="1400" dirty="0">
                <a:latin typeface="FrutigerNext LT Regular"/>
              </a:endParaRPr>
            </a:p>
          </p:txBody>
        </p:sp>
        <p:sp>
          <p:nvSpPr>
            <p:cNvPr id="34" name="c5d941ee-87b6-45b7-b972-c6ec88c52335"/>
            <p:cNvSpPr>
              <a:spLocks noChangeAspect="1"/>
            </p:cNvSpPr>
            <p:nvPr/>
          </p:nvSpPr>
          <p:spPr bwMode="auto">
            <a:xfrm>
              <a:off x="1201097" y="2350626"/>
              <a:ext cx="341227" cy="781824"/>
            </a:xfrm>
            <a:custGeom>
              <a:avLst/>
              <a:gdLst/>
              <a:ahLst/>
              <a:cxnLst>
                <a:cxn ang="0">
                  <a:pos x="0" y="0"/>
                </a:cxn>
                <a:cxn ang="0">
                  <a:pos x="75" y="15"/>
                </a:cxn>
                <a:cxn ang="0">
                  <a:pos x="77" y="18"/>
                </a:cxn>
                <a:cxn ang="0">
                  <a:pos x="78" y="189"/>
                </a:cxn>
                <a:cxn ang="0">
                  <a:pos x="75" y="189"/>
                </a:cxn>
                <a:cxn ang="0">
                  <a:pos x="75" y="19"/>
                </a:cxn>
                <a:cxn ang="0">
                  <a:pos x="73" y="17"/>
                </a:cxn>
                <a:cxn ang="0">
                  <a:pos x="0" y="3"/>
                </a:cxn>
                <a:cxn ang="0">
                  <a:pos x="0" y="0"/>
                </a:cxn>
              </a:cxnLst>
              <a:rect l="0" t="0" r="r" b="b"/>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9525">
              <a:noFill/>
              <a:round/>
            </a:ln>
          </p:spPr>
          <p:txBody>
            <a:bodyPr/>
            <a:lstStyle/>
            <a:p>
              <a:endParaRPr lang="en-US" altLang="zh-CN" dirty="0">
                <a:latin typeface="FrutigerNext LT Regular"/>
              </a:endParaRPr>
            </a:p>
          </p:txBody>
        </p:sp>
      </p:grpSp>
      <p:grpSp>
        <p:nvGrpSpPr>
          <p:cNvPr id="35" name="Groep 12"/>
          <p:cNvGrpSpPr/>
          <p:nvPr/>
        </p:nvGrpSpPr>
        <p:grpSpPr>
          <a:xfrm>
            <a:off x="2657131" y="4466299"/>
            <a:ext cx="722145" cy="905343"/>
            <a:chOff x="1233263" y="4622065"/>
            <a:chExt cx="521877" cy="749576"/>
          </a:xfrm>
        </p:grpSpPr>
        <p:sp>
          <p:nvSpPr>
            <p:cNvPr id="36" name="Oval 792"/>
            <p:cNvSpPr>
              <a:spLocks noChangeAspect="1" noChangeArrowheads="1"/>
            </p:cNvSpPr>
            <p:nvPr/>
          </p:nvSpPr>
          <p:spPr bwMode="auto">
            <a:xfrm>
              <a:off x="1233263" y="5113166"/>
              <a:ext cx="521877" cy="258475"/>
            </a:xfrm>
            <a:prstGeom prst="ellipse">
              <a:avLst/>
            </a:prstGeom>
            <a:solidFill>
              <a:srgbClr val="0B3C68"/>
            </a:solidFill>
            <a:ln w="9525">
              <a:noFill/>
              <a:round/>
            </a:ln>
          </p:spPr>
          <p:txBody>
            <a:bodyPr/>
            <a:lstStyle/>
            <a:p>
              <a:endParaRPr lang="en-US" altLang="zh-CN" dirty="0">
                <a:latin typeface="FrutigerNext LT Regular"/>
              </a:endParaRPr>
            </a:p>
          </p:txBody>
        </p:sp>
        <p:sp>
          <p:nvSpPr>
            <p:cNvPr id="37" name="7feca2c9-6b7a-4ff2-89ff-567f807a9f23"/>
            <p:cNvSpPr>
              <a:spLocks noChangeAspect="1" noChangeArrowheads="1"/>
            </p:cNvSpPr>
            <p:nvPr/>
          </p:nvSpPr>
          <p:spPr bwMode="auto">
            <a:xfrm>
              <a:off x="1233263" y="5082758"/>
              <a:ext cx="521877" cy="258475"/>
            </a:xfrm>
            <a:prstGeom prst="ellipse">
              <a:avLst/>
            </a:prstGeom>
            <a:solidFill>
              <a:srgbClr val="BDC9D6"/>
            </a:solidFill>
            <a:ln w="9525">
              <a:noFill/>
              <a:round/>
            </a:ln>
          </p:spPr>
          <p:txBody>
            <a:bodyPr/>
            <a:lstStyle/>
            <a:p>
              <a:endParaRPr lang="en-US" altLang="zh-CN" dirty="0">
                <a:latin typeface="FrutigerNext LT Regular"/>
              </a:endParaRPr>
            </a:p>
          </p:txBody>
        </p:sp>
        <p:sp>
          <p:nvSpPr>
            <p:cNvPr id="38" name="6e3cd8c4-4100-481e-9122-8db1aa42f570"/>
            <p:cNvSpPr>
              <a:spLocks noChangeAspect="1" noChangeArrowheads="1"/>
            </p:cNvSpPr>
            <p:nvPr/>
          </p:nvSpPr>
          <p:spPr bwMode="auto">
            <a:xfrm>
              <a:off x="1233263" y="5070594"/>
              <a:ext cx="521877" cy="258475"/>
            </a:xfrm>
            <a:prstGeom prst="ellipse">
              <a:avLst/>
            </a:prstGeom>
            <a:solidFill>
              <a:srgbClr val="8BA6BD"/>
            </a:solidFill>
            <a:ln w="9525">
              <a:noFill/>
              <a:round/>
            </a:ln>
          </p:spPr>
          <p:txBody>
            <a:bodyPr/>
            <a:lstStyle/>
            <a:p>
              <a:endParaRPr lang="en-US" altLang="zh-CN" dirty="0">
                <a:latin typeface="FrutigerNext LT Regular"/>
              </a:endParaRPr>
            </a:p>
          </p:txBody>
        </p:sp>
        <p:sp>
          <p:nvSpPr>
            <p:cNvPr id="39" name="47c14f24-16aa-4a8b-b4d1-50f572a2a166"/>
            <p:cNvSpPr>
              <a:spLocks noChangeAspect="1" noChangeArrowheads="1"/>
            </p:cNvSpPr>
            <p:nvPr/>
          </p:nvSpPr>
          <p:spPr bwMode="auto">
            <a:xfrm>
              <a:off x="1233263" y="5021940"/>
              <a:ext cx="521877" cy="258475"/>
            </a:xfrm>
            <a:prstGeom prst="ellipse">
              <a:avLst/>
            </a:prstGeom>
            <a:solidFill>
              <a:srgbClr val="0B3C68"/>
            </a:solidFill>
            <a:ln w="9525">
              <a:noFill/>
              <a:round/>
            </a:ln>
          </p:spPr>
          <p:txBody>
            <a:bodyPr/>
            <a:lstStyle/>
            <a:p>
              <a:endParaRPr lang="en-US" altLang="zh-CN" dirty="0">
                <a:latin typeface="FrutigerNext LT Regular"/>
              </a:endParaRPr>
            </a:p>
          </p:txBody>
        </p:sp>
        <p:sp>
          <p:nvSpPr>
            <p:cNvPr id="40" name="8fe58f3a-4fed-4732-8493-1ae0cdc7fe39"/>
            <p:cNvSpPr>
              <a:spLocks noChangeAspect="1" noChangeArrowheads="1"/>
            </p:cNvSpPr>
            <p:nvPr/>
          </p:nvSpPr>
          <p:spPr bwMode="auto">
            <a:xfrm>
              <a:off x="1233263" y="4991532"/>
              <a:ext cx="521877" cy="258475"/>
            </a:xfrm>
            <a:prstGeom prst="ellipse">
              <a:avLst/>
            </a:prstGeom>
            <a:solidFill>
              <a:srgbClr val="BDC9D6"/>
            </a:solidFill>
            <a:ln w="9525">
              <a:noFill/>
              <a:round/>
            </a:ln>
          </p:spPr>
          <p:txBody>
            <a:bodyPr/>
            <a:lstStyle/>
            <a:p>
              <a:endParaRPr lang="en-US" altLang="zh-CN" dirty="0">
                <a:latin typeface="FrutigerNext LT Regular"/>
              </a:endParaRPr>
            </a:p>
          </p:txBody>
        </p:sp>
        <p:sp>
          <p:nvSpPr>
            <p:cNvPr id="41" name="a5898c47-7d1e-4bc6-aba3-1c4de75960b5"/>
            <p:cNvSpPr>
              <a:spLocks noChangeAspect="1" noChangeArrowheads="1"/>
            </p:cNvSpPr>
            <p:nvPr/>
          </p:nvSpPr>
          <p:spPr bwMode="auto">
            <a:xfrm>
              <a:off x="1233263" y="4982409"/>
              <a:ext cx="521877" cy="258475"/>
            </a:xfrm>
            <a:prstGeom prst="ellipse">
              <a:avLst/>
            </a:prstGeom>
            <a:solidFill>
              <a:srgbClr val="8BA6BD"/>
            </a:solidFill>
            <a:ln w="9525">
              <a:noFill/>
              <a:round/>
            </a:ln>
          </p:spPr>
          <p:txBody>
            <a:bodyPr/>
            <a:lstStyle/>
            <a:p>
              <a:endParaRPr lang="en-US" altLang="zh-CN" dirty="0">
                <a:latin typeface="FrutigerNext LT Regular"/>
              </a:endParaRPr>
            </a:p>
          </p:txBody>
        </p:sp>
        <p:sp>
          <p:nvSpPr>
            <p:cNvPr id="42" name="116b2d69-ebae-4fae-9bb6-599590275b47"/>
            <p:cNvSpPr>
              <a:spLocks noChangeAspect="1" noChangeArrowheads="1"/>
            </p:cNvSpPr>
            <p:nvPr/>
          </p:nvSpPr>
          <p:spPr bwMode="auto">
            <a:xfrm>
              <a:off x="1233263" y="4933755"/>
              <a:ext cx="521877" cy="255434"/>
            </a:xfrm>
            <a:prstGeom prst="ellipse">
              <a:avLst/>
            </a:prstGeom>
            <a:solidFill>
              <a:srgbClr val="0B3C68"/>
            </a:solidFill>
            <a:ln w="9525">
              <a:noFill/>
              <a:round/>
            </a:ln>
          </p:spPr>
          <p:txBody>
            <a:bodyPr/>
            <a:lstStyle/>
            <a:p>
              <a:endParaRPr lang="en-US" altLang="zh-CN" dirty="0">
                <a:latin typeface="FrutigerNext LT Regular"/>
              </a:endParaRPr>
            </a:p>
          </p:txBody>
        </p:sp>
        <p:sp>
          <p:nvSpPr>
            <p:cNvPr id="43" name="62cfadaf-3dad-47b3-8dbb-7cfa122ef5ea"/>
            <p:cNvSpPr>
              <a:spLocks noChangeAspect="1" noChangeArrowheads="1"/>
            </p:cNvSpPr>
            <p:nvPr/>
          </p:nvSpPr>
          <p:spPr bwMode="auto">
            <a:xfrm>
              <a:off x="1233263" y="4901825"/>
              <a:ext cx="521877" cy="256954"/>
            </a:xfrm>
            <a:prstGeom prst="ellipse">
              <a:avLst/>
            </a:prstGeom>
            <a:solidFill>
              <a:srgbClr val="BDC9D6"/>
            </a:solidFill>
            <a:ln w="9525">
              <a:noFill/>
              <a:round/>
            </a:ln>
          </p:spPr>
          <p:txBody>
            <a:bodyPr/>
            <a:lstStyle/>
            <a:p>
              <a:endParaRPr lang="en-US" altLang="zh-CN" dirty="0">
                <a:latin typeface="FrutigerNext LT Regular"/>
              </a:endParaRPr>
            </a:p>
          </p:txBody>
        </p:sp>
        <p:sp>
          <p:nvSpPr>
            <p:cNvPr id="44" name="89b31742-d692-45ff-8f7a-68c3f8b6e895"/>
            <p:cNvSpPr>
              <a:spLocks noChangeAspect="1" noChangeArrowheads="1"/>
            </p:cNvSpPr>
            <p:nvPr/>
          </p:nvSpPr>
          <p:spPr bwMode="auto">
            <a:xfrm>
              <a:off x="1233263" y="4889662"/>
              <a:ext cx="521877" cy="259995"/>
            </a:xfrm>
            <a:prstGeom prst="ellipse">
              <a:avLst/>
            </a:prstGeom>
            <a:solidFill>
              <a:srgbClr val="8BA6BD"/>
            </a:solidFill>
            <a:ln w="9525">
              <a:noFill/>
              <a:round/>
            </a:ln>
          </p:spPr>
          <p:txBody>
            <a:bodyPr/>
            <a:lstStyle/>
            <a:p>
              <a:endParaRPr lang="en-US" altLang="zh-CN" dirty="0">
                <a:latin typeface="FrutigerNext LT Regular"/>
              </a:endParaRPr>
            </a:p>
          </p:txBody>
        </p:sp>
        <p:sp>
          <p:nvSpPr>
            <p:cNvPr id="45" name="2c142bc0-db9f-45fa-b5f4-f233372c66a3"/>
            <p:cNvSpPr>
              <a:spLocks noChangeAspect="1" noChangeArrowheads="1"/>
            </p:cNvSpPr>
            <p:nvPr/>
          </p:nvSpPr>
          <p:spPr bwMode="auto">
            <a:xfrm>
              <a:off x="1233263" y="4841008"/>
              <a:ext cx="521877" cy="259995"/>
            </a:xfrm>
            <a:prstGeom prst="ellipse">
              <a:avLst/>
            </a:prstGeom>
            <a:solidFill>
              <a:srgbClr val="0B3C68"/>
            </a:solidFill>
            <a:ln w="9525">
              <a:noFill/>
              <a:round/>
            </a:ln>
          </p:spPr>
          <p:txBody>
            <a:bodyPr/>
            <a:lstStyle/>
            <a:p>
              <a:endParaRPr lang="en-US" altLang="zh-CN" dirty="0">
                <a:latin typeface="FrutigerNext LT Regular"/>
              </a:endParaRPr>
            </a:p>
          </p:txBody>
        </p:sp>
        <p:sp>
          <p:nvSpPr>
            <p:cNvPr id="46" name="acf5227d-88d9-4ebb-ad8f-04a1bdd5b5de"/>
            <p:cNvSpPr>
              <a:spLocks noChangeAspect="1" noChangeArrowheads="1"/>
            </p:cNvSpPr>
            <p:nvPr/>
          </p:nvSpPr>
          <p:spPr bwMode="auto">
            <a:xfrm>
              <a:off x="1233263" y="4810599"/>
              <a:ext cx="521877" cy="259995"/>
            </a:xfrm>
            <a:prstGeom prst="ellipse">
              <a:avLst/>
            </a:prstGeom>
            <a:solidFill>
              <a:srgbClr val="BDC9D6"/>
            </a:solidFill>
            <a:ln w="9525">
              <a:noFill/>
              <a:round/>
            </a:ln>
          </p:spPr>
          <p:txBody>
            <a:bodyPr/>
            <a:lstStyle/>
            <a:p>
              <a:endParaRPr lang="en-US" altLang="zh-CN" dirty="0">
                <a:latin typeface="FrutigerNext LT Regular"/>
              </a:endParaRPr>
            </a:p>
          </p:txBody>
        </p:sp>
        <p:sp>
          <p:nvSpPr>
            <p:cNvPr id="47" name="6f70e547-b514-4b25-ac09-31857c40949c"/>
            <p:cNvSpPr>
              <a:spLocks noChangeAspect="1" noChangeArrowheads="1"/>
            </p:cNvSpPr>
            <p:nvPr/>
          </p:nvSpPr>
          <p:spPr bwMode="auto">
            <a:xfrm>
              <a:off x="1233263" y="4798436"/>
              <a:ext cx="521877" cy="259995"/>
            </a:xfrm>
            <a:prstGeom prst="ellipse">
              <a:avLst/>
            </a:prstGeom>
            <a:solidFill>
              <a:srgbClr val="8BA6BD"/>
            </a:solidFill>
            <a:ln w="9525">
              <a:noFill/>
              <a:round/>
            </a:ln>
          </p:spPr>
          <p:txBody>
            <a:bodyPr/>
            <a:lstStyle/>
            <a:p>
              <a:endParaRPr lang="en-US" altLang="zh-CN" dirty="0">
                <a:latin typeface="FrutigerNext LT Regular"/>
              </a:endParaRPr>
            </a:p>
          </p:txBody>
        </p:sp>
        <p:sp>
          <p:nvSpPr>
            <p:cNvPr id="48" name="3e4ac094-1dfb-437c-9648-e0c89ffdc37f"/>
            <p:cNvSpPr>
              <a:spLocks noChangeAspect="1" noChangeArrowheads="1"/>
            </p:cNvSpPr>
            <p:nvPr/>
          </p:nvSpPr>
          <p:spPr bwMode="auto">
            <a:xfrm>
              <a:off x="1233263" y="4749782"/>
              <a:ext cx="521877" cy="259995"/>
            </a:xfrm>
            <a:prstGeom prst="ellipse">
              <a:avLst/>
            </a:prstGeom>
            <a:solidFill>
              <a:srgbClr val="0B3C68"/>
            </a:solidFill>
            <a:ln w="9525">
              <a:noFill/>
              <a:round/>
            </a:ln>
          </p:spPr>
          <p:txBody>
            <a:bodyPr/>
            <a:lstStyle/>
            <a:p>
              <a:endParaRPr lang="en-US" altLang="zh-CN" dirty="0">
                <a:latin typeface="FrutigerNext LT Regular"/>
              </a:endParaRPr>
            </a:p>
          </p:txBody>
        </p:sp>
        <p:sp>
          <p:nvSpPr>
            <p:cNvPr id="49" name="709dc2cb-3ae4-4941-b76f-7d11d58ce7b8"/>
            <p:cNvSpPr>
              <a:spLocks noChangeAspect="1" noChangeArrowheads="1"/>
            </p:cNvSpPr>
            <p:nvPr/>
          </p:nvSpPr>
          <p:spPr bwMode="auto">
            <a:xfrm>
              <a:off x="1233263" y="4719373"/>
              <a:ext cx="521877" cy="259995"/>
            </a:xfrm>
            <a:prstGeom prst="ellipse">
              <a:avLst/>
            </a:prstGeom>
            <a:solidFill>
              <a:srgbClr val="BDC9D6"/>
            </a:solidFill>
            <a:ln w="9525">
              <a:noFill/>
              <a:round/>
            </a:ln>
          </p:spPr>
          <p:txBody>
            <a:bodyPr/>
            <a:lstStyle/>
            <a:p>
              <a:endParaRPr lang="en-US" altLang="zh-CN" dirty="0">
                <a:latin typeface="FrutigerNext LT Regular"/>
              </a:endParaRPr>
            </a:p>
          </p:txBody>
        </p:sp>
        <p:sp>
          <p:nvSpPr>
            <p:cNvPr id="50" name="22c642ce-ba24-4f15-8027-51948d55b073"/>
            <p:cNvSpPr>
              <a:spLocks noChangeAspect="1" noChangeArrowheads="1"/>
            </p:cNvSpPr>
            <p:nvPr/>
          </p:nvSpPr>
          <p:spPr bwMode="auto">
            <a:xfrm>
              <a:off x="1233263" y="4710250"/>
              <a:ext cx="521877" cy="259995"/>
            </a:xfrm>
            <a:prstGeom prst="ellipse">
              <a:avLst/>
            </a:prstGeom>
            <a:solidFill>
              <a:srgbClr val="8BA6BD"/>
            </a:solidFill>
            <a:ln w="9525">
              <a:noFill/>
              <a:round/>
            </a:ln>
          </p:spPr>
          <p:txBody>
            <a:bodyPr/>
            <a:lstStyle/>
            <a:p>
              <a:endParaRPr lang="en-US" altLang="zh-CN" dirty="0">
                <a:latin typeface="FrutigerNext LT Regular"/>
              </a:endParaRPr>
            </a:p>
          </p:txBody>
        </p:sp>
        <p:sp>
          <p:nvSpPr>
            <p:cNvPr id="51" name="d4d475fa-0dab-40e5-8749-d4d718fd9558"/>
            <p:cNvSpPr>
              <a:spLocks noChangeAspect="1" noChangeArrowheads="1"/>
            </p:cNvSpPr>
            <p:nvPr/>
          </p:nvSpPr>
          <p:spPr bwMode="auto">
            <a:xfrm>
              <a:off x="1233263" y="4661596"/>
              <a:ext cx="521877" cy="259995"/>
            </a:xfrm>
            <a:prstGeom prst="ellipse">
              <a:avLst/>
            </a:prstGeom>
            <a:solidFill>
              <a:srgbClr val="0B3C68"/>
            </a:solidFill>
            <a:ln w="9525">
              <a:noFill/>
              <a:round/>
            </a:ln>
          </p:spPr>
          <p:txBody>
            <a:bodyPr/>
            <a:lstStyle/>
            <a:p>
              <a:endParaRPr lang="en-US" altLang="zh-CN" dirty="0">
                <a:latin typeface="FrutigerNext LT Regular"/>
              </a:endParaRPr>
            </a:p>
          </p:txBody>
        </p:sp>
        <p:sp>
          <p:nvSpPr>
            <p:cNvPr id="52" name="77545ddb-f1cf-44ce-8fa0-a07a2402dbd0"/>
            <p:cNvSpPr>
              <a:spLocks noChangeAspect="1" noChangeArrowheads="1"/>
            </p:cNvSpPr>
            <p:nvPr/>
          </p:nvSpPr>
          <p:spPr bwMode="auto">
            <a:xfrm>
              <a:off x="1233263" y="4634228"/>
              <a:ext cx="521877" cy="255434"/>
            </a:xfrm>
            <a:prstGeom prst="ellipse">
              <a:avLst/>
            </a:prstGeom>
            <a:solidFill>
              <a:srgbClr val="BDC9D6"/>
            </a:solidFill>
            <a:ln w="9525">
              <a:noFill/>
              <a:round/>
            </a:ln>
          </p:spPr>
          <p:txBody>
            <a:bodyPr/>
            <a:lstStyle/>
            <a:p>
              <a:endParaRPr lang="en-US" altLang="zh-CN" dirty="0">
                <a:latin typeface="FrutigerNext LT Regular"/>
              </a:endParaRPr>
            </a:p>
          </p:txBody>
        </p:sp>
        <p:sp>
          <p:nvSpPr>
            <p:cNvPr id="53" name="30fb34a9-a233-4cc9-b873-79a81b2af609"/>
            <p:cNvSpPr>
              <a:spLocks noChangeAspect="1" noChangeArrowheads="1"/>
            </p:cNvSpPr>
            <p:nvPr/>
          </p:nvSpPr>
          <p:spPr bwMode="auto">
            <a:xfrm>
              <a:off x="1233263" y="4622065"/>
              <a:ext cx="521877" cy="258475"/>
            </a:xfrm>
            <a:prstGeom prst="ellipse">
              <a:avLst/>
            </a:prstGeom>
            <a:solidFill>
              <a:srgbClr val="8BA6BD"/>
            </a:solidFill>
            <a:ln w="9525">
              <a:noFill/>
              <a:round/>
            </a:ln>
          </p:spPr>
          <p:txBody>
            <a:bodyPr/>
            <a:lstStyle/>
            <a:p>
              <a:endParaRPr lang="en-US" altLang="zh-CN" dirty="0">
                <a:latin typeface="FrutigerNext LT Regular"/>
              </a:endParaRPr>
            </a:p>
          </p:txBody>
        </p:sp>
        <p:sp>
          <p:nvSpPr>
            <p:cNvPr id="54" name="0cdb1c75-1e16-4bb3-b327-2e34a5638256"/>
            <p:cNvSpPr>
              <a:spLocks noChangeAspect="1"/>
            </p:cNvSpPr>
            <p:nvPr/>
          </p:nvSpPr>
          <p:spPr bwMode="auto">
            <a:xfrm>
              <a:off x="1252592" y="4710250"/>
              <a:ext cx="264160" cy="149003"/>
            </a:xfrm>
            <a:custGeom>
              <a:avLst/>
              <a:gdLst/>
              <a:ahLst/>
              <a:cxnLst>
                <a:cxn ang="0">
                  <a:pos x="82" y="47"/>
                </a:cxn>
                <a:cxn ang="0">
                  <a:pos x="32" y="39"/>
                </a:cxn>
                <a:cxn ang="0">
                  <a:pos x="8" y="0"/>
                </a:cxn>
                <a:cxn ang="0">
                  <a:pos x="35" y="35"/>
                </a:cxn>
                <a:cxn ang="0">
                  <a:pos x="82" y="47"/>
                </a:cxn>
              </a:cxnLst>
              <a:rect l="0" t="0" r="r" b="b"/>
              <a:pathLst>
                <a:path w="82" h="49">
                  <a:moveTo>
                    <a:pt x="82" y="47"/>
                  </a:moveTo>
                  <a:cubicBezTo>
                    <a:pt x="65" y="49"/>
                    <a:pt x="48" y="46"/>
                    <a:pt x="32" y="39"/>
                  </a:cubicBezTo>
                  <a:cubicBezTo>
                    <a:pt x="20" y="34"/>
                    <a:pt x="0" y="19"/>
                    <a:pt x="8" y="0"/>
                  </a:cubicBezTo>
                  <a:cubicBezTo>
                    <a:pt x="8" y="18"/>
                    <a:pt x="23" y="29"/>
                    <a:pt x="35" y="35"/>
                  </a:cubicBezTo>
                  <a:cubicBezTo>
                    <a:pt x="50" y="43"/>
                    <a:pt x="66" y="46"/>
                    <a:pt x="82" y="47"/>
                  </a:cubicBezTo>
                </a:path>
              </a:pathLst>
            </a:custGeom>
            <a:solidFill>
              <a:srgbClr val="BDC9D6"/>
            </a:solidFill>
            <a:ln w="9525">
              <a:noFill/>
              <a:round/>
            </a:ln>
          </p:spPr>
          <p:txBody>
            <a:bodyPr/>
            <a:lstStyle/>
            <a:p>
              <a:endParaRPr lang="en-US" altLang="zh-CN" dirty="0">
                <a:latin typeface="FrutigerNext LT Regular"/>
              </a:endParaRPr>
            </a:p>
          </p:txBody>
        </p:sp>
        <p:sp>
          <p:nvSpPr>
            <p:cNvPr id="55" name="8735c879-81b4-481f-8da6-e3d9d63fed55"/>
            <p:cNvSpPr>
              <a:spLocks noChangeAspect="1"/>
            </p:cNvSpPr>
            <p:nvPr/>
          </p:nvSpPr>
          <p:spPr bwMode="auto">
            <a:xfrm>
              <a:off x="1449101" y="4634228"/>
              <a:ext cx="293153" cy="179412"/>
            </a:xfrm>
            <a:custGeom>
              <a:avLst/>
              <a:gdLst/>
              <a:ahLst/>
              <a:cxnLst>
                <a:cxn ang="0">
                  <a:pos x="6" y="0"/>
                </a:cxn>
                <a:cxn ang="0">
                  <a:pos x="76" y="20"/>
                </a:cxn>
                <a:cxn ang="0">
                  <a:pos x="74" y="59"/>
                </a:cxn>
                <a:cxn ang="0">
                  <a:pos x="61" y="18"/>
                </a:cxn>
                <a:cxn ang="0">
                  <a:pos x="0" y="0"/>
                </a:cxn>
                <a:cxn ang="0">
                  <a:pos x="6" y="0"/>
                </a:cxn>
              </a:cxnLst>
              <a:rect l="0" t="0" r="r" b="b"/>
              <a:pathLst>
                <a:path w="91" h="59">
                  <a:moveTo>
                    <a:pt x="6" y="0"/>
                  </a:moveTo>
                  <a:cubicBezTo>
                    <a:pt x="29" y="1"/>
                    <a:pt x="57" y="5"/>
                    <a:pt x="76" y="20"/>
                  </a:cubicBezTo>
                  <a:cubicBezTo>
                    <a:pt x="91" y="32"/>
                    <a:pt x="90" y="49"/>
                    <a:pt x="74" y="59"/>
                  </a:cubicBezTo>
                  <a:cubicBezTo>
                    <a:pt x="87" y="45"/>
                    <a:pt x="76" y="27"/>
                    <a:pt x="61" y="18"/>
                  </a:cubicBezTo>
                  <a:cubicBezTo>
                    <a:pt x="43" y="7"/>
                    <a:pt x="21" y="2"/>
                    <a:pt x="0" y="0"/>
                  </a:cubicBezTo>
                  <a:cubicBezTo>
                    <a:pt x="2" y="0"/>
                    <a:pt x="4" y="0"/>
                    <a:pt x="6" y="0"/>
                  </a:cubicBezTo>
                </a:path>
              </a:pathLst>
            </a:custGeom>
            <a:solidFill>
              <a:srgbClr val="FFFFFF"/>
            </a:solidFill>
            <a:ln w="9525">
              <a:noFill/>
              <a:round/>
            </a:ln>
          </p:spPr>
          <p:txBody>
            <a:bodyPr/>
            <a:lstStyle/>
            <a:p>
              <a:endParaRPr lang="en-US" altLang="zh-CN" dirty="0">
                <a:latin typeface="FrutigerNext LT Regular"/>
              </a:endParaRPr>
            </a:p>
          </p:txBody>
        </p:sp>
      </p:grpSp>
      <p:sp>
        <p:nvSpPr>
          <p:cNvPr id="56" name="7a38de35-fcc4-433e-9181-0fd8aa656a80"/>
          <p:cNvSpPr/>
          <p:nvPr/>
        </p:nvSpPr>
        <p:spPr>
          <a:xfrm>
            <a:off x="2718375" y="1567403"/>
            <a:ext cx="564578" cy="307777"/>
          </a:xfrm>
          <a:prstGeom prst="rect">
            <a:avLst/>
          </a:prstGeom>
        </p:spPr>
        <p:txBody>
          <a:bodyPr wrap="none">
            <a:spAutoFit/>
          </a:bodyPr>
          <a:lstStyle/>
          <a:p>
            <a:pPr algn="ctr"/>
            <a:r>
              <a:rPr lang="en-US" altLang="zh-CN" sz="1400" b="1" dirty="0">
                <a:latin typeface="Arial" pitchFamily="34" charset="0"/>
                <a:cs typeface="Arial" pitchFamily="34" charset="0"/>
              </a:rPr>
              <a:t>DAS</a:t>
            </a:r>
          </a:p>
        </p:txBody>
      </p:sp>
      <p:sp>
        <p:nvSpPr>
          <p:cNvPr id="57" name="c221d998-1bea-4702-acf0-a020b3023997"/>
          <p:cNvSpPr/>
          <p:nvPr/>
        </p:nvSpPr>
        <p:spPr>
          <a:xfrm>
            <a:off x="2235387" y="3458246"/>
            <a:ext cx="604653"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SCSI</a:t>
            </a:r>
          </a:p>
        </p:txBody>
      </p:sp>
      <p:sp>
        <p:nvSpPr>
          <p:cNvPr id="58" name="fb3f938c-c658-4b98-9b5b-cf3fbabd0982"/>
          <p:cNvSpPr/>
          <p:nvPr/>
        </p:nvSpPr>
        <p:spPr bwMode="auto">
          <a:xfrm>
            <a:off x="4947382" y="1369376"/>
            <a:ext cx="2194560" cy="420624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t">
              <a:spcBef>
                <a:spcPct val="0"/>
              </a:spcBef>
              <a:spcAft>
                <a:spcPct val="0"/>
              </a:spcAft>
            </a:pPr>
            <a:endParaRPr lang="en-US" altLang="zh-CN" sz="1000" dirty="0">
              <a:latin typeface="FrutigerNext LT Regular" pitchFamily="34" charset="0"/>
              <a:ea typeface="宋体" pitchFamily="2" charset="-122"/>
            </a:endParaRPr>
          </a:p>
        </p:txBody>
      </p:sp>
      <p:cxnSp>
        <p:nvCxnSpPr>
          <p:cNvPr id="59" name="7da7ef4c-7de4-410f-b641-ac57195f8c35"/>
          <p:cNvCxnSpPr/>
          <p:nvPr/>
        </p:nvCxnSpPr>
        <p:spPr bwMode="auto">
          <a:xfrm>
            <a:off x="5589854" y="4148191"/>
            <a:ext cx="350431" cy="764352"/>
          </a:xfrm>
          <a:prstGeom prst="line">
            <a:avLst/>
          </a:prstGeom>
          <a:noFill/>
          <a:ln w="28575" cap="flat" cmpd="sng" algn="ctr">
            <a:solidFill>
              <a:srgbClr val="990000"/>
            </a:solidFill>
            <a:prstDash val="solid"/>
            <a:round/>
            <a:headEnd type="none" w="med" len="med"/>
            <a:tailEnd type="none" w="med" len="med"/>
          </a:ln>
          <a:effectLst/>
        </p:spPr>
      </p:cxnSp>
      <p:cxnSp>
        <p:nvCxnSpPr>
          <p:cNvPr id="60" name="bf6b1217-0f82-4b12-860e-40d4bf43c80f"/>
          <p:cNvCxnSpPr/>
          <p:nvPr/>
        </p:nvCxnSpPr>
        <p:spPr bwMode="auto">
          <a:xfrm>
            <a:off x="5579683" y="3037378"/>
            <a:ext cx="9816" cy="846205"/>
          </a:xfrm>
          <a:prstGeom prst="line">
            <a:avLst/>
          </a:prstGeom>
          <a:noFill/>
          <a:ln w="28575" cap="flat" cmpd="sng" algn="ctr">
            <a:solidFill>
              <a:srgbClr val="990000"/>
            </a:solidFill>
            <a:prstDash val="solid"/>
            <a:round/>
            <a:headEnd type="none" w="med" len="med"/>
            <a:tailEnd type="none" w="med" len="med"/>
          </a:ln>
          <a:effectLst/>
        </p:spPr>
      </p:cxnSp>
      <p:cxnSp>
        <p:nvCxnSpPr>
          <p:cNvPr id="61" name="9c54faac-531e-44ab-806c-845c2fdc267b"/>
          <p:cNvCxnSpPr/>
          <p:nvPr/>
        </p:nvCxnSpPr>
        <p:spPr bwMode="auto">
          <a:xfrm>
            <a:off x="6615085" y="3023310"/>
            <a:ext cx="1067" cy="860273"/>
          </a:xfrm>
          <a:prstGeom prst="line">
            <a:avLst/>
          </a:prstGeom>
          <a:noFill/>
          <a:ln w="28575" cap="flat" cmpd="sng" algn="ctr">
            <a:solidFill>
              <a:srgbClr val="990000"/>
            </a:solidFill>
            <a:prstDash val="solid"/>
            <a:round/>
            <a:headEnd type="none" w="med" len="med"/>
            <a:tailEnd type="none" w="med" len="med"/>
          </a:ln>
          <a:effectLst/>
        </p:spPr>
      </p:cxnSp>
      <p:cxnSp>
        <p:nvCxnSpPr>
          <p:cNvPr id="62" name="d6b52b22-f44a-49cc-bbec-07d4fb26a504"/>
          <p:cNvCxnSpPr>
            <a:stCxn id="67" idx="2"/>
          </p:cNvCxnSpPr>
          <p:nvPr/>
        </p:nvCxnSpPr>
        <p:spPr bwMode="auto">
          <a:xfrm>
            <a:off x="5565615" y="3037377"/>
            <a:ext cx="890206" cy="885482"/>
          </a:xfrm>
          <a:prstGeom prst="line">
            <a:avLst/>
          </a:prstGeom>
          <a:noFill/>
          <a:ln w="28575" cap="flat" cmpd="sng" algn="ctr">
            <a:solidFill>
              <a:srgbClr val="990000"/>
            </a:solidFill>
            <a:prstDash val="solid"/>
            <a:round/>
            <a:headEnd type="none" w="med" len="med"/>
            <a:tailEnd type="none" w="med" len="med"/>
          </a:ln>
          <a:effectLst/>
        </p:spPr>
      </p:cxnSp>
      <p:cxnSp>
        <p:nvCxnSpPr>
          <p:cNvPr id="63" name="cbad4fcf-19bb-44f8-8bde-491224bf5c26"/>
          <p:cNvCxnSpPr/>
          <p:nvPr/>
        </p:nvCxnSpPr>
        <p:spPr bwMode="auto">
          <a:xfrm flipH="1">
            <a:off x="5701227" y="3023309"/>
            <a:ext cx="913857" cy="919374"/>
          </a:xfrm>
          <a:prstGeom prst="line">
            <a:avLst/>
          </a:prstGeom>
          <a:noFill/>
          <a:ln w="28575" cap="flat" cmpd="sng" algn="ctr">
            <a:solidFill>
              <a:srgbClr val="990000"/>
            </a:solidFill>
            <a:prstDash val="solid"/>
            <a:round/>
            <a:headEnd type="none" w="med" len="med"/>
            <a:tailEnd type="none" w="med" len="med"/>
          </a:ln>
          <a:effectLst/>
        </p:spPr>
      </p:cxnSp>
      <p:cxnSp>
        <p:nvCxnSpPr>
          <p:cNvPr id="64" name="de1d95a8-afd5-46f2-ba98-283548671461"/>
          <p:cNvCxnSpPr/>
          <p:nvPr/>
        </p:nvCxnSpPr>
        <p:spPr bwMode="auto">
          <a:xfrm flipH="1">
            <a:off x="6252735" y="4097644"/>
            <a:ext cx="220824" cy="851627"/>
          </a:xfrm>
          <a:prstGeom prst="line">
            <a:avLst/>
          </a:prstGeom>
          <a:noFill/>
          <a:ln w="28575" cap="flat" cmpd="sng" algn="ctr">
            <a:solidFill>
              <a:srgbClr val="990000"/>
            </a:solidFill>
            <a:prstDash val="solid"/>
            <a:round/>
            <a:headEnd type="none" w="med" len="med"/>
            <a:tailEnd type="none" w="med" len="med"/>
          </a:ln>
          <a:effectLst/>
        </p:spPr>
      </p:cxnSp>
      <p:cxnSp>
        <p:nvCxnSpPr>
          <p:cNvPr id="65" name="8e469cb9-cb68-47c4-b05d-5ebe43dbed64"/>
          <p:cNvCxnSpPr/>
          <p:nvPr/>
        </p:nvCxnSpPr>
        <p:spPr bwMode="auto">
          <a:xfrm>
            <a:off x="5760342" y="4122671"/>
            <a:ext cx="333602" cy="782473"/>
          </a:xfrm>
          <a:prstGeom prst="line">
            <a:avLst/>
          </a:prstGeom>
          <a:noFill/>
          <a:ln w="28575" cap="flat" cmpd="sng" algn="ctr">
            <a:solidFill>
              <a:srgbClr val="990000"/>
            </a:solidFill>
            <a:prstDash val="solid"/>
            <a:round/>
            <a:headEnd type="none" w="med" len="med"/>
            <a:tailEnd type="none" w="med" len="med"/>
          </a:ln>
          <a:effectLst/>
        </p:spPr>
      </p:cxnSp>
      <p:cxnSp>
        <p:nvCxnSpPr>
          <p:cNvPr id="66" name="4c65fa8c-30c3-454a-bad9-1ea0c2c1d900"/>
          <p:cNvCxnSpPr/>
          <p:nvPr/>
        </p:nvCxnSpPr>
        <p:spPr bwMode="auto">
          <a:xfrm flipH="1">
            <a:off x="6405411" y="4107108"/>
            <a:ext cx="211636" cy="842163"/>
          </a:xfrm>
          <a:prstGeom prst="line">
            <a:avLst/>
          </a:prstGeom>
          <a:noFill/>
          <a:ln w="28575" cap="flat" cmpd="sng" algn="ctr">
            <a:solidFill>
              <a:srgbClr val="990000"/>
            </a:solidFill>
            <a:prstDash val="solid"/>
            <a:round/>
            <a:headEnd type="none" w="med" len="med"/>
            <a:tailEnd type="none" w="med" len="med"/>
          </a:ln>
          <a:effectLst/>
        </p:spPr>
      </p:cxnSp>
      <p:pic>
        <p:nvPicPr>
          <p:cNvPr id="67" name="bb17af75-4aad-48a2-b863-6149cf92a2b9" descr="图片682"/>
          <p:cNvPicPr>
            <a:picLocks noChangeAspect="1" noChangeArrowheads="1"/>
          </p:cNvPicPr>
          <p:nvPr/>
        </p:nvPicPr>
        <p:blipFill>
          <a:blip r:embed="rId3" cstate="print"/>
          <a:srcRect/>
          <a:stretch>
            <a:fillRect/>
          </a:stretch>
        </p:blipFill>
        <p:spPr bwMode="auto">
          <a:xfrm>
            <a:off x="5255065" y="2129727"/>
            <a:ext cx="621101" cy="907651"/>
          </a:xfrm>
          <a:prstGeom prst="rect">
            <a:avLst/>
          </a:prstGeom>
          <a:noFill/>
        </p:spPr>
      </p:pic>
      <p:pic>
        <p:nvPicPr>
          <p:cNvPr id="68" name="ef684d74-e577-401e-8c06-3e678f7218c1" descr="图片682"/>
          <p:cNvPicPr>
            <a:picLocks noChangeAspect="1" noChangeArrowheads="1"/>
          </p:cNvPicPr>
          <p:nvPr/>
        </p:nvPicPr>
        <p:blipFill>
          <a:blip r:embed="rId3" cstate="print"/>
          <a:srcRect/>
          <a:stretch>
            <a:fillRect/>
          </a:stretch>
        </p:blipFill>
        <p:spPr bwMode="auto">
          <a:xfrm>
            <a:off x="6304533" y="2129727"/>
            <a:ext cx="621101" cy="907651"/>
          </a:xfrm>
          <a:prstGeom prst="rect">
            <a:avLst/>
          </a:prstGeom>
          <a:noFill/>
        </p:spPr>
      </p:pic>
      <p:grpSp>
        <p:nvGrpSpPr>
          <p:cNvPr id="69" name="Groep 8"/>
          <p:cNvGrpSpPr/>
          <p:nvPr/>
        </p:nvGrpSpPr>
        <p:grpSpPr>
          <a:xfrm>
            <a:off x="6252736" y="3870296"/>
            <a:ext cx="724695" cy="303240"/>
            <a:chOff x="4782050" y="3870296"/>
            <a:chExt cx="724695" cy="303240"/>
          </a:xfrm>
        </p:grpSpPr>
        <p:sp>
          <p:nvSpPr>
            <p:cNvPr id="70" name="Freeform 115"/>
            <p:cNvSpPr>
              <a:spLocks noChangeAspect="1"/>
            </p:cNvSpPr>
            <p:nvPr/>
          </p:nvSpPr>
          <p:spPr bwMode="auto">
            <a:xfrm>
              <a:off x="5305797" y="3944639"/>
              <a:ext cx="200948" cy="228897"/>
            </a:xfrm>
            <a:custGeom>
              <a:avLst/>
              <a:gdLst/>
              <a:ahLst/>
              <a:cxnLst>
                <a:cxn ang="0">
                  <a:pos x="94" y="0"/>
                </a:cxn>
                <a:cxn ang="0">
                  <a:pos x="1" y="63"/>
                </a:cxn>
                <a:cxn ang="0">
                  <a:pos x="1" y="110"/>
                </a:cxn>
                <a:cxn ang="0">
                  <a:pos x="7" y="111"/>
                </a:cxn>
                <a:cxn ang="0">
                  <a:pos x="90" y="46"/>
                </a:cxn>
                <a:cxn ang="0">
                  <a:pos x="94" y="38"/>
                </a:cxn>
                <a:cxn ang="0">
                  <a:pos x="94" y="0"/>
                </a:cxn>
              </a:cxnLst>
              <a:rect l="0" t="0" r="r" b="b"/>
              <a:pathLst>
                <a:path w="94" h="117">
                  <a:moveTo>
                    <a:pt x="94" y="0"/>
                  </a:moveTo>
                  <a:cubicBezTo>
                    <a:pt x="1" y="63"/>
                    <a:pt x="1" y="63"/>
                    <a:pt x="1" y="63"/>
                  </a:cubicBezTo>
                  <a:cubicBezTo>
                    <a:pt x="1" y="110"/>
                    <a:pt x="1" y="110"/>
                    <a:pt x="1" y="110"/>
                  </a:cubicBezTo>
                  <a:cubicBezTo>
                    <a:pt x="1" y="110"/>
                    <a:pt x="0" y="117"/>
                    <a:pt x="7" y="111"/>
                  </a:cubicBezTo>
                  <a:cubicBezTo>
                    <a:pt x="31" y="92"/>
                    <a:pt x="88" y="48"/>
                    <a:pt x="90" y="46"/>
                  </a:cubicBezTo>
                  <a:cubicBezTo>
                    <a:pt x="94" y="42"/>
                    <a:pt x="94" y="40"/>
                    <a:pt x="94" y="38"/>
                  </a:cubicBezTo>
                  <a:lnTo>
                    <a:pt x="94" y="0"/>
                  </a:lnTo>
                  <a:close/>
                </a:path>
              </a:pathLst>
            </a:custGeom>
            <a:solidFill>
              <a:srgbClr val="0B3C68"/>
            </a:solidFill>
            <a:ln w="9525">
              <a:noFill/>
              <a:round/>
            </a:ln>
          </p:spPr>
          <p:txBody>
            <a:bodyPr/>
            <a:lstStyle/>
            <a:p>
              <a:endParaRPr lang="en-US" altLang="zh-CN" dirty="0">
                <a:latin typeface="FrutigerNext LT Regular"/>
              </a:endParaRPr>
            </a:p>
          </p:txBody>
        </p:sp>
        <p:sp>
          <p:nvSpPr>
            <p:cNvPr id="71" name="083ea470-882b-45cc-bf6e-1090b0280164"/>
            <p:cNvSpPr>
              <a:spLocks noChangeAspect="1"/>
            </p:cNvSpPr>
            <p:nvPr/>
          </p:nvSpPr>
          <p:spPr bwMode="auto">
            <a:xfrm>
              <a:off x="4782050" y="3870296"/>
              <a:ext cx="724695" cy="197594"/>
            </a:xfrm>
            <a:custGeom>
              <a:avLst/>
              <a:gdLst/>
              <a:ahLst/>
              <a:cxnLst>
                <a:cxn ang="0">
                  <a:pos x="339" y="38"/>
                </a:cxn>
                <a:cxn ang="0">
                  <a:pos x="249" y="101"/>
                </a:cxn>
                <a:cxn ang="0">
                  <a:pos x="7" y="57"/>
                </a:cxn>
                <a:cxn ang="0">
                  <a:pos x="1" y="60"/>
                </a:cxn>
                <a:cxn ang="0">
                  <a:pos x="4" y="53"/>
                </a:cxn>
                <a:cxn ang="0">
                  <a:pos x="111" y="1"/>
                </a:cxn>
                <a:cxn ang="0">
                  <a:pos x="117" y="0"/>
                </a:cxn>
                <a:cxn ang="0">
                  <a:pos x="333" y="35"/>
                </a:cxn>
                <a:cxn ang="0">
                  <a:pos x="339" y="38"/>
                </a:cxn>
              </a:cxnLst>
              <a:rect l="0" t="0" r="r" b="b"/>
              <a:pathLst>
                <a:path w="339" h="101">
                  <a:moveTo>
                    <a:pt x="339" y="38"/>
                  </a:moveTo>
                  <a:cubicBezTo>
                    <a:pt x="249" y="101"/>
                    <a:pt x="249" y="101"/>
                    <a:pt x="249" y="101"/>
                  </a:cubicBezTo>
                  <a:cubicBezTo>
                    <a:pt x="146" y="85"/>
                    <a:pt x="16" y="58"/>
                    <a:pt x="7" y="57"/>
                  </a:cubicBezTo>
                  <a:cubicBezTo>
                    <a:pt x="3" y="56"/>
                    <a:pt x="1" y="60"/>
                    <a:pt x="1" y="60"/>
                  </a:cubicBezTo>
                  <a:cubicBezTo>
                    <a:pt x="1" y="60"/>
                    <a:pt x="0" y="55"/>
                    <a:pt x="4" y="53"/>
                  </a:cubicBezTo>
                  <a:cubicBezTo>
                    <a:pt x="7" y="51"/>
                    <a:pt x="107" y="4"/>
                    <a:pt x="111" y="1"/>
                  </a:cubicBezTo>
                  <a:cubicBezTo>
                    <a:pt x="113" y="0"/>
                    <a:pt x="117" y="0"/>
                    <a:pt x="117" y="0"/>
                  </a:cubicBezTo>
                  <a:cubicBezTo>
                    <a:pt x="117" y="0"/>
                    <a:pt x="331" y="34"/>
                    <a:pt x="333" y="35"/>
                  </a:cubicBezTo>
                  <a:cubicBezTo>
                    <a:pt x="338" y="35"/>
                    <a:pt x="339" y="38"/>
                    <a:pt x="339" y="38"/>
                  </a:cubicBezTo>
                  <a:close/>
                </a:path>
              </a:pathLst>
            </a:custGeom>
            <a:solidFill>
              <a:srgbClr val="456488"/>
            </a:solidFill>
            <a:ln w="9525">
              <a:noFill/>
              <a:round/>
            </a:ln>
          </p:spPr>
          <p:txBody>
            <a:bodyPr/>
            <a:lstStyle/>
            <a:p>
              <a:endParaRPr lang="en-US" altLang="zh-CN" dirty="0">
                <a:latin typeface="FrutigerNext LT Regular"/>
              </a:endParaRPr>
            </a:p>
          </p:txBody>
        </p:sp>
        <p:sp>
          <p:nvSpPr>
            <p:cNvPr id="72" name="6a7598db-0415-4595-adc2-a22b3b04041e"/>
            <p:cNvSpPr>
              <a:spLocks noChangeAspect="1"/>
            </p:cNvSpPr>
            <p:nvPr/>
          </p:nvSpPr>
          <p:spPr bwMode="auto">
            <a:xfrm>
              <a:off x="5305797" y="3942683"/>
              <a:ext cx="200948" cy="127165"/>
            </a:xfrm>
            <a:custGeom>
              <a:avLst/>
              <a:gdLst/>
              <a:ahLst/>
              <a:cxnLst>
                <a:cxn ang="0">
                  <a:pos x="94" y="1"/>
                </a:cxn>
                <a:cxn ang="0">
                  <a:pos x="94" y="0"/>
                </a:cxn>
                <a:cxn ang="0">
                  <a:pos x="0" y="63"/>
                </a:cxn>
                <a:cxn ang="0">
                  <a:pos x="2" y="65"/>
                </a:cxn>
                <a:cxn ang="0">
                  <a:pos x="94" y="1"/>
                </a:cxn>
              </a:cxnLst>
              <a:rect l="0" t="0" r="r" b="b"/>
              <a:pathLst>
                <a:path w="94" h="65">
                  <a:moveTo>
                    <a:pt x="94" y="1"/>
                  </a:moveTo>
                  <a:cubicBezTo>
                    <a:pt x="94" y="1"/>
                    <a:pt x="94" y="0"/>
                    <a:pt x="94" y="0"/>
                  </a:cubicBezTo>
                  <a:cubicBezTo>
                    <a:pt x="90" y="0"/>
                    <a:pt x="0" y="63"/>
                    <a:pt x="0" y="63"/>
                  </a:cubicBezTo>
                  <a:cubicBezTo>
                    <a:pt x="2" y="65"/>
                    <a:pt x="2" y="65"/>
                    <a:pt x="2" y="65"/>
                  </a:cubicBezTo>
                  <a:lnTo>
                    <a:pt x="94" y="1"/>
                  </a:lnTo>
                  <a:close/>
                </a:path>
              </a:pathLst>
            </a:custGeom>
            <a:solidFill>
              <a:srgbClr val="8BA6BD"/>
            </a:solidFill>
            <a:ln w="9525">
              <a:noFill/>
              <a:round/>
            </a:ln>
          </p:spPr>
          <p:txBody>
            <a:bodyPr/>
            <a:lstStyle/>
            <a:p>
              <a:endParaRPr lang="en-US" altLang="zh-CN" dirty="0">
                <a:latin typeface="FrutigerNext LT Regular"/>
              </a:endParaRPr>
            </a:p>
          </p:txBody>
        </p:sp>
        <p:sp>
          <p:nvSpPr>
            <p:cNvPr id="73" name="ac89a221-7287-4de7-a1b1-9f2fa32ad161"/>
            <p:cNvSpPr>
              <a:spLocks noChangeAspect="1"/>
            </p:cNvSpPr>
            <p:nvPr/>
          </p:nvSpPr>
          <p:spPr bwMode="auto">
            <a:xfrm>
              <a:off x="4784188" y="3977897"/>
              <a:ext cx="534436" cy="193682"/>
            </a:xfrm>
            <a:custGeom>
              <a:avLst/>
              <a:gdLst/>
              <a:ahLst/>
              <a:cxnLst>
                <a:cxn ang="0">
                  <a:pos x="250" y="49"/>
                </a:cxn>
                <a:cxn ang="0">
                  <a:pos x="246" y="42"/>
                </a:cxn>
                <a:cxn ang="0">
                  <a:pos x="6" y="1"/>
                </a:cxn>
                <a:cxn ang="0">
                  <a:pos x="0" y="4"/>
                </a:cxn>
                <a:cxn ang="0">
                  <a:pos x="0" y="44"/>
                </a:cxn>
                <a:cxn ang="0">
                  <a:pos x="6" y="54"/>
                </a:cxn>
                <a:cxn ang="0">
                  <a:pos x="241" y="98"/>
                </a:cxn>
                <a:cxn ang="0">
                  <a:pos x="250" y="91"/>
                </a:cxn>
                <a:cxn ang="0">
                  <a:pos x="250" y="49"/>
                </a:cxn>
              </a:cxnLst>
              <a:rect l="0" t="0" r="r" b="b"/>
              <a:pathLst>
                <a:path w="250" h="99">
                  <a:moveTo>
                    <a:pt x="250" y="49"/>
                  </a:moveTo>
                  <a:cubicBezTo>
                    <a:pt x="250" y="45"/>
                    <a:pt x="247" y="43"/>
                    <a:pt x="246" y="42"/>
                  </a:cubicBezTo>
                  <a:cubicBezTo>
                    <a:pt x="186" y="31"/>
                    <a:pt x="33" y="5"/>
                    <a:pt x="6" y="1"/>
                  </a:cubicBezTo>
                  <a:cubicBezTo>
                    <a:pt x="0" y="0"/>
                    <a:pt x="0" y="4"/>
                    <a:pt x="0" y="4"/>
                  </a:cubicBezTo>
                  <a:cubicBezTo>
                    <a:pt x="0" y="4"/>
                    <a:pt x="0" y="35"/>
                    <a:pt x="0" y="44"/>
                  </a:cubicBezTo>
                  <a:cubicBezTo>
                    <a:pt x="0" y="53"/>
                    <a:pt x="2" y="53"/>
                    <a:pt x="6" y="54"/>
                  </a:cubicBezTo>
                  <a:cubicBezTo>
                    <a:pt x="9" y="55"/>
                    <a:pt x="211" y="92"/>
                    <a:pt x="241" y="98"/>
                  </a:cubicBezTo>
                  <a:cubicBezTo>
                    <a:pt x="248" y="99"/>
                    <a:pt x="250" y="91"/>
                    <a:pt x="250" y="91"/>
                  </a:cubicBezTo>
                  <a:cubicBezTo>
                    <a:pt x="250" y="91"/>
                    <a:pt x="250" y="54"/>
                    <a:pt x="250" y="49"/>
                  </a:cubicBezTo>
                  <a:close/>
                </a:path>
              </a:pathLst>
            </a:custGeom>
            <a:solidFill>
              <a:srgbClr val="8BA6BD"/>
            </a:solidFill>
            <a:ln w="9525">
              <a:noFill/>
              <a:round/>
            </a:ln>
          </p:spPr>
          <p:txBody>
            <a:bodyPr/>
            <a:lstStyle/>
            <a:p>
              <a:endParaRPr lang="en-US" altLang="zh-CN" dirty="0">
                <a:latin typeface="FrutigerNext LT Regular"/>
              </a:endParaRPr>
            </a:p>
          </p:txBody>
        </p:sp>
        <p:sp>
          <p:nvSpPr>
            <p:cNvPr id="74" name="a4e271b7-6cdf-448e-9d79-e6bf8438bdb0"/>
            <p:cNvSpPr>
              <a:spLocks noChangeAspect="1"/>
            </p:cNvSpPr>
            <p:nvPr/>
          </p:nvSpPr>
          <p:spPr bwMode="auto">
            <a:xfrm>
              <a:off x="4850458" y="4003331"/>
              <a:ext cx="181708" cy="62605"/>
            </a:xfrm>
            <a:custGeom>
              <a:avLst/>
              <a:gdLst/>
              <a:ahLst/>
              <a:cxnLst>
                <a:cxn ang="0">
                  <a:pos x="0" y="0"/>
                </a:cxn>
                <a:cxn ang="0">
                  <a:pos x="0" y="17"/>
                </a:cxn>
                <a:cxn ang="0">
                  <a:pos x="85" y="32"/>
                </a:cxn>
                <a:cxn ang="0">
                  <a:pos x="85" y="14"/>
                </a:cxn>
                <a:cxn ang="0">
                  <a:pos x="0" y="0"/>
                </a:cxn>
              </a:cxnLst>
              <a:rect l="0" t="0" r="r" b="b"/>
              <a:pathLst>
                <a:path w="85" h="32">
                  <a:moveTo>
                    <a:pt x="0" y="0"/>
                  </a:moveTo>
                  <a:cubicBezTo>
                    <a:pt x="0" y="17"/>
                    <a:pt x="0" y="17"/>
                    <a:pt x="0" y="17"/>
                  </a:cubicBezTo>
                  <a:cubicBezTo>
                    <a:pt x="20" y="21"/>
                    <a:pt x="72" y="29"/>
                    <a:pt x="85" y="32"/>
                  </a:cubicBezTo>
                  <a:cubicBezTo>
                    <a:pt x="85" y="14"/>
                    <a:pt x="85" y="14"/>
                    <a:pt x="85" y="14"/>
                  </a:cubicBezTo>
                  <a:cubicBezTo>
                    <a:pt x="61" y="9"/>
                    <a:pt x="25" y="4"/>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75" name="bcc92173-dacc-4bfb-8d23-a4351d6257da"/>
            <p:cNvSpPr>
              <a:spLocks noChangeAspect="1"/>
            </p:cNvSpPr>
            <p:nvPr/>
          </p:nvSpPr>
          <p:spPr bwMode="auto">
            <a:xfrm>
              <a:off x="5032166" y="4028763"/>
              <a:ext cx="427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76" name="6c66cc00-187c-4ce5-b910-12cc9e23a6ed"/>
            <p:cNvSpPr>
              <a:spLocks noChangeAspect="1"/>
            </p:cNvSpPr>
            <p:nvPr/>
          </p:nvSpPr>
          <p:spPr bwMode="auto">
            <a:xfrm>
              <a:off x="4850458" y="3999417"/>
              <a:ext cx="185983" cy="33259"/>
            </a:xfrm>
            <a:custGeom>
              <a:avLst/>
              <a:gdLst/>
              <a:ahLst/>
              <a:cxnLst>
                <a:cxn ang="0">
                  <a:pos x="4" y="0"/>
                </a:cxn>
                <a:cxn ang="0">
                  <a:pos x="174" y="30"/>
                </a:cxn>
                <a:cxn ang="0">
                  <a:pos x="170" y="34"/>
                </a:cxn>
                <a:cxn ang="0">
                  <a:pos x="0" y="4"/>
                </a:cxn>
                <a:cxn ang="0">
                  <a:pos x="4" y="0"/>
                </a:cxn>
              </a:cxnLst>
              <a:rect l="0" t="0" r="r" b="b"/>
              <a:pathLst>
                <a:path w="174" h="34">
                  <a:moveTo>
                    <a:pt x="4" y="0"/>
                  </a:moveTo>
                  <a:lnTo>
                    <a:pt x="174" y="30"/>
                  </a:lnTo>
                  <a:lnTo>
                    <a:pt x="170" y="34"/>
                  </a:lnTo>
                  <a:lnTo>
                    <a:pt x="0" y="4"/>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77" name="df5d8b4c-7d19-4cd3-bdba-6d81138b6f52"/>
            <p:cNvSpPr>
              <a:spLocks noChangeAspect="1"/>
            </p:cNvSpPr>
            <p:nvPr/>
          </p:nvSpPr>
          <p:spPr bwMode="auto">
            <a:xfrm>
              <a:off x="5044992" y="4034633"/>
              <a:ext cx="181708"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78" name="398435da-a9d4-4f10-a290-328f13a5dbd2"/>
            <p:cNvSpPr>
              <a:spLocks noChangeAspect="1"/>
            </p:cNvSpPr>
            <p:nvPr/>
          </p:nvSpPr>
          <p:spPr bwMode="auto">
            <a:xfrm>
              <a:off x="5226700" y="4062022"/>
              <a:ext cx="4276" cy="37171"/>
            </a:xfrm>
            <a:custGeom>
              <a:avLst/>
              <a:gdLst/>
              <a:ahLst/>
              <a:cxnLst>
                <a:cxn ang="0">
                  <a:pos x="2" y="0"/>
                </a:cxn>
                <a:cxn ang="0">
                  <a:pos x="0" y="1"/>
                </a:cxn>
                <a:cxn ang="0">
                  <a:pos x="0" y="19"/>
                </a:cxn>
                <a:cxn ang="0">
                  <a:pos x="2" y="18"/>
                </a:cxn>
                <a:cxn ang="0">
                  <a:pos x="2" y="0"/>
                </a:cxn>
              </a:cxnLst>
              <a:rect l="0" t="0" r="r" b="b"/>
              <a:pathLst>
                <a:path w="2" h="19">
                  <a:moveTo>
                    <a:pt x="2" y="0"/>
                  </a:moveTo>
                  <a:cubicBezTo>
                    <a:pt x="1" y="1"/>
                    <a:pt x="1" y="1"/>
                    <a:pt x="0" y="1"/>
                  </a:cubicBezTo>
                  <a:cubicBezTo>
                    <a:pt x="0" y="19"/>
                    <a:pt x="0" y="19"/>
                    <a:pt x="0" y="19"/>
                  </a:cubicBezTo>
                  <a:cubicBezTo>
                    <a:pt x="1" y="19"/>
                    <a:pt x="1" y="18"/>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79" name="9d5cc0d9-1af3-460f-b787-d99118b13377"/>
            <p:cNvSpPr>
              <a:spLocks noChangeAspect="1"/>
            </p:cNvSpPr>
            <p:nvPr/>
          </p:nvSpPr>
          <p:spPr bwMode="auto">
            <a:xfrm>
              <a:off x="5044992" y="4032676"/>
              <a:ext cx="185983" cy="31302"/>
            </a:xfrm>
            <a:custGeom>
              <a:avLst/>
              <a:gdLst/>
              <a:ahLst/>
              <a:cxnLst>
                <a:cxn ang="0">
                  <a:pos x="2" y="0"/>
                </a:cxn>
                <a:cxn ang="0">
                  <a:pos x="174" y="30"/>
                </a:cxn>
                <a:cxn ang="0">
                  <a:pos x="170" y="32"/>
                </a:cxn>
                <a:cxn ang="0">
                  <a:pos x="0" y="2"/>
                </a:cxn>
                <a:cxn ang="0">
                  <a:pos x="2" y="0"/>
                </a:cxn>
              </a:cxnLst>
              <a:rect l="0" t="0" r="r" b="b"/>
              <a:pathLst>
                <a:path w="174" h="32">
                  <a:moveTo>
                    <a:pt x="2" y="0"/>
                  </a:moveTo>
                  <a:lnTo>
                    <a:pt x="174" y="30"/>
                  </a:lnTo>
                  <a:lnTo>
                    <a:pt x="170" y="32"/>
                  </a:lnTo>
                  <a:lnTo>
                    <a:pt x="0" y="2"/>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80" name="afc7ebee-364d-476f-8d34-84ed425da136"/>
            <p:cNvSpPr>
              <a:spLocks noChangeAspect="1"/>
            </p:cNvSpPr>
            <p:nvPr/>
          </p:nvSpPr>
          <p:spPr bwMode="auto">
            <a:xfrm>
              <a:off x="4850458" y="4052240"/>
              <a:ext cx="181708" cy="62605"/>
            </a:xfrm>
            <a:custGeom>
              <a:avLst/>
              <a:gdLst/>
              <a:ahLst/>
              <a:cxnLst>
                <a:cxn ang="0">
                  <a:pos x="0" y="0"/>
                </a:cxn>
                <a:cxn ang="0">
                  <a:pos x="0" y="17"/>
                </a:cxn>
                <a:cxn ang="0">
                  <a:pos x="85" y="32"/>
                </a:cxn>
                <a:cxn ang="0">
                  <a:pos x="85" y="15"/>
                </a:cxn>
                <a:cxn ang="0">
                  <a:pos x="0" y="0"/>
                </a:cxn>
              </a:cxnLst>
              <a:rect l="0" t="0" r="r" b="b"/>
              <a:pathLst>
                <a:path w="85" h="32">
                  <a:moveTo>
                    <a:pt x="0" y="0"/>
                  </a:moveTo>
                  <a:cubicBezTo>
                    <a:pt x="0" y="17"/>
                    <a:pt x="0" y="17"/>
                    <a:pt x="0" y="17"/>
                  </a:cubicBezTo>
                  <a:cubicBezTo>
                    <a:pt x="20" y="21"/>
                    <a:pt x="72" y="30"/>
                    <a:pt x="85" y="32"/>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81" name="727a3eb3-1d16-4338-8fb3-ba8f206ca77f"/>
            <p:cNvSpPr>
              <a:spLocks noChangeAspect="1"/>
            </p:cNvSpPr>
            <p:nvPr/>
          </p:nvSpPr>
          <p:spPr bwMode="auto">
            <a:xfrm>
              <a:off x="5032166" y="4079629"/>
              <a:ext cx="4276" cy="35215"/>
            </a:xfrm>
            <a:custGeom>
              <a:avLst/>
              <a:gdLst/>
              <a:ahLst/>
              <a:cxnLst>
                <a:cxn ang="0">
                  <a:pos x="2" y="0"/>
                </a:cxn>
                <a:cxn ang="0">
                  <a:pos x="0" y="1"/>
                </a:cxn>
                <a:cxn ang="0">
                  <a:pos x="0" y="18"/>
                </a:cxn>
                <a:cxn ang="0">
                  <a:pos x="2" y="17"/>
                </a:cxn>
                <a:cxn ang="0">
                  <a:pos x="2" y="0"/>
                </a:cxn>
              </a:cxnLst>
              <a:rect l="0" t="0" r="r" b="b"/>
              <a:pathLst>
                <a:path w="2" h="18">
                  <a:moveTo>
                    <a:pt x="2" y="0"/>
                  </a:moveTo>
                  <a:cubicBezTo>
                    <a:pt x="1" y="0"/>
                    <a:pt x="1" y="0"/>
                    <a:pt x="0" y="1"/>
                  </a:cubicBezTo>
                  <a:cubicBezTo>
                    <a:pt x="0" y="18"/>
                    <a:pt x="0" y="18"/>
                    <a:pt x="0" y="18"/>
                  </a:cubicBezTo>
                  <a:cubicBezTo>
                    <a:pt x="1" y="18"/>
                    <a:pt x="1" y="18"/>
                    <a:pt x="2" y="17"/>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82" name="a3d9b68c-fb64-4391-8e7a-b04b8e146cc3"/>
            <p:cNvSpPr>
              <a:spLocks noChangeAspect="1"/>
            </p:cNvSpPr>
            <p:nvPr/>
          </p:nvSpPr>
          <p:spPr bwMode="auto">
            <a:xfrm>
              <a:off x="4850458" y="4050283"/>
              <a:ext cx="185983" cy="31302"/>
            </a:xfrm>
            <a:custGeom>
              <a:avLst/>
              <a:gdLst/>
              <a:ahLst/>
              <a:cxnLst>
                <a:cxn ang="0">
                  <a:pos x="4" y="0"/>
                </a:cxn>
                <a:cxn ang="0">
                  <a:pos x="174" y="30"/>
                </a:cxn>
                <a:cxn ang="0">
                  <a:pos x="170" y="32"/>
                </a:cxn>
                <a:cxn ang="0">
                  <a:pos x="0" y="2"/>
                </a:cxn>
                <a:cxn ang="0">
                  <a:pos x="4" y="0"/>
                </a:cxn>
              </a:cxnLst>
              <a:rect l="0" t="0" r="r" b="b"/>
              <a:pathLst>
                <a:path w="174" h="32">
                  <a:moveTo>
                    <a:pt x="4" y="0"/>
                  </a:moveTo>
                  <a:lnTo>
                    <a:pt x="174" y="30"/>
                  </a:lnTo>
                  <a:lnTo>
                    <a:pt x="170" y="32"/>
                  </a:lnTo>
                  <a:lnTo>
                    <a:pt x="0" y="2"/>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83" name="b3caf4a3-5895-424f-a1bc-2e870de622d5"/>
            <p:cNvSpPr>
              <a:spLocks noChangeAspect="1"/>
            </p:cNvSpPr>
            <p:nvPr/>
          </p:nvSpPr>
          <p:spPr bwMode="auto">
            <a:xfrm>
              <a:off x="5044992" y="4083542"/>
              <a:ext cx="181708"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84" name="6111a255-6605-4102-8b93-743dea7505c5"/>
            <p:cNvSpPr>
              <a:spLocks noChangeAspect="1"/>
            </p:cNvSpPr>
            <p:nvPr/>
          </p:nvSpPr>
          <p:spPr bwMode="auto">
            <a:xfrm>
              <a:off x="5226700" y="4110931"/>
              <a:ext cx="427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85" name="e6c455c9-2e32-4733-98ba-9c4ba77a24b1"/>
            <p:cNvSpPr>
              <a:spLocks noChangeAspect="1"/>
            </p:cNvSpPr>
            <p:nvPr/>
          </p:nvSpPr>
          <p:spPr bwMode="auto">
            <a:xfrm>
              <a:off x="5044992" y="4081586"/>
              <a:ext cx="185983" cy="31302"/>
            </a:xfrm>
            <a:custGeom>
              <a:avLst/>
              <a:gdLst/>
              <a:ahLst/>
              <a:cxnLst>
                <a:cxn ang="0">
                  <a:pos x="2" y="0"/>
                </a:cxn>
                <a:cxn ang="0">
                  <a:pos x="174" y="30"/>
                </a:cxn>
                <a:cxn ang="0">
                  <a:pos x="170" y="32"/>
                </a:cxn>
                <a:cxn ang="0">
                  <a:pos x="0" y="4"/>
                </a:cxn>
                <a:cxn ang="0">
                  <a:pos x="2" y="0"/>
                </a:cxn>
              </a:cxnLst>
              <a:rect l="0" t="0" r="r" b="b"/>
              <a:pathLst>
                <a:path w="174" h="32">
                  <a:moveTo>
                    <a:pt x="2" y="0"/>
                  </a:moveTo>
                  <a:lnTo>
                    <a:pt x="174" y="30"/>
                  </a:lnTo>
                  <a:lnTo>
                    <a:pt x="170" y="32"/>
                  </a:lnTo>
                  <a:lnTo>
                    <a:pt x="0" y="4"/>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86" name="c88771c0-3172-4d33-95a1-c56967059781"/>
            <p:cNvSpPr>
              <a:spLocks noChangeAspect="1"/>
            </p:cNvSpPr>
            <p:nvPr/>
          </p:nvSpPr>
          <p:spPr bwMode="auto">
            <a:xfrm>
              <a:off x="4886800" y="4067891"/>
              <a:ext cx="14965"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87" name="a35ea218-f2e8-4646-a6c0-7f930c19ca63"/>
            <p:cNvSpPr>
              <a:spLocks noChangeAspect="1" noEditPoints="1"/>
            </p:cNvSpPr>
            <p:nvPr/>
          </p:nvSpPr>
          <p:spPr bwMode="auto">
            <a:xfrm>
              <a:off x="4886800" y="4069847"/>
              <a:ext cx="14965"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5"/>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6"/>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5"/>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88" name="652d43b1-8a41-48de-a609-1c01bcfb9033"/>
            <p:cNvSpPr>
              <a:spLocks noChangeAspect="1"/>
            </p:cNvSpPr>
            <p:nvPr/>
          </p:nvSpPr>
          <p:spPr bwMode="auto">
            <a:xfrm>
              <a:off x="4888937" y="4071804"/>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89" name="a2fb2b8f-a9f4-4e02-ab2f-12148262cf01"/>
            <p:cNvSpPr>
              <a:spLocks noChangeAspect="1"/>
            </p:cNvSpPr>
            <p:nvPr/>
          </p:nvSpPr>
          <p:spPr bwMode="auto">
            <a:xfrm>
              <a:off x="4910314" y="4071804"/>
              <a:ext cx="17101" cy="17607"/>
            </a:xfrm>
            <a:custGeom>
              <a:avLst/>
              <a:gdLst/>
              <a:ahLst/>
              <a:cxnLst>
                <a:cxn ang="0">
                  <a:pos x="8" y="5"/>
                </a:cxn>
                <a:cxn ang="0">
                  <a:pos x="4" y="8"/>
                </a:cxn>
                <a:cxn ang="0">
                  <a:pos x="0" y="4"/>
                </a:cxn>
                <a:cxn ang="0">
                  <a:pos x="4" y="0"/>
                </a:cxn>
                <a:cxn ang="0">
                  <a:pos x="8" y="5"/>
                </a:cxn>
              </a:cxnLst>
              <a:rect l="0" t="0" r="r" b="b"/>
              <a:pathLst>
                <a:path w="8" h="9">
                  <a:moveTo>
                    <a:pt x="8" y="5"/>
                  </a:moveTo>
                  <a:cubicBezTo>
                    <a:pt x="8" y="7"/>
                    <a:pt x="6" y="9"/>
                    <a:pt x="4" y="8"/>
                  </a:cubicBezTo>
                  <a:cubicBezTo>
                    <a:pt x="2" y="8"/>
                    <a:pt x="0" y="6"/>
                    <a:pt x="0" y="4"/>
                  </a:cubicBezTo>
                  <a:cubicBezTo>
                    <a:pt x="0" y="1"/>
                    <a:pt x="2" y="0"/>
                    <a:pt x="4" y="0"/>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90" name="2ca4b6d5-b17c-402f-9d21-fd3ecf935039"/>
            <p:cNvSpPr>
              <a:spLocks noChangeAspect="1" noEditPoints="1"/>
            </p:cNvSpPr>
            <p:nvPr/>
          </p:nvSpPr>
          <p:spPr bwMode="auto">
            <a:xfrm>
              <a:off x="4912452" y="4073760"/>
              <a:ext cx="12827"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7"/>
                    <a:pt x="3" y="7"/>
                  </a:cubicBezTo>
                  <a:cubicBezTo>
                    <a:pt x="4" y="7"/>
                    <a:pt x="4" y="7"/>
                    <a:pt x="5" y="6"/>
                  </a:cubicBezTo>
                  <a:cubicBezTo>
                    <a:pt x="6" y="6"/>
                    <a:pt x="6" y="5"/>
                    <a:pt x="6" y="4"/>
                  </a:cubicBezTo>
                  <a:cubicBezTo>
                    <a:pt x="6" y="2"/>
                    <a:pt x="5" y="0"/>
                    <a:pt x="3" y="0"/>
                  </a:cubicBezTo>
                  <a:cubicBezTo>
                    <a:pt x="2" y="0"/>
                    <a:pt x="1" y="0"/>
                    <a:pt x="1" y="1"/>
                  </a:cubicBezTo>
                  <a:close/>
                  <a:moveTo>
                    <a:pt x="3" y="5"/>
                  </a:moveTo>
                  <a:cubicBezTo>
                    <a:pt x="2" y="5"/>
                    <a:pt x="2" y="4"/>
                    <a:pt x="2" y="3"/>
                  </a:cubicBezTo>
                  <a:cubicBezTo>
                    <a:pt x="2" y="3"/>
                    <a:pt x="2" y="2"/>
                    <a:pt x="2" y="2"/>
                  </a:cubicBezTo>
                  <a:cubicBezTo>
                    <a:pt x="2" y="2"/>
                    <a:pt x="2" y="2"/>
                    <a:pt x="3" y="2"/>
                  </a:cubicBezTo>
                  <a:cubicBezTo>
                    <a:pt x="4" y="2"/>
                    <a:pt x="4" y="3"/>
                    <a:pt x="4" y="4"/>
                  </a:cubicBezTo>
                  <a:cubicBezTo>
                    <a:pt x="4" y="4"/>
                    <a:pt x="4" y="4"/>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91" name="0b49cf01-87ef-4830-8c1f-f8d49957c42b"/>
            <p:cNvSpPr>
              <a:spLocks noChangeAspect="1"/>
            </p:cNvSpPr>
            <p:nvPr/>
          </p:nvSpPr>
          <p:spPr bwMode="auto">
            <a:xfrm>
              <a:off x="4914590" y="4075717"/>
              <a:ext cx="8551"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2"/>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92" name="755ca975-6a6b-4bf1-9c6a-280915e81da3"/>
            <p:cNvSpPr>
              <a:spLocks noChangeAspect="1"/>
            </p:cNvSpPr>
            <p:nvPr/>
          </p:nvSpPr>
          <p:spPr bwMode="auto">
            <a:xfrm>
              <a:off x="4935967" y="4075717"/>
              <a:ext cx="14965" cy="17607"/>
            </a:xfrm>
            <a:custGeom>
              <a:avLst/>
              <a:gdLst/>
              <a:ahLst/>
              <a:cxnLst>
                <a:cxn ang="0">
                  <a:pos x="7" y="5"/>
                </a:cxn>
                <a:cxn ang="0">
                  <a:pos x="4" y="8"/>
                </a:cxn>
                <a:cxn ang="0">
                  <a:pos x="0" y="3"/>
                </a:cxn>
                <a:cxn ang="0">
                  <a:pos x="4" y="0"/>
                </a:cxn>
                <a:cxn ang="0">
                  <a:pos x="7" y="5"/>
                </a:cxn>
              </a:cxnLst>
              <a:rect l="0" t="0" r="r" b="b"/>
              <a:pathLst>
                <a:path w="7" h="9">
                  <a:moveTo>
                    <a:pt x="7" y="5"/>
                  </a:moveTo>
                  <a:cubicBezTo>
                    <a:pt x="7" y="7"/>
                    <a:pt x="6" y="9"/>
                    <a:pt x="4" y="8"/>
                  </a:cubicBezTo>
                  <a:cubicBezTo>
                    <a:pt x="2" y="8"/>
                    <a:pt x="0" y="6"/>
                    <a:pt x="0" y="3"/>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93" name="e0d9952b-395c-4d30-bc85-4212917fb7ea"/>
            <p:cNvSpPr>
              <a:spLocks noChangeAspect="1" noEditPoints="1"/>
            </p:cNvSpPr>
            <p:nvPr/>
          </p:nvSpPr>
          <p:spPr bwMode="auto">
            <a:xfrm>
              <a:off x="4935967" y="4077673"/>
              <a:ext cx="14965"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4"/>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5"/>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4"/>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94" name="f0a00c49-c906-48bf-b8d5-3cc065ea86c7"/>
            <p:cNvSpPr>
              <a:spLocks noChangeAspect="1"/>
            </p:cNvSpPr>
            <p:nvPr/>
          </p:nvSpPr>
          <p:spPr bwMode="auto">
            <a:xfrm>
              <a:off x="4938105" y="4079629"/>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4"/>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95" name="6236deaf-20ed-4afd-b073-01a435915f5e"/>
            <p:cNvSpPr>
              <a:spLocks noChangeAspect="1"/>
            </p:cNvSpPr>
            <p:nvPr/>
          </p:nvSpPr>
          <p:spPr bwMode="auto">
            <a:xfrm>
              <a:off x="4961621" y="4081586"/>
              <a:ext cx="14965" cy="15651"/>
            </a:xfrm>
            <a:custGeom>
              <a:avLst/>
              <a:gdLst/>
              <a:ahLst/>
              <a:cxnLst>
                <a:cxn ang="0">
                  <a:pos x="7" y="5"/>
                </a:cxn>
                <a:cxn ang="0">
                  <a:pos x="4" y="8"/>
                </a:cxn>
                <a:cxn ang="0">
                  <a:pos x="0" y="3"/>
                </a:cxn>
                <a:cxn ang="0">
                  <a:pos x="4" y="0"/>
                </a:cxn>
                <a:cxn ang="0">
                  <a:pos x="7" y="5"/>
                </a:cxn>
              </a:cxnLst>
              <a:rect l="0" t="0" r="r" b="b"/>
              <a:pathLst>
                <a:path w="7" h="8">
                  <a:moveTo>
                    <a:pt x="7" y="5"/>
                  </a:moveTo>
                  <a:cubicBezTo>
                    <a:pt x="7" y="7"/>
                    <a:pt x="6" y="8"/>
                    <a:pt x="4" y="8"/>
                  </a:cubicBezTo>
                  <a:cubicBezTo>
                    <a:pt x="2" y="8"/>
                    <a:pt x="0" y="5"/>
                    <a:pt x="0" y="3"/>
                  </a:cubicBezTo>
                  <a:cubicBezTo>
                    <a:pt x="0" y="1"/>
                    <a:pt x="2" y="0"/>
                    <a:pt x="4" y="0"/>
                  </a:cubicBezTo>
                  <a:cubicBezTo>
                    <a:pt x="6" y="0"/>
                    <a:pt x="7" y="2"/>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96" name="23dbf723-4dd6-47a4-8fcd-7327fe9e755c"/>
            <p:cNvSpPr>
              <a:spLocks noChangeAspect="1" noEditPoints="1"/>
            </p:cNvSpPr>
            <p:nvPr/>
          </p:nvSpPr>
          <p:spPr bwMode="auto">
            <a:xfrm>
              <a:off x="4961621" y="4083542"/>
              <a:ext cx="12827" cy="13695"/>
            </a:xfrm>
            <a:custGeom>
              <a:avLst/>
              <a:gdLst/>
              <a:ahLst/>
              <a:cxnLst>
                <a:cxn ang="0">
                  <a:pos x="1" y="0"/>
                </a:cxn>
                <a:cxn ang="0">
                  <a:pos x="0" y="3"/>
                </a:cxn>
                <a:cxn ang="0">
                  <a:pos x="3" y="6"/>
                </a:cxn>
                <a:cxn ang="0">
                  <a:pos x="5" y="6"/>
                </a:cxn>
                <a:cxn ang="0">
                  <a:pos x="6" y="3"/>
                </a:cxn>
                <a:cxn ang="0">
                  <a:pos x="3" y="0"/>
                </a:cxn>
                <a:cxn ang="0">
                  <a:pos x="1" y="0"/>
                </a:cxn>
                <a:cxn ang="0">
                  <a:pos x="3" y="4"/>
                </a:cxn>
                <a:cxn ang="0">
                  <a:pos x="2" y="3"/>
                </a:cxn>
                <a:cxn ang="0">
                  <a:pos x="2" y="2"/>
                </a:cxn>
                <a:cxn ang="0">
                  <a:pos x="3" y="2"/>
                </a:cxn>
                <a:cxn ang="0">
                  <a:pos x="5" y="3"/>
                </a:cxn>
                <a:cxn ang="0">
                  <a:pos x="4" y="4"/>
                </a:cxn>
                <a:cxn ang="0">
                  <a:pos x="3" y="4"/>
                </a:cxn>
              </a:cxnLst>
              <a:rect l="0" t="0" r="r" b="b"/>
              <a:pathLst>
                <a:path w="6" h="7">
                  <a:moveTo>
                    <a:pt x="1" y="0"/>
                  </a:moveTo>
                  <a:cubicBezTo>
                    <a:pt x="0" y="1"/>
                    <a:pt x="0" y="2"/>
                    <a:pt x="0" y="3"/>
                  </a:cubicBezTo>
                  <a:cubicBezTo>
                    <a:pt x="0" y="4"/>
                    <a:pt x="1" y="6"/>
                    <a:pt x="3" y="6"/>
                  </a:cubicBezTo>
                  <a:cubicBezTo>
                    <a:pt x="4" y="7"/>
                    <a:pt x="5" y="6"/>
                    <a:pt x="5" y="6"/>
                  </a:cubicBezTo>
                  <a:cubicBezTo>
                    <a:pt x="6" y="5"/>
                    <a:pt x="6" y="4"/>
                    <a:pt x="6" y="3"/>
                  </a:cubicBezTo>
                  <a:cubicBezTo>
                    <a:pt x="6" y="2"/>
                    <a:pt x="5" y="0"/>
                    <a:pt x="3" y="0"/>
                  </a:cubicBezTo>
                  <a:cubicBezTo>
                    <a:pt x="3" y="0"/>
                    <a:pt x="2" y="0"/>
                    <a:pt x="1" y="0"/>
                  </a:cubicBezTo>
                  <a:close/>
                  <a:moveTo>
                    <a:pt x="3" y="4"/>
                  </a:moveTo>
                  <a:cubicBezTo>
                    <a:pt x="3" y="4"/>
                    <a:pt x="2" y="3"/>
                    <a:pt x="2" y="3"/>
                  </a:cubicBezTo>
                  <a:cubicBezTo>
                    <a:pt x="2" y="2"/>
                    <a:pt x="2" y="2"/>
                    <a:pt x="2" y="2"/>
                  </a:cubicBezTo>
                  <a:cubicBezTo>
                    <a:pt x="2" y="2"/>
                    <a:pt x="3" y="2"/>
                    <a:pt x="3" y="2"/>
                  </a:cubicBezTo>
                  <a:cubicBezTo>
                    <a:pt x="4" y="2"/>
                    <a:pt x="5" y="3"/>
                    <a:pt x="5" y="3"/>
                  </a:cubicBezTo>
                  <a:cubicBezTo>
                    <a:pt x="5" y="4"/>
                    <a:pt x="4" y="4"/>
                    <a:pt x="4" y="4"/>
                  </a:cubicBezTo>
                  <a:cubicBezTo>
                    <a:pt x="4" y="4"/>
                    <a:pt x="4" y="5"/>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97" name="f79560f9-ebde-45f3-9c7e-90f270753a76"/>
            <p:cNvSpPr>
              <a:spLocks noChangeAspect="1"/>
            </p:cNvSpPr>
            <p:nvPr/>
          </p:nvSpPr>
          <p:spPr bwMode="auto">
            <a:xfrm>
              <a:off x="4963759" y="4083542"/>
              <a:ext cx="10689" cy="11738"/>
            </a:xfrm>
            <a:custGeom>
              <a:avLst/>
              <a:gdLst/>
              <a:ahLst/>
              <a:cxnLst>
                <a:cxn ang="0">
                  <a:pos x="5" y="3"/>
                </a:cxn>
                <a:cxn ang="0">
                  <a:pos x="2" y="5"/>
                </a:cxn>
                <a:cxn ang="0">
                  <a:pos x="0" y="3"/>
                </a:cxn>
                <a:cxn ang="0">
                  <a:pos x="2" y="1"/>
                </a:cxn>
                <a:cxn ang="0">
                  <a:pos x="5" y="3"/>
                </a:cxn>
              </a:cxnLst>
              <a:rect l="0" t="0" r="r" b="b"/>
              <a:pathLst>
                <a:path w="5" h="6">
                  <a:moveTo>
                    <a:pt x="5" y="3"/>
                  </a:moveTo>
                  <a:cubicBezTo>
                    <a:pt x="5" y="5"/>
                    <a:pt x="4" y="6"/>
                    <a:pt x="2" y="5"/>
                  </a:cubicBezTo>
                  <a:cubicBezTo>
                    <a:pt x="1" y="5"/>
                    <a:pt x="0" y="4"/>
                    <a:pt x="0" y="3"/>
                  </a:cubicBezTo>
                  <a:cubicBezTo>
                    <a:pt x="0" y="1"/>
                    <a:pt x="1" y="0"/>
                    <a:pt x="2" y="1"/>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98" name="d7a2a7e2-4e35-47b1-8357-d552e9fc4d90"/>
            <p:cNvSpPr>
              <a:spLocks noChangeAspect="1"/>
            </p:cNvSpPr>
            <p:nvPr/>
          </p:nvSpPr>
          <p:spPr bwMode="auto">
            <a:xfrm>
              <a:off x="5085610" y="4101150"/>
              <a:ext cx="14965"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2"/>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99" name="411736c6-4ea0-4f06-9e1e-7694726e3a98"/>
            <p:cNvSpPr>
              <a:spLocks noChangeAspect="1" noEditPoints="1"/>
            </p:cNvSpPr>
            <p:nvPr/>
          </p:nvSpPr>
          <p:spPr bwMode="auto">
            <a:xfrm>
              <a:off x="5085610" y="4103106"/>
              <a:ext cx="12827"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1"/>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100" name="1486564b-5249-43b2-9d43-0ecc5cc91629"/>
            <p:cNvSpPr>
              <a:spLocks noChangeAspect="1"/>
            </p:cNvSpPr>
            <p:nvPr/>
          </p:nvSpPr>
          <p:spPr bwMode="auto">
            <a:xfrm>
              <a:off x="5087748" y="4105063"/>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4"/>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101" name="a4d65fc4-0378-422b-bfde-174e786c9669"/>
            <p:cNvSpPr>
              <a:spLocks noChangeAspect="1"/>
            </p:cNvSpPr>
            <p:nvPr/>
          </p:nvSpPr>
          <p:spPr bwMode="auto">
            <a:xfrm>
              <a:off x="5109125" y="4105063"/>
              <a:ext cx="17101" cy="17607"/>
            </a:xfrm>
            <a:custGeom>
              <a:avLst/>
              <a:gdLst/>
              <a:ahLst/>
              <a:cxnLst>
                <a:cxn ang="0">
                  <a:pos x="8" y="5"/>
                </a:cxn>
                <a:cxn ang="0">
                  <a:pos x="4" y="9"/>
                </a:cxn>
                <a:cxn ang="0">
                  <a:pos x="0" y="4"/>
                </a:cxn>
                <a:cxn ang="0">
                  <a:pos x="4" y="1"/>
                </a:cxn>
                <a:cxn ang="0">
                  <a:pos x="8" y="5"/>
                </a:cxn>
              </a:cxnLst>
              <a:rect l="0" t="0" r="r" b="b"/>
              <a:pathLst>
                <a:path w="8" h="9">
                  <a:moveTo>
                    <a:pt x="8" y="5"/>
                  </a:moveTo>
                  <a:cubicBezTo>
                    <a:pt x="8" y="7"/>
                    <a:pt x="6" y="9"/>
                    <a:pt x="4" y="9"/>
                  </a:cubicBezTo>
                  <a:cubicBezTo>
                    <a:pt x="2" y="8"/>
                    <a:pt x="0" y="6"/>
                    <a:pt x="0" y="4"/>
                  </a:cubicBezTo>
                  <a:cubicBezTo>
                    <a:pt x="0" y="2"/>
                    <a:pt x="2" y="0"/>
                    <a:pt x="4" y="1"/>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102" name="d47ac450-18a4-4397-b0ed-55a927218ad5"/>
            <p:cNvSpPr>
              <a:spLocks noChangeAspect="1" noEditPoints="1"/>
            </p:cNvSpPr>
            <p:nvPr/>
          </p:nvSpPr>
          <p:spPr bwMode="auto">
            <a:xfrm>
              <a:off x="5111262" y="4107019"/>
              <a:ext cx="12827" cy="13695"/>
            </a:xfrm>
            <a:custGeom>
              <a:avLst/>
              <a:gdLst/>
              <a:ahLst/>
              <a:cxnLst>
                <a:cxn ang="0">
                  <a:pos x="1" y="1"/>
                </a:cxn>
                <a:cxn ang="0">
                  <a:pos x="0" y="3"/>
                </a:cxn>
                <a:cxn ang="0">
                  <a:pos x="3" y="7"/>
                </a:cxn>
                <a:cxn ang="0">
                  <a:pos x="5" y="6"/>
                </a:cxn>
                <a:cxn ang="0">
                  <a:pos x="6" y="4"/>
                </a:cxn>
                <a:cxn ang="0">
                  <a:pos x="3" y="0"/>
                </a:cxn>
                <a:cxn ang="0">
                  <a:pos x="1" y="1"/>
                </a:cxn>
                <a:cxn ang="0">
                  <a:pos x="3" y="5"/>
                </a:cxn>
                <a:cxn ang="0">
                  <a:pos x="1" y="3"/>
                </a:cxn>
                <a:cxn ang="0">
                  <a:pos x="2" y="3"/>
                </a:cxn>
                <a:cxn ang="0">
                  <a:pos x="3" y="2"/>
                </a:cxn>
                <a:cxn ang="0">
                  <a:pos x="4" y="4"/>
                </a:cxn>
                <a:cxn ang="0">
                  <a:pos x="4" y="5"/>
                </a:cxn>
                <a:cxn ang="0">
                  <a:pos x="3" y="5"/>
                </a:cxn>
              </a:cxnLst>
              <a:rect l="0" t="0" r="r" b="b"/>
              <a:pathLst>
                <a:path w="6" h="7">
                  <a:moveTo>
                    <a:pt x="1" y="1"/>
                  </a:moveTo>
                  <a:cubicBezTo>
                    <a:pt x="0" y="2"/>
                    <a:pt x="0" y="2"/>
                    <a:pt x="0" y="3"/>
                  </a:cubicBezTo>
                  <a:cubicBezTo>
                    <a:pt x="0" y="5"/>
                    <a:pt x="1" y="7"/>
                    <a:pt x="3" y="7"/>
                  </a:cubicBezTo>
                  <a:cubicBezTo>
                    <a:pt x="3" y="7"/>
                    <a:pt x="4" y="7"/>
                    <a:pt x="5" y="6"/>
                  </a:cubicBezTo>
                  <a:cubicBezTo>
                    <a:pt x="6" y="6"/>
                    <a:pt x="6" y="5"/>
                    <a:pt x="6" y="4"/>
                  </a:cubicBezTo>
                  <a:cubicBezTo>
                    <a:pt x="6" y="2"/>
                    <a:pt x="5" y="1"/>
                    <a:pt x="3" y="0"/>
                  </a:cubicBezTo>
                  <a:cubicBezTo>
                    <a:pt x="2" y="0"/>
                    <a:pt x="1" y="0"/>
                    <a:pt x="1" y="1"/>
                  </a:cubicBezTo>
                  <a:close/>
                  <a:moveTo>
                    <a:pt x="3" y="5"/>
                  </a:moveTo>
                  <a:cubicBezTo>
                    <a:pt x="2" y="5"/>
                    <a:pt x="1" y="4"/>
                    <a:pt x="1" y="3"/>
                  </a:cubicBezTo>
                  <a:cubicBezTo>
                    <a:pt x="1" y="3"/>
                    <a:pt x="2" y="3"/>
                    <a:pt x="2" y="3"/>
                  </a:cubicBezTo>
                  <a:cubicBezTo>
                    <a:pt x="2" y="2"/>
                    <a:pt x="2" y="2"/>
                    <a:pt x="3" y="2"/>
                  </a:cubicBezTo>
                  <a:cubicBezTo>
                    <a:pt x="3" y="2"/>
                    <a:pt x="4" y="3"/>
                    <a:pt x="4" y="4"/>
                  </a:cubicBezTo>
                  <a:cubicBezTo>
                    <a:pt x="4" y="4"/>
                    <a:pt x="4" y="5"/>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103" name="6bf8e24e-9196-48e5-be4c-44e75b241c31"/>
            <p:cNvSpPr>
              <a:spLocks noChangeAspect="1"/>
            </p:cNvSpPr>
            <p:nvPr/>
          </p:nvSpPr>
          <p:spPr bwMode="auto">
            <a:xfrm>
              <a:off x="5111262" y="4108975"/>
              <a:ext cx="10689" cy="9782"/>
            </a:xfrm>
            <a:custGeom>
              <a:avLst/>
              <a:gdLst/>
              <a:ahLst/>
              <a:cxnLst>
                <a:cxn ang="0">
                  <a:pos x="5" y="3"/>
                </a:cxn>
                <a:cxn ang="0">
                  <a:pos x="3" y="5"/>
                </a:cxn>
                <a:cxn ang="0">
                  <a:pos x="0" y="2"/>
                </a:cxn>
                <a:cxn ang="0">
                  <a:pos x="3" y="0"/>
                </a:cxn>
                <a:cxn ang="0">
                  <a:pos x="5" y="3"/>
                </a:cxn>
              </a:cxnLst>
              <a:rect l="0" t="0" r="r" b="b"/>
              <a:pathLst>
                <a:path w="5" h="5">
                  <a:moveTo>
                    <a:pt x="5" y="3"/>
                  </a:moveTo>
                  <a:cubicBezTo>
                    <a:pt x="5" y="4"/>
                    <a:pt x="4" y="5"/>
                    <a:pt x="3" y="5"/>
                  </a:cubicBezTo>
                  <a:cubicBezTo>
                    <a:pt x="1" y="5"/>
                    <a:pt x="0" y="4"/>
                    <a:pt x="0" y="2"/>
                  </a:cubicBezTo>
                  <a:cubicBezTo>
                    <a:pt x="0" y="1"/>
                    <a:pt x="1" y="0"/>
                    <a:pt x="3" y="0"/>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104" name="e61d8612-785b-475c-88c4-cde49af99058"/>
            <p:cNvSpPr>
              <a:spLocks noChangeAspect="1"/>
            </p:cNvSpPr>
            <p:nvPr/>
          </p:nvSpPr>
          <p:spPr bwMode="auto">
            <a:xfrm>
              <a:off x="5134777" y="4108975"/>
              <a:ext cx="14965"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105" name="d69bb668-0499-41b7-896a-da107b6bdb78"/>
            <p:cNvSpPr>
              <a:spLocks noChangeAspect="1" noEditPoints="1"/>
            </p:cNvSpPr>
            <p:nvPr/>
          </p:nvSpPr>
          <p:spPr bwMode="auto">
            <a:xfrm>
              <a:off x="5134777" y="4110931"/>
              <a:ext cx="12827"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0"/>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106" name="a0ebece2-b5a1-4ed2-a625-ff90469c9601"/>
            <p:cNvSpPr>
              <a:spLocks noChangeAspect="1"/>
            </p:cNvSpPr>
            <p:nvPr/>
          </p:nvSpPr>
          <p:spPr bwMode="auto">
            <a:xfrm>
              <a:off x="5136915" y="4112888"/>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107" name="05f95127-6896-4a3c-9ccc-d9b7779e6ebf"/>
            <p:cNvSpPr>
              <a:spLocks noChangeAspect="1"/>
            </p:cNvSpPr>
            <p:nvPr/>
          </p:nvSpPr>
          <p:spPr bwMode="auto">
            <a:xfrm>
              <a:off x="5160430" y="4114845"/>
              <a:ext cx="14965" cy="17607"/>
            </a:xfrm>
            <a:custGeom>
              <a:avLst/>
              <a:gdLst/>
              <a:ahLst/>
              <a:cxnLst>
                <a:cxn ang="0">
                  <a:pos x="7" y="5"/>
                </a:cxn>
                <a:cxn ang="0">
                  <a:pos x="3" y="8"/>
                </a:cxn>
                <a:cxn ang="0">
                  <a:pos x="0" y="3"/>
                </a:cxn>
                <a:cxn ang="0">
                  <a:pos x="3" y="0"/>
                </a:cxn>
                <a:cxn ang="0">
                  <a:pos x="7" y="5"/>
                </a:cxn>
              </a:cxnLst>
              <a:rect l="0" t="0" r="r" b="b"/>
              <a:pathLst>
                <a:path w="7" h="9">
                  <a:moveTo>
                    <a:pt x="7" y="5"/>
                  </a:moveTo>
                  <a:cubicBezTo>
                    <a:pt x="7" y="7"/>
                    <a:pt x="5" y="9"/>
                    <a:pt x="3" y="8"/>
                  </a:cubicBezTo>
                  <a:cubicBezTo>
                    <a:pt x="1" y="8"/>
                    <a:pt x="0" y="6"/>
                    <a:pt x="0" y="3"/>
                  </a:cubicBezTo>
                  <a:cubicBezTo>
                    <a:pt x="0" y="1"/>
                    <a:pt x="1" y="0"/>
                    <a:pt x="3" y="0"/>
                  </a:cubicBezTo>
                  <a:cubicBezTo>
                    <a:pt x="5"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108" name="5c290a36-cf10-4346-9a51-f02fea5e9e64"/>
            <p:cNvSpPr>
              <a:spLocks noChangeAspect="1" noEditPoints="1"/>
            </p:cNvSpPr>
            <p:nvPr/>
          </p:nvSpPr>
          <p:spPr bwMode="auto">
            <a:xfrm>
              <a:off x="5160430" y="4116801"/>
              <a:ext cx="12827"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6"/>
                    <a:pt x="3" y="7"/>
                  </a:cubicBezTo>
                  <a:cubicBezTo>
                    <a:pt x="4" y="7"/>
                    <a:pt x="5" y="7"/>
                    <a:pt x="5" y="6"/>
                  </a:cubicBezTo>
                  <a:cubicBezTo>
                    <a:pt x="6" y="6"/>
                    <a:pt x="6" y="5"/>
                    <a:pt x="6" y="4"/>
                  </a:cubicBezTo>
                  <a:cubicBezTo>
                    <a:pt x="6" y="2"/>
                    <a:pt x="5" y="0"/>
                    <a:pt x="3" y="0"/>
                  </a:cubicBezTo>
                  <a:cubicBezTo>
                    <a:pt x="2" y="0"/>
                    <a:pt x="2" y="0"/>
                    <a:pt x="1" y="1"/>
                  </a:cubicBezTo>
                  <a:close/>
                  <a:moveTo>
                    <a:pt x="3" y="5"/>
                  </a:moveTo>
                  <a:cubicBezTo>
                    <a:pt x="2" y="5"/>
                    <a:pt x="2" y="4"/>
                    <a:pt x="2" y="3"/>
                  </a:cubicBezTo>
                  <a:cubicBezTo>
                    <a:pt x="2" y="3"/>
                    <a:pt x="2" y="2"/>
                    <a:pt x="2" y="2"/>
                  </a:cubicBezTo>
                  <a:cubicBezTo>
                    <a:pt x="2" y="2"/>
                    <a:pt x="3" y="2"/>
                    <a:pt x="3" y="2"/>
                  </a:cubicBezTo>
                  <a:cubicBezTo>
                    <a:pt x="4" y="2"/>
                    <a:pt x="4" y="3"/>
                    <a:pt x="4" y="4"/>
                  </a:cubicBezTo>
                  <a:cubicBezTo>
                    <a:pt x="4" y="4"/>
                    <a:pt x="4" y="4"/>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109" name="ada6faeb-2c8d-4582-a856-5c8d99adbb10"/>
            <p:cNvSpPr>
              <a:spLocks noChangeAspect="1"/>
            </p:cNvSpPr>
            <p:nvPr/>
          </p:nvSpPr>
          <p:spPr bwMode="auto">
            <a:xfrm>
              <a:off x="5162568" y="4118757"/>
              <a:ext cx="8551"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1"/>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110" name="b7fdb576-1d08-4ae3-b245-55fb5ec3a9b3"/>
            <p:cNvSpPr>
              <a:spLocks noChangeAspect="1"/>
            </p:cNvSpPr>
            <p:nvPr/>
          </p:nvSpPr>
          <p:spPr bwMode="auto">
            <a:xfrm>
              <a:off x="4884662" y="4018981"/>
              <a:ext cx="19239"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111" name="d3adf5b1-121d-49fa-94a2-552c967fab49"/>
            <p:cNvSpPr>
              <a:spLocks noChangeAspect="1"/>
            </p:cNvSpPr>
            <p:nvPr/>
          </p:nvSpPr>
          <p:spPr bwMode="auto">
            <a:xfrm>
              <a:off x="4903901" y="4022894"/>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112" name="a3ed9412-dadc-468b-92a4-91d7d13c8652"/>
            <p:cNvSpPr>
              <a:spLocks noChangeAspect="1"/>
            </p:cNvSpPr>
            <p:nvPr/>
          </p:nvSpPr>
          <p:spPr bwMode="auto">
            <a:xfrm>
              <a:off x="4884662" y="4018981"/>
              <a:ext cx="21377"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113" name="ba85b8b6-aceb-4366-afe4-72a425c42007"/>
            <p:cNvSpPr>
              <a:spLocks noChangeAspect="1"/>
            </p:cNvSpPr>
            <p:nvPr/>
          </p:nvSpPr>
          <p:spPr bwMode="auto">
            <a:xfrm>
              <a:off x="4888937" y="4022894"/>
              <a:ext cx="12827"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4" y="7"/>
                    <a:pt x="3" y="7"/>
                  </a:cubicBezTo>
                  <a:cubicBezTo>
                    <a:pt x="1" y="7"/>
                    <a:pt x="0" y="5"/>
                    <a:pt x="0" y="3"/>
                  </a:cubicBezTo>
                  <a:cubicBezTo>
                    <a:pt x="0" y="1"/>
                    <a:pt x="1" y="0"/>
                    <a:pt x="3" y="1"/>
                  </a:cubicBezTo>
                  <a:cubicBezTo>
                    <a:pt x="4"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114" name="132d6541-23be-4fe0-b910-6923c8d6605a"/>
            <p:cNvSpPr>
              <a:spLocks noChangeAspect="1" noEditPoints="1"/>
            </p:cNvSpPr>
            <p:nvPr/>
          </p:nvSpPr>
          <p:spPr bwMode="auto">
            <a:xfrm>
              <a:off x="4888937" y="4024851"/>
              <a:ext cx="10689" cy="11738"/>
            </a:xfrm>
            <a:custGeom>
              <a:avLst/>
              <a:gdLst/>
              <a:ahLst/>
              <a:cxnLst>
                <a:cxn ang="0">
                  <a:pos x="1" y="1"/>
                </a:cxn>
                <a:cxn ang="0">
                  <a:pos x="0" y="3"/>
                </a:cxn>
                <a:cxn ang="0">
                  <a:pos x="2" y="6"/>
                </a:cxn>
                <a:cxn ang="0">
                  <a:pos x="4" y="5"/>
                </a:cxn>
                <a:cxn ang="0">
                  <a:pos x="5" y="3"/>
                </a:cxn>
                <a:cxn ang="0">
                  <a:pos x="3" y="0"/>
                </a:cxn>
                <a:cxn ang="0">
                  <a:pos x="1" y="1"/>
                </a:cxn>
                <a:cxn ang="0">
                  <a:pos x="3" y="4"/>
                </a:cxn>
                <a:cxn ang="0">
                  <a:pos x="1" y="3"/>
                </a:cxn>
                <a:cxn ang="0">
                  <a:pos x="2" y="2"/>
                </a:cxn>
                <a:cxn ang="0">
                  <a:pos x="2" y="2"/>
                </a:cxn>
                <a:cxn ang="0">
                  <a:pos x="3" y="3"/>
                </a:cxn>
                <a:cxn ang="0">
                  <a:pos x="3" y="4"/>
                </a:cxn>
                <a:cxn ang="0">
                  <a:pos x="3" y="4"/>
                </a:cxn>
              </a:cxnLst>
              <a:rect l="0" t="0" r="r" b="b"/>
              <a:pathLst>
                <a:path w="5" h="6">
                  <a:moveTo>
                    <a:pt x="1" y="1"/>
                  </a:moveTo>
                  <a:cubicBezTo>
                    <a:pt x="0" y="1"/>
                    <a:pt x="0" y="2"/>
                    <a:pt x="0" y="3"/>
                  </a:cubicBezTo>
                  <a:cubicBezTo>
                    <a:pt x="0" y="4"/>
                    <a:pt x="1" y="5"/>
                    <a:pt x="2" y="6"/>
                  </a:cubicBezTo>
                  <a:cubicBezTo>
                    <a:pt x="3" y="6"/>
                    <a:pt x="4" y="6"/>
                    <a:pt x="4" y="5"/>
                  </a:cubicBezTo>
                  <a:cubicBezTo>
                    <a:pt x="5" y="5"/>
                    <a:pt x="5" y="4"/>
                    <a:pt x="5" y="3"/>
                  </a:cubicBezTo>
                  <a:cubicBezTo>
                    <a:pt x="5" y="2"/>
                    <a:pt x="4" y="0"/>
                    <a:pt x="3" y="0"/>
                  </a:cubicBezTo>
                  <a:cubicBezTo>
                    <a:pt x="2" y="0"/>
                    <a:pt x="1" y="0"/>
                    <a:pt x="1" y="1"/>
                  </a:cubicBezTo>
                  <a:close/>
                  <a:moveTo>
                    <a:pt x="3" y="4"/>
                  </a:moveTo>
                  <a:cubicBezTo>
                    <a:pt x="2" y="4"/>
                    <a:pt x="1" y="3"/>
                    <a:pt x="1" y="3"/>
                  </a:cubicBezTo>
                  <a:cubicBezTo>
                    <a:pt x="1" y="2"/>
                    <a:pt x="1" y="2"/>
                    <a:pt x="2" y="2"/>
                  </a:cubicBezTo>
                  <a:cubicBezTo>
                    <a:pt x="2" y="2"/>
                    <a:pt x="2" y="2"/>
                    <a:pt x="2" y="2"/>
                  </a:cubicBezTo>
                  <a:cubicBezTo>
                    <a:pt x="3" y="2"/>
                    <a:pt x="3" y="3"/>
                    <a:pt x="3" y="3"/>
                  </a:cubicBezTo>
                  <a:cubicBezTo>
                    <a:pt x="3" y="4"/>
                    <a:pt x="3" y="4"/>
                    <a:pt x="3"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15" name="9007be0b-09de-4145-bc8c-4c47af9fbb8a"/>
            <p:cNvSpPr>
              <a:spLocks noChangeAspect="1" noChangeArrowheads="1"/>
            </p:cNvSpPr>
            <p:nvPr/>
          </p:nvSpPr>
          <p:spPr bwMode="auto">
            <a:xfrm>
              <a:off x="4891075" y="4026808"/>
              <a:ext cx="6413"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116" name="51860d03-f641-4d1c-a119-6f97c86877be"/>
            <p:cNvSpPr>
              <a:spLocks noChangeAspect="1"/>
            </p:cNvSpPr>
            <p:nvPr/>
          </p:nvSpPr>
          <p:spPr bwMode="auto">
            <a:xfrm>
              <a:off x="4910314" y="4022894"/>
              <a:ext cx="19239"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117" name="f281920c-e9e1-4818-a2a6-b2bd36fac77f"/>
            <p:cNvSpPr>
              <a:spLocks noChangeAspect="1"/>
            </p:cNvSpPr>
            <p:nvPr/>
          </p:nvSpPr>
          <p:spPr bwMode="auto">
            <a:xfrm>
              <a:off x="4929555" y="4024851"/>
              <a:ext cx="2138"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118" name="06b44870-80aa-4e05-9cc5-42c3f2aa1e05"/>
            <p:cNvSpPr>
              <a:spLocks noChangeAspect="1"/>
            </p:cNvSpPr>
            <p:nvPr/>
          </p:nvSpPr>
          <p:spPr bwMode="auto">
            <a:xfrm>
              <a:off x="4910314" y="4020938"/>
              <a:ext cx="21377" cy="5869"/>
            </a:xfrm>
            <a:custGeom>
              <a:avLst/>
              <a:gdLst/>
              <a:ahLst/>
              <a:cxnLst>
                <a:cxn ang="0">
                  <a:pos x="18" y="6"/>
                </a:cxn>
                <a:cxn ang="0">
                  <a:pos x="0" y="2"/>
                </a:cxn>
                <a:cxn ang="0">
                  <a:pos x="2" y="0"/>
                </a:cxn>
                <a:cxn ang="0">
                  <a:pos x="20" y="4"/>
                </a:cxn>
                <a:cxn ang="0">
                  <a:pos x="18" y="6"/>
                </a:cxn>
              </a:cxnLst>
              <a:rect l="0" t="0" r="r" b="b"/>
              <a:pathLst>
                <a:path w="20" h="6">
                  <a:moveTo>
                    <a:pt x="18" y="6"/>
                  </a:moveTo>
                  <a:lnTo>
                    <a:pt x="0" y="2"/>
                  </a:lnTo>
                  <a:lnTo>
                    <a:pt x="2"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119" name="a495abbb-17ba-4278-9bc8-175ecde239d1"/>
            <p:cNvSpPr>
              <a:spLocks noChangeAspect="1"/>
            </p:cNvSpPr>
            <p:nvPr/>
          </p:nvSpPr>
          <p:spPr bwMode="auto">
            <a:xfrm>
              <a:off x="4914590" y="4026808"/>
              <a:ext cx="12827"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4" y="7"/>
                    <a:pt x="3" y="7"/>
                  </a:cubicBezTo>
                  <a:cubicBezTo>
                    <a:pt x="1" y="6"/>
                    <a:pt x="0" y="5"/>
                    <a:pt x="0" y="3"/>
                  </a:cubicBezTo>
                  <a:cubicBezTo>
                    <a:pt x="0" y="1"/>
                    <a:pt x="1" y="0"/>
                    <a:pt x="3" y="0"/>
                  </a:cubicBezTo>
                  <a:cubicBezTo>
                    <a:pt x="4"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120" name="d1a485aa-26b2-44af-96e3-f190ed4ec161"/>
            <p:cNvSpPr>
              <a:spLocks noChangeAspect="1" noEditPoints="1"/>
            </p:cNvSpPr>
            <p:nvPr/>
          </p:nvSpPr>
          <p:spPr bwMode="auto">
            <a:xfrm>
              <a:off x="4914590" y="4028763"/>
              <a:ext cx="10689" cy="9782"/>
            </a:xfrm>
            <a:custGeom>
              <a:avLst/>
              <a:gdLst/>
              <a:ahLst/>
              <a:cxnLst>
                <a:cxn ang="0">
                  <a:pos x="1" y="0"/>
                </a:cxn>
                <a:cxn ang="0">
                  <a:pos x="0" y="2"/>
                </a:cxn>
                <a:cxn ang="0">
                  <a:pos x="2" y="5"/>
                </a:cxn>
                <a:cxn ang="0">
                  <a:pos x="4" y="5"/>
                </a:cxn>
                <a:cxn ang="0">
                  <a:pos x="5" y="3"/>
                </a:cxn>
                <a:cxn ang="0">
                  <a:pos x="3" y="0"/>
                </a:cxn>
                <a:cxn ang="0">
                  <a:pos x="1" y="0"/>
                </a:cxn>
                <a:cxn ang="0">
                  <a:pos x="3" y="4"/>
                </a:cxn>
                <a:cxn ang="0">
                  <a:pos x="2" y="2"/>
                </a:cxn>
                <a:cxn ang="0">
                  <a:pos x="2" y="2"/>
                </a:cxn>
                <a:cxn ang="0">
                  <a:pos x="2" y="1"/>
                </a:cxn>
                <a:cxn ang="0">
                  <a:pos x="4" y="3"/>
                </a:cxn>
                <a:cxn ang="0">
                  <a:pos x="3" y="3"/>
                </a:cxn>
                <a:cxn ang="0">
                  <a:pos x="3" y="4"/>
                </a:cxn>
              </a:cxnLst>
              <a:rect l="0" t="0" r="r" b="b"/>
              <a:pathLst>
                <a:path w="5" h="5">
                  <a:moveTo>
                    <a:pt x="1" y="0"/>
                  </a:moveTo>
                  <a:cubicBezTo>
                    <a:pt x="0" y="1"/>
                    <a:pt x="0" y="1"/>
                    <a:pt x="0" y="2"/>
                  </a:cubicBezTo>
                  <a:cubicBezTo>
                    <a:pt x="0" y="4"/>
                    <a:pt x="1" y="5"/>
                    <a:pt x="2" y="5"/>
                  </a:cubicBezTo>
                  <a:cubicBezTo>
                    <a:pt x="3" y="5"/>
                    <a:pt x="4" y="5"/>
                    <a:pt x="4" y="5"/>
                  </a:cubicBezTo>
                  <a:cubicBezTo>
                    <a:pt x="5" y="4"/>
                    <a:pt x="5" y="4"/>
                    <a:pt x="5" y="3"/>
                  </a:cubicBezTo>
                  <a:cubicBezTo>
                    <a:pt x="5" y="1"/>
                    <a:pt x="4" y="0"/>
                    <a:pt x="3" y="0"/>
                  </a:cubicBezTo>
                  <a:cubicBezTo>
                    <a:pt x="2" y="0"/>
                    <a:pt x="1" y="0"/>
                    <a:pt x="1" y="0"/>
                  </a:cubicBezTo>
                  <a:close/>
                  <a:moveTo>
                    <a:pt x="3" y="4"/>
                  </a:moveTo>
                  <a:cubicBezTo>
                    <a:pt x="2" y="4"/>
                    <a:pt x="2" y="3"/>
                    <a:pt x="2" y="2"/>
                  </a:cubicBezTo>
                  <a:cubicBezTo>
                    <a:pt x="2" y="2"/>
                    <a:pt x="2" y="2"/>
                    <a:pt x="2" y="2"/>
                  </a:cubicBezTo>
                  <a:cubicBezTo>
                    <a:pt x="2" y="1"/>
                    <a:pt x="2" y="1"/>
                    <a:pt x="2" y="1"/>
                  </a:cubicBezTo>
                  <a:cubicBezTo>
                    <a:pt x="3" y="2"/>
                    <a:pt x="4" y="2"/>
                    <a:pt x="4" y="3"/>
                  </a:cubicBezTo>
                  <a:cubicBezTo>
                    <a:pt x="4" y="3"/>
                    <a:pt x="4" y="3"/>
                    <a:pt x="3" y="3"/>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21" name="16d98be3-679f-404c-8c07-e57ec64887b1"/>
            <p:cNvSpPr>
              <a:spLocks noChangeAspect="1"/>
            </p:cNvSpPr>
            <p:nvPr/>
          </p:nvSpPr>
          <p:spPr bwMode="auto">
            <a:xfrm>
              <a:off x="4916728" y="4028763"/>
              <a:ext cx="6413" cy="9782"/>
            </a:xfrm>
            <a:custGeom>
              <a:avLst/>
              <a:gdLst/>
              <a:ahLst/>
              <a:cxnLst>
                <a:cxn ang="0">
                  <a:pos x="3" y="3"/>
                </a:cxn>
                <a:cxn ang="0">
                  <a:pos x="2" y="4"/>
                </a:cxn>
                <a:cxn ang="0">
                  <a:pos x="0" y="2"/>
                </a:cxn>
                <a:cxn ang="0">
                  <a:pos x="2" y="1"/>
                </a:cxn>
                <a:cxn ang="0">
                  <a:pos x="3" y="3"/>
                </a:cxn>
              </a:cxnLst>
              <a:rect l="0" t="0" r="r" b="b"/>
              <a:pathLst>
                <a:path w="3" h="5">
                  <a:moveTo>
                    <a:pt x="3" y="3"/>
                  </a:moveTo>
                  <a:cubicBezTo>
                    <a:pt x="3" y="4"/>
                    <a:pt x="3" y="5"/>
                    <a:pt x="2" y="4"/>
                  </a:cubicBezTo>
                  <a:cubicBezTo>
                    <a:pt x="1" y="4"/>
                    <a:pt x="0" y="3"/>
                    <a:pt x="0" y="2"/>
                  </a:cubicBezTo>
                  <a:cubicBezTo>
                    <a:pt x="0" y="1"/>
                    <a:pt x="1" y="0"/>
                    <a:pt x="2" y="1"/>
                  </a:cubicBezTo>
                  <a:cubicBezTo>
                    <a:pt x="3" y="1"/>
                    <a:pt x="3" y="2"/>
                    <a:pt x="3"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122" name="67ebddf2-6334-41d6-b614-dd5b1918a406"/>
            <p:cNvSpPr>
              <a:spLocks noChangeAspect="1"/>
            </p:cNvSpPr>
            <p:nvPr/>
          </p:nvSpPr>
          <p:spPr bwMode="auto">
            <a:xfrm>
              <a:off x="4935967" y="4026808"/>
              <a:ext cx="21377" cy="21520"/>
            </a:xfrm>
            <a:custGeom>
              <a:avLst/>
              <a:gdLst/>
              <a:ahLst/>
              <a:cxnLst>
                <a:cxn ang="0">
                  <a:pos x="20" y="22"/>
                </a:cxn>
                <a:cxn ang="0">
                  <a:pos x="0" y="18"/>
                </a:cxn>
                <a:cxn ang="0">
                  <a:pos x="0" y="0"/>
                </a:cxn>
                <a:cxn ang="0">
                  <a:pos x="20" y="4"/>
                </a:cxn>
                <a:cxn ang="0">
                  <a:pos x="20" y="22"/>
                </a:cxn>
              </a:cxnLst>
              <a:rect l="0" t="0" r="r" b="b"/>
              <a:pathLst>
                <a:path w="20" h="22">
                  <a:moveTo>
                    <a:pt x="20" y="22"/>
                  </a:moveTo>
                  <a:lnTo>
                    <a:pt x="0" y="18"/>
                  </a:lnTo>
                  <a:lnTo>
                    <a:pt x="0" y="0"/>
                  </a:lnTo>
                  <a:lnTo>
                    <a:pt x="20" y="4"/>
                  </a:lnTo>
                  <a:lnTo>
                    <a:pt x="20" y="22"/>
                  </a:lnTo>
                  <a:close/>
                </a:path>
              </a:pathLst>
            </a:custGeom>
            <a:solidFill>
              <a:srgbClr val="8BA6BD"/>
            </a:solidFill>
            <a:ln w="9525">
              <a:noFill/>
              <a:round/>
            </a:ln>
          </p:spPr>
          <p:txBody>
            <a:bodyPr/>
            <a:lstStyle/>
            <a:p>
              <a:endParaRPr lang="en-US" altLang="zh-CN" dirty="0">
                <a:latin typeface="FrutigerNext LT Regular"/>
              </a:endParaRPr>
            </a:p>
          </p:txBody>
        </p:sp>
        <p:sp>
          <p:nvSpPr>
            <p:cNvPr id="123" name="5073c652-6a77-4f41-9a94-7a9e3ab1f8b6"/>
            <p:cNvSpPr>
              <a:spLocks noChangeAspect="1"/>
            </p:cNvSpPr>
            <p:nvPr/>
          </p:nvSpPr>
          <p:spPr bwMode="auto">
            <a:xfrm>
              <a:off x="4957345" y="4028763"/>
              <a:ext cx="2138"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124" name="acdb3c0b-5415-4575-a651-adf0779eac6d"/>
            <p:cNvSpPr>
              <a:spLocks noChangeAspect="1"/>
            </p:cNvSpPr>
            <p:nvPr/>
          </p:nvSpPr>
          <p:spPr bwMode="auto">
            <a:xfrm>
              <a:off x="4935967" y="4026808"/>
              <a:ext cx="23515" cy="3913"/>
            </a:xfrm>
            <a:custGeom>
              <a:avLst/>
              <a:gdLst/>
              <a:ahLst/>
              <a:cxnLst>
                <a:cxn ang="0">
                  <a:pos x="20" y="4"/>
                </a:cxn>
                <a:cxn ang="0">
                  <a:pos x="0" y="0"/>
                </a:cxn>
                <a:cxn ang="0">
                  <a:pos x="2" y="0"/>
                </a:cxn>
                <a:cxn ang="0">
                  <a:pos x="22" y="2"/>
                </a:cxn>
                <a:cxn ang="0">
                  <a:pos x="20" y="4"/>
                </a:cxn>
              </a:cxnLst>
              <a:rect l="0" t="0" r="r" b="b"/>
              <a:pathLst>
                <a:path w="22" h="4">
                  <a:moveTo>
                    <a:pt x="20" y="4"/>
                  </a:moveTo>
                  <a:lnTo>
                    <a:pt x="0" y="0"/>
                  </a:lnTo>
                  <a:lnTo>
                    <a:pt x="2" y="0"/>
                  </a:lnTo>
                  <a:lnTo>
                    <a:pt x="22" y="2"/>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125" name="2df7dff1-0026-4e2e-8073-b38017090033"/>
            <p:cNvSpPr>
              <a:spLocks noChangeAspect="1"/>
            </p:cNvSpPr>
            <p:nvPr/>
          </p:nvSpPr>
          <p:spPr bwMode="auto">
            <a:xfrm>
              <a:off x="4940243" y="4030720"/>
              <a:ext cx="12827"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1" y="6"/>
                    <a:pt x="0" y="5"/>
                    <a:pt x="0" y="3"/>
                  </a:cubicBezTo>
                  <a:cubicBezTo>
                    <a:pt x="0" y="1"/>
                    <a:pt x="1"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126" name="33a4e4bc-273f-4ab0-bfe2-4050024e349c"/>
            <p:cNvSpPr>
              <a:spLocks noChangeAspect="1" noEditPoints="1"/>
            </p:cNvSpPr>
            <p:nvPr/>
          </p:nvSpPr>
          <p:spPr bwMode="auto">
            <a:xfrm>
              <a:off x="4940243" y="4032676"/>
              <a:ext cx="10689" cy="11738"/>
            </a:xfrm>
            <a:custGeom>
              <a:avLst/>
              <a:gdLst/>
              <a:ahLst/>
              <a:cxnLst>
                <a:cxn ang="0">
                  <a:pos x="1" y="1"/>
                </a:cxn>
                <a:cxn ang="0">
                  <a:pos x="0" y="2"/>
                </a:cxn>
                <a:cxn ang="0">
                  <a:pos x="3" y="5"/>
                </a:cxn>
                <a:cxn ang="0">
                  <a:pos x="4" y="5"/>
                </a:cxn>
                <a:cxn ang="0">
                  <a:pos x="5" y="3"/>
                </a:cxn>
                <a:cxn ang="0">
                  <a:pos x="3" y="0"/>
                </a:cxn>
                <a:cxn ang="0">
                  <a:pos x="1" y="1"/>
                </a:cxn>
                <a:cxn ang="0">
                  <a:pos x="3" y="4"/>
                </a:cxn>
                <a:cxn ang="0">
                  <a:pos x="2" y="2"/>
                </a:cxn>
                <a:cxn ang="0">
                  <a:pos x="2" y="2"/>
                </a:cxn>
                <a:cxn ang="0">
                  <a:pos x="3" y="2"/>
                </a:cxn>
                <a:cxn ang="0">
                  <a:pos x="4" y="3"/>
                </a:cxn>
                <a:cxn ang="0">
                  <a:pos x="4" y="4"/>
                </a:cxn>
                <a:cxn ang="0">
                  <a:pos x="3" y="4"/>
                </a:cxn>
              </a:cxnLst>
              <a:rect l="0" t="0" r="r" b="b"/>
              <a:pathLst>
                <a:path w="5" h="6">
                  <a:moveTo>
                    <a:pt x="1" y="1"/>
                  </a:moveTo>
                  <a:cubicBezTo>
                    <a:pt x="1" y="1"/>
                    <a:pt x="0" y="2"/>
                    <a:pt x="0" y="2"/>
                  </a:cubicBezTo>
                  <a:cubicBezTo>
                    <a:pt x="0" y="4"/>
                    <a:pt x="1" y="5"/>
                    <a:pt x="3" y="5"/>
                  </a:cubicBezTo>
                  <a:cubicBezTo>
                    <a:pt x="3" y="6"/>
                    <a:pt x="4" y="5"/>
                    <a:pt x="4" y="5"/>
                  </a:cubicBezTo>
                  <a:cubicBezTo>
                    <a:pt x="5" y="4"/>
                    <a:pt x="5" y="4"/>
                    <a:pt x="5" y="3"/>
                  </a:cubicBezTo>
                  <a:cubicBezTo>
                    <a:pt x="5" y="2"/>
                    <a:pt x="4" y="0"/>
                    <a:pt x="3" y="0"/>
                  </a:cubicBezTo>
                  <a:cubicBezTo>
                    <a:pt x="2" y="0"/>
                    <a:pt x="2" y="0"/>
                    <a:pt x="1" y="1"/>
                  </a:cubicBezTo>
                  <a:close/>
                  <a:moveTo>
                    <a:pt x="3" y="4"/>
                  </a:moveTo>
                  <a:cubicBezTo>
                    <a:pt x="2" y="4"/>
                    <a:pt x="2" y="3"/>
                    <a:pt x="2" y="2"/>
                  </a:cubicBezTo>
                  <a:cubicBezTo>
                    <a:pt x="2" y="2"/>
                    <a:pt x="2" y="2"/>
                    <a:pt x="2" y="2"/>
                  </a:cubicBezTo>
                  <a:cubicBezTo>
                    <a:pt x="2" y="2"/>
                    <a:pt x="2" y="2"/>
                    <a:pt x="3" y="2"/>
                  </a:cubicBezTo>
                  <a:cubicBezTo>
                    <a:pt x="3" y="2"/>
                    <a:pt x="4" y="2"/>
                    <a:pt x="4" y="3"/>
                  </a:cubicBezTo>
                  <a:cubicBezTo>
                    <a:pt x="4" y="3"/>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27" name="5d756924-8d42-4a7a-90fb-2f9d26923f86"/>
            <p:cNvSpPr>
              <a:spLocks noChangeAspect="1"/>
            </p:cNvSpPr>
            <p:nvPr/>
          </p:nvSpPr>
          <p:spPr bwMode="auto">
            <a:xfrm>
              <a:off x="4942381" y="4034633"/>
              <a:ext cx="6413" cy="7825"/>
            </a:xfrm>
            <a:custGeom>
              <a:avLst/>
              <a:gdLst/>
              <a:ahLst/>
              <a:cxnLst>
                <a:cxn ang="0">
                  <a:pos x="3" y="2"/>
                </a:cxn>
                <a:cxn ang="0">
                  <a:pos x="2" y="4"/>
                </a:cxn>
                <a:cxn ang="0">
                  <a:pos x="0" y="1"/>
                </a:cxn>
                <a:cxn ang="0">
                  <a:pos x="2" y="0"/>
                </a:cxn>
                <a:cxn ang="0">
                  <a:pos x="3" y="2"/>
                </a:cxn>
              </a:cxnLst>
              <a:rect l="0" t="0" r="r" b="b"/>
              <a:pathLst>
                <a:path w="3" h="4">
                  <a:moveTo>
                    <a:pt x="3" y="2"/>
                  </a:moveTo>
                  <a:cubicBezTo>
                    <a:pt x="3" y="3"/>
                    <a:pt x="3" y="4"/>
                    <a:pt x="2" y="4"/>
                  </a:cubicBezTo>
                  <a:cubicBezTo>
                    <a:pt x="1" y="3"/>
                    <a:pt x="0" y="2"/>
                    <a:pt x="0" y="1"/>
                  </a:cubicBezTo>
                  <a:cubicBezTo>
                    <a:pt x="0" y="0"/>
                    <a:pt x="1" y="0"/>
                    <a:pt x="2" y="0"/>
                  </a:cubicBezTo>
                  <a:cubicBezTo>
                    <a:pt x="3" y="0"/>
                    <a:pt x="3" y="1"/>
                    <a:pt x="3"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128" name="461bf667-8ee7-4be3-9222-90bae5d74d9c"/>
            <p:cNvSpPr>
              <a:spLocks noChangeAspect="1"/>
            </p:cNvSpPr>
            <p:nvPr/>
          </p:nvSpPr>
          <p:spPr bwMode="auto">
            <a:xfrm>
              <a:off x="4961621" y="4030720"/>
              <a:ext cx="21377"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129" name="85ae6209-565d-494b-93b2-fd7b85be72e1"/>
            <p:cNvSpPr>
              <a:spLocks noChangeAspect="1"/>
            </p:cNvSpPr>
            <p:nvPr/>
          </p:nvSpPr>
          <p:spPr bwMode="auto">
            <a:xfrm>
              <a:off x="4982998" y="4034633"/>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130" name="a6c0b8ab-3858-4324-8c55-687d822aa53d"/>
            <p:cNvSpPr>
              <a:spLocks noChangeAspect="1"/>
            </p:cNvSpPr>
            <p:nvPr/>
          </p:nvSpPr>
          <p:spPr bwMode="auto">
            <a:xfrm>
              <a:off x="4961621" y="4030720"/>
              <a:ext cx="23515"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131" name="cc1c6905-19b8-4ca9-a808-216bc506ec20"/>
            <p:cNvSpPr>
              <a:spLocks noChangeAspect="1"/>
            </p:cNvSpPr>
            <p:nvPr/>
          </p:nvSpPr>
          <p:spPr bwMode="auto">
            <a:xfrm>
              <a:off x="4965896" y="4034633"/>
              <a:ext cx="12827"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132" name="a9a67ad6-6f66-475d-addc-e825e4d8b236"/>
            <p:cNvSpPr>
              <a:spLocks noChangeAspect="1" noEditPoints="1"/>
            </p:cNvSpPr>
            <p:nvPr/>
          </p:nvSpPr>
          <p:spPr bwMode="auto">
            <a:xfrm>
              <a:off x="4965896" y="4036589"/>
              <a:ext cx="10689"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5"/>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2"/>
                    <a:pt x="2" y="2"/>
                    <a:pt x="2" y="2"/>
                  </a:cubicBezTo>
                  <a:cubicBezTo>
                    <a:pt x="2" y="2"/>
                    <a:pt x="2" y="2"/>
                    <a:pt x="3" y="2"/>
                  </a:cubicBezTo>
                  <a:cubicBezTo>
                    <a:pt x="3" y="2"/>
                    <a:pt x="4" y="3"/>
                    <a:pt x="4" y="3"/>
                  </a:cubicBezTo>
                  <a:cubicBezTo>
                    <a:pt x="4" y="4"/>
                    <a:pt x="4" y="4"/>
                    <a:pt x="4" y="4"/>
                  </a:cubicBezTo>
                  <a:cubicBezTo>
                    <a:pt x="4"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33" name="7f2069c7-95b4-455b-a22f-0a8ce2302d9c"/>
            <p:cNvSpPr>
              <a:spLocks noChangeAspect="1" noChangeArrowheads="1"/>
            </p:cNvSpPr>
            <p:nvPr/>
          </p:nvSpPr>
          <p:spPr bwMode="auto">
            <a:xfrm>
              <a:off x="4968033" y="4038545"/>
              <a:ext cx="8551"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134" name="efcb1a14-0ad9-43a3-aabd-d7ecab37b4f9"/>
            <p:cNvSpPr>
              <a:spLocks noChangeAspect="1"/>
            </p:cNvSpPr>
            <p:nvPr/>
          </p:nvSpPr>
          <p:spPr bwMode="auto">
            <a:xfrm>
              <a:off x="5079196" y="4050283"/>
              <a:ext cx="21377"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135" name="7a2b344d-80c7-442e-9d82-4245eb1d32ce"/>
            <p:cNvSpPr>
              <a:spLocks noChangeAspect="1"/>
            </p:cNvSpPr>
            <p:nvPr/>
          </p:nvSpPr>
          <p:spPr bwMode="auto">
            <a:xfrm>
              <a:off x="5100573" y="4054197"/>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136" name="cd28ca8d-12e1-4550-b98c-4dbbff67e127"/>
            <p:cNvSpPr>
              <a:spLocks noChangeAspect="1"/>
            </p:cNvSpPr>
            <p:nvPr/>
          </p:nvSpPr>
          <p:spPr bwMode="auto">
            <a:xfrm>
              <a:off x="5079196" y="4050283"/>
              <a:ext cx="23515"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137" name="f436d15a-6bfb-4927-a77d-1f54f5f29e56"/>
            <p:cNvSpPr>
              <a:spLocks noChangeAspect="1"/>
            </p:cNvSpPr>
            <p:nvPr/>
          </p:nvSpPr>
          <p:spPr bwMode="auto">
            <a:xfrm>
              <a:off x="5083472" y="4054197"/>
              <a:ext cx="12827" cy="13695"/>
            </a:xfrm>
            <a:custGeom>
              <a:avLst/>
              <a:gdLst/>
              <a:ahLst/>
              <a:cxnLst>
                <a:cxn ang="0">
                  <a:pos x="6" y="5"/>
                </a:cxn>
                <a:cxn ang="0">
                  <a:pos x="3" y="7"/>
                </a:cxn>
                <a:cxn ang="0">
                  <a:pos x="0" y="3"/>
                </a:cxn>
                <a:cxn ang="0">
                  <a:pos x="3" y="1"/>
                </a:cxn>
                <a:cxn ang="0">
                  <a:pos x="6" y="5"/>
                </a:cxn>
              </a:cxnLst>
              <a:rect l="0" t="0" r="r" b="b"/>
              <a:pathLst>
                <a:path w="6" h="7">
                  <a:moveTo>
                    <a:pt x="6" y="5"/>
                  </a:moveTo>
                  <a:cubicBezTo>
                    <a:pt x="6" y="6"/>
                    <a:pt x="5" y="7"/>
                    <a:pt x="3" y="7"/>
                  </a:cubicBezTo>
                  <a:cubicBezTo>
                    <a:pt x="1" y="7"/>
                    <a:pt x="0" y="5"/>
                    <a:pt x="0" y="3"/>
                  </a:cubicBezTo>
                  <a:cubicBezTo>
                    <a:pt x="0" y="2"/>
                    <a:pt x="1" y="0"/>
                    <a:pt x="3" y="1"/>
                  </a:cubicBezTo>
                  <a:cubicBezTo>
                    <a:pt x="5" y="1"/>
                    <a:pt x="6" y="3"/>
                    <a:pt x="6"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138" name="7e3e539c-f01e-4c30-bcbe-e50506261793"/>
            <p:cNvSpPr>
              <a:spLocks noChangeAspect="1" noEditPoints="1"/>
            </p:cNvSpPr>
            <p:nvPr/>
          </p:nvSpPr>
          <p:spPr bwMode="auto">
            <a:xfrm>
              <a:off x="5083472" y="4056153"/>
              <a:ext cx="10689"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6"/>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3"/>
                    <a:pt x="2" y="2"/>
                    <a:pt x="2" y="2"/>
                  </a:cubicBezTo>
                  <a:cubicBezTo>
                    <a:pt x="2" y="2"/>
                    <a:pt x="2" y="2"/>
                    <a:pt x="3" y="2"/>
                  </a:cubicBezTo>
                  <a:cubicBezTo>
                    <a:pt x="3" y="2"/>
                    <a:pt x="4" y="3"/>
                    <a:pt x="4" y="3"/>
                  </a:cubicBezTo>
                  <a:cubicBezTo>
                    <a:pt x="4" y="4"/>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39" name="e5052c83-70fe-4b6f-be36-245b3ac79d41"/>
            <p:cNvSpPr>
              <a:spLocks noChangeAspect="1" noChangeArrowheads="1"/>
            </p:cNvSpPr>
            <p:nvPr/>
          </p:nvSpPr>
          <p:spPr bwMode="auto">
            <a:xfrm>
              <a:off x="5085610" y="4058109"/>
              <a:ext cx="8551"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140" name="9deafbc6-b61b-49d2-acb7-5735c60a8c86"/>
            <p:cNvSpPr>
              <a:spLocks noChangeAspect="1"/>
            </p:cNvSpPr>
            <p:nvPr/>
          </p:nvSpPr>
          <p:spPr bwMode="auto">
            <a:xfrm>
              <a:off x="5106987" y="4054197"/>
              <a:ext cx="19239"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141" name="89c2a4fc-95e6-4644-b77f-e6c8d022717d"/>
            <p:cNvSpPr>
              <a:spLocks noChangeAspect="1"/>
            </p:cNvSpPr>
            <p:nvPr/>
          </p:nvSpPr>
          <p:spPr bwMode="auto">
            <a:xfrm>
              <a:off x="5126226" y="4056153"/>
              <a:ext cx="2138"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142" name="c61497ea-4ab4-4ab0-a085-5df5389375eb"/>
            <p:cNvSpPr>
              <a:spLocks noChangeAspect="1"/>
            </p:cNvSpPr>
            <p:nvPr/>
          </p:nvSpPr>
          <p:spPr bwMode="auto">
            <a:xfrm>
              <a:off x="5106987" y="4052240"/>
              <a:ext cx="21377" cy="5869"/>
            </a:xfrm>
            <a:custGeom>
              <a:avLst/>
              <a:gdLst/>
              <a:ahLst/>
              <a:cxnLst>
                <a:cxn ang="0">
                  <a:pos x="18" y="6"/>
                </a:cxn>
                <a:cxn ang="0">
                  <a:pos x="0" y="2"/>
                </a:cxn>
                <a:cxn ang="0">
                  <a:pos x="0" y="0"/>
                </a:cxn>
                <a:cxn ang="0">
                  <a:pos x="20" y="4"/>
                </a:cxn>
                <a:cxn ang="0">
                  <a:pos x="18" y="6"/>
                </a:cxn>
              </a:cxnLst>
              <a:rect l="0" t="0" r="r" b="b"/>
              <a:pathLst>
                <a:path w="20" h="6">
                  <a:moveTo>
                    <a:pt x="18" y="6"/>
                  </a:moveTo>
                  <a:lnTo>
                    <a:pt x="0" y="2"/>
                  </a:lnTo>
                  <a:lnTo>
                    <a:pt x="0"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143" name="a567de96-90cc-43a5-80bb-c26fcda9baec"/>
            <p:cNvSpPr>
              <a:spLocks noChangeAspect="1"/>
            </p:cNvSpPr>
            <p:nvPr/>
          </p:nvSpPr>
          <p:spPr bwMode="auto">
            <a:xfrm>
              <a:off x="5109125" y="4058109"/>
              <a:ext cx="12827"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2" y="6"/>
                    <a:pt x="0" y="5"/>
                    <a:pt x="0" y="3"/>
                  </a:cubicBezTo>
                  <a:cubicBezTo>
                    <a:pt x="0" y="1"/>
                    <a:pt x="2"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144" name="9a2ae96b-ed58-488d-a186-f7ad4a7e290d"/>
            <p:cNvSpPr>
              <a:spLocks noChangeAspect="1" noEditPoints="1"/>
            </p:cNvSpPr>
            <p:nvPr/>
          </p:nvSpPr>
          <p:spPr bwMode="auto">
            <a:xfrm>
              <a:off x="5111262" y="4060065"/>
              <a:ext cx="8551" cy="11738"/>
            </a:xfrm>
            <a:custGeom>
              <a:avLst/>
              <a:gdLst/>
              <a:ahLst/>
              <a:cxnLst>
                <a:cxn ang="0">
                  <a:pos x="0" y="1"/>
                </a:cxn>
                <a:cxn ang="0">
                  <a:pos x="0" y="2"/>
                </a:cxn>
                <a:cxn ang="0">
                  <a:pos x="2" y="5"/>
                </a:cxn>
                <a:cxn ang="0">
                  <a:pos x="4" y="5"/>
                </a:cxn>
                <a:cxn ang="0">
                  <a:pos x="4" y="3"/>
                </a:cxn>
                <a:cxn ang="0">
                  <a:pos x="2" y="0"/>
                </a:cxn>
                <a:cxn ang="0">
                  <a:pos x="0" y="1"/>
                </a:cxn>
                <a:cxn ang="0">
                  <a:pos x="2" y="4"/>
                </a:cxn>
                <a:cxn ang="0">
                  <a:pos x="1" y="2"/>
                </a:cxn>
                <a:cxn ang="0">
                  <a:pos x="1" y="2"/>
                </a:cxn>
                <a:cxn ang="0">
                  <a:pos x="2" y="2"/>
                </a:cxn>
                <a:cxn ang="0">
                  <a:pos x="3" y="3"/>
                </a:cxn>
                <a:cxn ang="0">
                  <a:pos x="3" y="4"/>
                </a:cxn>
                <a:cxn ang="0">
                  <a:pos x="2" y="4"/>
                </a:cxn>
              </a:cxnLst>
              <a:rect l="0" t="0" r="r" b="b"/>
              <a:pathLst>
                <a:path w="4" h="6">
                  <a:moveTo>
                    <a:pt x="0" y="1"/>
                  </a:moveTo>
                  <a:cubicBezTo>
                    <a:pt x="0" y="1"/>
                    <a:pt x="0" y="2"/>
                    <a:pt x="0" y="2"/>
                  </a:cubicBezTo>
                  <a:cubicBezTo>
                    <a:pt x="0" y="4"/>
                    <a:pt x="1" y="5"/>
                    <a:pt x="2" y="5"/>
                  </a:cubicBezTo>
                  <a:cubicBezTo>
                    <a:pt x="3" y="6"/>
                    <a:pt x="3" y="5"/>
                    <a:pt x="4" y="5"/>
                  </a:cubicBezTo>
                  <a:cubicBezTo>
                    <a:pt x="4" y="4"/>
                    <a:pt x="4" y="4"/>
                    <a:pt x="4" y="3"/>
                  </a:cubicBezTo>
                  <a:cubicBezTo>
                    <a:pt x="4" y="2"/>
                    <a:pt x="3" y="0"/>
                    <a:pt x="2" y="0"/>
                  </a:cubicBezTo>
                  <a:cubicBezTo>
                    <a:pt x="1" y="0"/>
                    <a:pt x="1" y="0"/>
                    <a:pt x="0" y="1"/>
                  </a:cubicBezTo>
                  <a:close/>
                  <a:moveTo>
                    <a:pt x="2" y="4"/>
                  </a:moveTo>
                  <a:cubicBezTo>
                    <a:pt x="2" y="4"/>
                    <a:pt x="1" y="3"/>
                    <a:pt x="1" y="2"/>
                  </a:cubicBezTo>
                  <a:cubicBezTo>
                    <a:pt x="1" y="2"/>
                    <a:pt x="1" y="2"/>
                    <a:pt x="1" y="2"/>
                  </a:cubicBezTo>
                  <a:cubicBezTo>
                    <a:pt x="1" y="2"/>
                    <a:pt x="2" y="2"/>
                    <a:pt x="2" y="2"/>
                  </a:cubicBezTo>
                  <a:cubicBezTo>
                    <a:pt x="3" y="2"/>
                    <a:pt x="3" y="2"/>
                    <a:pt x="3" y="3"/>
                  </a:cubicBezTo>
                  <a:cubicBezTo>
                    <a:pt x="3" y="3"/>
                    <a:pt x="3" y="3"/>
                    <a:pt x="3" y="4"/>
                  </a:cubicBezTo>
                  <a:cubicBezTo>
                    <a:pt x="3" y="4"/>
                    <a:pt x="2"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45" name="5c0b526b-a26b-442b-963c-27b410a82d99"/>
            <p:cNvSpPr>
              <a:spLocks noChangeAspect="1"/>
            </p:cNvSpPr>
            <p:nvPr/>
          </p:nvSpPr>
          <p:spPr bwMode="auto">
            <a:xfrm>
              <a:off x="5111262" y="4062022"/>
              <a:ext cx="8551" cy="7825"/>
            </a:xfrm>
            <a:custGeom>
              <a:avLst/>
              <a:gdLst/>
              <a:ahLst/>
              <a:cxnLst>
                <a:cxn ang="0">
                  <a:pos x="4" y="2"/>
                </a:cxn>
                <a:cxn ang="0">
                  <a:pos x="2" y="4"/>
                </a:cxn>
                <a:cxn ang="0">
                  <a:pos x="0" y="1"/>
                </a:cxn>
                <a:cxn ang="0">
                  <a:pos x="2" y="0"/>
                </a:cxn>
                <a:cxn ang="0">
                  <a:pos x="4" y="2"/>
                </a:cxn>
              </a:cxnLst>
              <a:rect l="0" t="0" r="r" b="b"/>
              <a:pathLst>
                <a:path w="4" h="4">
                  <a:moveTo>
                    <a:pt x="4" y="2"/>
                  </a:moveTo>
                  <a:cubicBezTo>
                    <a:pt x="4" y="3"/>
                    <a:pt x="3" y="4"/>
                    <a:pt x="2" y="4"/>
                  </a:cubicBezTo>
                  <a:cubicBezTo>
                    <a:pt x="1" y="3"/>
                    <a:pt x="0" y="2"/>
                    <a:pt x="0" y="1"/>
                  </a:cubicBezTo>
                  <a:cubicBezTo>
                    <a:pt x="0" y="0"/>
                    <a:pt x="1" y="0"/>
                    <a:pt x="2" y="0"/>
                  </a:cubicBezTo>
                  <a:cubicBezTo>
                    <a:pt x="3" y="0"/>
                    <a:pt x="4" y="1"/>
                    <a:pt x="4"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146" name="678494a4-0bd1-42da-be86-41b6194a7838"/>
            <p:cNvSpPr>
              <a:spLocks noChangeAspect="1"/>
            </p:cNvSpPr>
            <p:nvPr/>
          </p:nvSpPr>
          <p:spPr bwMode="auto">
            <a:xfrm>
              <a:off x="5132640" y="4058109"/>
              <a:ext cx="19239"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147" name="e79485ca-fcea-4969-acc2-25f48a6d6f3e"/>
            <p:cNvSpPr>
              <a:spLocks noChangeAspect="1"/>
            </p:cNvSpPr>
            <p:nvPr/>
          </p:nvSpPr>
          <p:spPr bwMode="auto">
            <a:xfrm>
              <a:off x="5151880" y="4062022"/>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148" name="46f3f39c-8ec7-4ae4-8a93-f162f9deb54b"/>
            <p:cNvSpPr>
              <a:spLocks noChangeAspect="1"/>
            </p:cNvSpPr>
            <p:nvPr/>
          </p:nvSpPr>
          <p:spPr bwMode="auto">
            <a:xfrm>
              <a:off x="5132640" y="4058109"/>
              <a:ext cx="21377"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149" name="e6c3631f-5c13-4bc3-bf88-7eb88a07dc38"/>
            <p:cNvSpPr>
              <a:spLocks noChangeAspect="1"/>
            </p:cNvSpPr>
            <p:nvPr/>
          </p:nvSpPr>
          <p:spPr bwMode="auto">
            <a:xfrm>
              <a:off x="5134777" y="4062022"/>
              <a:ext cx="12827"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150" name="2769fa5e-3b2f-4e6b-bcb7-7610735ce34c"/>
            <p:cNvSpPr>
              <a:spLocks noChangeAspect="1" noEditPoints="1"/>
            </p:cNvSpPr>
            <p:nvPr/>
          </p:nvSpPr>
          <p:spPr bwMode="auto">
            <a:xfrm>
              <a:off x="5136915" y="4063979"/>
              <a:ext cx="10689" cy="11738"/>
            </a:xfrm>
            <a:custGeom>
              <a:avLst/>
              <a:gdLst/>
              <a:ahLst/>
              <a:cxnLst>
                <a:cxn ang="0">
                  <a:pos x="0" y="1"/>
                </a:cxn>
                <a:cxn ang="0">
                  <a:pos x="0" y="3"/>
                </a:cxn>
                <a:cxn ang="0">
                  <a:pos x="2" y="6"/>
                </a:cxn>
                <a:cxn ang="0">
                  <a:pos x="4" y="5"/>
                </a:cxn>
                <a:cxn ang="0">
                  <a:pos x="5" y="3"/>
                </a:cxn>
                <a:cxn ang="0">
                  <a:pos x="2" y="0"/>
                </a:cxn>
                <a:cxn ang="0">
                  <a:pos x="0" y="1"/>
                </a:cxn>
                <a:cxn ang="0">
                  <a:pos x="2" y="4"/>
                </a:cxn>
                <a:cxn ang="0">
                  <a:pos x="1" y="3"/>
                </a:cxn>
                <a:cxn ang="0">
                  <a:pos x="1" y="2"/>
                </a:cxn>
                <a:cxn ang="0">
                  <a:pos x="2" y="2"/>
                </a:cxn>
                <a:cxn ang="0">
                  <a:pos x="3" y="3"/>
                </a:cxn>
                <a:cxn ang="0">
                  <a:pos x="3" y="4"/>
                </a:cxn>
                <a:cxn ang="0">
                  <a:pos x="2" y="4"/>
                </a:cxn>
              </a:cxnLst>
              <a:rect l="0" t="0" r="r" b="b"/>
              <a:pathLst>
                <a:path w="5" h="6">
                  <a:moveTo>
                    <a:pt x="0" y="1"/>
                  </a:moveTo>
                  <a:cubicBezTo>
                    <a:pt x="0" y="1"/>
                    <a:pt x="0" y="2"/>
                    <a:pt x="0" y="3"/>
                  </a:cubicBezTo>
                  <a:cubicBezTo>
                    <a:pt x="0" y="4"/>
                    <a:pt x="1" y="5"/>
                    <a:pt x="2" y="6"/>
                  </a:cubicBezTo>
                  <a:cubicBezTo>
                    <a:pt x="3" y="6"/>
                    <a:pt x="3" y="6"/>
                    <a:pt x="4" y="5"/>
                  </a:cubicBezTo>
                  <a:cubicBezTo>
                    <a:pt x="4" y="5"/>
                    <a:pt x="5" y="4"/>
                    <a:pt x="5" y="3"/>
                  </a:cubicBezTo>
                  <a:cubicBezTo>
                    <a:pt x="5" y="2"/>
                    <a:pt x="4" y="0"/>
                    <a:pt x="2" y="0"/>
                  </a:cubicBezTo>
                  <a:cubicBezTo>
                    <a:pt x="2" y="0"/>
                    <a:pt x="1" y="0"/>
                    <a:pt x="0" y="1"/>
                  </a:cubicBezTo>
                  <a:close/>
                  <a:moveTo>
                    <a:pt x="2" y="4"/>
                  </a:moveTo>
                  <a:cubicBezTo>
                    <a:pt x="2" y="4"/>
                    <a:pt x="1" y="3"/>
                    <a:pt x="1" y="3"/>
                  </a:cubicBezTo>
                  <a:cubicBezTo>
                    <a:pt x="1" y="2"/>
                    <a:pt x="1" y="2"/>
                    <a:pt x="1" y="2"/>
                  </a:cubicBezTo>
                  <a:cubicBezTo>
                    <a:pt x="2" y="2"/>
                    <a:pt x="2" y="2"/>
                    <a:pt x="2" y="2"/>
                  </a:cubicBezTo>
                  <a:cubicBezTo>
                    <a:pt x="3" y="2"/>
                    <a:pt x="3" y="3"/>
                    <a:pt x="3" y="3"/>
                  </a:cubicBezTo>
                  <a:cubicBezTo>
                    <a:pt x="3" y="3"/>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51" name="c3e4cc6b-872a-472a-af78-563d6f0513c5"/>
            <p:cNvSpPr>
              <a:spLocks noChangeAspect="1" noChangeArrowheads="1"/>
            </p:cNvSpPr>
            <p:nvPr/>
          </p:nvSpPr>
          <p:spPr bwMode="auto">
            <a:xfrm>
              <a:off x="5136915" y="4065935"/>
              <a:ext cx="8551"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152" name="d74c62db-41ff-4c43-815d-671eb68635fa"/>
            <p:cNvSpPr>
              <a:spLocks noChangeAspect="1"/>
            </p:cNvSpPr>
            <p:nvPr/>
          </p:nvSpPr>
          <p:spPr bwMode="auto">
            <a:xfrm>
              <a:off x="5158292" y="4062022"/>
              <a:ext cx="19239"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153" name="bedcff8e-880d-4261-948f-8043dbd5dff1"/>
            <p:cNvSpPr>
              <a:spLocks noChangeAspect="1"/>
            </p:cNvSpPr>
            <p:nvPr/>
          </p:nvSpPr>
          <p:spPr bwMode="auto">
            <a:xfrm>
              <a:off x="5177533" y="4065935"/>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154" name="c1728f37-1d8f-4b29-8899-406f1f1bef78"/>
            <p:cNvSpPr>
              <a:spLocks noChangeAspect="1"/>
            </p:cNvSpPr>
            <p:nvPr/>
          </p:nvSpPr>
          <p:spPr bwMode="auto">
            <a:xfrm>
              <a:off x="5158292" y="4062022"/>
              <a:ext cx="21377"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155" name="017a9b5c-c54d-40d5-84fa-8282e68428e2"/>
            <p:cNvSpPr>
              <a:spLocks noChangeAspect="1"/>
            </p:cNvSpPr>
            <p:nvPr/>
          </p:nvSpPr>
          <p:spPr bwMode="auto">
            <a:xfrm>
              <a:off x="5162568" y="4065935"/>
              <a:ext cx="10689" cy="13695"/>
            </a:xfrm>
            <a:custGeom>
              <a:avLst/>
              <a:gdLst/>
              <a:ahLst/>
              <a:cxnLst>
                <a:cxn ang="0">
                  <a:pos x="5" y="5"/>
                </a:cxn>
                <a:cxn ang="0">
                  <a:pos x="3" y="7"/>
                </a:cxn>
                <a:cxn ang="0">
                  <a:pos x="0" y="3"/>
                </a:cxn>
                <a:cxn ang="0">
                  <a:pos x="3" y="1"/>
                </a:cxn>
                <a:cxn ang="0">
                  <a:pos x="5" y="5"/>
                </a:cxn>
              </a:cxnLst>
              <a:rect l="0" t="0" r="r" b="b"/>
              <a:pathLst>
                <a:path w="5" h="7">
                  <a:moveTo>
                    <a:pt x="5" y="5"/>
                  </a:moveTo>
                  <a:cubicBezTo>
                    <a:pt x="5" y="6"/>
                    <a:pt x="4" y="7"/>
                    <a:pt x="3" y="7"/>
                  </a:cubicBezTo>
                  <a:cubicBezTo>
                    <a:pt x="1" y="7"/>
                    <a:pt x="0" y="5"/>
                    <a:pt x="0" y="3"/>
                  </a:cubicBezTo>
                  <a:cubicBezTo>
                    <a:pt x="0" y="2"/>
                    <a:pt x="1" y="0"/>
                    <a:pt x="3" y="1"/>
                  </a:cubicBezTo>
                  <a:cubicBezTo>
                    <a:pt x="4" y="1"/>
                    <a:pt x="5" y="3"/>
                    <a:pt x="5"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156" name="a0b1229a-063b-43ea-9316-0397a0018d82"/>
            <p:cNvSpPr>
              <a:spLocks noChangeAspect="1" noEditPoints="1"/>
            </p:cNvSpPr>
            <p:nvPr/>
          </p:nvSpPr>
          <p:spPr bwMode="auto">
            <a:xfrm>
              <a:off x="5162568" y="4067891"/>
              <a:ext cx="10689" cy="11738"/>
            </a:xfrm>
            <a:custGeom>
              <a:avLst/>
              <a:gdLst/>
              <a:ahLst/>
              <a:cxnLst>
                <a:cxn ang="0">
                  <a:pos x="1" y="1"/>
                </a:cxn>
                <a:cxn ang="0">
                  <a:pos x="0" y="3"/>
                </a:cxn>
                <a:cxn ang="0">
                  <a:pos x="2" y="6"/>
                </a:cxn>
                <a:cxn ang="0">
                  <a:pos x="4" y="5"/>
                </a:cxn>
                <a:cxn ang="0">
                  <a:pos x="5" y="3"/>
                </a:cxn>
                <a:cxn ang="0">
                  <a:pos x="2" y="0"/>
                </a:cxn>
                <a:cxn ang="0">
                  <a:pos x="1" y="1"/>
                </a:cxn>
                <a:cxn ang="0">
                  <a:pos x="2" y="4"/>
                </a:cxn>
                <a:cxn ang="0">
                  <a:pos x="1" y="3"/>
                </a:cxn>
                <a:cxn ang="0">
                  <a:pos x="2" y="2"/>
                </a:cxn>
                <a:cxn ang="0">
                  <a:pos x="2" y="2"/>
                </a:cxn>
                <a:cxn ang="0">
                  <a:pos x="3" y="3"/>
                </a:cxn>
                <a:cxn ang="0">
                  <a:pos x="3" y="4"/>
                </a:cxn>
                <a:cxn ang="0">
                  <a:pos x="2" y="4"/>
                </a:cxn>
              </a:cxnLst>
              <a:rect l="0" t="0" r="r" b="b"/>
              <a:pathLst>
                <a:path w="5" h="6">
                  <a:moveTo>
                    <a:pt x="1" y="1"/>
                  </a:moveTo>
                  <a:cubicBezTo>
                    <a:pt x="0" y="1"/>
                    <a:pt x="0" y="2"/>
                    <a:pt x="0" y="3"/>
                  </a:cubicBezTo>
                  <a:cubicBezTo>
                    <a:pt x="0" y="4"/>
                    <a:pt x="1" y="6"/>
                    <a:pt x="2" y="6"/>
                  </a:cubicBezTo>
                  <a:cubicBezTo>
                    <a:pt x="3" y="6"/>
                    <a:pt x="4" y="6"/>
                    <a:pt x="4" y="5"/>
                  </a:cubicBezTo>
                  <a:cubicBezTo>
                    <a:pt x="5" y="5"/>
                    <a:pt x="5" y="4"/>
                    <a:pt x="5" y="3"/>
                  </a:cubicBezTo>
                  <a:cubicBezTo>
                    <a:pt x="5" y="2"/>
                    <a:pt x="4" y="1"/>
                    <a:pt x="2" y="0"/>
                  </a:cubicBezTo>
                  <a:cubicBezTo>
                    <a:pt x="2" y="0"/>
                    <a:pt x="1" y="0"/>
                    <a:pt x="1" y="1"/>
                  </a:cubicBezTo>
                  <a:close/>
                  <a:moveTo>
                    <a:pt x="2" y="4"/>
                  </a:moveTo>
                  <a:cubicBezTo>
                    <a:pt x="2" y="4"/>
                    <a:pt x="1" y="3"/>
                    <a:pt x="1" y="3"/>
                  </a:cubicBezTo>
                  <a:cubicBezTo>
                    <a:pt x="1" y="3"/>
                    <a:pt x="1" y="2"/>
                    <a:pt x="2" y="2"/>
                  </a:cubicBezTo>
                  <a:cubicBezTo>
                    <a:pt x="2" y="2"/>
                    <a:pt x="2" y="2"/>
                    <a:pt x="2" y="2"/>
                  </a:cubicBezTo>
                  <a:cubicBezTo>
                    <a:pt x="3" y="2"/>
                    <a:pt x="3" y="3"/>
                    <a:pt x="3" y="3"/>
                  </a:cubicBezTo>
                  <a:cubicBezTo>
                    <a:pt x="3" y="4"/>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157" name="fa5f2f1f-b0b6-4df0-893c-18f06c208804"/>
            <p:cNvSpPr>
              <a:spLocks noChangeAspect="1" noChangeArrowheads="1"/>
            </p:cNvSpPr>
            <p:nvPr/>
          </p:nvSpPr>
          <p:spPr bwMode="auto">
            <a:xfrm>
              <a:off x="5164706" y="4069847"/>
              <a:ext cx="6413"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158" name="b1ad1ce7-1c62-4c8b-9cad-4c350dbcf840"/>
            <p:cNvSpPr>
              <a:spLocks noChangeAspect="1"/>
            </p:cNvSpPr>
            <p:nvPr/>
          </p:nvSpPr>
          <p:spPr bwMode="auto">
            <a:xfrm>
              <a:off x="4856871" y="4017025"/>
              <a:ext cx="14965" cy="15651"/>
            </a:xfrm>
            <a:custGeom>
              <a:avLst/>
              <a:gdLst/>
              <a:ahLst/>
              <a:cxnLst>
                <a:cxn ang="0">
                  <a:pos x="0" y="1"/>
                </a:cxn>
                <a:cxn ang="0">
                  <a:pos x="3" y="1"/>
                </a:cxn>
                <a:cxn ang="0">
                  <a:pos x="5" y="6"/>
                </a:cxn>
                <a:cxn ang="0">
                  <a:pos x="3" y="8"/>
                </a:cxn>
                <a:cxn ang="0">
                  <a:pos x="0" y="1"/>
                </a:cxn>
              </a:cxnLst>
              <a:rect l="0" t="0" r="r" b="b"/>
              <a:pathLst>
                <a:path w="7" h="8">
                  <a:moveTo>
                    <a:pt x="0" y="1"/>
                  </a:moveTo>
                  <a:cubicBezTo>
                    <a:pt x="3" y="1"/>
                    <a:pt x="3" y="1"/>
                    <a:pt x="3" y="1"/>
                  </a:cubicBezTo>
                  <a:cubicBezTo>
                    <a:pt x="4" y="0"/>
                    <a:pt x="7" y="3"/>
                    <a:pt x="5" y="6"/>
                  </a:cubicBezTo>
                  <a:cubicBezTo>
                    <a:pt x="3" y="8"/>
                    <a:pt x="3" y="8"/>
                    <a:pt x="3" y="8"/>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159" name="8a6b8aba-4a93-499d-97c3-6c6e550e8d6c"/>
            <p:cNvSpPr>
              <a:spLocks noChangeAspect="1"/>
            </p:cNvSpPr>
            <p:nvPr/>
          </p:nvSpPr>
          <p:spPr bwMode="auto">
            <a:xfrm>
              <a:off x="4852596" y="4018981"/>
              <a:ext cx="14965" cy="13695"/>
            </a:xfrm>
            <a:custGeom>
              <a:avLst/>
              <a:gdLst/>
              <a:ahLst/>
              <a:cxnLst>
                <a:cxn ang="0">
                  <a:pos x="6" y="5"/>
                </a:cxn>
                <a:cxn ang="0">
                  <a:pos x="2" y="7"/>
                </a:cxn>
                <a:cxn ang="0">
                  <a:pos x="0" y="2"/>
                </a:cxn>
                <a:cxn ang="0">
                  <a:pos x="4" y="1"/>
                </a:cxn>
                <a:cxn ang="0">
                  <a:pos x="6" y="5"/>
                </a:cxn>
              </a:cxnLst>
              <a:rect l="0" t="0" r="r" b="b"/>
              <a:pathLst>
                <a:path w="7" h="7">
                  <a:moveTo>
                    <a:pt x="6" y="5"/>
                  </a:moveTo>
                  <a:cubicBezTo>
                    <a:pt x="6" y="7"/>
                    <a:pt x="4" y="7"/>
                    <a:pt x="2" y="7"/>
                  </a:cubicBezTo>
                  <a:cubicBezTo>
                    <a:pt x="1" y="6"/>
                    <a:pt x="0" y="4"/>
                    <a:pt x="0" y="2"/>
                  </a:cubicBezTo>
                  <a:cubicBezTo>
                    <a:pt x="1" y="1"/>
                    <a:pt x="2" y="0"/>
                    <a:pt x="4" y="1"/>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160" name="cd8ecad2-4145-4c5e-8803-1c17cb7193a5"/>
            <p:cNvSpPr>
              <a:spLocks noChangeAspect="1"/>
            </p:cNvSpPr>
            <p:nvPr/>
          </p:nvSpPr>
          <p:spPr bwMode="auto">
            <a:xfrm>
              <a:off x="4856871" y="4063979"/>
              <a:ext cx="14965"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161" name="38e6d83a-dea3-4bf0-a1af-5c8ccf680eb8"/>
            <p:cNvSpPr>
              <a:spLocks noChangeAspect="1"/>
            </p:cNvSpPr>
            <p:nvPr/>
          </p:nvSpPr>
          <p:spPr bwMode="auto">
            <a:xfrm>
              <a:off x="4852596" y="4063979"/>
              <a:ext cx="14965" cy="15651"/>
            </a:xfrm>
            <a:custGeom>
              <a:avLst/>
              <a:gdLst/>
              <a:ahLst/>
              <a:cxnLst>
                <a:cxn ang="0">
                  <a:pos x="6" y="6"/>
                </a:cxn>
                <a:cxn ang="0">
                  <a:pos x="2" y="7"/>
                </a:cxn>
                <a:cxn ang="0">
                  <a:pos x="0" y="3"/>
                </a:cxn>
                <a:cxn ang="0">
                  <a:pos x="4" y="1"/>
                </a:cxn>
                <a:cxn ang="0">
                  <a:pos x="6" y="6"/>
                </a:cxn>
              </a:cxnLst>
              <a:rect l="0" t="0" r="r" b="b"/>
              <a:pathLst>
                <a:path w="7" h="8">
                  <a:moveTo>
                    <a:pt x="6" y="6"/>
                  </a:moveTo>
                  <a:cubicBezTo>
                    <a:pt x="6" y="7"/>
                    <a:pt x="4" y="8"/>
                    <a:pt x="2" y="7"/>
                  </a:cubicBezTo>
                  <a:cubicBezTo>
                    <a:pt x="1" y="6"/>
                    <a:pt x="0" y="4"/>
                    <a:pt x="0" y="3"/>
                  </a:cubicBezTo>
                  <a:cubicBezTo>
                    <a:pt x="1" y="1"/>
                    <a:pt x="2" y="0"/>
                    <a:pt x="4" y="1"/>
                  </a:cubicBezTo>
                  <a:cubicBezTo>
                    <a:pt x="6" y="2"/>
                    <a:pt x="7" y="4"/>
                    <a:pt x="6"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162" name="228877d5-4b6b-43ad-8ca2-f9a0502e434c"/>
            <p:cNvSpPr>
              <a:spLocks noChangeAspect="1"/>
            </p:cNvSpPr>
            <p:nvPr/>
          </p:nvSpPr>
          <p:spPr bwMode="auto">
            <a:xfrm>
              <a:off x="5010788" y="4040502"/>
              <a:ext cx="14965" cy="15651"/>
            </a:xfrm>
            <a:custGeom>
              <a:avLst/>
              <a:gdLst/>
              <a:ahLst/>
              <a:cxnLst>
                <a:cxn ang="0">
                  <a:pos x="0" y="2"/>
                </a:cxn>
                <a:cxn ang="0">
                  <a:pos x="3" y="1"/>
                </a:cxn>
                <a:cxn ang="0">
                  <a:pos x="6" y="6"/>
                </a:cxn>
                <a:cxn ang="0">
                  <a:pos x="3" y="8"/>
                </a:cxn>
                <a:cxn ang="0">
                  <a:pos x="0" y="2"/>
                </a:cxn>
              </a:cxnLst>
              <a:rect l="0" t="0" r="r" b="b"/>
              <a:pathLst>
                <a:path w="7" h="8">
                  <a:moveTo>
                    <a:pt x="0" y="2"/>
                  </a:moveTo>
                  <a:cubicBezTo>
                    <a:pt x="3" y="1"/>
                    <a:pt x="3" y="1"/>
                    <a:pt x="3" y="1"/>
                  </a:cubicBezTo>
                  <a:cubicBezTo>
                    <a:pt x="4" y="0"/>
                    <a:pt x="7" y="3"/>
                    <a:pt x="6"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163" name="2deb5aee-1ba1-4032-a372-7b6f8a0de073"/>
            <p:cNvSpPr>
              <a:spLocks noChangeAspect="1"/>
            </p:cNvSpPr>
            <p:nvPr/>
          </p:nvSpPr>
          <p:spPr bwMode="auto">
            <a:xfrm>
              <a:off x="5006513" y="4042458"/>
              <a:ext cx="14965"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164" name="19df049a-f159-4190-9b10-d256a6933097"/>
            <p:cNvSpPr>
              <a:spLocks noChangeAspect="1"/>
            </p:cNvSpPr>
            <p:nvPr/>
          </p:nvSpPr>
          <p:spPr bwMode="auto">
            <a:xfrm>
              <a:off x="5010788" y="4087456"/>
              <a:ext cx="14965" cy="13695"/>
            </a:xfrm>
            <a:custGeom>
              <a:avLst/>
              <a:gdLst/>
              <a:ahLst/>
              <a:cxnLst>
                <a:cxn ang="0">
                  <a:pos x="0" y="1"/>
                </a:cxn>
                <a:cxn ang="0">
                  <a:pos x="3" y="0"/>
                </a:cxn>
                <a:cxn ang="0">
                  <a:pos x="6" y="6"/>
                </a:cxn>
                <a:cxn ang="0">
                  <a:pos x="3" y="7"/>
                </a:cxn>
                <a:cxn ang="0">
                  <a:pos x="0" y="1"/>
                </a:cxn>
              </a:cxnLst>
              <a:rect l="0" t="0" r="r" b="b"/>
              <a:pathLst>
                <a:path w="7" h="7">
                  <a:moveTo>
                    <a:pt x="0" y="1"/>
                  </a:moveTo>
                  <a:cubicBezTo>
                    <a:pt x="3" y="0"/>
                    <a:pt x="3" y="0"/>
                    <a:pt x="3" y="0"/>
                  </a:cubicBezTo>
                  <a:cubicBezTo>
                    <a:pt x="4" y="0"/>
                    <a:pt x="7" y="3"/>
                    <a:pt x="6"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165" name="689fa2f1-7a83-4d62-8ba7-a2cacf2c421a"/>
            <p:cNvSpPr>
              <a:spLocks noChangeAspect="1"/>
            </p:cNvSpPr>
            <p:nvPr/>
          </p:nvSpPr>
          <p:spPr bwMode="auto">
            <a:xfrm>
              <a:off x="5006513" y="4089411"/>
              <a:ext cx="14965"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166" name="3c07a3f5-8377-44a7-b4e2-ae7325fe86a6"/>
            <p:cNvSpPr>
              <a:spLocks noChangeAspect="1"/>
            </p:cNvSpPr>
            <p:nvPr/>
          </p:nvSpPr>
          <p:spPr bwMode="auto">
            <a:xfrm>
              <a:off x="5053544" y="4048327"/>
              <a:ext cx="14965" cy="15651"/>
            </a:xfrm>
            <a:custGeom>
              <a:avLst/>
              <a:gdLst/>
              <a:ahLst/>
              <a:cxnLst>
                <a:cxn ang="0">
                  <a:pos x="0" y="2"/>
                </a:cxn>
                <a:cxn ang="0">
                  <a:pos x="3" y="1"/>
                </a:cxn>
                <a:cxn ang="0">
                  <a:pos x="5" y="6"/>
                </a:cxn>
                <a:cxn ang="0">
                  <a:pos x="3" y="8"/>
                </a:cxn>
                <a:cxn ang="0">
                  <a:pos x="0" y="2"/>
                </a:cxn>
              </a:cxnLst>
              <a:rect l="0" t="0" r="r" b="b"/>
              <a:pathLst>
                <a:path w="7" h="8">
                  <a:moveTo>
                    <a:pt x="0" y="2"/>
                  </a:moveTo>
                  <a:cubicBezTo>
                    <a:pt x="3" y="1"/>
                    <a:pt x="3" y="1"/>
                    <a:pt x="3" y="1"/>
                  </a:cubicBezTo>
                  <a:cubicBezTo>
                    <a:pt x="4"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167" name="7fd5f3ff-e673-4bfc-8f83-7078aed00148"/>
            <p:cNvSpPr>
              <a:spLocks noChangeAspect="1"/>
            </p:cNvSpPr>
            <p:nvPr/>
          </p:nvSpPr>
          <p:spPr bwMode="auto">
            <a:xfrm>
              <a:off x="5049268" y="4050283"/>
              <a:ext cx="14965"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168" name="0bd25981-6029-40dd-a714-bf8ceb1fafaa"/>
            <p:cNvSpPr>
              <a:spLocks noChangeAspect="1"/>
            </p:cNvSpPr>
            <p:nvPr/>
          </p:nvSpPr>
          <p:spPr bwMode="auto">
            <a:xfrm>
              <a:off x="5053544" y="4095281"/>
              <a:ext cx="14965"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169" name="519b6fdc-4066-4026-930b-f8e09ceeb75f"/>
            <p:cNvSpPr>
              <a:spLocks noChangeAspect="1"/>
            </p:cNvSpPr>
            <p:nvPr/>
          </p:nvSpPr>
          <p:spPr bwMode="auto">
            <a:xfrm>
              <a:off x="5049268" y="4097237"/>
              <a:ext cx="14965"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170" name="01ba165f-ad28-4772-b995-d1258fb853ba"/>
            <p:cNvSpPr>
              <a:spLocks noChangeAspect="1"/>
            </p:cNvSpPr>
            <p:nvPr/>
          </p:nvSpPr>
          <p:spPr bwMode="auto">
            <a:xfrm>
              <a:off x="5203185" y="4073760"/>
              <a:ext cx="14965" cy="13695"/>
            </a:xfrm>
            <a:custGeom>
              <a:avLst/>
              <a:gdLst/>
              <a:ahLst/>
              <a:cxnLst>
                <a:cxn ang="0">
                  <a:pos x="0" y="1"/>
                </a:cxn>
                <a:cxn ang="0">
                  <a:pos x="2" y="0"/>
                </a:cxn>
                <a:cxn ang="0">
                  <a:pos x="5" y="6"/>
                </a:cxn>
                <a:cxn ang="0">
                  <a:pos x="3" y="7"/>
                </a:cxn>
                <a:cxn ang="0">
                  <a:pos x="0" y="1"/>
                </a:cxn>
              </a:cxnLst>
              <a:rect l="0" t="0" r="r" b="b"/>
              <a:pathLst>
                <a:path w="7" h="7">
                  <a:moveTo>
                    <a:pt x="0" y="1"/>
                  </a:moveTo>
                  <a:cubicBezTo>
                    <a:pt x="2" y="0"/>
                    <a:pt x="2" y="0"/>
                    <a:pt x="2" y="0"/>
                  </a:cubicBezTo>
                  <a:cubicBezTo>
                    <a:pt x="3"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171" name="2d8fa234-5cc1-4a50-9dda-fa69f364ac97"/>
            <p:cNvSpPr>
              <a:spLocks noChangeAspect="1"/>
            </p:cNvSpPr>
            <p:nvPr/>
          </p:nvSpPr>
          <p:spPr bwMode="auto">
            <a:xfrm>
              <a:off x="5196772" y="4073760"/>
              <a:ext cx="14965" cy="15651"/>
            </a:xfrm>
            <a:custGeom>
              <a:avLst/>
              <a:gdLst/>
              <a:ahLst/>
              <a:cxnLst>
                <a:cxn ang="0">
                  <a:pos x="7" y="6"/>
                </a:cxn>
                <a:cxn ang="0">
                  <a:pos x="3" y="7"/>
                </a:cxn>
                <a:cxn ang="0">
                  <a:pos x="1" y="3"/>
                </a:cxn>
                <a:cxn ang="0">
                  <a:pos x="5" y="1"/>
                </a:cxn>
                <a:cxn ang="0">
                  <a:pos x="7" y="6"/>
                </a:cxn>
              </a:cxnLst>
              <a:rect l="0" t="0" r="r" b="b"/>
              <a:pathLst>
                <a:path w="7" h="8">
                  <a:moveTo>
                    <a:pt x="7" y="6"/>
                  </a:moveTo>
                  <a:cubicBezTo>
                    <a:pt x="6" y="7"/>
                    <a:pt x="5" y="8"/>
                    <a:pt x="3" y="7"/>
                  </a:cubicBezTo>
                  <a:cubicBezTo>
                    <a:pt x="1" y="7"/>
                    <a:pt x="0" y="5"/>
                    <a:pt x="1" y="3"/>
                  </a:cubicBezTo>
                  <a:cubicBezTo>
                    <a:pt x="1" y="1"/>
                    <a:pt x="3" y="0"/>
                    <a:pt x="5" y="1"/>
                  </a:cubicBezTo>
                  <a:cubicBezTo>
                    <a:pt x="6" y="2"/>
                    <a:pt x="7" y="4"/>
                    <a:pt x="7"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172" name="85d704c8-233a-443b-995c-f72433a13960"/>
            <p:cNvSpPr>
              <a:spLocks noChangeAspect="1"/>
            </p:cNvSpPr>
            <p:nvPr/>
          </p:nvSpPr>
          <p:spPr bwMode="auto">
            <a:xfrm>
              <a:off x="5203185" y="4118757"/>
              <a:ext cx="14965" cy="15651"/>
            </a:xfrm>
            <a:custGeom>
              <a:avLst/>
              <a:gdLst/>
              <a:ahLst/>
              <a:cxnLst>
                <a:cxn ang="0">
                  <a:pos x="0" y="2"/>
                </a:cxn>
                <a:cxn ang="0">
                  <a:pos x="2" y="1"/>
                </a:cxn>
                <a:cxn ang="0">
                  <a:pos x="5" y="6"/>
                </a:cxn>
                <a:cxn ang="0">
                  <a:pos x="3" y="8"/>
                </a:cxn>
                <a:cxn ang="0">
                  <a:pos x="0" y="2"/>
                </a:cxn>
              </a:cxnLst>
              <a:rect l="0" t="0" r="r" b="b"/>
              <a:pathLst>
                <a:path w="7" h="8">
                  <a:moveTo>
                    <a:pt x="0" y="2"/>
                  </a:moveTo>
                  <a:cubicBezTo>
                    <a:pt x="2" y="1"/>
                    <a:pt x="2" y="1"/>
                    <a:pt x="2" y="1"/>
                  </a:cubicBezTo>
                  <a:cubicBezTo>
                    <a:pt x="3"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173" name="61aaa590-6b38-44d6-aa04-2f90c8a45410"/>
            <p:cNvSpPr>
              <a:spLocks noChangeAspect="1"/>
            </p:cNvSpPr>
            <p:nvPr/>
          </p:nvSpPr>
          <p:spPr bwMode="auto">
            <a:xfrm>
              <a:off x="5196772" y="4120713"/>
              <a:ext cx="14965" cy="15651"/>
            </a:xfrm>
            <a:custGeom>
              <a:avLst/>
              <a:gdLst/>
              <a:ahLst/>
              <a:cxnLst>
                <a:cxn ang="0">
                  <a:pos x="7" y="5"/>
                </a:cxn>
                <a:cxn ang="0">
                  <a:pos x="3" y="7"/>
                </a:cxn>
                <a:cxn ang="0">
                  <a:pos x="1" y="2"/>
                </a:cxn>
                <a:cxn ang="0">
                  <a:pos x="5" y="1"/>
                </a:cxn>
                <a:cxn ang="0">
                  <a:pos x="7" y="5"/>
                </a:cxn>
              </a:cxnLst>
              <a:rect l="0" t="0" r="r" b="b"/>
              <a:pathLst>
                <a:path w="7" h="8">
                  <a:moveTo>
                    <a:pt x="7" y="5"/>
                  </a:moveTo>
                  <a:cubicBezTo>
                    <a:pt x="6" y="7"/>
                    <a:pt x="5" y="8"/>
                    <a:pt x="3" y="7"/>
                  </a:cubicBezTo>
                  <a:cubicBezTo>
                    <a:pt x="1" y="6"/>
                    <a:pt x="0" y="4"/>
                    <a:pt x="1" y="2"/>
                  </a:cubicBezTo>
                  <a:cubicBezTo>
                    <a:pt x="1" y="1"/>
                    <a:pt x="3" y="0"/>
                    <a:pt x="5" y="1"/>
                  </a:cubicBezTo>
                  <a:cubicBezTo>
                    <a:pt x="6" y="2"/>
                    <a:pt x="7" y="4"/>
                    <a:pt x="7" y="5"/>
                  </a:cubicBezTo>
                  <a:close/>
                </a:path>
              </a:pathLst>
            </a:custGeom>
            <a:solidFill>
              <a:srgbClr val="8BA6BD"/>
            </a:solidFill>
            <a:ln w="9525">
              <a:noFill/>
              <a:round/>
            </a:ln>
          </p:spPr>
          <p:txBody>
            <a:bodyPr/>
            <a:lstStyle/>
            <a:p>
              <a:endParaRPr lang="en-US" altLang="zh-CN" dirty="0">
                <a:latin typeface="FrutigerNext LT Regular"/>
              </a:endParaRPr>
            </a:p>
          </p:txBody>
        </p:sp>
      </p:grpSp>
      <p:grpSp>
        <p:nvGrpSpPr>
          <p:cNvPr id="174" name="Groep 10"/>
          <p:cNvGrpSpPr/>
          <p:nvPr/>
        </p:nvGrpSpPr>
        <p:grpSpPr>
          <a:xfrm>
            <a:off x="5506195" y="4893524"/>
            <a:ext cx="1185794" cy="492623"/>
            <a:chOff x="4098914" y="4893523"/>
            <a:chExt cx="1185794" cy="492623"/>
          </a:xfrm>
        </p:grpSpPr>
        <p:sp>
          <p:nvSpPr>
            <p:cNvPr id="175" name="Freeform 75"/>
            <p:cNvSpPr>
              <a:spLocks noChangeAspect="1"/>
            </p:cNvSpPr>
            <p:nvPr/>
          </p:nvSpPr>
          <p:spPr bwMode="auto">
            <a:xfrm>
              <a:off x="4929750" y="4955993"/>
              <a:ext cx="354958" cy="417659"/>
            </a:xfrm>
            <a:custGeom>
              <a:avLst/>
              <a:gdLst/>
              <a:ahLst/>
              <a:cxnLst>
                <a:cxn ang="0">
                  <a:pos x="77" y="0"/>
                </a:cxn>
                <a:cxn ang="0">
                  <a:pos x="77" y="47"/>
                </a:cxn>
                <a:cxn ang="0">
                  <a:pos x="76" y="52"/>
                </a:cxn>
                <a:cxn ang="0">
                  <a:pos x="72" y="55"/>
                </a:cxn>
                <a:cxn ang="0">
                  <a:pos x="0" y="99"/>
                </a:cxn>
                <a:cxn ang="0">
                  <a:pos x="0" y="35"/>
                </a:cxn>
                <a:cxn ang="0">
                  <a:pos x="77" y="0"/>
                </a:cxn>
              </a:cxnLst>
              <a:rect l="0" t="0" r="r" b="b"/>
              <a:pathLst>
                <a:path w="77" h="99">
                  <a:moveTo>
                    <a:pt x="77" y="0"/>
                  </a:moveTo>
                  <a:cubicBezTo>
                    <a:pt x="77" y="47"/>
                    <a:pt x="77" y="47"/>
                    <a:pt x="77" y="47"/>
                  </a:cubicBezTo>
                  <a:cubicBezTo>
                    <a:pt x="77" y="47"/>
                    <a:pt x="77" y="51"/>
                    <a:pt x="76" y="52"/>
                  </a:cubicBezTo>
                  <a:cubicBezTo>
                    <a:pt x="75" y="53"/>
                    <a:pt x="72" y="55"/>
                    <a:pt x="72" y="55"/>
                  </a:cubicBezTo>
                  <a:cubicBezTo>
                    <a:pt x="0" y="99"/>
                    <a:pt x="0" y="99"/>
                    <a:pt x="0" y="99"/>
                  </a:cubicBezTo>
                  <a:cubicBezTo>
                    <a:pt x="0" y="35"/>
                    <a:pt x="0" y="35"/>
                    <a:pt x="0" y="35"/>
                  </a:cubicBezTo>
                  <a:lnTo>
                    <a:pt x="77" y="0"/>
                  </a:lnTo>
                  <a:close/>
                </a:path>
              </a:pathLst>
            </a:custGeom>
            <a:solidFill>
              <a:srgbClr val="0C3C68"/>
            </a:solidFill>
            <a:ln w="9525">
              <a:noFill/>
              <a:round/>
            </a:ln>
          </p:spPr>
          <p:txBody>
            <a:bodyPr/>
            <a:lstStyle/>
            <a:p>
              <a:endParaRPr lang="en-US" altLang="zh-CN" dirty="0">
                <a:latin typeface="FrutigerNext LT Regular"/>
              </a:endParaRPr>
            </a:p>
          </p:txBody>
        </p:sp>
        <p:sp>
          <p:nvSpPr>
            <p:cNvPr id="176" name="b601235b-45ec-48f4-8dc7-5606b50d9d03"/>
            <p:cNvSpPr>
              <a:spLocks noChangeAspect="1"/>
            </p:cNvSpPr>
            <p:nvPr/>
          </p:nvSpPr>
          <p:spPr bwMode="auto">
            <a:xfrm>
              <a:off x="4149622" y="4893523"/>
              <a:ext cx="1129236" cy="210614"/>
            </a:xfrm>
            <a:custGeom>
              <a:avLst/>
              <a:gdLst/>
              <a:ahLst/>
              <a:cxnLst>
                <a:cxn ang="0">
                  <a:pos x="0" y="73"/>
                </a:cxn>
                <a:cxn ang="0">
                  <a:pos x="196" y="0"/>
                </a:cxn>
                <a:cxn ang="0">
                  <a:pos x="579" y="30"/>
                </a:cxn>
                <a:cxn ang="0">
                  <a:pos x="393" y="118"/>
                </a:cxn>
                <a:cxn ang="0">
                  <a:pos x="0" y="73"/>
                </a:cxn>
              </a:cxnLst>
              <a:rect l="0" t="0" r="r" b="b"/>
              <a:pathLst>
                <a:path w="579" h="118">
                  <a:moveTo>
                    <a:pt x="0" y="73"/>
                  </a:moveTo>
                  <a:lnTo>
                    <a:pt x="196" y="0"/>
                  </a:lnTo>
                  <a:lnTo>
                    <a:pt x="579" y="30"/>
                  </a:lnTo>
                  <a:lnTo>
                    <a:pt x="393" y="118"/>
                  </a:lnTo>
                  <a:lnTo>
                    <a:pt x="0" y="73"/>
                  </a:lnTo>
                  <a:close/>
                </a:path>
              </a:pathLst>
            </a:custGeom>
            <a:solidFill>
              <a:srgbClr val="446487"/>
            </a:solidFill>
            <a:ln w="9525">
              <a:noFill/>
              <a:round/>
            </a:ln>
          </p:spPr>
          <p:txBody>
            <a:bodyPr/>
            <a:lstStyle/>
            <a:p>
              <a:endParaRPr lang="en-US" altLang="zh-CN" dirty="0">
                <a:latin typeface="FrutigerNext LT Regular"/>
              </a:endParaRPr>
            </a:p>
          </p:txBody>
        </p:sp>
        <p:sp>
          <p:nvSpPr>
            <p:cNvPr id="177" name="20c5ec18-f2ec-4421-aad5-6c89370763e7"/>
            <p:cNvSpPr>
              <a:spLocks noChangeAspect="1"/>
            </p:cNvSpPr>
            <p:nvPr/>
          </p:nvSpPr>
          <p:spPr bwMode="auto">
            <a:xfrm>
              <a:off x="4906346" y="4947069"/>
              <a:ext cx="378362" cy="169562"/>
            </a:xfrm>
            <a:custGeom>
              <a:avLst/>
              <a:gdLst/>
              <a:ahLst/>
              <a:cxnLst>
                <a:cxn ang="0">
                  <a:pos x="82" y="2"/>
                </a:cxn>
                <a:cxn ang="0">
                  <a:pos x="81" y="0"/>
                </a:cxn>
                <a:cxn ang="0">
                  <a:pos x="0" y="37"/>
                </a:cxn>
                <a:cxn ang="0">
                  <a:pos x="1" y="40"/>
                </a:cxn>
                <a:cxn ang="0">
                  <a:pos x="82" y="2"/>
                </a:cxn>
              </a:cxnLst>
              <a:rect l="0" t="0" r="r" b="b"/>
              <a:pathLst>
                <a:path w="82" h="40">
                  <a:moveTo>
                    <a:pt x="82" y="2"/>
                  </a:moveTo>
                  <a:cubicBezTo>
                    <a:pt x="82" y="1"/>
                    <a:pt x="81" y="1"/>
                    <a:pt x="81" y="0"/>
                  </a:cubicBezTo>
                  <a:cubicBezTo>
                    <a:pt x="77" y="0"/>
                    <a:pt x="0" y="37"/>
                    <a:pt x="0" y="37"/>
                  </a:cubicBezTo>
                  <a:cubicBezTo>
                    <a:pt x="1" y="40"/>
                    <a:pt x="1" y="40"/>
                    <a:pt x="1" y="40"/>
                  </a:cubicBezTo>
                  <a:lnTo>
                    <a:pt x="82" y="2"/>
                  </a:lnTo>
                  <a:close/>
                </a:path>
              </a:pathLst>
            </a:custGeom>
            <a:solidFill>
              <a:srgbClr val="5B7694"/>
            </a:solidFill>
            <a:ln w="9525">
              <a:noFill/>
              <a:round/>
            </a:ln>
          </p:spPr>
          <p:txBody>
            <a:bodyPr/>
            <a:lstStyle/>
            <a:p>
              <a:endParaRPr lang="en-US" altLang="zh-CN" dirty="0">
                <a:latin typeface="FrutigerNext LT Regular"/>
              </a:endParaRPr>
            </a:p>
          </p:txBody>
        </p:sp>
        <p:sp>
          <p:nvSpPr>
            <p:cNvPr id="178" name="8e4e65b7-5106-493c-abc5-7d14fa32ec50"/>
            <p:cNvSpPr>
              <a:spLocks noChangeAspect="1"/>
            </p:cNvSpPr>
            <p:nvPr/>
          </p:nvSpPr>
          <p:spPr bwMode="auto">
            <a:xfrm>
              <a:off x="4098914" y="5011324"/>
              <a:ext cx="875693" cy="374822"/>
            </a:xfrm>
            <a:custGeom>
              <a:avLst/>
              <a:gdLst/>
              <a:ahLst/>
              <a:cxnLst>
                <a:cxn ang="0">
                  <a:pos x="190" y="86"/>
                </a:cxn>
                <a:cxn ang="0">
                  <a:pos x="187" y="89"/>
                </a:cxn>
                <a:cxn ang="0">
                  <a:pos x="3" y="66"/>
                </a:cxn>
                <a:cxn ang="0">
                  <a:pos x="1" y="63"/>
                </a:cxn>
                <a:cxn ang="0">
                  <a:pos x="0" y="3"/>
                </a:cxn>
                <a:cxn ang="0">
                  <a:pos x="3" y="0"/>
                </a:cxn>
                <a:cxn ang="0">
                  <a:pos x="188" y="21"/>
                </a:cxn>
                <a:cxn ang="0">
                  <a:pos x="190" y="24"/>
                </a:cxn>
                <a:cxn ang="0">
                  <a:pos x="190" y="86"/>
                </a:cxn>
              </a:cxnLst>
              <a:rect l="0" t="0" r="r" b="b"/>
              <a:pathLst>
                <a:path w="190" h="89">
                  <a:moveTo>
                    <a:pt x="190" y="86"/>
                  </a:moveTo>
                  <a:cubicBezTo>
                    <a:pt x="190" y="88"/>
                    <a:pt x="188" y="89"/>
                    <a:pt x="187" y="89"/>
                  </a:cubicBezTo>
                  <a:cubicBezTo>
                    <a:pt x="3" y="66"/>
                    <a:pt x="3" y="66"/>
                    <a:pt x="3" y="66"/>
                  </a:cubicBezTo>
                  <a:cubicBezTo>
                    <a:pt x="2" y="66"/>
                    <a:pt x="1" y="65"/>
                    <a:pt x="1" y="63"/>
                  </a:cubicBezTo>
                  <a:cubicBezTo>
                    <a:pt x="0" y="3"/>
                    <a:pt x="0" y="3"/>
                    <a:pt x="0" y="3"/>
                  </a:cubicBezTo>
                  <a:cubicBezTo>
                    <a:pt x="0" y="2"/>
                    <a:pt x="2" y="0"/>
                    <a:pt x="3" y="0"/>
                  </a:cubicBezTo>
                  <a:cubicBezTo>
                    <a:pt x="188" y="21"/>
                    <a:pt x="188" y="21"/>
                    <a:pt x="188" y="21"/>
                  </a:cubicBezTo>
                  <a:cubicBezTo>
                    <a:pt x="189" y="21"/>
                    <a:pt x="190" y="22"/>
                    <a:pt x="190" y="24"/>
                  </a:cubicBezTo>
                  <a:lnTo>
                    <a:pt x="190" y="86"/>
                  </a:lnTo>
                  <a:close/>
                </a:path>
              </a:pathLst>
            </a:custGeom>
            <a:solidFill>
              <a:srgbClr val="6A84A1"/>
            </a:solidFill>
            <a:ln w="9525">
              <a:noFill/>
              <a:round/>
            </a:ln>
          </p:spPr>
          <p:txBody>
            <a:bodyPr/>
            <a:lstStyle/>
            <a:p>
              <a:endParaRPr lang="en-US" altLang="zh-CN" dirty="0">
                <a:latin typeface="FrutigerNext LT Regular"/>
              </a:endParaRPr>
            </a:p>
          </p:txBody>
        </p:sp>
        <p:sp>
          <p:nvSpPr>
            <p:cNvPr id="179" name="5729a269-814a-4d7e-84be-b9124bcaee35"/>
            <p:cNvSpPr>
              <a:spLocks noChangeAspect="1"/>
            </p:cNvSpPr>
            <p:nvPr/>
          </p:nvSpPr>
          <p:spPr bwMode="auto">
            <a:xfrm>
              <a:off x="4098914" y="5014894"/>
              <a:ext cx="871793" cy="371252"/>
            </a:xfrm>
            <a:custGeom>
              <a:avLst/>
              <a:gdLst/>
              <a:ahLst/>
              <a:cxnLst>
                <a:cxn ang="0">
                  <a:pos x="189" y="86"/>
                </a:cxn>
                <a:cxn ang="0">
                  <a:pos x="186" y="88"/>
                </a:cxn>
                <a:cxn ang="0">
                  <a:pos x="2" y="66"/>
                </a:cxn>
                <a:cxn ang="0">
                  <a:pos x="0" y="64"/>
                </a:cxn>
                <a:cxn ang="0">
                  <a:pos x="0" y="2"/>
                </a:cxn>
                <a:cxn ang="0">
                  <a:pos x="2" y="0"/>
                </a:cxn>
                <a:cxn ang="0">
                  <a:pos x="186" y="21"/>
                </a:cxn>
                <a:cxn ang="0">
                  <a:pos x="189" y="24"/>
                </a:cxn>
                <a:cxn ang="0">
                  <a:pos x="189" y="86"/>
                </a:cxn>
              </a:cxnLst>
              <a:rect l="0" t="0" r="r" b="b"/>
              <a:pathLst>
                <a:path w="189" h="88">
                  <a:moveTo>
                    <a:pt x="189" y="86"/>
                  </a:moveTo>
                  <a:cubicBezTo>
                    <a:pt x="189" y="87"/>
                    <a:pt x="188" y="88"/>
                    <a:pt x="186" y="88"/>
                  </a:cubicBezTo>
                  <a:cubicBezTo>
                    <a:pt x="2" y="66"/>
                    <a:pt x="2" y="66"/>
                    <a:pt x="2" y="66"/>
                  </a:cubicBezTo>
                  <a:cubicBezTo>
                    <a:pt x="1" y="66"/>
                    <a:pt x="0" y="65"/>
                    <a:pt x="0" y="64"/>
                  </a:cubicBezTo>
                  <a:cubicBezTo>
                    <a:pt x="0" y="2"/>
                    <a:pt x="0" y="2"/>
                    <a:pt x="0" y="2"/>
                  </a:cubicBezTo>
                  <a:cubicBezTo>
                    <a:pt x="0" y="1"/>
                    <a:pt x="1" y="0"/>
                    <a:pt x="2" y="0"/>
                  </a:cubicBezTo>
                  <a:cubicBezTo>
                    <a:pt x="186" y="21"/>
                    <a:pt x="186" y="21"/>
                    <a:pt x="186" y="21"/>
                  </a:cubicBezTo>
                  <a:cubicBezTo>
                    <a:pt x="188" y="22"/>
                    <a:pt x="189" y="23"/>
                    <a:pt x="189" y="24"/>
                  </a:cubicBezTo>
                  <a:lnTo>
                    <a:pt x="189" y="86"/>
                  </a:lnTo>
                  <a:close/>
                </a:path>
              </a:pathLst>
            </a:custGeom>
            <a:solidFill>
              <a:srgbClr val="8AA2BA"/>
            </a:solidFill>
            <a:ln w="9525">
              <a:noFill/>
              <a:round/>
            </a:ln>
          </p:spPr>
          <p:txBody>
            <a:bodyPr/>
            <a:lstStyle/>
            <a:p>
              <a:endParaRPr lang="en-US" altLang="zh-CN" dirty="0">
                <a:latin typeface="FrutigerNext LT Regular"/>
              </a:endParaRPr>
            </a:p>
          </p:txBody>
        </p:sp>
        <p:sp>
          <p:nvSpPr>
            <p:cNvPr id="180" name="ca1c25a5-6fd6-4747-8730-d6d979b73195"/>
            <p:cNvSpPr>
              <a:spLocks noChangeAspect="1"/>
            </p:cNvSpPr>
            <p:nvPr/>
          </p:nvSpPr>
          <p:spPr bwMode="auto">
            <a:xfrm>
              <a:off x="4145721" y="5020249"/>
              <a:ext cx="754773" cy="356973"/>
            </a:xfrm>
            <a:custGeom>
              <a:avLst/>
              <a:gdLst/>
              <a:ahLst/>
              <a:cxnLst>
                <a:cxn ang="0">
                  <a:pos x="0" y="156"/>
                </a:cxn>
                <a:cxn ang="0">
                  <a:pos x="0" y="0"/>
                </a:cxn>
                <a:cxn ang="0">
                  <a:pos x="387" y="45"/>
                </a:cxn>
                <a:cxn ang="0">
                  <a:pos x="387" y="200"/>
                </a:cxn>
                <a:cxn ang="0">
                  <a:pos x="0" y="156"/>
                </a:cxn>
              </a:cxnLst>
              <a:rect l="0" t="0" r="r" b="b"/>
              <a:pathLst>
                <a:path w="387" h="200">
                  <a:moveTo>
                    <a:pt x="0" y="156"/>
                  </a:moveTo>
                  <a:lnTo>
                    <a:pt x="0" y="0"/>
                  </a:lnTo>
                  <a:lnTo>
                    <a:pt x="387" y="45"/>
                  </a:lnTo>
                  <a:lnTo>
                    <a:pt x="387" y="200"/>
                  </a:lnTo>
                  <a:lnTo>
                    <a:pt x="0" y="156"/>
                  </a:lnTo>
                  <a:close/>
                </a:path>
              </a:pathLst>
            </a:custGeom>
            <a:solidFill>
              <a:srgbClr val="0C3C68"/>
            </a:solidFill>
            <a:ln w="9525">
              <a:noFill/>
              <a:round/>
            </a:ln>
          </p:spPr>
          <p:txBody>
            <a:bodyPr/>
            <a:lstStyle/>
            <a:p>
              <a:endParaRPr lang="en-US" altLang="zh-CN" dirty="0">
                <a:latin typeface="FrutigerNext LT Regular"/>
              </a:endParaRPr>
            </a:p>
          </p:txBody>
        </p:sp>
        <p:sp>
          <p:nvSpPr>
            <p:cNvPr id="181" name="c6c72657-ddb6-410e-bcd4-cfb261b1cac2"/>
            <p:cNvSpPr>
              <a:spLocks noChangeAspect="1"/>
            </p:cNvSpPr>
            <p:nvPr/>
          </p:nvSpPr>
          <p:spPr bwMode="auto">
            <a:xfrm>
              <a:off x="4713265" y="5302257"/>
              <a:ext cx="179429" cy="71395"/>
            </a:xfrm>
            <a:custGeom>
              <a:avLst/>
              <a:gdLst/>
              <a:ahLst/>
              <a:cxnLst>
                <a:cxn ang="0">
                  <a:pos x="0" y="0"/>
                </a:cxn>
                <a:cxn ang="0">
                  <a:pos x="92" y="12"/>
                </a:cxn>
                <a:cxn ang="0">
                  <a:pos x="92" y="40"/>
                </a:cxn>
                <a:cxn ang="0">
                  <a:pos x="0" y="28"/>
                </a:cxn>
                <a:cxn ang="0">
                  <a:pos x="0" y="0"/>
                </a:cxn>
              </a:cxnLst>
              <a:rect l="0" t="0" r="r" b="b"/>
              <a:pathLst>
                <a:path w="92" h="40">
                  <a:moveTo>
                    <a:pt x="0" y="0"/>
                  </a:moveTo>
                  <a:lnTo>
                    <a:pt x="92" y="12"/>
                  </a:lnTo>
                  <a:lnTo>
                    <a:pt x="92" y="40"/>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182" name="1934db9c-5484-460e-8857-4593bcd60f29"/>
            <p:cNvSpPr>
              <a:spLocks noChangeAspect="1"/>
            </p:cNvSpPr>
            <p:nvPr/>
          </p:nvSpPr>
          <p:spPr bwMode="auto">
            <a:xfrm>
              <a:off x="4713265" y="5311182"/>
              <a:ext cx="31205" cy="37483"/>
            </a:xfrm>
            <a:custGeom>
              <a:avLst/>
              <a:gdLst/>
              <a:ahLst/>
              <a:cxnLst>
                <a:cxn ang="0">
                  <a:pos x="0" y="21"/>
                </a:cxn>
                <a:cxn ang="0">
                  <a:pos x="16" y="21"/>
                </a:cxn>
                <a:cxn ang="0">
                  <a:pos x="16" y="2"/>
                </a:cxn>
                <a:cxn ang="0">
                  <a:pos x="0" y="0"/>
                </a:cxn>
                <a:cxn ang="0">
                  <a:pos x="0" y="21"/>
                </a:cxn>
              </a:cxnLst>
              <a:rect l="0" t="0" r="r" b="b"/>
              <a:pathLst>
                <a:path w="16" h="21">
                  <a:moveTo>
                    <a:pt x="0" y="21"/>
                  </a:moveTo>
                  <a:lnTo>
                    <a:pt x="16" y="21"/>
                  </a:lnTo>
                  <a:lnTo>
                    <a:pt x="16"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183" name="21c035e0-d28f-4330-ab9e-bcdba85c8a6d"/>
            <p:cNvSpPr>
              <a:spLocks noChangeAspect="1"/>
            </p:cNvSpPr>
            <p:nvPr/>
          </p:nvSpPr>
          <p:spPr bwMode="auto">
            <a:xfrm>
              <a:off x="4744470" y="5314751"/>
              <a:ext cx="111168" cy="55331"/>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184" name="a75bb4f2-79c9-4fbd-acbb-1ca3d2428c96"/>
            <p:cNvSpPr>
              <a:spLocks noChangeAspect="1"/>
            </p:cNvSpPr>
            <p:nvPr/>
          </p:nvSpPr>
          <p:spPr bwMode="auto">
            <a:xfrm>
              <a:off x="4713265" y="5305827"/>
              <a:ext cx="31205" cy="8924"/>
            </a:xfrm>
            <a:custGeom>
              <a:avLst/>
              <a:gdLst/>
              <a:ahLst/>
              <a:cxnLst>
                <a:cxn ang="0">
                  <a:pos x="0" y="3"/>
                </a:cxn>
                <a:cxn ang="0">
                  <a:pos x="0" y="0"/>
                </a:cxn>
                <a:cxn ang="0">
                  <a:pos x="16" y="3"/>
                </a:cxn>
                <a:cxn ang="0">
                  <a:pos x="16" y="5"/>
                </a:cxn>
                <a:cxn ang="0">
                  <a:pos x="0" y="3"/>
                </a:cxn>
              </a:cxnLst>
              <a:rect l="0" t="0" r="r" b="b"/>
              <a:pathLst>
                <a:path w="16" h="5">
                  <a:moveTo>
                    <a:pt x="0" y="3"/>
                  </a:moveTo>
                  <a:lnTo>
                    <a:pt x="0" y="0"/>
                  </a:lnTo>
                  <a:lnTo>
                    <a:pt x="16" y="3"/>
                  </a:lnTo>
                  <a:lnTo>
                    <a:pt x="16" y="5"/>
                  </a:lnTo>
                  <a:lnTo>
                    <a:pt x="0" y="3"/>
                  </a:lnTo>
                  <a:close/>
                </a:path>
              </a:pathLst>
            </a:custGeom>
            <a:solidFill>
              <a:srgbClr val="A4B4CB"/>
            </a:solidFill>
            <a:ln w="9525">
              <a:noFill/>
              <a:round/>
            </a:ln>
          </p:spPr>
          <p:txBody>
            <a:bodyPr/>
            <a:lstStyle/>
            <a:p>
              <a:endParaRPr lang="en-US" altLang="zh-CN" dirty="0">
                <a:latin typeface="FrutigerNext LT Regular"/>
              </a:endParaRPr>
            </a:p>
          </p:txBody>
        </p:sp>
        <p:sp>
          <p:nvSpPr>
            <p:cNvPr id="185" name="b89a2c42-38b1-41fe-845f-047aea5760f8"/>
            <p:cNvSpPr>
              <a:spLocks noChangeAspect="1"/>
            </p:cNvSpPr>
            <p:nvPr/>
          </p:nvSpPr>
          <p:spPr bwMode="auto">
            <a:xfrm>
              <a:off x="4744470" y="5311182"/>
              <a:ext cx="111168" cy="19633"/>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7" y="5"/>
                    <a:pt x="23" y="4"/>
                  </a:cubicBezTo>
                  <a:cubicBezTo>
                    <a:pt x="24" y="5"/>
                    <a:pt x="24" y="4"/>
                    <a:pt x="24" y="4"/>
                  </a:cubicBezTo>
                  <a:cubicBezTo>
                    <a:pt x="24" y="4"/>
                    <a:pt x="14"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186" name="4b16096f-3a03-437e-95c6-bd76ae8e127e"/>
            <p:cNvSpPr>
              <a:spLocks noChangeAspect="1"/>
            </p:cNvSpPr>
            <p:nvPr/>
          </p:nvSpPr>
          <p:spPr bwMode="auto">
            <a:xfrm>
              <a:off x="4855638" y="5327245"/>
              <a:ext cx="3901" cy="12494"/>
            </a:xfrm>
            <a:custGeom>
              <a:avLst/>
              <a:gdLst/>
              <a:ahLst/>
              <a:cxnLst>
                <a:cxn ang="0">
                  <a:pos x="2" y="7"/>
                </a:cxn>
                <a:cxn ang="0">
                  <a:pos x="0" y="7"/>
                </a:cxn>
                <a:cxn ang="0">
                  <a:pos x="0" y="0"/>
                </a:cxn>
                <a:cxn ang="0">
                  <a:pos x="2" y="2"/>
                </a:cxn>
                <a:cxn ang="0">
                  <a:pos x="2" y="7"/>
                </a:cxn>
              </a:cxnLst>
              <a:rect l="0" t="0" r="r" b="b"/>
              <a:pathLst>
                <a:path w="2" h="7">
                  <a:moveTo>
                    <a:pt x="2" y="7"/>
                  </a:moveTo>
                  <a:lnTo>
                    <a:pt x="0" y="7"/>
                  </a:lnTo>
                  <a:lnTo>
                    <a:pt x="0" y="0"/>
                  </a:lnTo>
                  <a:lnTo>
                    <a:pt x="2" y="2"/>
                  </a:lnTo>
                  <a:lnTo>
                    <a:pt x="2" y="7"/>
                  </a:lnTo>
                  <a:close/>
                </a:path>
              </a:pathLst>
            </a:custGeom>
            <a:solidFill>
              <a:srgbClr val="D2DAE4"/>
            </a:solidFill>
            <a:ln w="9525">
              <a:noFill/>
              <a:round/>
            </a:ln>
          </p:spPr>
          <p:txBody>
            <a:bodyPr/>
            <a:lstStyle/>
            <a:p>
              <a:endParaRPr lang="en-US" altLang="zh-CN" dirty="0">
                <a:latin typeface="FrutigerNext LT Regular"/>
              </a:endParaRPr>
            </a:p>
          </p:txBody>
        </p:sp>
        <p:sp>
          <p:nvSpPr>
            <p:cNvPr id="187" name="207dd9fa-b798-40ec-b36e-e0ac1be15e5d"/>
            <p:cNvSpPr>
              <a:spLocks noChangeAspect="1"/>
            </p:cNvSpPr>
            <p:nvPr/>
          </p:nvSpPr>
          <p:spPr bwMode="auto">
            <a:xfrm>
              <a:off x="4713265" y="5246926"/>
              <a:ext cx="179429" cy="71395"/>
            </a:xfrm>
            <a:custGeom>
              <a:avLst/>
              <a:gdLst/>
              <a:ahLst/>
              <a:cxnLst>
                <a:cxn ang="0">
                  <a:pos x="0" y="0"/>
                </a:cxn>
                <a:cxn ang="0">
                  <a:pos x="92" y="12"/>
                </a:cxn>
                <a:cxn ang="0">
                  <a:pos x="92" y="40"/>
                </a:cxn>
                <a:cxn ang="0">
                  <a:pos x="0" y="29"/>
                </a:cxn>
                <a:cxn ang="0">
                  <a:pos x="0" y="0"/>
                </a:cxn>
              </a:cxnLst>
              <a:rect l="0" t="0" r="r" b="b"/>
              <a:pathLst>
                <a:path w="92" h="40">
                  <a:moveTo>
                    <a:pt x="0" y="0"/>
                  </a:moveTo>
                  <a:lnTo>
                    <a:pt x="92" y="12"/>
                  </a:lnTo>
                  <a:lnTo>
                    <a:pt x="92" y="40"/>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188" name="17b49599-16e5-4f84-9fe3-42bf9fc68e1f"/>
            <p:cNvSpPr>
              <a:spLocks noChangeAspect="1"/>
            </p:cNvSpPr>
            <p:nvPr/>
          </p:nvSpPr>
          <p:spPr bwMode="auto">
            <a:xfrm>
              <a:off x="4713265" y="5255851"/>
              <a:ext cx="31205" cy="42837"/>
            </a:xfrm>
            <a:custGeom>
              <a:avLst/>
              <a:gdLst/>
              <a:ahLst/>
              <a:cxnLst>
                <a:cxn ang="0">
                  <a:pos x="0" y="21"/>
                </a:cxn>
                <a:cxn ang="0">
                  <a:pos x="16" y="24"/>
                </a:cxn>
                <a:cxn ang="0">
                  <a:pos x="16" y="2"/>
                </a:cxn>
                <a:cxn ang="0">
                  <a:pos x="0" y="0"/>
                </a:cxn>
                <a:cxn ang="0">
                  <a:pos x="0" y="21"/>
                </a:cxn>
              </a:cxnLst>
              <a:rect l="0" t="0" r="r" b="b"/>
              <a:pathLst>
                <a:path w="16" h="24">
                  <a:moveTo>
                    <a:pt x="0" y="21"/>
                  </a:moveTo>
                  <a:lnTo>
                    <a:pt x="16" y="24"/>
                  </a:lnTo>
                  <a:lnTo>
                    <a:pt x="16"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189" name="26f71a62-5f6e-4d3d-935c-b3c7b54b7fe3"/>
            <p:cNvSpPr>
              <a:spLocks noChangeAspect="1"/>
            </p:cNvSpPr>
            <p:nvPr/>
          </p:nvSpPr>
          <p:spPr bwMode="auto">
            <a:xfrm>
              <a:off x="4744470" y="5259420"/>
              <a:ext cx="111168" cy="55331"/>
            </a:xfrm>
            <a:custGeom>
              <a:avLst/>
              <a:gdLst/>
              <a:ahLst/>
              <a:cxnLst>
                <a:cxn ang="0">
                  <a:pos x="0" y="9"/>
                </a:cxn>
                <a:cxn ang="0">
                  <a:pos x="24" y="7"/>
                </a:cxn>
                <a:cxn ang="0">
                  <a:pos x="24" y="3"/>
                </a:cxn>
                <a:cxn ang="0">
                  <a:pos x="0" y="0"/>
                </a:cxn>
                <a:cxn ang="0">
                  <a:pos x="0" y="9"/>
                </a:cxn>
              </a:cxnLst>
              <a:rect l="0" t="0" r="r" b="b"/>
              <a:pathLst>
                <a:path w="24" h="13">
                  <a:moveTo>
                    <a:pt x="0" y="9"/>
                  </a:moveTo>
                  <a:cubicBezTo>
                    <a:pt x="0" y="9"/>
                    <a:pt x="11" y="13"/>
                    <a:pt x="24" y="7"/>
                  </a:cubicBezTo>
                  <a:cubicBezTo>
                    <a:pt x="24" y="3"/>
                    <a:pt x="24" y="3"/>
                    <a:pt x="24" y="3"/>
                  </a:cubicBezTo>
                  <a:cubicBezTo>
                    <a:pt x="24" y="3"/>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190" name="55c82cfd-036f-4aed-bcfd-d74bca9b58f4"/>
            <p:cNvSpPr>
              <a:spLocks noChangeAspect="1"/>
            </p:cNvSpPr>
            <p:nvPr/>
          </p:nvSpPr>
          <p:spPr bwMode="auto">
            <a:xfrm>
              <a:off x="4713265" y="5252281"/>
              <a:ext cx="31205" cy="7139"/>
            </a:xfrm>
            <a:custGeom>
              <a:avLst/>
              <a:gdLst/>
              <a:ahLst/>
              <a:cxnLst>
                <a:cxn ang="0">
                  <a:pos x="0" y="2"/>
                </a:cxn>
                <a:cxn ang="0">
                  <a:pos x="0" y="0"/>
                </a:cxn>
                <a:cxn ang="0">
                  <a:pos x="16" y="2"/>
                </a:cxn>
                <a:cxn ang="0">
                  <a:pos x="16" y="4"/>
                </a:cxn>
                <a:cxn ang="0">
                  <a:pos x="0" y="2"/>
                </a:cxn>
              </a:cxnLst>
              <a:rect l="0" t="0" r="r" b="b"/>
              <a:pathLst>
                <a:path w="16" h="4">
                  <a:moveTo>
                    <a:pt x="0" y="2"/>
                  </a:moveTo>
                  <a:lnTo>
                    <a:pt x="0" y="0"/>
                  </a:lnTo>
                  <a:lnTo>
                    <a:pt x="16" y="2"/>
                  </a:lnTo>
                  <a:lnTo>
                    <a:pt x="16"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191" name="0f9221fc-f174-450b-b54e-b2d8fe43c3c6"/>
            <p:cNvSpPr>
              <a:spLocks noChangeAspect="1"/>
            </p:cNvSpPr>
            <p:nvPr/>
          </p:nvSpPr>
          <p:spPr bwMode="auto">
            <a:xfrm>
              <a:off x="4744470" y="5255851"/>
              <a:ext cx="111168" cy="21418"/>
            </a:xfrm>
            <a:custGeom>
              <a:avLst/>
              <a:gdLst/>
              <a:ahLst/>
              <a:cxnLst>
                <a:cxn ang="0">
                  <a:pos x="0" y="0"/>
                </a:cxn>
                <a:cxn ang="0">
                  <a:pos x="23" y="4"/>
                </a:cxn>
                <a:cxn ang="0">
                  <a:pos x="24" y="5"/>
                </a:cxn>
                <a:cxn ang="0">
                  <a:pos x="7" y="4"/>
                </a:cxn>
                <a:cxn ang="0">
                  <a:pos x="0" y="1"/>
                </a:cxn>
                <a:cxn ang="0">
                  <a:pos x="0" y="0"/>
                </a:cxn>
              </a:cxnLst>
              <a:rect l="0" t="0" r="r" b="b"/>
              <a:pathLst>
                <a:path w="24" h="5">
                  <a:moveTo>
                    <a:pt x="0" y="0"/>
                  </a:moveTo>
                  <a:cubicBezTo>
                    <a:pt x="0" y="0"/>
                    <a:pt x="7" y="5"/>
                    <a:pt x="23" y="4"/>
                  </a:cubicBezTo>
                  <a:cubicBezTo>
                    <a:pt x="24" y="5"/>
                    <a:pt x="24" y="5"/>
                    <a:pt x="24" y="5"/>
                  </a:cubicBezTo>
                  <a:cubicBezTo>
                    <a:pt x="24" y="5"/>
                    <a:pt x="14" y="5"/>
                    <a:pt x="7" y="4"/>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192" name="284d2f1b-52ea-45b6-b84f-ef180def01c3"/>
            <p:cNvSpPr>
              <a:spLocks noChangeAspect="1"/>
            </p:cNvSpPr>
            <p:nvPr/>
          </p:nvSpPr>
          <p:spPr bwMode="auto">
            <a:xfrm>
              <a:off x="4855638" y="5277269"/>
              <a:ext cx="3901"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sp>
          <p:nvSpPr>
            <p:cNvPr id="193" name="7e7e63b1-74e8-41aa-8a77-e78fd25c40aa"/>
            <p:cNvSpPr>
              <a:spLocks noChangeAspect="1"/>
            </p:cNvSpPr>
            <p:nvPr/>
          </p:nvSpPr>
          <p:spPr bwMode="auto">
            <a:xfrm>
              <a:off x="4713265" y="5196950"/>
              <a:ext cx="179429" cy="67825"/>
            </a:xfrm>
            <a:custGeom>
              <a:avLst/>
              <a:gdLst/>
              <a:ahLst/>
              <a:cxnLst>
                <a:cxn ang="0">
                  <a:pos x="0" y="0"/>
                </a:cxn>
                <a:cxn ang="0">
                  <a:pos x="92" y="9"/>
                </a:cxn>
                <a:cxn ang="0">
                  <a:pos x="92" y="38"/>
                </a:cxn>
                <a:cxn ang="0">
                  <a:pos x="0" y="26"/>
                </a:cxn>
                <a:cxn ang="0">
                  <a:pos x="0" y="0"/>
                </a:cxn>
              </a:cxnLst>
              <a:rect l="0" t="0" r="r" b="b"/>
              <a:pathLst>
                <a:path w="92" h="38">
                  <a:moveTo>
                    <a:pt x="0" y="0"/>
                  </a:moveTo>
                  <a:lnTo>
                    <a:pt x="92" y="9"/>
                  </a:lnTo>
                  <a:lnTo>
                    <a:pt x="92" y="38"/>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194" name="2dfac858-f319-439f-a83f-240967217a4d"/>
            <p:cNvSpPr>
              <a:spLocks noChangeAspect="1"/>
            </p:cNvSpPr>
            <p:nvPr/>
          </p:nvSpPr>
          <p:spPr bwMode="auto">
            <a:xfrm>
              <a:off x="4713265" y="5200520"/>
              <a:ext cx="31205" cy="42837"/>
            </a:xfrm>
            <a:custGeom>
              <a:avLst/>
              <a:gdLst/>
              <a:ahLst/>
              <a:cxnLst>
                <a:cxn ang="0">
                  <a:pos x="0" y="22"/>
                </a:cxn>
                <a:cxn ang="0">
                  <a:pos x="16" y="24"/>
                </a:cxn>
                <a:cxn ang="0">
                  <a:pos x="16" y="3"/>
                </a:cxn>
                <a:cxn ang="0">
                  <a:pos x="0" y="0"/>
                </a:cxn>
                <a:cxn ang="0">
                  <a:pos x="0" y="22"/>
                </a:cxn>
              </a:cxnLst>
              <a:rect l="0" t="0" r="r" b="b"/>
              <a:pathLst>
                <a:path w="16" h="24">
                  <a:moveTo>
                    <a:pt x="0" y="22"/>
                  </a:moveTo>
                  <a:lnTo>
                    <a:pt x="16" y="24"/>
                  </a:lnTo>
                  <a:lnTo>
                    <a:pt x="16"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195" name="0f408886-4ff1-40fc-8217-675b93d187f2"/>
            <p:cNvSpPr>
              <a:spLocks noChangeAspect="1"/>
            </p:cNvSpPr>
            <p:nvPr/>
          </p:nvSpPr>
          <p:spPr bwMode="auto">
            <a:xfrm>
              <a:off x="4744470" y="5205874"/>
              <a:ext cx="111168" cy="53546"/>
            </a:xfrm>
            <a:custGeom>
              <a:avLst/>
              <a:gdLst/>
              <a:ahLst/>
              <a:cxnLst>
                <a:cxn ang="0">
                  <a:pos x="0" y="9"/>
                </a:cxn>
                <a:cxn ang="0">
                  <a:pos x="24" y="7"/>
                </a:cxn>
                <a:cxn ang="0">
                  <a:pos x="24" y="4"/>
                </a:cxn>
                <a:cxn ang="0">
                  <a:pos x="0" y="0"/>
                </a:cxn>
                <a:cxn ang="0">
                  <a:pos x="0" y="9"/>
                </a:cxn>
              </a:cxnLst>
              <a:rect l="0" t="0" r="r" b="b"/>
              <a:pathLst>
                <a:path w="24" h="13">
                  <a:moveTo>
                    <a:pt x="0" y="9"/>
                  </a:moveTo>
                  <a:cubicBezTo>
                    <a:pt x="0" y="9"/>
                    <a:pt x="11" y="13"/>
                    <a:pt x="24" y="7"/>
                  </a:cubicBezTo>
                  <a:cubicBezTo>
                    <a:pt x="24" y="4"/>
                    <a:pt x="24" y="4"/>
                    <a:pt x="24" y="4"/>
                  </a:cubicBezTo>
                  <a:cubicBezTo>
                    <a:pt x="24"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196" name="55c97c2a-ca7b-4395-8dc7-38d718fe4dfc"/>
            <p:cNvSpPr>
              <a:spLocks noChangeAspect="1"/>
            </p:cNvSpPr>
            <p:nvPr/>
          </p:nvSpPr>
          <p:spPr bwMode="auto">
            <a:xfrm>
              <a:off x="4713265" y="5196950"/>
              <a:ext cx="31205" cy="8924"/>
            </a:xfrm>
            <a:custGeom>
              <a:avLst/>
              <a:gdLst/>
              <a:ahLst/>
              <a:cxnLst>
                <a:cxn ang="0">
                  <a:pos x="0" y="2"/>
                </a:cxn>
                <a:cxn ang="0">
                  <a:pos x="0" y="0"/>
                </a:cxn>
                <a:cxn ang="0">
                  <a:pos x="16" y="5"/>
                </a:cxn>
                <a:cxn ang="0">
                  <a:pos x="16" y="5"/>
                </a:cxn>
                <a:cxn ang="0">
                  <a:pos x="0" y="2"/>
                </a:cxn>
              </a:cxnLst>
              <a:rect l="0" t="0" r="r" b="b"/>
              <a:pathLst>
                <a:path w="16" h="5">
                  <a:moveTo>
                    <a:pt x="0" y="2"/>
                  </a:moveTo>
                  <a:lnTo>
                    <a:pt x="0" y="0"/>
                  </a:lnTo>
                  <a:lnTo>
                    <a:pt x="16" y="5"/>
                  </a:lnTo>
                  <a:lnTo>
                    <a:pt x="16"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197" name="1ac201ef-b5dc-4698-a9cc-91dcac104a35"/>
            <p:cNvSpPr>
              <a:spLocks noChangeAspect="1"/>
            </p:cNvSpPr>
            <p:nvPr/>
          </p:nvSpPr>
          <p:spPr bwMode="auto">
            <a:xfrm>
              <a:off x="4744470" y="5205874"/>
              <a:ext cx="111168" cy="16064"/>
            </a:xfrm>
            <a:custGeom>
              <a:avLst/>
              <a:gdLst/>
              <a:ahLst/>
              <a:cxnLst>
                <a:cxn ang="0">
                  <a:pos x="0" y="0"/>
                </a:cxn>
                <a:cxn ang="0">
                  <a:pos x="23" y="3"/>
                </a:cxn>
                <a:cxn ang="0">
                  <a:pos x="24" y="4"/>
                </a:cxn>
                <a:cxn ang="0">
                  <a:pos x="7" y="3"/>
                </a:cxn>
                <a:cxn ang="0">
                  <a:pos x="0" y="0"/>
                </a:cxn>
              </a:cxnLst>
              <a:rect l="0" t="0" r="r" b="b"/>
              <a:pathLst>
                <a:path w="24" h="4">
                  <a:moveTo>
                    <a:pt x="0" y="0"/>
                  </a:moveTo>
                  <a:cubicBezTo>
                    <a:pt x="0" y="0"/>
                    <a:pt x="7" y="4"/>
                    <a:pt x="23" y="3"/>
                  </a:cubicBezTo>
                  <a:cubicBezTo>
                    <a:pt x="24" y="4"/>
                    <a:pt x="24" y="4"/>
                    <a:pt x="24" y="4"/>
                  </a:cubicBezTo>
                  <a:cubicBezTo>
                    <a:pt x="24" y="4"/>
                    <a:pt x="14" y="4"/>
                    <a:pt x="7"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198" name="ff7cfae4-43ae-4abf-a8c9-c7fe7f149611"/>
            <p:cNvSpPr>
              <a:spLocks noChangeAspect="1" noChangeArrowheads="1"/>
            </p:cNvSpPr>
            <p:nvPr/>
          </p:nvSpPr>
          <p:spPr bwMode="auto">
            <a:xfrm>
              <a:off x="4855638" y="5221939"/>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199" name="a6ba0522-a24f-4bb1-9a1f-3df73579cb1a"/>
            <p:cNvSpPr>
              <a:spLocks noChangeAspect="1"/>
            </p:cNvSpPr>
            <p:nvPr/>
          </p:nvSpPr>
          <p:spPr bwMode="auto">
            <a:xfrm>
              <a:off x="4713265" y="5141619"/>
              <a:ext cx="179429" cy="67825"/>
            </a:xfrm>
            <a:custGeom>
              <a:avLst/>
              <a:gdLst/>
              <a:ahLst/>
              <a:cxnLst>
                <a:cxn ang="0">
                  <a:pos x="0" y="0"/>
                </a:cxn>
                <a:cxn ang="0">
                  <a:pos x="92" y="10"/>
                </a:cxn>
                <a:cxn ang="0">
                  <a:pos x="92" y="38"/>
                </a:cxn>
                <a:cxn ang="0">
                  <a:pos x="0" y="29"/>
                </a:cxn>
                <a:cxn ang="0">
                  <a:pos x="0" y="0"/>
                </a:cxn>
              </a:cxnLst>
              <a:rect l="0" t="0" r="r" b="b"/>
              <a:pathLst>
                <a:path w="92" h="38">
                  <a:moveTo>
                    <a:pt x="0" y="0"/>
                  </a:moveTo>
                  <a:lnTo>
                    <a:pt x="92" y="10"/>
                  </a:lnTo>
                  <a:lnTo>
                    <a:pt x="92"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00" name="f6ccb6b9-39cd-4b2a-92b8-56afcf640111"/>
            <p:cNvSpPr>
              <a:spLocks noChangeAspect="1"/>
            </p:cNvSpPr>
            <p:nvPr/>
          </p:nvSpPr>
          <p:spPr bwMode="auto">
            <a:xfrm>
              <a:off x="4713265" y="5146973"/>
              <a:ext cx="31205" cy="41052"/>
            </a:xfrm>
            <a:custGeom>
              <a:avLst/>
              <a:gdLst/>
              <a:ahLst/>
              <a:cxnLst>
                <a:cxn ang="0">
                  <a:pos x="0" y="21"/>
                </a:cxn>
                <a:cxn ang="0">
                  <a:pos x="16" y="23"/>
                </a:cxn>
                <a:cxn ang="0">
                  <a:pos x="16" y="4"/>
                </a:cxn>
                <a:cxn ang="0">
                  <a:pos x="0" y="0"/>
                </a:cxn>
                <a:cxn ang="0">
                  <a:pos x="0" y="21"/>
                </a:cxn>
              </a:cxnLst>
              <a:rect l="0" t="0" r="r" b="b"/>
              <a:pathLst>
                <a:path w="16" h="23">
                  <a:moveTo>
                    <a:pt x="0" y="21"/>
                  </a:moveTo>
                  <a:lnTo>
                    <a:pt x="16" y="23"/>
                  </a:lnTo>
                  <a:lnTo>
                    <a:pt x="16" y="4"/>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01" name="a3c4068a-4595-42c9-9987-41e1ddf08dfe"/>
            <p:cNvSpPr>
              <a:spLocks noChangeAspect="1"/>
            </p:cNvSpPr>
            <p:nvPr/>
          </p:nvSpPr>
          <p:spPr bwMode="auto">
            <a:xfrm>
              <a:off x="4744470" y="5154114"/>
              <a:ext cx="111168" cy="55331"/>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02" name="378392d5-acaf-4f09-a75f-26589141fd16"/>
            <p:cNvSpPr>
              <a:spLocks noChangeAspect="1"/>
            </p:cNvSpPr>
            <p:nvPr/>
          </p:nvSpPr>
          <p:spPr bwMode="auto">
            <a:xfrm>
              <a:off x="4713265" y="5146973"/>
              <a:ext cx="31205" cy="7139"/>
            </a:xfrm>
            <a:custGeom>
              <a:avLst/>
              <a:gdLst/>
              <a:ahLst/>
              <a:cxnLst>
                <a:cxn ang="0">
                  <a:pos x="0" y="0"/>
                </a:cxn>
                <a:cxn ang="0">
                  <a:pos x="0" y="0"/>
                </a:cxn>
                <a:cxn ang="0">
                  <a:pos x="16" y="2"/>
                </a:cxn>
                <a:cxn ang="0">
                  <a:pos x="16" y="4"/>
                </a:cxn>
                <a:cxn ang="0">
                  <a:pos x="0" y="0"/>
                </a:cxn>
              </a:cxnLst>
              <a:rect l="0" t="0" r="r" b="b"/>
              <a:pathLst>
                <a:path w="16" h="4">
                  <a:moveTo>
                    <a:pt x="0" y="0"/>
                  </a:moveTo>
                  <a:lnTo>
                    <a:pt x="0" y="0"/>
                  </a:lnTo>
                  <a:lnTo>
                    <a:pt x="16" y="2"/>
                  </a:lnTo>
                  <a:lnTo>
                    <a:pt x="16" y="4"/>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03" name="d1bfdac8-70d8-40e5-8201-7998d501d911"/>
            <p:cNvSpPr>
              <a:spLocks noChangeAspect="1"/>
            </p:cNvSpPr>
            <p:nvPr/>
          </p:nvSpPr>
          <p:spPr bwMode="auto">
            <a:xfrm>
              <a:off x="4744470" y="5150544"/>
              <a:ext cx="111168" cy="21418"/>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6" y="5"/>
                    <a:pt x="23" y="4"/>
                  </a:cubicBezTo>
                  <a:cubicBezTo>
                    <a:pt x="24" y="4"/>
                    <a:pt x="24" y="4"/>
                    <a:pt x="24" y="4"/>
                  </a:cubicBezTo>
                  <a:cubicBezTo>
                    <a:pt x="24" y="4"/>
                    <a:pt x="14"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04" name="1cdc4de7-2be9-487b-aa4a-41e326cfd304"/>
            <p:cNvSpPr>
              <a:spLocks noChangeAspect="1" noChangeArrowheads="1"/>
            </p:cNvSpPr>
            <p:nvPr/>
          </p:nvSpPr>
          <p:spPr bwMode="auto">
            <a:xfrm>
              <a:off x="4855638" y="5166608"/>
              <a:ext cx="195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05" name="1b0f15c8-0d4c-4d55-994c-12b01e5df1a7"/>
            <p:cNvSpPr>
              <a:spLocks noChangeAspect="1"/>
            </p:cNvSpPr>
            <p:nvPr/>
          </p:nvSpPr>
          <p:spPr bwMode="auto">
            <a:xfrm>
              <a:off x="4713265" y="5086289"/>
              <a:ext cx="179429" cy="73179"/>
            </a:xfrm>
            <a:custGeom>
              <a:avLst/>
              <a:gdLst/>
              <a:ahLst/>
              <a:cxnLst>
                <a:cxn ang="0">
                  <a:pos x="0" y="0"/>
                </a:cxn>
                <a:cxn ang="0">
                  <a:pos x="92" y="12"/>
                </a:cxn>
                <a:cxn ang="0">
                  <a:pos x="92" y="41"/>
                </a:cxn>
                <a:cxn ang="0">
                  <a:pos x="0" y="29"/>
                </a:cxn>
                <a:cxn ang="0">
                  <a:pos x="0" y="0"/>
                </a:cxn>
              </a:cxnLst>
              <a:rect l="0" t="0" r="r" b="b"/>
              <a:pathLst>
                <a:path w="92" h="41">
                  <a:moveTo>
                    <a:pt x="0" y="0"/>
                  </a:moveTo>
                  <a:lnTo>
                    <a:pt x="92" y="12"/>
                  </a:lnTo>
                  <a:lnTo>
                    <a:pt x="92" y="41"/>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06" name="58aecfee-29a9-49d7-94ca-6574e3e6d4c1"/>
            <p:cNvSpPr>
              <a:spLocks noChangeAspect="1"/>
            </p:cNvSpPr>
            <p:nvPr/>
          </p:nvSpPr>
          <p:spPr bwMode="auto">
            <a:xfrm>
              <a:off x="4713265" y="5091643"/>
              <a:ext cx="31205" cy="41052"/>
            </a:xfrm>
            <a:custGeom>
              <a:avLst/>
              <a:gdLst/>
              <a:ahLst/>
              <a:cxnLst>
                <a:cxn ang="0">
                  <a:pos x="0" y="23"/>
                </a:cxn>
                <a:cxn ang="0">
                  <a:pos x="16" y="23"/>
                </a:cxn>
                <a:cxn ang="0">
                  <a:pos x="16" y="5"/>
                </a:cxn>
                <a:cxn ang="0">
                  <a:pos x="0" y="0"/>
                </a:cxn>
                <a:cxn ang="0">
                  <a:pos x="0" y="23"/>
                </a:cxn>
              </a:cxnLst>
              <a:rect l="0" t="0" r="r" b="b"/>
              <a:pathLst>
                <a:path w="16" h="23">
                  <a:moveTo>
                    <a:pt x="0" y="23"/>
                  </a:moveTo>
                  <a:lnTo>
                    <a:pt x="16" y="23"/>
                  </a:lnTo>
                  <a:lnTo>
                    <a:pt x="16" y="5"/>
                  </a:lnTo>
                  <a:lnTo>
                    <a:pt x="0" y="0"/>
                  </a:lnTo>
                  <a:lnTo>
                    <a:pt x="0" y="23"/>
                  </a:lnTo>
                  <a:close/>
                </a:path>
              </a:pathLst>
            </a:custGeom>
            <a:solidFill>
              <a:srgbClr val="8AA5BC"/>
            </a:solidFill>
            <a:ln w="9525">
              <a:noFill/>
              <a:round/>
            </a:ln>
          </p:spPr>
          <p:txBody>
            <a:bodyPr/>
            <a:lstStyle/>
            <a:p>
              <a:endParaRPr lang="en-US" altLang="zh-CN" dirty="0">
                <a:latin typeface="FrutigerNext LT Regular"/>
              </a:endParaRPr>
            </a:p>
          </p:txBody>
        </p:sp>
        <p:sp>
          <p:nvSpPr>
            <p:cNvPr id="207" name="6ad3af9e-e9b0-43c9-bdd7-1ac16a85db3a"/>
            <p:cNvSpPr>
              <a:spLocks noChangeAspect="1"/>
            </p:cNvSpPr>
            <p:nvPr/>
          </p:nvSpPr>
          <p:spPr bwMode="auto">
            <a:xfrm>
              <a:off x="4744470" y="5100568"/>
              <a:ext cx="111168" cy="53546"/>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08" name="f7951000-e9d1-4c2b-a766-aeadc704e1b7"/>
            <p:cNvSpPr>
              <a:spLocks noChangeAspect="1"/>
            </p:cNvSpPr>
            <p:nvPr/>
          </p:nvSpPr>
          <p:spPr bwMode="auto">
            <a:xfrm>
              <a:off x="4713265" y="5091643"/>
              <a:ext cx="31205" cy="8924"/>
            </a:xfrm>
            <a:custGeom>
              <a:avLst/>
              <a:gdLst/>
              <a:ahLst/>
              <a:cxnLst>
                <a:cxn ang="0">
                  <a:pos x="0" y="0"/>
                </a:cxn>
                <a:cxn ang="0">
                  <a:pos x="0" y="0"/>
                </a:cxn>
                <a:cxn ang="0">
                  <a:pos x="16" y="2"/>
                </a:cxn>
                <a:cxn ang="0">
                  <a:pos x="16" y="5"/>
                </a:cxn>
                <a:cxn ang="0">
                  <a:pos x="0" y="0"/>
                </a:cxn>
              </a:cxnLst>
              <a:rect l="0" t="0" r="r" b="b"/>
              <a:pathLst>
                <a:path w="16" h="5">
                  <a:moveTo>
                    <a:pt x="0" y="0"/>
                  </a:moveTo>
                  <a:lnTo>
                    <a:pt x="0" y="0"/>
                  </a:lnTo>
                  <a:lnTo>
                    <a:pt x="16" y="2"/>
                  </a:lnTo>
                  <a:lnTo>
                    <a:pt x="16" y="5"/>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09" name="9b646644-78c0-4338-89be-91690cec59d1"/>
            <p:cNvSpPr>
              <a:spLocks noChangeAspect="1"/>
            </p:cNvSpPr>
            <p:nvPr/>
          </p:nvSpPr>
          <p:spPr bwMode="auto">
            <a:xfrm>
              <a:off x="4744470" y="5095213"/>
              <a:ext cx="111168" cy="21418"/>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6" y="5"/>
                    <a:pt x="23" y="4"/>
                  </a:cubicBezTo>
                  <a:cubicBezTo>
                    <a:pt x="24" y="5"/>
                    <a:pt x="24" y="4"/>
                    <a:pt x="24" y="4"/>
                  </a:cubicBezTo>
                  <a:cubicBezTo>
                    <a:pt x="24" y="4"/>
                    <a:pt x="14"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10" name="3a66d7fd-b69c-4fb2-a8b1-13182fead9a3"/>
            <p:cNvSpPr>
              <a:spLocks noChangeAspect="1" noChangeArrowheads="1"/>
            </p:cNvSpPr>
            <p:nvPr/>
          </p:nvSpPr>
          <p:spPr bwMode="auto">
            <a:xfrm>
              <a:off x="4855638" y="5113061"/>
              <a:ext cx="195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11" name="1bc79f33-4354-43b2-9eac-ea2cb2c7b5b7"/>
            <p:cNvSpPr>
              <a:spLocks noChangeAspect="1"/>
            </p:cNvSpPr>
            <p:nvPr/>
          </p:nvSpPr>
          <p:spPr bwMode="auto">
            <a:xfrm>
              <a:off x="4149622" y="5243357"/>
              <a:ext cx="185281" cy="67825"/>
            </a:xfrm>
            <a:custGeom>
              <a:avLst/>
              <a:gdLst/>
              <a:ahLst/>
              <a:cxnLst>
                <a:cxn ang="0">
                  <a:pos x="0" y="0"/>
                </a:cxn>
                <a:cxn ang="0">
                  <a:pos x="95" y="9"/>
                </a:cxn>
                <a:cxn ang="0">
                  <a:pos x="95" y="38"/>
                </a:cxn>
                <a:cxn ang="0">
                  <a:pos x="0" y="28"/>
                </a:cxn>
                <a:cxn ang="0">
                  <a:pos x="0" y="0"/>
                </a:cxn>
              </a:cxnLst>
              <a:rect l="0" t="0" r="r" b="b"/>
              <a:pathLst>
                <a:path w="95" h="38">
                  <a:moveTo>
                    <a:pt x="0" y="0"/>
                  </a:moveTo>
                  <a:lnTo>
                    <a:pt x="95" y="9"/>
                  </a:lnTo>
                  <a:lnTo>
                    <a:pt x="95"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12" name="2f2ba421-97b2-4d13-85c5-25f11fc45ec4"/>
            <p:cNvSpPr>
              <a:spLocks noChangeAspect="1"/>
            </p:cNvSpPr>
            <p:nvPr/>
          </p:nvSpPr>
          <p:spPr bwMode="auto">
            <a:xfrm>
              <a:off x="4149622" y="5246926"/>
              <a:ext cx="37056" cy="42837"/>
            </a:xfrm>
            <a:custGeom>
              <a:avLst/>
              <a:gdLst/>
              <a:ahLst/>
              <a:cxnLst>
                <a:cxn ang="0">
                  <a:pos x="0" y="22"/>
                </a:cxn>
                <a:cxn ang="0">
                  <a:pos x="19" y="24"/>
                </a:cxn>
                <a:cxn ang="0">
                  <a:pos x="19" y="3"/>
                </a:cxn>
                <a:cxn ang="0">
                  <a:pos x="0" y="0"/>
                </a:cxn>
                <a:cxn ang="0">
                  <a:pos x="0" y="22"/>
                </a:cxn>
              </a:cxnLst>
              <a:rect l="0" t="0" r="r" b="b"/>
              <a:pathLst>
                <a:path w="19" h="24">
                  <a:moveTo>
                    <a:pt x="0" y="22"/>
                  </a:moveTo>
                  <a:lnTo>
                    <a:pt x="19" y="24"/>
                  </a:lnTo>
                  <a:lnTo>
                    <a:pt x="19"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213" name="25c6d4a8-6472-4b17-8253-01ffdaf3f71c"/>
            <p:cNvSpPr>
              <a:spLocks noChangeAspect="1"/>
            </p:cNvSpPr>
            <p:nvPr/>
          </p:nvSpPr>
          <p:spPr bwMode="auto">
            <a:xfrm>
              <a:off x="4186678" y="5252281"/>
              <a:ext cx="107267" cy="58901"/>
            </a:xfrm>
            <a:custGeom>
              <a:avLst/>
              <a:gdLst/>
              <a:ahLst/>
              <a:cxnLst>
                <a:cxn ang="0">
                  <a:pos x="0" y="9"/>
                </a:cxn>
                <a:cxn ang="0">
                  <a:pos x="23" y="7"/>
                </a:cxn>
                <a:cxn ang="0">
                  <a:pos x="23" y="4"/>
                </a:cxn>
                <a:cxn ang="0">
                  <a:pos x="0" y="0"/>
                </a:cxn>
                <a:cxn ang="0">
                  <a:pos x="0" y="9"/>
                </a:cxn>
              </a:cxnLst>
              <a:rect l="0" t="0" r="r" b="b"/>
              <a:pathLst>
                <a:path w="23" h="14">
                  <a:moveTo>
                    <a:pt x="0" y="9"/>
                  </a:moveTo>
                  <a:cubicBezTo>
                    <a:pt x="0" y="9"/>
                    <a:pt x="10" y="14"/>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14" name="35d0398e-9874-4c8c-91dc-f93e25e73acb"/>
            <p:cNvSpPr>
              <a:spLocks noChangeAspect="1"/>
            </p:cNvSpPr>
            <p:nvPr/>
          </p:nvSpPr>
          <p:spPr bwMode="auto">
            <a:xfrm>
              <a:off x="4149622" y="5246926"/>
              <a:ext cx="37056" cy="5355"/>
            </a:xfrm>
            <a:custGeom>
              <a:avLst/>
              <a:gdLst/>
              <a:ahLst/>
              <a:cxnLst>
                <a:cxn ang="0">
                  <a:pos x="0" y="0"/>
                </a:cxn>
                <a:cxn ang="0">
                  <a:pos x="0" y="0"/>
                </a:cxn>
                <a:cxn ang="0">
                  <a:pos x="19" y="3"/>
                </a:cxn>
                <a:cxn ang="0">
                  <a:pos x="19" y="3"/>
                </a:cxn>
                <a:cxn ang="0">
                  <a:pos x="0" y="0"/>
                </a:cxn>
              </a:cxnLst>
              <a:rect l="0" t="0" r="r" b="b"/>
              <a:pathLst>
                <a:path w="19" h="3">
                  <a:moveTo>
                    <a:pt x="0" y="0"/>
                  </a:moveTo>
                  <a:lnTo>
                    <a:pt x="0" y="0"/>
                  </a:lnTo>
                  <a:lnTo>
                    <a:pt x="19" y="3"/>
                  </a:lnTo>
                  <a:lnTo>
                    <a:pt x="19" y="3"/>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15" name="d23d4736-fc5a-4452-88fc-b89a2f906a4e"/>
            <p:cNvSpPr>
              <a:spLocks noChangeAspect="1"/>
            </p:cNvSpPr>
            <p:nvPr/>
          </p:nvSpPr>
          <p:spPr bwMode="auto">
            <a:xfrm>
              <a:off x="4186678" y="5252281"/>
              <a:ext cx="107267" cy="19633"/>
            </a:xfrm>
            <a:custGeom>
              <a:avLst/>
              <a:gdLst/>
              <a:ahLst/>
              <a:cxnLst>
                <a:cxn ang="0">
                  <a:pos x="0" y="0"/>
                </a:cxn>
                <a:cxn ang="0">
                  <a:pos x="23" y="4"/>
                </a:cxn>
                <a:cxn ang="0">
                  <a:pos x="23" y="4"/>
                </a:cxn>
                <a:cxn ang="0">
                  <a:pos x="6" y="3"/>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216" name="b60f5dfa-8cbb-44eb-9349-926e4d0b4814"/>
            <p:cNvSpPr>
              <a:spLocks noChangeAspect="1" noChangeArrowheads="1"/>
            </p:cNvSpPr>
            <p:nvPr/>
          </p:nvSpPr>
          <p:spPr bwMode="auto">
            <a:xfrm>
              <a:off x="4293946" y="5268345"/>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17" name="291d6482-286b-481d-b6cc-1efd974300e7"/>
            <p:cNvSpPr>
              <a:spLocks noChangeAspect="1"/>
            </p:cNvSpPr>
            <p:nvPr/>
          </p:nvSpPr>
          <p:spPr bwMode="auto">
            <a:xfrm>
              <a:off x="4149622" y="5188026"/>
              <a:ext cx="185281" cy="67825"/>
            </a:xfrm>
            <a:custGeom>
              <a:avLst/>
              <a:gdLst/>
              <a:ahLst/>
              <a:cxnLst>
                <a:cxn ang="0">
                  <a:pos x="0" y="0"/>
                </a:cxn>
                <a:cxn ang="0">
                  <a:pos x="95" y="12"/>
                </a:cxn>
                <a:cxn ang="0">
                  <a:pos x="95" y="38"/>
                </a:cxn>
                <a:cxn ang="0">
                  <a:pos x="0" y="29"/>
                </a:cxn>
                <a:cxn ang="0">
                  <a:pos x="0" y="0"/>
                </a:cxn>
              </a:cxnLst>
              <a:rect l="0" t="0" r="r" b="b"/>
              <a:pathLst>
                <a:path w="95" h="38">
                  <a:moveTo>
                    <a:pt x="0" y="0"/>
                  </a:moveTo>
                  <a:lnTo>
                    <a:pt x="95" y="12"/>
                  </a:lnTo>
                  <a:lnTo>
                    <a:pt x="95"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18" name="95e22ef1-cf7c-4374-a3bf-f44e12f37fc8"/>
            <p:cNvSpPr>
              <a:spLocks noChangeAspect="1"/>
            </p:cNvSpPr>
            <p:nvPr/>
          </p:nvSpPr>
          <p:spPr bwMode="auto">
            <a:xfrm>
              <a:off x="4149622" y="5193380"/>
              <a:ext cx="37056" cy="41052"/>
            </a:xfrm>
            <a:custGeom>
              <a:avLst/>
              <a:gdLst/>
              <a:ahLst/>
              <a:cxnLst>
                <a:cxn ang="0">
                  <a:pos x="0" y="21"/>
                </a:cxn>
                <a:cxn ang="0">
                  <a:pos x="19" y="23"/>
                </a:cxn>
                <a:cxn ang="0">
                  <a:pos x="19" y="4"/>
                </a:cxn>
                <a:cxn ang="0">
                  <a:pos x="0" y="0"/>
                </a:cxn>
                <a:cxn ang="0">
                  <a:pos x="0" y="21"/>
                </a:cxn>
              </a:cxnLst>
              <a:rect l="0" t="0" r="r" b="b"/>
              <a:pathLst>
                <a:path w="19" h="23">
                  <a:moveTo>
                    <a:pt x="0" y="21"/>
                  </a:moveTo>
                  <a:lnTo>
                    <a:pt x="19" y="23"/>
                  </a:lnTo>
                  <a:lnTo>
                    <a:pt x="19" y="4"/>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19" name="b9441ad2-a5e7-452b-8024-333ecadf8905"/>
            <p:cNvSpPr>
              <a:spLocks noChangeAspect="1"/>
            </p:cNvSpPr>
            <p:nvPr/>
          </p:nvSpPr>
          <p:spPr bwMode="auto">
            <a:xfrm>
              <a:off x="4186678" y="5200520"/>
              <a:ext cx="107267"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20" name="44e0e377-533f-48dc-89ac-999ca6ff2b49"/>
            <p:cNvSpPr>
              <a:spLocks noChangeAspect="1"/>
            </p:cNvSpPr>
            <p:nvPr/>
          </p:nvSpPr>
          <p:spPr bwMode="auto">
            <a:xfrm>
              <a:off x="4149622" y="5193380"/>
              <a:ext cx="37056" cy="7139"/>
            </a:xfrm>
            <a:custGeom>
              <a:avLst/>
              <a:gdLst/>
              <a:ahLst/>
              <a:cxnLst>
                <a:cxn ang="0">
                  <a:pos x="0" y="0"/>
                </a:cxn>
                <a:cxn ang="0">
                  <a:pos x="0" y="0"/>
                </a:cxn>
                <a:cxn ang="0">
                  <a:pos x="19" y="2"/>
                </a:cxn>
                <a:cxn ang="0">
                  <a:pos x="19" y="4"/>
                </a:cxn>
                <a:cxn ang="0">
                  <a:pos x="0" y="0"/>
                </a:cxn>
              </a:cxnLst>
              <a:rect l="0" t="0" r="r" b="b"/>
              <a:pathLst>
                <a:path w="19" h="4">
                  <a:moveTo>
                    <a:pt x="0" y="0"/>
                  </a:moveTo>
                  <a:lnTo>
                    <a:pt x="0" y="0"/>
                  </a:lnTo>
                  <a:lnTo>
                    <a:pt x="19" y="2"/>
                  </a:lnTo>
                  <a:lnTo>
                    <a:pt x="19" y="4"/>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21" name="8c126de5-e216-4b4a-9df1-fcfa99a3757b"/>
            <p:cNvSpPr>
              <a:spLocks noChangeAspect="1"/>
            </p:cNvSpPr>
            <p:nvPr/>
          </p:nvSpPr>
          <p:spPr bwMode="auto">
            <a:xfrm>
              <a:off x="4186678" y="5196950"/>
              <a:ext cx="107267" cy="21418"/>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22" name="5de32e35-5578-4692-ae90-ca1b529f7c66"/>
            <p:cNvSpPr>
              <a:spLocks noChangeAspect="1" noChangeArrowheads="1"/>
            </p:cNvSpPr>
            <p:nvPr/>
          </p:nvSpPr>
          <p:spPr bwMode="auto">
            <a:xfrm>
              <a:off x="4293946" y="5213013"/>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23" name="112b109f-bb1b-495d-afb2-167a0ca7644c"/>
            <p:cNvSpPr>
              <a:spLocks noChangeAspect="1"/>
            </p:cNvSpPr>
            <p:nvPr/>
          </p:nvSpPr>
          <p:spPr bwMode="auto">
            <a:xfrm>
              <a:off x="4149622" y="5132695"/>
              <a:ext cx="185281" cy="73179"/>
            </a:xfrm>
            <a:custGeom>
              <a:avLst/>
              <a:gdLst/>
              <a:ahLst/>
              <a:cxnLst>
                <a:cxn ang="0">
                  <a:pos x="0" y="0"/>
                </a:cxn>
                <a:cxn ang="0">
                  <a:pos x="95" y="12"/>
                </a:cxn>
                <a:cxn ang="0">
                  <a:pos x="95" y="41"/>
                </a:cxn>
                <a:cxn ang="0">
                  <a:pos x="0" y="29"/>
                </a:cxn>
                <a:cxn ang="0">
                  <a:pos x="0" y="0"/>
                </a:cxn>
              </a:cxnLst>
              <a:rect l="0" t="0" r="r" b="b"/>
              <a:pathLst>
                <a:path w="95" h="41">
                  <a:moveTo>
                    <a:pt x="0" y="0"/>
                  </a:moveTo>
                  <a:lnTo>
                    <a:pt x="95" y="12"/>
                  </a:lnTo>
                  <a:lnTo>
                    <a:pt x="95" y="41"/>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24" name="ca5b7664-84e6-4bd8-b5b4-e60b067bff61"/>
            <p:cNvSpPr>
              <a:spLocks noChangeAspect="1"/>
            </p:cNvSpPr>
            <p:nvPr/>
          </p:nvSpPr>
          <p:spPr bwMode="auto">
            <a:xfrm>
              <a:off x="4149622" y="5141619"/>
              <a:ext cx="37056" cy="37483"/>
            </a:xfrm>
            <a:custGeom>
              <a:avLst/>
              <a:gdLst/>
              <a:ahLst/>
              <a:cxnLst>
                <a:cxn ang="0">
                  <a:pos x="0" y="21"/>
                </a:cxn>
                <a:cxn ang="0">
                  <a:pos x="19" y="21"/>
                </a:cxn>
                <a:cxn ang="0">
                  <a:pos x="19" y="3"/>
                </a:cxn>
                <a:cxn ang="0">
                  <a:pos x="0" y="0"/>
                </a:cxn>
                <a:cxn ang="0">
                  <a:pos x="0" y="21"/>
                </a:cxn>
              </a:cxnLst>
              <a:rect l="0" t="0" r="r" b="b"/>
              <a:pathLst>
                <a:path w="19" h="21">
                  <a:moveTo>
                    <a:pt x="0" y="21"/>
                  </a:moveTo>
                  <a:lnTo>
                    <a:pt x="19" y="21"/>
                  </a:lnTo>
                  <a:lnTo>
                    <a:pt x="19" y="3"/>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25" name="f8eb69c6-95b3-4b2c-bcc4-71d9d2405f8f"/>
            <p:cNvSpPr>
              <a:spLocks noChangeAspect="1"/>
            </p:cNvSpPr>
            <p:nvPr/>
          </p:nvSpPr>
          <p:spPr bwMode="auto">
            <a:xfrm>
              <a:off x="4186678" y="5146973"/>
              <a:ext cx="107267" cy="53546"/>
            </a:xfrm>
            <a:custGeom>
              <a:avLst/>
              <a:gdLst/>
              <a:ahLst/>
              <a:cxnLst>
                <a:cxn ang="0">
                  <a:pos x="0" y="8"/>
                </a:cxn>
                <a:cxn ang="0">
                  <a:pos x="23" y="7"/>
                </a:cxn>
                <a:cxn ang="0">
                  <a:pos x="23" y="3"/>
                </a:cxn>
                <a:cxn ang="0">
                  <a:pos x="0" y="0"/>
                </a:cxn>
                <a:cxn ang="0">
                  <a:pos x="0" y="8"/>
                </a:cxn>
              </a:cxnLst>
              <a:rect l="0" t="0" r="r" b="b"/>
              <a:pathLst>
                <a:path w="23" h="13">
                  <a:moveTo>
                    <a:pt x="0" y="8"/>
                  </a:moveTo>
                  <a:cubicBezTo>
                    <a:pt x="0" y="8"/>
                    <a:pt x="10" y="13"/>
                    <a:pt x="23" y="7"/>
                  </a:cubicBezTo>
                  <a:cubicBezTo>
                    <a:pt x="23" y="3"/>
                    <a:pt x="23" y="3"/>
                    <a:pt x="23" y="3"/>
                  </a:cubicBezTo>
                  <a:cubicBezTo>
                    <a:pt x="23"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26" name="4daab08c-f7f4-408f-b854-7f30fc29513c"/>
            <p:cNvSpPr>
              <a:spLocks noChangeAspect="1"/>
            </p:cNvSpPr>
            <p:nvPr/>
          </p:nvSpPr>
          <p:spPr bwMode="auto">
            <a:xfrm>
              <a:off x="4149622" y="5138049"/>
              <a:ext cx="37056" cy="8924"/>
            </a:xfrm>
            <a:custGeom>
              <a:avLst/>
              <a:gdLst/>
              <a:ahLst/>
              <a:cxnLst>
                <a:cxn ang="0">
                  <a:pos x="0" y="2"/>
                </a:cxn>
                <a:cxn ang="0">
                  <a:pos x="0" y="0"/>
                </a:cxn>
                <a:cxn ang="0">
                  <a:pos x="19" y="2"/>
                </a:cxn>
                <a:cxn ang="0">
                  <a:pos x="19" y="5"/>
                </a:cxn>
                <a:cxn ang="0">
                  <a:pos x="0" y="2"/>
                </a:cxn>
              </a:cxnLst>
              <a:rect l="0" t="0" r="r" b="b"/>
              <a:pathLst>
                <a:path w="19" h="5">
                  <a:moveTo>
                    <a:pt x="0" y="2"/>
                  </a:moveTo>
                  <a:lnTo>
                    <a:pt x="0" y="0"/>
                  </a:lnTo>
                  <a:lnTo>
                    <a:pt x="19" y="2"/>
                  </a:lnTo>
                  <a:lnTo>
                    <a:pt x="19"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27" name="c49644d0-c61e-4888-b6f2-b5260c8bc85d"/>
            <p:cNvSpPr>
              <a:spLocks noChangeAspect="1"/>
            </p:cNvSpPr>
            <p:nvPr/>
          </p:nvSpPr>
          <p:spPr bwMode="auto">
            <a:xfrm>
              <a:off x="4186678" y="5141619"/>
              <a:ext cx="107267" cy="21418"/>
            </a:xfrm>
            <a:custGeom>
              <a:avLst/>
              <a:gdLst/>
              <a:ahLst/>
              <a:cxnLst>
                <a:cxn ang="0">
                  <a:pos x="0" y="0"/>
                </a:cxn>
                <a:cxn ang="0">
                  <a:pos x="23" y="4"/>
                </a:cxn>
                <a:cxn ang="0">
                  <a:pos x="23" y="4"/>
                </a:cxn>
                <a:cxn ang="0">
                  <a:pos x="6" y="4"/>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6" y="4"/>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28" name="511f7184-e9dc-49f3-8a9f-1cccf8a63efd"/>
            <p:cNvSpPr>
              <a:spLocks noChangeAspect="1"/>
            </p:cNvSpPr>
            <p:nvPr/>
          </p:nvSpPr>
          <p:spPr bwMode="auto">
            <a:xfrm>
              <a:off x="4293946" y="5163038"/>
              <a:ext cx="3901"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sp>
          <p:nvSpPr>
            <p:cNvPr id="229" name="b2be8859-65bc-4f0b-b3ff-9b1ca90a41a5"/>
            <p:cNvSpPr>
              <a:spLocks noChangeAspect="1"/>
            </p:cNvSpPr>
            <p:nvPr/>
          </p:nvSpPr>
          <p:spPr bwMode="auto">
            <a:xfrm>
              <a:off x="4149622" y="5082719"/>
              <a:ext cx="185281" cy="67825"/>
            </a:xfrm>
            <a:custGeom>
              <a:avLst/>
              <a:gdLst/>
              <a:ahLst/>
              <a:cxnLst>
                <a:cxn ang="0">
                  <a:pos x="0" y="0"/>
                </a:cxn>
                <a:cxn ang="0">
                  <a:pos x="95" y="10"/>
                </a:cxn>
                <a:cxn ang="0">
                  <a:pos x="95" y="38"/>
                </a:cxn>
                <a:cxn ang="0">
                  <a:pos x="0" y="26"/>
                </a:cxn>
                <a:cxn ang="0">
                  <a:pos x="0" y="0"/>
                </a:cxn>
              </a:cxnLst>
              <a:rect l="0" t="0" r="r" b="b"/>
              <a:pathLst>
                <a:path w="95" h="38">
                  <a:moveTo>
                    <a:pt x="0" y="0"/>
                  </a:moveTo>
                  <a:lnTo>
                    <a:pt x="95" y="10"/>
                  </a:lnTo>
                  <a:lnTo>
                    <a:pt x="95" y="38"/>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30" name="baf6c5e7-13f7-426b-a91e-ca3f5e384818"/>
            <p:cNvSpPr>
              <a:spLocks noChangeAspect="1"/>
            </p:cNvSpPr>
            <p:nvPr/>
          </p:nvSpPr>
          <p:spPr bwMode="auto">
            <a:xfrm>
              <a:off x="4149622" y="5086289"/>
              <a:ext cx="37056" cy="42837"/>
            </a:xfrm>
            <a:custGeom>
              <a:avLst/>
              <a:gdLst/>
              <a:ahLst/>
              <a:cxnLst>
                <a:cxn ang="0">
                  <a:pos x="0" y="22"/>
                </a:cxn>
                <a:cxn ang="0">
                  <a:pos x="19" y="24"/>
                </a:cxn>
                <a:cxn ang="0">
                  <a:pos x="17" y="3"/>
                </a:cxn>
                <a:cxn ang="0">
                  <a:pos x="0" y="0"/>
                </a:cxn>
                <a:cxn ang="0">
                  <a:pos x="0" y="22"/>
                </a:cxn>
              </a:cxnLst>
              <a:rect l="0" t="0" r="r" b="b"/>
              <a:pathLst>
                <a:path w="19" h="24">
                  <a:moveTo>
                    <a:pt x="0" y="22"/>
                  </a:moveTo>
                  <a:lnTo>
                    <a:pt x="19" y="24"/>
                  </a:lnTo>
                  <a:lnTo>
                    <a:pt x="17"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231" name="1350a6a3-4380-4e08-bbec-53578dfc2f6d"/>
            <p:cNvSpPr>
              <a:spLocks noChangeAspect="1"/>
            </p:cNvSpPr>
            <p:nvPr/>
          </p:nvSpPr>
          <p:spPr bwMode="auto">
            <a:xfrm>
              <a:off x="4182777" y="5091643"/>
              <a:ext cx="111168" cy="55331"/>
            </a:xfrm>
            <a:custGeom>
              <a:avLst/>
              <a:gdLst/>
              <a:ahLst/>
              <a:cxnLst>
                <a:cxn ang="0">
                  <a:pos x="1" y="9"/>
                </a:cxn>
                <a:cxn ang="0">
                  <a:pos x="24" y="7"/>
                </a:cxn>
                <a:cxn ang="0">
                  <a:pos x="24" y="4"/>
                </a:cxn>
                <a:cxn ang="0">
                  <a:pos x="0" y="0"/>
                </a:cxn>
                <a:cxn ang="0">
                  <a:pos x="1" y="9"/>
                </a:cxn>
              </a:cxnLst>
              <a:rect l="0" t="0" r="r" b="b"/>
              <a:pathLst>
                <a:path w="24" h="13">
                  <a:moveTo>
                    <a:pt x="1" y="9"/>
                  </a:moveTo>
                  <a:cubicBezTo>
                    <a:pt x="1" y="9"/>
                    <a:pt x="11" y="13"/>
                    <a:pt x="24" y="7"/>
                  </a:cubicBezTo>
                  <a:cubicBezTo>
                    <a:pt x="24" y="4"/>
                    <a:pt x="24" y="4"/>
                    <a:pt x="24" y="4"/>
                  </a:cubicBezTo>
                  <a:cubicBezTo>
                    <a:pt x="24" y="4"/>
                    <a:pt x="6" y="5"/>
                    <a:pt x="0" y="0"/>
                  </a:cubicBezTo>
                  <a:cubicBezTo>
                    <a:pt x="1" y="6"/>
                    <a:pt x="1" y="9"/>
                    <a:pt x="1" y="9"/>
                  </a:cubicBezTo>
                </a:path>
              </a:pathLst>
            </a:custGeom>
            <a:solidFill>
              <a:srgbClr val="B0BFCF"/>
            </a:solidFill>
            <a:ln w="9525">
              <a:noFill/>
              <a:round/>
            </a:ln>
          </p:spPr>
          <p:txBody>
            <a:bodyPr/>
            <a:lstStyle/>
            <a:p>
              <a:endParaRPr lang="en-US" altLang="zh-CN" dirty="0">
                <a:latin typeface="FrutigerNext LT Regular"/>
              </a:endParaRPr>
            </a:p>
          </p:txBody>
        </p:sp>
        <p:sp>
          <p:nvSpPr>
            <p:cNvPr id="232" name="e1aa7e31-8f2f-4d57-a556-16a49bc71ec9"/>
            <p:cNvSpPr>
              <a:spLocks noChangeAspect="1"/>
            </p:cNvSpPr>
            <p:nvPr/>
          </p:nvSpPr>
          <p:spPr bwMode="auto">
            <a:xfrm>
              <a:off x="4149622" y="5082719"/>
              <a:ext cx="37056" cy="8924"/>
            </a:xfrm>
            <a:custGeom>
              <a:avLst/>
              <a:gdLst/>
              <a:ahLst/>
              <a:cxnLst>
                <a:cxn ang="0">
                  <a:pos x="0" y="2"/>
                </a:cxn>
                <a:cxn ang="0">
                  <a:pos x="0" y="0"/>
                </a:cxn>
                <a:cxn ang="0">
                  <a:pos x="19" y="5"/>
                </a:cxn>
                <a:cxn ang="0">
                  <a:pos x="17" y="5"/>
                </a:cxn>
                <a:cxn ang="0">
                  <a:pos x="0" y="2"/>
                </a:cxn>
              </a:cxnLst>
              <a:rect l="0" t="0" r="r" b="b"/>
              <a:pathLst>
                <a:path w="19" h="5">
                  <a:moveTo>
                    <a:pt x="0" y="2"/>
                  </a:moveTo>
                  <a:lnTo>
                    <a:pt x="0" y="0"/>
                  </a:lnTo>
                  <a:lnTo>
                    <a:pt x="19" y="5"/>
                  </a:lnTo>
                  <a:lnTo>
                    <a:pt x="17"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33" name="ffa5407a-11b3-4ca5-bfdb-76ef21a8eeb2"/>
            <p:cNvSpPr>
              <a:spLocks noChangeAspect="1"/>
            </p:cNvSpPr>
            <p:nvPr/>
          </p:nvSpPr>
          <p:spPr bwMode="auto">
            <a:xfrm>
              <a:off x="4182777" y="5091643"/>
              <a:ext cx="111168" cy="16064"/>
            </a:xfrm>
            <a:custGeom>
              <a:avLst/>
              <a:gdLst/>
              <a:ahLst/>
              <a:cxnLst>
                <a:cxn ang="0">
                  <a:pos x="1" y="0"/>
                </a:cxn>
                <a:cxn ang="0">
                  <a:pos x="24" y="3"/>
                </a:cxn>
                <a:cxn ang="0">
                  <a:pos x="24" y="4"/>
                </a:cxn>
                <a:cxn ang="0">
                  <a:pos x="7" y="3"/>
                </a:cxn>
                <a:cxn ang="0">
                  <a:pos x="0" y="0"/>
                </a:cxn>
                <a:cxn ang="0">
                  <a:pos x="1" y="0"/>
                </a:cxn>
              </a:cxnLst>
              <a:rect l="0" t="0" r="r" b="b"/>
              <a:pathLst>
                <a:path w="24" h="4">
                  <a:moveTo>
                    <a:pt x="1" y="0"/>
                  </a:moveTo>
                  <a:cubicBezTo>
                    <a:pt x="1" y="0"/>
                    <a:pt x="7" y="4"/>
                    <a:pt x="24" y="3"/>
                  </a:cubicBezTo>
                  <a:cubicBezTo>
                    <a:pt x="24" y="4"/>
                    <a:pt x="24" y="4"/>
                    <a:pt x="24" y="4"/>
                  </a:cubicBezTo>
                  <a:cubicBezTo>
                    <a:pt x="24" y="4"/>
                    <a:pt x="14" y="4"/>
                    <a:pt x="7" y="3"/>
                  </a:cubicBezTo>
                  <a:cubicBezTo>
                    <a:pt x="1" y="1"/>
                    <a:pt x="0" y="0"/>
                    <a:pt x="0" y="0"/>
                  </a:cubicBezTo>
                  <a:lnTo>
                    <a:pt x="1" y="0"/>
                  </a:lnTo>
                  <a:close/>
                </a:path>
              </a:pathLst>
            </a:custGeom>
            <a:solidFill>
              <a:srgbClr val="A4B4CB"/>
            </a:solidFill>
            <a:ln w="9525">
              <a:noFill/>
              <a:round/>
            </a:ln>
          </p:spPr>
          <p:txBody>
            <a:bodyPr/>
            <a:lstStyle/>
            <a:p>
              <a:endParaRPr lang="en-US" altLang="zh-CN" dirty="0">
                <a:latin typeface="FrutigerNext LT Regular"/>
              </a:endParaRPr>
            </a:p>
          </p:txBody>
        </p:sp>
        <p:sp>
          <p:nvSpPr>
            <p:cNvPr id="234" name="7ec62be0-e6f8-4d58-8f4e-8461892a8972"/>
            <p:cNvSpPr>
              <a:spLocks noChangeAspect="1"/>
            </p:cNvSpPr>
            <p:nvPr/>
          </p:nvSpPr>
          <p:spPr bwMode="auto">
            <a:xfrm>
              <a:off x="4293946" y="5107707"/>
              <a:ext cx="3901"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sp>
          <p:nvSpPr>
            <p:cNvPr id="235" name="0d7e6fc1-da13-401b-9c0f-5bcdbc85dcc6"/>
            <p:cNvSpPr>
              <a:spLocks noChangeAspect="1"/>
            </p:cNvSpPr>
            <p:nvPr/>
          </p:nvSpPr>
          <p:spPr bwMode="auto">
            <a:xfrm>
              <a:off x="4149622" y="5027388"/>
              <a:ext cx="185281" cy="67825"/>
            </a:xfrm>
            <a:custGeom>
              <a:avLst/>
              <a:gdLst/>
              <a:ahLst/>
              <a:cxnLst>
                <a:cxn ang="0">
                  <a:pos x="0" y="0"/>
                </a:cxn>
                <a:cxn ang="0">
                  <a:pos x="95" y="10"/>
                </a:cxn>
                <a:cxn ang="0">
                  <a:pos x="92" y="38"/>
                </a:cxn>
                <a:cxn ang="0">
                  <a:pos x="0" y="29"/>
                </a:cxn>
                <a:cxn ang="0">
                  <a:pos x="0" y="0"/>
                </a:cxn>
              </a:cxnLst>
              <a:rect l="0" t="0" r="r" b="b"/>
              <a:pathLst>
                <a:path w="95" h="38">
                  <a:moveTo>
                    <a:pt x="0" y="0"/>
                  </a:moveTo>
                  <a:lnTo>
                    <a:pt x="95" y="10"/>
                  </a:lnTo>
                  <a:lnTo>
                    <a:pt x="92"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36" name="4ca29a3f-4c8a-4b13-ad12-bedfe28c3cab"/>
            <p:cNvSpPr>
              <a:spLocks noChangeAspect="1"/>
            </p:cNvSpPr>
            <p:nvPr/>
          </p:nvSpPr>
          <p:spPr bwMode="auto">
            <a:xfrm>
              <a:off x="4149622" y="5032743"/>
              <a:ext cx="33155" cy="41052"/>
            </a:xfrm>
            <a:custGeom>
              <a:avLst/>
              <a:gdLst/>
              <a:ahLst/>
              <a:cxnLst>
                <a:cxn ang="0">
                  <a:pos x="0" y="21"/>
                </a:cxn>
                <a:cxn ang="0">
                  <a:pos x="17" y="23"/>
                </a:cxn>
                <a:cxn ang="0">
                  <a:pos x="17" y="2"/>
                </a:cxn>
                <a:cxn ang="0">
                  <a:pos x="0" y="0"/>
                </a:cxn>
                <a:cxn ang="0">
                  <a:pos x="0" y="21"/>
                </a:cxn>
              </a:cxnLst>
              <a:rect l="0" t="0" r="r" b="b"/>
              <a:pathLst>
                <a:path w="17" h="23">
                  <a:moveTo>
                    <a:pt x="0" y="21"/>
                  </a:moveTo>
                  <a:lnTo>
                    <a:pt x="17" y="23"/>
                  </a:lnTo>
                  <a:lnTo>
                    <a:pt x="17"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37" name="8ddf2754-4f5d-42c1-8081-a6380891859a"/>
            <p:cNvSpPr>
              <a:spLocks noChangeAspect="1"/>
            </p:cNvSpPr>
            <p:nvPr/>
          </p:nvSpPr>
          <p:spPr bwMode="auto">
            <a:xfrm>
              <a:off x="4182777" y="5036312"/>
              <a:ext cx="111168" cy="55331"/>
            </a:xfrm>
            <a:custGeom>
              <a:avLst/>
              <a:gdLst/>
              <a:ahLst/>
              <a:cxnLst>
                <a:cxn ang="0">
                  <a:pos x="0" y="9"/>
                </a:cxn>
                <a:cxn ang="0">
                  <a:pos x="24" y="7"/>
                </a:cxn>
                <a:cxn ang="0">
                  <a:pos x="24" y="4"/>
                </a:cxn>
                <a:cxn ang="0">
                  <a:pos x="0" y="0"/>
                </a:cxn>
                <a:cxn ang="0">
                  <a:pos x="0" y="9"/>
                </a:cxn>
              </a:cxnLst>
              <a:rect l="0" t="0" r="r" b="b"/>
              <a:pathLst>
                <a:path w="24" h="13">
                  <a:moveTo>
                    <a:pt x="0" y="9"/>
                  </a:moveTo>
                  <a:cubicBezTo>
                    <a:pt x="0" y="9"/>
                    <a:pt x="11" y="13"/>
                    <a:pt x="24" y="7"/>
                  </a:cubicBezTo>
                  <a:cubicBezTo>
                    <a:pt x="24" y="4"/>
                    <a:pt x="24" y="4"/>
                    <a:pt x="24" y="4"/>
                  </a:cubicBezTo>
                  <a:cubicBezTo>
                    <a:pt x="24"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38" name="37a6eb57-7926-4e54-9e04-fd3e6cfe3dae"/>
            <p:cNvSpPr>
              <a:spLocks noChangeAspect="1"/>
            </p:cNvSpPr>
            <p:nvPr/>
          </p:nvSpPr>
          <p:spPr bwMode="auto">
            <a:xfrm>
              <a:off x="4149622" y="5032743"/>
              <a:ext cx="37056" cy="3570"/>
            </a:xfrm>
            <a:custGeom>
              <a:avLst/>
              <a:gdLst/>
              <a:ahLst/>
              <a:cxnLst>
                <a:cxn ang="0">
                  <a:pos x="0" y="0"/>
                </a:cxn>
                <a:cxn ang="0">
                  <a:pos x="0" y="0"/>
                </a:cxn>
                <a:cxn ang="0">
                  <a:pos x="19" y="2"/>
                </a:cxn>
                <a:cxn ang="0">
                  <a:pos x="17" y="2"/>
                </a:cxn>
                <a:cxn ang="0">
                  <a:pos x="0" y="0"/>
                </a:cxn>
              </a:cxnLst>
              <a:rect l="0" t="0" r="r" b="b"/>
              <a:pathLst>
                <a:path w="19" h="2">
                  <a:moveTo>
                    <a:pt x="0" y="0"/>
                  </a:moveTo>
                  <a:lnTo>
                    <a:pt x="0" y="0"/>
                  </a:lnTo>
                  <a:lnTo>
                    <a:pt x="19" y="2"/>
                  </a:lnTo>
                  <a:lnTo>
                    <a:pt x="17" y="2"/>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39" name="a5df576f-d10d-407f-9f0f-2e690365ce8d"/>
            <p:cNvSpPr>
              <a:spLocks noChangeAspect="1"/>
            </p:cNvSpPr>
            <p:nvPr/>
          </p:nvSpPr>
          <p:spPr bwMode="auto">
            <a:xfrm>
              <a:off x="4182777" y="5036312"/>
              <a:ext cx="111168" cy="21418"/>
            </a:xfrm>
            <a:custGeom>
              <a:avLst/>
              <a:gdLst/>
              <a:ahLst/>
              <a:cxnLst>
                <a:cxn ang="0">
                  <a:pos x="1" y="0"/>
                </a:cxn>
                <a:cxn ang="0">
                  <a:pos x="24" y="4"/>
                </a:cxn>
                <a:cxn ang="0">
                  <a:pos x="24" y="4"/>
                </a:cxn>
                <a:cxn ang="0">
                  <a:pos x="7" y="3"/>
                </a:cxn>
                <a:cxn ang="0">
                  <a:pos x="0" y="0"/>
                </a:cxn>
                <a:cxn ang="0">
                  <a:pos x="1" y="0"/>
                </a:cxn>
              </a:cxnLst>
              <a:rect l="0" t="0" r="r" b="b"/>
              <a:pathLst>
                <a:path w="24" h="5">
                  <a:moveTo>
                    <a:pt x="1" y="0"/>
                  </a:moveTo>
                  <a:cubicBezTo>
                    <a:pt x="1" y="0"/>
                    <a:pt x="7" y="5"/>
                    <a:pt x="24" y="4"/>
                  </a:cubicBezTo>
                  <a:cubicBezTo>
                    <a:pt x="24" y="4"/>
                    <a:pt x="24" y="4"/>
                    <a:pt x="24" y="4"/>
                  </a:cubicBezTo>
                  <a:cubicBezTo>
                    <a:pt x="24" y="4"/>
                    <a:pt x="14" y="5"/>
                    <a:pt x="7" y="3"/>
                  </a:cubicBezTo>
                  <a:cubicBezTo>
                    <a:pt x="1" y="2"/>
                    <a:pt x="0" y="0"/>
                    <a:pt x="0" y="0"/>
                  </a:cubicBezTo>
                  <a:lnTo>
                    <a:pt x="1" y="0"/>
                  </a:lnTo>
                  <a:close/>
                </a:path>
              </a:pathLst>
            </a:custGeom>
            <a:solidFill>
              <a:srgbClr val="A4B4CB"/>
            </a:solidFill>
            <a:ln w="9525">
              <a:noFill/>
              <a:round/>
            </a:ln>
          </p:spPr>
          <p:txBody>
            <a:bodyPr/>
            <a:lstStyle/>
            <a:p>
              <a:endParaRPr lang="en-US" altLang="zh-CN" dirty="0">
                <a:latin typeface="FrutigerNext LT Regular"/>
              </a:endParaRPr>
            </a:p>
          </p:txBody>
        </p:sp>
        <p:sp>
          <p:nvSpPr>
            <p:cNvPr id="240" name="6bf8f6ee-4f4f-4e23-9240-a35d1fde12f1"/>
            <p:cNvSpPr>
              <a:spLocks noChangeAspect="1" noChangeArrowheads="1"/>
            </p:cNvSpPr>
            <p:nvPr/>
          </p:nvSpPr>
          <p:spPr bwMode="auto">
            <a:xfrm>
              <a:off x="4293946" y="5054161"/>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41" name="da849ae9-bf3b-45f8-a383-cc529c0774ef"/>
            <p:cNvSpPr>
              <a:spLocks noChangeAspect="1"/>
            </p:cNvSpPr>
            <p:nvPr/>
          </p:nvSpPr>
          <p:spPr bwMode="auto">
            <a:xfrm>
              <a:off x="4338803" y="5264775"/>
              <a:ext cx="179429" cy="66040"/>
            </a:xfrm>
            <a:custGeom>
              <a:avLst/>
              <a:gdLst/>
              <a:ahLst/>
              <a:cxnLst>
                <a:cxn ang="0">
                  <a:pos x="0" y="0"/>
                </a:cxn>
                <a:cxn ang="0">
                  <a:pos x="92" y="9"/>
                </a:cxn>
                <a:cxn ang="0">
                  <a:pos x="92" y="37"/>
                </a:cxn>
                <a:cxn ang="0">
                  <a:pos x="0" y="26"/>
                </a:cxn>
                <a:cxn ang="0">
                  <a:pos x="0" y="0"/>
                </a:cxn>
              </a:cxnLst>
              <a:rect l="0" t="0" r="r" b="b"/>
              <a:pathLst>
                <a:path w="92" h="37">
                  <a:moveTo>
                    <a:pt x="0" y="0"/>
                  </a:moveTo>
                  <a:lnTo>
                    <a:pt x="92" y="9"/>
                  </a:lnTo>
                  <a:lnTo>
                    <a:pt x="92" y="37"/>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42" name="618df39b-fffa-404d-ad93-0d5226e49a7a"/>
            <p:cNvSpPr>
              <a:spLocks noChangeAspect="1"/>
            </p:cNvSpPr>
            <p:nvPr/>
          </p:nvSpPr>
          <p:spPr bwMode="auto">
            <a:xfrm>
              <a:off x="4338803" y="5268345"/>
              <a:ext cx="33155" cy="42837"/>
            </a:xfrm>
            <a:custGeom>
              <a:avLst/>
              <a:gdLst/>
              <a:ahLst/>
              <a:cxnLst>
                <a:cxn ang="0">
                  <a:pos x="0" y="21"/>
                </a:cxn>
                <a:cxn ang="0">
                  <a:pos x="17" y="24"/>
                </a:cxn>
                <a:cxn ang="0">
                  <a:pos x="17" y="2"/>
                </a:cxn>
                <a:cxn ang="0">
                  <a:pos x="0" y="0"/>
                </a:cxn>
                <a:cxn ang="0">
                  <a:pos x="0" y="21"/>
                </a:cxn>
              </a:cxnLst>
              <a:rect l="0" t="0" r="r" b="b"/>
              <a:pathLst>
                <a:path w="17" h="24">
                  <a:moveTo>
                    <a:pt x="0" y="21"/>
                  </a:moveTo>
                  <a:lnTo>
                    <a:pt x="17" y="24"/>
                  </a:lnTo>
                  <a:lnTo>
                    <a:pt x="17"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43" name="68b04097-cab4-4c78-bb2a-7dd51d583e2a"/>
            <p:cNvSpPr>
              <a:spLocks noChangeAspect="1"/>
            </p:cNvSpPr>
            <p:nvPr/>
          </p:nvSpPr>
          <p:spPr bwMode="auto">
            <a:xfrm>
              <a:off x="4371959" y="5271914"/>
              <a:ext cx="105317" cy="553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44" name="5d2f0e81-5612-4d64-813b-7c8e5ee2092f"/>
            <p:cNvSpPr>
              <a:spLocks noChangeAspect="1"/>
            </p:cNvSpPr>
            <p:nvPr/>
          </p:nvSpPr>
          <p:spPr bwMode="auto">
            <a:xfrm>
              <a:off x="4338803" y="5264775"/>
              <a:ext cx="33155" cy="7139"/>
            </a:xfrm>
            <a:custGeom>
              <a:avLst/>
              <a:gdLst/>
              <a:ahLst/>
              <a:cxnLst>
                <a:cxn ang="0">
                  <a:pos x="0" y="2"/>
                </a:cxn>
                <a:cxn ang="0">
                  <a:pos x="0" y="0"/>
                </a:cxn>
                <a:cxn ang="0">
                  <a:pos x="17" y="4"/>
                </a:cxn>
                <a:cxn ang="0">
                  <a:pos x="17" y="4"/>
                </a:cxn>
                <a:cxn ang="0">
                  <a:pos x="0" y="2"/>
                </a:cxn>
              </a:cxnLst>
              <a:rect l="0" t="0" r="r" b="b"/>
              <a:pathLst>
                <a:path w="17" h="4">
                  <a:moveTo>
                    <a:pt x="0" y="2"/>
                  </a:moveTo>
                  <a:lnTo>
                    <a:pt x="0" y="0"/>
                  </a:lnTo>
                  <a:lnTo>
                    <a:pt x="17" y="4"/>
                  </a:lnTo>
                  <a:lnTo>
                    <a:pt x="17"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45" name="3744cbfe-d9ed-4720-88e6-fbd25f36a3ea"/>
            <p:cNvSpPr>
              <a:spLocks noChangeAspect="1"/>
            </p:cNvSpPr>
            <p:nvPr/>
          </p:nvSpPr>
          <p:spPr bwMode="auto">
            <a:xfrm>
              <a:off x="4371959" y="5271914"/>
              <a:ext cx="105317" cy="17848"/>
            </a:xfrm>
            <a:custGeom>
              <a:avLst/>
              <a:gdLst/>
              <a:ahLst/>
              <a:cxnLst>
                <a:cxn ang="0">
                  <a:pos x="0" y="0"/>
                </a:cxn>
                <a:cxn ang="0">
                  <a:pos x="23" y="3"/>
                </a:cxn>
                <a:cxn ang="0">
                  <a:pos x="23" y="4"/>
                </a:cxn>
                <a:cxn ang="0">
                  <a:pos x="7" y="3"/>
                </a:cxn>
                <a:cxn ang="0">
                  <a:pos x="0" y="0"/>
                </a:cxn>
              </a:cxnLst>
              <a:rect l="0" t="0" r="r" b="b"/>
              <a:pathLst>
                <a:path w="23" h="4">
                  <a:moveTo>
                    <a:pt x="0" y="0"/>
                  </a:moveTo>
                  <a:cubicBezTo>
                    <a:pt x="0" y="0"/>
                    <a:pt x="6" y="4"/>
                    <a:pt x="23" y="3"/>
                  </a:cubicBezTo>
                  <a:cubicBezTo>
                    <a:pt x="23" y="4"/>
                    <a:pt x="23" y="4"/>
                    <a:pt x="23" y="4"/>
                  </a:cubicBezTo>
                  <a:cubicBezTo>
                    <a:pt x="23" y="4"/>
                    <a:pt x="13" y="4"/>
                    <a:pt x="7"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246" name="37a397a1-0e30-40c1-a70f-8609ae4a5249"/>
            <p:cNvSpPr>
              <a:spLocks noChangeAspect="1" noChangeArrowheads="1"/>
            </p:cNvSpPr>
            <p:nvPr/>
          </p:nvSpPr>
          <p:spPr bwMode="auto">
            <a:xfrm>
              <a:off x="4477276" y="5289763"/>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47" name="e3966031-56a8-4435-8309-fc539257d3ec"/>
            <p:cNvSpPr>
              <a:spLocks noChangeAspect="1"/>
            </p:cNvSpPr>
            <p:nvPr/>
          </p:nvSpPr>
          <p:spPr bwMode="auto">
            <a:xfrm>
              <a:off x="4338803" y="5209444"/>
              <a:ext cx="179429" cy="67825"/>
            </a:xfrm>
            <a:custGeom>
              <a:avLst/>
              <a:gdLst/>
              <a:ahLst/>
              <a:cxnLst>
                <a:cxn ang="0">
                  <a:pos x="0" y="0"/>
                </a:cxn>
                <a:cxn ang="0">
                  <a:pos x="92" y="9"/>
                </a:cxn>
                <a:cxn ang="0">
                  <a:pos x="92" y="38"/>
                </a:cxn>
                <a:cxn ang="0">
                  <a:pos x="0" y="28"/>
                </a:cxn>
                <a:cxn ang="0">
                  <a:pos x="0" y="0"/>
                </a:cxn>
              </a:cxnLst>
              <a:rect l="0" t="0" r="r" b="b"/>
              <a:pathLst>
                <a:path w="92" h="38">
                  <a:moveTo>
                    <a:pt x="0" y="0"/>
                  </a:moveTo>
                  <a:lnTo>
                    <a:pt x="92" y="9"/>
                  </a:lnTo>
                  <a:lnTo>
                    <a:pt x="92"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48" name="fb3d5424-2e04-4e1e-853b-35a8ddee7108"/>
            <p:cNvSpPr>
              <a:spLocks noChangeAspect="1"/>
            </p:cNvSpPr>
            <p:nvPr/>
          </p:nvSpPr>
          <p:spPr bwMode="auto">
            <a:xfrm>
              <a:off x="4338803" y="5213013"/>
              <a:ext cx="33155" cy="42837"/>
            </a:xfrm>
            <a:custGeom>
              <a:avLst/>
              <a:gdLst/>
              <a:ahLst/>
              <a:cxnLst>
                <a:cxn ang="0">
                  <a:pos x="0" y="22"/>
                </a:cxn>
                <a:cxn ang="0">
                  <a:pos x="17" y="24"/>
                </a:cxn>
                <a:cxn ang="0">
                  <a:pos x="17" y="3"/>
                </a:cxn>
                <a:cxn ang="0">
                  <a:pos x="0" y="0"/>
                </a:cxn>
                <a:cxn ang="0">
                  <a:pos x="0" y="22"/>
                </a:cxn>
              </a:cxnLst>
              <a:rect l="0" t="0" r="r" b="b"/>
              <a:pathLst>
                <a:path w="17" h="24">
                  <a:moveTo>
                    <a:pt x="0" y="22"/>
                  </a:moveTo>
                  <a:lnTo>
                    <a:pt x="17" y="24"/>
                  </a:lnTo>
                  <a:lnTo>
                    <a:pt x="17"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249" name="2436c155-11da-4b12-8f39-5e10c60c38e6"/>
            <p:cNvSpPr>
              <a:spLocks noChangeAspect="1"/>
            </p:cNvSpPr>
            <p:nvPr/>
          </p:nvSpPr>
          <p:spPr bwMode="auto">
            <a:xfrm>
              <a:off x="4371959" y="5218368"/>
              <a:ext cx="105317" cy="58901"/>
            </a:xfrm>
            <a:custGeom>
              <a:avLst/>
              <a:gdLst/>
              <a:ahLst/>
              <a:cxnLst>
                <a:cxn ang="0">
                  <a:pos x="0" y="9"/>
                </a:cxn>
                <a:cxn ang="0">
                  <a:pos x="23" y="7"/>
                </a:cxn>
                <a:cxn ang="0">
                  <a:pos x="23" y="4"/>
                </a:cxn>
                <a:cxn ang="0">
                  <a:pos x="0" y="0"/>
                </a:cxn>
                <a:cxn ang="0">
                  <a:pos x="0" y="9"/>
                </a:cxn>
              </a:cxnLst>
              <a:rect l="0" t="0" r="r" b="b"/>
              <a:pathLst>
                <a:path w="23" h="14">
                  <a:moveTo>
                    <a:pt x="0" y="9"/>
                  </a:moveTo>
                  <a:cubicBezTo>
                    <a:pt x="0" y="9"/>
                    <a:pt x="10" y="14"/>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50" name="4246f2b6-44e4-4bf1-9d2c-fc97916c1700"/>
            <p:cNvSpPr>
              <a:spLocks noChangeAspect="1"/>
            </p:cNvSpPr>
            <p:nvPr/>
          </p:nvSpPr>
          <p:spPr bwMode="auto">
            <a:xfrm>
              <a:off x="4338803" y="5213013"/>
              <a:ext cx="33155" cy="5355"/>
            </a:xfrm>
            <a:custGeom>
              <a:avLst/>
              <a:gdLst/>
              <a:ahLst/>
              <a:cxnLst>
                <a:cxn ang="0">
                  <a:pos x="0" y="0"/>
                </a:cxn>
                <a:cxn ang="0">
                  <a:pos x="0" y="0"/>
                </a:cxn>
                <a:cxn ang="0">
                  <a:pos x="17" y="3"/>
                </a:cxn>
                <a:cxn ang="0">
                  <a:pos x="17" y="3"/>
                </a:cxn>
                <a:cxn ang="0">
                  <a:pos x="0" y="0"/>
                </a:cxn>
              </a:cxnLst>
              <a:rect l="0" t="0" r="r" b="b"/>
              <a:pathLst>
                <a:path w="17" h="3">
                  <a:moveTo>
                    <a:pt x="0" y="0"/>
                  </a:moveTo>
                  <a:lnTo>
                    <a:pt x="0" y="0"/>
                  </a:lnTo>
                  <a:lnTo>
                    <a:pt x="17" y="3"/>
                  </a:lnTo>
                  <a:lnTo>
                    <a:pt x="17" y="3"/>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51" name="2aae57af-3975-4d85-a81c-138870349c9e"/>
            <p:cNvSpPr>
              <a:spLocks noChangeAspect="1"/>
            </p:cNvSpPr>
            <p:nvPr/>
          </p:nvSpPr>
          <p:spPr bwMode="auto">
            <a:xfrm>
              <a:off x="4371959" y="5218368"/>
              <a:ext cx="105317" cy="21418"/>
            </a:xfrm>
            <a:custGeom>
              <a:avLst/>
              <a:gdLst/>
              <a:ahLst/>
              <a:cxnLst>
                <a:cxn ang="0">
                  <a:pos x="0" y="0"/>
                </a:cxn>
                <a:cxn ang="0">
                  <a:pos x="23" y="4"/>
                </a:cxn>
                <a:cxn ang="0">
                  <a:pos x="23" y="4"/>
                </a:cxn>
                <a:cxn ang="0">
                  <a:pos x="7" y="3"/>
                </a:cxn>
                <a:cxn ang="0">
                  <a:pos x="0" y="0"/>
                </a:cxn>
              </a:cxnLst>
              <a:rect l="0" t="0" r="r" b="b"/>
              <a:pathLst>
                <a:path w="23" h="5">
                  <a:moveTo>
                    <a:pt x="0" y="0"/>
                  </a:moveTo>
                  <a:cubicBezTo>
                    <a:pt x="0" y="0"/>
                    <a:pt x="6" y="5"/>
                    <a:pt x="23" y="4"/>
                  </a:cubicBezTo>
                  <a:cubicBezTo>
                    <a:pt x="23" y="4"/>
                    <a:pt x="23" y="4"/>
                    <a:pt x="23" y="4"/>
                  </a:cubicBezTo>
                  <a:cubicBezTo>
                    <a:pt x="23" y="4"/>
                    <a:pt x="13" y="5"/>
                    <a:pt x="7" y="3"/>
                  </a:cubicBezTo>
                  <a:cubicBezTo>
                    <a:pt x="0" y="2"/>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252" name="29e087a1-58a0-4150-b283-a18b13c4b137"/>
            <p:cNvSpPr>
              <a:spLocks noChangeAspect="1" noChangeArrowheads="1"/>
            </p:cNvSpPr>
            <p:nvPr/>
          </p:nvSpPr>
          <p:spPr bwMode="auto">
            <a:xfrm>
              <a:off x="4477276" y="5234433"/>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53" name="096777bf-598c-4dfe-ada7-3d6f15f1b8ac"/>
            <p:cNvSpPr>
              <a:spLocks noChangeAspect="1"/>
            </p:cNvSpPr>
            <p:nvPr/>
          </p:nvSpPr>
          <p:spPr bwMode="auto">
            <a:xfrm>
              <a:off x="4338803" y="5154114"/>
              <a:ext cx="179429" cy="67825"/>
            </a:xfrm>
            <a:custGeom>
              <a:avLst/>
              <a:gdLst/>
              <a:ahLst/>
              <a:cxnLst>
                <a:cxn ang="0">
                  <a:pos x="0" y="0"/>
                </a:cxn>
                <a:cxn ang="0">
                  <a:pos x="92" y="12"/>
                </a:cxn>
                <a:cxn ang="0">
                  <a:pos x="92" y="38"/>
                </a:cxn>
                <a:cxn ang="0">
                  <a:pos x="0" y="29"/>
                </a:cxn>
                <a:cxn ang="0">
                  <a:pos x="0" y="0"/>
                </a:cxn>
              </a:cxnLst>
              <a:rect l="0" t="0" r="r" b="b"/>
              <a:pathLst>
                <a:path w="92" h="38">
                  <a:moveTo>
                    <a:pt x="0" y="0"/>
                  </a:moveTo>
                  <a:lnTo>
                    <a:pt x="92" y="12"/>
                  </a:lnTo>
                  <a:lnTo>
                    <a:pt x="92"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54" name="2525c6d1-28de-4dd1-bc3a-9fbfacd266cb"/>
            <p:cNvSpPr>
              <a:spLocks noChangeAspect="1"/>
            </p:cNvSpPr>
            <p:nvPr/>
          </p:nvSpPr>
          <p:spPr bwMode="auto">
            <a:xfrm>
              <a:off x="4338803" y="5159468"/>
              <a:ext cx="33155" cy="41052"/>
            </a:xfrm>
            <a:custGeom>
              <a:avLst/>
              <a:gdLst/>
              <a:ahLst/>
              <a:cxnLst>
                <a:cxn ang="0">
                  <a:pos x="0" y="21"/>
                </a:cxn>
                <a:cxn ang="0">
                  <a:pos x="17" y="23"/>
                </a:cxn>
                <a:cxn ang="0">
                  <a:pos x="17" y="4"/>
                </a:cxn>
                <a:cxn ang="0">
                  <a:pos x="0" y="0"/>
                </a:cxn>
                <a:cxn ang="0">
                  <a:pos x="0" y="21"/>
                </a:cxn>
              </a:cxnLst>
              <a:rect l="0" t="0" r="r" b="b"/>
              <a:pathLst>
                <a:path w="17" h="23">
                  <a:moveTo>
                    <a:pt x="0" y="21"/>
                  </a:moveTo>
                  <a:lnTo>
                    <a:pt x="17" y="23"/>
                  </a:lnTo>
                  <a:lnTo>
                    <a:pt x="17" y="4"/>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55" name="492c51d6-70ea-43a2-ae2a-76475d881c6e"/>
            <p:cNvSpPr>
              <a:spLocks noChangeAspect="1"/>
            </p:cNvSpPr>
            <p:nvPr/>
          </p:nvSpPr>
          <p:spPr bwMode="auto">
            <a:xfrm>
              <a:off x="4371959" y="5166608"/>
              <a:ext cx="105317"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56" name="3a0e3723-11e5-4118-a3f1-deef455d4181"/>
            <p:cNvSpPr>
              <a:spLocks noChangeAspect="1"/>
            </p:cNvSpPr>
            <p:nvPr/>
          </p:nvSpPr>
          <p:spPr bwMode="auto">
            <a:xfrm>
              <a:off x="4338803" y="5159468"/>
              <a:ext cx="33155" cy="7139"/>
            </a:xfrm>
            <a:custGeom>
              <a:avLst/>
              <a:gdLst/>
              <a:ahLst/>
              <a:cxnLst>
                <a:cxn ang="0">
                  <a:pos x="0" y="0"/>
                </a:cxn>
                <a:cxn ang="0">
                  <a:pos x="0" y="0"/>
                </a:cxn>
                <a:cxn ang="0">
                  <a:pos x="17" y="2"/>
                </a:cxn>
                <a:cxn ang="0">
                  <a:pos x="17" y="4"/>
                </a:cxn>
                <a:cxn ang="0">
                  <a:pos x="0" y="0"/>
                </a:cxn>
              </a:cxnLst>
              <a:rect l="0" t="0" r="r" b="b"/>
              <a:pathLst>
                <a:path w="17" h="4">
                  <a:moveTo>
                    <a:pt x="0" y="0"/>
                  </a:moveTo>
                  <a:lnTo>
                    <a:pt x="0" y="0"/>
                  </a:lnTo>
                  <a:lnTo>
                    <a:pt x="17" y="2"/>
                  </a:lnTo>
                  <a:lnTo>
                    <a:pt x="17" y="4"/>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57" name="e393a049-3b39-4357-855f-8490fe1f628e"/>
            <p:cNvSpPr>
              <a:spLocks noChangeAspect="1"/>
            </p:cNvSpPr>
            <p:nvPr/>
          </p:nvSpPr>
          <p:spPr bwMode="auto">
            <a:xfrm>
              <a:off x="4371959" y="5163038"/>
              <a:ext cx="105317" cy="21418"/>
            </a:xfrm>
            <a:custGeom>
              <a:avLst/>
              <a:gdLst/>
              <a:ahLst/>
              <a:cxnLst>
                <a:cxn ang="0">
                  <a:pos x="0" y="0"/>
                </a:cxn>
                <a:cxn ang="0">
                  <a:pos x="23" y="4"/>
                </a:cxn>
                <a:cxn ang="0">
                  <a:pos x="23" y="4"/>
                </a:cxn>
                <a:cxn ang="0">
                  <a:pos x="7" y="3"/>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58" name="bdbfc3c5-cb73-4ef5-a62d-de36aa1223bf"/>
            <p:cNvSpPr>
              <a:spLocks noChangeAspect="1" noChangeArrowheads="1"/>
            </p:cNvSpPr>
            <p:nvPr/>
          </p:nvSpPr>
          <p:spPr bwMode="auto">
            <a:xfrm>
              <a:off x="4477276" y="5179101"/>
              <a:ext cx="3901" cy="14279"/>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59" name="b9356d6f-4895-4cbf-8ff6-0f3d9da3fb3a"/>
            <p:cNvSpPr>
              <a:spLocks noChangeAspect="1"/>
            </p:cNvSpPr>
            <p:nvPr/>
          </p:nvSpPr>
          <p:spPr bwMode="auto">
            <a:xfrm>
              <a:off x="4338803" y="5100568"/>
              <a:ext cx="179429" cy="71395"/>
            </a:xfrm>
            <a:custGeom>
              <a:avLst/>
              <a:gdLst/>
              <a:ahLst/>
              <a:cxnLst>
                <a:cxn ang="0">
                  <a:pos x="0" y="0"/>
                </a:cxn>
                <a:cxn ang="0">
                  <a:pos x="92" y="11"/>
                </a:cxn>
                <a:cxn ang="0">
                  <a:pos x="92" y="40"/>
                </a:cxn>
                <a:cxn ang="0">
                  <a:pos x="0" y="28"/>
                </a:cxn>
                <a:cxn ang="0">
                  <a:pos x="0" y="0"/>
                </a:cxn>
              </a:cxnLst>
              <a:rect l="0" t="0" r="r" b="b"/>
              <a:pathLst>
                <a:path w="92" h="40">
                  <a:moveTo>
                    <a:pt x="0" y="0"/>
                  </a:moveTo>
                  <a:lnTo>
                    <a:pt x="92" y="11"/>
                  </a:lnTo>
                  <a:lnTo>
                    <a:pt x="92" y="40"/>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60" name="f7d79a9f-9b1f-462a-afd6-7ef114ff9133"/>
            <p:cNvSpPr>
              <a:spLocks noChangeAspect="1"/>
            </p:cNvSpPr>
            <p:nvPr/>
          </p:nvSpPr>
          <p:spPr bwMode="auto">
            <a:xfrm>
              <a:off x="4338803" y="5107707"/>
              <a:ext cx="33155" cy="39267"/>
            </a:xfrm>
            <a:custGeom>
              <a:avLst/>
              <a:gdLst/>
              <a:ahLst/>
              <a:cxnLst>
                <a:cxn ang="0">
                  <a:pos x="0" y="22"/>
                </a:cxn>
                <a:cxn ang="0">
                  <a:pos x="17" y="22"/>
                </a:cxn>
                <a:cxn ang="0">
                  <a:pos x="17" y="3"/>
                </a:cxn>
                <a:cxn ang="0">
                  <a:pos x="0" y="0"/>
                </a:cxn>
                <a:cxn ang="0">
                  <a:pos x="0" y="22"/>
                </a:cxn>
              </a:cxnLst>
              <a:rect l="0" t="0" r="r" b="b"/>
              <a:pathLst>
                <a:path w="17" h="22">
                  <a:moveTo>
                    <a:pt x="0" y="22"/>
                  </a:moveTo>
                  <a:lnTo>
                    <a:pt x="17" y="22"/>
                  </a:lnTo>
                  <a:lnTo>
                    <a:pt x="17"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261" name="cf0bdf0a-fb9d-4767-9afb-ef2570894799"/>
            <p:cNvSpPr>
              <a:spLocks noChangeAspect="1"/>
            </p:cNvSpPr>
            <p:nvPr/>
          </p:nvSpPr>
          <p:spPr bwMode="auto">
            <a:xfrm>
              <a:off x="4371959" y="5113061"/>
              <a:ext cx="105317" cy="53546"/>
            </a:xfrm>
            <a:custGeom>
              <a:avLst/>
              <a:gdLst/>
              <a:ahLst/>
              <a:cxnLst>
                <a:cxn ang="0">
                  <a:pos x="0" y="8"/>
                </a:cxn>
                <a:cxn ang="0">
                  <a:pos x="23" y="7"/>
                </a:cxn>
                <a:cxn ang="0">
                  <a:pos x="23" y="3"/>
                </a:cxn>
                <a:cxn ang="0">
                  <a:pos x="0" y="0"/>
                </a:cxn>
                <a:cxn ang="0">
                  <a:pos x="0" y="8"/>
                </a:cxn>
              </a:cxnLst>
              <a:rect l="0" t="0" r="r" b="b"/>
              <a:pathLst>
                <a:path w="23" h="13">
                  <a:moveTo>
                    <a:pt x="0" y="8"/>
                  </a:moveTo>
                  <a:cubicBezTo>
                    <a:pt x="0" y="8"/>
                    <a:pt x="10" y="13"/>
                    <a:pt x="23" y="7"/>
                  </a:cubicBezTo>
                  <a:cubicBezTo>
                    <a:pt x="23" y="3"/>
                    <a:pt x="23" y="3"/>
                    <a:pt x="23" y="3"/>
                  </a:cubicBezTo>
                  <a:cubicBezTo>
                    <a:pt x="23"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62" name="464214c1-c8d5-4afb-a0b2-373cc0a77809"/>
            <p:cNvSpPr>
              <a:spLocks noChangeAspect="1"/>
            </p:cNvSpPr>
            <p:nvPr/>
          </p:nvSpPr>
          <p:spPr bwMode="auto">
            <a:xfrm>
              <a:off x="4338803" y="5104137"/>
              <a:ext cx="33155" cy="8924"/>
            </a:xfrm>
            <a:custGeom>
              <a:avLst/>
              <a:gdLst/>
              <a:ahLst/>
              <a:cxnLst>
                <a:cxn ang="0">
                  <a:pos x="0" y="2"/>
                </a:cxn>
                <a:cxn ang="0">
                  <a:pos x="0" y="0"/>
                </a:cxn>
                <a:cxn ang="0">
                  <a:pos x="17" y="2"/>
                </a:cxn>
                <a:cxn ang="0">
                  <a:pos x="17" y="5"/>
                </a:cxn>
                <a:cxn ang="0">
                  <a:pos x="0" y="2"/>
                </a:cxn>
              </a:cxnLst>
              <a:rect l="0" t="0" r="r" b="b"/>
              <a:pathLst>
                <a:path w="17" h="5">
                  <a:moveTo>
                    <a:pt x="0" y="2"/>
                  </a:moveTo>
                  <a:lnTo>
                    <a:pt x="0" y="0"/>
                  </a:lnTo>
                  <a:lnTo>
                    <a:pt x="17" y="2"/>
                  </a:lnTo>
                  <a:lnTo>
                    <a:pt x="17"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63" name="3ba43a80-2d9b-4b54-b147-ed750a29c326"/>
            <p:cNvSpPr>
              <a:spLocks noChangeAspect="1"/>
            </p:cNvSpPr>
            <p:nvPr/>
          </p:nvSpPr>
          <p:spPr bwMode="auto">
            <a:xfrm>
              <a:off x="4371959" y="5107707"/>
              <a:ext cx="105317" cy="21418"/>
            </a:xfrm>
            <a:custGeom>
              <a:avLst/>
              <a:gdLst/>
              <a:ahLst/>
              <a:cxnLst>
                <a:cxn ang="0">
                  <a:pos x="0" y="0"/>
                </a:cxn>
                <a:cxn ang="0">
                  <a:pos x="23" y="4"/>
                </a:cxn>
                <a:cxn ang="0">
                  <a:pos x="23" y="4"/>
                </a:cxn>
                <a:cxn ang="0">
                  <a:pos x="7" y="4"/>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7" y="4"/>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64" name="ae5ec18e-6d53-435c-ad7c-b86b70d5c29e"/>
            <p:cNvSpPr>
              <a:spLocks noChangeAspect="1"/>
            </p:cNvSpPr>
            <p:nvPr/>
          </p:nvSpPr>
          <p:spPr bwMode="auto">
            <a:xfrm>
              <a:off x="4477276" y="5125555"/>
              <a:ext cx="3901" cy="16064"/>
            </a:xfrm>
            <a:custGeom>
              <a:avLst/>
              <a:gdLst/>
              <a:ahLst/>
              <a:cxnLst>
                <a:cxn ang="0">
                  <a:pos x="2" y="7"/>
                </a:cxn>
                <a:cxn ang="0">
                  <a:pos x="0" y="9"/>
                </a:cxn>
                <a:cxn ang="0">
                  <a:pos x="0" y="0"/>
                </a:cxn>
                <a:cxn ang="0">
                  <a:pos x="2" y="2"/>
                </a:cxn>
                <a:cxn ang="0">
                  <a:pos x="2" y="7"/>
                </a:cxn>
              </a:cxnLst>
              <a:rect l="0" t="0" r="r" b="b"/>
              <a:pathLst>
                <a:path w="2" h="9">
                  <a:moveTo>
                    <a:pt x="2" y="7"/>
                  </a:moveTo>
                  <a:lnTo>
                    <a:pt x="0" y="9"/>
                  </a:lnTo>
                  <a:lnTo>
                    <a:pt x="0" y="0"/>
                  </a:lnTo>
                  <a:lnTo>
                    <a:pt x="2" y="2"/>
                  </a:lnTo>
                  <a:lnTo>
                    <a:pt x="2" y="7"/>
                  </a:lnTo>
                  <a:close/>
                </a:path>
              </a:pathLst>
            </a:custGeom>
            <a:solidFill>
              <a:srgbClr val="D2DAE4"/>
            </a:solidFill>
            <a:ln w="9525">
              <a:noFill/>
              <a:round/>
            </a:ln>
          </p:spPr>
          <p:txBody>
            <a:bodyPr/>
            <a:lstStyle/>
            <a:p>
              <a:endParaRPr lang="en-US" altLang="zh-CN" dirty="0">
                <a:latin typeface="FrutigerNext LT Regular"/>
              </a:endParaRPr>
            </a:p>
          </p:txBody>
        </p:sp>
        <p:sp>
          <p:nvSpPr>
            <p:cNvPr id="265" name="8a500390-a957-41da-b761-2bd343c77079"/>
            <p:cNvSpPr>
              <a:spLocks noChangeAspect="1"/>
            </p:cNvSpPr>
            <p:nvPr/>
          </p:nvSpPr>
          <p:spPr bwMode="auto">
            <a:xfrm>
              <a:off x="4338803" y="5048806"/>
              <a:ext cx="179429" cy="67825"/>
            </a:xfrm>
            <a:custGeom>
              <a:avLst/>
              <a:gdLst/>
              <a:ahLst/>
              <a:cxnLst>
                <a:cxn ang="0">
                  <a:pos x="0" y="0"/>
                </a:cxn>
                <a:cxn ang="0">
                  <a:pos x="92" y="10"/>
                </a:cxn>
                <a:cxn ang="0">
                  <a:pos x="92" y="38"/>
                </a:cxn>
                <a:cxn ang="0">
                  <a:pos x="0" y="26"/>
                </a:cxn>
                <a:cxn ang="0">
                  <a:pos x="0" y="0"/>
                </a:cxn>
              </a:cxnLst>
              <a:rect l="0" t="0" r="r" b="b"/>
              <a:pathLst>
                <a:path w="92" h="38">
                  <a:moveTo>
                    <a:pt x="0" y="0"/>
                  </a:moveTo>
                  <a:lnTo>
                    <a:pt x="92" y="10"/>
                  </a:lnTo>
                  <a:lnTo>
                    <a:pt x="92" y="38"/>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66" name="394c82ac-87b5-4bca-8549-30c876f66b0a"/>
            <p:cNvSpPr>
              <a:spLocks noChangeAspect="1"/>
            </p:cNvSpPr>
            <p:nvPr/>
          </p:nvSpPr>
          <p:spPr bwMode="auto">
            <a:xfrm>
              <a:off x="4338803" y="5054161"/>
              <a:ext cx="33155" cy="41052"/>
            </a:xfrm>
            <a:custGeom>
              <a:avLst/>
              <a:gdLst/>
              <a:ahLst/>
              <a:cxnLst>
                <a:cxn ang="0">
                  <a:pos x="0" y="21"/>
                </a:cxn>
                <a:cxn ang="0">
                  <a:pos x="17" y="23"/>
                </a:cxn>
                <a:cxn ang="0">
                  <a:pos x="17" y="2"/>
                </a:cxn>
                <a:cxn ang="0">
                  <a:pos x="0" y="0"/>
                </a:cxn>
                <a:cxn ang="0">
                  <a:pos x="0" y="21"/>
                </a:cxn>
              </a:cxnLst>
              <a:rect l="0" t="0" r="r" b="b"/>
              <a:pathLst>
                <a:path w="17" h="23">
                  <a:moveTo>
                    <a:pt x="0" y="21"/>
                  </a:moveTo>
                  <a:lnTo>
                    <a:pt x="17" y="23"/>
                  </a:lnTo>
                  <a:lnTo>
                    <a:pt x="17"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67" name="866f7f8a-7df1-4cf0-b827-94053489ad5d"/>
            <p:cNvSpPr>
              <a:spLocks noChangeAspect="1"/>
            </p:cNvSpPr>
            <p:nvPr/>
          </p:nvSpPr>
          <p:spPr bwMode="auto">
            <a:xfrm>
              <a:off x="4371959" y="5057730"/>
              <a:ext cx="105317" cy="553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68" name="5af28504-45a5-45f8-b076-193abf51a0cf"/>
            <p:cNvSpPr>
              <a:spLocks noChangeAspect="1"/>
            </p:cNvSpPr>
            <p:nvPr/>
          </p:nvSpPr>
          <p:spPr bwMode="auto">
            <a:xfrm>
              <a:off x="4338803" y="5048806"/>
              <a:ext cx="33155" cy="8924"/>
            </a:xfrm>
            <a:custGeom>
              <a:avLst/>
              <a:gdLst/>
              <a:ahLst/>
              <a:cxnLst>
                <a:cxn ang="0">
                  <a:pos x="0" y="3"/>
                </a:cxn>
                <a:cxn ang="0">
                  <a:pos x="0" y="0"/>
                </a:cxn>
                <a:cxn ang="0">
                  <a:pos x="17" y="5"/>
                </a:cxn>
                <a:cxn ang="0">
                  <a:pos x="17" y="5"/>
                </a:cxn>
                <a:cxn ang="0">
                  <a:pos x="0" y="3"/>
                </a:cxn>
              </a:cxnLst>
              <a:rect l="0" t="0" r="r" b="b"/>
              <a:pathLst>
                <a:path w="17" h="5">
                  <a:moveTo>
                    <a:pt x="0" y="3"/>
                  </a:moveTo>
                  <a:lnTo>
                    <a:pt x="0" y="0"/>
                  </a:lnTo>
                  <a:lnTo>
                    <a:pt x="17" y="5"/>
                  </a:lnTo>
                  <a:lnTo>
                    <a:pt x="17" y="5"/>
                  </a:lnTo>
                  <a:lnTo>
                    <a:pt x="0" y="3"/>
                  </a:lnTo>
                  <a:close/>
                </a:path>
              </a:pathLst>
            </a:custGeom>
            <a:solidFill>
              <a:srgbClr val="A4B4CB"/>
            </a:solidFill>
            <a:ln w="9525">
              <a:noFill/>
              <a:round/>
            </a:ln>
          </p:spPr>
          <p:txBody>
            <a:bodyPr/>
            <a:lstStyle/>
            <a:p>
              <a:endParaRPr lang="en-US" altLang="zh-CN" dirty="0">
                <a:latin typeface="FrutigerNext LT Regular"/>
              </a:endParaRPr>
            </a:p>
          </p:txBody>
        </p:sp>
        <p:sp>
          <p:nvSpPr>
            <p:cNvPr id="269" name="0c737fe1-0e9e-4287-a055-916a5e6f0762"/>
            <p:cNvSpPr>
              <a:spLocks noChangeAspect="1"/>
            </p:cNvSpPr>
            <p:nvPr/>
          </p:nvSpPr>
          <p:spPr bwMode="auto">
            <a:xfrm>
              <a:off x="4371959" y="5057730"/>
              <a:ext cx="105317" cy="16064"/>
            </a:xfrm>
            <a:custGeom>
              <a:avLst/>
              <a:gdLst/>
              <a:ahLst/>
              <a:cxnLst>
                <a:cxn ang="0">
                  <a:pos x="0" y="0"/>
                </a:cxn>
                <a:cxn ang="0">
                  <a:pos x="23" y="3"/>
                </a:cxn>
                <a:cxn ang="0">
                  <a:pos x="23" y="4"/>
                </a:cxn>
                <a:cxn ang="0">
                  <a:pos x="7" y="3"/>
                </a:cxn>
                <a:cxn ang="0">
                  <a:pos x="0" y="0"/>
                </a:cxn>
              </a:cxnLst>
              <a:rect l="0" t="0" r="r" b="b"/>
              <a:pathLst>
                <a:path w="23" h="4">
                  <a:moveTo>
                    <a:pt x="0" y="0"/>
                  </a:moveTo>
                  <a:cubicBezTo>
                    <a:pt x="0" y="0"/>
                    <a:pt x="6" y="4"/>
                    <a:pt x="23" y="3"/>
                  </a:cubicBezTo>
                  <a:cubicBezTo>
                    <a:pt x="23" y="4"/>
                    <a:pt x="23" y="4"/>
                    <a:pt x="23" y="4"/>
                  </a:cubicBezTo>
                  <a:cubicBezTo>
                    <a:pt x="23" y="4"/>
                    <a:pt x="13" y="4"/>
                    <a:pt x="7"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270" name="f4e3fb6e-4484-442e-9e67-6a7a658dfd63"/>
            <p:cNvSpPr>
              <a:spLocks noChangeAspect="1" noChangeArrowheads="1"/>
            </p:cNvSpPr>
            <p:nvPr/>
          </p:nvSpPr>
          <p:spPr bwMode="auto">
            <a:xfrm>
              <a:off x="4477276" y="5073794"/>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71" name="c58aa890-8870-44a6-ad28-09285f62a1b8"/>
            <p:cNvSpPr>
              <a:spLocks noChangeAspect="1"/>
            </p:cNvSpPr>
            <p:nvPr/>
          </p:nvSpPr>
          <p:spPr bwMode="auto">
            <a:xfrm>
              <a:off x="4524083" y="5286193"/>
              <a:ext cx="183330" cy="66040"/>
            </a:xfrm>
            <a:custGeom>
              <a:avLst/>
              <a:gdLst/>
              <a:ahLst/>
              <a:cxnLst>
                <a:cxn ang="0">
                  <a:pos x="0" y="0"/>
                </a:cxn>
                <a:cxn ang="0">
                  <a:pos x="94" y="9"/>
                </a:cxn>
                <a:cxn ang="0">
                  <a:pos x="94" y="37"/>
                </a:cxn>
                <a:cxn ang="0">
                  <a:pos x="0" y="25"/>
                </a:cxn>
                <a:cxn ang="0">
                  <a:pos x="0" y="0"/>
                </a:cxn>
              </a:cxnLst>
              <a:rect l="0" t="0" r="r" b="b"/>
              <a:pathLst>
                <a:path w="94" h="37">
                  <a:moveTo>
                    <a:pt x="0" y="0"/>
                  </a:moveTo>
                  <a:lnTo>
                    <a:pt x="94" y="9"/>
                  </a:lnTo>
                  <a:lnTo>
                    <a:pt x="94" y="37"/>
                  </a:lnTo>
                  <a:lnTo>
                    <a:pt x="0" y="25"/>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72" name="b5eb8857-cd49-4275-a483-e91494719fe0"/>
            <p:cNvSpPr>
              <a:spLocks noChangeAspect="1"/>
            </p:cNvSpPr>
            <p:nvPr/>
          </p:nvSpPr>
          <p:spPr bwMode="auto">
            <a:xfrm>
              <a:off x="4524083" y="5289763"/>
              <a:ext cx="37056" cy="41052"/>
            </a:xfrm>
            <a:custGeom>
              <a:avLst/>
              <a:gdLst/>
              <a:ahLst/>
              <a:cxnLst>
                <a:cxn ang="0">
                  <a:pos x="0" y="21"/>
                </a:cxn>
                <a:cxn ang="0">
                  <a:pos x="19" y="23"/>
                </a:cxn>
                <a:cxn ang="0">
                  <a:pos x="19" y="2"/>
                </a:cxn>
                <a:cxn ang="0">
                  <a:pos x="0" y="0"/>
                </a:cxn>
                <a:cxn ang="0">
                  <a:pos x="0" y="21"/>
                </a:cxn>
              </a:cxnLst>
              <a:rect l="0" t="0" r="r" b="b"/>
              <a:pathLst>
                <a:path w="19" h="23">
                  <a:moveTo>
                    <a:pt x="0" y="21"/>
                  </a:moveTo>
                  <a:lnTo>
                    <a:pt x="19" y="23"/>
                  </a:lnTo>
                  <a:lnTo>
                    <a:pt x="19"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73" name="89de3245-91b7-43a8-b0ef-7b4dd9a6c727"/>
            <p:cNvSpPr>
              <a:spLocks noChangeAspect="1"/>
            </p:cNvSpPr>
            <p:nvPr/>
          </p:nvSpPr>
          <p:spPr bwMode="auto">
            <a:xfrm>
              <a:off x="4561139" y="5293332"/>
              <a:ext cx="105317" cy="553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74" name="12564cc0-0a62-40d1-b0d9-abb89713f637"/>
            <p:cNvSpPr>
              <a:spLocks noChangeAspect="1"/>
            </p:cNvSpPr>
            <p:nvPr/>
          </p:nvSpPr>
          <p:spPr bwMode="auto">
            <a:xfrm>
              <a:off x="4524083" y="5286193"/>
              <a:ext cx="37056" cy="7139"/>
            </a:xfrm>
            <a:custGeom>
              <a:avLst/>
              <a:gdLst/>
              <a:ahLst/>
              <a:cxnLst>
                <a:cxn ang="0">
                  <a:pos x="0" y="2"/>
                </a:cxn>
                <a:cxn ang="0">
                  <a:pos x="0" y="0"/>
                </a:cxn>
                <a:cxn ang="0">
                  <a:pos x="19" y="4"/>
                </a:cxn>
                <a:cxn ang="0">
                  <a:pos x="19" y="4"/>
                </a:cxn>
                <a:cxn ang="0">
                  <a:pos x="0" y="2"/>
                </a:cxn>
              </a:cxnLst>
              <a:rect l="0" t="0" r="r" b="b"/>
              <a:pathLst>
                <a:path w="19" h="4">
                  <a:moveTo>
                    <a:pt x="0" y="2"/>
                  </a:moveTo>
                  <a:lnTo>
                    <a:pt x="0" y="0"/>
                  </a:lnTo>
                  <a:lnTo>
                    <a:pt x="19" y="4"/>
                  </a:lnTo>
                  <a:lnTo>
                    <a:pt x="19"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75" name="ed936b21-e16a-4889-b387-809e5194e1d8"/>
            <p:cNvSpPr>
              <a:spLocks noChangeAspect="1"/>
            </p:cNvSpPr>
            <p:nvPr/>
          </p:nvSpPr>
          <p:spPr bwMode="auto">
            <a:xfrm>
              <a:off x="4561139" y="5293332"/>
              <a:ext cx="105317" cy="17848"/>
            </a:xfrm>
            <a:custGeom>
              <a:avLst/>
              <a:gdLst/>
              <a:ahLst/>
              <a:cxnLst>
                <a:cxn ang="0">
                  <a:pos x="0" y="0"/>
                </a:cxn>
                <a:cxn ang="0">
                  <a:pos x="23" y="3"/>
                </a:cxn>
                <a:cxn ang="0">
                  <a:pos x="23" y="4"/>
                </a:cxn>
                <a:cxn ang="0">
                  <a:pos x="6" y="3"/>
                </a:cxn>
                <a:cxn ang="0">
                  <a:pos x="0" y="0"/>
                </a:cxn>
              </a:cxnLst>
              <a:rect l="0" t="0" r="r" b="b"/>
              <a:pathLst>
                <a:path w="23" h="4">
                  <a:moveTo>
                    <a:pt x="0" y="0"/>
                  </a:moveTo>
                  <a:cubicBezTo>
                    <a:pt x="0" y="0"/>
                    <a:pt x="6" y="4"/>
                    <a:pt x="23" y="3"/>
                  </a:cubicBezTo>
                  <a:cubicBezTo>
                    <a:pt x="23" y="4"/>
                    <a:pt x="23" y="4"/>
                    <a:pt x="23" y="4"/>
                  </a:cubicBezTo>
                  <a:cubicBezTo>
                    <a:pt x="23" y="4"/>
                    <a:pt x="13" y="4"/>
                    <a:pt x="6"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276" name="c91f6f28-b3c1-4c93-9bd5-d40561ba3cd9"/>
            <p:cNvSpPr>
              <a:spLocks noChangeAspect="1"/>
            </p:cNvSpPr>
            <p:nvPr/>
          </p:nvSpPr>
          <p:spPr bwMode="auto">
            <a:xfrm>
              <a:off x="4666457" y="5311182"/>
              <a:ext cx="3901" cy="12494"/>
            </a:xfrm>
            <a:custGeom>
              <a:avLst/>
              <a:gdLst/>
              <a:ahLst/>
              <a:cxnLst>
                <a:cxn ang="0">
                  <a:pos x="2" y="4"/>
                </a:cxn>
                <a:cxn ang="0">
                  <a:pos x="0" y="7"/>
                </a:cxn>
                <a:cxn ang="0">
                  <a:pos x="0" y="0"/>
                </a:cxn>
                <a:cxn ang="0">
                  <a:pos x="2" y="0"/>
                </a:cxn>
                <a:cxn ang="0">
                  <a:pos x="2" y="4"/>
                </a:cxn>
              </a:cxnLst>
              <a:rect l="0" t="0" r="r" b="b"/>
              <a:pathLst>
                <a:path w="2" h="7">
                  <a:moveTo>
                    <a:pt x="2" y="4"/>
                  </a:moveTo>
                  <a:lnTo>
                    <a:pt x="0" y="7"/>
                  </a:lnTo>
                  <a:lnTo>
                    <a:pt x="0" y="0"/>
                  </a:lnTo>
                  <a:lnTo>
                    <a:pt x="2" y="0"/>
                  </a:lnTo>
                  <a:lnTo>
                    <a:pt x="2" y="4"/>
                  </a:lnTo>
                  <a:close/>
                </a:path>
              </a:pathLst>
            </a:custGeom>
            <a:solidFill>
              <a:srgbClr val="D2DAE4"/>
            </a:solidFill>
            <a:ln w="9525">
              <a:noFill/>
              <a:round/>
            </a:ln>
          </p:spPr>
          <p:txBody>
            <a:bodyPr/>
            <a:lstStyle/>
            <a:p>
              <a:endParaRPr lang="en-US" altLang="zh-CN" dirty="0">
                <a:latin typeface="FrutigerNext LT Regular"/>
              </a:endParaRPr>
            </a:p>
          </p:txBody>
        </p:sp>
        <p:sp>
          <p:nvSpPr>
            <p:cNvPr id="277" name="49cec808-4924-4619-86ea-7ddfcf1d5220"/>
            <p:cNvSpPr>
              <a:spLocks noChangeAspect="1"/>
            </p:cNvSpPr>
            <p:nvPr/>
          </p:nvSpPr>
          <p:spPr bwMode="auto">
            <a:xfrm>
              <a:off x="4524083" y="5230863"/>
              <a:ext cx="183330" cy="67825"/>
            </a:xfrm>
            <a:custGeom>
              <a:avLst/>
              <a:gdLst/>
              <a:ahLst/>
              <a:cxnLst>
                <a:cxn ang="0">
                  <a:pos x="0" y="0"/>
                </a:cxn>
                <a:cxn ang="0">
                  <a:pos x="94" y="9"/>
                </a:cxn>
                <a:cxn ang="0">
                  <a:pos x="94" y="38"/>
                </a:cxn>
                <a:cxn ang="0">
                  <a:pos x="0" y="28"/>
                </a:cxn>
                <a:cxn ang="0">
                  <a:pos x="0" y="0"/>
                </a:cxn>
              </a:cxnLst>
              <a:rect l="0" t="0" r="r" b="b"/>
              <a:pathLst>
                <a:path w="94" h="38">
                  <a:moveTo>
                    <a:pt x="0" y="0"/>
                  </a:moveTo>
                  <a:lnTo>
                    <a:pt x="94" y="9"/>
                  </a:lnTo>
                  <a:lnTo>
                    <a:pt x="94"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78" name="08fc5f63-892d-4c5c-bf14-043f3cff269d"/>
            <p:cNvSpPr>
              <a:spLocks noChangeAspect="1"/>
            </p:cNvSpPr>
            <p:nvPr/>
          </p:nvSpPr>
          <p:spPr bwMode="auto">
            <a:xfrm>
              <a:off x="4524083" y="5234433"/>
              <a:ext cx="37056" cy="42837"/>
            </a:xfrm>
            <a:custGeom>
              <a:avLst/>
              <a:gdLst/>
              <a:ahLst/>
              <a:cxnLst>
                <a:cxn ang="0">
                  <a:pos x="0" y="21"/>
                </a:cxn>
                <a:cxn ang="0">
                  <a:pos x="19" y="24"/>
                </a:cxn>
                <a:cxn ang="0">
                  <a:pos x="19" y="3"/>
                </a:cxn>
                <a:cxn ang="0">
                  <a:pos x="0" y="0"/>
                </a:cxn>
                <a:cxn ang="0">
                  <a:pos x="0" y="21"/>
                </a:cxn>
              </a:cxnLst>
              <a:rect l="0" t="0" r="r" b="b"/>
              <a:pathLst>
                <a:path w="19" h="24">
                  <a:moveTo>
                    <a:pt x="0" y="21"/>
                  </a:moveTo>
                  <a:lnTo>
                    <a:pt x="19" y="24"/>
                  </a:lnTo>
                  <a:lnTo>
                    <a:pt x="19" y="3"/>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79" name="d27f47b7-cfef-4f65-a2ea-feb71a65e987"/>
            <p:cNvSpPr>
              <a:spLocks noChangeAspect="1"/>
            </p:cNvSpPr>
            <p:nvPr/>
          </p:nvSpPr>
          <p:spPr bwMode="auto">
            <a:xfrm>
              <a:off x="4561139" y="5239787"/>
              <a:ext cx="105317" cy="53546"/>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280" name="b509bee7-e6db-42e9-8831-7cdf8644f4d1"/>
            <p:cNvSpPr>
              <a:spLocks noChangeAspect="1"/>
            </p:cNvSpPr>
            <p:nvPr/>
          </p:nvSpPr>
          <p:spPr bwMode="auto">
            <a:xfrm>
              <a:off x="4524083" y="5230863"/>
              <a:ext cx="37056" cy="8924"/>
            </a:xfrm>
            <a:custGeom>
              <a:avLst/>
              <a:gdLst/>
              <a:ahLst/>
              <a:cxnLst>
                <a:cxn ang="0">
                  <a:pos x="0" y="2"/>
                </a:cxn>
                <a:cxn ang="0">
                  <a:pos x="0" y="0"/>
                </a:cxn>
                <a:cxn ang="0">
                  <a:pos x="19" y="5"/>
                </a:cxn>
                <a:cxn ang="0">
                  <a:pos x="19" y="5"/>
                </a:cxn>
                <a:cxn ang="0">
                  <a:pos x="0" y="2"/>
                </a:cxn>
              </a:cxnLst>
              <a:rect l="0" t="0" r="r" b="b"/>
              <a:pathLst>
                <a:path w="19" h="5">
                  <a:moveTo>
                    <a:pt x="0" y="2"/>
                  </a:moveTo>
                  <a:lnTo>
                    <a:pt x="0" y="0"/>
                  </a:lnTo>
                  <a:lnTo>
                    <a:pt x="19" y="5"/>
                  </a:lnTo>
                  <a:lnTo>
                    <a:pt x="19"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81" name="72a70ef3-21d6-4fe2-ba8d-7a0cd67b022b"/>
            <p:cNvSpPr>
              <a:spLocks noChangeAspect="1"/>
            </p:cNvSpPr>
            <p:nvPr/>
          </p:nvSpPr>
          <p:spPr bwMode="auto">
            <a:xfrm>
              <a:off x="4561139" y="5239787"/>
              <a:ext cx="105317" cy="16064"/>
            </a:xfrm>
            <a:custGeom>
              <a:avLst/>
              <a:gdLst/>
              <a:ahLst/>
              <a:cxnLst>
                <a:cxn ang="0">
                  <a:pos x="0" y="0"/>
                </a:cxn>
                <a:cxn ang="0">
                  <a:pos x="23" y="3"/>
                </a:cxn>
                <a:cxn ang="0">
                  <a:pos x="23" y="4"/>
                </a:cxn>
                <a:cxn ang="0">
                  <a:pos x="6" y="3"/>
                </a:cxn>
                <a:cxn ang="0">
                  <a:pos x="0" y="0"/>
                </a:cxn>
              </a:cxnLst>
              <a:rect l="0" t="0" r="r" b="b"/>
              <a:pathLst>
                <a:path w="23" h="4">
                  <a:moveTo>
                    <a:pt x="0" y="0"/>
                  </a:moveTo>
                  <a:cubicBezTo>
                    <a:pt x="0" y="0"/>
                    <a:pt x="6" y="4"/>
                    <a:pt x="23" y="3"/>
                  </a:cubicBezTo>
                  <a:cubicBezTo>
                    <a:pt x="23" y="4"/>
                    <a:pt x="23" y="4"/>
                    <a:pt x="23" y="4"/>
                  </a:cubicBezTo>
                  <a:cubicBezTo>
                    <a:pt x="23" y="4"/>
                    <a:pt x="13" y="4"/>
                    <a:pt x="6"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282" name="c17f35b9-486f-4a6c-a006-6699cc4e2e60"/>
            <p:cNvSpPr>
              <a:spLocks noChangeAspect="1" noChangeArrowheads="1"/>
            </p:cNvSpPr>
            <p:nvPr/>
          </p:nvSpPr>
          <p:spPr bwMode="auto">
            <a:xfrm>
              <a:off x="4666457" y="5255851"/>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83" name="bffd9830-d8a5-46aa-b34d-5987f7e8c4b7"/>
            <p:cNvSpPr>
              <a:spLocks noChangeAspect="1"/>
            </p:cNvSpPr>
            <p:nvPr/>
          </p:nvSpPr>
          <p:spPr bwMode="auto">
            <a:xfrm>
              <a:off x="4524083" y="5175532"/>
              <a:ext cx="183330" cy="67825"/>
            </a:xfrm>
            <a:custGeom>
              <a:avLst/>
              <a:gdLst/>
              <a:ahLst/>
              <a:cxnLst>
                <a:cxn ang="0">
                  <a:pos x="0" y="0"/>
                </a:cxn>
                <a:cxn ang="0">
                  <a:pos x="94" y="10"/>
                </a:cxn>
                <a:cxn ang="0">
                  <a:pos x="94" y="38"/>
                </a:cxn>
                <a:cxn ang="0">
                  <a:pos x="0" y="28"/>
                </a:cxn>
                <a:cxn ang="0">
                  <a:pos x="0" y="0"/>
                </a:cxn>
              </a:cxnLst>
              <a:rect l="0" t="0" r="r" b="b"/>
              <a:pathLst>
                <a:path w="94" h="38">
                  <a:moveTo>
                    <a:pt x="0" y="0"/>
                  </a:moveTo>
                  <a:lnTo>
                    <a:pt x="94" y="10"/>
                  </a:lnTo>
                  <a:lnTo>
                    <a:pt x="94"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84" name="ea06db73-8119-47b1-83ba-36df5d133b74"/>
            <p:cNvSpPr>
              <a:spLocks noChangeAspect="1"/>
            </p:cNvSpPr>
            <p:nvPr/>
          </p:nvSpPr>
          <p:spPr bwMode="auto">
            <a:xfrm>
              <a:off x="4524083" y="5179101"/>
              <a:ext cx="37056" cy="42837"/>
            </a:xfrm>
            <a:custGeom>
              <a:avLst/>
              <a:gdLst/>
              <a:ahLst/>
              <a:cxnLst>
                <a:cxn ang="0">
                  <a:pos x="0" y="22"/>
                </a:cxn>
                <a:cxn ang="0">
                  <a:pos x="19" y="24"/>
                </a:cxn>
                <a:cxn ang="0">
                  <a:pos x="19" y="5"/>
                </a:cxn>
                <a:cxn ang="0">
                  <a:pos x="0" y="0"/>
                </a:cxn>
                <a:cxn ang="0">
                  <a:pos x="0" y="22"/>
                </a:cxn>
              </a:cxnLst>
              <a:rect l="0" t="0" r="r" b="b"/>
              <a:pathLst>
                <a:path w="19" h="24">
                  <a:moveTo>
                    <a:pt x="0" y="22"/>
                  </a:moveTo>
                  <a:lnTo>
                    <a:pt x="19" y="24"/>
                  </a:lnTo>
                  <a:lnTo>
                    <a:pt x="19" y="5"/>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285" name="301d7b9f-144f-4783-a71b-be73f8463a6d"/>
            <p:cNvSpPr>
              <a:spLocks noChangeAspect="1"/>
            </p:cNvSpPr>
            <p:nvPr/>
          </p:nvSpPr>
          <p:spPr bwMode="auto">
            <a:xfrm>
              <a:off x="4561139" y="5188026"/>
              <a:ext cx="105317"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86" name="3c1d1b64-5f31-4063-88d7-edbad90a9009"/>
            <p:cNvSpPr>
              <a:spLocks noChangeAspect="1"/>
            </p:cNvSpPr>
            <p:nvPr/>
          </p:nvSpPr>
          <p:spPr bwMode="auto">
            <a:xfrm>
              <a:off x="4524083" y="5179101"/>
              <a:ext cx="37056" cy="8924"/>
            </a:xfrm>
            <a:custGeom>
              <a:avLst/>
              <a:gdLst/>
              <a:ahLst/>
              <a:cxnLst>
                <a:cxn ang="0">
                  <a:pos x="0" y="0"/>
                </a:cxn>
                <a:cxn ang="0">
                  <a:pos x="0" y="0"/>
                </a:cxn>
                <a:cxn ang="0">
                  <a:pos x="19" y="3"/>
                </a:cxn>
                <a:cxn ang="0">
                  <a:pos x="19" y="5"/>
                </a:cxn>
                <a:cxn ang="0">
                  <a:pos x="0" y="0"/>
                </a:cxn>
              </a:cxnLst>
              <a:rect l="0" t="0" r="r" b="b"/>
              <a:pathLst>
                <a:path w="19" h="5">
                  <a:moveTo>
                    <a:pt x="0" y="0"/>
                  </a:moveTo>
                  <a:lnTo>
                    <a:pt x="0" y="0"/>
                  </a:lnTo>
                  <a:lnTo>
                    <a:pt x="19" y="3"/>
                  </a:lnTo>
                  <a:lnTo>
                    <a:pt x="19" y="5"/>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87" name="c3019c1e-8d05-4f88-9128-b7f68540c336"/>
            <p:cNvSpPr>
              <a:spLocks noChangeAspect="1"/>
            </p:cNvSpPr>
            <p:nvPr/>
          </p:nvSpPr>
          <p:spPr bwMode="auto">
            <a:xfrm>
              <a:off x="4561139" y="5184456"/>
              <a:ext cx="105317" cy="21418"/>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88" name="17f0cd13-3c03-4157-a0b4-cd8987380f05"/>
            <p:cNvSpPr>
              <a:spLocks noChangeAspect="1" noChangeArrowheads="1"/>
            </p:cNvSpPr>
            <p:nvPr/>
          </p:nvSpPr>
          <p:spPr bwMode="auto">
            <a:xfrm>
              <a:off x="4666457" y="5200520"/>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89" name="cfd1e3dd-f8bd-4590-8f3c-ad1e3b97955f"/>
            <p:cNvSpPr>
              <a:spLocks noChangeAspect="1"/>
            </p:cNvSpPr>
            <p:nvPr/>
          </p:nvSpPr>
          <p:spPr bwMode="auto">
            <a:xfrm>
              <a:off x="4524083" y="5120201"/>
              <a:ext cx="183330" cy="73179"/>
            </a:xfrm>
            <a:custGeom>
              <a:avLst/>
              <a:gdLst/>
              <a:ahLst/>
              <a:cxnLst>
                <a:cxn ang="0">
                  <a:pos x="0" y="0"/>
                </a:cxn>
                <a:cxn ang="0">
                  <a:pos x="94" y="12"/>
                </a:cxn>
                <a:cxn ang="0">
                  <a:pos x="94" y="41"/>
                </a:cxn>
                <a:cxn ang="0">
                  <a:pos x="0" y="29"/>
                </a:cxn>
                <a:cxn ang="0">
                  <a:pos x="0" y="0"/>
                </a:cxn>
              </a:cxnLst>
              <a:rect l="0" t="0" r="r" b="b"/>
              <a:pathLst>
                <a:path w="94" h="41">
                  <a:moveTo>
                    <a:pt x="0" y="0"/>
                  </a:moveTo>
                  <a:lnTo>
                    <a:pt x="94" y="12"/>
                  </a:lnTo>
                  <a:lnTo>
                    <a:pt x="94" y="41"/>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90" name="df3061ba-8fad-42ed-b6a1-979df41cf135"/>
            <p:cNvSpPr>
              <a:spLocks noChangeAspect="1"/>
            </p:cNvSpPr>
            <p:nvPr/>
          </p:nvSpPr>
          <p:spPr bwMode="auto">
            <a:xfrm>
              <a:off x="4524083" y="5129125"/>
              <a:ext cx="37056" cy="37483"/>
            </a:xfrm>
            <a:custGeom>
              <a:avLst/>
              <a:gdLst/>
              <a:ahLst/>
              <a:cxnLst>
                <a:cxn ang="0">
                  <a:pos x="0" y="21"/>
                </a:cxn>
                <a:cxn ang="0">
                  <a:pos x="19" y="21"/>
                </a:cxn>
                <a:cxn ang="0">
                  <a:pos x="19" y="2"/>
                </a:cxn>
                <a:cxn ang="0">
                  <a:pos x="0" y="0"/>
                </a:cxn>
                <a:cxn ang="0">
                  <a:pos x="0" y="21"/>
                </a:cxn>
              </a:cxnLst>
              <a:rect l="0" t="0" r="r" b="b"/>
              <a:pathLst>
                <a:path w="19" h="21">
                  <a:moveTo>
                    <a:pt x="0" y="21"/>
                  </a:moveTo>
                  <a:lnTo>
                    <a:pt x="19" y="21"/>
                  </a:lnTo>
                  <a:lnTo>
                    <a:pt x="19"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291" name="00f7e8e7-ad97-4f5d-af94-546e40c461e9"/>
            <p:cNvSpPr>
              <a:spLocks noChangeAspect="1"/>
            </p:cNvSpPr>
            <p:nvPr/>
          </p:nvSpPr>
          <p:spPr bwMode="auto">
            <a:xfrm>
              <a:off x="4561139" y="5132695"/>
              <a:ext cx="105317"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292" name="4d63bda7-c5d1-4492-9ea0-7a590aaa6da9"/>
            <p:cNvSpPr>
              <a:spLocks noChangeAspect="1"/>
            </p:cNvSpPr>
            <p:nvPr/>
          </p:nvSpPr>
          <p:spPr bwMode="auto">
            <a:xfrm>
              <a:off x="4524083" y="5125555"/>
              <a:ext cx="37056" cy="7139"/>
            </a:xfrm>
            <a:custGeom>
              <a:avLst/>
              <a:gdLst/>
              <a:ahLst/>
              <a:cxnLst>
                <a:cxn ang="0">
                  <a:pos x="0" y="2"/>
                </a:cxn>
                <a:cxn ang="0">
                  <a:pos x="0" y="0"/>
                </a:cxn>
                <a:cxn ang="0">
                  <a:pos x="19" y="2"/>
                </a:cxn>
                <a:cxn ang="0">
                  <a:pos x="19" y="4"/>
                </a:cxn>
                <a:cxn ang="0">
                  <a:pos x="0" y="2"/>
                </a:cxn>
              </a:cxnLst>
              <a:rect l="0" t="0" r="r" b="b"/>
              <a:pathLst>
                <a:path w="19" h="4">
                  <a:moveTo>
                    <a:pt x="0" y="2"/>
                  </a:moveTo>
                  <a:lnTo>
                    <a:pt x="0" y="0"/>
                  </a:lnTo>
                  <a:lnTo>
                    <a:pt x="19" y="2"/>
                  </a:lnTo>
                  <a:lnTo>
                    <a:pt x="19"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93" name="db2b7b88-6616-4a75-a9ad-ca537a76ea9c"/>
            <p:cNvSpPr>
              <a:spLocks noChangeAspect="1"/>
            </p:cNvSpPr>
            <p:nvPr/>
          </p:nvSpPr>
          <p:spPr bwMode="auto">
            <a:xfrm>
              <a:off x="4561139" y="5129125"/>
              <a:ext cx="105317" cy="21418"/>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6"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294" name="ff3f8d7c-f3b1-4740-921f-3de70e9ede0e"/>
            <p:cNvSpPr>
              <a:spLocks noChangeAspect="1" noChangeArrowheads="1"/>
            </p:cNvSpPr>
            <p:nvPr/>
          </p:nvSpPr>
          <p:spPr bwMode="auto">
            <a:xfrm>
              <a:off x="4666457" y="5146973"/>
              <a:ext cx="390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295" name="9997d15b-1e1d-487c-8a9f-14d704fd8180"/>
            <p:cNvSpPr>
              <a:spLocks noChangeAspect="1"/>
            </p:cNvSpPr>
            <p:nvPr/>
          </p:nvSpPr>
          <p:spPr bwMode="auto">
            <a:xfrm>
              <a:off x="4524083" y="5066655"/>
              <a:ext cx="183330" cy="71395"/>
            </a:xfrm>
            <a:custGeom>
              <a:avLst/>
              <a:gdLst/>
              <a:ahLst/>
              <a:cxnLst>
                <a:cxn ang="0">
                  <a:pos x="0" y="0"/>
                </a:cxn>
                <a:cxn ang="0">
                  <a:pos x="94" y="11"/>
                </a:cxn>
                <a:cxn ang="0">
                  <a:pos x="94" y="40"/>
                </a:cxn>
                <a:cxn ang="0">
                  <a:pos x="0" y="28"/>
                </a:cxn>
                <a:cxn ang="0">
                  <a:pos x="0" y="0"/>
                </a:cxn>
              </a:cxnLst>
              <a:rect l="0" t="0" r="r" b="b"/>
              <a:pathLst>
                <a:path w="94" h="40">
                  <a:moveTo>
                    <a:pt x="0" y="0"/>
                  </a:moveTo>
                  <a:lnTo>
                    <a:pt x="94" y="11"/>
                  </a:lnTo>
                  <a:lnTo>
                    <a:pt x="94" y="40"/>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296" name="e13e2cf2-29fd-4657-a15e-693bb1126431"/>
            <p:cNvSpPr>
              <a:spLocks noChangeAspect="1"/>
            </p:cNvSpPr>
            <p:nvPr/>
          </p:nvSpPr>
          <p:spPr bwMode="auto">
            <a:xfrm>
              <a:off x="4524083" y="5073794"/>
              <a:ext cx="37056" cy="42837"/>
            </a:xfrm>
            <a:custGeom>
              <a:avLst/>
              <a:gdLst/>
              <a:ahLst/>
              <a:cxnLst>
                <a:cxn ang="0">
                  <a:pos x="0" y="22"/>
                </a:cxn>
                <a:cxn ang="0">
                  <a:pos x="19" y="24"/>
                </a:cxn>
                <a:cxn ang="0">
                  <a:pos x="16" y="3"/>
                </a:cxn>
                <a:cxn ang="0">
                  <a:pos x="0" y="0"/>
                </a:cxn>
                <a:cxn ang="0">
                  <a:pos x="0" y="22"/>
                </a:cxn>
              </a:cxnLst>
              <a:rect l="0" t="0" r="r" b="b"/>
              <a:pathLst>
                <a:path w="19" h="24">
                  <a:moveTo>
                    <a:pt x="0" y="22"/>
                  </a:moveTo>
                  <a:lnTo>
                    <a:pt x="19" y="24"/>
                  </a:lnTo>
                  <a:lnTo>
                    <a:pt x="16"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297" name="2a512f9b-b87f-4514-b545-d4d13ea9683c"/>
            <p:cNvSpPr>
              <a:spLocks noChangeAspect="1"/>
            </p:cNvSpPr>
            <p:nvPr/>
          </p:nvSpPr>
          <p:spPr bwMode="auto">
            <a:xfrm>
              <a:off x="4555289" y="5079149"/>
              <a:ext cx="111168" cy="53546"/>
            </a:xfrm>
            <a:custGeom>
              <a:avLst/>
              <a:gdLst/>
              <a:ahLst/>
              <a:cxnLst>
                <a:cxn ang="0">
                  <a:pos x="1" y="9"/>
                </a:cxn>
                <a:cxn ang="0">
                  <a:pos x="24" y="7"/>
                </a:cxn>
                <a:cxn ang="0">
                  <a:pos x="24" y="4"/>
                </a:cxn>
                <a:cxn ang="0">
                  <a:pos x="0" y="0"/>
                </a:cxn>
                <a:cxn ang="0">
                  <a:pos x="1" y="9"/>
                </a:cxn>
              </a:cxnLst>
              <a:rect l="0" t="0" r="r" b="b"/>
              <a:pathLst>
                <a:path w="24" h="13">
                  <a:moveTo>
                    <a:pt x="1" y="9"/>
                  </a:moveTo>
                  <a:cubicBezTo>
                    <a:pt x="1" y="9"/>
                    <a:pt x="11" y="13"/>
                    <a:pt x="24" y="7"/>
                  </a:cubicBezTo>
                  <a:cubicBezTo>
                    <a:pt x="24" y="4"/>
                    <a:pt x="24" y="4"/>
                    <a:pt x="24" y="4"/>
                  </a:cubicBezTo>
                  <a:cubicBezTo>
                    <a:pt x="24" y="4"/>
                    <a:pt x="6" y="5"/>
                    <a:pt x="0" y="0"/>
                  </a:cubicBezTo>
                  <a:cubicBezTo>
                    <a:pt x="1" y="6"/>
                    <a:pt x="1" y="9"/>
                    <a:pt x="1" y="9"/>
                  </a:cubicBezTo>
                </a:path>
              </a:pathLst>
            </a:custGeom>
            <a:solidFill>
              <a:srgbClr val="B0BFCF"/>
            </a:solidFill>
            <a:ln w="9525">
              <a:noFill/>
              <a:round/>
            </a:ln>
          </p:spPr>
          <p:txBody>
            <a:bodyPr/>
            <a:lstStyle/>
            <a:p>
              <a:endParaRPr lang="en-US" altLang="zh-CN" dirty="0">
                <a:latin typeface="FrutigerNext LT Regular"/>
              </a:endParaRPr>
            </a:p>
          </p:txBody>
        </p:sp>
        <p:sp>
          <p:nvSpPr>
            <p:cNvPr id="298" name="95a449ad-4ada-463d-bbf1-2ef76ab1505f"/>
            <p:cNvSpPr>
              <a:spLocks noChangeAspect="1"/>
            </p:cNvSpPr>
            <p:nvPr/>
          </p:nvSpPr>
          <p:spPr bwMode="auto">
            <a:xfrm>
              <a:off x="4524083" y="5070224"/>
              <a:ext cx="37056" cy="8924"/>
            </a:xfrm>
            <a:custGeom>
              <a:avLst/>
              <a:gdLst/>
              <a:ahLst/>
              <a:cxnLst>
                <a:cxn ang="0">
                  <a:pos x="0" y="2"/>
                </a:cxn>
                <a:cxn ang="0">
                  <a:pos x="0" y="0"/>
                </a:cxn>
                <a:cxn ang="0">
                  <a:pos x="19" y="5"/>
                </a:cxn>
                <a:cxn ang="0">
                  <a:pos x="16" y="5"/>
                </a:cxn>
                <a:cxn ang="0">
                  <a:pos x="0" y="2"/>
                </a:cxn>
              </a:cxnLst>
              <a:rect l="0" t="0" r="r" b="b"/>
              <a:pathLst>
                <a:path w="19" h="5">
                  <a:moveTo>
                    <a:pt x="0" y="2"/>
                  </a:moveTo>
                  <a:lnTo>
                    <a:pt x="0" y="0"/>
                  </a:lnTo>
                  <a:lnTo>
                    <a:pt x="19" y="5"/>
                  </a:lnTo>
                  <a:lnTo>
                    <a:pt x="16"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299" name="945af2f5-71d6-44bc-a72c-0603eba461a8"/>
            <p:cNvSpPr>
              <a:spLocks noChangeAspect="1"/>
            </p:cNvSpPr>
            <p:nvPr/>
          </p:nvSpPr>
          <p:spPr bwMode="auto">
            <a:xfrm>
              <a:off x="4555289" y="5079149"/>
              <a:ext cx="111168" cy="16064"/>
            </a:xfrm>
            <a:custGeom>
              <a:avLst/>
              <a:gdLst/>
              <a:ahLst/>
              <a:cxnLst>
                <a:cxn ang="0">
                  <a:pos x="1" y="0"/>
                </a:cxn>
                <a:cxn ang="0">
                  <a:pos x="24" y="3"/>
                </a:cxn>
                <a:cxn ang="0">
                  <a:pos x="24" y="4"/>
                </a:cxn>
                <a:cxn ang="0">
                  <a:pos x="7" y="3"/>
                </a:cxn>
                <a:cxn ang="0">
                  <a:pos x="0" y="0"/>
                </a:cxn>
                <a:cxn ang="0">
                  <a:pos x="1" y="0"/>
                </a:cxn>
              </a:cxnLst>
              <a:rect l="0" t="0" r="r" b="b"/>
              <a:pathLst>
                <a:path w="24" h="4">
                  <a:moveTo>
                    <a:pt x="1" y="0"/>
                  </a:moveTo>
                  <a:cubicBezTo>
                    <a:pt x="1" y="0"/>
                    <a:pt x="7" y="4"/>
                    <a:pt x="24" y="3"/>
                  </a:cubicBezTo>
                  <a:cubicBezTo>
                    <a:pt x="24" y="4"/>
                    <a:pt x="24" y="4"/>
                    <a:pt x="24" y="4"/>
                  </a:cubicBezTo>
                  <a:cubicBezTo>
                    <a:pt x="24" y="4"/>
                    <a:pt x="14" y="4"/>
                    <a:pt x="7" y="3"/>
                  </a:cubicBezTo>
                  <a:cubicBezTo>
                    <a:pt x="1" y="1"/>
                    <a:pt x="0" y="0"/>
                    <a:pt x="0" y="0"/>
                  </a:cubicBezTo>
                  <a:lnTo>
                    <a:pt x="1" y="0"/>
                  </a:lnTo>
                  <a:close/>
                </a:path>
              </a:pathLst>
            </a:custGeom>
            <a:solidFill>
              <a:srgbClr val="A4B4CB"/>
            </a:solidFill>
            <a:ln w="9525">
              <a:noFill/>
              <a:round/>
            </a:ln>
          </p:spPr>
          <p:txBody>
            <a:bodyPr/>
            <a:lstStyle/>
            <a:p>
              <a:endParaRPr lang="en-US" altLang="zh-CN" dirty="0">
                <a:latin typeface="FrutigerNext LT Regular"/>
              </a:endParaRPr>
            </a:p>
          </p:txBody>
        </p:sp>
        <p:sp>
          <p:nvSpPr>
            <p:cNvPr id="300" name="62ef0885-a5bf-4901-bcba-3ac8688dc405"/>
            <p:cNvSpPr>
              <a:spLocks noChangeAspect="1"/>
            </p:cNvSpPr>
            <p:nvPr/>
          </p:nvSpPr>
          <p:spPr bwMode="auto">
            <a:xfrm>
              <a:off x="4666457" y="5095213"/>
              <a:ext cx="3901"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grpSp>
      <p:grpSp>
        <p:nvGrpSpPr>
          <p:cNvPr id="301" name="Groep 9"/>
          <p:cNvGrpSpPr/>
          <p:nvPr/>
        </p:nvGrpSpPr>
        <p:grpSpPr>
          <a:xfrm>
            <a:off x="5203268" y="3870384"/>
            <a:ext cx="724695" cy="303240"/>
            <a:chOff x="3995321" y="3870384"/>
            <a:chExt cx="724695" cy="303240"/>
          </a:xfrm>
        </p:grpSpPr>
        <p:sp>
          <p:nvSpPr>
            <p:cNvPr id="302" name="Freeform 115"/>
            <p:cNvSpPr>
              <a:spLocks noChangeAspect="1"/>
            </p:cNvSpPr>
            <p:nvPr/>
          </p:nvSpPr>
          <p:spPr bwMode="auto">
            <a:xfrm>
              <a:off x="4519068" y="3944727"/>
              <a:ext cx="200948" cy="228897"/>
            </a:xfrm>
            <a:custGeom>
              <a:avLst/>
              <a:gdLst/>
              <a:ahLst/>
              <a:cxnLst>
                <a:cxn ang="0">
                  <a:pos x="94" y="0"/>
                </a:cxn>
                <a:cxn ang="0">
                  <a:pos x="1" y="63"/>
                </a:cxn>
                <a:cxn ang="0">
                  <a:pos x="1" y="110"/>
                </a:cxn>
                <a:cxn ang="0">
                  <a:pos x="7" y="111"/>
                </a:cxn>
                <a:cxn ang="0">
                  <a:pos x="90" y="46"/>
                </a:cxn>
                <a:cxn ang="0">
                  <a:pos x="94" y="38"/>
                </a:cxn>
                <a:cxn ang="0">
                  <a:pos x="94" y="0"/>
                </a:cxn>
              </a:cxnLst>
              <a:rect l="0" t="0" r="r" b="b"/>
              <a:pathLst>
                <a:path w="94" h="117">
                  <a:moveTo>
                    <a:pt x="94" y="0"/>
                  </a:moveTo>
                  <a:cubicBezTo>
                    <a:pt x="1" y="63"/>
                    <a:pt x="1" y="63"/>
                    <a:pt x="1" y="63"/>
                  </a:cubicBezTo>
                  <a:cubicBezTo>
                    <a:pt x="1" y="110"/>
                    <a:pt x="1" y="110"/>
                    <a:pt x="1" y="110"/>
                  </a:cubicBezTo>
                  <a:cubicBezTo>
                    <a:pt x="1" y="110"/>
                    <a:pt x="0" y="117"/>
                    <a:pt x="7" y="111"/>
                  </a:cubicBezTo>
                  <a:cubicBezTo>
                    <a:pt x="31" y="92"/>
                    <a:pt x="88" y="48"/>
                    <a:pt x="90" y="46"/>
                  </a:cubicBezTo>
                  <a:cubicBezTo>
                    <a:pt x="94" y="42"/>
                    <a:pt x="94" y="40"/>
                    <a:pt x="94" y="38"/>
                  </a:cubicBezTo>
                  <a:lnTo>
                    <a:pt x="94" y="0"/>
                  </a:lnTo>
                  <a:close/>
                </a:path>
              </a:pathLst>
            </a:custGeom>
            <a:solidFill>
              <a:srgbClr val="0B3C68"/>
            </a:solidFill>
            <a:ln w="9525">
              <a:noFill/>
              <a:round/>
            </a:ln>
          </p:spPr>
          <p:txBody>
            <a:bodyPr/>
            <a:lstStyle/>
            <a:p>
              <a:endParaRPr lang="en-US" altLang="zh-CN" dirty="0">
                <a:latin typeface="FrutigerNext LT Regular"/>
              </a:endParaRPr>
            </a:p>
          </p:txBody>
        </p:sp>
        <p:sp>
          <p:nvSpPr>
            <p:cNvPr id="303" name="93f7d36c-2260-4251-9556-8e68f5a8179d"/>
            <p:cNvSpPr>
              <a:spLocks noChangeAspect="1"/>
            </p:cNvSpPr>
            <p:nvPr/>
          </p:nvSpPr>
          <p:spPr bwMode="auto">
            <a:xfrm>
              <a:off x="3995321" y="3870384"/>
              <a:ext cx="724695" cy="197594"/>
            </a:xfrm>
            <a:custGeom>
              <a:avLst/>
              <a:gdLst/>
              <a:ahLst/>
              <a:cxnLst>
                <a:cxn ang="0">
                  <a:pos x="339" y="38"/>
                </a:cxn>
                <a:cxn ang="0">
                  <a:pos x="249" y="101"/>
                </a:cxn>
                <a:cxn ang="0">
                  <a:pos x="7" y="57"/>
                </a:cxn>
                <a:cxn ang="0">
                  <a:pos x="1" y="60"/>
                </a:cxn>
                <a:cxn ang="0">
                  <a:pos x="4" y="53"/>
                </a:cxn>
                <a:cxn ang="0">
                  <a:pos x="111" y="1"/>
                </a:cxn>
                <a:cxn ang="0">
                  <a:pos x="117" y="0"/>
                </a:cxn>
                <a:cxn ang="0">
                  <a:pos x="333" y="35"/>
                </a:cxn>
                <a:cxn ang="0">
                  <a:pos x="339" y="38"/>
                </a:cxn>
              </a:cxnLst>
              <a:rect l="0" t="0" r="r" b="b"/>
              <a:pathLst>
                <a:path w="339" h="101">
                  <a:moveTo>
                    <a:pt x="339" y="38"/>
                  </a:moveTo>
                  <a:cubicBezTo>
                    <a:pt x="249" y="101"/>
                    <a:pt x="249" y="101"/>
                    <a:pt x="249" y="101"/>
                  </a:cubicBezTo>
                  <a:cubicBezTo>
                    <a:pt x="146" y="85"/>
                    <a:pt x="16" y="58"/>
                    <a:pt x="7" y="57"/>
                  </a:cubicBezTo>
                  <a:cubicBezTo>
                    <a:pt x="3" y="56"/>
                    <a:pt x="1" y="60"/>
                    <a:pt x="1" y="60"/>
                  </a:cubicBezTo>
                  <a:cubicBezTo>
                    <a:pt x="1" y="60"/>
                    <a:pt x="0" y="55"/>
                    <a:pt x="4" y="53"/>
                  </a:cubicBezTo>
                  <a:cubicBezTo>
                    <a:pt x="7" y="51"/>
                    <a:pt x="107" y="4"/>
                    <a:pt x="111" y="1"/>
                  </a:cubicBezTo>
                  <a:cubicBezTo>
                    <a:pt x="113" y="0"/>
                    <a:pt x="117" y="0"/>
                    <a:pt x="117" y="0"/>
                  </a:cubicBezTo>
                  <a:cubicBezTo>
                    <a:pt x="117" y="0"/>
                    <a:pt x="331" y="34"/>
                    <a:pt x="333" y="35"/>
                  </a:cubicBezTo>
                  <a:cubicBezTo>
                    <a:pt x="338" y="35"/>
                    <a:pt x="339" y="38"/>
                    <a:pt x="339" y="38"/>
                  </a:cubicBezTo>
                  <a:close/>
                </a:path>
              </a:pathLst>
            </a:custGeom>
            <a:solidFill>
              <a:srgbClr val="456488"/>
            </a:solidFill>
            <a:ln w="9525">
              <a:noFill/>
              <a:round/>
            </a:ln>
          </p:spPr>
          <p:txBody>
            <a:bodyPr/>
            <a:lstStyle/>
            <a:p>
              <a:endParaRPr lang="en-US" altLang="zh-CN" dirty="0">
                <a:latin typeface="FrutigerNext LT Regular"/>
              </a:endParaRPr>
            </a:p>
          </p:txBody>
        </p:sp>
        <p:sp>
          <p:nvSpPr>
            <p:cNvPr id="304" name="860df97b-27bd-485b-bfc8-4a0908d8e196"/>
            <p:cNvSpPr>
              <a:spLocks noChangeAspect="1"/>
            </p:cNvSpPr>
            <p:nvPr/>
          </p:nvSpPr>
          <p:spPr bwMode="auto">
            <a:xfrm>
              <a:off x="4519068" y="3942770"/>
              <a:ext cx="200948" cy="127165"/>
            </a:xfrm>
            <a:custGeom>
              <a:avLst/>
              <a:gdLst/>
              <a:ahLst/>
              <a:cxnLst>
                <a:cxn ang="0">
                  <a:pos x="94" y="1"/>
                </a:cxn>
                <a:cxn ang="0">
                  <a:pos x="94" y="0"/>
                </a:cxn>
                <a:cxn ang="0">
                  <a:pos x="0" y="63"/>
                </a:cxn>
                <a:cxn ang="0">
                  <a:pos x="2" y="65"/>
                </a:cxn>
                <a:cxn ang="0">
                  <a:pos x="94" y="1"/>
                </a:cxn>
              </a:cxnLst>
              <a:rect l="0" t="0" r="r" b="b"/>
              <a:pathLst>
                <a:path w="94" h="65">
                  <a:moveTo>
                    <a:pt x="94" y="1"/>
                  </a:moveTo>
                  <a:cubicBezTo>
                    <a:pt x="94" y="1"/>
                    <a:pt x="94" y="0"/>
                    <a:pt x="94" y="0"/>
                  </a:cubicBezTo>
                  <a:cubicBezTo>
                    <a:pt x="90" y="0"/>
                    <a:pt x="0" y="63"/>
                    <a:pt x="0" y="63"/>
                  </a:cubicBezTo>
                  <a:cubicBezTo>
                    <a:pt x="2" y="65"/>
                    <a:pt x="2" y="65"/>
                    <a:pt x="2" y="65"/>
                  </a:cubicBezTo>
                  <a:lnTo>
                    <a:pt x="94" y="1"/>
                  </a:lnTo>
                  <a:close/>
                </a:path>
              </a:pathLst>
            </a:custGeom>
            <a:solidFill>
              <a:srgbClr val="8BA6BD"/>
            </a:solidFill>
            <a:ln w="9525">
              <a:noFill/>
              <a:round/>
            </a:ln>
          </p:spPr>
          <p:txBody>
            <a:bodyPr/>
            <a:lstStyle/>
            <a:p>
              <a:endParaRPr lang="en-US" altLang="zh-CN" dirty="0">
                <a:latin typeface="FrutigerNext LT Regular"/>
              </a:endParaRPr>
            </a:p>
          </p:txBody>
        </p:sp>
        <p:sp>
          <p:nvSpPr>
            <p:cNvPr id="305" name="a16068aa-a6c9-4374-9eef-8caa570c7ec9"/>
            <p:cNvSpPr>
              <a:spLocks noChangeAspect="1"/>
            </p:cNvSpPr>
            <p:nvPr/>
          </p:nvSpPr>
          <p:spPr bwMode="auto">
            <a:xfrm>
              <a:off x="3997459" y="3977984"/>
              <a:ext cx="534436" cy="193682"/>
            </a:xfrm>
            <a:custGeom>
              <a:avLst/>
              <a:gdLst/>
              <a:ahLst/>
              <a:cxnLst>
                <a:cxn ang="0">
                  <a:pos x="250" y="49"/>
                </a:cxn>
                <a:cxn ang="0">
                  <a:pos x="246" y="42"/>
                </a:cxn>
                <a:cxn ang="0">
                  <a:pos x="6" y="1"/>
                </a:cxn>
                <a:cxn ang="0">
                  <a:pos x="0" y="4"/>
                </a:cxn>
                <a:cxn ang="0">
                  <a:pos x="0" y="44"/>
                </a:cxn>
                <a:cxn ang="0">
                  <a:pos x="6" y="54"/>
                </a:cxn>
                <a:cxn ang="0">
                  <a:pos x="241" y="98"/>
                </a:cxn>
                <a:cxn ang="0">
                  <a:pos x="250" y="91"/>
                </a:cxn>
                <a:cxn ang="0">
                  <a:pos x="250" y="49"/>
                </a:cxn>
              </a:cxnLst>
              <a:rect l="0" t="0" r="r" b="b"/>
              <a:pathLst>
                <a:path w="250" h="99">
                  <a:moveTo>
                    <a:pt x="250" y="49"/>
                  </a:moveTo>
                  <a:cubicBezTo>
                    <a:pt x="250" y="45"/>
                    <a:pt x="247" y="43"/>
                    <a:pt x="246" y="42"/>
                  </a:cubicBezTo>
                  <a:cubicBezTo>
                    <a:pt x="186" y="31"/>
                    <a:pt x="33" y="5"/>
                    <a:pt x="6" y="1"/>
                  </a:cubicBezTo>
                  <a:cubicBezTo>
                    <a:pt x="0" y="0"/>
                    <a:pt x="0" y="4"/>
                    <a:pt x="0" y="4"/>
                  </a:cubicBezTo>
                  <a:cubicBezTo>
                    <a:pt x="0" y="4"/>
                    <a:pt x="0" y="35"/>
                    <a:pt x="0" y="44"/>
                  </a:cubicBezTo>
                  <a:cubicBezTo>
                    <a:pt x="0" y="53"/>
                    <a:pt x="2" y="53"/>
                    <a:pt x="6" y="54"/>
                  </a:cubicBezTo>
                  <a:cubicBezTo>
                    <a:pt x="9" y="55"/>
                    <a:pt x="211" y="92"/>
                    <a:pt x="241" y="98"/>
                  </a:cubicBezTo>
                  <a:cubicBezTo>
                    <a:pt x="248" y="99"/>
                    <a:pt x="250" y="91"/>
                    <a:pt x="250" y="91"/>
                  </a:cubicBezTo>
                  <a:cubicBezTo>
                    <a:pt x="250" y="91"/>
                    <a:pt x="250" y="54"/>
                    <a:pt x="250" y="49"/>
                  </a:cubicBezTo>
                  <a:close/>
                </a:path>
              </a:pathLst>
            </a:custGeom>
            <a:solidFill>
              <a:srgbClr val="8BA6BD"/>
            </a:solidFill>
            <a:ln w="9525">
              <a:noFill/>
              <a:round/>
            </a:ln>
          </p:spPr>
          <p:txBody>
            <a:bodyPr/>
            <a:lstStyle/>
            <a:p>
              <a:endParaRPr lang="en-US" altLang="zh-CN" dirty="0">
                <a:latin typeface="FrutigerNext LT Regular"/>
              </a:endParaRPr>
            </a:p>
          </p:txBody>
        </p:sp>
        <p:sp>
          <p:nvSpPr>
            <p:cNvPr id="306" name="badace90-ac21-4b85-85d0-3d817c7bb9cc"/>
            <p:cNvSpPr>
              <a:spLocks noChangeAspect="1"/>
            </p:cNvSpPr>
            <p:nvPr/>
          </p:nvSpPr>
          <p:spPr bwMode="auto">
            <a:xfrm>
              <a:off x="4063729" y="4003418"/>
              <a:ext cx="181708" cy="62605"/>
            </a:xfrm>
            <a:custGeom>
              <a:avLst/>
              <a:gdLst/>
              <a:ahLst/>
              <a:cxnLst>
                <a:cxn ang="0">
                  <a:pos x="0" y="0"/>
                </a:cxn>
                <a:cxn ang="0">
                  <a:pos x="0" y="17"/>
                </a:cxn>
                <a:cxn ang="0">
                  <a:pos x="85" y="32"/>
                </a:cxn>
                <a:cxn ang="0">
                  <a:pos x="85" y="14"/>
                </a:cxn>
                <a:cxn ang="0">
                  <a:pos x="0" y="0"/>
                </a:cxn>
              </a:cxnLst>
              <a:rect l="0" t="0" r="r" b="b"/>
              <a:pathLst>
                <a:path w="85" h="32">
                  <a:moveTo>
                    <a:pt x="0" y="0"/>
                  </a:moveTo>
                  <a:cubicBezTo>
                    <a:pt x="0" y="17"/>
                    <a:pt x="0" y="17"/>
                    <a:pt x="0" y="17"/>
                  </a:cubicBezTo>
                  <a:cubicBezTo>
                    <a:pt x="20" y="21"/>
                    <a:pt x="72" y="29"/>
                    <a:pt x="85" y="32"/>
                  </a:cubicBezTo>
                  <a:cubicBezTo>
                    <a:pt x="85" y="14"/>
                    <a:pt x="85" y="14"/>
                    <a:pt x="85" y="14"/>
                  </a:cubicBezTo>
                  <a:cubicBezTo>
                    <a:pt x="61" y="9"/>
                    <a:pt x="25" y="4"/>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307" name="0710fe3e-d748-490a-9ed0-5c87e8fc88e3"/>
            <p:cNvSpPr>
              <a:spLocks noChangeAspect="1"/>
            </p:cNvSpPr>
            <p:nvPr/>
          </p:nvSpPr>
          <p:spPr bwMode="auto">
            <a:xfrm>
              <a:off x="4245437" y="4028850"/>
              <a:ext cx="427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308" name="6b694120-99d5-4b45-bd32-c58f58282528"/>
            <p:cNvSpPr>
              <a:spLocks noChangeAspect="1"/>
            </p:cNvSpPr>
            <p:nvPr/>
          </p:nvSpPr>
          <p:spPr bwMode="auto">
            <a:xfrm>
              <a:off x="4063729" y="3999505"/>
              <a:ext cx="185983" cy="33259"/>
            </a:xfrm>
            <a:custGeom>
              <a:avLst/>
              <a:gdLst/>
              <a:ahLst/>
              <a:cxnLst>
                <a:cxn ang="0">
                  <a:pos x="4" y="0"/>
                </a:cxn>
                <a:cxn ang="0">
                  <a:pos x="174" y="30"/>
                </a:cxn>
                <a:cxn ang="0">
                  <a:pos x="170" y="34"/>
                </a:cxn>
                <a:cxn ang="0">
                  <a:pos x="0" y="4"/>
                </a:cxn>
                <a:cxn ang="0">
                  <a:pos x="4" y="0"/>
                </a:cxn>
              </a:cxnLst>
              <a:rect l="0" t="0" r="r" b="b"/>
              <a:pathLst>
                <a:path w="174" h="34">
                  <a:moveTo>
                    <a:pt x="4" y="0"/>
                  </a:moveTo>
                  <a:lnTo>
                    <a:pt x="174" y="30"/>
                  </a:lnTo>
                  <a:lnTo>
                    <a:pt x="170" y="34"/>
                  </a:lnTo>
                  <a:lnTo>
                    <a:pt x="0" y="4"/>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309" name="cdd3bb6e-656b-4ffe-9841-61138aa7ed9d"/>
            <p:cNvSpPr>
              <a:spLocks noChangeAspect="1"/>
            </p:cNvSpPr>
            <p:nvPr/>
          </p:nvSpPr>
          <p:spPr bwMode="auto">
            <a:xfrm>
              <a:off x="4258263" y="4034720"/>
              <a:ext cx="181708"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310" name="c3215d02-5280-4f41-b86d-99ad6811d1d2"/>
            <p:cNvSpPr>
              <a:spLocks noChangeAspect="1"/>
            </p:cNvSpPr>
            <p:nvPr/>
          </p:nvSpPr>
          <p:spPr bwMode="auto">
            <a:xfrm>
              <a:off x="4439971" y="4062109"/>
              <a:ext cx="4276" cy="37171"/>
            </a:xfrm>
            <a:custGeom>
              <a:avLst/>
              <a:gdLst/>
              <a:ahLst/>
              <a:cxnLst>
                <a:cxn ang="0">
                  <a:pos x="2" y="0"/>
                </a:cxn>
                <a:cxn ang="0">
                  <a:pos x="0" y="1"/>
                </a:cxn>
                <a:cxn ang="0">
                  <a:pos x="0" y="19"/>
                </a:cxn>
                <a:cxn ang="0">
                  <a:pos x="2" y="18"/>
                </a:cxn>
                <a:cxn ang="0">
                  <a:pos x="2" y="0"/>
                </a:cxn>
              </a:cxnLst>
              <a:rect l="0" t="0" r="r" b="b"/>
              <a:pathLst>
                <a:path w="2" h="19">
                  <a:moveTo>
                    <a:pt x="2" y="0"/>
                  </a:moveTo>
                  <a:cubicBezTo>
                    <a:pt x="1" y="1"/>
                    <a:pt x="1" y="1"/>
                    <a:pt x="0" y="1"/>
                  </a:cubicBezTo>
                  <a:cubicBezTo>
                    <a:pt x="0" y="19"/>
                    <a:pt x="0" y="19"/>
                    <a:pt x="0" y="19"/>
                  </a:cubicBezTo>
                  <a:cubicBezTo>
                    <a:pt x="1" y="19"/>
                    <a:pt x="1" y="18"/>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311" name="e738b8c5-ee91-4735-9d05-58b89cead892"/>
            <p:cNvSpPr>
              <a:spLocks noChangeAspect="1"/>
            </p:cNvSpPr>
            <p:nvPr/>
          </p:nvSpPr>
          <p:spPr bwMode="auto">
            <a:xfrm>
              <a:off x="4258263" y="4032764"/>
              <a:ext cx="185983" cy="31302"/>
            </a:xfrm>
            <a:custGeom>
              <a:avLst/>
              <a:gdLst/>
              <a:ahLst/>
              <a:cxnLst>
                <a:cxn ang="0">
                  <a:pos x="2" y="0"/>
                </a:cxn>
                <a:cxn ang="0">
                  <a:pos x="174" y="30"/>
                </a:cxn>
                <a:cxn ang="0">
                  <a:pos x="170" y="32"/>
                </a:cxn>
                <a:cxn ang="0">
                  <a:pos x="0" y="2"/>
                </a:cxn>
                <a:cxn ang="0">
                  <a:pos x="2" y="0"/>
                </a:cxn>
              </a:cxnLst>
              <a:rect l="0" t="0" r="r" b="b"/>
              <a:pathLst>
                <a:path w="174" h="32">
                  <a:moveTo>
                    <a:pt x="2" y="0"/>
                  </a:moveTo>
                  <a:lnTo>
                    <a:pt x="174" y="30"/>
                  </a:lnTo>
                  <a:lnTo>
                    <a:pt x="170" y="32"/>
                  </a:lnTo>
                  <a:lnTo>
                    <a:pt x="0" y="2"/>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312" name="a77fa8f8-1bc5-40df-baaf-19634b72a9bf"/>
            <p:cNvSpPr>
              <a:spLocks noChangeAspect="1"/>
            </p:cNvSpPr>
            <p:nvPr/>
          </p:nvSpPr>
          <p:spPr bwMode="auto">
            <a:xfrm>
              <a:off x="4063729" y="4052327"/>
              <a:ext cx="181708" cy="62605"/>
            </a:xfrm>
            <a:custGeom>
              <a:avLst/>
              <a:gdLst/>
              <a:ahLst/>
              <a:cxnLst>
                <a:cxn ang="0">
                  <a:pos x="0" y="0"/>
                </a:cxn>
                <a:cxn ang="0">
                  <a:pos x="0" y="17"/>
                </a:cxn>
                <a:cxn ang="0">
                  <a:pos x="85" y="32"/>
                </a:cxn>
                <a:cxn ang="0">
                  <a:pos x="85" y="15"/>
                </a:cxn>
                <a:cxn ang="0">
                  <a:pos x="0" y="0"/>
                </a:cxn>
              </a:cxnLst>
              <a:rect l="0" t="0" r="r" b="b"/>
              <a:pathLst>
                <a:path w="85" h="32">
                  <a:moveTo>
                    <a:pt x="0" y="0"/>
                  </a:moveTo>
                  <a:cubicBezTo>
                    <a:pt x="0" y="17"/>
                    <a:pt x="0" y="17"/>
                    <a:pt x="0" y="17"/>
                  </a:cubicBezTo>
                  <a:cubicBezTo>
                    <a:pt x="20" y="21"/>
                    <a:pt x="72" y="30"/>
                    <a:pt x="85" y="32"/>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313" name="48f5a8ac-021b-41d3-b792-cfb8df265b83"/>
            <p:cNvSpPr>
              <a:spLocks noChangeAspect="1"/>
            </p:cNvSpPr>
            <p:nvPr/>
          </p:nvSpPr>
          <p:spPr bwMode="auto">
            <a:xfrm>
              <a:off x="4245437" y="4079717"/>
              <a:ext cx="4276" cy="35215"/>
            </a:xfrm>
            <a:custGeom>
              <a:avLst/>
              <a:gdLst/>
              <a:ahLst/>
              <a:cxnLst>
                <a:cxn ang="0">
                  <a:pos x="2" y="0"/>
                </a:cxn>
                <a:cxn ang="0">
                  <a:pos x="0" y="1"/>
                </a:cxn>
                <a:cxn ang="0">
                  <a:pos x="0" y="18"/>
                </a:cxn>
                <a:cxn ang="0">
                  <a:pos x="2" y="17"/>
                </a:cxn>
                <a:cxn ang="0">
                  <a:pos x="2" y="0"/>
                </a:cxn>
              </a:cxnLst>
              <a:rect l="0" t="0" r="r" b="b"/>
              <a:pathLst>
                <a:path w="2" h="18">
                  <a:moveTo>
                    <a:pt x="2" y="0"/>
                  </a:moveTo>
                  <a:cubicBezTo>
                    <a:pt x="1" y="0"/>
                    <a:pt x="1" y="0"/>
                    <a:pt x="0" y="1"/>
                  </a:cubicBezTo>
                  <a:cubicBezTo>
                    <a:pt x="0" y="18"/>
                    <a:pt x="0" y="18"/>
                    <a:pt x="0" y="18"/>
                  </a:cubicBezTo>
                  <a:cubicBezTo>
                    <a:pt x="1" y="18"/>
                    <a:pt x="1" y="18"/>
                    <a:pt x="2" y="17"/>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314" name="4654c60d-e9c6-4e75-a117-115ebf059d3e"/>
            <p:cNvSpPr>
              <a:spLocks noChangeAspect="1"/>
            </p:cNvSpPr>
            <p:nvPr/>
          </p:nvSpPr>
          <p:spPr bwMode="auto">
            <a:xfrm>
              <a:off x="4063729" y="4050371"/>
              <a:ext cx="185983" cy="31302"/>
            </a:xfrm>
            <a:custGeom>
              <a:avLst/>
              <a:gdLst/>
              <a:ahLst/>
              <a:cxnLst>
                <a:cxn ang="0">
                  <a:pos x="4" y="0"/>
                </a:cxn>
                <a:cxn ang="0">
                  <a:pos x="174" y="30"/>
                </a:cxn>
                <a:cxn ang="0">
                  <a:pos x="170" y="32"/>
                </a:cxn>
                <a:cxn ang="0">
                  <a:pos x="0" y="2"/>
                </a:cxn>
                <a:cxn ang="0">
                  <a:pos x="4" y="0"/>
                </a:cxn>
              </a:cxnLst>
              <a:rect l="0" t="0" r="r" b="b"/>
              <a:pathLst>
                <a:path w="174" h="32">
                  <a:moveTo>
                    <a:pt x="4" y="0"/>
                  </a:moveTo>
                  <a:lnTo>
                    <a:pt x="174" y="30"/>
                  </a:lnTo>
                  <a:lnTo>
                    <a:pt x="170" y="32"/>
                  </a:lnTo>
                  <a:lnTo>
                    <a:pt x="0" y="2"/>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315" name="baa64e8a-baee-4cdc-89e8-03aa9b776530"/>
            <p:cNvSpPr>
              <a:spLocks noChangeAspect="1"/>
            </p:cNvSpPr>
            <p:nvPr/>
          </p:nvSpPr>
          <p:spPr bwMode="auto">
            <a:xfrm>
              <a:off x="4258263" y="4083630"/>
              <a:ext cx="181708"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316" name="3265a7b7-9abb-4099-b492-da9ff03af92e"/>
            <p:cNvSpPr>
              <a:spLocks noChangeAspect="1"/>
            </p:cNvSpPr>
            <p:nvPr/>
          </p:nvSpPr>
          <p:spPr bwMode="auto">
            <a:xfrm>
              <a:off x="4439971" y="4111019"/>
              <a:ext cx="427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317" name="1dc8f406-0ccf-4286-b354-0d8ba4dddd32"/>
            <p:cNvSpPr>
              <a:spLocks noChangeAspect="1"/>
            </p:cNvSpPr>
            <p:nvPr/>
          </p:nvSpPr>
          <p:spPr bwMode="auto">
            <a:xfrm>
              <a:off x="4258263" y="4081673"/>
              <a:ext cx="185983" cy="31302"/>
            </a:xfrm>
            <a:custGeom>
              <a:avLst/>
              <a:gdLst/>
              <a:ahLst/>
              <a:cxnLst>
                <a:cxn ang="0">
                  <a:pos x="2" y="0"/>
                </a:cxn>
                <a:cxn ang="0">
                  <a:pos x="174" y="30"/>
                </a:cxn>
                <a:cxn ang="0">
                  <a:pos x="170" y="32"/>
                </a:cxn>
                <a:cxn ang="0">
                  <a:pos x="0" y="4"/>
                </a:cxn>
                <a:cxn ang="0">
                  <a:pos x="2" y="0"/>
                </a:cxn>
              </a:cxnLst>
              <a:rect l="0" t="0" r="r" b="b"/>
              <a:pathLst>
                <a:path w="174" h="32">
                  <a:moveTo>
                    <a:pt x="2" y="0"/>
                  </a:moveTo>
                  <a:lnTo>
                    <a:pt x="174" y="30"/>
                  </a:lnTo>
                  <a:lnTo>
                    <a:pt x="170" y="32"/>
                  </a:lnTo>
                  <a:lnTo>
                    <a:pt x="0" y="4"/>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318" name="79752434-0de1-4522-922d-acc23e30bc46"/>
            <p:cNvSpPr>
              <a:spLocks noChangeAspect="1"/>
            </p:cNvSpPr>
            <p:nvPr/>
          </p:nvSpPr>
          <p:spPr bwMode="auto">
            <a:xfrm>
              <a:off x="4100071" y="4067978"/>
              <a:ext cx="14965"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19" name="166ff542-4ce1-4b06-8749-d3789e45256c"/>
            <p:cNvSpPr>
              <a:spLocks noChangeAspect="1" noEditPoints="1"/>
            </p:cNvSpPr>
            <p:nvPr/>
          </p:nvSpPr>
          <p:spPr bwMode="auto">
            <a:xfrm>
              <a:off x="4100071" y="4069935"/>
              <a:ext cx="14965"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5"/>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6"/>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5"/>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20" name="9e57eaf1-f448-4f97-8601-cc990e075452"/>
            <p:cNvSpPr>
              <a:spLocks noChangeAspect="1"/>
            </p:cNvSpPr>
            <p:nvPr/>
          </p:nvSpPr>
          <p:spPr bwMode="auto">
            <a:xfrm>
              <a:off x="4102208" y="4071891"/>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21" name="6d02d6cb-9655-4496-921c-14a4d0d93844"/>
            <p:cNvSpPr>
              <a:spLocks noChangeAspect="1"/>
            </p:cNvSpPr>
            <p:nvPr/>
          </p:nvSpPr>
          <p:spPr bwMode="auto">
            <a:xfrm>
              <a:off x="4123585" y="4071891"/>
              <a:ext cx="17101" cy="17607"/>
            </a:xfrm>
            <a:custGeom>
              <a:avLst/>
              <a:gdLst/>
              <a:ahLst/>
              <a:cxnLst>
                <a:cxn ang="0">
                  <a:pos x="8" y="5"/>
                </a:cxn>
                <a:cxn ang="0">
                  <a:pos x="4" y="8"/>
                </a:cxn>
                <a:cxn ang="0">
                  <a:pos x="0" y="4"/>
                </a:cxn>
                <a:cxn ang="0">
                  <a:pos x="4" y="0"/>
                </a:cxn>
                <a:cxn ang="0">
                  <a:pos x="8" y="5"/>
                </a:cxn>
              </a:cxnLst>
              <a:rect l="0" t="0" r="r" b="b"/>
              <a:pathLst>
                <a:path w="8" h="9">
                  <a:moveTo>
                    <a:pt x="8" y="5"/>
                  </a:moveTo>
                  <a:cubicBezTo>
                    <a:pt x="8" y="7"/>
                    <a:pt x="6" y="9"/>
                    <a:pt x="4" y="8"/>
                  </a:cubicBezTo>
                  <a:cubicBezTo>
                    <a:pt x="2" y="8"/>
                    <a:pt x="0" y="6"/>
                    <a:pt x="0" y="4"/>
                  </a:cubicBezTo>
                  <a:cubicBezTo>
                    <a:pt x="0" y="1"/>
                    <a:pt x="2" y="0"/>
                    <a:pt x="4" y="0"/>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22" name="f542f581-d94f-4ab7-a2a7-204b261392ff"/>
            <p:cNvSpPr>
              <a:spLocks noChangeAspect="1" noEditPoints="1"/>
            </p:cNvSpPr>
            <p:nvPr/>
          </p:nvSpPr>
          <p:spPr bwMode="auto">
            <a:xfrm>
              <a:off x="4125723" y="4073848"/>
              <a:ext cx="12827"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7"/>
                    <a:pt x="3" y="7"/>
                  </a:cubicBezTo>
                  <a:cubicBezTo>
                    <a:pt x="4" y="7"/>
                    <a:pt x="4" y="7"/>
                    <a:pt x="5" y="6"/>
                  </a:cubicBezTo>
                  <a:cubicBezTo>
                    <a:pt x="6" y="6"/>
                    <a:pt x="6" y="5"/>
                    <a:pt x="6" y="4"/>
                  </a:cubicBezTo>
                  <a:cubicBezTo>
                    <a:pt x="6" y="2"/>
                    <a:pt x="5" y="0"/>
                    <a:pt x="3" y="0"/>
                  </a:cubicBezTo>
                  <a:cubicBezTo>
                    <a:pt x="2" y="0"/>
                    <a:pt x="1" y="0"/>
                    <a:pt x="1" y="1"/>
                  </a:cubicBezTo>
                  <a:close/>
                  <a:moveTo>
                    <a:pt x="3" y="5"/>
                  </a:moveTo>
                  <a:cubicBezTo>
                    <a:pt x="2" y="5"/>
                    <a:pt x="2" y="4"/>
                    <a:pt x="2" y="3"/>
                  </a:cubicBezTo>
                  <a:cubicBezTo>
                    <a:pt x="2" y="3"/>
                    <a:pt x="2" y="2"/>
                    <a:pt x="2" y="2"/>
                  </a:cubicBezTo>
                  <a:cubicBezTo>
                    <a:pt x="2" y="2"/>
                    <a:pt x="2" y="2"/>
                    <a:pt x="3" y="2"/>
                  </a:cubicBezTo>
                  <a:cubicBezTo>
                    <a:pt x="4" y="2"/>
                    <a:pt x="4" y="3"/>
                    <a:pt x="4" y="4"/>
                  </a:cubicBezTo>
                  <a:cubicBezTo>
                    <a:pt x="4" y="4"/>
                    <a:pt x="4" y="4"/>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23" name="d303e261-a117-452b-9db7-66fa6e7bbf4a"/>
            <p:cNvSpPr>
              <a:spLocks noChangeAspect="1"/>
            </p:cNvSpPr>
            <p:nvPr/>
          </p:nvSpPr>
          <p:spPr bwMode="auto">
            <a:xfrm>
              <a:off x="4127861" y="4075804"/>
              <a:ext cx="8551"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2"/>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24" name="13859587-8ca7-4a2e-b988-66af7d908ef7"/>
            <p:cNvSpPr>
              <a:spLocks noChangeAspect="1"/>
            </p:cNvSpPr>
            <p:nvPr/>
          </p:nvSpPr>
          <p:spPr bwMode="auto">
            <a:xfrm>
              <a:off x="4149238" y="4075804"/>
              <a:ext cx="14965" cy="17607"/>
            </a:xfrm>
            <a:custGeom>
              <a:avLst/>
              <a:gdLst/>
              <a:ahLst/>
              <a:cxnLst>
                <a:cxn ang="0">
                  <a:pos x="7" y="5"/>
                </a:cxn>
                <a:cxn ang="0">
                  <a:pos x="4" y="8"/>
                </a:cxn>
                <a:cxn ang="0">
                  <a:pos x="0" y="3"/>
                </a:cxn>
                <a:cxn ang="0">
                  <a:pos x="4" y="0"/>
                </a:cxn>
                <a:cxn ang="0">
                  <a:pos x="7" y="5"/>
                </a:cxn>
              </a:cxnLst>
              <a:rect l="0" t="0" r="r" b="b"/>
              <a:pathLst>
                <a:path w="7" h="9">
                  <a:moveTo>
                    <a:pt x="7" y="5"/>
                  </a:moveTo>
                  <a:cubicBezTo>
                    <a:pt x="7" y="7"/>
                    <a:pt x="6" y="9"/>
                    <a:pt x="4" y="8"/>
                  </a:cubicBezTo>
                  <a:cubicBezTo>
                    <a:pt x="2" y="8"/>
                    <a:pt x="0" y="6"/>
                    <a:pt x="0" y="3"/>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25" name="d1b59954-688f-4520-98e7-790ee8e86072"/>
            <p:cNvSpPr>
              <a:spLocks noChangeAspect="1" noEditPoints="1"/>
            </p:cNvSpPr>
            <p:nvPr/>
          </p:nvSpPr>
          <p:spPr bwMode="auto">
            <a:xfrm>
              <a:off x="4149238" y="4077760"/>
              <a:ext cx="14965"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4"/>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5"/>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4"/>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26" name="cbc7add6-7fbe-4cd8-af9a-bcda1567b62b"/>
            <p:cNvSpPr>
              <a:spLocks noChangeAspect="1"/>
            </p:cNvSpPr>
            <p:nvPr/>
          </p:nvSpPr>
          <p:spPr bwMode="auto">
            <a:xfrm>
              <a:off x="4151376" y="4079717"/>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4"/>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27" name="f1aaf153-b031-4a74-94a6-20973cfd4188"/>
            <p:cNvSpPr>
              <a:spLocks noChangeAspect="1"/>
            </p:cNvSpPr>
            <p:nvPr/>
          </p:nvSpPr>
          <p:spPr bwMode="auto">
            <a:xfrm>
              <a:off x="4174892" y="4081673"/>
              <a:ext cx="14965" cy="15651"/>
            </a:xfrm>
            <a:custGeom>
              <a:avLst/>
              <a:gdLst/>
              <a:ahLst/>
              <a:cxnLst>
                <a:cxn ang="0">
                  <a:pos x="7" y="5"/>
                </a:cxn>
                <a:cxn ang="0">
                  <a:pos x="4" y="8"/>
                </a:cxn>
                <a:cxn ang="0">
                  <a:pos x="0" y="3"/>
                </a:cxn>
                <a:cxn ang="0">
                  <a:pos x="4" y="0"/>
                </a:cxn>
                <a:cxn ang="0">
                  <a:pos x="7" y="5"/>
                </a:cxn>
              </a:cxnLst>
              <a:rect l="0" t="0" r="r" b="b"/>
              <a:pathLst>
                <a:path w="7" h="8">
                  <a:moveTo>
                    <a:pt x="7" y="5"/>
                  </a:moveTo>
                  <a:cubicBezTo>
                    <a:pt x="7" y="7"/>
                    <a:pt x="6" y="8"/>
                    <a:pt x="4" y="8"/>
                  </a:cubicBezTo>
                  <a:cubicBezTo>
                    <a:pt x="2" y="8"/>
                    <a:pt x="0" y="5"/>
                    <a:pt x="0" y="3"/>
                  </a:cubicBezTo>
                  <a:cubicBezTo>
                    <a:pt x="0" y="1"/>
                    <a:pt x="2" y="0"/>
                    <a:pt x="4" y="0"/>
                  </a:cubicBezTo>
                  <a:cubicBezTo>
                    <a:pt x="6" y="0"/>
                    <a:pt x="7" y="2"/>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28" name="9aa1e7be-6374-4cf8-89c3-698d0b4ea6d7"/>
            <p:cNvSpPr>
              <a:spLocks noChangeAspect="1" noEditPoints="1"/>
            </p:cNvSpPr>
            <p:nvPr/>
          </p:nvSpPr>
          <p:spPr bwMode="auto">
            <a:xfrm>
              <a:off x="4174892" y="4083630"/>
              <a:ext cx="12827" cy="13695"/>
            </a:xfrm>
            <a:custGeom>
              <a:avLst/>
              <a:gdLst/>
              <a:ahLst/>
              <a:cxnLst>
                <a:cxn ang="0">
                  <a:pos x="1" y="0"/>
                </a:cxn>
                <a:cxn ang="0">
                  <a:pos x="0" y="3"/>
                </a:cxn>
                <a:cxn ang="0">
                  <a:pos x="3" y="6"/>
                </a:cxn>
                <a:cxn ang="0">
                  <a:pos x="5" y="6"/>
                </a:cxn>
                <a:cxn ang="0">
                  <a:pos x="6" y="3"/>
                </a:cxn>
                <a:cxn ang="0">
                  <a:pos x="3" y="0"/>
                </a:cxn>
                <a:cxn ang="0">
                  <a:pos x="1" y="0"/>
                </a:cxn>
                <a:cxn ang="0">
                  <a:pos x="3" y="4"/>
                </a:cxn>
                <a:cxn ang="0">
                  <a:pos x="2" y="3"/>
                </a:cxn>
                <a:cxn ang="0">
                  <a:pos x="2" y="2"/>
                </a:cxn>
                <a:cxn ang="0">
                  <a:pos x="3" y="2"/>
                </a:cxn>
                <a:cxn ang="0">
                  <a:pos x="5" y="3"/>
                </a:cxn>
                <a:cxn ang="0">
                  <a:pos x="4" y="4"/>
                </a:cxn>
                <a:cxn ang="0">
                  <a:pos x="3" y="4"/>
                </a:cxn>
              </a:cxnLst>
              <a:rect l="0" t="0" r="r" b="b"/>
              <a:pathLst>
                <a:path w="6" h="7">
                  <a:moveTo>
                    <a:pt x="1" y="0"/>
                  </a:moveTo>
                  <a:cubicBezTo>
                    <a:pt x="0" y="1"/>
                    <a:pt x="0" y="2"/>
                    <a:pt x="0" y="3"/>
                  </a:cubicBezTo>
                  <a:cubicBezTo>
                    <a:pt x="0" y="4"/>
                    <a:pt x="1" y="6"/>
                    <a:pt x="3" y="6"/>
                  </a:cubicBezTo>
                  <a:cubicBezTo>
                    <a:pt x="4" y="7"/>
                    <a:pt x="5" y="6"/>
                    <a:pt x="5" y="6"/>
                  </a:cubicBezTo>
                  <a:cubicBezTo>
                    <a:pt x="6" y="5"/>
                    <a:pt x="6" y="4"/>
                    <a:pt x="6" y="3"/>
                  </a:cubicBezTo>
                  <a:cubicBezTo>
                    <a:pt x="6" y="2"/>
                    <a:pt x="5" y="0"/>
                    <a:pt x="3" y="0"/>
                  </a:cubicBezTo>
                  <a:cubicBezTo>
                    <a:pt x="3" y="0"/>
                    <a:pt x="2" y="0"/>
                    <a:pt x="1" y="0"/>
                  </a:cubicBezTo>
                  <a:close/>
                  <a:moveTo>
                    <a:pt x="3" y="4"/>
                  </a:moveTo>
                  <a:cubicBezTo>
                    <a:pt x="3" y="4"/>
                    <a:pt x="2" y="3"/>
                    <a:pt x="2" y="3"/>
                  </a:cubicBezTo>
                  <a:cubicBezTo>
                    <a:pt x="2" y="2"/>
                    <a:pt x="2" y="2"/>
                    <a:pt x="2" y="2"/>
                  </a:cubicBezTo>
                  <a:cubicBezTo>
                    <a:pt x="2" y="2"/>
                    <a:pt x="3" y="2"/>
                    <a:pt x="3" y="2"/>
                  </a:cubicBezTo>
                  <a:cubicBezTo>
                    <a:pt x="4" y="2"/>
                    <a:pt x="5" y="3"/>
                    <a:pt x="5" y="3"/>
                  </a:cubicBezTo>
                  <a:cubicBezTo>
                    <a:pt x="5" y="4"/>
                    <a:pt x="4" y="4"/>
                    <a:pt x="4" y="4"/>
                  </a:cubicBezTo>
                  <a:cubicBezTo>
                    <a:pt x="4" y="4"/>
                    <a:pt x="4" y="5"/>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29" name="157b5afe-f393-477c-b803-8d3694ba799d"/>
            <p:cNvSpPr>
              <a:spLocks noChangeAspect="1"/>
            </p:cNvSpPr>
            <p:nvPr/>
          </p:nvSpPr>
          <p:spPr bwMode="auto">
            <a:xfrm>
              <a:off x="4177029" y="4083630"/>
              <a:ext cx="10689" cy="11738"/>
            </a:xfrm>
            <a:custGeom>
              <a:avLst/>
              <a:gdLst/>
              <a:ahLst/>
              <a:cxnLst>
                <a:cxn ang="0">
                  <a:pos x="5" y="3"/>
                </a:cxn>
                <a:cxn ang="0">
                  <a:pos x="2" y="5"/>
                </a:cxn>
                <a:cxn ang="0">
                  <a:pos x="0" y="3"/>
                </a:cxn>
                <a:cxn ang="0">
                  <a:pos x="2" y="1"/>
                </a:cxn>
                <a:cxn ang="0">
                  <a:pos x="5" y="3"/>
                </a:cxn>
              </a:cxnLst>
              <a:rect l="0" t="0" r="r" b="b"/>
              <a:pathLst>
                <a:path w="5" h="6">
                  <a:moveTo>
                    <a:pt x="5" y="3"/>
                  </a:moveTo>
                  <a:cubicBezTo>
                    <a:pt x="5" y="5"/>
                    <a:pt x="4" y="6"/>
                    <a:pt x="2" y="5"/>
                  </a:cubicBezTo>
                  <a:cubicBezTo>
                    <a:pt x="1" y="5"/>
                    <a:pt x="0" y="4"/>
                    <a:pt x="0" y="3"/>
                  </a:cubicBezTo>
                  <a:cubicBezTo>
                    <a:pt x="0" y="1"/>
                    <a:pt x="1" y="0"/>
                    <a:pt x="2" y="1"/>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30" name="48f06676-0518-4bb2-814b-0a0e62ae8a3e"/>
            <p:cNvSpPr>
              <a:spLocks noChangeAspect="1"/>
            </p:cNvSpPr>
            <p:nvPr/>
          </p:nvSpPr>
          <p:spPr bwMode="auto">
            <a:xfrm>
              <a:off x="4298881" y="4101237"/>
              <a:ext cx="14965"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2"/>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31" name="ef4a8e2c-140c-401e-83ad-39bf3b1e10b7"/>
            <p:cNvSpPr>
              <a:spLocks noChangeAspect="1" noEditPoints="1"/>
            </p:cNvSpPr>
            <p:nvPr/>
          </p:nvSpPr>
          <p:spPr bwMode="auto">
            <a:xfrm>
              <a:off x="4298881" y="4103194"/>
              <a:ext cx="12827"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1"/>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32" name="f008c7c3-8719-4383-8d48-5543a00e40ae"/>
            <p:cNvSpPr>
              <a:spLocks noChangeAspect="1"/>
            </p:cNvSpPr>
            <p:nvPr/>
          </p:nvSpPr>
          <p:spPr bwMode="auto">
            <a:xfrm>
              <a:off x="4301019" y="4105150"/>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4"/>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33" name="534cf5e9-e8e1-46d5-ba84-5e461232e701"/>
            <p:cNvSpPr>
              <a:spLocks noChangeAspect="1"/>
            </p:cNvSpPr>
            <p:nvPr/>
          </p:nvSpPr>
          <p:spPr bwMode="auto">
            <a:xfrm>
              <a:off x="4322396" y="4105150"/>
              <a:ext cx="17101" cy="17607"/>
            </a:xfrm>
            <a:custGeom>
              <a:avLst/>
              <a:gdLst/>
              <a:ahLst/>
              <a:cxnLst>
                <a:cxn ang="0">
                  <a:pos x="8" y="5"/>
                </a:cxn>
                <a:cxn ang="0">
                  <a:pos x="4" y="9"/>
                </a:cxn>
                <a:cxn ang="0">
                  <a:pos x="0" y="4"/>
                </a:cxn>
                <a:cxn ang="0">
                  <a:pos x="4" y="1"/>
                </a:cxn>
                <a:cxn ang="0">
                  <a:pos x="8" y="5"/>
                </a:cxn>
              </a:cxnLst>
              <a:rect l="0" t="0" r="r" b="b"/>
              <a:pathLst>
                <a:path w="8" h="9">
                  <a:moveTo>
                    <a:pt x="8" y="5"/>
                  </a:moveTo>
                  <a:cubicBezTo>
                    <a:pt x="8" y="7"/>
                    <a:pt x="6" y="9"/>
                    <a:pt x="4" y="9"/>
                  </a:cubicBezTo>
                  <a:cubicBezTo>
                    <a:pt x="2" y="8"/>
                    <a:pt x="0" y="6"/>
                    <a:pt x="0" y="4"/>
                  </a:cubicBezTo>
                  <a:cubicBezTo>
                    <a:pt x="0" y="2"/>
                    <a:pt x="2" y="0"/>
                    <a:pt x="4" y="1"/>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34" name="0fed349d-8404-4831-a6b2-a6f84698eb4e"/>
            <p:cNvSpPr>
              <a:spLocks noChangeAspect="1" noEditPoints="1"/>
            </p:cNvSpPr>
            <p:nvPr/>
          </p:nvSpPr>
          <p:spPr bwMode="auto">
            <a:xfrm>
              <a:off x="4324533" y="4107107"/>
              <a:ext cx="12827" cy="13695"/>
            </a:xfrm>
            <a:custGeom>
              <a:avLst/>
              <a:gdLst/>
              <a:ahLst/>
              <a:cxnLst>
                <a:cxn ang="0">
                  <a:pos x="1" y="1"/>
                </a:cxn>
                <a:cxn ang="0">
                  <a:pos x="0" y="3"/>
                </a:cxn>
                <a:cxn ang="0">
                  <a:pos x="3" y="7"/>
                </a:cxn>
                <a:cxn ang="0">
                  <a:pos x="5" y="6"/>
                </a:cxn>
                <a:cxn ang="0">
                  <a:pos x="6" y="4"/>
                </a:cxn>
                <a:cxn ang="0">
                  <a:pos x="3" y="0"/>
                </a:cxn>
                <a:cxn ang="0">
                  <a:pos x="1" y="1"/>
                </a:cxn>
                <a:cxn ang="0">
                  <a:pos x="3" y="5"/>
                </a:cxn>
                <a:cxn ang="0">
                  <a:pos x="1" y="3"/>
                </a:cxn>
                <a:cxn ang="0">
                  <a:pos x="2" y="3"/>
                </a:cxn>
                <a:cxn ang="0">
                  <a:pos x="3" y="2"/>
                </a:cxn>
                <a:cxn ang="0">
                  <a:pos x="4" y="4"/>
                </a:cxn>
                <a:cxn ang="0">
                  <a:pos x="4" y="5"/>
                </a:cxn>
                <a:cxn ang="0">
                  <a:pos x="3" y="5"/>
                </a:cxn>
              </a:cxnLst>
              <a:rect l="0" t="0" r="r" b="b"/>
              <a:pathLst>
                <a:path w="6" h="7">
                  <a:moveTo>
                    <a:pt x="1" y="1"/>
                  </a:moveTo>
                  <a:cubicBezTo>
                    <a:pt x="0" y="2"/>
                    <a:pt x="0" y="2"/>
                    <a:pt x="0" y="3"/>
                  </a:cubicBezTo>
                  <a:cubicBezTo>
                    <a:pt x="0" y="5"/>
                    <a:pt x="1" y="7"/>
                    <a:pt x="3" y="7"/>
                  </a:cubicBezTo>
                  <a:cubicBezTo>
                    <a:pt x="3" y="7"/>
                    <a:pt x="4" y="7"/>
                    <a:pt x="5" y="6"/>
                  </a:cubicBezTo>
                  <a:cubicBezTo>
                    <a:pt x="6" y="6"/>
                    <a:pt x="6" y="5"/>
                    <a:pt x="6" y="4"/>
                  </a:cubicBezTo>
                  <a:cubicBezTo>
                    <a:pt x="6" y="2"/>
                    <a:pt x="5" y="1"/>
                    <a:pt x="3" y="0"/>
                  </a:cubicBezTo>
                  <a:cubicBezTo>
                    <a:pt x="2" y="0"/>
                    <a:pt x="1" y="0"/>
                    <a:pt x="1" y="1"/>
                  </a:cubicBezTo>
                  <a:close/>
                  <a:moveTo>
                    <a:pt x="3" y="5"/>
                  </a:moveTo>
                  <a:cubicBezTo>
                    <a:pt x="2" y="5"/>
                    <a:pt x="1" y="4"/>
                    <a:pt x="1" y="3"/>
                  </a:cubicBezTo>
                  <a:cubicBezTo>
                    <a:pt x="1" y="3"/>
                    <a:pt x="2" y="3"/>
                    <a:pt x="2" y="3"/>
                  </a:cubicBezTo>
                  <a:cubicBezTo>
                    <a:pt x="2" y="2"/>
                    <a:pt x="2" y="2"/>
                    <a:pt x="3" y="2"/>
                  </a:cubicBezTo>
                  <a:cubicBezTo>
                    <a:pt x="3" y="2"/>
                    <a:pt x="4" y="3"/>
                    <a:pt x="4" y="4"/>
                  </a:cubicBezTo>
                  <a:cubicBezTo>
                    <a:pt x="4" y="4"/>
                    <a:pt x="4" y="5"/>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35" name="089245da-9372-49aa-b44d-bfdffba02fef"/>
            <p:cNvSpPr>
              <a:spLocks noChangeAspect="1"/>
            </p:cNvSpPr>
            <p:nvPr/>
          </p:nvSpPr>
          <p:spPr bwMode="auto">
            <a:xfrm>
              <a:off x="4324533" y="4109062"/>
              <a:ext cx="10689" cy="9782"/>
            </a:xfrm>
            <a:custGeom>
              <a:avLst/>
              <a:gdLst/>
              <a:ahLst/>
              <a:cxnLst>
                <a:cxn ang="0">
                  <a:pos x="5" y="3"/>
                </a:cxn>
                <a:cxn ang="0">
                  <a:pos x="3" y="5"/>
                </a:cxn>
                <a:cxn ang="0">
                  <a:pos x="0" y="2"/>
                </a:cxn>
                <a:cxn ang="0">
                  <a:pos x="3" y="0"/>
                </a:cxn>
                <a:cxn ang="0">
                  <a:pos x="5" y="3"/>
                </a:cxn>
              </a:cxnLst>
              <a:rect l="0" t="0" r="r" b="b"/>
              <a:pathLst>
                <a:path w="5" h="5">
                  <a:moveTo>
                    <a:pt x="5" y="3"/>
                  </a:moveTo>
                  <a:cubicBezTo>
                    <a:pt x="5" y="4"/>
                    <a:pt x="4" y="5"/>
                    <a:pt x="3" y="5"/>
                  </a:cubicBezTo>
                  <a:cubicBezTo>
                    <a:pt x="1" y="5"/>
                    <a:pt x="0" y="4"/>
                    <a:pt x="0" y="2"/>
                  </a:cubicBezTo>
                  <a:cubicBezTo>
                    <a:pt x="0" y="1"/>
                    <a:pt x="1" y="0"/>
                    <a:pt x="3" y="0"/>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36" name="8dcf3046-c2f8-48b4-8b2d-f8d8967cc415"/>
            <p:cNvSpPr>
              <a:spLocks noChangeAspect="1"/>
            </p:cNvSpPr>
            <p:nvPr/>
          </p:nvSpPr>
          <p:spPr bwMode="auto">
            <a:xfrm>
              <a:off x="4348048" y="4109062"/>
              <a:ext cx="14965"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37" name="09361e27-c488-4103-8294-e6ed64e9e7c2"/>
            <p:cNvSpPr>
              <a:spLocks noChangeAspect="1" noEditPoints="1"/>
            </p:cNvSpPr>
            <p:nvPr/>
          </p:nvSpPr>
          <p:spPr bwMode="auto">
            <a:xfrm>
              <a:off x="4348048" y="4111019"/>
              <a:ext cx="12827"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0"/>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38" name="68f684cd-964e-4d6f-88c6-76a6ac29ad15"/>
            <p:cNvSpPr>
              <a:spLocks noChangeAspect="1"/>
            </p:cNvSpPr>
            <p:nvPr/>
          </p:nvSpPr>
          <p:spPr bwMode="auto">
            <a:xfrm>
              <a:off x="4350186" y="4112975"/>
              <a:ext cx="10689"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39" name="a0282cd7-57cf-411d-aa4e-186162eca944"/>
            <p:cNvSpPr>
              <a:spLocks noChangeAspect="1"/>
            </p:cNvSpPr>
            <p:nvPr/>
          </p:nvSpPr>
          <p:spPr bwMode="auto">
            <a:xfrm>
              <a:off x="4373701" y="4114932"/>
              <a:ext cx="14965" cy="17607"/>
            </a:xfrm>
            <a:custGeom>
              <a:avLst/>
              <a:gdLst/>
              <a:ahLst/>
              <a:cxnLst>
                <a:cxn ang="0">
                  <a:pos x="7" y="5"/>
                </a:cxn>
                <a:cxn ang="0">
                  <a:pos x="3" y="8"/>
                </a:cxn>
                <a:cxn ang="0">
                  <a:pos x="0" y="3"/>
                </a:cxn>
                <a:cxn ang="0">
                  <a:pos x="3" y="0"/>
                </a:cxn>
                <a:cxn ang="0">
                  <a:pos x="7" y="5"/>
                </a:cxn>
              </a:cxnLst>
              <a:rect l="0" t="0" r="r" b="b"/>
              <a:pathLst>
                <a:path w="7" h="9">
                  <a:moveTo>
                    <a:pt x="7" y="5"/>
                  </a:moveTo>
                  <a:cubicBezTo>
                    <a:pt x="7" y="7"/>
                    <a:pt x="5" y="9"/>
                    <a:pt x="3" y="8"/>
                  </a:cubicBezTo>
                  <a:cubicBezTo>
                    <a:pt x="1" y="8"/>
                    <a:pt x="0" y="6"/>
                    <a:pt x="0" y="3"/>
                  </a:cubicBezTo>
                  <a:cubicBezTo>
                    <a:pt x="0" y="1"/>
                    <a:pt x="1" y="0"/>
                    <a:pt x="3" y="0"/>
                  </a:cubicBezTo>
                  <a:cubicBezTo>
                    <a:pt x="5"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40" name="4e0366e4-8b53-40da-acae-b3d62d422283"/>
            <p:cNvSpPr>
              <a:spLocks noChangeAspect="1" noEditPoints="1"/>
            </p:cNvSpPr>
            <p:nvPr/>
          </p:nvSpPr>
          <p:spPr bwMode="auto">
            <a:xfrm>
              <a:off x="4373701" y="4116889"/>
              <a:ext cx="12827"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6"/>
                    <a:pt x="3" y="7"/>
                  </a:cubicBezTo>
                  <a:cubicBezTo>
                    <a:pt x="4" y="7"/>
                    <a:pt x="5" y="7"/>
                    <a:pt x="5" y="6"/>
                  </a:cubicBezTo>
                  <a:cubicBezTo>
                    <a:pt x="6" y="6"/>
                    <a:pt x="6" y="5"/>
                    <a:pt x="6" y="4"/>
                  </a:cubicBezTo>
                  <a:cubicBezTo>
                    <a:pt x="6" y="2"/>
                    <a:pt x="5" y="0"/>
                    <a:pt x="3" y="0"/>
                  </a:cubicBezTo>
                  <a:cubicBezTo>
                    <a:pt x="2" y="0"/>
                    <a:pt x="2" y="0"/>
                    <a:pt x="1" y="1"/>
                  </a:cubicBezTo>
                  <a:close/>
                  <a:moveTo>
                    <a:pt x="3" y="5"/>
                  </a:moveTo>
                  <a:cubicBezTo>
                    <a:pt x="2" y="5"/>
                    <a:pt x="2" y="4"/>
                    <a:pt x="2" y="3"/>
                  </a:cubicBezTo>
                  <a:cubicBezTo>
                    <a:pt x="2" y="3"/>
                    <a:pt x="2" y="2"/>
                    <a:pt x="2" y="2"/>
                  </a:cubicBezTo>
                  <a:cubicBezTo>
                    <a:pt x="2" y="2"/>
                    <a:pt x="3" y="2"/>
                    <a:pt x="3" y="2"/>
                  </a:cubicBezTo>
                  <a:cubicBezTo>
                    <a:pt x="4" y="2"/>
                    <a:pt x="4" y="3"/>
                    <a:pt x="4" y="4"/>
                  </a:cubicBezTo>
                  <a:cubicBezTo>
                    <a:pt x="4" y="4"/>
                    <a:pt x="4" y="4"/>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341" name="4d235e01-24c3-43b6-93f5-d6d3cf04a0f5"/>
            <p:cNvSpPr>
              <a:spLocks noChangeAspect="1"/>
            </p:cNvSpPr>
            <p:nvPr/>
          </p:nvSpPr>
          <p:spPr bwMode="auto">
            <a:xfrm>
              <a:off x="4375839" y="4118844"/>
              <a:ext cx="8551"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1"/>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42" name="d49f9cca-b1f3-4a4d-a565-daeda57cf73e"/>
            <p:cNvSpPr>
              <a:spLocks noChangeAspect="1"/>
            </p:cNvSpPr>
            <p:nvPr/>
          </p:nvSpPr>
          <p:spPr bwMode="auto">
            <a:xfrm>
              <a:off x="4097933" y="4019069"/>
              <a:ext cx="19239"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343" name="f6281294-9a99-47f6-84df-23c4aa411816"/>
            <p:cNvSpPr>
              <a:spLocks noChangeAspect="1"/>
            </p:cNvSpPr>
            <p:nvPr/>
          </p:nvSpPr>
          <p:spPr bwMode="auto">
            <a:xfrm>
              <a:off x="4117172" y="4022982"/>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344" name="297f0ea3-074d-4f36-8d07-199efc1b1032"/>
            <p:cNvSpPr>
              <a:spLocks noChangeAspect="1"/>
            </p:cNvSpPr>
            <p:nvPr/>
          </p:nvSpPr>
          <p:spPr bwMode="auto">
            <a:xfrm>
              <a:off x="4097933" y="4019069"/>
              <a:ext cx="21377"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345" name="1ba1de3f-916f-4bc7-999a-afb95431be41"/>
            <p:cNvSpPr>
              <a:spLocks noChangeAspect="1"/>
            </p:cNvSpPr>
            <p:nvPr/>
          </p:nvSpPr>
          <p:spPr bwMode="auto">
            <a:xfrm>
              <a:off x="4102208" y="4022982"/>
              <a:ext cx="12827"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4" y="7"/>
                    <a:pt x="3" y="7"/>
                  </a:cubicBezTo>
                  <a:cubicBezTo>
                    <a:pt x="1" y="7"/>
                    <a:pt x="0" y="5"/>
                    <a:pt x="0" y="3"/>
                  </a:cubicBezTo>
                  <a:cubicBezTo>
                    <a:pt x="0" y="1"/>
                    <a:pt x="1" y="0"/>
                    <a:pt x="3" y="1"/>
                  </a:cubicBezTo>
                  <a:cubicBezTo>
                    <a:pt x="4"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346" name="9aee71c5-f8e7-4f31-9fda-48c669c8a415"/>
            <p:cNvSpPr>
              <a:spLocks noChangeAspect="1" noEditPoints="1"/>
            </p:cNvSpPr>
            <p:nvPr/>
          </p:nvSpPr>
          <p:spPr bwMode="auto">
            <a:xfrm>
              <a:off x="4102208" y="4024938"/>
              <a:ext cx="10689" cy="11738"/>
            </a:xfrm>
            <a:custGeom>
              <a:avLst/>
              <a:gdLst/>
              <a:ahLst/>
              <a:cxnLst>
                <a:cxn ang="0">
                  <a:pos x="1" y="1"/>
                </a:cxn>
                <a:cxn ang="0">
                  <a:pos x="0" y="3"/>
                </a:cxn>
                <a:cxn ang="0">
                  <a:pos x="2" y="6"/>
                </a:cxn>
                <a:cxn ang="0">
                  <a:pos x="4" y="5"/>
                </a:cxn>
                <a:cxn ang="0">
                  <a:pos x="5" y="3"/>
                </a:cxn>
                <a:cxn ang="0">
                  <a:pos x="3" y="0"/>
                </a:cxn>
                <a:cxn ang="0">
                  <a:pos x="1" y="1"/>
                </a:cxn>
                <a:cxn ang="0">
                  <a:pos x="3" y="4"/>
                </a:cxn>
                <a:cxn ang="0">
                  <a:pos x="1" y="3"/>
                </a:cxn>
                <a:cxn ang="0">
                  <a:pos x="2" y="2"/>
                </a:cxn>
                <a:cxn ang="0">
                  <a:pos x="2" y="2"/>
                </a:cxn>
                <a:cxn ang="0">
                  <a:pos x="3" y="3"/>
                </a:cxn>
                <a:cxn ang="0">
                  <a:pos x="3" y="4"/>
                </a:cxn>
                <a:cxn ang="0">
                  <a:pos x="3" y="4"/>
                </a:cxn>
              </a:cxnLst>
              <a:rect l="0" t="0" r="r" b="b"/>
              <a:pathLst>
                <a:path w="5" h="6">
                  <a:moveTo>
                    <a:pt x="1" y="1"/>
                  </a:moveTo>
                  <a:cubicBezTo>
                    <a:pt x="0" y="1"/>
                    <a:pt x="0" y="2"/>
                    <a:pt x="0" y="3"/>
                  </a:cubicBezTo>
                  <a:cubicBezTo>
                    <a:pt x="0" y="4"/>
                    <a:pt x="1" y="5"/>
                    <a:pt x="2" y="6"/>
                  </a:cubicBezTo>
                  <a:cubicBezTo>
                    <a:pt x="3" y="6"/>
                    <a:pt x="4" y="6"/>
                    <a:pt x="4" y="5"/>
                  </a:cubicBezTo>
                  <a:cubicBezTo>
                    <a:pt x="5" y="5"/>
                    <a:pt x="5" y="4"/>
                    <a:pt x="5" y="3"/>
                  </a:cubicBezTo>
                  <a:cubicBezTo>
                    <a:pt x="5" y="2"/>
                    <a:pt x="4" y="0"/>
                    <a:pt x="3" y="0"/>
                  </a:cubicBezTo>
                  <a:cubicBezTo>
                    <a:pt x="2" y="0"/>
                    <a:pt x="1" y="0"/>
                    <a:pt x="1" y="1"/>
                  </a:cubicBezTo>
                  <a:close/>
                  <a:moveTo>
                    <a:pt x="3" y="4"/>
                  </a:moveTo>
                  <a:cubicBezTo>
                    <a:pt x="2" y="4"/>
                    <a:pt x="1" y="3"/>
                    <a:pt x="1" y="3"/>
                  </a:cubicBezTo>
                  <a:cubicBezTo>
                    <a:pt x="1" y="2"/>
                    <a:pt x="1" y="2"/>
                    <a:pt x="2" y="2"/>
                  </a:cubicBezTo>
                  <a:cubicBezTo>
                    <a:pt x="2" y="2"/>
                    <a:pt x="2" y="2"/>
                    <a:pt x="2" y="2"/>
                  </a:cubicBezTo>
                  <a:cubicBezTo>
                    <a:pt x="3" y="2"/>
                    <a:pt x="3" y="3"/>
                    <a:pt x="3" y="3"/>
                  </a:cubicBezTo>
                  <a:cubicBezTo>
                    <a:pt x="3" y="4"/>
                    <a:pt x="3" y="4"/>
                    <a:pt x="3"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47" name="e3f8a55e-010f-4f6e-baff-dd18cdb0197f"/>
            <p:cNvSpPr>
              <a:spLocks noChangeAspect="1" noChangeArrowheads="1"/>
            </p:cNvSpPr>
            <p:nvPr/>
          </p:nvSpPr>
          <p:spPr bwMode="auto">
            <a:xfrm>
              <a:off x="4104346" y="4026895"/>
              <a:ext cx="6413"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348" name="bcdc121f-6707-4965-a42d-ab09d23d0b9a"/>
            <p:cNvSpPr>
              <a:spLocks noChangeAspect="1"/>
            </p:cNvSpPr>
            <p:nvPr/>
          </p:nvSpPr>
          <p:spPr bwMode="auto">
            <a:xfrm>
              <a:off x="4123585" y="4022982"/>
              <a:ext cx="19239"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349" name="f52d70d7-b442-4636-8072-bd9a3d8b340f"/>
            <p:cNvSpPr>
              <a:spLocks noChangeAspect="1"/>
            </p:cNvSpPr>
            <p:nvPr/>
          </p:nvSpPr>
          <p:spPr bwMode="auto">
            <a:xfrm>
              <a:off x="4142826" y="4024938"/>
              <a:ext cx="2138"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350" name="e559e453-afa5-4e21-adc7-f254206bdb45"/>
            <p:cNvSpPr>
              <a:spLocks noChangeAspect="1"/>
            </p:cNvSpPr>
            <p:nvPr/>
          </p:nvSpPr>
          <p:spPr bwMode="auto">
            <a:xfrm>
              <a:off x="4123585" y="4021025"/>
              <a:ext cx="21377" cy="5869"/>
            </a:xfrm>
            <a:custGeom>
              <a:avLst/>
              <a:gdLst/>
              <a:ahLst/>
              <a:cxnLst>
                <a:cxn ang="0">
                  <a:pos x="18" y="6"/>
                </a:cxn>
                <a:cxn ang="0">
                  <a:pos x="0" y="2"/>
                </a:cxn>
                <a:cxn ang="0">
                  <a:pos x="2" y="0"/>
                </a:cxn>
                <a:cxn ang="0">
                  <a:pos x="20" y="4"/>
                </a:cxn>
                <a:cxn ang="0">
                  <a:pos x="18" y="6"/>
                </a:cxn>
              </a:cxnLst>
              <a:rect l="0" t="0" r="r" b="b"/>
              <a:pathLst>
                <a:path w="20" h="6">
                  <a:moveTo>
                    <a:pt x="18" y="6"/>
                  </a:moveTo>
                  <a:lnTo>
                    <a:pt x="0" y="2"/>
                  </a:lnTo>
                  <a:lnTo>
                    <a:pt x="2"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351" name="5e4ebd7c-1af4-4720-9a0a-2ee875452f7d"/>
            <p:cNvSpPr>
              <a:spLocks noChangeAspect="1"/>
            </p:cNvSpPr>
            <p:nvPr/>
          </p:nvSpPr>
          <p:spPr bwMode="auto">
            <a:xfrm>
              <a:off x="4127861" y="4026895"/>
              <a:ext cx="12827"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4" y="7"/>
                    <a:pt x="3" y="7"/>
                  </a:cubicBezTo>
                  <a:cubicBezTo>
                    <a:pt x="1" y="6"/>
                    <a:pt x="0" y="5"/>
                    <a:pt x="0" y="3"/>
                  </a:cubicBezTo>
                  <a:cubicBezTo>
                    <a:pt x="0" y="1"/>
                    <a:pt x="1" y="0"/>
                    <a:pt x="3" y="0"/>
                  </a:cubicBezTo>
                  <a:cubicBezTo>
                    <a:pt x="4"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352" name="6cd75f97-c792-4c3b-80ee-ed902edc8a2b"/>
            <p:cNvSpPr>
              <a:spLocks noChangeAspect="1" noEditPoints="1"/>
            </p:cNvSpPr>
            <p:nvPr/>
          </p:nvSpPr>
          <p:spPr bwMode="auto">
            <a:xfrm>
              <a:off x="4127861" y="4028850"/>
              <a:ext cx="10689" cy="9782"/>
            </a:xfrm>
            <a:custGeom>
              <a:avLst/>
              <a:gdLst/>
              <a:ahLst/>
              <a:cxnLst>
                <a:cxn ang="0">
                  <a:pos x="1" y="0"/>
                </a:cxn>
                <a:cxn ang="0">
                  <a:pos x="0" y="2"/>
                </a:cxn>
                <a:cxn ang="0">
                  <a:pos x="2" y="5"/>
                </a:cxn>
                <a:cxn ang="0">
                  <a:pos x="4" y="5"/>
                </a:cxn>
                <a:cxn ang="0">
                  <a:pos x="5" y="3"/>
                </a:cxn>
                <a:cxn ang="0">
                  <a:pos x="3" y="0"/>
                </a:cxn>
                <a:cxn ang="0">
                  <a:pos x="1" y="0"/>
                </a:cxn>
                <a:cxn ang="0">
                  <a:pos x="3" y="4"/>
                </a:cxn>
                <a:cxn ang="0">
                  <a:pos x="2" y="2"/>
                </a:cxn>
                <a:cxn ang="0">
                  <a:pos x="2" y="2"/>
                </a:cxn>
                <a:cxn ang="0">
                  <a:pos x="2" y="1"/>
                </a:cxn>
                <a:cxn ang="0">
                  <a:pos x="4" y="3"/>
                </a:cxn>
                <a:cxn ang="0">
                  <a:pos x="3" y="3"/>
                </a:cxn>
                <a:cxn ang="0">
                  <a:pos x="3" y="4"/>
                </a:cxn>
              </a:cxnLst>
              <a:rect l="0" t="0" r="r" b="b"/>
              <a:pathLst>
                <a:path w="5" h="5">
                  <a:moveTo>
                    <a:pt x="1" y="0"/>
                  </a:moveTo>
                  <a:cubicBezTo>
                    <a:pt x="0" y="1"/>
                    <a:pt x="0" y="1"/>
                    <a:pt x="0" y="2"/>
                  </a:cubicBezTo>
                  <a:cubicBezTo>
                    <a:pt x="0" y="4"/>
                    <a:pt x="1" y="5"/>
                    <a:pt x="2" y="5"/>
                  </a:cubicBezTo>
                  <a:cubicBezTo>
                    <a:pt x="3" y="5"/>
                    <a:pt x="4" y="5"/>
                    <a:pt x="4" y="5"/>
                  </a:cubicBezTo>
                  <a:cubicBezTo>
                    <a:pt x="5" y="4"/>
                    <a:pt x="5" y="4"/>
                    <a:pt x="5" y="3"/>
                  </a:cubicBezTo>
                  <a:cubicBezTo>
                    <a:pt x="5" y="1"/>
                    <a:pt x="4" y="0"/>
                    <a:pt x="3" y="0"/>
                  </a:cubicBezTo>
                  <a:cubicBezTo>
                    <a:pt x="2" y="0"/>
                    <a:pt x="1" y="0"/>
                    <a:pt x="1" y="0"/>
                  </a:cubicBezTo>
                  <a:close/>
                  <a:moveTo>
                    <a:pt x="3" y="4"/>
                  </a:moveTo>
                  <a:cubicBezTo>
                    <a:pt x="2" y="4"/>
                    <a:pt x="2" y="3"/>
                    <a:pt x="2" y="2"/>
                  </a:cubicBezTo>
                  <a:cubicBezTo>
                    <a:pt x="2" y="2"/>
                    <a:pt x="2" y="2"/>
                    <a:pt x="2" y="2"/>
                  </a:cubicBezTo>
                  <a:cubicBezTo>
                    <a:pt x="2" y="1"/>
                    <a:pt x="2" y="1"/>
                    <a:pt x="2" y="1"/>
                  </a:cubicBezTo>
                  <a:cubicBezTo>
                    <a:pt x="3" y="2"/>
                    <a:pt x="4" y="2"/>
                    <a:pt x="4" y="3"/>
                  </a:cubicBezTo>
                  <a:cubicBezTo>
                    <a:pt x="4" y="3"/>
                    <a:pt x="4" y="3"/>
                    <a:pt x="3" y="3"/>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53" name="b304db11-600e-4094-8730-93a1094da0c9"/>
            <p:cNvSpPr>
              <a:spLocks noChangeAspect="1"/>
            </p:cNvSpPr>
            <p:nvPr/>
          </p:nvSpPr>
          <p:spPr bwMode="auto">
            <a:xfrm>
              <a:off x="4129999" y="4028850"/>
              <a:ext cx="6413" cy="9782"/>
            </a:xfrm>
            <a:custGeom>
              <a:avLst/>
              <a:gdLst/>
              <a:ahLst/>
              <a:cxnLst>
                <a:cxn ang="0">
                  <a:pos x="3" y="3"/>
                </a:cxn>
                <a:cxn ang="0">
                  <a:pos x="2" y="4"/>
                </a:cxn>
                <a:cxn ang="0">
                  <a:pos x="0" y="2"/>
                </a:cxn>
                <a:cxn ang="0">
                  <a:pos x="2" y="1"/>
                </a:cxn>
                <a:cxn ang="0">
                  <a:pos x="3" y="3"/>
                </a:cxn>
              </a:cxnLst>
              <a:rect l="0" t="0" r="r" b="b"/>
              <a:pathLst>
                <a:path w="3" h="5">
                  <a:moveTo>
                    <a:pt x="3" y="3"/>
                  </a:moveTo>
                  <a:cubicBezTo>
                    <a:pt x="3" y="4"/>
                    <a:pt x="3" y="5"/>
                    <a:pt x="2" y="4"/>
                  </a:cubicBezTo>
                  <a:cubicBezTo>
                    <a:pt x="1" y="4"/>
                    <a:pt x="0" y="3"/>
                    <a:pt x="0" y="2"/>
                  </a:cubicBezTo>
                  <a:cubicBezTo>
                    <a:pt x="0" y="1"/>
                    <a:pt x="1" y="0"/>
                    <a:pt x="2" y="1"/>
                  </a:cubicBezTo>
                  <a:cubicBezTo>
                    <a:pt x="3" y="1"/>
                    <a:pt x="3" y="2"/>
                    <a:pt x="3"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354" name="a6f3a852-c078-43c6-a0e6-92d7458e7cc3"/>
            <p:cNvSpPr>
              <a:spLocks noChangeAspect="1"/>
            </p:cNvSpPr>
            <p:nvPr/>
          </p:nvSpPr>
          <p:spPr bwMode="auto">
            <a:xfrm>
              <a:off x="4149238" y="4026895"/>
              <a:ext cx="21377" cy="21520"/>
            </a:xfrm>
            <a:custGeom>
              <a:avLst/>
              <a:gdLst/>
              <a:ahLst/>
              <a:cxnLst>
                <a:cxn ang="0">
                  <a:pos x="20" y="22"/>
                </a:cxn>
                <a:cxn ang="0">
                  <a:pos x="0" y="18"/>
                </a:cxn>
                <a:cxn ang="0">
                  <a:pos x="0" y="0"/>
                </a:cxn>
                <a:cxn ang="0">
                  <a:pos x="20" y="4"/>
                </a:cxn>
                <a:cxn ang="0">
                  <a:pos x="20" y="22"/>
                </a:cxn>
              </a:cxnLst>
              <a:rect l="0" t="0" r="r" b="b"/>
              <a:pathLst>
                <a:path w="20" h="22">
                  <a:moveTo>
                    <a:pt x="20" y="22"/>
                  </a:moveTo>
                  <a:lnTo>
                    <a:pt x="0" y="18"/>
                  </a:lnTo>
                  <a:lnTo>
                    <a:pt x="0" y="0"/>
                  </a:lnTo>
                  <a:lnTo>
                    <a:pt x="20" y="4"/>
                  </a:lnTo>
                  <a:lnTo>
                    <a:pt x="20" y="22"/>
                  </a:lnTo>
                  <a:close/>
                </a:path>
              </a:pathLst>
            </a:custGeom>
            <a:solidFill>
              <a:srgbClr val="8BA6BD"/>
            </a:solidFill>
            <a:ln w="9525">
              <a:noFill/>
              <a:round/>
            </a:ln>
          </p:spPr>
          <p:txBody>
            <a:bodyPr/>
            <a:lstStyle/>
            <a:p>
              <a:endParaRPr lang="en-US" altLang="zh-CN" dirty="0">
                <a:latin typeface="FrutigerNext LT Regular"/>
              </a:endParaRPr>
            </a:p>
          </p:txBody>
        </p:sp>
        <p:sp>
          <p:nvSpPr>
            <p:cNvPr id="355" name="8929eb4d-7f11-45cf-87e1-218489635411"/>
            <p:cNvSpPr>
              <a:spLocks noChangeAspect="1"/>
            </p:cNvSpPr>
            <p:nvPr/>
          </p:nvSpPr>
          <p:spPr bwMode="auto">
            <a:xfrm>
              <a:off x="4170616" y="4028850"/>
              <a:ext cx="2138"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356" name="aa768a52-3ecf-448f-9735-e7634e0d5122"/>
            <p:cNvSpPr>
              <a:spLocks noChangeAspect="1"/>
            </p:cNvSpPr>
            <p:nvPr/>
          </p:nvSpPr>
          <p:spPr bwMode="auto">
            <a:xfrm>
              <a:off x="4149238" y="4026895"/>
              <a:ext cx="23515" cy="3913"/>
            </a:xfrm>
            <a:custGeom>
              <a:avLst/>
              <a:gdLst/>
              <a:ahLst/>
              <a:cxnLst>
                <a:cxn ang="0">
                  <a:pos x="20" y="4"/>
                </a:cxn>
                <a:cxn ang="0">
                  <a:pos x="0" y="0"/>
                </a:cxn>
                <a:cxn ang="0">
                  <a:pos x="2" y="0"/>
                </a:cxn>
                <a:cxn ang="0">
                  <a:pos x="22" y="2"/>
                </a:cxn>
                <a:cxn ang="0">
                  <a:pos x="20" y="4"/>
                </a:cxn>
              </a:cxnLst>
              <a:rect l="0" t="0" r="r" b="b"/>
              <a:pathLst>
                <a:path w="22" h="4">
                  <a:moveTo>
                    <a:pt x="20" y="4"/>
                  </a:moveTo>
                  <a:lnTo>
                    <a:pt x="0" y="0"/>
                  </a:lnTo>
                  <a:lnTo>
                    <a:pt x="2" y="0"/>
                  </a:lnTo>
                  <a:lnTo>
                    <a:pt x="22" y="2"/>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357" name="ce19fcec-678d-4dfd-a607-3834d7e74d38"/>
            <p:cNvSpPr>
              <a:spLocks noChangeAspect="1"/>
            </p:cNvSpPr>
            <p:nvPr/>
          </p:nvSpPr>
          <p:spPr bwMode="auto">
            <a:xfrm>
              <a:off x="4153514" y="4030807"/>
              <a:ext cx="12827"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1" y="6"/>
                    <a:pt x="0" y="5"/>
                    <a:pt x="0" y="3"/>
                  </a:cubicBezTo>
                  <a:cubicBezTo>
                    <a:pt x="0" y="1"/>
                    <a:pt x="1"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358" name="e40e5bf6-bc4e-4bef-a552-7e7e8fc00432"/>
            <p:cNvSpPr>
              <a:spLocks noChangeAspect="1" noEditPoints="1"/>
            </p:cNvSpPr>
            <p:nvPr/>
          </p:nvSpPr>
          <p:spPr bwMode="auto">
            <a:xfrm>
              <a:off x="4153514" y="4032764"/>
              <a:ext cx="10689" cy="11738"/>
            </a:xfrm>
            <a:custGeom>
              <a:avLst/>
              <a:gdLst/>
              <a:ahLst/>
              <a:cxnLst>
                <a:cxn ang="0">
                  <a:pos x="1" y="1"/>
                </a:cxn>
                <a:cxn ang="0">
                  <a:pos x="0" y="2"/>
                </a:cxn>
                <a:cxn ang="0">
                  <a:pos x="3" y="5"/>
                </a:cxn>
                <a:cxn ang="0">
                  <a:pos x="4" y="5"/>
                </a:cxn>
                <a:cxn ang="0">
                  <a:pos x="5" y="3"/>
                </a:cxn>
                <a:cxn ang="0">
                  <a:pos x="3" y="0"/>
                </a:cxn>
                <a:cxn ang="0">
                  <a:pos x="1" y="1"/>
                </a:cxn>
                <a:cxn ang="0">
                  <a:pos x="3" y="4"/>
                </a:cxn>
                <a:cxn ang="0">
                  <a:pos x="2" y="2"/>
                </a:cxn>
                <a:cxn ang="0">
                  <a:pos x="2" y="2"/>
                </a:cxn>
                <a:cxn ang="0">
                  <a:pos x="3" y="2"/>
                </a:cxn>
                <a:cxn ang="0">
                  <a:pos x="4" y="3"/>
                </a:cxn>
                <a:cxn ang="0">
                  <a:pos x="4" y="4"/>
                </a:cxn>
                <a:cxn ang="0">
                  <a:pos x="3" y="4"/>
                </a:cxn>
              </a:cxnLst>
              <a:rect l="0" t="0" r="r" b="b"/>
              <a:pathLst>
                <a:path w="5" h="6">
                  <a:moveTo>
                    <a:pt x="1" y="1"/>
                  </a:moveTo>
                  <a:cubicBezTo>
                    <a:pt x="1" y="1"/>
                    <a:pt x="0" y="2"/>
                    <a:pt x="0" y="2"/>
                  </a:cubicBezTo>
                  <a:cubicBezTo>
                    <a:pt x="0" y="4"/>
                    <a:pt x="1" y="5"/>
                    <a:pt x="3" y="5"/>
                  </a:cubicBezTo>
                  <a:cubicBezTo>
                    <a:pt x="3" y="6"/>
                    <a:pt x="4" y="5"/>
                    <a:pt x="4" y="5"/>
                  </a:cubicBezTo>
                  <a:cubicBezTo>
                    <a:pt x="5" y="4"/>
                    <a:pt x="5" y="4"/>
                    <a:pt x="5" y="3"/>
                  </a:cubicBezTo>
                  <a:cubicBezTo>
                    <a:pt x="5" y="2"/>
                    <a:pt x="4" y="0"/>
                    <a:pt x="3" y="0"/>
                  </a:cubicBezTo>
                  <a:cubicBezTo>
                    <a:pt x="2" y="0"/>
                    <a:pt x="2" y="0"/>
                    <a:pt x="1" y="1"/>
                  </a:cubicBezTo>
                  <a:close/>
                  <a:moveTo>
                    <a:pt x="3" y="4"/>
                  </a:moveTo>
                  <a:cubicBezTo>
                    <a:pt x="2" y="4"/>
                    <a:pt x="2" y="3"/>
                    <a:pt x="2" y="2"/>
                  </a:cubicBezTo>
                  <a:cubicBezTo>
                    <a:pt x="2" y="2"/>
                    <a:pt x="2" y="2"/>
                    <a:pt x="2" y="2"/>
                  </a:cubicBezTo>
                  <a:cubicBezTo>
                    <a:pt x="2" y="2"/>
                    <a:pt x="2" y="2"/>
                    <a:pt x="3" y="2"/>
                  </a:cubicBezTo>
                  <a:cubicBezTo>
                    <a:pt x="3" y="2"/>
                    <a:pt x="4" y="2"/>
                    <a:pt x="4" y="3"/>
                  </a:cubicBezTo>
                  <a:cubicBezTo>
                    <a:pt x="4" y="3"/>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59" name="6b8131c6-443c-4d78-99ca-58d06b95bec3"/>
            <p:cNvSpPr>
              <a:spLocks noChangeAspect="1"/>
            </p:cNvSpPr>
            <p:nvPr/>
          </p:nvSpPr>
          <p:spPr bwMode="auto">
            <a:xfrm>
              <a:off x="4155652" y="4034720"/>
              <a:ext cx="6413" cy="7825"/>
            </a:xfrm>
            <a:custGeom>
              <a:avLst/>
              <a:gdLst/>
              <a:ahLst/>
              <a:cxnLst>
                <a:cxn ang="0">
                  <a:pos x="3" y="2"/>
                </a:cxn>
                <a:cxn ang="0">
                  <a:pos x="2" y="4"/>
                </a:cxn>
                <a:cxn ang="0">
                  <a:pos x="0" y="1"/>
                </a:cxn>
                <a:cxn ang="0">
                  <a:pos x="2" y="0"/>
                </a:cxn>
                <a:cxn ang="0">
                  <a:pos x="3" y="2"/>
                </a:cxn>
              </a:cxnLst>
              <a:rect l="0" t="0" r="r" b="b"/>
              <a:pathLst>
                <a:path w="3" h="4">
                  <a:moveTo>
                    <a:pt x="3" y="2"/>
                  </a:moveTo>
                  <a:cubicBezTo>
                    <a:pt x="3" y="3"/>
                    <a:pt x="3" y="4"/>
                    <a:pt x="2" y="4"/>
                  </a:cubicBezTo>
                  <a:cubicBezTo>
                    <a:pt x="1" y="3"/>
                    <a:pt x="0" y="2"/>
                    <a:pt x="0" y="1"/>
                  </a:cubicBezTo>
                  <a:cubicBezTo>
                    <a:pt x="0" y="0"/>
                    <a:pt x="1" y="0"/>
                    <a:pt x="2" y="0"/>
                  </a:cubicBezTo>
                  <a:cubicBezTo>
                    <a:pt x="3" y="0"/>
                    <a:pt x="3" y="1"/>
                    <a:pt x="3"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360" name="2168178e-043a-490a-886a-f07d5b833afd"/>
            <p:cNvSpPr>
              <a:spLocks noChangeAspect="1"/>
            </p:cNvSpPr>
            <p:nvPr/>
          </p:nvSpPr>
          <p:spPr bwMode="auto">
            <a:xfrm>
              <a:off x="4174892" y="4030807"/>
              <a:ext cx="21377"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361" name="efd1bbce-2f78-4b6d-a2b2-b9375bb2dd77"/>
            <p:cNvSpPr>
              <a:spLocks noChangeAspect="1"/>
            </p:cNvSpPr>
            <p:nvPr/>
          </p:nvSpPr>
          <p:spPr bwMode="auto">
            <a:xfrm>
              <a:off x="4196269" y="4034720"/>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362" name="8ddff545-75aa-49e1-bef7-977411f37b31"/>
            <p:cNvSpPr>
              <a:spLocks noChangeAspect="1"/>
            </p:cNvSpPr>
            <p:nvPr/>
          </p:nvSpPr>
          <p:spPr bwMode="auto">
            <a:xfrm>
              <a:off x="4174892" y="4030807"/>
              <a:ext cx="23515"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363" name="aa71f41b-d2ae-4295-8344-9e2811f7659f"/>
            <p:cNvSpPr>
              <a:spLocks noChangeAspect="1"/>
            </p:cNvSpPr>
            <p:nvPr/>
          </p:nvSpPr>
          <p:spPr bwMode="auto">
            <a:xfrm>
              <a:off x="4179167" y="4034720"/>
              <a:ext cx="12827"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364" name="52ff7278-e1db-49fb-a2f2-4985cae433c7"/>
            <p:cNvSpPr>
              <a:spLocks noChangeAspect="1" noEditPoints="1"/>
            </p:cNvSpPr>
            <p:nvPr/>
          </p:nvSpPr>
          <p:spPr bwMode="auto">
            <a:xfrm>
              <a:off x="4179167" y="4036677"/>
              <a:ext cx="10689"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5"/>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2"/>
                    <a:pt x="2" y="2"/>
                    <a:pt x="2" y="2"/>
                  </a:cubicBezTo>
                  <a:cubicBezTo>
                    <a:pt x="2" y="2"/>
                    <a:pt x="2" y="2"/>
                    <a:pt x="3" y="2"/>
                  </a:cubicBezTo>
                  <a:cubicBezTo>
                    <a:pt x="3" y="2"/>
                    <a:pt x="4" y="3"/>
                    <a:pt x="4" y="3"/>
                  </a:cubicBezTo>
                  <a:cubicBezTo>
                    <a:pt x="4" y="4"/>
                    <a:pt x="4" y="4"/>
                    <a:pt x="4" y="4"/>
                  </a:cubicBezTo>
                  <a:cubicBezTo>
                    <a:pt x="4"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65" name="9ca933f5-c957-4120-aff1-e0e5417289a3"/>
            <p:cNvSpPr>
              <a:spLocks noChangeAspect="1" noChangeArrowheads="1"/>
            </p:cNvSpPr>
            <p:nvPr/>
          </p:nvSpPr>
          <p:spPr bwMode="auto">
            <a:xfrm>
              <a:off x="4181304" y="4038632"/>
              <a:ext cx="8551"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366" name="d87a7497-25fb-4e46-a4f7-80c9cd9d7d57"/>
            <p:cNvSpPr>
              <a:spLocks noChangeAspect="1"/>
            </p:cNvSpPr>
            <p:nvPr/>
          </p:nvSpPr>
          <p:spPr bwMode="auto">
            <a:xfrm>
              <a:off x="4292467" y="4050371"/>
              <a:ext cx="21377"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367" name="a1fd841c-30f5-4257-a41d-7d66a4b0e531"/>
            <p:cNvSpPr>
              <a:spLocks noChangeAspect="1"/>
            </p:cNvSpPr>
            <p:nvPr/>
          </p:nvSpPr>
          <p:spPr bwMode="auto">
            <a:xfrm>
              <a:off x="4313844" y="4054284"/>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368" name="ef371267-cf4e-444b-a22b-58ee2c53b10f"/>
            <p:cNvSpPr>
              <a:spLocks noChangeAspect="1"/>
            </p:cNvSpPr>
            <p:nvPr/>
          </p:nvSpPr>
          <p:spPr bwMode="auto">
            <a:xfrm>
              <a:off x="4292467" y="4050371"/>
              <a:ext cx="23515"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369" name="84236a5f-e942-4f8c-8700-29bd11d9c623"/>
            <p:cNvSpPr>
              <a:spLocks noChangeAspect="1"/>
            </p:cNvSpPr>
            <p:nvPr/>
          </p:nvSpPr>
          <p:spPr bwMode="auto">
            <a:xfrm>
              <a:off x="4296743" y="4054284"/>
              <a:ext cx="12827" cy="13695"/>
            </a:xfrm>
            <a:custGeom>
              <a:avLst/>
              <a:gdLst/>
              <a:ahLst/>
              <a:cxnLst>
                <a:cxn ang="0">
                  <a:pos x="6" y="5"/>
                </a:cxn>
                <a:cxn ang="0">
                  <a:pos x="3" y="7"/>
                </a:cxn>
                <a:cxn ang="0">
                  <a:pos x="0" y="3"/>
                </a:cxn>
                <a:cxn ang="0">
                  <a:pos x="3" y="1"/>
                </a:cxn>
                <a:cxn ang="0">
                  <a:pos x="6" y="5"/>
                </a:cxn>
              </a:cxnLst>
              <a:rect l="0" t="0" r="r" b="b"/>
              <a:pathLst>
                <a:path w="6" h="7">
                  <a:moveTo>
                    <a:pt x="6" y="5"/>
                  </a:moveTo>
                  <a:cubicBezTo>
                    <a:pt x="6" y="6"/>
                    <a:pt x="5" y="7"/>
                    <a:pt x="3" y="7"/>
                  </a:cubicBezTo>
                  <a:cubicBezTo>
                    <a:pt x="1" y="7"/>
                    <a:pt x="0" y="5"/>
                    <a:pt x="0" y="3"/>
                  </a:cubicBezTo>
                  <a:cubicBezTo>
                    <a:pt x="0" y="2"/>
                    <a:pt x="1" y="0"/>
                    <a:pt x="3" y="1"/>
                  </a:cubicBezTo>
                  <a:cubicBezTo>
                    <a:pt x="5" y="1"/>
                    <a:pt x="6" y="3"/>
                    <a:pt x="6"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70" name="7c4a6b37-f3f3-4c51-acb3-18e2ac83824d"/>
            <p:cNvSpPr>
              <a:spLocks noChangeAspect="1" noEditPoints="1"/>
            </p:cNvSpPr>
            <p:nvPr/>
          </p:nvSpPr>
          <p:spPr bwMode="auto">
            <a:xfrm>
              <a:off x="4296743" y="4056241"/>
              <a:ext cx="10689"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6"/>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3"/>
                    <a:pt x="2" y="2"/>
                    <a:pt x="2" y="2"/>
                  </a:cubicBezTo>
                  <a:cubicBezTo>
                    <a:pt x="2" y="2"/>
                    <a:pt x="2" y="2"/>
                    <a:pt x="3" y="2"/>
                  </a:cubicBezTo>
                  <a:cubicBezTo>
                    <a:pt x="3" y="2"/>
                    <a:pt x="4" y="3"/>
                    <a:pt x="4" y="3"/>
                  </a:cubicBezTo>
                  <a:cubicBezTo>
                    <a:pt x="4" y="4"/>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71" name="06a9fe83-a57e-4912-aa41-6e95657141e8"/>
            <p:cNvSpPr>
              <a:spLocks noChangeAspect="1" noChangeArrowheads="1"/>
            </p:cNvSpPr>
            <p:nvPr/>
          </p:nvSpPr>
          <p:spPr bwMode="auto">
            <a:xfrm>
              <a:off x="4298881" y="4058196"/>
              <a:ext cx="8551"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372" name="c4a3126d-6f8a-4ba9-86ee-d54603aa8e93"/>
            <p:cNvSpPr>
              <a:spLocks noChangeAspect="1"/>
            </p:cNvSpPr>
            <p:nvPr/>
          </p:nvSpPr>
          <p:spPr bwMode="auto">
            <a:xfrm>
              <a:off x="4320258" y="4054284"/>
              <a:ext cx="19239"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373" name="669ef7e1-bf61-4a51-ae61-05f0a5cf65ba"/>
            <p:cNvSpPr>
              <a:spLocks noChangeAspect="1"/>
            </p:cNvSpPr>
            <p:nvPr/>
          </p:nvSpPr>
          <p:spPr bwMode="auto">
            <a:xfrm>
              <a:off x="4339497" y="4056241"/>
              <a:ext cx="2138"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374" name="a8e1a626-f5c6-48fe-98b3-0882983d627f"/>
            <p:cNvSpPr>
              <a:spLocks noChangeAspect="1"/>
            </p:cNvSpPr>
            <p:nvPr/>
          </p:nvSpPr>
          <p:spPr bwMode="auto">
            <a:xfrm>
              <a:off x="4320258" y="4052327"/>
              <a:ext cx="21377" cy="5869"/>
            </a:xfrm>
            <a:custGeom>
              <a:avLst/>
              <a:gdLst/>
              <a:ahLst/>
              <a:cxnLst>
                <a:cxn ang="0">
                  <a:pos x="18" y="6"/>
                </a:cxn>
                <a:cxn ang="0">
                  <a:pos x="0" y="2"/>
                </a:cxn>
                <a:cxn ang="0">
                  <a:pos x="0" y="0"/>
                </a:cxn>
                <a:cxn ang="0">
                  <a:pos x="20" y="4"/>
                </a:cxn>
                <a:cxn ang="0">
                  <a:pos x="18" y="6"/>
                </a:cxn>
              </a:cxnLst>
              <a:rect l="0" t="0" r="r" b="b"/>
              <a:pathLst>
                <a:path w="20" h="6">
                  <a:moveTo>
                    <a:pt x="18" y="6"/>
                  </a:moveTo>
                  <a:lnTo>
                    <a:pt x="0" y="2"/>
                  </a:lnTo>
                  <a:lnTo>
                    <a:pt x="0"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375" name="ec32ef4f-1be5-4eae-b7bc-1d9f0d29f3bb"/>
            <p:cNvSpPr>
              <a:spLocks noChangeAspect="1"/>
            </p:cNvSpPr>
            <p:nvPr/>
          </p:nvSpPr>
          <p:spPr bwMode="auto">
            <a:xfrm>
              <a:off x="4322396" y="4058196"/>
              <a:ext cx="12827"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2" y="6"/>
                    <a:pt x="0" y="5"/>
                    <a:pt x="0" y="3"/>
                  </a:cubicBezTo>
                  <a:cubicBezTo>
                    <a:pt x="0" y="1"/>
                    <a:pt x="2"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376" name="09987064-9500-4b07-baea-f8ed7dc59acb"/>
            <p:cNvSpPr>
              <a:spLocks noChangeAspect="1" noEditPoints="1"/>
            </p:cNvSpPr>
            <p:nvPr/>
          </p:nvSpPr>
          <p:spPr bwMode="auto">
            <a:xfrm>
              <a:off x="4324533" y="4060153"/>
              <a:ext cx="8551" cy="11738"/>
            </a:xfrm>
            <a:custGeom>
              <a:avLst/>
              <a:gdLst/>
              <a:ahLst/>
              <a:cxnLst>
                <a:cxn ang="0">
                  <a:pos x="0" y="1"/>
                </a:cxn>
                <a:cxn ang="0">
                  <a:pos x="0" y="2"/>
                </a:cxn>
                <a:cxn ang="0">
                  <a:pos x="2" y="5"/>
                </a:cxn>
                <a:cxn ang="0">
                  <a:pos x="4" y="5"/>
                </a:cxn>
                <a:cxn ang="0">
                  <a:pos x="4" y="3"/>
                </a:cxn>
                <a:cxn ang="0">
                  <a:pos x="2" y="0"/>
                </a:cxn>
                <a:cxn ang="0">
                  <a:pos x="0" y="1"/>
                </a:cxn>
                <a:cxn ang="0">
                  <a:pos x="2" y="4"/>
                </a:cxn>
                <a:cxn ang="0">
                  <a:pos x="1" y="2"/>
                </a:cxn>
                <a:cxn ang="0">
                  <a:pos x="1" y="2"/>
                </a:cxn>
                <a:cxn ang="0">
                  <a:pos x="2" y="2"/>
                </a:cxn>
                <a:cxn ang="0">
                  <a:pos x="3" y="3"/>
                </a:cxn>
                <a:cxn ang="0">
                  <a:pos x="3" y="4"/>
                </a:cxn>
                <a:cxn ang="0">
                  <a:pos x="2" y="4"/>
                </a:cxn>
              </a:cxnLst>
              <a:rect l="0" t="0" r="r" b="b"/>
              <a:pathLst>
                <a:path w="4" h="6">
                  <a:moveTo>
                    <a:pt x="0" y="1"/>
                  </a:moveTo>
                  <a:cubicBezTo>
                    <a:pt x="0" y="1"/>
                    <a:pt x="0" y="2"/>
                    <a:pt x="0" y="2"/>
                  </a:cubicBezTo>
                  <a:cubicBezTo>
                    <a:pt x="0" y="4"/>
                    <a:pt x="1" y="5"/>
                    <a:pt x="2" y="5"/>
                  </a:cubicBezTo>
                  <a:cubicBezTo>
                    <a:pt x="3" y="6"/>
                    <a:pt x="3" y="5"/>
                    <a:pt x="4" y="5"/>
                  </a:cubicBezTo>
                  <a:cubicBezTo>
                    <a:pt x="4" y="4"/>
                    <a:pt x="4" y="4"/>
                    <a:pt x="4" y="3"/>
                  </a:cubicBezTo>
                  <a:cubicBezTo>
                    <a:pt x="4" y="2"/>
                    <a:pt x="3" y="0"/>
                    <a:pt x="2" y="0"/>
                  </a:cubicBezTo>
                  <a:cubicBezTo>
                    <a:pt x="1" y="0"/>
                    <a:pt x="1" y="0"/>
                    <a:pt x="0" y="1"/>
                  </a:cubicBezTo>
                  <a:close/>
                  <a:moveTo>
                    <a:pt x="2" y="4"/>
                  </a:moveTo>
                  <a:cubicBezTo>
                    <a:pt x="2" y="4"/>
                    <a:pt x="1" y="3"/>
                    <a:pt x="1" y="2"/>
                  </a:cubicBezTo>
                  <a:cubicBezTo>
                    <a:pt x="1" y="2"/>
                    <a:pt x="1" y="2"/>
                    <a:pt x="1" y="2"/>
                  </a:cubicBezTo>
                  <a:cubicBezTo>
                    <a:pt x="1" y="2"/>
                    <a:pt x="2" y="2"/>
                    <a:pt x="2" y="2"/>
                  </a:cubicBezTo>
                  <a:cubicBezTo>
                    <a:pt x="3" y="2"/>
                    <a:pt x="3" y="2"/>
                    <a:pt x="3" y="3"/>
                  </a:cubicBezTo>
                  <a:cubicBezTo>
                    <a:pt x="3" y="3"/>
                    <a:pt x="3" y="3"/>
                    <a:pt x="3" y="4"/>
                  </a:cubicBezTo>
                  <a:cubicBezTo>
                    <a:pt x="3" y="4"/>
                    <a:pt x="2"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77" name="5c42ed21-c3ea-4a14-82d8-3ff9b42748a8"/>
            <p:cNvSpPr>
              <a:spLocks noChangeAspect="1"/>
            </p:cNvSpPr>
            <p:nvPr/>
          </p:nvSpPr>
          <p:spPr bwMode="auto">
            <a:xfrm>
              <a:off x="4324533" y="4062109"/>
              <a:ext cx="8551" cy="7825"/>
            </a:xfrm>
            <a:custGeom>
              <a:avLst/>
              <a:gdLst/>
              <a:ahLst/>
              <a:cxnLst>
                <a:cxn ang="0">
                  <a:pos x="4" y="2"/>
                </a:cxn>
                <a:cxn ang="0">
                  <a:pos x="2" y="4"/>
                </a:cxn>
                <a:cxn ang="0">
                  <a:pos x="0" y="1"/>
                </a:cxn>
                <a:cxn ang="0">
                  <a:pos x="2" y="0"/>
                </a:cxn>
                <a:cxn ang="0">
                  <a:pos x="4" y="2"/>
                </a:cxn>
              </a:cxnLst>
              <a:rect l="0" t="0" r="r" b="b"/>
              <a:pathLst>
                <a:path w="4" h="4">
                  <a:moveTo>
                    <a:pt x="4" y="2"/>
                  </a:moveTo>
                  <a:cubicBezTo>
                    <a:pt x="4" y="3"/>
                    <a:pt x="3" y="4"/>
                    <a:pt x="2" y="4"/>
                  </a:cubicBezTo>
                  <a:cubicBezTo>
                    <a:pt x="1" y="3"/>
                    <a:pt x="0" y="2"/>
                    <a:pt x="0" y="1"/>
                  </a:cubicBezTo>
                  <a:cubicBezTo>
                    <a:pt x="0" y="0"/>
                    <a:pt x="1" y="0"/>
                    <a:pt x="2" y="0"/>
                  </a:cubicBezTo>
                  <a:cubicBezTo>
                    <a:pt x="3" y="0"/>
                    <a:pt x="4" y="1"/>
                    <a:pt x="4"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378" name="be07553e-e9db-41aa-b81a-eac6664f7e41"/>
            <p:cNvSpPr>
              <a:spLocks noChangeAspect="1"/>
            </p:cNvSpPr>
            <p:nvPr/>
          </p:nvSpPr>
          <p:spPr bwMode="auto">
            <a:xfrm>
              <a:off x="4345911" y="4058196"/>
              <a:ext cx="19239"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379" name="d3494de7-4a65-4b60-b04f-ed8ea4feb548"/>
            <p:cNvSpPr>
              <a:spLocks noChangeAspect="1"/>
            </p:cNvSpPr>
            <p:nvPr/>
          </p:nvSpPr>
          <p:spPr bwMode="auto">
            <a:xfrm>
              <a:off x="4365151" y="4062109"/>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380" name="185bf6dc-ee7a-492a-a686-3d7ed901db4c"/>
            <p:cNvSpPr>
              <a:spLocks noChangeAspect="1"/>
            </p:cNvSpPr>
            <p:nvPr/>
          </p:nvSpPr>
          <p:spPr bwMode="auto">
            <a:xfrm>
              <a:off x="4345911" y="4058196"/>
              <a:ext cx="21377"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381" name="ec2460cb-fdba-470a-b350-b01fa6688f5b"/>
            <p:cNvSpPr>
              <a:spLocks noChangeAspect="1"/>
            </p:cNvSpPr>
            <p:nvPr/>
          </p:nvSpPr>
          <p:spPr bwMode="auto">
            <a:xfrm>
              <a:off x="4348048" y="4062109"/>
              <a:ext cx="12827"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382" name="474627b3-17d9-49aa-ba9c-d0c3a7715602"/>
            <p:cNvSpPr>
              <a:spLocks noChangeAspect="1" noEditPoints="1"/>
            </p:cNvSpPr>
            <p:nvPr/>
          </p:nvSpPr>
          <p:spPr bwMode="auto">
            <a:xfrm>
              <a:off x="4350186" y="4064066"/>
              <a:ext cx="10689" cy="11738"/>
            </a:xfrm>
            <a:custGeom>
              <a:avLst/>
              <a:gdLst/>
              <a:ahLst/>
              <a:cxnLst>
                <a:cxn ang="0">
                  <a:pos x="0" y="1"/>
                </a:cxn>
                <a:cxn ang="0">
                  <a:pos x="0" y="3"/>
                </a:cxn>
                <a:cxn ang="0">
                  <a:pos x="2" y="6"/>
                </a:cxn>
                <a:cxn ang="0">
                  <a:pos x="4" y="5"/>
                </a:cxn>
                <a:cxn ang="0">
                  <a:pos x="5" y="3"/>
                </a:cxn>
                <a:cxn ang="0">
                  <a:pos x="2" y="0"/>
                </a:cxn>
                <a:cxn ang="0">
                  <a:pos x="0" y="1"/>
                </a:cxn>
                <a:cxn ang="0">
                  <a:pos x="2" y="4"/>
                </a:cxn>
                <a:cxn ang="0">
                  <a:pos x="1" y="3"/>
                </a:cxn>
                <a:cxn ang="0">
                  <a:pos x="1" y="2"/>
                </a:cxn>
                <a:cxn ang="0">
                  <a:pos x="2" y="2"/>
                </a:cxn>
                <a:cxn ang="0">
                  <a:pos x="3" y="3"/>
                </a:cxn>
                <a:cxn ang="0">
                  <a:pos x="3" y="4"/>
                </a:cxn>
                <a:cxn ang="0">
                  <a:pos x="2" y="4"/>
                </a:cxn>
              </a:cxnLst>
              <a:rect l="0" t="0" r="r" b="b"/>
              <a:pathLst>
                <a:path w="5" h="6">
                  <a:moveTo>
                    <a:pt x="0" y="1"/>
                  </a:moveTo>
                  <a:cubicBezTo>
                    <a:pt x="0" y="1"/>
                    <a:pt x="0" y="2"/>
                    <a:pt x="0" y="3"/>
                  </a:cubicBezTo>
                  <a:cubicBezTo>
                    <a:pt x="0" y="4"/>
                    <a:pt x="1" y="5"/>
                    <a:pt x="2" y="6"/>
                  </a:cubicBezTo>
                  <a:cubicBezTo>
                    <a:pt x="3" y="6"/>
                    <a:pt x="3" y="6"/>
                    <a:pt x="4" y="5"/>
                  </a:cubicBezTo>
                  <a:cubicBezTo>
                    <a:pt x="4" y="5"/>
                    <a:pt x="5" y="4"/>
                    <a:pt x="5" y="3"/>
                  </a:cubicBezTo>
                  <a:cubicBezTo>
                    <a:pt x="5" y="2"/>
                    <a:pt x="4" y="0"/>
                    <a:pt x="2" y="0"/>
                  </a:cubicBezTo>
                  <a:cubicBezTo>
                    <a:pt x="2" y="0"/>
                    <a:pt x="1" y="0"/>
                    <a:pt x="0" y="1"/>
                  </a:cubicBezTo>
                  <a:close/>
                  <a:moveTo>
                    <a:pt x="2" y="4"/>
                  </a:moveTo>
                  <a:cubicBezTo>
                    <a:pt x="2" y="4"/>
                    <a:pt x="1" y="3"/>
                    <a:pt x="1" y="3"/>
                  </a:cubicBezTo>
                  <a:cubicBezTo>
                    <a:pt x="1" y="2"/>
                    <a:pt x="1" y="2"/>
                    <a:pt x="1" y="2"/>
                  </a:cubicBezTo>
                  <a:cubicBezTo>
                    <a:pt x="2" y="2"/>
                    <a:pt x="2" y="2"/>
                    <a:pt x="2" y="2"/>
                  </a:cubicBezTo>
                  <a:cubicBezTo>
                    <a:pt x="3" y="2"/>
                    <a:pt x="3" y="3"/>
                    <a:pt x="3" y="3"/>
                  </a:cubicBezTo>
                  <a:cubicBezTo>
                    <a:pt x="3" y="3"/>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83" name="fa2c396f-2b5e-4207-8dab-e032e1c74f1b"/>
            <p:cNvSpPr>
              <a:spLocks noChangeAspect="1" noChangeArrowheads="1"/>
            </p:cNvSpPr>
            <p:nvPr/>
          </p:nvSpPr>
          <p:spPr bwMode="auto">
            <a:xfrm>
              <a:off x="4350186" y="4066023"/>
              <a:ext cx="8551"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384" name="078f2a6e-6e31-4082-8df7-228b19bbf9d0"/>
            <p:cNvSpPr>
              <a:spLocks noChangeAspect="1"/>
            </p:cNvSpPr>
            <p:nvPr/>
          </p:nvSpPr>
          <p:spPr bwMode="auto">
            <a:xfrm>
              <a:off x="4371563" y="4062109"/>
              <a:ext cx="19239"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385" name="45e76580-5c2f-4736-90e6-19698ee982de"/>
            <p:cNvSpPr>
              <a:spLocks noChangeAspect="1"/>
            </p:cNvSpPr>
            <p:nvPr/>
          </p:nvSpPr>
          <p:spPr bwMode="auto">
            <a:xfrm>
              <a:off x="4390804" y="4066023"/>
              <a:ext cx="2138"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386" name="11c0c9b1-f5c2-48f4-8d8b-cfcedcbacf7b"/>
            <p:cNvSpPr>
              <a:spLocks noChangeAspect="1"/>
            </p:cNvSpPr>
            <p:nvPr/>
          </p:nvSpPr>
          <p:spPr bwMode="auto">
            <a:xfrm>
              <a:off x="4371563" y="4062109"/>
              <a:ext cx="21377"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387" name="f0936e9c-467f-4193-97a1-54634c5a2378"/>
            <p:cNvSpPr>
              <a:spLocks noChangeAspect="1"/>
            </p:cNvSpPr>
            <p:nvPr/>
          </p:nvSpPr>
          <p:spPr bwMode="auto">
            <a:xfrm>
              <a:off x="4375839" y="4066023"/>
              <a:ext cx="10689" cy="13695"/>
            </a:xfrm>
            <a:custGeom>
              <a:avLst/>
              <a:gdLst/>
              <a:ahLst/>
              <a:cxnLst>
                <a:cxn ang="0">
                  <a:pos x="5" y="5"/>
                </a:cxn>
                <a:cxn ang="0">
                  <a:pos x="3" y="7"/>
                </a:cxn>
                <a:cxn ang="0">
                  <a:pos x="0" y="3"/>
                </a:cxn>
                <a:cxn ang="0">
                  <a:pos x="3" y="1"/>
                </a:cxn>
                <a:cxn ang="0">
                  <a:pos x="5" y="5"/>
                </a:cxn>
              </a:cxnLst>
              <a:rect l="0" t="0" r="r" b="b"/>
              <a:pathLst>
                <a:path w="5" h="7">
                  <a:moveTo>
                    <a:pt x="5" y="5"/>
                  </a:moveTo>
                  <a:cubicBezTo>
                    <a:pt x="5" y="6"/>
                    <a:pt x="4" y="7"/>
                    <a:pt x="3" y="7"/>
                  </a:cubicBezTo>
                  <a:cubicBezTo>
                    <a:pt x="1" y="7"/>
                    <a:pt x="0" y="5"/>
                    <a:pt x="0" y="3"/>
                  </a:cubicBezTo>
                  <a:cubicBezTo>
                    <a:pt x="0" y="2"/>
                    <a:pt x="1" y="0"/>
                    <a:pt x="3" y="1"/>
                  </a:cubicBezTo>
                  <a:cubicBezTo>
                    <a:pt x="4" y="1"/>
                    <a:pt x="5" y="3"/>
                    <a:pt x="5"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388" name="099b4592-e216-4273-b6b8-06077ee08c54"/>
            <p:cNvSpPr>
              <a:spLocks noChangeAspect="1" noEditPoints="1"/>
            </p:cNvSpPr>
            <p:nvPr/>
          </p:nvSpPr>
          <p:spPr bwMode="auto">
            <a:xfrm>
              <a:off x="4375839" y="4067978"/>
              <a:ext cx="10689" cy="11738"/>
            </a:xfrm>
            <a:custGeom>
              <a:avLst/>
              <a:gdLst/>
              <a:ahLst/>
              <a:cxnLst>
                <a:cxn ang="0">
                  <a:pos x="1" y="1"/>
                </a:cxn>
                <a:cxn ang="0">
                  <a:pos x="0" y="3"/>
                </a:cxn>
                <a:cxn ang="0">
                  <a:pos x="2" y="6"/>
                </a:cxn>
                <a:cxn ang="0">
                  <a:pos x="4" y="5"/>
                </a:cxn>
                <a:cxn ang="0">
                  <a:pos x="5" y="3"/>
                </a:cxn>
                <a:cxn ang="0">
                  <a:pos x="2" y="0"/>
                </a:cxn>
                <a:cxn ang="0">
                  <a:pos x="1" y="1"/>
                </a:cxn>
                <a:cxn ang="0">
                  <a:pos x="2" y="4"/>
                </a:cxn>
                <a:cxn ang="0">
                  <a:pos x="1" y="3"/>
                </a:cxn>
                <a:cxn ang="0">
                  <a:pos x="2" y="2"/>
                </a:cxn>
                <a:cxn ang="0">
                  <a:pos x="2" y="2"/>
                </a:cxn>
                <a:cxn ang="0">
                  <a:pos x="3" y="3"/>
                </a:cxn>
                <a:cxn ang="0">
                  <a:pos x="3" y="4"/>
                </a:cxn>
                <a:cxn ang="0">
                  <a:pos x="2" y="4"/>
                </a:cxn>
              </a:cxnLst>
              <a:rect l="0" t="0" r="r" b="b"/>
              <a:pathLst>
                <a:path w="5" h="6">
                  <a:moveTo>
                    <a:pt x="1" y="1"/>
                  </a:moveTo>
                  <a:cubicBezTo>
                    <a:pt x="0" y="1"/>
                    <a:pt x="0" y="2"/>
                    <a:pt x="0" y="3"/>
                  </a:cubicBezTo>
                  <a:cubicBezTo>
                    <a:pt x="0" y="4"/>
                    <a:pt x="1" y="6"/>
                    <a:pt x="2" y="6"/>
                  </a:cubicBezTo>
                  <a:cubicBezTo>
                    <a:pt x="3" y="6"/>
                    <a:pt x="4" y="6"/>
                    <a:pt x="4" y="5"/>
                  </a:cubicBezTo>
                  <a:cubicBezTo>
                    <a:pt x="5" y="5"/>
                    <a:pt x="5" y="4"/>
                    <a:pt x="5" y="3"/>
                  </a:cubicBezTo>
                  <a:cubicBezTo>
                    <a:pt x="5" y="2"/>
                    <a:pt x="4" y="1"/>
                    <a:pt x="2" y="0"/>
                  </a:cubicBezTo>
                  <a:cubicBezTo>
                    <a:pt x="2" y="0"/>
                    <a:pt x="1" y="0"/>
                    <a:pt x="1" y="1"/>
                  </a:cubicBezTo>
                  <a:close/>
                  <a:moveTo>
                    <a:pt x="2" y="4"/>
                  </a:moveTo>
                  <a:cubicBezTo>
                    <a:pt x="2" y="4"/>
                    <a:pt x="1" y="3"/>
                    <a:pt x="1" y="3"/>
                  </a:cubicBezTo>
                  <a:cubicBezTo>
                    <a:pt x="1" y="3"/>
                    <a:pt x="1" y="2"/>
                    <a:pt x="2" y="2"/>
                  </a:cubicBezTo>
                  <a:cubicBezTo>
                    <a:pt x="2" y="2"/>
                    <a:pt x="2" y="2"/>
                    <a:pt x="2" y="2"/>
                  </a:cubicBezTo>
                  <a:cubicBezTo>
                    <a:pt x="3" y="2"/>
                    <a:pt x="3" y="3"/>
                    <a:pt x="3" y="3"/>
                  </a:cubicBezTo>
                  <a:cubicBezTo>
                    <a:pt x="3" y="4"/>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389" name="94913c61-6efc-4583-86c9-1e2779314c5e"/>
            <p:cNvSpPr>
              <a:spLocks noChangeAspect="1" noChangeArrowheads="1"/>
            </p:cNvSpPr>
            <p:nvPr/>
          </p:nvSpPr>
          <p:spPr bwMode="auto">
            <a:xfrm>
              <a:off x="4377977" y="4069935"/>
              <a:ext cx="6413"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390" name="11d9c7c4-70db-4338-afa1-dc34c8c85619"/>
            <p:cNvSpPr>
              <a:spLocks noChangeAspect="1"/>
            </p:cNvSpPr>
            <p:nvPr/>
          </p:nvSpPr>
          <p:spPr bwMode="auto">
            <a:xfrm>
              <a:off x="4070142" y="4017112"/>
              <a:ext cx="14965" cy="15651"/>
            </a:xfrm>
            <a:custGeom>
              <a:avLst/>
              <a:gdLst/>
              <a:ahLst/>
              <a:cxnLst>
                <a:cxn ang="0">
                  <a:pos x="0" y="1"/>
                </a:cxn>
                <a:cxn ang="0">
                  <a:pos x="3" y="1"/>
                </a:cxn>
                <a:cxn ang="0">
                  <a:pos x="5" y="6"/>
                </a:cxn>
                <a:cxn ang="0">
                  <a:pos x="3" y="8"/>
                </a:cxn>
                <a:cxn ang="0">
                  <a:pos x="0" y="1"/>
                </a:cxn>
              </a:cxnLst>
              <a:rect l="0" t="0" r="r" b="b"/>
              <a:pathLst>
                <a:path w="7" h="8">
                  <a:moveTo>
                    <a:pt x="0" y="1"/>
                  </a:moveTo>
                  <a:cubicBezTo>
                    <a:pt x="3" y="1"/>
                    <a:pt x="3" y="1"/>
                    <a:pt x="3" y="1"/>
                  </a:cubicBezTo>
                  <a:cubicBezTo>
                    <a:pt x="4" y="0"/>
                    <a:pt x="7" y="3"/>
                    <a:pt x="5" y="6"/>
                  </a:cubicBezTo>
                  <a:cubicBezTo>
                    <a:pt x="3" y="8"/>
                    <a:pt x="3" y="8"/>
                    <a:pt x="3" y="8"/>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391" name="825bf489-069f-47cc-89b8-1313d120c034"/>
            <p:cNvSpPr>
              <a:spLocks noChangeAspect="1"/>
            </p:cNvSpPr>
            <p:nvPr/>
          </p:nvSpPr>
          <p:spPr bwMode="auto">
            <a:xfrm>
              <a:off x="4065867" y="4019069"/>
              <a:ext cx="14965" cy="13695"/>
            </a:xfrm>
            <a:custGeom>
              <a:avLst/>
              <a:gdLst/>
              <a:ahLst/>
              <a:cxnLst>
                <a:cxn ang="0">
                  <a:pos x="6" y="5"/>
                </a:cxn>
                <a:cxn ang="0">
                  <a:pos x="2" y="7"/>
                </a:cxn>
                <a:cxn ang="0">
                  <a:pos x="0" y="2"/>
                </a:cxn>
                <a:cxn ang="0">
                  <a:pos x="4" y="1"/>
                </a:cxn>
                <a:cxn ang="0">
                  <a:pos x="6" y="5"/>
                </a:cxn>
              </a:cxnLst>
              <a:rect l="0" t="0" r="r" b="b"/>
              <a:pathLst>
                <a:path w="7" h="7">
                  <a:moveTo>
                    <a:pt x="6" y="5"/>
                  </a:moveTo>
                  <a:cubicBezTo>
                    <a:pt x="6" y="7"/>
                    <a:pt x="4" y="7"/>
                    <a:pt x="2" y="7"/>
                  </a:cubicBezTo>
                  <a:cubicBezTo>
                    <a:pt x="1" y="6"/>
                    <a:pt x="0" y="4"/>
                    <a:pt x="0" y="2"/>
                  </a:cubicBezTo>
                  <a:cubicBezTo>
                    <a:pt x="1" y="1"/>
                    <a:pt x="2" y="0"/>
                    <a:pt x="4" y="1"/>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392" name="e39b078d-0d7c-4e9c-a4f7-09fc02de8c38"/>
            <p:cNvSpPr>
              <a:spLocks noChangeAspect="1"/>
            </p:cNvSpPr>
            <p:nvPr/>
          </p:nvSpPr>
          <p:spPr bwMode="auto">
            <a:xfrm>
              <a:off x="4070142" y="4064066"/>
              <a:ext cx="14965"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393" name="768d43f3-1f03-49a8-9a86-57c7defd9aa3"/>
            <p:cNvSpPr>
              <a:spLocks noChangeAspect="1"/>
            </p:cNvSpPr>
            <p:nvPr/>
          </p:nvSpPr>
          <p:spPr bwMode="auto">
            <a:xfrm>
              <a:off x="4065867" y="4064066"/>
              <a:ext cx="14965" cy="15651"/>
            </a:xfrm>
            <a:custGeom>
              <a:avLst/>
              <a:gdLst/>
              <a:ahLst/>
              <a:cxnLst>
                <a:cxn ang="0">
                  <a:pos x="6" y="6"/>
                </a:cxn>
                <a:cxn ang="0">
                  <a:pos x="2" y="7"/>
                </a:cxn>
                <a:cxn ang="0">
                  <a:pos x="0" y="3"/>
                </a:cxn>
                <a:cxn ang="0">
                  <a:pos x="4" y="1"/>
                </a:cxn>
                <a:cxn ang="0">
                  <a:pos x="6" y="6"/>
                </a:cxn>
              </a:cxnLst>
              <a:rect l="0" t="0" r="r" b="b"/>
              <a:pathLst>
                <a:path w="7" h="8">
                  <a:moveTo>
                    <a:pt x="6" y="6"/>
                  </a:moveTo>
                  <a:cubicBezTo>
                    <a:pt x="6" y="7"/>
                    <a:pt x="4" y="8"/>
                    <a:pt x="2" y="7"/>
                  </a:cubicBezTo>
                  <a:cubicBezTo>
                    <a:pt x="1" y="6"/>
                    <a:pt x="0" y="4"/>
                    <a:pt x="0" y="3"/>
                  </a:cubicBezTo>
                  <a:cubicBezTo>
                    <a:pt x="1" y="1"/>
                    <a:pt x="2" y="0"/>
                    <a:pt x="4" y="1"/>
                  </a:cubicBezTo>
                  <a:cubicBezTo>
                    <a:pt x="6" y="2"/>
                    <a:pt x="7" y="4"/>
                    <a:pt x="6"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394" name="3fc97eaf-62ce-41b2-acc6-e9082cb6afdc"/>
            <p:cNvSpPr>
              <a:spLocks noChangeAspect="1"/>
            </p:cNvSpPr>
            <p:nvPr/>
          </p:nvSpPr>
          <p:spPr bwMode="auto">
            <a:xfrm>
              <a:off x="4224059" y="4040589"/>
              <a:ext cx="14965" cy="15651"/>
            </a:xfrm>
            <a:custGeom>
              <a:avLst/>
              <a:gdLst/>
              <a:ahLst/>
              <a:cxnLst>
                <a:cxn ang="0">
                  <a:pos x="0" y="2"/>
                </a:cxn>
                <a:cxn ang="0">
                  <a:pos x="3" y="1"/>
                </a:cxn>
                <a:cxn ang="0">
                  <a:pos x="6" y="6"/>
                </a:cxn>
                <a:cxn ang="0">
                  <a:pos x="3" y="8"/>
                </a:cxn>
                <a:cxn ang="0">
                  <a:pos x="0" y="2"/>
                </a:cxn>
              </a:cxnLst>
              <a:rect l="0" t="0" r="r" b="b"/>
              <a:pathLst>
                <a:path w="7" h="8">
                  <a:moveTo>
                    <a:pt x="0" y="2"/>
                  </a:moveTo>
                  <a:cubicBezTo>
                    <a:pt x="3" y="1"/>
                    <a:pt x="3" y="1"/>
                    <a:pt x="3" y="1"/>
                  </a:cubicBezTo>
                  <a:cubicBezTo>
                    <a:pt x="4" y="0"/>
                    <a:pt x="7" y="3"/>
                    <a:pt x="6"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395" name="a124956d-b29a-4df9-9ec0-61799f666f14"/>
            <p:cNvSpPr>
              <a:spLocks noChangeAspect="1"/>
            </p:cNvSpPr>
            <p:nvPr/>
          </p:nvSpPr>
          <p:spPr bwMode="auto">
            <a:xfrm>
              <a:off x="4219784" y="4042546"/>
              <a:ext cx="14965"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396" name="ff1da2f2-dd95-4637-ba37-e681403bad58"/>
            <p:cNvSpPr>
              <a:spLocks noChangeAspect="1"/>
            </p:cNvSpPr>
            <p:nvPr/>
          </p:nvSpPr>
          <p:spPr bwMode="auto">
            <a:xfrm>
              <a:off x="4224059" y="4087543"/>
              <a:ext cx="14965" cy="13695"/>
            </a:xfrm>
            <a:custGeom>
              <a:avLst/>
              <a:gdLst/>
              <a:ahLst/>
              <a:cxnLst>
                <a:cxn ang="0">
                  <a:pos x="0" y="1"/>
                </a:cxn>
                <a:cxn ang="0">
                  <a:pos x="3" y="0"/>
                </a:cxn>
                <a:cxn ang="0">
                  <a:pos x="6" y="6"/>
                </a:cxn>
                <a:cxn ang="0">
                  <a:pos x="3" y="7"/>
                </a:cxn>
                <a:cxn ang="0">
                  <a:pos x="0" y="1"/>
                </a:cxn>
              </a:cxnLst>
              <a:rect l="0" t="0" r="r" b="b"/>
              <a:pathLst>
                <a:path w="7" h="7">
                  <a:moveTo>
                    <a:pt x="0" y="1"/>
                  </a:moveTo>
                  <a:cubicBezTo>
                    <a:pt x="3" y="0"/>
                    <a:pt x="3" y="0"/>
                    <a:pt x="3" y="0"/>
                  </a:cubicBezTo>
                  <a:cubicBezTo>
                    <a:pt x="4" y="0"/>
                    <a:pt x="7" y="3"/>
                    <a:pt x="6"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397" name="92ced0e4-5594-4460-9874-262791248c22"/>
            <p:cNvSpPr>
              <a:spLocks noChangeAspect="1"/>
            </p:cNvSpPr>
            <p:nvPr/>
          </p:nvSpPr>
          <p:spPr bwMode="auto">
            <a:xfrm>
              <a:off x="4219784" y="4089498"/>
              <a:ext cx="14965"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398" name="64fed807-ac2c-4c19-86af-ae0c7f8a50e2"/>
            <p:cNvSpPr>
              <a:spLocks noChangeAspect="1"/>
            </p:cNvSpPr>
            <p:nvPr/>
          </p:nvSpPr>
          <p:spPr bwMode="auto">
            <a:xfrm>
              <a:off x="4266815" y="4048414"/>
              <a:ext cx="14965" cy="15651"/>
            </a:xfrm>
            <a:custGeom>
              <a:avLst/>
              <a:gdLst/>
              <a:ahLst/>
              <a:cxnLst>
                <a:cxn ang="0">
                  <a:pos x="0" y="2"/>
                </a:cxn>
                <a:cxn ang="0">
                  <a:pos x="3" y="1"/>
                </a:cxn>
                <a:cxn ang="0">
                  <a:pos x="5" y="6"/>
                </a:cxn>
                <a:cxn ang="0">
                  <a:pos x="3" y="8"/>
                </a:cxn>
                <a:cxn ang="0">
                  <a:pos x="0" y="2"/>
                </a:cxn>
              </a:cxnLst>
              <a:rect l="0" t="0" r="r" b="b"/>
              <a:pathLst>
                <a:path w="7" h="8">
                  <a:moveTo>
                    <a:pt x="0" y="2"/>
                  </a:moveTo>
                  <a:cubicBezTo>
                    <a:pt x="3" y="1"/>
                    <a:pt x="3" y="1"/>
                    <a:pt x="3" y="1"/>
                  </a:cubicBezTo>
                  <a:cubicBezTo>
                    <a:pt x="4"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399" name="45afdf8b-1144-4066-aedf-e4ed2f7f83ad"/>
            <p:cNvSpPr>
              <a:spLocks noChangeAspect="1"/>
            </p:cNvSpPr>
            <p:nvPr/>
          </p:nvSpPr>
          <p:spPr bwMode="auto">
            <a:xfrm>
              <a:off x="4262539" y="4050371"/>
              <a:ext cx="14965"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400" name="1c2779d0-6904-459f-a056-0af868f5ba72"/>
            <p:cNvSpPr>
              <a:spLocks noChangeAspect="1"/>
            </p:cNvSpPr>
            <p:nvPr/>
          </p:nvSpPr>
          <p:spPr bwMode="auto">
            <a:xfrm>
              <a:off x="4266815" y="4095368"/>
              <a:ext cx="14965"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401" name="39d1b49d-6d72-41b4-8ce3-742214e0e0d8"/>
            <p:cNvSpPr>
              <a:spLocks noChangeAspect="1"/>
            </p:cNvSpPr>
            <p:nvPr/>
          </p:nvSpPr>
          <p:spPr bwMode="auto">
            <a:xfrm>
              <a:off x="4262539" y="4097325"/>
              <a:ext cx="14965"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402" name="cc1f16d6-d9ee-4599-811e-ff64a11701ff"/>
            <p:cNvSpPr>
              <a:spLocks noChangeAspect="1"/>
            </p:cNvSpPr>
            <p:nvPr/>
          </p:nvSpPr>
          <p:spPr bwMode="auto">
            <a:xfrm>
              <a:off x="4416456" y="4073848"/>
              <a:ext cx="14965" cy="13695"/>
            </a:xfrm>
            <a:custGeom>
              <a:avLst/>
              <a:gdLst/>
              <a:ahLst/>
              <a:cxnLst>
                <a:cxn ang="0">
                  <a:pos x="0" y="1"/>
                </a:cxn>
                <a:cxn ang="0">
                  <a:pos x="2" y="0"/>
                </a:cxn>
                <a:cxn ang="0">
                  <a:pos x="5" y="6"/>
                </a:cxn>
                <a:cxn ang="0">
                  <a:pos x="3" y="7"/>
                </a:cxn>
                <a:cxn ang="0">
                  <a:pos x="0" y="1"/>
                </a:cxn>
              </a:cxnLst>
              <a:rect l="0" t="0" r="r" b="b"/>
              <a:pathLst>
                <a:path w="7" h="7">
                  <a:moveTo>
                    <a:pt x="0" y="1"/>
                  </a:moveTo>
                  <a:cubicBezTo>
                    <a:pt x="2" y="0"/>
                    <a:pt x="2" y="0"/>
                    <a:pt x="2" y="0"/>
                  </a:cubicBezTo>
                  <a:cubicBezTo>
                    <a:pt x="3"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403" name="2eae1b42-9ba8-48b5-8067-68e97577fafd"/>
            <p:cNvSpPr>
              <a:spLocks noChangeAspect="1"/>
            </p:cNvSpPr>
            <p:nvPr/>
          </p:nvSpPr>
          <p:spPr bwMode="auto">
            <a:xfrm>
              <a:off x="4410043" y="4073848"/>
              <a:ext cx="14965" cy="15651"/>
            </a:xfrm>
            <a:custGeom>
              <a:avLst/>
              <a:gdLst/>
              <a:ahLst/>
              <a:cxnLst>
                <a:cxn ang="0">
                  <a:pos x="7" y="6"/>
                </a:cxn>
                <a:cxn ang="0">
                  <a:pos x="3" y="7"/>
                </a:cxn>
                <a:cxn ang="0">
                  <a:pos x="1" y="3"/>
                </a:cxn>
                <a:cxn ang="0">
                  <a:pos x="5" y="1"/>
                </a:cxn>
                <a:cxn ang="0">
                  <a:pos x="7" y="6"/>
                </a:cxn>
              </a:cxnLst>
              <a:rect l="0" t="0" r="r" b="b"/>
              <a:pathLst>
                <a:path w="7" h="8">
                  <a:moveTo>
                    <a:pt x="7" y="6"/>
                  </a:moveTo>
                  <a:cubicBezTo>
                    <a:pt x="6" y="7"/>
                    <a:pt x="5" y="8"/>
                    <a:pt x="3" y="7"/>
                  </a:cubicBezTo>
                  <a:cubicBezTo>
                    <a:pt x="1" y="7"/>
                    <a:pt x="0" y="5"/>
                    <a:pt x="1" y="3"/>
                  </a:cubicBezTo>
                  <a:cubicBezTo>
                    <a:pt x="1" y="1"/>
                    <a:pt x="3" y="0"/>
                    <a:pt x="5" y="1"/>
                  </a:cubicBezTo>
                  <a:cubicBezTo>
                    <a:pt x="6" y="2"/>
                    <a:pt x="7" y="4"/>
                    <a:pt x="7"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404" name="8cb9956b-b016-4b7e-ac3d-59610768823a"/>
            <p:cNvSpPr>
              <a:spLocks noChangeAspect="1"/>
            </p:cNvSpPr>
            <p:nvPr/>
          </p:nvSpPr>
          <p:spPr bwMode="auto">
            <a:xfrm>
              <a:off x="4416456" y="4118844"/>
              <a:ext cx="14965" cy="15651"/>
            </a:xfrm>
            <a:custGeom>
              <a:avLst/>
              <a:gdLst/>
              <a:ahLst/>
              <a:cxnLst>
                <a:cxn ang="0">
                  <a:pos x="0" y="2"/>
                </a:cxn>
                <a:cxn ang="0">
                  <a:pos x="2" y="1"/>
                </a:cxn>
                <a:cxn ang="0">
                  <a:pos x="5" y="6"/>
                </a:cxn>
                <a:cxn ang="0">
                  <a:pos x="3" y="8"/>
                </a:cxn>
                <a:cxn ang="0">
                  <a:pos x="0" y="2"/>
                </a:cxn>
              </a:cxnLst>
              <a:rect l="0" t="0" r="r" b="b"/>
              <a:pathLst>
                <a:path w="7" h="8">
                  <a:moveTo>
                    <a:pt x="0" y="2"/>
                  </a:moveTo>
                  <a:cubicBezTo>
                    <a:pt x="2" y="1"/>
                    <a:pt x="2" y="1"/>
                    <a:pt x="2" y="1"/>
                  </a:cubicBezTo>
                  <a:cubicBezTo>
                    <a:pt x="3"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405" name="8841aac5-74a5-49b0-9fb9-2816291133ff"/>
            <p:cNvSpPr>
              <a:spLocks noChangeAspect="1"/>
            </p:cNvSpPr>
            <p:nvPr/>
          </p:nvSpPr>
          <p:spPr bwMode="auto">
            <a:xfrm>
              <a:off x="4410043" y="4120801"/>
              <a:ext cx="14965" cy="15651"/>
            </a:xfrm>
            <a:custGeom>
              <a:avLst/>
              <a:gdLst/>
              <a:ahLst/>
              <a:cxnLst>
                <a:cxn ang="0">
                  <a:pos x="7" y="5"/>
                </a:cxn>
                <a:cxn ang="0">
                  <a:pos x="3" y="7"/>
                </a:cxn>
                <a:cxn ang="0">
                  <a:pos x="1" y="2"/>
                </a:cxn>
                <a:cxn ang="0">
                  <a:pos x="5" y="1"/>
                </a:cxn>
                <a:cxn ang="0">
                  <a:pos x="7" y="5"/>
                </a:cxn>
              </a:cxnLst>
              <a:rect l="0" t="0" r="r" b="b"/>
              <a:pathLst>
                <a:path w="7" h="8">
                  <a:moveTo>
                    <a:pt x="7" y="5"/>
                  </a:moveTo>
                  <a:cubicBezTo>
                    <a:pt x="6" y="7"/>
                    <a:pt x="5" y="8"/>
                    <a:pt x="3" y="7"/>
                  </a:cubicBezTo>
                  <a:cubicBezTo>
                    <a:pt x="1" y="6"/>
                    <a:pt x="0" y="4"/>
                    <a:pt x="1" y="2"/>
                  </a:cubicBezTo>
                  <a:cubicBezTo>
                    <a:pt x="1" y="1"/>
                    <a:pt x="3" y="0"/>
                    <a:pt x="5" y="1"/>
                  </a:cubicBezTo>
                  <a:cubicBezTo>
                    <a:pt x="6" y="2"/>
                    <a:pt x="7" y="4"/>
                    <a:pt x="7" y="5"/>
                  </a:cubicBezTo>
                  <a:close/>
                </a:path>
              </a:pathLst>
            </a:custGeom>
            <a:solidFill>
              <a:srgbClr val="8BA6BD"/>
            </a:solidFill>
            <a:ln w="9525">
              <a:noFill/>
              <a:round/>
            </a:ln>
          </p:spPr>
          <p:txBody>
            <a:bodyPr/>
            <a:lstStyle/>
            <a:p>
              <a:endParaRPr lang="en-US" altLang="zh-CN" dirty="0">
                <a:latin typeface="FrutigerNext LT Regular"/>
              </a:endParaRPr>
            </a:p>
          </p:txBody>
        </p:sp>
      </p:grpSp>
      <p:sp>
        <p:nvSpPr>
          <p:cNvPr id="406" name="b43a37de-231c-406a-bbfa-609cbbc558b4"/>
          <p:cNvSpPr/>
          <p:nvPr/>
        </p:nvSpPr>
        <p:spPr>
          <a:xfrm>
            <a:off x="5029152" y="1567403"/>
            <a:ext cx="2153153" cy="307777"/>
          </a:xfrm>
          <a:prstGeom prst="rect">
            <a:avLst/>
          </a:prstGeom>
        </p:spPr>
        <p:txBody>
          <a:bodyPr wrap="square">
            <a:spAutoFit/>
          </a:bodyPr>
          <a:lstStyle/>
          <a:p>
            <a:pPr algn="ctr"/>
            <a:r>
              <a:rPr lang="en-US" altLang="zh-CN" sz="1400" b="1" dirty="0">
                <a:latin typeface="Arial" pitchFamily="34" charset="0"/>
                <a:cs typeface="Arial" pitchFamily="34" charset="0"/>
              </a:rPr>
              <a:t>FC SAN</a:t>
            </a:r>
          </a:p>
        </p:txBody>
      </p:sp>
      <p:sp>
        <p:nvSpPr>
          <p:cNvPr id="407" name="15f7c017-47dd-4e94-8e4a-bec13306a841"/>
          <p:cNvSpPr/>
          <p:nvPr/>
        </p:nvSpPr>
        <p:spPr>
          <a:xfrm>
            <a:off x="5149385" y="3382072"/>
            <a:ext cx="423514"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FC</a:t>
            </a:r>
          </a:p>
        </p:txBody>
      </p:sp>
      <p:sp>
        <p:nvSpPr>
          <p:cNvPr id="408" name="0a811eef-94af-49c9-b143-17b0a2bf4c6b"/>
          <p:cNvSpPr/>
          <p:nvPr/>
        </p:nvSpPr>
        <p:spPr>
          <a:xfrm>
            <a:off x="6633866" y="3382072"/>
            <a:ext cx="423514"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FC</a:t>
            </a:r>
          </a:p>
        </p:txBody>
      </p:sp>
      <p:sp>
        <p:nvSpPr>
          <p:cNvPr id="409" name="5300eb4e-30e4-4557-bc61-107a53aac96b"/>
          <p:cNvSpPr/>
          <p:nvPr/>
        </p:nvSpPr>
        <p:spPr>
          <a:xfrm>
            <a:off x="6504930" y="4438795"/>
            <a:ext cx="423514"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FC</a:t>
            </a:r>
          </a:p>
        </p:txBody>
      </p:sp>
      <p:sp>
        <p:nvSpPr>
          <p:cNvPr id="410" name="9fc47027-f185-47cf-8cb4-d5c735cc7bcf"/>
          <p:cNvSpPr/>
          <p:nvPr/>
        </p:nvSpPr>
        <p:spPr>
          <a:xfrm>
            <a:off x="5358014" y="4438795"/>
            <a:ext cx="423514"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FC</a:t>
            </a:r>
          </a:p>
        </p:txBody>
      </p:sp>
      <p:sp>
        <p:nvSpPr>
          <p:cNvPr id="411" name="efff342c-99d7-49d9-b4ca-92bdd5f1dea5"/>
          <p:cNvSpPr/>
          <p:nvPr/>
        </p:nvSpPr>
        <p:spPr bwMode="auto">
          <a:xfrm>
            <a:off x="3992206" y="3307518"/>
            <a:ext cx="792088" cy="5760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t">
              <a:spcBef>
                <a:spcPct val="0"/>
              </a:spcBef>
              <a:spcAft>
                <a:spcPct val="0"/>
              </a:spcAft>
            </a:pPr>
            <a:endParaRPr lang="en-US" altLang="zh-CN" sz="1000" dirty="0">
              <a:latin typeface="FrutigerNext LT Regular" pitchFamily="34" charset="0"/>
              <a:ea typeface="宋体" pitchFamily="2" charset="-122"/>
            </a:endParaRPr>
          </a:p>
        </p:txBody>
      </p:sp>
      <p:sp>
        <p:nvSpPr>
          <p:cNvPr id="412" name="eb80ef79-1e1a-4898-878c-8db629667fc9"/>
          <p:cNvSpPr/>
          <p:nvPr/>
        </p:nvSpPr>
        <p:spPr bwMode="auto">
          <a:xfrm>
            <a:off x="7287170" y="3307518"/>
            <a:ext cx="792088" cy="5760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t">
              <a:spcBef>
                <a:spcPct val="0"/>
              </a:spcBef>
              <a:spcAft>
                <a:spcPct val="0"/>
              </a:spcAft>
            </a:pPr>
            <a:endParaRPr lang="en-US" altLang="zh-CN" sz="1000" dirty="0">
              <a:latin typeface="FrutigerNext LT Regular" pitchFamily="34" charset="0"/>
              <a:ea typeface="宋体" pitchFamily="2" charset="-122"/>
            </a:endParaRPr>
          </a:p>
        </p:txBody>
      </p:sp>
      <p:sp>
        <p:nvSpPr>
          <p:cNvPr id="413" name="9e2037da-a123-4638-a865-eef52f31fd8c"/>
          <p:cNvSpPr/>
          <p:nvPr/>
        </p:nvSpPr>
        <p:spPr bwMode="auto">
          <a:xfrm>
            <a:off x="8223110" y="1369376"/>
            <a:ext cx="1802633" cy="420624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t">
              <a:spcBef>
                <a:spcPct val="0"/>
              </a:spcBef>
              <a:spcAft>
                <a:spcPct val="0"/>
              </a:spcAft>
            </a:pPr>
            <a:endParaRPr lang="en-US" altLang="zh-CN" sz="1000" dirty="0">
              <a:latin typeface="FrutigerNext LT Regular" pitchFamily="34" charset="0"/>
              <a:ea typeface="宋体" pitchFamily="2" charset="-122"/>
            </a:endParaRPr>
          </a:p>
        </p:txBody>
      </p:sp>
      <p:cxnSp>
        <p:nvCxnSpPr>
          <p:cNvPr id="414" name="99fd9f9b-9360-462f-8f4b-f37d05785972"/>
          <p:cNvCxnSpPr/>
          <p:nvPr/>
        </p:nvCxnSpPr>
        <p:spPr bwMode="auto">
          <a:xfrm>
            <a:off x="8687411" y="4125867"/>
            <a:ext cx="279839" cy="786676"/>
          </a:xfrm>
          <a:prstGeom prst="line">
            <a:avLst/>
          </a:prstGeom>
          <a:noFill/>
          <a:ln w="28575" cap="flat" cmpd="sng" algn="ctr">
            <a:solidFill>
              <a:srgbClr val="990000"/>
            </a:solidFill>
            <a:prstDash val="solid"/>
            <a:round/>
            <a:headEnd type="none" w="med" len="med"/>
            <a:tailEnd type="none" w="med" len="med"/>
          </a:ln>
          <a:effectLst/>
        </p:spPr>
      </p:cxnSp>
      <p:cxnSp>
        <p:nvCxnSpPr>
          <p:cNvPr id="415" name="2ccf71e2-a165-4750-890a-16a235ec8531"/>
          <p:cNvCxnSpPr>
            <a:stCxn id="422" idx="2"/>
          </p:cNvCxnSpPr>
          <p:nvPr/>
        </p:nvCxnSpPr>
        <p:spPr bwMode="auto">
          <a:xfrm flipH="1">
            <a:off x="8698681" y="3037377"/>
            <a:ext cx="14680" cy="1011650"/>
          </a:xfrm>
          <a:prstGeom prst="line">
            <a:avLst/>
          </a:prstGeom>
          <a:noFill/>
          <a:ln w="28575" cap="flat" cmpd="sng" algn="ctr">
            <a:solidFill>
              <a:srgbClr val="990000"/>
            </a:solidFill>
            <a:prstDash val="solid"/>
            <a:round/>
            <a:headEnd type="none" w="med" len="med"/>
            <a:tailEnd type="none" w="med" len="med"/>
          </a:ln>
          <a:effectLst/>
        </p:spPr>
      </p:cxnSp>
      <p:cxnSp>
        <p:nvCxnSpPr>
          <p:cNvPr id="416" name="573f6223-554e-49fa-a732-f9cea0ebb23c"/>
          <p:cNvCxnSpPr/>
          <p:nvPr/>
        </p:nvCxnSpPr>
        <p:spPr bwMode="auto">
          <a:xfrm flipH="1">
            <a:off x="9471364" y="3037378"/>
            <a:ext cx="4741" cy="846205"/>
          </a:xfrm>
          <a:prstGeom prst="line">
            <a:avLst/>
          </a:prstGeom>
          <a:noFill/>
          <a:ln w="28575" cap="flat" cmpd="sng" algn="ctr">
            <a:solidFill>
              <a:srgbClr val="990000"/>
            </a:solidFill>
            <a:prstDash val="solid"/>
            <a:round/>
            <a:headEnd type="none" w="med" len="med"/>
            <a:tailEnd type="none" w="med" len="med"/>
          </a:ln>
          <a:effectLst/>
        </p:spPr>
      </p:cxnSp>
      <p:cxnSp>
        <p:nvCxnSpPr>
          <p:cNvPr id="417" name="691179c6-af82-4183-80c3-72fad31f1d44"/>
          <p:cNvCxnSpPr/>
          <p:nvPr/>
        </p:nvCxnSpPr>
        <p:spPr bwMode="auto">
          <a:xfrm>
            <a:off x="8713362" y="3023309"/>
            <a:ext cx="674127" cy="899550"/>
          </a:xfrm>
          <a:prstGeom prst="line">
            <a:avLst/>
          </a:prstGeom>
          <a:noFill/>
          <a:ln w="28575" cap="flat" cmpd="sng" algn="ctr">
            <a:solidFill>
              <a:srgbClr val="990000"/>
            </a:solidFill>
            <a:prstDash val="solid"/>
            <a:round/>
            <a:headEnd type="none" w="med" len="med"/>
            <a:tailEnd type="none" w="med" len="med"/>
          </a:ln>
          <a:effectLst/>
        </p:spPr>
      </p:cxnSp>
      <p:cxnSp>
        <p:nvCxnSpPr>
          <p:cNvPr id="418" name="38eed398-3895-45ea-8ab1-760281202a90"/>
          <p:cNvCxnSpPr/>
          <p:nvPr/>
        </p:nvCxnSpPr>
        <p:spPr bwMode="auto">
          <a:xfrm flipH="1">
            <a:off x="8827329" y="3051445"/>
            <a:ext cx="634708" cy="871414"/>
          </a:xfrm>
          <a:prstGeom prst="line">
            <a:avLst/>
          </a:prstGeom>
          <a:noFill/>
          <a:ln w="28575" cap="flat" cmpd="sng" algn="ctr">
            <a:solidFill>
              <a:srgbClr val="990000"/>
            </a:solidFill>
            <a:prstDash val="solid"/>
            <a:round/>
            <a:headEnd type="none" w="med" len="med"/>
            <a:tailEnd type="none" w="med" len="med"/>
          </a:ln>
          <a:effectLst/>
        </p:spPr>
      </p:cxnSp>
      <p:cxnSp>
        <p:nvCxnSpPr>
          <p:cNvPr id="419" name="1d741aef-88b1-4fa8-8108-2eeba5e96a08"/>
          <p:cNvCxnSpPr/>
          <p:nvPr/>
        </p:nvCxnSpPr>
        <p:spPr bwMode="auto">
          <a:xfrm flipH="1">
            <a:off x="9269813" y="4093698"/>
            <a:ext cx="186054" cy="855572"/>
          </a:xfrm>
          <a:prstGeom prst="line">
            <a:avLst/>
          </a:prstGeom>
          <a:noFill/>
          <a:ln w="28575" cap="flat" cmpd="sng" algn="ctr">
            <a:solidFill>
              <a:srgbClr val="990000"/>
            </a:solidFill>
            <a:prstDash val="solid"/>
            <a:round/>
            <a:headEnd type="none" w="med" len="med"/>
            <a:tailEnd type="none" w="med" len="med"/>
          </a:ln>
          <a:effectLst/>
        </p:spPr>
      </p:cxnSp>
      <p:cxnSp>
        <p:nvCxnSpPr>
          <p:cNvPr id="420" name="7c4f9d03-0150-4be1-ab96-f9a813cc339c"/>
          <p:cNvCxnSpPr/>
          <p:nvPr/>
        </p:nvCxnSpPr>
        <p:spPr bwMode="auto">
          <a:xfrm>
            <a:off x="8863938" y="4135643"/>
            <a:ext cx="250716" cy="798937"/>
          </a:xfrm>
          <a:prstGeom prst="line">
            <a:avLst/>
          </a:prstGeom>
          <a:noFill/>
          <a:ln w="28575" cap="flat" cmpd="sng" algn="ctr">
            <a:solidFill>
              <a:srgbClr val="990000"/>
            </a:solidFill>
            <a:prstDash val="solid"/>
            <a:round/>
            <a:headEnd type="none" w="med" len="med"/>
            <a:tailEnd type="none" w="med" len="med"/>
          </a:ln>
          <a:effectLst/>
        </p:spPr>
      </p:cxnSp>
      <p:cxnSp>
        <p:nvCxnSpPr>
          <p:cNvPr id="421" name="c4152e6d-5fd2-4a84-aa3f-80a8b62676a0"/>
          <p:cNvCxnSpPr/>
          <p:nvPr/>
        </p:nvCxnSpPr>
        <p:spPr bwMode="auto">
          <a:xfrm flipH="1">
            <a:off x="9342471" y="4132733"/>
            <a:ext cx="248639" cy="1178119"/>
          </a:xfrm>
          <a:prstGeom prst="line">
            <a:avLst/>
          </a:prstGeom>
          <a:noFill/>
          <a:ln w="28575" cap="flat" cmpd="sng" algn="ctr">
            <a:solidFill>
              <a:srgbClr val="990000"/>
            </a:solidFill>
            <a:prstDash val="solid"/>
            <a:round/>
            <a:headEnd type="none" w="med" len="med"/>
            <a:tailEnd type="none" w="med" len="med"/>
          </a:ln>
          <a:effectLst/>
        </p:spPr>
      </p:cxnSp>
      <p:pic>
        <p:nvPicPr>
          <p:cNvPr id="422" name="f75a80a2-0380-4780-aeb8-3e10a036db5a" descr="图片682"/>
          <p:cNvPicPr>
            <a:picLocks noChangeAspect="1" noChangeArrowheads="1"/>
          </p:cNvPicPr>
          <p:nvPr/>
        </p:nvPicPr>
        <p:blipFill>
          <a:blip r:embed="rId3" cstate="print"/>
          <a:srcRect/>
          <a:stretch>
            <a:fillRect/>
          </a:stretch>
        </p:blipFill>
        <p:spPr bwMode="auto">
          <a:xfrm>
            <a:off x="8412279" y="2129727"/>
            <a:ext cx="602165" cy="907651"/>
          </a:xfrm>
          <a:prstGeom prst="rect">
            <a:avLst/>
          </a:prstGeom>
          <a:noFill/>
        </p:spPr>
      </p:pic>
      <p:pic>
        <p:nvPicPr>
          <p:cNvPr id="423" name="a4794b03-7292-4ef6-bae7-6cc0520cf81f" descr="图片682"/>
          <p:cNvPicPr>
            <a:picLocks noChangeAspect="1" noChangeArrowheads="1"/>
          </p:cNvPicPr>
          <p:nvPr/>
        </p:nvPicPr>
        <p:blipFill>
          <a:blip r:embed="rId3" cstate="print"/>
          <a:srcRect/>
          <a:stretch>
            <a:fillRect/>
          </a:stretch>
        </p:blipFill>
        <p:spPr bwMode="auto">
          <a:xfrm>
            <a:off x="9269814" y="2129727"/>
            <a:ext cx="602165" cy="907651"/>
          </a:xfrm>
          <a:prstGeom prst="rect">
            <a:avLst/>
          </a:prstGeom>
          <a:noFill/>
        </p:spPr>
      </p:pic>
      <p:grpSp>
        <p:nvGrpSpPr>
          <p:cNvPr id="424" name="Groep 6"/>
          <p:cNvGrpSpPr/>
          <p:nvPr/>
        </p:nvGrpSpPr>
        <p:grpSpPr>
          <a:xfrm>
            <a:off x="9241367" y="3892068"/>
            <a:ext cx="702600" cy="303240"/>
            <a:chOff x="7614871" y="3870296"/>
            <a:chExt cx="702600" cy="303240"/>
          </a:xfrm>
        </p:grpSpPr>
        <p:sp>
          <p:nvSpPr>
            <p:cNvPr id="425" name="Freeform 115"/>
            <p:cNvSpPr>
              <a:spLocks noChangeAspect="1"/>
            </p:cNvSpPr>
            <p:nvPr/>
          </p:nvSpPr>
          <p:spPr bwMode="auto">
            <a:xfrm>
              <a:off x="8122650" y="3944639"/>
              <a:ext cx="194821" cy="228897"/>
            </a:xfrm>
            <a:custGeom>
              <a:avLst/>
              <a:gdLst/>
              <a:ahLst/>
              <a:cxnLst>
                <a:cxn ang="0">
                  <a:pos x="94" y="0"/>
                </a:cxn>
                <a:cxn ang="0">
                  <a:pos x="1" y="63"/>
                </a:cxn>
                <a:cxn ang="0">
                  <a:pos x="1" y="110"/>
                </a:cxn>
                <a:cxn ang="0">
                  <a:pos x="7" y="111"/>
                </a:cxn>
                <a:cxn ang="0">
                  <a:pos x="90" y="46"/>
                </a:cxn>
                <a:cxn ang="0">
                  <a:pos x="94" y="38"/>
                </a:cxn>
                <a:cxn ang="0">
                  <a:pos x="94" y="0"/>
                </a:cxn>
              </a:cxnLst>
              <a:rect l="0" t="0" r="r" b="b"/>
              <a:pathLst>
                <a:path w="94" h="117">
                  <a:moveTo>
                    <a:pt x="94" y="0"/>
                  </a:moveTo>
                  <a:cubicBezTo>
                    <a:pt x="1" y="63"/>
                    <a:pt x="1" y="63"/>
                    <a:pt x="1" y="63"/>
                  </a:cubicBezTo>
                  <a:cubicBezTo>
                    <a:pt x="1" y="110"/>
                    <a:pt x="1" y="110"/>
                    <a:pt x="1" y="110"/>
                  </a:cubicBezTo>
                  <a:cubicBezTo>
                    <a:pt x="1" y="110"/>
                    <a:pt x="0" y="117"/>
                    <a:pt x="7" y="111"/>
                  </a:cubicBezTo>
                  <a:cubicBezTo>
                    <a:pt x="31" y="92"/>
                    <a:pt x="88" y="48"/>
                    <a:pt x="90" y="46"/>
                  </a:cubicBezTo>
                  <a:cubicBezTo>
                    <a:pt x="94" y="42"/>
                    <a:pt x="94" y="40"/>
                    <a:pt x="94" y="38"/>
                  </a:cubicBezTo>
                  <a:lnTo>
                    <a:pt x="94" y="0"/>
                  </a:lnTo>
                  <a:close/>
                </a:path>
              </a:pathLst>
            </a:custGeom>
            <a:solidFill>
              <a:srgbClr val="0B3C68"/>
            </a:solidFill>
            <a:ln w="9525">
              <a:noFill/>
              <a:round/>
            </a:ln>
          </p:spPr>
          <p:txBody>
            <a:bodyPr/>
            <a:lstStyle/>
            <a:p>
              <a:endParaRPr lang="en-US" altLang="zh-CN" dirty="0">
                <a:latin typeface="FrutigerNext LT Regular"/>
              </a:endParaRPr>
            </a:p>
          </p:txBody>
        </p:sp>
        <p:sp>
          <p:nvSpPr>
            <p:cNvPr id="426" name="259b0e5b-1aec-431b-99e7-b8db3160ec30"/>
            <p:cNvSpPr>
              <a:spLocks noChangeAspect="1"/>
            </p:cNvSpPr>
            <p:nvPr/>
          </p:nvSpPr>
          <p:spPr bwMode="auto">
            <a:xfrm>
              <a:off x="7614871" y="3870296"/>
              <a:ext cx="702600" cy="197594"/>
            </a:xfrm>
            <a:custGeom>
              <a:avLst/>
              <a:gdLst/>
              <a:ahLst/>
              <a:cxnLst>
                <a:cxn ang="0">
                  <a:pos x="339" y="38"/>
                </a:cxn>
                <a:cxn ang="0">
                  <a:pos x="249" y="101"/>
                </a:cxn>
                <a:cxn ang="0">
                  <a:pos x="7" y="57"/>
                </a:cxn>
                <a:cxn ang="0">
                  <a:pos x="1" y="60"/>
                </a:cxn>
                <a:cxn ang="0">
                  <a:pos x="4" y="53"/>
                </a:cxn>
                <a:cxn ang="0">
                  <a:pos x="111" y="1"/>
                </a:cxn>
                <a:cxn ang="0">
                  <a:pos x="117" y="0"/>
                </a:cxn>
                <a:cxn ang="0">
                  <a:pos x="333" y="35"/>
                </a:cxn>
                <a:cxn ang="0">
                  <a:pos x="339" y="38"/>
                </a:cxn>
              </a:cxnLst>
              <a:rect l="0" t="0" r="r" b="b"/>
              <a:pathLst>
                <a:path w="339" h="101">
                  <a:moveTo>
                    <a:pt x="339" y="38"/>
                  </a:moveTo>
                  <a:cubicBezTo>
                    <a:pt x="249" y="101"/>
                    <a:pt x="249" y="101"/>
                    <a:pt x="249" y="101"/>
                  </a:cubicBezTo>
                  <a:cubicBezTo>
                    <a:pt x="146" y="85"/>
                    <a:pt x="16" y="58"/>
                    <a:pt x="7" y="57"/>
                  </a:cubicBezTo>
                  <a:cubicBezTo>
                    <a:pt x="3" y="56"/>
                    <a:pt x="1" y="60"/>
                    <a:pt x="1" y="60"/>
                  </a:cubicBezTo>
                  <a:cubicBezTo>
                    <a:pt x="1" y="60"/>
                    <a:pt x="0" y="55"/>
                    <a:pt x="4" y="53"/>
                  </a:cubicBezTo>
                  <a:cubicBezTo>
                    <a:pt x="7" y="51"/>
                    <a:pt x="107" y="4"/>
                    <a:pt x="111" y="1"/>
                  </a:cubicBezTo>
                  <a:cubicBezTo>
                    <a:pt x="113" y="0"/>
                    <a:pt x="117" y="0"/>
                    <a:pt x="117" y="0"/>
                  </a:cubicBezTo>
                  <a:cubicBezTo>
                    <a:pt x="117" y="0"/>
                    <a:pt x="331" y="34"/>
                    <a:pt x="333" y="35"/>
                  </a:cubicBezTo>
                  <a:cubicBezTo>
                    <a:pt x="338" y="35"/>
                    <a:pt x="339" y="38"/>
                    <a:pt x="339" y="38"/>
                  </a:cubicBezTo>
                  <a:close/>
                </a:path>
              </a:pathLst>
            </a:custGeom>
            <a:solidFill>
              <a:srgbClr val="456488"/>
            </a:solidFill>
            <a:ln w="9525">
              <a:noFill/>
              <a:round/>
            </a:ln>
          </p:spPr>
          <p:txBody>
            <a:bodyPr/>
            <a:lstStyle/>
            <a:p>
              <a:endParaRPr lang="en-US" altLang="zh-CN" dirty="0">
                <a:latin typeface="FrutigerNext LT Regular"/>
              </a:endParaRPr>
            </a:p>
          </p:txBody>
        </p:sp>
        <p:sp>
          <p:nvSpPr>
            <p:cNvPr id="427" name="2bf30bae-a8ca-4ca8-a01c-ba6c577ba8ed"/>
            <p:cNvSpPr>
              <a:spLocks noChangeAspect="1"/>
            </p:cNvSpPr>
            <p:nvPr/>
          </p:nvSpPr>
          <p:spPr bwMode="auto">
            <a:xfrm>
              <a:off x="8122650" y="3942683"/>
              <a:ext cx="194821" cy="127165"/>
            </a:xfrm>
            <a:custGeom>
              <a:avLst/>
              <a:gdLst/>
              <a:ahLst/>
              <a:cxnLst>
                <a:cxn ang="0">
                  <a:pos x="94" y="1"/>
                </a:cxn>
                <a:cxn ang="0">
                  <a:pos x="94" y="0"/>
                </a:cxn>
                <a:cxn ang="0">
                  <a:pos x="0" y="63"/>
                </a:cxn>
                <a:cxn ang="0">
                  <a:pos x="2" y="65"/>
                </a:cxn>
                <a:cxn ang="0">
                  <a:pos x="94" y="1"/>
                </a:cxn>
              </a:cxnLst>
              <a:rect l="0" t="0" r="r" b="b"/>
              <a:pathLst>
                <a:path w="94" h="65">
                  <a:moveTo>
                    <a:pt x="94" y="1"/>
                  </a:moveTo>
                  <a:cubicBezTo>
                    <a:pt x="94" y="1"/>
                    <a:pt x="94" y="0"/>
                    <a:pt x="94" y="0"/>
                  </a:cubicBezTo>
                  <a:cubicBezTo>
                    <a:pt x="90" y="0"/>
                    <a:pt x="0" y="63"/>
                    <a:pt x="0" y="63"/>
                  </a:cubicBezTo>
                  <a:cubicBezTo>
                    <a:pt x="2" y="65"/>
                    <a:pt x="2" y="65"/>
                    <a:pt x="2" y="65"/>
                  </a:cubicBezTo>
                  <a:lnTo>
                    <a:pt x="94" y="1"/>
                  </a:lnTo>
                  <a:close/>
                </a:path>
              </a:pathLst>
            </a:custGeom>
            <a:solidFill>
              <a:srgbClr val="8BA6BD"/>
            </a:solidFill>
            <a:ln w="9525">
              <a:noFill/>
              <a:round/>
            </a:ln>
          </p:spPr>
          <p:txBody>
            <a:bodyPr/>
            <a:lstStyle/>
            <a:p>
              <a:endParaRPr lang="en-US" altLang="zh-CN" dirty="0">
                <a:latin typeface="FrutigerNext LT Regular"/>
              </a:endParaRPr>
            </a:p>
          </p:txBody>
        </p:sp>
        <p:sp>
          <p:nvSpPr>
            <p:cNvPr id="428" name="85451d36-6428-4e64-b5d3-0ad05c7669b7"/>
            <p:cNvSpPr>
              <a:spLocks noChangeAspect="1"/>
            </p:cNvSpPr>
            <p:nvPr/>
          </p:nvSpPr>
          <p:spPr bwMode="auto">
            <a:xfrm>
              <a:off x="7616944" y="3977897"/>
              <a:ext cx="518142" cy="193682"/>
            </a:xfrm>
            <a:custGeom>
              <a:avLst/>
              <a:gdLst/>
              <a:ahLst/>
              <a:cxnLst>
                <a:cxn ang="0">
                  <a:pos x="250" y="49"/>
                </a:cxn>
                <a:cxn ang="0">
                  <a:pos x="246" y="42"/>
                </a:cxn>
                <a:cxn ang="0">
                  <a:pos x="6" y="1"/>
                </a:cxn>
                <a:cxn ang="0">
                  <a:pos x="0" y="4"/>
                </a:cxn>
                <a:cxn ang="0">
                  <a:pos x="0" y="44"/>
                </a:cxn>
                <a:cxn ang="0">
                  <a:pos x="6" y="54"/>
                </a:cxn>
                <a:cxn ang="0">
                  <a:pos x="241" y="98"/>
                </a:cxn>
                <a:cxn ang="0">
                  <a:pos x="250" y="91"/>
                </a:cxn>
                <a:cxn ang="0">
                  <a:pos x="250" y="49"/>
                </a:cxn>
              </a:cxnLst>
              <a:rect l="0" t="0" r="r" b="b"/>
              <a:pathLst>
                <a:path w="250" h="99">
                  <a:moveTo>
                    <a:pt x="250" y="49"/>
                  </a:moveTo>
                  <a:cubicBezTo>
                    <a:pt x="250" y="45"/>
                    <a:pt x="247" y="43"/>
                    <a:pt x="246" y="42"/>
                  </a:cubicBezTo>
                  <a:cubicBezTo>
                    <a:pt x="186" y="31"/>
                    <a:pt x="33" y="5"/>
                    <a:pt x="6" y="1"/>
                  </a:cubicBezTo>
                  <a:cubicBezTo>
                    <a:pt x="0" y="0"/>
                    <a:pt x="0" y="4"/>
                    <a:pt x="0" y="4"/>
                  </a:cubicBezTo>
                  <a:cubicBezTo>
                    <a:pt x="0" y="4"/>
                    <a:pt x="0" y="35"/>
                    <a:pt x="0" y="44"/>
                  </a:cubicBezTo>
                  <a:cubicBezTo>
                    <a:pt x="0" y="53"/>
                    <a:pt x="2" y="53"/>
                    <a:pt x="6" y="54"/>
                  </a:cubicBezTo>
                  <a:cubicBezTo>
                    <a:pt x="9" y="55"/>
                    <a:pt x="211" y="92"/>
                    <a:pt x="241" y="98"/>
                  </a:cubicBezTo>
                  <a:cubicBezTo>
                    <a:pt x="248" y="99"/>
                    <a:pt x="250" y="91"/>
                    <a:pt x="250" y="91"/>
                  </a:cubicBezTo>
                  <a:cubicBezTo>
                    <a:pt x="250" y="91"/>
                    <a:pt x="250" y="54"/>
                    <a:pt x="250" y="49"/>
                  </a:cubicBezTo>
                  <a:close/>
                </a:path>
              </a:pathLst>
            </a:custGeom>
            <a:solidFill>
              <a:srgbClr val="8BA6BD"/>
            </a:solidFill>
            <a:ln w="9525">
              <a:noFill/>
              <a:round/>
            </a:ln>
          </p:spPr>
          <p:txBody>
            <a:bodyPr/>
            <a:lstStyle/>
            <a:p>
              <a:endParaRPr lang="en-US" altLang="zh-CN" dirty="0">
                <a:latin typeface="FrutigerNext LT Regular"/>
              </a:endParaRPr>
            </a:p>
          </p:txBody>
        </p:sp>
        <p:sp>
          <p:nvSpPr>
            <p:cNvPr id="429" name="8a8082c7-f1d4-4751-9983-f3c49808552b"/>
            <p:cNvSpPr>
              <a:spLocks noChangeAspect="1"/>
            </p:cNvSpPr>
            <p:nvPr/>
          </p:nvSpPr>
          <p:spPr bwMode="auto">
            <a:xfrm>
              <a:off x="7681193" y="4003331"/>
              <a:ext cx="176169" cy="62605"/>
            </a:xfrm>
            <a:custGeom>
              <a:avLst/>
              <a:gdLst/>
              <a:ahLst/>
              <a:cxnLst>
                <a:cxn ang="0">
                  <a:pos x="0" y="0"/>
                </a:cxn>
                <a:cxn ang="0">
                  <a:pos x="0" y="17"/>
                </a:cxn>
                <a:cxn ang="0">
                  <a:pos x="85" y="32"/>
                </a:cxn>
                <a:cxn ang="0">
                  <a:pos x="85" y="14"/>
                </a:cxn>
                <a:cxn ang="0">
                  <a:pos x="0" y="0"/>
                </a:cxn>
              </a:cxnLst>
              <a:rect l="0" t="0" r="r" b="b"/>
              <a:pathLst>
                <a:path w="85" h="32">
                  <a:moveTo>
                    <a:pt x="0" y="0"/>
                  </a:moveTo>
                  <a:cubicBezTo>
                    <a:pt x="0" y="17"/>
                    <a:pt x="0" y="17"/>
                    <a:pt x="0" y="17"/>
                  </a:cubicBezTo>
                  <a:cubicBezTo>
                    <a:pt x="20" y="21"/>
                    <a:pt x="72" y="29"/>
                    <a:pt x="85" y="32"/>
                  </a:cubicBezTo>
                  <a:cubicBezTo>
                    <a:pt x="85" y="14"/>
                    <a:pt x="85" y="14"/>
                    <a:pt x="85" y="14"/>
                  </a:cubicBezTo>
                  <a:cubicBezTo>
                    <a:pt x="61" y="9"/>
                    <a:pt x="25" y="4"/>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430" name="33ba59c3-6549-49a1-9492-c524941af745"/>
            <p:cNvSpPr>
              <a:spLocks noChangeAspect="1"/>
            </p:cNvSpPr>
            <p:nvPr/>
          </p:nvSpPr>
          <p:spPr bwMode="auto">
            <a:xfrm>
              <a:off x="7857362" y="4028763"/>
              <a:ext cx="414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431" name="0dfaae52-d94b-4784-af58-463919ed9709"/>
            <p:cNvSpPr>
              <a:spLocks noChangeAspect="1"/>
            </p:cNvSpPr>
            <p:nvPr/>
          </p:nvSpPr>
          <p:spPr bwMode="auto">
            <a:xfrm>
              <a:off x="7681193" y="3999417"/>
              <a:ext cx="180313" cy="33259"/>
            </a:xfrm>
            <a:custGeom>
              <a:avLst/>
              <a:gdLst/>
              <a:ahLst/>
              <a:cxnLst>
                <a:cxn ang="0">
                  <a:pos x="4" y="0"/>
                </a:cxn>
                <a:cxn ang="0">
                  <a:pos x="174" y="30"/>
                </a:cxn>
                <a:cxn ang="0">
                  <a:pos x="170" y="34"/>
                </a:cxn>
                <a:cxn ang="0">
                  <a:pos x="0" y="4"/>
                </a:cxn>
                <a:cxn ang="0">
                  <a:pos x="4" y="0"/>
                </a:cxn>
              </a:cxnLst>
              <a:rect l="0" t="0" r="r" b="b"/>
              <a:pathLst>
                <a:path w="174" h="34">
                  <a:moveTo>
                    <a:pt x="4" y="0"/>
                  </a:moveTo>
                  <a:lnTo>
                    <a:pt x="174" y="30"/>
                  </a:lnTo>
                  <a:lnTo>
                    <a:pt x="170" y="34"/>
                  </a:lnTo>
                  <a:lnTo>
                    <a:pt x="0" y="4"/>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432" name="4e621b38-674f-4638-9516-3f5cd9d8081a"/>
            <p:cNvSpPr>
              <a:spLocks noChangeAspect="1"/>
            </p:cNvSpPr>
            <p:nvPr/>
          </p:nvSpPr>
          <p:spPr bwMode="auto">
            <a:xfrm>
              <a:off x="7869796" y="4034633"/>
              <a:ext cx="176169"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433" name="d7065141-d28c-4626-9c87-cc1b4b8af5dc"/>
            <p:cNvSpPr>
              <a:spLocks noChangeAspect="1"/>
            </p:cNvSpPr>
            <p:nvPr/>
          </p:nvSpPr>
          <p:spPr bwMode="auto">
            <a:xfrm>
              <a:off x="8045965" y="4062022"/>
              <a:ext cx="4146" cy="37171"/>
            </a:xfrm>
            <a:custGeom>
              <a:avLst/>
              <a:gdLst/>
              <a:ahLst/>
              <a:cxnLst>
                <a:cxn ang="0">
                  <a:pos x="2" y="0"/>
                </a:cxn>
                <a:cxn ang="0">
                  <a:pos x="0" y="1"/>
                </a:cxn>
                <a:cxn ang="0">
                  <a:pos x="0" y="19"/>
                </a:cxn>
                <a:cxn ang="0">
                  <a:pos x="2" y="18"/>
                </a:cxn>
                <a:cxn ang="0">
                  <a:pos x="2" y="0"/>
                </a:cxn>
              </a:cxnLst>
              <a:rect l="0" t="0" r="r" b="b"/>
              <a:pathLst>
                <a:path w="2" h="19">
                  <a:moveTo>
                    <a:pt x="2" y="0"/>
                  </a:moveTo>
                  <a:cubicBezTo>
                    <a:pt x="1" y="1"/>
                    <a:pt x="1" y="1"/>
                    <a:pt x="0" y="1"/>
                  </a:cubicBezTo>
                  <a:cubicBezTo>
                    <a:pt x="0" y="19"/>
                    <a:pt x="0" y="19"/>
                    <a:pt x="0" y="19"/>
                  </a:cubicBezTo>
                  <a:cubicBezTo>
                    <a:pt x="1" y="19"/>
                    <a:pt x="1" y="18"/>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434" name="57215c34-5811-4388-87f6-eb1252ea5017"/>
            <p:cNvSpPr>
              <a:spLocks noChangeAspect="1"/>
            </p:cNvSpPr>
            <p:nvPr/>
          </p:nvSpPr>
          <p:spPr bwMode="auto">
            <a:xfrm>
              <a:off x="7869796" y="4032676"/>
              <a:ext cx="180313" cy="31302"/>
            </a:xfrm>
            <a:custGeom>
              <a:avLst/>
              <a:gdLst/>
              <a:ahLst/>
              <a:cxnLst>
                <a:cxn ang="0">
                  <a:pos x="2" y="0"/>
                </a:cxn>
                <a:cxn ang="0">
                  <a:pos x="174" y="30"/>
                </a:cxn>
                <a:cxn ang="0">
                  <a:pos x="170" y="32"/>
                </a:cxn>
                <a:cxn ang="0">
                  <a:pos x="0" y="2"/>
                </a:cxn>
                <a:cxn ang="0">
                  <a:pos x="2" y="0"/>
                </a:cxn>
              </a:cxnLst>
              <a:rect l="0" t="0" r="r" b="b"/>
              <a:pathLst>
                <a:path w="174" h="32">
                  <a:moveTo>
                    <a:pt x="2" y="0"/>
                  </a:moveTo>
                  <a:lnTo>
                    <a:pt x="174" y="30"/>
                  </a:lnTo>
                  <a:lnTo>
                    <a:pt x="170" y="32"/>
                  </a:lnTo>
                  <a:lnTo>
                    <a:pt x="0" y="2"/>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435" name="a60498a4-2153-4e3a-813e-e1de9e75d1c3"/>
            <p:cNvSpPr>
              <a:spLocks noChangeAspect="1"/>
            </p:cNvSpPr>
            <p:nvPr/>
          </p:nvSpPr>
          <p:spPr bwMode="auto">
            <a:xfrm>
              <a:off x="7681193" y="4052240"/>
              <a:ext cx="176169" cy="62605"/>
            </a:xfrm>
            <a:custGeom>
              <a:avLst/>
              <a:gdLst/>
              <a:ahLst/>
              <a:cxnLst>
                <a:cxn ang="0">
                  <a:pos x="0" y="0"/>
                </a:cxn>
                <a:cxn ang="0">
                  <a:pos x="0" y="17"/>
                </a:cxn>
                <a:cxn ang="0">
                  <a:pos x="85" y="32"/>
                </a:cxn>
                <a:cxn ang="0">
                  <a:pos x="85" y="15"/>
                </a:cxn>
                <a:cxn ang="0">
                  <a:pos x="0" y="0"/>
                </a:cxn>
              </a:cxnLst>
              <a:rect l="0" t="0" r="r" b="b"/>
              <a:pathLst>
                <a:path w="85" h="32">
                  <a:moveTo>
                    <a:pt x="0" y="0"/>
                  </a:moveTo>
                  <a:cubicBezTo>
                    <a:pt x="0" y="17"/>
                    <a:pt x="0" y="17"/>
                    <a:pt x="0" y="17"/>
                  </a:cubicBezTo>
                  <a:cubicBezTo>
                    <a:pt x="20" y="21"/>
                    <a:pt x="72" y="30"/>
                    <a:pt x="85" y="32"/>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436" name="8aa09f33-6b1c-4958-aa96-1e3852fef199"/>
            <p:cNvSpPr>
              <a:spLocks noChangeAspect="1"/>
            </p:cNvSpPr>
            <p:nvPr/>
          </p:nvSpPr>
          <p:spPr bwMode="auto">
            <a:xfrm>
              <a:off x="7857362" y="4079629"/>
              <a:ext cx="4146" cy="35215"/>
            </a:xfrm>
            <a:custGeom>
              <a:avLst/>
              <a:gdLst/>
              <a:ahLst/>
              <a:cxnLst>
                <a:cxn ang="0">
                  <a:pos x="2" y="0"/>
                </a:cxn>
                <a:cxn ang="0">
                  <a:pos x="0" y="1"/>
                </a:cxn>
                <a:cxn ang="0">
                  <a:pos x="0" y="18"/>
                </a:cxn>
                <a:cxn ang="0">
                  <a:pos x="2" y="17"/>
                </a:cxn>
                <a:cxn ang="0">
                  <a:pos x="2" y="0"/>
                </a:cxn>
              </a:cxnLst>
              <a:rect l="0" t="0" r="r" b="b"/>
              <a:pathLst>
                <a:path w="2" h="18">
                  <a:moveTo>
                    <a:pt x="2" y="0"/>
                  </a:moveTo>
                  <a:cubicBezTo>
                    <a:pt x="1" y="0"/>
                    <a:pt x="1" y="0"/>
                    <a:pt x="0" y="1"/>
                  </a:cubicBezTo>
                  <a:cubicBezTo>
                    <a:pt x="0" y="18"/>
                    <a:pt x="0" y="18"/>
                    <a:pt x="0" y="18"/>
                  </a:cubicBezTo>
                  <a:cubicBezTo>
                    <a:pt x="1" y="18"/>
                    <a:pt x="1" y="18"/>
                    <a:pt x="2" y="17"/>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437" name="8118b6b8-528f-4524-88cf-88ec2800d1ff"/>
            <p:cNvSpPr>
              <a:spLocks noChangeAspect="1"/>
            </p:cNvSpPr>
            <p:nvPr/>
          </p:nvSpPr>
          <p:spPr bwMode="auto">
            <a:xfrm>
              <a:off x="7681193" y="4050283"/>
              <a:ext cx="180313" cy="31302"/>
            </a:xfrm>
            <a:custGeom>
              <a:avLst/>
              <a:gdLst/>
              <a:ahLst/>
              <a:cxnLst>
                <a:cxn ang="0">
                  <a:pos x="4" y="0"/>
                </a:cxn>
                <a:cxn ang="0">
                  <a:pos x="174" y="30"/>
                </a:cxn>
                <a:cxn ang="0">
                  <a:pos x="170" y="32"/>
                </a:cxn>
                <a:cxn ang="0">
                  <a:pos x="0" y="2"/>
                </a:cxn>
                <a:cxn ang="0">
                  <a:pos x="4" y="0"/>
                </a:cxn>
              </a:cxnLst>
              <a:rect l="0" t="0" r="r" b="b"/>
              <a:pathLst>
                <a:path w="174" h="32">
                  <a:moveTo>
                    <a:pt x="4" y="0"/>
                  </a:moveTo>
                  <a:lnTo>
                    <a:pt x="174" y="30"/>
                  </a:lnTo>
                  <a:lnTo>
                    <a:pt x="170" y="32"/>
                  </a:lnTo>
                  <a:lnTo>
                    <a:pt x="0" y="2"/>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438" name="25ec7981-ce08-4252-9923-f5c4d2c2121e"/>
            <p:cNvSpPr>
              <a:spLocks noChangeAspect="1"/>
            </p:cNvSpPr>
            <p:nvPr/>
          </p:nvSpPr>
          <p:spPr bwMode="auto">
            <a:xfrm>
              <a:off x="7869796" y="4083542"/>
              <a:ext cx="176169"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439" name="4581e177-ce93-40a9-b1e2-3045b3ab84e0"/>
            <p:cNvSpPr>
              <a:spLocks noChangeAspect="1"/>
            </p:cNvSpPr>
            <p:nvPr/>
          </p:nvSpPr>
          <p:spPr bwMode="auto">
            <a:xfrm>
              <a:off x="8045965" y="4110931"/>
              <a:ext cx="414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440" name="fcb0d121-6ba5-4723-b4b2-10826eb4c51c"/>
            <p:cNvSpPr>
              <a:spLocks noChangeAspect="1"/>
            </p:cNvSpPr>
            <p:nvPr/>
          </p:nvSpPr>
          <p:spPr bwMode="auto">
            <a:xfrm>
              <a:off x="7869796" y="4081586"/>
              <a:ext cx="180313" cy="31302"/>
            </a:xfrm>
            <a:custGeom>
              <a:avLst/>
              <a:gdLst/>
              <a:ahLst/>
              <a:cxnLst>
                <a:cxn ang="0">
                  <a:pos x="2" y="0"/>
                </a:cxn>
                <a:cxn ang="0">
                  <a:pos x="174" y="30"/>
                </a:cxn>
                <a:cxn ang="0">
                  <a:pos x="170" y="32"/>
                </a:cxn>
                <a:cxn ang="0">
                  <a:pos x="0" y="4"/>
                </a:cxn>
                <a:cxn ang="0">
                  <a:pos x="2" y="0"/>
                </a:cxn>
              </a:cxnLst>
              <a:rect l="0" t="0" r="r" b="b"/>
              <a:pathLst>
                <a:path w="174" h="32">
                  <a:moveTo>
                    <a:pt x="2" y="0"/>
                  </a:moveTo>
                  <a:lnTo>
                    <a:pt x="174" y="30"/>
                  </a:lnTo>
                  <a:lnTo>
                    <a:pt x="170" y="32"/>
                  </a:lnTo>
                  <a:lnTo>
                    <a:pt x="0" y="4"/>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441" name="dce8fb85-6fd2-4a1d-be48-24881d732d8f"/>
            <p:cNvSpPr>
              <a:spLocks noChangeAspect="1"/>
            </p:cNvSpPr>
            <p:nvPr/>
          </p:nvSpPr>
          <p:spPr bwMode="auto">
            <a:xfrm>
              <a:off x="7716427" y="4067891"/>
              <a:ext cx="14508"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42" name="9dcb7d8d-47fd-48f5-9dad-a2173fea005a"/>
            <p:cNvSpPr>
              <a:spLocks noChangeAspect="1" noEditPoints="1"/>
            </p:cNvSpPr>
            <p:nvPr/>
          </p:nvSpPr>
          <p:spPr bwMode="auto">
            <a:xfrm>
              <a:off x="7716427" y="4069847"/>
              <a:ext cx="14508"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5"/>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6"/>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5"/>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43" name="8b6eb314-c9a5-4317-9ef0-41b39c760aa5"/>
            <p:cNvSpPr>
              <a:spLocks noChangeAspect="1"/>
            </p:cNvSpPr>
            <p:nvPr/>
          </p:nvSpPr>
          <p:spPr bwMode="auto">
            <a:xfrm>
              <a:off x="7718499" y="4071804"/>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44" name="c0723129-f47d-4071-ba69-22520029d707"/>
            <p:cNvSpPr>
              <a:spLocks noChangeAspect="1"/>
            </p:cNvSpPr>
            <p:nvPr/>
          </p:nvSpPr>
          <p:spPr bwMode="auto">
            <a:xfrm>
              <a:off x="7739224" y="4071804"/>
              <a:ext cx="16580" cy="17607"/>
            </a:xfrm>
            <a:custGeom>
              <a:avLst/>
              <a:gdLst/>
              <a:ahLst/>
              <a:cxnLst>
                <a:cxn ang="0">
                  <a:pos x="8" y="5"/>
                </a:cxn>
                <a:cxn ang="0">
                  <a:pos x="4" y="8"/>
                </a:cxn>
                <a:cxn ang="0">
                  <a:pos x="0" y="4"/>
                </a:cxn>
                <a:cxn ang="0">
                  <a:pos x="4" y="0"/>
                </a:cxn>
                <a:cxn ang="0">
                  <a:pos x="8" y="5"/>
                </a:cxn>
              </a:cxnLst>
              <a:rect l="0" t="0" r="r" b="b"/>
              <a:pathLst>
                <a:path w="8" h="9">
                  <a:moveTo>
                    <a:pt x="8" y="5"/>
                  </a:moveTo>
                  <a:cubicBezTo>
                    <a:pt x="8" y="7"/>
                    <a:pt x="6" y="9"/>
                    <a:pt x="4" y="8"/>
                  </a:cubicBezTo>
                  <a:cubicBezTo>
                    <a:pt x="2" y="8"/>
                    <a:pt x="0" y="6"/>
                    <a:pt x="0" y="4"/>
                  </a:cubicBezTo>
                  <a:cubicBezTo>
                    <a:pt x="0" y="1"/>
                    <a:pt x="2" y="0"/>
                    <a:pt x="4" y="0"/>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45" name="984292fd-bd24-4f40-ac6c-a645f04b328c"/>
            <p:cNvSpPr>
              <a:spLocks noChangeAspect="1" noEditPoints="1"/>
            </p:cNvSpPr>
            <p:nvPr/>
          </p:nvSpPr>
          <p:spPr bwMode="auto">
            <a:xfrm>
              <a:off x="7741297" y="4073760"/>
              <a:ext cx="12436"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7"/>
                    <a:pt x="3" y="7"/>
                  </a:cubicBezTo>
                  <a:cubicBezTo>
                    <a:pt x="4" y="7"/>
                    <a:pt x="4" y="7"/>
                    <a:pt x="5" y="6"/>
                  </a:cubicBezTo>
                  <a:cubicBezTo>
                    <a:pt x="6" y="6"/>
                    <a:pt x="6" y="5"/>
                    <a:pt x="6" y="4"/>
                  </a:cubicBezTo>
                  <a:cubicBezTo>
                    <a:pt x="6" y="2"/>
                    <a:pt x="5" y="0"/>
                    <a:pt x="3" y="0"/>
                  </a:cubicBezTo>
                  <a:cubicBezTo>
                    <a:pt x="2" y="0"/>
                    <a:pt x="1" y="0"/>
                    <a:pt x="1" y="1"/>
                  </a:cubicBezTo>
                  <a:close/>
                  <a:moveTo>
                    <a:pt x="3" y="5"/>
                  </a:moveTo>
                  <a:cubicBezTo>
                    <a:pt x="2" y="5"/>
                    <a:pt x="2" y="4"/>
                    <a:pt x="2" y="3"/>
                  </a:cubicBezTo>
                  <a:cubicBezTo>
                    <a:pt x="2" y="3"/>
                    <a:pt x="2" y="2"/>
                    <a:pt x="2" y="2"/>
                  </a:cubicBezTo>
                  <a:cubicBezTo>
                    <a:pt x="2" y="2"/>
                    <a:pt x="2" y="2"/>
                    <a:pt x="3" y="2"/>
                  </a:cubicBezTo>
                  <a:cubicBezTo>
                    <a:pt x="4" y="2"/>
                    <a:pt x="4" y="3"/>
                    <a:pt x="4" y="4"/>
                  </a:cubicBezTo>
                  <a:cubicBezTo>
                    <a:pt x="4" y="4"/>
                    <a:pt x="4" y="4"/>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46" name="1ed3c51f-c3bd-4194-a09e-baf067e39cae"/>
            <p:cNvSpPr>
              <a:spLocks noChangeAspect="1"/>
            </p:cNvSpPr>
            <p:nvPr/>
          </p:nvSpPr>
          <p:spPr bwMode="auto">
            <a:xfrm>
              <a:off x="7743370" y="4075717"/>
              <a:ext cx="8290"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2"/>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47" name="891dd234-044b-40e6-a413-31ae488797da"/>
            <p:cNvSpPr>
              <a:spLocks noChangeAspect="1"/>
            </p:cNvSpPr>
            <p:nvPr/>
          </p:nvSpPr>
          <p:spPr bwMode="auto">
            <a:xfrm>
              <a:off x="7764096" y="4075717"/>
              <a:ext cx="14508" cy="17607"/>
            </a:xfrm>
            <a:custGeom>
              <a:avLst/>
              <a:gdLst/>
              <a:ahLst/>
              <a:cxnLst>
                <a:cxn ang="0">
                  <a:pos x="7" y="5"/>
                </a:cxn>
                <a:cxn ang="0">
                  <a:pos x="4" y="8"/>
                </a:cxn>
                <a:cxn ang="0">
                  <a:pos x="0" y="3"/>
                </a:cxn>
                <a:cxn ang="0">
                  <a:pos x="4" y="0"/>
                </a:cxn>
                <a:cxn ang="0">
                  <a:pos x="7" y="5"/>
                </a:cxn>
              </a:cxnLst>
              <a:rect l="0" t="0" r="r" b="b"/>
              <a:pathLst>
                <a:path w="7" h="9">
                  <a:moveTo>
                    <a:pt x="7" y="5"/>
                  </a:moveTo>
                  <a:cubicBezTo>
                    <a:pt x="7" y="7"/>
                    <a:pt x="6" y="9"/>
                    <a:pt x="4" y="8"/>
                  </a:cubicBezTo>
                  <a:cubicBezTo>
                    <a:pt x="2" y="8"/>
                    <a:pt x="0" y="6"/>
                    <a:pt x="0" y="3"/>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48" name="dd5a51f3-e248-4be1-bfb1-101a835c19d4"/>
            <p:cNvSpPr>
              <a:spLocks noChangeAspect="1" noEditPoints="1"/>
            </p:cNvSpPr>
            <p:nvPr/>
          </p:nvSpPr>
          <p:spPr bwMode="auto">
            <a:xfrm>
              <a:off x="7764096" y="4077673"/>
              <a:ext cx="14508"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4"/>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5"/>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4"/>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49" name="077f70c7-79db-4924-a279-88c98281101f"/>
            <p:cNvSpPr>
              <a:spLocks noChangeAspect="1"/>
            </p:cNvSpPr>
            <p:nvPr/>
          </p:nvSpPr>
          <p:spPr bwMode="auto">
            <a:xfrm>
              <a:off x="7766168" y="4079629"/>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4"/>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50" name="dcdaff83-8be8-407d-ac2e-bc92f8e5b779"/>
            <p:cNvSpPr>
              <a:spLocks noChangeAspect="1"/>
            </p:cNvSpPr>
            <p:nvPr/>
          </p:nvSpPr>
          <p:spPr bwMode="auto">
            <a:xfrm>
              <a:off x="7788967" y="4081586"/>
              <a:ext cx="14508" cy="15651"/>
            </a:xfrm>
            <a:custGeom>
              <a:avLst/>
              <a:gdLst/>
              <a:ahLst/>
              <a:cxnLst>
                <a:cxn ang="0">
                  <a:pos x="7" y="5"/>
                </a:cxn>
                <a:cxn ang="0">
                  <a:pos x="4" y="8"/>
                </a:cxn>
                <a:cxn ang="0">
                  <a:pos x="0" y="3"/>
                </a:cxn>
                <a:cxn ang="0">
                  <a:pos x="4" y="0"/>
                </a:cxn>
                <a:cxn ang="0">
                  <a:pos x="7" y="5"/>
                </a:cxn>
              </a:cxnLst>
              <a:rect l="0" t="0" r="r" b="b"/>
              <a:pathLst>
                <a:path w="7" h="8">
                  <a:moveTo>
                    <a:pt x="7" y="5"/>
                  </a:moveTo>
                  <a:cubicBezTo>
                    <a:pt x="7" y="7"/>
                    <a:pt x="6" y="8"/>
                    <a:pt x="4" y="8"/>
                  </a:cubicBezTo>
                  <a:cubicBezTo>
                    <a:pt x="2" y="8"/>
                    <a:pt x="0" y="5"/>
                    <a:pt x="0" y="3"/>
                  </a:cubicBezTo>
                  <a:cubicBezTo>
                    <a:pt x="0" y="1"/>
                    <a:pt x="2" y="0"/>
                    <a:pt x="4" y="0"/>
                  </a:cubicBezTo>
                  <a:cubicBezTo>
                    <a:pt x="6" y="0"/>
                    <a:pt x="7" y="2"/>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51" name="1dd375d1-2fa8-4c29-ab05-edde45b53951"/>
            <p:cNvSpPr>
              <a:spLocks noChangeAspect="1" noEditPoints="1"/>
            </p:cNvSpPr>
            <p:nvPr/>
          </p:nvSpPr>
          <p:spPr bwMode="auto">
            <a:xfrm>
              <a:off x="7788967" y="4083542"/>
              <a:ext cx="12436" cy="13695"/>
            </a:xfrm>
            <a:custGeom>
              <a:avLst/>
              <a:gdLst/>
              <a:ahLst/>
              <a:cxnLst>
                <a:cxn ang="0">
                  <a:pos x="1" y="0"/>
                </a:cxn>
                <a:cxn ang="0">
                  <a:pos x="0" y="3"/>
                </a:cxn>
                <a:cxn ang="0">
                  <a:pos x="3" y="6"/>
                </a:cxn>
                <a:cxn ang="0">
                  <a:pos x="5" y="6"/>
                </a:cxn>
                <a:cxn ang="0">
                  <a:pos x="6" y="3"/>
                </a:cxn>
                <a:cxn ang="0">
                  <a:pos x="3" y="0"/>
                </a:cxn>
                <a:cxn ang="0">
                  <a:pos x="1" y="0"/>
                </a:cxn>
                <a:cxn ang="0">
                  <a:pos x="3" y="4"/>
                </a:cxn>
                <a:cxn ang="0">
                  <a:pos x="2" y="3"/>
                </a:cxn>
                <a:cxn ang="0">
                  <a:pos x="2" y="2"/>
                </a:cxn>
                <a:cxn ang="0">
                  <a:pos x="3" y="2"/>
                </a:cxn>
                <a:cxn ang="0">
                  <a:pos x="5" y="3"/>
                </a:cxn>
                <a:cxn ang="0">
                  <a:pos x="4" y="4"/>
                </a:cxn>
                <a:cxn ang="0">
                  <a:pos x="3" y="4"/>
                </a:cxn>
              </a:cxnLst>
              <a:rect l="0" t="0" r="r" b="b"/>
              <a:pathLst>
                <a:path w="6" h="7">
                  <a:moveTo>
                    <a:pt x="1" y="0"/>
                  </a:moveTo>
                  <a:cubicBezTo>
                    <a:pt x="0" y="1"/>
                    <a:pt x="0" y="2"/>
                    <a:pt x="0" y="3"/>
                  </a:cubicBezTo>
                  <a:cubicBezTo>
                    <a:pt x="0" y="4"/>
                    <a:pt x="1" y="6"/>
                    <a:pt x="3" y="6"/>
                  </a:cubicBezTo>
                  <a:cubicBezTo>
                    <a:pt x="4" y="7"/>
                    <a:pt x="5" y="6"/>
                    <a:pt x="5" y="6"/>
                  </a:cubicBezTo>
                  <a:cubicBezTo>
                    <a:pt x="6" y="5"/>
                    <a:pt x="6" y="4"/>
                    <a:pt x="6" y="3"/>
                  </a:cubicBezTo>
                  <a:cubicBezTo>
                    <a:pt x="6" y="2"/>
                    <a:pt x="5" y="0"/>
                    <a:pt x="3" y="0"/>
                  </a:cubicBezTo>
                  <a:cubicBezTo>
                    <a:pt x="3" y="0"/>
                    <a:pt x="2" y="0"/>
                    <a:pt x="1" y="0"/>
                  </a:cubicBezTo>
                  <a:close/>
                  <a:moveTo>
                    <a:pt x="3" y="4"/>
                  </a:moveTo>
                  <a:cubicBezTo>
                    <a:pt x="3" y="4"/>
                    <a:pt x="2" y="3"/>
                    <a:pt x="2" y="3"/>
                  </a:cubicBezTo>
                  <a:cubicBezTo>
                    <a:pt x="2" y="2"/>
                    <a:pt x="2" y="2"/>
                    <a:pt x="2" y="2"/>
                  </a:cubicBezTo>
                  <a:cubicBezTo>
                    <a:pt x="2" y="2"/>
                    <a:pt x="3" y="2"/>
                    <a:pt x="3" y="2"/>
                  </a:cubicBezTo>
                  <a:cubicBezTo>
                    <a:pt x="4" y="2"/>
                    <a:pt x="5" y="3"/>
                    <a:pt x="5" y="3"/>
                  </a:cubicBezTo>
                  <a:cubicBezTo>
                    <a:pt x="5" y="4"/>
                    <a:pt x="4" y="4"/>
                    <a:pt x="4" y="4"/>
                  </a:cubicBezTo>
                  <a:cubicBezTo>
                    <a:pt x="4" y="4"/>
                    <a:pt x="4" y="5"/>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452" name="b9349bbe-915d-4884-be87-5867de0d5a21"/>
            <p:cNvSpPr>
              <a:spLocks noChangeAspect="1"/>
            </p:cNvSpPr>
            <p:nvPr/>
          </p:nvSpPr>
          <p:spPr bwMode="auto">
            <a:xfrm>
              <a:off x="7791040" y="4083542"/>
              <a:ext cx="10363" cy="11738"/>
            </a:xfrm>
            <a:custGeom>
              <a:avLst/>
              <a:gdLst/>
              <a:ahLst/>
              <a:cxnLst>
                <a:cxn ang="0">
                  <a:pos x="5" y="3"/>
                </a:cxn>
                <a:cxn ang="0">
                  <a:pos x="2" y="5"/>
                </a:cxn>
                <a:cxn ang="0">
                  <a:pos x="0" y="3"/>
                </a:cxn>
                <a:cxn ang="0">
                  <a:pos x="2" y="1"/>
                </a:cxn>
                <a:cxn ang="0">
                  <a:pos x="5" y="3"/>
                </a:cxn>
              </a:cxnLst>
              <a:rect l="0" t="0" r="r" b="b"/>
              <a:pathLst>
                <a:path w="5" h="6">
                  <a:moveTo>
                    <a:pt x="5" y="3"/>
                  </a:moveTo>
                  <a:cubicBezTo>
                    <a:pt x="5" y="5"/>
                    <a:pt x="4" y="6"/>
                    <a:pt x="2" y="5"/>
                  </a:cubicBezTo>
                  <a:cubicBezTo>
                    <a:pt x="1" y="5"/>
                    <a:pt x="0" y="4"/>
                    <a:pt x="0" y="3"/>
                  </a:cubicBezTo>
                  <a:cubicBezTo>
                    <a:pt x="0" y="1"/>
                    <a:pt x="1" y="0"/>
                    <a:pt x="2" y="1"/>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53" name="7fc5a433-936e-443a-be7b-e7fc1e96dc2f"/>
            <p:cNvSpPr>
              <a:spLocks noChangeAspect="1"/>
            </p:cNvSpPr>
            <p:nvPr/>
          </p:nvSpPr>
          <p:spPr bwMode="auto">
            <a:xfrm>
              <a:off x="7909176" y="4101150"/>
              <a:ext cx="14508"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2"/>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54" name="a0cba71f-6690-400d-92e4-8d1be49628d2"/>
            <p:cNvSpPr>
              <a:spLocks noChangeAspect="1" noEditPoints="1"/>
            </p:cNvSpPr>
            <p:nvPr/>
          </p:nvSpPr>
          <p:spPr bwMode="auto">
            <a:xfrm>
              <a:off x="7909176" y="4103106"/>
              <a:ext cx="12436"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1"/>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55" name="45883d75-e6c2-43c4-ad3f-db9c64095b74"/>
            <p:cNvSpPr>
              <a:spLocks noChangeAspect="1"/>
            </p:cNvSpPr>
            <p:nvPr/>
          </p:nvSpPr>
          <p:spPr bwMode="auto">
            <a:xfrm>
              <a:off x="7911249" y="4105063"/>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4"/>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56" name="a447cdb4-c21b-441a-b972-89164c9fbfda"/>
            <p:cNvSpPr>
              <a:spLocks noChangeAspect="1"/>
            </p:cNvSpPr>
            <p:nvPr/>
          </p:nvSpPr>
          <p:spPr bwMode="auto">
            <a:xfrm>
              <a:off x="7931974" y="4105063"/>
              <a:ext cx="16580" cy="17607"/>
            </a:xfrm>
            <a:custGeom>
              <a:avLst/>
              <a:gdLst/>
              <a:ahLst/>
              <a:cxnLst>
                <a:cxn ang="0">
                  <a:pos x="8" y="5"/>
                </a:cxn>
                <a:cxn ang="0">
                  <a:pos x="4" y="9"/>
                </a:cxn>
                <a:cxn ang="0">
                  <a:pos x="0" y="4"/>
                </a:cxn>
                <a:cxn ang="0">
                  <a:pos x="4" y="1"/>
                </a:cxn>
                <a:cxn ang="0">
                  <a:pos x="8" y="5"/>
                </a:cxn>
              </a:cxnLst>
              <a:rect l="0" t="0" r="r" b="b"/>
              <a:pathLst>
                <a:path w="8" h="9">
                  <a:moveTo>
                    <a:pt x="8" y="5"/>
                  </a:moveTo>
                  <a:cubicBezTo>
                    <a:pt x="8" y="7"/>
                    <a:pt x="6" y="9"/>
                    <a:pt x="4" y="9"/>
                  </a:cubicBezTo>
                  <a:cubicBezTo>
                    <a:pt x="2" y="8"/>
                    <a:pt x="0" y="6"/>
                    <a:pt x="0" y="4"/>
                  </a:cubicBezTo>
                  <a:cubicBezTo>
                    <a:pt x="0" y="2"/>
                    <a:pt x="2" y="0"/>
                    <a:pt x="4" y="1"/>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57" name="33107df0-b173-4f09-8b7e-c9929ff7191d"/>
            <p:cNvSpPr>
              <a:spLocks noChangeAspect="1" noEditPoints="1"/>
            </p:cNvSpPr>
            <p:nvPr/>
          </p:nvSpPr>
          <p:spPr bwMode="auto">
            <a:xfrm>
              <a:off x="7934046" y="4107019"/>
              <a:ext cx="12436" cy="13695"/>
            </a:xfrm>
            <a:custGeom>
              <a:avLst/>
              <a:gdLst/>
              <a:ahLst/>
              <a:cxnLst>
                <a:cxn ang="0">
                  <a:pos x="1" y="1"/>
                </a:cxn>
                <a:cxn ang="0">
                  <a:pos x="0" y="3"/>
                </a:cxn>
                <a:cxn ang="0">
                  <a:pos x="3" y="7"/>
                </a:cxn>
                <a:cxn ang="0">
                  <a:pos x="5" y="6"/>
                </a:cxn>
                <a:cxn ang="0">
                  <a:pos x="6" y="4"/>
                </a:cxn>
                <a:cxn ang="0">
                  <a:pos x="3" y="0"/>
                </a:cxn>
                <a:cxn ang="0">
                  <a:pos x="1" y="1"/>
                </a:cxn>
                <a:cxn ang="0">
                  <a:pos x="3" y="5"/>
                </a:cxn>
                <a:cxn ang="0">
                  <a:pos x="1" y="3"/>
                </a:cxn>
                <a:cxn ang="0">
                  <a:pos x="2" y="3"/>
                </a:cxn>
                <a:cxn ang="0">
                  <a:pos x="3" y="2"/>
                </a:cxn>
                <a:cxn ang="0">
                  <a:pos x="4" y="4"/>
                </a:cxn>
                <a:cxn ang="0">
                  <a:pos x="4" y="5"/>
                </a:cxn>
                <a:cxn ang="0">
                  <a:pos x="3" y="5"/>
                </a:cxn>
              </a:cxnLst>
              <a:rect l="0" t="0" r="r" b="b"/>
              <a:pathLst>
                <a:path w="6" h="7">
                  <a:moveTo>
                    <a:pt x="1" y="1"/>
                  </a:moveTo>
                  <a:cubicBezTo>
                    <a:pt x="0" y="2"/>
                    <a:pt x="0" y="2"/>
                    <a:pt x="0" y="3"/>
                  </a:cubicBezTo>
                  <a:cubicBezTo>
                    <a:pt x="0" y="5"/>
                    <a:pt x="1" y="7"/>
                    <a:pt x="3" y="7"/>
                  </a:cubicBezTo>
                  <a:cubicBezTo>
                    <a:pt x="3" y="7"/>
                    <a:pt x="4" y="7"/>
                    <a:pt x="5" y="6"/>
                  </a:cubicBezTo>
                  <a:cubicBezTo>
                    <a:pt x="6" y="6"/>
                    <a:pt x="6" y="5"/>
                    <a:pt x="6" y="4"/>
                  </a:cubicBezTo>
                  <a:cubicBezTo>
                    <a:pt x="6" y="2"/>
                    <a:pt x="5" y="1"/>
                    <a:pt x="3" y="0"/>
                  </a:cubicBezTo>
                  <a:cubicBezTo>
                    <a:pt x="2" y="0"/>
                    <a:pt x="1" y="0"/>
                    <a:pt x="1" y="1"/>
                  </a:cubicBezTo>
                  <a:close/>
                  <a:moveTo>
                    <a:pt x="3" y="5"/>
                  </a:moveTo>
                  <a:cubicBezTo>
                    <a:pt x="2" y="5"/>
                    <a:pt x="1" y="4"/>
                    <a:pt x="1" y="3"/>
                  </a:cubicBezTo>
                  <a:cubicBezTo>
                    <a:pt x="1" y="3"/>
                    <a:pt x="2" y="3"/>
                    <a:pt x="2" y="3"/>
                  </a:cubicBezTo>
                  <a:cubicBezTo>
                    <a:pt x="2" y="2"/>
                    <a:pt x="2" y="2"/>
                    <a:pt x="3" y="2"/>
                  </a:cubicBezTo>
                  <a:cubicBezTo>
                    <a:pt x="3" y="2"/>
                    <a:pt x="4" y="3"/>
                    <a:pt x="4" y="4"/>
                  </a:cubicBezTo>
                  <a:cubicBezTo>
                    <a:pt x="4" y="4"/>
                    <a:pt x="4" y="5"/>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58" name="1adbda28-6aa9-470e-845a-83c535ea3fad"/>
            <p:cNvSpPr>
              <a:spLocks noChangeAspect="1"/>
            </p:cNvSpPr>
            <p:nvPr/>
          </p:nvSpPr>
          <p:spPr bwMode="auto">
            <a:xfrm>
              <a:off x="7934046" y="4108975"/>
              <a:ext cx="10363" cy="9782"/>
            </a:xfrm>
            <a:custGeom>
              <a:avLst/>
              <a:gdLst/>
              <a:ahLst/>
              <a:cxnLst>
                <a:cxn ang="0">
                  <a:pos x="5" y="3"/>
                </a:cxn>
                <a:cxn ang="0">
                  <a:pos x="3" y="5"/>
                </a:cxn>
                <a:cxn ang="0">
                  <a:pos x="0" y="2"/>
                </a:cxn>
                <a:cxn ang="0">
                  <a:pos x="3" y="0"/>
                </a:cxn>
                <a:cxn ang="0">
                  <a:pos x="5" y="3"/>
                </a:cxn>
              </a:cxnLst>
              <a:rect l="0" t="0" r="r" b="b"/>
              <a:pathLst>
                <a:path w="5" h="5">
                  <a:moveTo>
                    <a:pt x="5" y="3"/>
                  </a:moveTo>
                  <a:cubicBezTo>
                    <a:pt x="5" y="4"/>
                    <a:pt x="4" y="5"/>
                    <a:pt x="3" y="5"/>
                  </a:cubicBezTo>
                  <a:cubicBezTo>
                    <a:pt x="1" y="5"/>
                    <a:pt x="0" y="4"/>
                    <a:pt x="0" y="2"/>
                  </a:cubicBezTo>
                  <a:cubicBezTo>
                    <a:pt x="0" y="1"/>
                    <a:pt x="1" y="0"/>
                    <a:pt x="3" y="0"/>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59" name="2d7db3e8-b236-4ae8-a2e1-1ee37363199e"/>
            <p:cNvSpPr>
              <a:spLocks noChangeAspect="1"/>
            </p:cNvSpPr>
            <p:nvPr/>
          </p:nvSpPr>
          <p:spPr bwMode="auto">
            <a:xfrm>
              <a:off x="7956844" y="4108975"/>
              <a:ext cx="14508"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60" name="8561a5c6-95b5-4d0b-8aba-4911e904dddb"/>
            <p:cNvSpPr>
              <a:spLocks noChangeAspect="1" noEditPoints="1"/>
            </p:cNvSpPr>
            <p:nvPr/>
          </p:nvSpPr>
          <p:spPr bwMode="auto">
            <a:xfrm>
              <a:off x="7956844" y="4110931"/>
              <a:ext cx="12436"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0"/>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61" name="503092ba-e1e2-42fe-b9c6-ba2c681aac23"/>
            <p:cNvSpPr>
              <a:spLocks noChangeAspect="1"/>
            </p:cNvSpPr>
            <p:nvPr/>
          </p:nvSpPr>
          <p:spPr bwMode="auto">
            <a:xfrm>
              <a:off x="7958917" y="4112888"/>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62" name="16b743e7-f1c3-4ac9-a6df-8d79b25b534f"/>
            <p:cNvSpPr>
              <a:spLocks noChangeAspect="1"/>
            </p:cNvSpPr>
            <p:nvPr/>
          </p:nvSpPr>
          <p:spPr bwMode="auto">
            <a:xfrm>
              <a:off x="7981715" y="4114845"/>
              <a:ext cx="14508" cy="17607"/>
            </a:xfrm>
            <a:custGeom>
              <a:avLst/>
              <a:gdLst/>
              <a:ahLst/>
              <a:cxnLst>
                <a:cxn ang="0">
                  <a:pos x="7" y="5"/>
                </a:cxn>
                <a:cxn ang="0">
                  <a:pos x="3" y="8"/>
                </a:cxn>
                <a:cxn ang="0">
                  <a:pos x="0" y="3"/>
                </a:cxn>
                <a:cxn ang="0">
                  <a:pos x="3" y="0"/>
                </a:cxn>
                <a:cxn ang="0">
                  <a:pos x="7" y="5"/>
                </a:cxn>
              </a:cxnLst>
              <a:rect l="0" t="0" r="r" b="b"/>
              <a:pathLst>
                <a:path w="7" h="9">
                  <a:moveTo>
                    <a:pt x="7" y="5"/>
                  </a:moveTo>
                  <a:cubicBezTo>
                    <a:pt x="7" y="7"/>
                    <a:pt x="5" y="9"/>
                    <a:pt x="3" y="8"/>
                  </a:cubicBezTo>
                  <a:cubicBezTo>
                    <a:pt x="1" y="8"/>
                    <a:pt x="0" y="6"/>
                    <a:pt x="0" y="3"/>
                  </a:cubicBezTo>
                  <a:cubicBezTo>
                    <a:pt x="0" y="1"/>
                    <a:pt x="1" y="0"/>
                    <a:pt x="3" y="0"/>
                  </a:cubicBezTo>
                  <a:cubicBezTo>
                    <a:pt x="5"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63" name="85780545-7efd-4a0e-b7ab-b6cb785191d8"/>
            <p:cNvSpPr>
              <a:spLocks noChangeAspect="1" noEditPoints="1"/>
            </p:cNvSpPr>
            <p:nvPr/>
          </p:nvSpPr>
          <p:spPr bwMode="auto">
            <a:xfrm>
              <a:off x="7981715" y="4116801"/>
              <a:ext cx="12436"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6"/>
                    <a:pt x="3" y="7"/>
                  </a:cubicBezTo>
                  <a:cubicBezTo>
                    <a:pt x="4" y="7"/>
                    <a:pt x="5" y="7"/>
                    <a:pt x="5" y="6"/>
                  </a:cubicBezTo>
                  <a:cubicBezTo>
                    <a:pt x="6" y="6"/>
                    <a:pt x="6" y="5"/>
                    <a:pt x="6" y="4"/>
                  </a:cubicBezTo>
                  <a:cubicBezTo>
                    <a:pt x="6" y="2"/>
                    <a:pt x="5" y="0"/>
                    <a:pt x="3" y="0"/>
                  </a:cubicBezTo>
                  <a:cubicBezTo>
                    <a:pt x="2" y="0"/>
                    <a:pt x="2" y="0"/>
                    <a:pt x="1" y="1"/>
                  </a:cubicBezTo>
                  <a:close/>
                  <a:moveTo>
                    <a:pt x="3" y="5"/>
                  </a:moveTo>
                  <a:cubicBezTo>
                    <a:pt x="2" y="5"/>
                    <a:pt x="2" y="4"/>
                    <a:pt x="2" y="3"/>
                  </a:cubicBezTo>
                  <a:cubicBezTo>
                    <a:pt x="2" y="3"/>
                    <a:pt x="2" y="2"/>
                    <a:pt x="2" y="2"/>
                  </a:cubicBezTo>
                  <a:cubicBezTo>
                    <a:pt x="2" y="2"/>
                    <a:pt x="3" y="2"/>
                    <a:pt x="3" y="2"/>
                  </a:cubicBezTo>
                  <a:cubicBezTo>
                    <a:pt x="4" y="2"/>
                    <a:pt x="4" y="3"/>
                    <a:pt x="4" y="4"/>
                  </a:cubicBezTo>
                  <a:cubicBezTo>
                    <a:pt x="4" y="4"/>
                    <a:pt x="4" y="4"/>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464" name="274918d0-8837-477b-93b0-c3747ac7b1de"/>
            <p:cNvSpPr>
              <a:spLocks noChangeAspect="1"/>
            </p:cNvSpPr>
            <p:nvPr/>
          </p:nvSpPr>
          <p:spPr bwMode="auto">
            <a:xfrm>
              <a:off x="7983788" y="4118757"/>
              <a:ext cx="8290"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1"/>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65" name="569fba74-b7f8-4d4d-903f-aef9292fdf75"/>
            <p:cNvSpPr>
              <a:spLocks noChangeAspect="1"/>
            </p:cNvSpPr>
            <p:nvPr/>
          </p:nvSpPr>
          <p:spPr bwMode="auto">
            <a:xfrm>
              <a:off x="7714354" y="4018981"/>
              <a:ext cx="18653"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466" name="d43eea06-0e93-4082-830e-27ddd526dc33"/>
            <p:cNvSpPr>
              <a:spLocks noChangeAspect="1"/>
            </p:cNvSpPr>
            <p:nvPr/>
          </p:nvSpPr>
          <p:spPr bwMode="auto">
            <a:xfrm>
              <a:off x="7733007" y="4022894"/>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467" name="6701797e-5493-441f-890a-589755ce0886"/>
            <p:cNvSpPr>
              <a:spLocks noChangeAspect="1"/>
            </p:cNvSpPr>
            <p:nvPr/>
          </p:nvSpPr>
          <p:spPr bwMode="auto">
            <a:xfrm>
              <a:off x="7714354" y="4018981"/>
              <a:ext cx="20726"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468" name="1f975ee1-54b6-4e88-aa9d-b7458ddcc69b"/>
            <p:cNvSpPr>
              <a:spLocks noChangeAspect="1"/>
            </p:cNvSpPr>
            <p:nvPr/>
          </p:nvSpPr>
          <p:spPr bwMode="auto">
            <a:xfrm>
              <a:off x="7718499" y="4022894"/>
              <a:ext cx="12436"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4" y="7"/>
                    <a:pt x="3" y="7"/>
                  </a:cubicBezTo>
                  <a:cubicBezTo>
                    <a:pt x="1" y="7"/>
                    <a:pt x="0" y="5"/>
                    <a:pt x="0" y="3"/>
                  </a:cubicBezTo>
                  <a:cubicBezTo>
                    <a:pt x="0" y="1"/>
                    <a:pt x="1" y="0"/>
                    <a:pt x="3" y="1"/>
                  </a:cubicBezTo>
                  <a:cubicBezTo>
                    <a:pt x="4"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469" name="db4cfb11-48ba-4a09-ad01-6b31ea8578ea"/>
            <p:cNvSpPr>
              <a:spLocks noChangeAspect="1" noEditPoints="1"/>
            </p:cNvSpPr>
            <p:nvPr/>
          </p:nvSpPr>
          <p:spPr bwMode="auto">
            <a:xfrm>
              <a:off x="7718499" y="4024851"/>
              <a:ext cx="10363" cy="11738"/>
            </a:xfrm>
            <a:custGeom>
              <a:avLst/>
              <a:gdLst/>
              <a:ahLst/>
              <a:cxnLst>
                <a:cxn ang="0">
                  <a:pos x="1" y="1"/>
                </a:cxn>
                <a:cxn ang="0">
                  <a:pos x="0" y="3"/>
                </a:cxn>
                <a:cxn ang="0">
                  <a:pos x="2" y="6"/>
                </a:cxn>
                <a:cxn ang="0">
                  <a:pos x="4" y="5"/>
                </a:cxn>
                <a:cxn ang="0">
                  <a:pos x="5" y="3"/>
                </a:cxn>
                <a:cxn ang="0">
                  <a:pos x="3" y="0"/>
                </a:cxn>
                <a:cxn ang="0">
                  <a:pos x="1" y="1"/>
                </a:cxn>
                <a:cxn ang="0">
                  <a:pos x="3" y="4"/>
                </a:cxn>
                <a:cxn ang="0">
                  <a:pos x="1" y="3"/>
                </a:cxn>
                <a:cxn ang="0">
                  <a:pos x="2" y="2"/>
                </a:cxn>
                <a:cxn ang="0">
                  <a:pos x="2" y="2"/>
                </a:cxn>
                <a:cxn ang="0">
                  <a:pos x="3" y="3"/>
                </a:cxn>
                <a:cxn ang="0">
                  <a:pos x="3" y="4"/>
                </a:cxn>
                <a:cxn ang="0">
                  <a:pos x="3" y="4"/>
                </a:cxn>
              </a:cxnLst>
              <a:rect l="0" t="0" r="r" b="b"/>
              <a:pathLst>
                <a:path w="5" h="6">
                  <a:moveTo>
                    <a:pt x="1" y="1"/>
                  </a:moveTo>
                  <a:cubicBezTo>
                    <a:pt x="0" y="1"/>
                    <a:pt x="0" y="2"/>
                    <a:pt x="0" y="3"/>
                  </a:cubicBezTo>
                  <a:cubicBezTo>
                    <a:pt x="0" y="4"/>
                    <a:pt x="1" y="5"/>
                    <a:pt x="2" y="6"/>
                  </a:cubicBezTo>
                  <a:cubicBezTo>
                    <a:pt x="3" y="6"/>
                    <a:pt x="4" y="6"/>
                    <a:pt x="4" y="5"/>
                  </a:cubicBezTo>
                  <a:cubicBezTo>
                    <a:pt x="5" y="5"/>
                    <a:pt x="5" y="4"/>
                    <a:pt x="5" y="3"/>
                  </a:cubicBezTo>
                  <a:cubicBezTo>
                    <a:pt x="5" y="2"/>
                    <a:pt x="4" y="0"/>
                    <a:pt x="3" y="0"/>
                  </a:cubicBezTo>
                  <a:cubicBezTo>
                    <a:pt x="2" y="0"/>
                    <a:pt x="1" y="0"/>
                    <a:pt x="1" y="1"/>
                  </a:cubicBezTo>
                  <a:close/>
                  <a:moveTo>
                    <a:pt x="3" y="4"/>
                  </a:moveTo>
                  <a:cubicBezTo>
                    <a:pt x="2" y="4"/>
                    <a:pt x="1" y="3"/>
                    <a:pt x="1" y="3"/>
                  </a:cubicBezTo>
                  <a:cubicBezTo>
                    <a:pt x="1" y="2"/>
                    <a:pt x="1" y="2"/>
                    <a:pt x="2" y="2"/>
                  </a:cubicBezTo>
                  <a:cubicBezTo>
                    <a:pt x="2" y="2"/>
                    <a:pt x="2" y="2"/>
                    <a:pt x="2" y="2"/>
                  </a:cubicBezTo>
                  <a:cubicBezTo>
                    <a:pt x="3" y="2"/>
                    <a:pt x="3" y="3"/>
                    <a:pt x="3" y="3"/>
                  </a:cubicBezTo>
                  <a:cubicBezTo>
                    <a:pt x="3" y="4"/>
                    <a:pt x="3" y="4"/>
                    <a:pt x="3"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470" name="fccd4c64-24cb-4b3c-85fe-02302b54c728"/>
            <p:cNvSpPr>
              <a:spLocks noChangeAspect="1" noChangeArrowheads="1"/>
            </p:cNvSpPr>
            <p:nvPr/>
          </p:nvSpPr>
          <p:spPr bwMode="auto">
            <a:xfrm>
              <a:off x="7720572" y="4026808"/>
              <a:ext cx="6217"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471" name="1df6d853-49d1-4a65-bfbf-d3e8fa49aa97"/>
            <p:cNvSpPr>
              <a:spLocks noChangeAspect="1"/>
            </p:cNvSpPr>
            <p:nvPr/>
          </p:nvSpPr>
          <p:spPr bwMode="auto">
            <a:xfrm>
              <a:off x="7739224" y="4022894"/>
              <a:ext cx="18653"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472" name="21e519a0-c703-47a1-9159-80984b4967d5"/>
            <p:cNvSpPr>
              <a:spLocks noChangeAspect="1"/>
            </p:cNvSpPr>
            <p:nvPr/>
          </p:nvSpPr>
          <p:spPr bwMode="auto">
            <a:xfrm>
              <a:off x="7757878" y="4024851"/>
              <a:ext cx="2073"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473" name="d0ae8154-3215-46ad-9e94-429922cbe49e"/>
            <p:cNvSpPr>
              <a:spLocks noChangeAspect="1"/>
            </p:cNvSpPr>
            <p:nvPr/>
          </p:nvSpPr>
          <p:spPr bwMode="auto">
            <a:xfrm>
              <a:off x="7739224" y="4020938"/>
              <a:ext cx="20726" cy="5869"/>
            </a:xfrm>
            <a:custGeom>
              <a:avLst/>
              <a:gdLst/>
              <a:ahLst/>
              <a:cxnLst>
                <a:cxn ang="0">
                  <a:pos x="18" y="6"/>
                </a:cxn>
                <a:cxn ang="0">
                  <a:pos x="0" y="2"/>
                </a:cxn>
                <a:cxn ang="0">
                  <a:pos x="2" y="0"/>
                </a:cxn>
                <a:cxn ang="0">
                  <a:pos x="20" y="4"/>
                </a:cxn>
                <a:cxn ang="0">
                  <a:pos x="18" y="6"/>
                </a:cxn>
              </a:cxnLst>
              <a:rect l="0" t="0" r="r" b="b"/>
              <a:pathLst>
                <a:path w="20" h="6">
                  <a:moveTo>
                    <a:pt x="18" y="6"/>
                  </a:moveTo>
                  <a:lnTo>
                    <a:pt x="0" y="2"/>
                  </a:lnTo>
                  <a:lnTo>
                    <a:pt x="2"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474" name="7b0c92b1-5779-4d8b-b7ea-c9cbd109054c"/>
            <p:cNvSpPr>
              <a:spLocks noChangeAspect="1"/>
            </p:cNvSpPr>
            <p:nvPr/>
          </p:nvSpPr>
          <p:spPr bwMode="auto">
            <a:xfrm>
              <a:off x="7743370" y="4026808"/>
              <a:ext cx="12436"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4" y="7"/>
                    <a:pt x="3" y="7"/>
                  </a:cubicBezTo>
                  <a:cubicBezTo>
                    <a:pt x="1" y="6"/>
                    <a:pt x="0" y="5"/>
                    <a:pt x="0" y="3"/>
                  </a:cubicBezTo>
                  <a:cubicBezTo>
                    <a:pt x="0" y="1"/>
                    <a:pt x="1" y="0"/>
                    <a:pt x="3" y="0"/>
                  </a:cubicBezTo>
                  <a:cubicBezTo>
                    <a:pt x="4"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475" name="cea50e59-8770-4a94-9798-fb402a826d85"/>
            <p:cNvSpPr>
              <a:spLocks noChangeAspect="1" noEditPoints="1"/>
            </p:cNvSpPr>
            <p:nvPr/>
          </p:nvSpPr>
          <p:spPr bwMode="auto">
            <a:xfrm>
              <a:off x="7743370" y="4028763"/>
              <a:ext cx="10363" cy="9782"/>
            </a:xfrm>
            <a:custGeom>
              <a:avLst/>
              <a:gdLst/>
              <a:ahLst/>
              <a:cxnLst>
                <a:cxn ang="0">
                  <a:pos x="1" y="0"/>
                </a:cxn>
                <a:cxn ang="0">
                  <a:pos x="0" y="2"/>
                </a:cxn>
                <a:cxn ang="0">
                  <a:pos x="2" y="5"/>
                </a:cxn>
                <a:cxn ang="0">
                  <a:pos x="4" y="5"/>
                </a:cxn>
                <a:cxn ang="0">
                  <a:pos x="5" y="3"/>
                </a:cxn>
                <a:cxn ang="0">
                  <a:pos x="3" y="0"/>
                </a:cxn>
                <a:cxn ang="0">
                  <a:pos x="1" y="0"/>
                </a:cxn>
                <a:cxn ang="0">
                  <a:pos x="3" y="4"/>
                </a:cxn>
                <a:cxn ang="0">
                  <a:pos x="2" y="2"/>
                </a:cxn>
                <a:cxn ang="0">
                  <a:pos x="2" y="2"/>
                </a:cxn>
                <a:cxn ang="0">
                  <a:pos x="2" y="1"/>
                </a:cxn>
                <a:cxn ang="0">
                  <a:pos x="4" y="3"/>
                </a:cxn>
                <a:cxn ang="0">
                  <a:pos x="3" y="3"/>
                </a:cxn>
                <a:cxn ang="0">
                  <a:pos x="3" y="4"/>
                </a:cxn>
              </a:cxnLst>
              <a:rect l="0" t="0" r="r" b="b"/>
              <a:pathLst>
                <a:path w="5" h="5">
                  <a:moveTo>
                    <a:pt x="1" y="0"/>
                  </a:moveTo>
                  <a:cubicBezTo>
                    <a:pt x="0" y="1"/>
                    <a:pt x="0" y="1"/>
                    <a:pt x="0" y="2"/>
                  </a:cubicBezTo>
                  <a:cubicBezTo>
                    <a:pt x="0" y="4"/>
                    <a:pt x="1" y="5"/>
                    <a:pt x="2" y="5"/>
                  </a:cubicBezTo>
                  <a:cubicBezTo>
                    <a:pt x="3" y="5"/>
                    <a:pt x="4" y="5"/>
                    <a:pt x="4" y="5"/>
                  </a:cubicBezTo>
                  <a:cubicBezTo>
                    <a:pt x="5" y="4"/>
                    <a:pt x="5" y="4"/>
                    <a:pt x="5" y="3"/>
                  </a:cubicBezTo>
                  <a:cubicBezTo>
                    <a:pt x="5" y="1"/>
                    <a:pt x="4" y="0"/>
                    <a:pt x="3" y="0"/>
                  </a:cubicBezTo>
                  <a:cubicBezTo>
                    <a:pt x="2" y="0"/>
                    <a:pt x="1" y="0"/>
                    <a:pt x="1" y="0"/>
                  </a:cubicBezTo>
                  <a:close/>
                  <a:moveTo>
                    <a:pt x="3" y="4"/>
                  </a:moveTo>
                  <a:cubicBezTo>
                    <a:pt x="2" y="4"/>
                    <a:pt x="2" y="3"/>
                    <a:pt x="2" y="2"/>
                  </a:cubicBezTo>
                  <a:cubicBezTo>
                    <a:pt x="2" y="2"/>
                    <a:pt x="2" y="2"/>
                    <a:pt x="2" y="2"/>
                  </a:cubicBezTo>
                  <a:cubicBezTo>
                    <a:pt x="2" y="1"/>
                    <a:pt x="2" y="1"/>
                    <a:pt x="2" y="1"/>
                  </a:cubicBezTo>
                  <a:cubicBezTo>
                    <a:pt x="3" y="2"/>
                    <a:pt x="4" y="2"/>
                    <a:pt x="4" y="3"/>
                  </a:cubicBezTo>
                  <a:cubicBezTo>
                    <a:pt x="4" y="3"/>
                    <a:pt x="4" y="3"/>
                    <a:pt x="3" y="3"/>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476" name="2a1747dd-8e11-479d-a793-4601b6eacd48"/>
            <p:cNvSpPr>
              <a:spLocks noChangeAspect="1"/>
            </p:cNvSpPr>
            <p:nvPr/>
          </p:nvSpPr>
          <p:spPr bwMode="auto">
            <a:xfrm>
              <a:off x="7745443" y="4028763"/>
              <a:ext cx="6217" cy="9782"/>
            </a:xfrm>
            <a:custGeom>
              <a:avLst/>
              <a:gdLst/>
              <a:ahLst/>
              <a:cxnLst>
                <a:cxn ang="0">
                  <a:pos x="3" y="3"/>
                </a:cxn>
                <a:cxn ang="0">
                  <a:pos x="2" y="4"/>
                </a:cxn>
                <a:cxn ang="0">
                  <a:pos x="0" y="2"/>
                </a:cxn>
                <a:cxn ang="0">
                  <a:pos x="2" y="1"/>
                </a:cxn>
                <a:cxn ang="0">
                  <a:pos x="3" y="3"/>
                </a:cxn>
              </a:cxnLst>
              <a:rect l="0" t="0" r="r" b="b"/>
              <a:pathLst>
                <a:path w="3" h="5">
                  <a:moveTo>
                    <a:pt x="3" y="3"/>
                  </a:moveTo>
                  <a:cubicBezTo>
                    <a:pt x="3" y="4"/>
                    <a:pt x="3" y="5"/>
                    <a:pt x="2" y="4"/>
                  </a:cubicBezTo>
                  <a:cubicBezTo>
                    <a:pt x="1" y="4"/>
                    <a:pt x="0" y="3"/>
                    <a:pt x="0" y="2"/>
                  </a:cubicBezTo>
                  <a:cubicBezTo>
                    <a:pt x="0" y="1"/>
                    <a:pt x="1" y="0"/>
                    <a:pt x="2" y="1"/>
                  </a:cubicBezTo>
                  <a:cubicBezTo>
                    <a:pt x="3" y="1"/>
                    <a:pt x="3" y="2"/>
                    <a:pt x="3"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477" name="45f4982c-57fa-4a70-a679-45730ea1f374"/>
            <p:cNvSpPr>
              <a:spLocks noChangeAspect="1"/>
            </p:cNvSpPr>
            <p:nvPr/>
          </p:nvSpPr>
          <p:spPr bwMode="auto">
            <a:xfrm>
              <a:off x="7764096" y="4026808"/>
              <a:ext cx="20726" cy="21520"/>
            </a:xfrm>
            <a:custGeom>
              <a:avLst/>
              <a:gdLst/>
              <a:ahLst/>
              <a:cxnLst>
                <a:cxn ang="0">
                  <a:pos x="20" y="22"/>
                </a:cxn>
                <a:cxn ang="0">
                  <a:pos x="0" y="18"/>
                </a:cxn>
                <a:cxn ang="0">
                  <a:pos x="0" y="0"/>
                </a:cxn>
                <a:cxn ang="0">
                  <a:pos x="20" y="4"/>
                </a:cxn>
                <a:cxn ang="0">
                  <a:pos x="20" y="22"/>
                </a:cxn>
              </a:cxnLst>
              <a:rect l="0" t="0" r="r" b="b"/>
              <a:pathLst>
                <a:path w="20" h="22">
                  <a:moveTo>
                    <a:pt x="20" y="22"/>
                  </a:moveTo>
                  <a:lnTo>
                    <a:pt x="0" y="18"/>
                  </a:lnTo>
                  <a:lnTo>
                    <a:pt x="0" y="0"/>
                  </a:lnTo>
                  <a:lnTo>
                    <a:pt x="20" y="4"/>
                  </a:lnTo>
                  <a:lnTo>
                    <a:pt x="20" y="22"/>
                  </a:lnTo>
                  <a:close/>
                </a:path>
              </a:pathLst>
            </a:custGeom>
            <a:solidFill>
              <a:srgbClr val="8BA6BD"/>
            </a:solidFill>
            <a:ln w="9525">
              <a:noFill/>
              <a:round/>
            </a:ln>
          </p:spPr>
          <p:txBody>
            <a:bodyPr/>
            <a:lstStyle/>
            <a:p>
              <a:endParaRPr lang="en-US" altLang="zh-CN" dirty="0">
                <a:latin typeface="FrutigerNext LT Regular"/>
              </a:endParaRPr>
            </a:p>
          </p:txBody>
        </p:sp>
        <p:sp>
          <p:nvSpPr>
            <p:cNvPr id="478" name="fc405511-ed55-4226-b7bb-ed72031cc924"/>
            <p:cNvSpPr>
              <a:spLocks noChangeAspect="1"/>
            </p:cNvSpPr>
            <p:nvPr/>
          </p:nvSpPr>
          <p:spPr bwMode="auto">
            <a:xfrm>
              <a:off x="7784821" y="4028763"/>
              <a:ext cx="2073"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479" name="0ee53b09-bfcc-4735-a58c-4f22105fb780"/>
            <p:cNvSpPr>
              <a:spLocks noChangeAspect="1"/>
            </p:cNvSpPr>
            <p:nvPr/>
          </p:nvSpPr>
          <p:spPr bwMode="auto">
            <a:xfrm>
              <a:off x="7764096" y="4026808"/>
              <a:ext cx="22798" cy="3913"/>
            </a:xfrm>
            <a:custGeom>
              <a:avLst/>
              <a:gdLst/>
              <a:ahLst/>
              <a:cxnLst>
                <a:cxn ang="0">
                  <a:pos x="20" y="4"/>
                </a:cxn>
                <a:cxn ang="0">
                  <a:pos x="0" y="0"/>
                </a:cxn>
                <a:cxn ang="0">
                  <a:pos x="2" y="0"/>
                </a:cxn>
                <a:cxn ang="0">
                  <a:pos x="22" y="2"/>
                </a:cxn>
                <a:cxn ang="0">
                  <a:pos x="20" y="4"/>
                </a:cxn>
              </a:cxnLst>
              <a:rect l="0" t="0" r="r" b="b"/>
              <a:pathLst>
                <a:path w="22" h="4">
                  <a:moveTo>
                    <a:pt x="20" y="4"/>
                  </a:moveTo>
                  <a:lnTo>
                    <a:pt x="0" y="0"/>
                  </a:lnTo>
                  <a:lnTo>
                    <a:pt x="2" y="0"/>
                  </a:lnTo>
                  <a:lnTo>
                    <a:pt x="22" y="2"/>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480" name="7dd0db21-5626-4774-9e06-ef16c35a50c2"/>
            <p:cNvSpPr>
              <a:spLocks noChangeAspect="1"/>
            </p:cNvSpPr>
            <p:nvPr/>
          </p:nvSpPr>
          <p:spPr bwMode="auto">
            <a:xfrm>
              <a:off x="7768241" y="4030720"/>
              <a:ext cx="12436"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1" y="6"/>
                    <a:pt x="0" y="5"/>
                    <a:pt x="0" y="3"/>
                  </a:cubicBezTo>
                  <a:cubicBezTo>
                    <a:pt x="0" y="1"/>
                    <a:pt x="1"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481" name="5fa41535-f58c-495d-8471-19082817c989"/>
            <p:cNvSpPr>
              <a:spLocks noChangeAspect="1" noEditPoints="1"/>
            </p:cNvSpPr>
            <p:nvPr/>
          </p:nvSpPr>
          <p:spPr bwMode="auto">
            <a:xfrm>
              <a:off x="7768241" y="4032676"/>
              <a:ext cx="10363" cy="11738"/>
            </a:xfrm>
            <a:custGeom>
              <a:avLst/>
              <a:gdLst/>
              <a:ahLst/>
              <a:cxnLst>
                <a:cxn ang="0">
                  <a:pos x="1" y="1"/>
                </a:cxn>
                <a:cxn ang="0">
                  <a:pos x="0" y="2"/>
                </a:cxn>
                <a:cxn ang="0">
                  <a:pos x="3" y="5"/>
                </a:cxn>
                <a:cxn ang="0">
                  <a:pos x="4" y="5"/>
                </a:cxn>
                <a:cxn ang="0">
                  <a:pos x="5" y="3"/>
                </a:cxn>
                <a:cxn ang="0">
                  <a:pos x="3" y="0"/>
                </a:cxn>
                <a:cxn ang="0">
                  <a:pos x="1" y="1"/>
                </a:cxn>
                <a:cxn ang="0">
                  <a:pos x="3" y="4"/>
                </a:cxn>
                <a:cxn ang="0">
                  <a:pos x="2" y="2"/>
                </a:cxn>
                <a:cxn ang="0">
                  <a:pos x="2" y="2"/>
                </a:cxn>
                <a:cxn ang="0">
                  <a:pos x="3" y="2"/>
                </a:cxn>
                <a:cxn ang="0">
                  <a:pos x="4" y="3"/>
                </a:cxn>
                <a:cxn ang="0">
                  <a:pos x="4" y="4"/>
                </a:cxn>
                <a:cxn ang="0">
                  <a:pos x="3" y="4"/>
                </a:cxn>
              </a:cxnLst>
              <a:rect l="0" t="0" r="r" b="b"/>
              <a:pathLst>
                <a:path w="5" h="6">
                  <a:moveTo>
                    <a:pt x="1" y="1"/>
                  </a:moveTo>
                  <a:cubicBezTo>
                    <a:pt x="1" y="1"/>
                    <a:pt x="0" y="2"/>
                    <a:pt x="0" y="2"/>
                  </a:cubicBezTo>
                  <a:cubicBezTo>
                    <a:pt x="0" y="4"/>
                    <a:pt x="1" y="5"/>
                    <a:pt x="3" y="5"/>
                  </a:cubicBezTo>
                  <a:cubicBezTo>
                    <a:pt x="3" y="6"/>
                    <a:pt x="4" y="5"/>
                    <a:pt x="4" y="5"/>
                  </a:cubicBezTo>
                  <a:cubicBezTo>
                    <a:pt x="5" y="4"/>
                    <a:pt x="5" y="4"/>
                    <a:pt x="5" y="3"/>
                  </a:cubicBezTo>
                  <a:cubicBezTo>
                    <a:pt x="5" y="2"/>
                    <a:pt x="4" y="0"/>
                    <a:pt x="3" y="0"/>
                  </a:cubicBezTo>
                  <a:cubicBezTo>
                    <a:pt x="2" y="0"/>
                    <a:pt x="2" y="0"/>
                    <a:pt x="1" y="1"/>
                  </a:cubicBezTo>
                  <a:close/>
                  <a:moveTo>
                    <a:pt x="3" y="4"/>
                  </a:moveTo>
                  <a:cubicBezTo>
                    <a:pt x="2" y="4"/>
                    <a:pt x="2" y="3"/>
                    <a:pt x="2" y="2"/>
                  </a:cubicBezTo>
                  <a:cubicBezTo>
                    <a:pt x="2" y="2"/>
                    <a:pt x="2" y="2"/>
                    <a:pt x="2" y="2"/>
                  </a:cubicBezTo>
                  <a:cubicBezTo>
                    <a:pt x="2" y="2"/>
                    <a:pt x="2" y="2"/>
                    <a:pt x="3" y="2"/>
                  </a:cubicBezTo>
                  <a:cubicBezTo>
                    <a:pt x="3" y="2"/>
                    <a:pt x="4" y="2"/>
                    <a:pt x="4" y="3"/>
                  </a:cubicBezTo>
                  <a:cubicBezTo>
                    <a:pt x="4" y="3"/>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482" name="306899c3-5430-426f-b175-44114d0de6b1"/>
            <p:cNvSpPr>
              <a:spLocks noChangeAspect="1"/>
            </p:cNvSpPr>
            <p:nvPr/>
          </p:nvSpPr>
          <p:spPr bwMode="auto">
            <a:xfrm>
              <a:off x="7770314" y="4034633"/>
              <a:ext cx="6217" cy="7825"/>
            </a:xfrm>
            <a:custGeom>
              <a:avLst/>
              <a:gdLst/>
              <a:ahLst/>
              <a:cxnLst>
                <a:cxn ang="0">
                  <a:pos x="3" y="2"/>
                </a:cxn>
                <a:cxn ang="0">
                  <a:pos x="2" y="4"/>
                </a:cxn>
                <a:cxn ang="0">
                  <a:pos x="0" y="1"/>
                </a:cxn>
                <a:cxn ang="0">
                  <a:pos x="2" y="0"/>
                </a:cxn>
                <a:cxn ang="0">
                  <a:pos x="3" y="2"/>
                </a:cxn>
              </a:cxnLst>
              <a:rect l="0" t="0" r="r" b="b"/>
              <a:pathLst>
                <a:path w="3" h="4">
                  <a:moveTo>
                    <a:pt x="3" y="2"/>
                  </a:moveTo>
                  <a:cubicBezTo>
                    <a:pt x="3" y="3"/>
                    <a:pt x="3" y="4"/>
                    <a:pt x="2" y="4"/>
                  </a:cubicBezTo>
                  <a:cubicBezTo>
                    <a:pt x="1" y="3"/>
                    <a:pt x="0" y="2"/>
                    <a:pt x="0" y="1"/>
                  </a:cubicBezTo>
                  <a:cubicBezTo>
                    <a:pt x="0" y="0"/>
                    <a:pt x="1" y="0"/>
                    <a:pt x="2" y="0"/>
                  </a:cubicBezTo>
                  <a:cubicBezTo>
                    <a:pt x="3" y="0"/>
                    <a:pt x="3" y="1"/>
                    <a:pt x="3"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483" name="a93b3bfb-04a9-4972-9733-1baadbab2786"/>
            <p:cNvSpPr>
              <a:spLocks noChangeAspect="1"/>
            </p:cNvSpPr>
            <p:nvPr/>
          </p:nvSpPr>
          <p:spPr bwMode="auto">
            <a:xfrm>
              <a:off x="7788967" y="4030720"/>
              <a:ext cx="20726"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484" name="ac872666-b783-4e5e-8caa-9a1622edbadc"/>
            <p:cNvSpPr>
              <a:spLocks noChangeAspect="1"/>
            </p:cNvSpPr>
            <p:nvPr/>
          </p:nvSpPr>
          <p:spPr bwMode="auto">
            <a:xfrm>
              <a:off x="7809692" y="4034633"/>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485" name="0bdd18d3-04bf-40cb-b836-108fdf9ef209"/>
            <p:cNvSpPr>
              <a:spLocks noChangeAspect="1"/>
            </p:cNvSpPr>
            <p:nvPr/>
          </p:nvSpPr>
          <p:spPr bwMode="auto">
            <a:xfrm>
              <a:off x="7788967" y="4030720"/>
              <a:ext cx="22798"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486" name="4a8a9feb-bda2-4ee2-b074-df7149783e80"/>
            <p:cNvSpPr>
              <a:spLocks noChangeAspect="1"/>
            </p:cNvSpPr>
            <p:nvPr/>
          </p:nvSpPr>
          <p:spPr bwMode="auto">
            <a:xfrm>
              <a:off x="7793112" y="4034633"/>
              <a:ext cx="12436"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487" name="95f38f3c-4697-45bf-bc09-da0636373697"/>
            <p:cNvSpPr>
              <a:spLocks noChangeAspect="1" noEditPoints="1"/>
            </p:cNvSpPr>
            <p:nvPr/>
          </p:nvSpPr>
          <p:spPr bwMode="auto">
            <a:xfrm>
              <a:off x="7793112" y="4036589"/>
              <a:ext cx="10363"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5"/>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2"/>
                    <a:pt x="2" y="2"/>
                    <a:pt x="2" y="2"/>
                  </a:cubicBezTo>
                  <a:cubicBezTo>
                    <a:pt x="2" y="2"/>
                    <a:pt x="2" y="2"/>
                    <a:pt x="3" y="2"/>
                  </a:cubicBezTo>
                  <a:cubicBezTo>
                    <a:pt x="3" y="2"/>
                    <a:pt x="4" y="3"/>
                    <a:pt x="4" y="3"/>
                  </a:cubicBezTo>
                  <a:cubicBezTo>
                    <a:pt x="4" y="4"/>
                    <a:pt x="4" y="4"/>
                    <a:pt x="4" y="4"/>
                  </a:cubicBezTo>
                  <a:cubicBezTo>
                    <a:pt x="4"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488" name="a0744b25-99f1-4904-9740-7cbb5da69fb1"/>
            <p:cNvSpPr>
              <a:spLocks noChangeAspect="1" noChangeArrowheads="1"/>
            </p:cNvSpPr>
            <p:nvPr/>
          </p:nvSpPr>
          <p:spPr bwMode="auto">
            <a:xfrm>
              <a:off x="7795184" y="4038545"/>
              <a:ext cx="8290"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489" name="abab9236-1c60-44c2-b52e-2243866628d7"/>
            <p:cNvSpPr>
              <a:spLocks noChangeAspect="1"/>
            </p:cNvSpPr>
            <p:nvPr/>
          </p:nvSpPr>
          <p:spPr bwMode="auto">
            <a:xfrm>
              <a:off x="7902958" y="4050283"/>
              <a:ext cx="20726"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490" name="45703a03-845c-496a-b535-b68da9349f23"/>
            <p:cNvSpPr>
              <a:spLocks noChangeAspect="1"/>
            </p:cNvSpPr>
            <p:nvPr/>
          </p:nvSpPr>
          <p:spPr bwMode="auto">
            <a:xfrm>
              <a:off x="7923683" y="4054197"/>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491" name="f36ac81a-0e1d-48ba-b09a-47fe8b69410e"/>
            <p:cNvSpPr>
              <a:spLocks noChangeAspect="1"/>
            </p:cNvSpPr>
            <p:nvPr/>
          </p:nvSpPr>
          <p:spPr bwMode="auto">
            <a:xfrm>
              <a:off x="7902958" y="4050283"/>
              <a:ext cx="22798"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492" name="fd6aeb62-172a-4867-b2f5-7fe5425e1ec7"/>
            <p:cNvSpPr>
              <a:spLocks noChangeAspect="1"/>
            </p:cNvSpPr>
            <p:nvPr/>
          </p:nvSpPr>
          <p:spPr bwMode="auto">
            <a:xfrm>
              <a:off x="7907103" y="4054197"/>
              <a:ext cx="12436" cy="13695"/>
            </a:xfrm>
            <a:custGeom>
              <a:avLst/>
              <a:gdLst/>
              <a:ahLst/>
              <a:cxnLst>
                <a:cxn ang="0">
                  <a:pos x="6" y="5"/>
                </a:cxn>
                <a:cxn ang="0">
                  <a:pos x="3" y="7"/>
                </a:cxn>
                <a:cxn ang="0">
                  <a:pos x="0" y="3"/>
                </a:cxn>
                <a:cxn ang="0">
                  <a:pos x="3" y="1"/>
                </a:cxn>
                <a:cxn ang="0">
                  <a:pos x="6" y="5"/>
                </a:cxn>
              </a:cxnLst>
              <a:rect l="0" t="0" r="r" b="b"/>
              <a:pathLst>
                <a:path w="6" h="7">
                  <a:moveTo>
                    <a:pt x="6" y="5"/>
                  </a:moveTo>
                  <a:cubicBezTo>
                    <a:pt x="6" y="6"/>
                    <a:pt x="5" y="7"/>
                    <a:pt x="3" y="7"/>
                  </a:cubicBezTo>
                  <a:cubicBezTo>
                    <a:pt x="1" y="7"/>
                    <a:pt x="0" y="5"/>
                    <a:pt x="0" y="3"/>
                  </a:cubicBezTo>
                  <a:cubicBezTo>
                    <a:pt x="0" y="2"/>
                    <a:pt x="1" y="0"/>
                    <a:pt x="3" y="1"/>
                  </a:cubicBezTo>
                  <a:cubicBezTo>
                    <a:pt x="5" y="1"/>
                    <a:pt x="6" y="3"/>
                    <a:pt x="6"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493" name="c30a57b2-9f57-4471-8b46-7d2b4822ad6d"/>
            <p:cNvSpPr>
              <a:spLocks noChangeAspect="1" noEditPoints="1"/>
            </p:cNvSpPr>
            <p:nvPr/>
          </p:nvSpPr>
          <p:spPr bwMode="auto">
            <a:xfrm>
              <a:off x="7907103" y="4056153"/>
              <a:ext cx="10363"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6"/>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3"/>
                    <a:pt x="2" y="2"/>
                    <a:pt x="2" y="2"/>
                  </a:cubicBezTo>
                  <a:cubicBezTo>
                    <a:pt x="2" y="2"/>
                    <a:pt x="2" y="2"/>
                    <a:pt x="3" y="2"/>
                  </a:cubicBezTo>
                  <a:cubicBezTo>
                    <a:pt x="3" y="2"/>
                    <a:pt x="4" y="3"/>
                    <a:pt x="4" y="3"/>
                  </a:cubicBezTo>
                  <a:cubicBezTo>
                    <a:pt x="4" y="4"/>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494" name="49155c85-7f35-40e3-a9d8-4e155bd3021c"/>
            <p:cNvSpPr>
              <a:spLocks noChangeAspect="1" noChangeArrowheads="1"/>
            </p:cNvSpPr>
            <p:nvPr/>
          </p:nvSpPr>
          <p:spPr bwMode="auto">
            <a:xfrm>
              <a:off x="7909176" y="4058109"/>
              <a:ext cx="8290"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495" name="befefa2f-3099-49e8-8de4-cd76d1ef8e83"/>
            <p:cNvSpPr>
              <a:spLocks noChangeAspect="1"/>
            </p:cNvSpPr>
            <p:nvPr/>
          </p:nvSpPr>
          <p:spPr bwMode="auto">
            <a:xfrm>
              <a:off x="7929901" y="4054197"/>
              <a:ext cx="18653"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496" name="5811439f-d0eb-489b-bf68-764884b74995"/>
            <p:cNvSpPr>
              <a:spLocks noChangeAspect="1"/>
            </p:cNvSpPr>
            <p:nvPr/>
          </p:nvSpPr>
          <p:spPr bwMode="auto">
            <a:xfrm>
              <a:off x="7948554" y="4056153"/>
              <a:ext cx="2073"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497" name="560ad719-3b9e-4ece-94eb-cac5ec012ca9"/>
            <p:cNvSpPr>
              <a:spLocks noChangeAspect="1"/>
            </p:cNvSpPr>
            <p:nvPr/>
          </p:nvSpPr>
          <p:spPr bwMode="auto">
            <a:xfrm>
              <a:off x="7929901" y="4052240"/>
              <a:ext cx="20726" cy="5869"/>
            </a:xfrm>
            <a:custGeom>
              <a:avLst/>
              <a:gdLst/>
              <a:ahLst/>
              <a:cxnLst>
                <a:cxn ang="0">
                  <a:pos x="18" y="6"/>
                </a:cxn>
                <a:cxn ang="0">
                  <a:pos x="0" y="2"/>
                </a:cxn>
                <a:cxn ang="0">
                  <a:pos x="0" y="0"/>
                </a:cxn>
                <a:cxn ang="0">
                  <a:pos x="20" y="4"/>
                </a:cxn>
                <a:cxn ang="0">
                  <a:pos x="18" y="6"/>
                </a:cxn>
              </a:cxnLst>
              <a:rect l="0" t="0" r="r" b="b"/>
              <a:pathLst>
                <a:path w="20" h="6">
                  <a:moveTo>
                    <a:pt x="18" y="6"/>
                  </a:moveTo>
                  <a:lnTo>
                    <a:pt x="0" y="2"/>
                  </a:lnTo>
                  <a:lnTo>
                    <a:pt x="0"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498" name="c3583e36-6d89-43b4-b747-2de02e9949c3"/>
            <p:cNvSpPr>
              <a:spLocks noChangeAspect="1"/>
            </p:cNvSpPr>
            <p:nvPr/>
          </p:nvSpPr>
          <p:spPr bwMode="auto">
            <a:xfrm>
              <a:off x="7931974" y="4058109"/>
              <a:ext cx="12436"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2" y="6"/>
                    <a:pt x="0" y="5"/>
                    <a:pt x="0" y="3"/>
                  </a:cubicBezTo>
                  <a:cubicBezTo>
                    <a:pt x="0" y="1"/>
                    <a:pt x="2"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499" name="45b3388c-5a63-4013-8f1e-b2d5a5c87807"/>
            <p:cNvSpPr>
              <a:spLocks noChangeAspect="1" noEditPoints="1"/>
            </p:cNvSpPr>
            <p:nvPr/>
          </p:nvSpPr>
          <p:spPr bwMode="auto">
            <a:xfrm>
              <a:off x="7934046" y="4060065"/>
              <a:ext cx="8290" cy="11738"/>
            </a:xfrm>
            <a:custGeom>
              <a:avLst/>
              <a:gdLst/>
              <a:ahLst/>
              <a:cxnLst>
                <a:cxn ang="0">
                  <a:pos x="0" y="1"/>
                </a:cxn>
                <a:cxn ang="0">
                  <a:pos x="0" y="2"/>
                </a:cxn>
                <a:cxn ang="0">
                  <a:pos x="2" y="5"/>
                </a:cxn>
                <a:cxn ang="0">
                  <a:pos x="4" y="5"/>
                </a:cxn>
                <a:cxn ang="0">
                  <a:pos x="4" y="3"/>
                </a:cxn>
                <a:cxn ang="0">
                  <a:pos x="2" y="0"/>
                </a:cxn>
                <a:cxn ang="0">
                  <a:pos x="0" y="1"/>
                </a:cxn>
                <a:cxn ang="0">
                  <a:pos x="2" y="4"/>
                </a:cxn>
                <a:cxn ang="0">
                  <a:pos x="1" y="2"/>
                </a:cxn>
                <a:cxn ang="0">
                  <a:pos x="1" y="2"/>
                </a:cxn>
                <a:cxn ang="0">
                  <a:pos x="2" y="2"/>
                </a:cxn>
                <a:cxn ang="0">
                  <a:pos x="3" y="3"/>
                </a:cxn>
                <a:cxn ang="0">
                  <a:pos x="3" y="4"/>
                </a:cxn>
                <a:cxn ang="0">
                  <a:pos x="2" y="4"/>
                </a:cxn>
              </a:cxnLst>
              <a:rect l="0" t="0" r="r" b="b"/>
              <a:pathLst>
                <a:path w="4" h="6">
                  <a:moveTo>
                    <a:pt x="0" y="1"/>
                  </a:moveTo>
                  <a:cubicBezTo>
                    <a:pt x="0" y="1"/>
                    <a:pt x="0" y="2"/>
                    <a:pt x="0" y="2"/>
                  </a:cubicBezTo>
                  <a:cubicBezTo>
                    <a:pt x="0" y="4"/>
                    <a:pt x="1" y="5"/>
                    <a:pt x="2" y="5"/>
                  </a:cubicBezTo>
                  <a:cubicBezTo>
                    <a:pt x="3" y="6"/>
                    <a:pt x="3" y="5"/>
                    <a:pt x="4" y="5"/>
                  </a:cubicBezTo>
                  <a:cubicBezTo>
                    <a:pt x="4" y="4"/>
                    <a:pt x="4" y="4"/>
                    <a:pt x="4" y="3"/>
                  </a:cubicBezTo>
                  <a:cubicBezTo>
                    <a:pt x="4" y="2"/>
                    <a:pt x="3" y="0"/>
                    <a:pt x="2" y="0"/>
                  </a:cubicBezTo>
                  <a:cubicBezTo>
                    <a:pt x="1" y="0"/>
                    <a:pt x="1" y="0"/>
                    <a:pt x="0" y="1"/>
                  </a:cubicBezTo>
                  <a:close/>
                  <a:moveTo>
                    <a:pt x="2" y="4"/>
                  </a:moveTo>
                  <a:cubicBezTo>
                    <a:pt x="2" y="4"/>
                    <a:pt x="1" y="3"/>
                    <a:pt x="1" y="2"/>
                  </a:cubicBezTo>
                  <a:cubicBezTo>
                    <a:pt x="1" y="2"/>
                    <a:pt x="1" y="2"/>
                    <a:pt x="1" y="2"/>
                  </a:cubicBezTo>
                  <a:cubicBezTo>
                    <a:pt x="1" y="2"/>
                    <a:pt x="2" y="2"/>
                    <a:pt x="2" y="2"/>
                  </a:cubicBezTo>
                  <a:cubicBezTo>
                    <a:pt x="3" y="2"/>
                    <a:pt x="3" y="2"/>
                    <a:pt x="3" y="3"/>
                  </a:cubicBezTo>
                  <a:cubicBezTo>
                    <a:pt x="3" y="3"/>
                    <a:pt x="3" y="3"/>
                    <a:pt x="3" y="4"/>
                  </a:cubicBezTo>
                  <a:cubicBezTo>
                    <a:pt x="3" y="4"/>
                    <a:pt x="2"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500" name="62d57b65-78df-4ad8-bcc0-deeb38a3f499"/>
            <p:cNvSpPr>
              <a:spLocks noChangeAspect="1"/>
            </p:cNvSpPr>
            <p:nvPr/>
          </p:nvSpPr>
          <p:spPr bwMode="auto">
            <a:xfrm>
              <a:off x="7934046" y="4062022"/>
              <a:ext cx="8290" cy="7825"/>
            </a:xfrm>
            <a:custGeom>
              <a:avLst/>
              <a:gdLst/>
              <a:ahLst/>
              <a:cxnLst>
                <a:cxn ang="0">
                  <a:pos x="4" y="2"/>
                </a:cxn>
                <a:cxn ang="0">
                  <a:pos x="2" y="4"/>
                </a:cxn>
                <a:cxn ang="0">
                  <a:pos x="0" y="1"/>
                </a:cxn>
                <a:cxn ang="0">
                  <a:pos x="2" y="0"/>
                </a:cxn>
                <a:cxn ang="0">
                  <a:pos x="4" y="2"/>
                </a:cxn>
              </a:cxnLst>
              <a:rect l="0" t="0" r="r" b="b"/>
              <a:pathLst>
                <a:path w="4" h="4">
                  <a:moveTo>
                    <a:pt x="4" y="2"/>
                  </a:moveTo>
                  <a:cubicBezTo>
                    <a:pt x="4" y="3"/>
                    <a:pt x="3" y="4"/>
                    <a:pt x="2" y="4"/>
                  </a:cubicBezTo>
                  <a:cubicBezTo>
                    <a:pt x="1" y="3"/>
                    <a:pt x="0" y="2"/>
                    <a:pt x="0" y="1"/>
                  </a:cubicBezTo>
                  <a:cubicBezTo>
                    <a:pt x="0" y="0"/>
                    <a:pt x="1" y="0"/>
                    <a:pt x="2" y="0"/>
                  </a:cubicBezTo>
                  <a:cubicBezTo>
                    <a:pt x="3" y="0"/>
                    <a:pt x="4" y="1"/>
                    <a:pt x="4"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501" name="de2120f1-a768-4030-bab0-3844fa13cd84"/>
            <p:cNvSpPr>
              <a:spLocks noChangeAspect="1"/>
            </p:cNvSpPr>
            <p:nvPr/>
          </p:nvSpPr>
          <p:spPr bwMode="auto">
            <a:xfrm>
              <a:off x="7954773" y="4058109"/>
              <a:ext cx="18653"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502" name="40f6e0d9-79b7-4482-9507-1fb797a8c287"/>
            <p:cNvSpPr>
              <a:spLocks noChangeAspect="1"/>
            </p:cNvSpPr>
            <p:nvPr/>
          </p:nvSpPr>
          <p:spPr bwMode="auto">
            <a:xfrm>
              <a:off x="7973425" y="4062022"/>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503" name="c875f759-d61e-4b46-ae2a-054e1d2839f6"/>
            <p:cNvSpPr>
              <a:spLocks noChangeAspect="1"/>
            </p:cNvSpPr>
            <p:nvPr/>
          </p:nvSpPr>
          <p:spPr bwMode="auto">
            <a:xfrm>
              <a:off x="7954773" y="4058109"/>
              <a:ext cx="20726"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504" name="0d94a99d-f114-4ce4-8f7a-e3dddcb641c6"/>
            <p:cNvSpPr>
              <a:spLocks noChangeAspect="1"/>
            </p:cNvSpPr>
            <p:nvPr/>
          </p:nvSpPr>
          <p:spPr bwMode="auto">
            <a:xfrm>
              <a:off x="7956844" y="4062022"/>
              <a:ext cx="12436"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505" name="919d845e-839a-436f-b068-2207bdd5a550"/>
            <p:cNvSpPr>
              <a:spLocks noChangeAspect="1" noEditPoints="1"/>
            </p:cNvSpPr>
            <p:nvPr/>
          </p:nvSpPr>
          <p:spPr bwMode="auto">
            <a:xfrm>
              <a:off x="7958917" y="4063979"/>
              <a:ext cx="10363" cy="11738"/>
            </a:xfrm>
            <a:custGeom>
              <a:avLst/>
              <a:gdLst/>
              <a:ahLst/>
              <a:cxnLst>
                <a:cxn ang="0">
                  <a:pos x="0" y="1"/>
                </a:cxn>
                <a:cxn ang="0">
                  <a:pos x="0" y="3"/>
                </a:cxn>
                <a:cxn ang="0">
                  <a:pos x="2" y="6"/>
                </a:cxn>
                <a:cxn ang="0">
                  <a:pos x="4" y="5"/>
                </a:cxn>
                <a:cxn ang="0">
                  <a:pos x="5" y="3"/>
                </a:cxn>
                <a:cxn ang="0">
                  <a:pos x="2" y="0"/>
                </a:cxn>
                <a:cxn ang="0">
                  <a:pos x="0" y="1"/>
                </a:cxn>
                <a:cxn ang="0">
                  <a:pos x="2" y="4"/>
                </a:cxn>
                <a:cxn ang="0">
                  <a:pos x="1" y="3"/>
                </a:cxn>
                <a:cxn ang="0">
                  <a:pos x="1" y="2"/>
                </a:cxn>
                <a:cxn ang="0">
                  <a:pos x="2" y="2"/>
                </a:cxn>
                <a:cxn ang="0">
                  <a:pos x="3" y="3"/>
                </a:cxn>
                <a:cxn ang="0">
                  <a:pos x="3" y="4"/>
                </a:cxn>
                <a:cxn ang="0">
                  <a:pos x="2" y="4"/>
                </a:cxn>
              </a:cxnLst>
              <a:rect l="0" t="0" r="r" b="b"/>
              <a:pathLst>
                <a:path w="5" h="6">
                  <a:moveTo>
                    <a:pt x="0" y="1"/>
                  </a:moveTo>
                  <a:cubicBezTo>
                    <a:pt x="0" y="1"/>
                    <a:pt x="0" y="2"/>
                    <a:pt x="0" y="3"/>
                  </a:cubicBezTo>
                  <a:cubicBezTo>
                    <a:pt x="0" y="4"/>
                    <a:pt x="1" y="5"/>
                    <a:pt x="2" y="6"/>
                  </a:cubicBezTo>
                  <a:cubicBezTo>
                    <a:pt x="3" y="6"/>
                    <a:pt x="3" y="6"/>
                    <a:pt x="4" y="5"/>
                  </a:cubicBezTo>
                  <a:cubicBezTo>
                    <a:pt x="4" y="5"/>
                    <a:pt x="5" y="4"/>
                    <a:pt x="5" y="3"/>
                  </a:cubicBezTo>
                  <a:cubicBezTo>
                    <a:pt x="5" y="2"/>
                    <a:pt x="4" y="0"/>
                    <a:pt x="2" y="0"/>
                  </a:cubicBezTo>
                  <a:cubicBezTo>
                    <a:pt x="2" y="0"/>
                    <a:pt x="1" y="0"/>
                    <a:pt x="0" y="1"/>
                  </a:cubicBezTo>
                  <a:close/>
                  <a:moveTo>
                    <a:pt x="2" y="4"/>
                  </a:moveTo>
                  <a:cubicBezTo>
                    <a:pt x="2" y="4"/>
                    <a:pt x="1" y="3"/>
                    <a:pt x="1" y="3"/>
                  </a:cubicBezTo>
                  <a:cubicBezTo>
                    <a:pt x="1" y="2"/>
                    <a:pt x="1" y="2"/>
                    <a:pt x="1" y="2"/>
                  </a:cubicBezTo>
                  <a:cubicBezTo>
                    <a:pt x="2" y="2"/>
                    <a:pt x="2" y="2"/>
                    <a:pt x="2" y="2"/>
                  </a:cubicBezTo>
                  <a:cubicBezTo>
                    <a:pt x="3" y="2"/>
                    <a:pt x="3" y="3"/>
                    <a:pt x="3" y="3"/>
                  </a:cubicBezTo>
                  <a:cubicBezTo>
                    <a:pt x="3" y="3"/>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506" name="ba717e54-5389-4df3-b1fc-958b694a9ab9"/>
            <p:cNvSpPr>
              <a:spLocks noChangeAspect="1" noChangeArrowheads="1"/>
            </p:cNvSpPr>
            <p:nvPr/>
          </p:nvSpPr>
          <p:spPr bwMode="auto">
            <a:xfrm>
              <a:off x="7958917" y="4065935"/>
              <a:ext cx="8290"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507" name="08bcf4a9-6524-459c-a433-3d2609a65931"/>
            <p:cNvSpPr>
              <a:spLocks noChangeAspect="1"/>
            </p:cNvSpPr>
            <p:nvPr/>
          </p:nvSpPr>
          <p:spPr bwMode="auto">
            <a:xfrm>
              <a:off x="7979643" y="4062022"/>
              <a:ext cx="18653"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508" name="1e208b34-b7fb-4417-b2aa-a92eb1f64a6c"/>
            <p:cNvSpPr>
              <a:spLocks noChangeAspect="1"/>
            </p:cNvSpPr>
            <p:nvPr/>
          </p:nvSpPr>
          <p:spPr bwMode="auto">
            <a:xfrm>
              <a:off x="7998297" y="4065935"/>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509" name="160a0895-8eb9-4492-8510-b1b25ed1807c"/>
            <p:cNvSpPr>
              <a:spLocks noChangeAspect="1"/>
            </p:cNvSpPr>
            <p:nvPr/>
          </p:nvSpPr>
          <p:spPr bwMode="auto">
            <a:xfrm>
              <a:off x="7979643" y="4062022"/>
              <a:ext cx="20726"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510" name="26cbf0cd-223f-4cc9-8a9a-d6a8e1936f56"/>
            <p:cNvSpPr>
              <a:spLocks noChangeAspect="1"/>
            </p:cNvSpPr>
            <p:nvPr/>
          </p:nvSpPr>
          <p:spPr bwMode="auto">
            <a:xfrm>
              <a:off x="7983788" y="4065935"/>
              <a:ext cx="10363" cy="13695"/>
            </a:xfrm>
            <a:custGeom>
              <a:avLst/>
              <a:gdLst/>
              <a:ahLst/>
              <a:cxnLst>
                <a:cxn ang="0">
                  <a:pos x="5" y="5"/>
                </a:cxn>
                <a:cxn ang="0">
                  <a:pos x="3" y="7"/>
                </a:cxn>
                <a:cxn ang="0">
                  <a:pos x="0" y="3"/>
                </a:cxn>
                <a:cxn ang="0">
                  <a:pos x="3" y="1"/>
                </a:cxn>
                <a:cxn ang="0">
                  <a:pos x="5" y="5"/>
                </a:cxn>
              </a:cxnLst>
              <a:rect l="0" t="0" r="r" b="b"/>
              <a:pathLst>
                <a:path w="5" h="7">
                  <a:moveTo>
                    <a:pt x="5" y="5"/>
                  </a:moveTo>
                  <a:cubicBezTo>
                    <a:pt x="5" y="6"/>
                    <a:pt x="4" y="7"/>
                    <a:pt x="3" y="7"/>
                  </a:cubicBezTo>
                  <a:cubicBezTo>
                    <a:pt x="1" y="7"/>
                    <a:pt x="0" y="5"/>
                    <a:pt x="0" y="3"/>
                  </a:cubicBezTo>
                  <a:cubicBezTo>
                    <a:pt x="0" y="2"/>
                    <a:pt x="1" y="0"/>
                    <a:pt x="3" y="1"/>
                  </a:cubicBezTo>
                  <a:cubicBezTo>
                    <a:pt x="4" y="1"/>
                    <a:pt x="5" y="3"/>
                    <a:pt x="5"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511" name="ef7342e4-98e0-4ed3-8680-e6274f713536"/>
            <p:cNvSpPr>
              <a:spLocks noChangeAspect="1" noEditPoints="1"/>
            </p:cNvSpPr>
            <p:nvPr/>
          </p:nvSpPr>
          <p:spPr bwMode="auto">
            <a:xfrm>
              <a:off x="7983788" y="4067891"/>
              <a:ext cx="10363" cy="11738"/>
            </a:xfrm>
            <a:custGeom>
              <a:avLst/>
              <a:gdLst/>
              <a:ahLst/>
              <a:cxnLst>
                <a:cxn ang="0">
                  <a:pos x="1" y="1"/>
                </a:cxn>
                <a:cxn ang="0">
                  <a:pos x="0" y="3"/>
                </a:cxn>
                <a:cxn ang="0">
                  <a:pos x="2" y="6"/>
                </a:cxn>
                <a:cxn ang="0">
                  <a:pos x="4" y="5"/>
                </a:cxn>
                <a:cxn ang="0">
                  <a:pos x="5" y="3"/>
                </a:cxn>
                <a:cxn ang="0">
                  <a:pos x="2" y="0"/>
                </a:cxn>
                <a:cxn ang="0">
                  <a:pos x="1" y="1"/>
                </a:cxn>
                <a:cxn ang="0">
                  <a:pos x="2" y="4"/>
                </a:cxn>
                <a:cxn ang="0">
                  <a:pos x="1" y="3"/>
                </a:cxn>
                <a:cxn ang="0">
                  <a:pos x="2" y="2"/>
                </a:cxn>
                <a:cxn ang="0">
                  <a:pos x="2" y="2"/>
                </a:cxn>
                <a:cxn ang="0">
                  <a:pos x="3" y="3"/>
                </a:cxn>
                <a:cxn ang="0">
                  <a:pos x="3" y="4"/>
                </a:cxn>
                <a:cxn ang="0">
                  <a:pos x="2" y="4"/>
                </a:cxn>
              </a:cxnLst>
              <a:rect l="0" t="0" r="r" b="b"/>
              <a:pathLst>
                <a:path w="5" h="6">
                  <a:moveTo>
                    <a:pt x="1" y="1"/>
                  </a:moveTo>
                  <a:cubicBezTo>
                    <a:pt x="0" y="1"/>
                    <a:pt x="0" y="2"/>
                    <a:pt x="0" y="3"/>
                  </a:cubicBezTo>
                  <a:cubicBezTo>
                    <a:pt x="0" y="4"/>
                    <a:pt x="1" y="6"/>
                    <a:pt x="2" y="6"/>
                  </a:cubicBezTo>
                  <a:cubicBezTo>
                    <a:pt x="3" y="6"/>
                    <a:pt x="4" y="6"/>
                    <a:pt x="4" y="5"/>
                  </a:cubicBezTo>
                  <a:cubicBezTo>
                    <a:pt x="5" y="5"/>
                    <a:pt x="5" y="4"/>
                    <a:pt x="5" y="3"/>
                  </a:cubicBezTo>
                  <a:cubicBezTo>
                    <a:pt x="5" y="2"/>
                    <a:pt x="4" y="1"/>
                    <a:pt x="2" y="0"/>
                  </a:cubicBezTo>
                  <a:cubicBezTo>
                    <a:pt x="2" y="0"/>
                    <a:pt x="1" y="0"/>
                    <a:pt x="1" y="1"/>
                  </a:cubicBezTo>
                  <a:close/>
                  <a:moveTo>
                    <a:pt x="2" y="4"/>
                  </a:moveTo>
                  <a:cubicBezTo>
                    <a:pt x="2" y="4"/>
                    <a:pt x="1" y="3"/>
                    <a:pt x="1" y="3"/>
                  </a:cubicBezTo>
                  <a:cubicBezTo>
                    <a:pt x="1" y="3"/>
                    <a:pt x="1" y="2"/>
                    <a:pt x="2" y="2"/>
                  </a:cubicBezTo>
                  <a:cubicBezTo>
                    <a:pt x="2" y="2"/>
                    <a:pt x="2" y="2"/>
                    <a:pt x="2" y="2"/>
                  </a:cubicBezTo>
                  <a:cubicBezTo>
                    <a:pt x="3" y="2"/>
                    <a:pt x="3" y="3"/>
                    <a:pt x="3" y="3"/>
                  </a:cubicBezTo>
                  <a:cubicBezTo>
                    <a:pt x="3" y="4"/>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512" name="ecb9b847-18a2-442d-90c6-bd326014ea2c"/>
            <p:cNvSpPr>
              <a:spLocks noChangeAspect="1" noChangeArrowheads="1"/>
            </p:cNvSpPr>
            <p:nvPr/>
          </p:nvSpPr>
          <p:spPr bwMode="auto">
            <a:xfrm>
              <a:off x="7985861" y="4069847"/>
              <a:ext cx="6217"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513" name="ce8306d9-417e-4651-a3b8-ad8c70f05781"/>
            <p:cNvSpPr>
              <a:spLocks noChangeAspect="1"/>
            </p:cNvSpPr>
            <p:nvPr/>
          </p:nvSpPr>
          <p:spPr bwMode="auto">
            <a:xfrm>
              <a:off x="7687411" y="4017025"/>
              <a:ext cx="14508" cy="15651"/>
            </a:xfrm>
            <a:custGeom>
              <a:avLst/>
              <a:gdLst/>
              <a:ahLst/>
              <a:cxnLst>
                <a:cxn ang="0">
                  <a:pos x="0" y="1"/>
                </a:cxn>
                <a:cxn ang="0">
                  <a:pos x="3" y="1"/>
                </a:cxn>
                <a:cxn ang="0">
                  <a:pos x="5" y="6"/>
                </a:cxn>
                <a:cxn ang="0">
                  <a:pos x="3" y="8"/>
                </a:cxn>
                <a:cxn ang="0">
                  <a:pos x="0" y="1"/>
                </a:cxn>
              </a:cxnLst>
              <a:rect l="0" t="0" r="r" b="b"/>
              <a:pathLst>
                <a:path w="7" h="8">
                  <a:moveTo>
                    <a:pt x="0" y="1"/>
                  </a:moveTo>
                  <a:cubicBezTo>
                    <a:pt x="3" y="1"/>
                    <a:pt x="3" y="1"/>
                    <a:pt x="3" y="1"/>
                  </a:cubicBezTo>
                  <a:cubicBezTo>
                    <a:pt x="4" y="0"/>
                    <a:pt x="7" y="3"/>
                    <a:pt x="5" y="6"/>
                  </a:cubicBezTo>
                  <a:cubicBezTo>
                    <a:pt x="3" y="8"/>
                    <a:pt x="3" y="8"/>
                    <a:pt x="3" y="8"/>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514" name="ffa52a6e-b817-4688-8882-c9a66161b850"/>
            <p:cNvSpPr>
              <a:spLocks noChangeAspect="1"/>
            </p:cNvSpPr>
            <p:nvPr/>
          </p:nvSpPr>
          <p:spPr bwMode="auto">
            <a:xfrm>
              <a:off x="7683266" y="4018981"/>
              <a:ext cx="14508" cy="13695"/>
            </a:xfrm>
            <a:custGeom>
              <a:avLst/>
              <a:gdLst/>
              <a:ahLst/>
              <a:cxnLst>
                <a:cxn ang="0">
                  <a:pos x="6" y="5"/>
                </a:cxn>
                <a:cxn ang="0">
                  <a:pos x="2" y="7"/>
                </a:cxn>
                <a:cxn ang="0">
                  <a:pos x="0" y="2"/>
                </a:cxn>
                <a:cxn ang="0">
                  <a:pos x="4" y="1"/>
                </a:cxn>
                <a:cxn ang="0">
                  <a:pos x="6" y="5"/>
                </a:cxn>
              </a:cxnLst>
              <a:rect l="0" t="0" r="r" b="b"/>
              <a:pathLst>
                <a:path w="7" h="7">
                  <a:moveTo>
                    <a:pt x="6" y="5"/>
                  </a:moveTo>
                  <a:cubicBezTo>
                    <a:pt x="6" y="7"/>
                    <a:pt x="4" y="7"/>
                    <a:pt x="2" y="7"/>
                  </a:cubicBezTo>
                  <a:cubicBezTo>
                    <a:pt x="1" y="6"/>
                    <a:pt x="0" y="4"/>
                    <a:pt x="0" y="2"/>
                  </a:cubicBezTo>
                  <a:cubicBezTo>
                    <a:pt x="1" y="1"/>
                    <a:pt x="2" y="0"/>
                    <a:pt x="4" y="1"/>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515" name="08c702db-46db-41e8-a725-a2e08b0fb3e2"/>
            <p:cNvSpPr>
              <a:spLocks noChangeAspect="1"/>
            </p:cNvSpPr>
            <p:nvPr/>
          </p:nvSpPr>
          <p:spPr bwMode="auto">
            <a:xfrm>
              <a:off x="7687411" y="4063979"/>
              <a:ext cx="14508"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516" name="26858be2-d09d-4f84-ab3f-ab460e7b9a73"/>
            <p:cNvSpPr>
              <a:spLocks noChangeAspect="1"/>
            </p:cNvSpPr>
            <p:nvPr/>
          </p:nvSpPr>
          <p:spPr bwMode="auto">
            <a:xfrm>
              <a:off x="7683266" y="4063979"/>
              <a:ext cx="14508" cy="15651"/>
            </a:xfrm>
            <a:custGeom>
              <a:avLst/>
              <a:gdLst/>
              <a:ahLst/>
              <a:cxnLst>
                <a:cxn ang="0">
                  <a:pos x="6" y="6"/>
                </a:cxn>
                <a:cxn ang="0">
                  <a:pos x="2" y="7"/>
                </a:cxn>
                <a:cxn ang="0">
                  <a:pos x="0" y="3"/>
                </a:cxn>
                <a:cxn ang="0">
                  <a:pos x="4" y="1"/>
                </a:cxn>
                <a:cxn ang="0">
                  <a:pos x="6" y="6"/>
                </a:cxn>
              </a:cxnLst>
              <a:rect l="0" t="0" r="r" b="b"/>
              <a:pathLst>
                <a:path w="7" h="8">
                  <a:moveTo>
                    <a:pt x="6" y="6"/>
                  </a:moveTo>
                  <a:cubicBezTo>
                    <a:pt x="6" y="7"/>
                    <a:pt x="4" y="8"/>
                    <a:pt x="2" y="7"/>
                  </a:cubicBezTo>
                  <a:cubicBezTo>
                    <a:pt x="1" y="6"/>
                    <a:pt x="0" y="4"/>
                    <a:pt x="0" y="3"/>
                  </a:cubicBezTo>
                  <a:cubicBezTo>
                    <a:pt x="1" y="1"/>
                    <a:pt x="2" y="0"/>
                    <a:pt x="4" y="1"/>
                  </a:cubicBezTo>
                  <a:cubicBezTo>
                    <a:pt x="6" y="2"/>
                    <a:pt x="7" y="4"/>
                    <a:pt x="6"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517" name="44f66074-71ec-4cff-b784-322c4f5a52e6"/>
            <p:cNvSpPr>
              <a:spLocks noChangeAspect="1"/>
            </p:cNvSpPr>
            <p:nvPr/>
          </p:nvSpPr>
          <p:spPr bwMode="auto">
            <a:xfrm>
              <a:off x="7836635" y="4040502"/>
              <a:ext cx="14508" cy="15651"/>
            </a:xfrm>
            <a:custGeom>
              <a:avLst/>
              <a:gdLst/>
              <a:ahLst/>
              <a:cxnLst>
                <a:cxn ang="0">
                  <a:pos x="0" y="2"/>
                </a:cxn>
                <a:cxn ang="0">
                  <a:pos x="3" y="1"/>
                </a:cxn>
                <a:cxn ang="0">
                  <a:pos x="6" y="6"/>
                </a:cxn>
                <a:cxn ang="0">
                  <a:pos x="3" y="8"/>
                </a:cxn>
                <a:cxn ang="0">
                  <a:pos x="0" y="2"/>
                </a:cxn>
              </a:cxnLst>
              <a:rect l="0" t="0" r="r" b="b"/>
              <a:pathLst>
                <a:path w="7" h="8">
                  <a:moveTo>
                    <a:pt x="0" y="2"/>
                  </a:moveTo>
                  <a:cubicBezTo>
                    <a:pt x="3" y="1"/>
                    <a:pt x="3" y="1"/>
                    <a:pt x="3" y="1"/>
                  </a:cubicBezTo>
                  <a:cubicBezTo>
                    <a:pt x="4" y="0"/>
                    <a:pt x="7" y="3"/>
                    <a:pt x="6"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518" name="47df4d50-5b98-49a2-b225-00efed1b2eb0"/>
            <p:cNvSpPr>
              <a:spLocks noChangeAspect="1"/>
            </p:cNvSpPr>
            <p:nvPr/>
          </p:nvSpPr>
          <p:spPr bwMode="auto">
            <a:xfrm>
              <a:off x="7832491" y="4042458"/>
              <a:ext cx="14508"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519" name="0c5b398e-6d60-4c7b-ae48-ff35b99b8557"/>
            <p:cNvSpPr>
              <a:spLocks noChangeAspect="1"/>
            </p:cNvSpPr>
            <p:nvPr/>
          </p:nvSpPr>
          <p:spPr bwMode="auto">
            <a:xfrm>
              <a:off x="7836635" y="4087456"/>
              <a:ext cx="14508" cy="13695"/>
            </a:xfrm>
            <a:custGeom>
              <a:avLst/>
              <a:gdLst/>
              <a:ahLst/>
              <a:cxnLst>
                <a:cxn ang="0">
                  <a:pos x="0" y="1"/>
                </a:cxn>
                <a:cxn ang="0">
                  <a:pos x="3" y="0"/>
                </a:cxn>
                <a:cxn ang="0">
                  <a:pos x="6" y="6"/>
                </a:cxn>
                <a:cxn ang="0">
                  <a:pos x="3" y="7"/>
                </a:cxn>
                <a:cxn ang="0">
                  <a:pos x="0" y="1"/>
                </a:cxn>
              </a:cxnLst>
              <a:rect l="0" t="0" r="r" b="b"/>
              <a:pathLst>
                <a:path w="7" h="7">
                  <a:moveTo>
                    <a:pt x="0" y="1"/>
                  </a:moveTo>
                  <a:cubicBezTo>
                    <a:pt x="3" y="0"/>
                    <a:pt x="3" y="0"/>
                    <a:pt x="3" y="0"/>
                  </a:cubicBezTo>
                  <a:cubicBezTo>
                    <a:pt x="4" y="0"/>
                    <a:pt x="7" y="3"/>
                    <a:pt x="6"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520" name="14c985ac-6455-4ae9-8698-2f557a4e04ae"/>
            <p:cNvSpPr>
              <a:spLocks noChangeAspect="1"/>
            </p:cNvSpPr>
            <p:nvPr/>
          </p:nvSpPr>
          <p:spPr bwMode="auto">
            <a:xfrm>
              <a:off x="7832491" y="4089411"/>
              <a:ext cx="14508"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521" name="b836303d-89a5-4db4-911a-e780e517403c"/>
            <p:cNvSpPr>
              <a:spLocks noChangeAspect="1"/>
            </p:cNvSpPr>
            <p:nvPr/>
          </p:nvSpPr>
          <p:spPr bwMode="auto">
            <a:xfrm>
              <a:off x="7878087" y="4048327"/>
              <a:ext cx="14508" cy="15651"/>
            </a:xfrm>
            <a:custGeom>
              <a:avLst/>
              <a:gdLst/>
              <a:ahLst/>
              <a:cxnLst>
                <a:cxn ang="0">
                  <a:pos x="0" y="2"/>
                </a:cxn>
                <a:cxn ang="0">
                  <a:pos x="3" y="1"/>
                </a:cxn>
                <a:cxn ang="0">
                  <a:pos x="5" y="6"/>
                </a:cxn>
                <a:cxn ang="0">
                  <a:pos x="3" y="8"/>
                </a:cxn>
                <a:cxn ang="0">
                  <a:pos x="0" y="2"/>
                </a:cxn>
              </a:cxnLst>
              <a:rect l="0" t="0" r="r" b="b"/>
              <a:pathLst>
                <a:path w="7" h="8">
                  <a:moveTo>
                    <a:pt x="0" y="2"/>
                  </a:moveTo>
                  <a:cubicBezTo>
                    <a:pt x="3" y="1"/>
                    <a:pt x="3" y="1"/>
                    <a:pt x="3" y="1"/>
                  </a:cubicBezTo>
                  <a:cubicBezTo>
                    <a:pt x="4"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522" name="2bc18a83-19fa-424a-a1cb-223abd01c9e1"/>
            <p:cNvSpPr>
              <a:spLocks noChangeAspect="1"/>
            </p:cNvSpPr>
            <p:nvPr/>
          </p:nvSpPr>
          <p:spPr bwMode="auto">
            <a:xfrm>
              <a:off x="7873942" y="4050283"/>
              <a:ext cx="14508"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523" name="af4b868d-8eda-4147-a857-11928a115127"/>
            <p:cNvSpPr>
              <a:spLocks noChangeAspect="1"/>
            </p:cNvSpPr>
            <p:nvPr/>
          </p:nvSpPr>
          <p:spPr bwMode="auto">
            <a:xfrm>
              <a:off x="7878087" y="4095281"/>
              <a:ext cx="14508"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524" name="78a2ac2b-4579-4296-8c68-910944fe1175"/>
            <p:cNvSpPr>
              <a:spLocks noChangeAspect="1"/>
            </p:cNvSpPr>
            <p:nvPr/>
          </p:nvSpPr>
          <p:spPr bwMode="auto">
            <a:xfrm>
              <a:off x="7873942" y="4097237"/>
              <a:ext cx="14508"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525" name="baeac44b-0338-4c73-822b-70ffe7ebe82b"/>
            <p:cNvSpPr>
              <a:spLocks noChangeAspect="1"/>
            </p:cNvSpPr>
            <p:nvPr/>
          </p:nvSpPr>
          <p:spPr bwMode="auto">
            <a:xfrm>
              <a:off x="8023167" y="4073760"/>
              <a:ext cx="14508" cy="13695"/>
            </a:xfrm>
            <a:custGeom>
              <a:avLst/>
              <a:gdLst/>
              <a:ahLst/>
              <a:cxnLst>
                <a:cxn ang="0">
                  <a:pos x="0" y="1"/>
                </a:cxn>
                <a:cxn ang="0">
                  <a:pos x="2" y="0"/>
                </a:cxn>
                <a:cxn ang="0">
                  <a:pos x="5" y="6"/>
                </a:cxn>
                <a:cxn ang="0">
                  <a:pos x="3" y="7"/>
                </a:cxn>
                <a:cxn ang="0">
                  <a:pos x="0" y="1"/>
                </a:cxn>
              </a:cxnLst>
              <a:rect l="0" t="0" r="r" b="b"/>
              <a:pathLst>
                <a:path w="7" h="7">
                  <a:moveTo>
                    <a:pt x="0" y="1"/>
                  </a:moveTo>
                  <a:cubicBezTo>
                    <a:pt x="2" y="0"/>
                    <a:pt x="2" y="0"/>
                    <a:pt x="2" y="0"/>
                  </a:cubicBezTo>
                  <a:cubicBezTo>
                    <a:pt x="3"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526" name="4cb51afc-77ce-4972-8546-535d6d3dbea7"/>
            <p:cNvSpPr>
              <a:spLocks noChangeAspect="1"/>
            </p:cNvSpPr>
            <p:nvPr/>
          </p:nvSpPr>
          <p:spPr bwMode="auto">
            <a:xfrm>
              <a:off x="8016949" y="4073760"/>
              <a:ext cx="14508" cy="15651"/>
            </a:xfrm>
            <a:custGeom>
              <a:avLst/>
              <a:gdLst/>
              <a:ahLst/>
              <a:cxnLst>
                <a:cxn ang="0">
                  <a:pos x="7" y="6"/>
                </a:cxn>
                <a:cxn ang="0">
                  <a:pos x="3" y="7"/>
                </a:cxn>
                <a:cxn ang="0">
                  <a:pos x="1" y="3"/>
                </a:cxn>
                <a:cxn ang="0">
                  <a:pos x="5" y="1"/>
                </a:cxn>
                <a:cxn ang="0">
                  <a:pos x="7" y="6"/>
                </a:cxn>
              </a:cxnLst>
              <a:rect l="0" t="0" r="r" b="b"/>
              <a:pathLst>
                <a:path w="7" h="8">
                  <a:moveTo>
                    <a:pt x="7" y="6"/>
                  </a:moveTo>
                  <a:cubicBezTo>
                    <a:pt x="6" y="7"/>
                    <a:pt x="5" y="8"/>
                    <a:pt x="3" y="7"/>
                  </a:cubicBezTo>
                  <a:cubicBezTo>
                    <a:pt x="1" y="7"/>
                    <a:pt x="0" y="5"/>
                    <a:pt x="1" y="3"/>
                  </a:cubicBezTo>
                  <a:cubicBezTo>
                    <a:pt x="1" y="1"/>
                    <a:pt x="3" y="0"/>
                    <a:pt x="5" y="1"/>
                  </a:cubicBezTo>
                  <a:cubicBezTo>
                    <a:pt x="6" y="2"/>
                    <a:pt x="7" y="4"/>
                    <a:pt x="7"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527" name="2bc6ba4f-a551-490b-9af4-fdddbcb792fb"/>
            <p:cNvSpPr>
              <a:spLocks noChangeAspect="1"/>
            </p:cNvSpPr>
            <p:nvPr/>
          </p:nvSpPr>
          <p:spPr bwMode="auto">
            <a:xfrm>
              <a:off x="8023167" y="4118757"/>
              <a:ext cx="14508" cy="15651"/>
            </a:xfrm>
            <a:custGeom>
              <a:avLst/>
              <a:gdLst/>
              <a:ahLst/>
              <a:cxnLst>
                <a:cxn ang="0">
                  <a:pos x="0" y="2"/>
                </a:cxn>
                <a:cxn ang="0">
                  <a:pos x="2" y="1"/>
                </a:cxn>
                <a:cxn ang="0">
                  <a:pos x="5" y="6"/>
                </a:cxn>
                <a:cxn ang="0">
                  <a:pos x="3" y="8"/>
                </a:cxn>
                <a:cxn ang="0">
                  <a:pos x="0" y="2"/>
                </a:cxn>
              </a:cxnLst>
              <a:rect l="0" t="0" r="r" b="b"/>
              <a:pathLst>
                <a:path w="7" h="8">
                  <a:moveTo>
                    <a:pt x="0" y="2"/>
                  </a:moveTo>
                  <a:cubicBezTo>
                    <a:pt x="2" y="1"/>
                    <a:pt x="2" y="1"/>
                    <a:pt x="2" y="1"/>
                  </a:cubicBezTo>
                  <a:cubicBezTo>
                    <a:pt x="3"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528" name="16979b65-8102-4442-8c31-84dbac76f93e"/>
            <p:cNvSpPr>
              <a:spLocks noChangeAspect="1"/>
            </p:cNvSpPr>
            <p:nvPr/>
          </p:nvSpPr>
          <p:spPr bwMode="auto">
            <a:xfrm>
              <a:off x="8016949" y="4120713"/>
              <a:ext cx="14508" cy="15651"/>
            </a:xfrm>
            <a:custGeom>
              <a:avLst/>
              <a:gdLst/>
              <a:ahLst/>
              <a:cxnLst>
                <a:cxn ang="0">
                  <a:pos x="7" y="5"/>
                </a:cxn>
                <a:cxn ang="0">
                  <a:pos x="3" y="7"/>
                </a:cxn>
                <a:cxn ang="0">
                  <a:pos x="1" y="2"/>
                </a:cxn>
                <a:cxn ang="0">
                  <a:pos x="5" y="1"/>
                </a:cxn>
                <a:cxn ang="0">
                  <a:pos x="7" y="5"/>
                </a:cxn>
              </a:cxnLst>
              <a:rect l="0" t="0" r="r" b="b"/>
              <a:pathLst>
                <a:path w="7" h="8">
                  <a:moveTo>
                    <a:pt x="7" y="5"/>
                  </a:moveTo>
                  <a:cubicBezTo>
                    <a:pt x="6" y="7"/>
                    <a:pt x="5" y="8"/>
                    <a:pt x="3" y="7"/>
                  </a:cubicBezTo>
                  <a:cubicBezTo>
                    <a:pt x="1" y="6"/>
                    <a:pt x="0" y="4"/>
                    <a:pt x="1" y="2"/>
                  </a:cubicBezTo>
                  <a:cubicBezTo>
                    <a:pt x="1" y="1"/>
                    <a:pt x="3" y="0"/>
                    <a:pt x="5" y="1"/>
                  </a:cubicBezTo>
                  <a:cubicBezTo>
                    <a:pt x="6" y="2"/>
                    <a:pt x="7" y="4"/>
                    <a:pt x="7" y="5"/>
                  </a:cubicBezTo>
                  <a:close/>
                </a:path>
              </a:pathLst>
            </a:custGeom>
            <a:solidFill>
              <a:srgbClr val="8BA6BD"/>
            </a:solidFill>
            <a:ln w="9525">
              <a:noFill/>
              <a:round/>
            </a:ln>
          </p:spPr>
          <p:txBody>
            <a:bodyPr/>
            <a:lstStyle/>
            <a:p>
              <a:endParaRPr lang="en-US" altLang="zh-CN" dirty="0">
                <a:latin typeface="FrutigerNext LT Regular"/>
              </a:endParaRPr>
            </a:p>
          </p:txBody>
        </p:sp>
      </p:grpSp>
      <p:grpSp>
        <p:nvGrpSpPr>
          <p:cNvPr id="529" name="Groep 11"/>
          <p:cNvGrpSpPr/>
          <p:nvPr/>
        </p:nvGrpSpPr>
        <p:grpSpPr>
          <a:xfrm>
            <a:off x="8503908" y="4893524"/>
            <a:ext cx="1149643" cy="492623"/>
            <a:chOff x="6952562" y="4893523"/>
            <a:chExt cx="1149643" cy="492623"/>
          </a:xfrm>
        </p:grpSpPr>
        <p:sp>
          <p:nvSpPr>
            <p:cNvPr id="530" name="Freeform 75"/>
            <p:cNvSpPr>
              <a:spLocks noChangeAspect="1"/>
            </p:cNvSpPr>
            <p:nvPr/>
          </p:nvSpPr>
          <p:spPr bwMode="auto">
            <a:xfrm>
              <a:off x="7758068" y="4955993"/>
              <a:ext cx="344136" cy="417659"/>
            </a:xfrm>
            <a:custGeom>
              <a:avLst/>
              <a:gdLst/>
              <a:ahLst/>
              <a:cxnLst>
                <a:cxn ang="0">
                  <a:pos x="77" y="0"/>
                </a:cxn>
                <a:cxn ang="0">
                  <a:pos x="77" y="47"/>
                </a:cxn>
                <a:cxn ang="0">
                  <a:pos x="76" y="52"/>
                </a:cxn>
                <a:cxn ang="0">
                  <a:pos x="72" y="55"/>
                </a:cxn>
                <a:cxn ang="0">
                  <a:pos x="0" y="99"/>
                </a:cxn>
                <a:cxn ang="0">
                  <a:pos x="0" y="35"/>
                </a:cxn>
                <a:cxn ang="0">
                  <a:pos x="77" y="0"/>
                </a:cxn>
              </a:cxnLst>
              <a:rect l="0" t="0" r="r" b="b"/>
              <a:pathLst>
                <a:path w="77" h="99">
                  <a:moveTo>
                    <a:pt x="77" y="0"/>
                  </a:moveTo>
                  <a:cubicBezTo>
                    <a:pt x="77" y="47"/>
                    <a:pt x="77" y="47"/>
                    <a:pt x="77" y="47"/>
                  </a:cubicBezTo>
                  <a:cubicBezTo>
                    <a:pt x="77" y="47"/>
                    <a:pt x="77" y="51"/>
                    <a:pt x="76" y="52"/>
                  </a:cubicBezTo>
                  <a:cubicBezTo>
                    <a:pt x="75" y="53"/>
                    <a:pt x="72" y="55"/>
                    <a:pt x="72" y="55"/>
                  </a:cubicBezTo>
                  <a:cubicBezTo>
                    <a:pt x="0" y="99"/>
                    <a:pt x="0" y="99"/>
                    <a:pt x="0" y="99"/>
                  </a:cubicBezTo>
                  <a:cubicBezTo>
                    <a:pt x="0" y="35"/>
                    <a:pt x="0" y="35"/>
                    <a:pt x="0" y="35"/>
                  </a:cubicBezTo>
                  <a:lnTo>
                    <a:pt x="77" y="0"/>
                  </a:lnTo>
                  <a:close/>
                </a:path>
              </a:pathLst>
            </a:custGeom>
            <a:solidFill>
              <a:srgbClr val="0C3C68"/>
            </a:solidFill>
            <a:ln w="9525">
              <a:noFill/>
              <a:round/>
            </a:ln>
          </p:spPr>
          <p:txBody>
            <a:bodyPr/>
            <a:lstStyle/>
            <a:p>
              <a:endParaRPr lang="en-US" altLang="zh-CN" dirty="0">
                <a:latin typeface="FrutigerNext LT Regular"/>
              </a:endParaRPr>
            </a:p>
          </p:txBody>
        </p:sp>
        <p:sp>
          <p:nvSpPr>
            <p:cNvPr id="531" name="e9f74bde-fcfc-4e39-b49d-9119cea3c56e"/>
            <p:cNvSpPr>
              <a:spLocks noChangeAspect="1"/>
            </p:cNvSpPr>
            <p:nvPr/>
          </p:nvSpPr>
          <p:spPr bwMode="auto">
            <a:xfrm>
              <a:off x="7001725" y="4893523"/>
              <a:ext cx="1094808" cy="210614"/>
            </a:xfrm>
            <a:custGeom>
              <a:avLst/>
              <a:gdLst/>
              <a:ahLst/>
              <a:cxnLst>
                <a:cxn ang="0">
                  <a:pos x="0" y="73"/>
                </a:cxn>
                <a:cxn ang="0">
                  <a:pos x="196" y="0"/>
                </a:cxn>
                <a:cxn ang="0">
                  <a:pos x="579" y="30"/>
                </a:cxn>
                <a:cxn ang="0">
                  <a:pos x="393" y="118"/>
                </a:cxn>
                <a:cxn ang="0">
                  <a:pos x="0" y="73"/>
                </a:cxn>
              </a:cxnLst>
              <a:rect l="0" t="0" r="r" b="b"/>
              <a:pathLst>
                <a:path w="579" h="118">
                  <a:moveTo>
                    <a:pt x="0" y="73"/>
                  </a:moveTo>
                  <a:lnTo>
                    <a:pt x="196" y="0"/>
                  </a:lnTo>
                  <a:lnTo>
                    <a:pt x="579" y="30"/>
                  </a:lnTo>
                  <a:lnTo>
                    <a:pt x="393" y="118"/>
                  </a:lnTo>
                  <a:lnTo>
                    <a:pt x="0" y="73"/>
                  </a:lnTo>
                  <a:close/>
                </a:path>
              </a:pathLst>
            </a:custGeom>
            <a:solidFill>
              <a:srgbClr val="446487"/>
            </a:solidFill>
            <a:ln w="9525">
              <a:noFill/>
              <a:round/>
            </a:ln>
          </p:spPr>
          <p:txBody>
            <a:bodyPr/>
            <a:lstStyle/>
            <a:p>
              <a:endParaRPr lang="en-US" altLang="zh-CN" dirty="0">
                <a:latin typeface="FrutigerNext LT Regular"/>
              </a:endParaRPr>
            </a:p>
          </p:txBody>
        </p:sp>
        <p:sp>
          <p:nvSpPr>
            <p:cNvPr id="532" name="e7a29da4-adc4-4734-b19a-8d5044d867e6"/>
            <p:cNvSpPr>
              <a:spLocks noChangeAspect="1"/>
            </p:cNvSpPr>
            <p:nvPr/>
          </p:nvSpPr>
          <p:spPr bwMode="auto">
            <a:xfrm>
              <a:off x="7735378" y="4947069"/>
              <a:ext cx="366827" cy="169562"/>
            </a:xfrm>
            <a:custGeom>
              <a:avLst/>
              <a:gdLst/>
              <a:ahLst/>
              <a:cxnLst>
                <a:cxn ang="0">
                  <a:pos x="82" y="2"/>
                </a:cxn>
                <a:cxn ang="0">
                  <a:pos x="81" y="0"/>
                </a:cxn>
                <a:cxn ang="0">
                  <a:pos x="0" y="37"/>
                </a:cxn>
                <a:cxn ang="0">
                  <a:pos x="1" y="40"/>
                </a:cxn>
                <a:cxn ang="0">
                  <a:pos x="82" y="2"/>
                </a:cxn>
              </a:cxnLst>
              <a:rect l="0" t="0" r="r" b="b"/>
              <a:pathLst>
                <a:path w="82" h="40">
                  <a:moveTo>
                    <a:pt x="82" y="2"/>
                  </a:moveTo>
                  <a:cubicBezTo>
                    <a:pt x="82" y="1"/>
                    <a:pt x="81" y="1"/>
                    <a:pt x="81" y="0"/>
                  </a:cubicBezTo>
                  <a:cubicBezTo>
                    <a:pt x="77" y="0"/>
                    <a:pt x="0" y="37"/>
                    <a:pt x="0" y="37"/>
                  </a:cubicBezTo>
                  <a:cubicBezTo>
                    <a:pt x="1" y="40"/>
                    <a:pt x="1" y="40"/>
                    <a:pt x="1" y="40"/>
                  </a:cubicBezTo>
                  <a:lnTo>
                    <a:pt x="82" y="2"/>
                  </a:lnTo>
                  <a:close/>
                </a:path>
              </a:pathLst>
            </a:custGeom>
            <a:solidFill>
              <a:srgbClr val="5B7694"/>
            </a:solidFill>
            <a:ln w="9525">
              <a:noFill/>
              <a:round/>
            </a:ln>
          </p:spPr>
          <p:txBody>
            <a:bodyPr/>
            <a:lstStyle/>
            <a:p>
              <a:endParaRPr lang="en-US" altLang="zh-CN" dirty="0">
                <a:latin typeface="FrutigerNext LT Regular"/>
              </a:endParaRPr>
            </a:p>
          </p:txBody>
        </p:sp>
        <p:sp>
          <p:nvSpPr>
            <p:cNvPr id="533" name="5087d433-178f-4d0d-abd6-bc4a09d787e9"/>
            <p:cNvSpPr>
              <a:spLocks noChangeAspect="1"/>
            </p:cNvSpPr>
            <p:nvPr/>
          </p:nvSpPr>
          <p:spPr bwMode="auto">
            <a:xfrm>
              <a:off x="6952562" y="5011324"/>
              <a:ext cx="848995" cy="374822"/>
            </a:xfrm>
            <a:custGeom>
              <a:avLst/>
              <a:gdLst/>
              <a:ahLst/>
              <a:cxnLst>
                <a:cxn ang="0">
                  <a:pos x="190" y="86"/>
                </a:cxn>
                <a:cxn ang="0">
                  <a:pos x="187" y="89"/>
                </a:cxn>
                <a:cxn ang="0">
                  <a:pos x="3" y="66"/>
                </a:cxn>
                <a:cxn ang="0">
                  <a:pos x="1" y="63"/>
                </a:cxn>
                <a:cxn ang="0">
                  <a:pos x="0" y="3"/>
                </a:cxn>
                <a:cxn ang="0">
                  <a:pos x="3" y="0"/>
                </a:cxn>
                <a:cxn ang="0">
                  <a:pos x="188" y="21"/>
                </a:cxn>
                <a:cxn ang="0">
                  <a:pos x="190" y="24"/>
                </a:cxn>
                <a:cxn ang="0">
                  <a:pos x="190" y="86"/>
                </a:cxn>
              </a:cxnLst>
              <a:rect l="0" t="0" r="r" b="b"/>
              <a:pathLst>
                <a:path w="190" h="89">
                  <a:moveTo>
                    <a:pt x="190" y="86"/>
                  </a:moveTo>
                  <a:cubicBezTo>
                    <a:pt x="190" y="88"/>
                    <a:pt x="188" y="89"/>
                    <a:pt x="187" y="89"/>
                  </a:cubicBezTo>
                  <a:cubicBezTo>
                    <a:pt x="3" y="66"/>
                    <a:pt x="3" y="66"/>
                    <a:pt x="3" y="66"/>
                  </a:cubicBezTo>
                  <a:cubicBezTo>
                    <a:pt x="2" y="66"/>
                    <a:pt x="1" y="65"/>
                    <a:pt x="1" y="63"/>
                  </a:cubicBezTo>
                  <a:cubicBezTo>
                    <a:pt x="0" y="3"/>
                    <a:pt x="0" y="3"/>
                    <a:pt x="0" y="3"/>
                  </a:cubicBezTo>
                  <a:cubicBezTo>
                    <a:pt x="0" y="2"/>
                    <a:pt x="2" y="0"/>
                    <a:pt x="3" y="0"/>
                  </a:cubicBezTo>
                  <a:cubicBezTo>
                    <a:pt x="188" y="21"/>
                    <a:pt x="188" y="21"/>
                    <a:pt x="188" y="21"/>
                  </a:cubicBezTo>
                  <a:cubicBezTo>
                    <a:pt x="189" y="21"/>
                    <a:pt x="190" y="22"/>
                    <a:pt x="190" y="24"/>
                  </a:cubicBezTo>
                  <a:lnTo>
                    <a:pt x="190" y="86"/>
                  </a:lnTo>
                  <a:close/>
                </a:path>
              </a:pathLst>
            </a:custGeom>
            <a:solidFill>
              <a:srgbClr val="6A84A1"/>
            </a:solidFill>
            <a:ln w="9525">
              <a:noFill/>
              <a:round/>
            </a:ln>
          </p:spPr>
          <p:txBody>
            <a:bodyPr/>
            <a:lstStyle/>
            <a:p>
              <a:endParaRPr lang="en-US" altLang="zh-CN" dirty="0">
                <a:latin typeface="FrutigerNext LT Regular"/>
              </a:endParaRPr>
            </a:p>
          </p:txBody>
        </p:sp>
        <p:sp>
          <p:nvSpPr>
            <p:cNvPr id="534" name="b0caaddb-b4bb-45b0-9fb6-ad28a1db84d9"/>
            <p:cNvSpPr>
              <a:spLocks noChangeAspect="1"/>
            </p:cNvSpPr>
            <p:nvPr/>
          </p:nvSpPr>
          <p:spPr bwMode="auto">
            <a:xfrm>
              <a:off x="6952562" y="5014894"/>
              <a:ext cx="845214" cy="371252"/>
            </a:xfrm>
            <a:custGeom>
              <a:avLst/>
              <a:gdLst/>
              <a:ahLst/>
              <a:cxnLst>
                <a:cxn ang="0">
                  <a:pos x="189" y="86"/>
                </a:cxn>
                <a:cxn ang="0">
                  <a:pos x="186" y="88"/>
                </a:cxn>
                <a:cxn ang="0">
                  <a:pos x="2" y="66"/>
                </a:cxn>
                <a:cxn ang="0">
                  <a:pos x="0" y="64"/>
                </a:cxn>
                <a:cxn ang="0">
                  <a:pos x="0" y="2"/>
                </a:cxn>
                <a:cxn ang="0">
                  <a:pos x="2" y="0"/>
                </a:cxn>
                <a:cxn ang="0">
                  <a:pos x="186" y="21"/>
                </a:cxn>
                <a:cxn ang="0">
                  <a:pos x="189" y="24"/>
                </a:cxn>
                <a:cxn ang="0">
                  <a:pos x="189" y="86"/>
                </a:cxn>
              </a:cxnLst>
              <a:rect l="0" t="0" r="r" b="b"/>
              <a:pathLst>
                <a:path w="189" h="88">
                  <a:moveTo>
                    <a:pt x="189" y="86"/>
                  </a:moveTo>
                  <a:cubicBezTo>
                    <a:pt x="189" y="87"/>
                    <a:pt x="188" y="88"/>
                    <a:pt x="186" y="88"/>
                  </a:cubicBezTo>
                  <a:cubicBezTo>
                    <a:pt x="2" y="66"/>
                    <a:pt x="2" y="66"/>
                    <a:pt x="2" y="66"/>
                  </a:cubicBezTo>
                  <a:cubicBezTo>
                    <a:pt x="1" y="66"/>
                    <a:pt x="0" y="65"/>
                    <a:pt x="0" y="64"/>
                  </a:cubicBezTo>
                  <a:cubicBezTo>
                    <a:pt x="0" y="2"/>
                    <a:pt x="0" y="2"/>
                    <a:pt x="0" y="2"/>
                  </a:cubicBezTo>
                  <a:cubicBezTo>
                    <a:pt x="0" y="1"/>
                    <a:pt x="1" y="0"/>
                    <a:pt x="2" y="0"/>
                  </a:cubicBezTo>
                  <a:cubicBezTo>
                    <a:pt x="186" y="21"/>
                    <a:pt x="186" y="21"/>
                    <a:pt x="186" y="21"/>
                  </a:cubicBezTo>
                  <a:cubicBezTo>
                    <a:pt x="188" y="22"/>
                    <a:pt x="189" y="23"/>
                    <a:pt x="189" y="24"/>
                  </a:cubicBezTo>
                  <a:lnTo>
                    <a:pt x="189" y="86"/>
                  </a:lnTo>
                  <a:close/>
                </a:path>
              </a:pathLst>
            </a:custGeom>
            <a:solidFill>
              <a:srgbClr val="8AA2BA"/>
            </a:solidFill>
            <a:ln w="9525">
              <a:noFill/>
              <a:round/>
            </a:ln>
          </p:spPr>
          <p:txBody>
            <a:bodyPr/>
            <a:lstStyle/>
            <a:p>
              <a:endParaRPr lang="en-US" altLang="zh-CN" dirty="0">
                <a:latin typeface="FrutigerNext LT Regular"/>
              </a:endParaRPr>
            </a:p>
          </p:txBody>
        </p:sp>
        <p:sp>
          <p:nvSpPr>
            <p:cNvPr id="535" name="ae9e21e2-48b1-431f-b7d6-963fc28a56e9"/>
            <p:cNvSpPr>
              <a:spLocks noChangeAspect="1"/>
            </p:cNvSpPr>
            <p:nvPr/>
          </p:nvSpPr>
          <p:spPr bwMode="auto">
            <a:xfrm>
              <a:off x="6997943" y="5020249"/>
              <a:ext cx="731762" cy="356973"/>
            </a:xfrm>
            <a:custGeom>
              <a:avLst/>
              <a:gdLst/>
              <a:ahLst/>
              <a:cxnLst>
                <a:cxn ang="0">
                  <a:pos x="0" y="156"/>
                </a:cxn>
                <a:cxn ang="0">
                  <a:pos x="0" y="0"/>
                </a:cxn>
                <a:cxn ang="0">
                  <a:pos x="387" y="45"/>
                </a:cxn>
                <a:cxn ang="0">
                  <a:pos x="387" y="200"/>
                </a:cxn>
                <a:cxn ang="0">
                  <a:pos x="0" y="156"/>
                </a:cxn>
              </a:cxnLst>
              <a:rect l="0" t="0" r="r" b="b"/>
              <a:pathLst>
                <a:path w="387" h="200">
                  <a:moveTo>
                    <a:pt x="0" y="156"/>
                  </a:moveTo>
                  <a:lnTo>
                    <a:pt x="0" y="0"/>
                  </a:lnTo>
                  <a:lnTo>
                    <a:pt x="387" y="45"/>
                  </a:lnTo>
                  <a:lnTo>
                    <a:pt x="387" y="200"/>
                  </a:lnTo>
                  <a:lnTo>
                    <a:pt x="0" y="156"/>
                  </a:lnTo>
                  <a:close/>
                </a:path>
              </a:pathLst>
            </a:custGeom>
            <a:solidFill>
              <a:srgbClr val="0C3C68"/>
            </a:solidFill>
            <a:ln w="9525">
              <a:noFill/>
              <a:round/>
            </a:ln>
          </p:spPr>
          <p:txBody>
            <a:bodyPr/>
            <a:lstStyle/>
            <a:p>
              <a:endParaRPr lang="en-US" altLang="zh-CN" dirty="0">
                <a:latin typeface="FrutigerNext LT Regular"/>
              </a:endParaRPr>
            </a:p>
          </p:txBody>
        </p:sp>
        <p:sp>
          <p:nvSpPr>
            <p:cNvPr id="536" name="87002365-2881-4f78-93f6-165d868ef888"/>
            <p:cNvSpPr>
              <a:spLocks noChangeAspect="1"/>
            </p:cNvSpPr>
            <p:nvPr/>
          </p:nvSpPr>
          <p:spPr bwMode="auto">
            <a:xfrm>
              <a:off x="7548183" y="5302257"/>
              <a:ext cx="173959" cy="71395"/>
            </a:xfrm>
            <a:custGeom>
              <a:avLst/>
              <a:gdLst/>
              <a:ahLst/>
              <a:cxnLst>
                <a:cxn ang="0">
                  <a:pos x="0" y="0"/>
                </a:cxn>
                <a:cxn ang="0">
                  <a:pos x="92" y="12"/>
                </a:cxn>
                <a:cxn ang="0">
                  <a:pos x="92" y="40"/>
                </a:cxn>
                <a:cxn ang="0">
                  <a:pos x="0" y="28"/>
                </a:cxn>
                <a:cxn ang="0">
                  <a:pos x="0" y="0"/>
                </a:cxn>
              </a:cxnLst>
              <a:rect l="0" t="0" r="r" b="b"/>
              <a:pathLst>
                <a:path w="92" h="40">
                  <a:moveTo>
                    <a:pt x="0" y="0"/>
                  </a:moveTo>
                  <a:lnTo>
                    <a:pt x="92" y="12"/>
                  </a:lnTo>
                  <a:lnTo>
                    <a:pt x="92" y="40"/>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37" name="34eb53dc-6107-4cd8-aace-bd215f4e0c28"/>
            <p:cNvSpPr>
              <a:spLocks noChangeAspect="1"/>
            </p:cNvSpPr>
            <p:nvPr/>
          </p:nvSpPr>
          <p:spPr bwMode="auto">
            <a:xfrm>
              <a:off x="7548183" y="5311182"/>
              <a:ext cx="30253" cy="37483"/>
            </a:xfrm>
            <a:custGeom>
              <a:avLst/>
              <a:gdLst/>
              <a:ahLst/>
              <a:cxnLst>
                <a:cxn ang="0">
                  <a:pos x="0" y="21"/>
                </a:cxn>
                <a:cxn ang="0">
                  <a:pos x="16" y="21"/>
                </a:cxn>
                <a:cxn ang="0">
                  <a:pos x="16" y="2"/>
                </a:cxn>
                <a:cxn ang="0">
                  <a:pos x="0" y="0"/>
                </a:cxn>
                <a:cxn ang="0">
                  <a:pos x="0" y="21"/>
                </a:cxn>
              </a:cxnLst>
              <a:rect l="0" t="0" r="r" b="b"/>
              <a:pathLst>
                <a:path w="16" h="21">
                  <a:moveTo>
                    <a:pt x="0" y="21"/>
                  </a:moveTo>
                  <a:lnTo>
                    <a:pt x="16" y="21"/>
                  </a:lnTo>
                  <a:lnTo>
                    <a:pt x="16"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38" name="a0fb1a84-db7c-484b-92c9-a11dbb554571"/>
            <p:cNvSpPr>
              <a:spLocks noChangeAspect="1"/>
            </p:cNvSpPr>
            <p:nvPr/>
          </p:nvSpPr>
          <p:spPr bwMode="auto">
            <a:xfrm>
              <a:off x="7578436" y="5314751"/>
              <a:ext cx="107779" cy="55331"/>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539" name="738b8b33-6d89-428c-b10b-8b63384d7073"/>
            <p:cNvSpPr>
              <a:spLocks noChangeAspect="1"/>
            </p:cNvSpPr>
            <p:nvPr/>
          </p:nvSpPr>
          <p:spPr bwMode="auto">
            <a:xfrm>
              <a:off x="7548183" y="5305827"/>
              <a:ext cx="30253" cy="8924"/>
            </a:xfrm>
            <a:custGeom>
              <a:avLst/>
              <a:gdLst/>
              <a:ahLst/>
              <a:cxnLst>
                <a:cxn ang="0">
                  <a:pos x="0" y="3"/>
                </a:cxn>
                <a:cxn ang="0">
                  <a:pos x="0" y="0"/>
                </a:cxn>
                <a:cxn ang="0">
                  <a:pos x="16" y="3"/>
                </a:cxn>
                <a:cxn ang="0">
                  <a:pos x="16" y="5"/>
                </a:cxn>
                <a:cxn ang="0">
                  <a:pos x="0" y="3"/>
                </a:cxn>
              </a:cxnLst>
              <a:rect l="0" t="0" r="r" b="b"/>
              <a:pathLst>
                <a:path w="16" h="5">
                  <a:moveTo>
                    <a:pt x="0" y="3"/>
                  </a:moveTo>
                  <a:lnTo>
                    <a:pt x="0" y="0"/>
                  </a:lnTo>
                  <a:lnTo>
                    <a:pt x="16" y="3"/>
                  </a:lnTo>
                  <a:lnTo>
                    <a:pt x="16" y="5"/>
                  </a:lnTo>
                  <a:lnTo>
                    <a:pt x="0" y="3"/>
                  </a:lnTo>
                  <a:close/>
                </a:path>
              </a:pathLst>
            </a:custGeom>
            <a:solidFill>
              <a:srgbClr val="A4B4CB"/>
            </a:solidFill>
            <a:ln w="9525">
              <a:noFill/>
              <a:round/>
            </a:ln>
          </p:spPr>
          <p:txBody>
            <a:bodyPr/>
            <a:lstStyle/>
            <a:p>
              <a:endParaRPr lang="en-US" altLang="zh-CN" dirty="0">
                <a:latin typeface="FrutigerNext LT Regular"/>
              </a:endParaRPr>
            </a:p>
          </p:txBody>
        </p:sp>
        <p:sp>
          <p:nvSpPr>
            <p:cNvPr id="540" name="b9f74c1e-00fd-4c55-8e27-b3f7094bf2f9"/>
            <p:cNvSpPr>
              <a:spLocks noChangeAspect="1"/>
            </p:cNvSpPr>
            <p:nvPr/>
          </p:nvSpPr>
          <p:spPr bwMode="auto">
            <a:xfrm>
              <a:off x="7578436" y="5311182"/>
              <a:ext cx="107779" cy="19633"/>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7" y="5"/>
                    <a:pt x="23" y="4"/>
                  </a:cubicBezTo>
                  <a:cubicBezTo>
                    <a:pt x="24" y="5"/>
                    <a:pt x="24" y="4"/>
                    <a:pt x="24" y="4"/>
                  </a:cubicBezTo>
                  <a:cubicBezTo>
                    <a:pt x="24" y="4"/>
                    <a:pt x="14"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41" name="a99476bb-55bf-4ba4-9b83-aa957cfcc866"/>
            <p:cNvSpPr>
              <a:spLocks noChangeAspect="1"/>
            </p:cNvSpPr>
            <p:nvPr/>
          </p:nvSpPr>
          <p:spPr bwMode="auto">
            <a:xfrm>
              <a:off x="7686215" y="5327245"/>
              <a:ext cx="3782" cy="12494"/>
            </a:xfrm>
            <a:custGeom>
              <a:avLst/>
              <a:gdLst/>
              <a:ahLst/>
              <a:cxnLst>
                <a:cxn ang="0">
                  <a:pos x="2" y="7"/>
                </a:cxn>
                <a:cxn ang="0">
                  <a:pos x="0" y="7"/>
                </a:cxn>
                <a:cxn ang="0">
                  <a:pos x="0" y="0"/>
                </a:cxn>
                <a:cxn ang="0">
                  <a:pos x="2" y="2"/>
                </a:cxn>
                <a:cxn ang="0">
                  <a:pos x="2" y="7"/>
                </a:cxn>
              </a:cxnLst>
              <a:rect l="0" t="0" r="r" b="b"/>
              <a:pathLst>
                <a:path w="2" h="7">
                  <a:moveTo>
                    <a:pt x="2" y="7"/>
                  </a:moveTo>
                  <a:lnTo>
                    <a:pt x="0" y="7"/>
                  </a:lnTo>
                  <a:lnTo>
                    <a:pt x="0" y="0"/>
                  </a:lnTo>
                  <a:lnTo>
                    <a:pt x="2" y="2"/>
                  </a:lnTo>
                  <a:lnTo>
                    <a:pt x="2" y="7"/>
                  </a:lnTo>
                  <a:close/>
                </a:path>
              </a:pathLst>
            </a:custGeom>
            <a:solidFill>
              <a:srgbClr val="D2DAE4"/>
            </a:solidFill>
            <a:ln w="9525">
              <a:noFill/>
              <a:round/>
            </a:ln>
          </p:spPr>
          <p:txBody>
            <a:bodyPr/>
            <a:lstStyle/>
            <a:p>
              <a:endParaRPr lang="en-US" altLang="zh-CN" dirty="0">
                <a:latin typeface="FrutigerNext LT Regular"/>
              </a:endParaRPr>
            </a:p>
          </p:txBody>
        </p:sp>
        <p:sp>
          <p:nvSpPr>
            <p:cNvPr id="542" name="eccdc5a8-381f-4778-a182-bd06bfc69f16"/>
            <p:cNvSpPr>
              <a:spLocks noChangeAspect="1"/>
            </p:cNvSpPr>
            <p:nvPr/>
          </p:nvSpPr>
          <p:spPr bwMode="auto">
            <a:xfrm>
              <a:off x="7548183" y="5246926"/>
              <a:ext cx="173959" cy="71395"/>
            </a:xfrm>
            <a:custGeom>
              <a:avLst/>
              <a:gdLst/>
              <a:ahLst/>
              <a:cxnLst>
                <a:cxn ang="0">
                  <a:pos x="0" y="0"/>
                </a:cxn>
                <a:cxn ang="0">
                  <a:pos x="92" y="12"/>
                </a:cxn>
                <a:cxn ang="0">
                  <a:pos x="92" y="40"/>
                </a:cxn>
                <a:cxn ang="0">
                  <a:pos x="0" y="29"/>
                </a:cxn>
                <a:cxn ang="0">
                  <a:pos x="0" y="0"/>
                </a:cxn>
              </a:cxnLst>
              <a:rect l="0" t="0" r="r" b="b"/>
              <a:pathLst>
                <a:path w="92" h="40">
                  <a:moveTo>
                    <a:pt x="0" y="0"/>
                  </a:moveTo>
                  <a:lnTo>
                    <a:pt x="92" y="12"/>
                  </a:lnTo>
                  <a:lnTo>
                    <a:pt x="92" y="40"/>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43" name="dc84b0fa-d523-462a-bb41-5472858f524e"/>
            <p:cNvSpPr>
              <a:spLocks noChangeAspect="1"/>
            </p:cNvSpPr>
            <p:nvPr/>
          </p:nvSpPr>
          <p:spPr bwMode="auto">
            <a:xfrm>
              <a:off x="7548183" y="5255851"/>
              <a:ext cx="30253" cy="42837"/>
            </a:xfrm>
            <a:custGeom>
              <a:avLst/>
              <a:gdLst/>
              <a:ahLst/>
              <a:cxnLst>
                <a:cxn ang="0">
                  <a:pos x="0" y="21"/>
                </a:cxn>
                <a:cxn ang="0">
                  <a:pos x="16" y="24"/>
                </a:cxn>
                <a:cxn ang="0">
                  <a:pos x="16" y="2"/>
                </a:cxn>
                <a:cxn ang="0">
                  <a:pos x="0" y="0"/>
                </a:cxn>
                <a:cxn ang="0">
                  <a:pos x="0" y="21"/>
                </a:cxn>
              </a:cxnLst>
              <a:rect l="0" t="0" r="r" b="b"/>
              <a:pathLst>
                <a:path w="16" h="24">
                  <a:moveTo>
                    <a:pt x="0" y="21"/>
                  </a:moveTo>
                  <a:lnTo>
                    <a:pt x="16" y="24"/>
                  </a:lnTo>
                  <a:lnTo>
                    <a:pt x="16"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44" name="893e8db0-86a1-4826-9265-3ce423efccec"/>
            <p:cNvSpPr>
              <a:spLocks noChangeAspect="1"/>
            </p:cNvSpPr>
            <p:nvPr/>
          </p:nvSpPr>
          <p:spPr bwMode="auto">
            <a:xfrm>
              <a:off x="7578436" y="5259420"/>
              <a:ext cx="107779" cy="55331"/>
            </a:xfrm>
            <a:custGeom>
              <a:avLst/>
              <a:gdLst/>
              <a:ahLst/>
              <a:cxnLst>
                <a:cxn ang="0">
                  <a:pos x="0" y="9"/>
                </a:cxn>
                <a:cxn ang="0">
                  <a:pos x="24" y="7"/>
                </a:cxn>
                <a:cxn ang="0">
                  <a:pos x="24" y="3"/>
                </a:cxn>
                <a:cxn ang="0">
                  <a:pos x="0" y="0"/>
                </a:cxn>
                <a:cxn ang="0">
                  <a:pos x="0" y="9"/>
                </a:cxn>
              </a:cxnLst>
              <a:rect l="0" t="0" r="r" b="b"/>
              <a:pathLst>
                <a:path w="24" h="13">
                  <a:moveTo>
                    <a:pt x="0" y="9"/>
                  </a:moveTo>
                  <a:cubicBezTo>
                    <a:pt x="0" y="9"/>
                    <a:pt x="11" y="13"/>
                    <a:pt x="24" y="7"/>
                  </a:cubicBezTo>
                  <a:cubicBezTo>
                    <a:pt x="24" y="3"/>
                    <a:pt x="24" y="3"/>
                    <a:pt x="24" y="3"/>
                  </a:cubicBezTo>
                  <a:cubicBezTo>
                    <a:pt x="24" y="3"/>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545" name="5c9e88af-5987-46d8-a959-070fe879f568"/>
            <p:cNvSpPr>
              <a:spLocks noChangeAspect="1"/>
            </p:cNvSpPr>
            <p:nvPr/>
          </p:nvSpPr>
          <p:spPr bwMode="auto">
            <a:xfrm>
              <a:off x="7548183" y="5252281"/>
              <a:ext cx="30253" cy="7139"/>
            </a:xfrm>
            <a:custGeom>
              <a:avLst/>
              <a:gdLst/>
              <a:ahLst/>
              <a:cxnLst>
                <a:cxn ang="0">
                  <a:pos x="0" y="2"/>
                </a:cxn>
                <a:cxn ang="0">
                  <a:pos x="0" y="0"/>
                </a:cxn>
                <a:cxn ang="0">
                  <a:pos x="16" y="2"/>
                </a:cxn>
                <a:cxn ang="0">
                  <a:pos x="16" y="4"/>
                </a:cxn>
                <a:cxn ang="0">
                  <a:pos x="0" y="2"/>
                </a:cxn>
              </a:cxnLst>
              <a:rect l="0" t="0" r="r" b="b"/>
              <a:pathLst>
                <a:path w="16" h="4">
                  <a:moveTo>
                    <a:pt x="0" y="2"/>
                  </a:moveTo>
                  <a:lnTo>
                    <a:pt x="0" y="0"/>
                  </a:lnTo>
                  <a:lnTo>
                    <a:pt x="16" y="2"/>
                  </a:lnTo>
                  <a:lnTo>
                    <a:pt x="16"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546" name="12787e6b-ce4b-4fa3-99e8-b2a77242f982"/>
            <p:cNvSpPr>
              <a:spLocks noChangeAspect="1"/>
            </p:cNvSpPr>
            <p:nvPr/>
          </p:nvSpPr>
          <p:spPr bwMode="auto">
            <a:xfrm>
              <a:off x="7578436" y="5255851"/>
              <a:ext cx="107779" cy="21418"/>
            </a:xfrm>
            <a:custGeom>
              <a:avLst/>
              <a:gdLst/>
              <a:ahLst/>
              <a:cxnLst>
                <a:cxn ang="0">
                  <a:pos x="0" y="0"/>
                </a:cxn>
                <a:cxn ang="0">
                  <a:pos x="23" y="4"/>
                </a:cxn>
                <a:cxn ang="0">
                  <a:pos x="24" y="5"/>
                </a:cxn>
                <a:cxn ang="0">
                  <a:pos x="7" y="4"/>
                </a:cxn>
                <a:cxn ang="0">
                  <a:pos x="0" y="1"/>
                </a:cxn>
                <a:cxn ang="0">
                  <a:pos x="0" y="0"/>
                </a:cxn>
              </a:cxnLst>
              <a:rect l="0" t="0" r="r" b="b"/>
              <a:pathLst>
                <a:path w="24" h="5">
                  <a:moveTo>
                    <a:pt x="0" y="0"/>
                  </a:moveTo>
                  <a:cubicBezTo>
                    <a:pt x="0" y="0"/>
                    <a:pt x="7" y="5"/>
                    <a:pt x="23" y="4"/>
                  </a:cubicBezTo>
                  <a:cubicBezTo>
                    <a:pt x="24" y="5"/>
                    <a:pt x="24" y="5"/>
                    <a:pt x="24" y="5"/>
                  </a:cubicBezTo>
                  <a:cubicBezTo>
                    <a:pt x="24" y="5"/>
                    <a:pt x="14" y="5"/>
                    <a:pt x="7" y="4"/>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47" name="7b58d775-62a4-46cb-8f38-bac967501ab5"/>
            <p:cNvSpPr>
              <a:spLocks noChangeAspect="1"/>
            </p:cNvSpPr>
            <p:nvPr/>
          </p:nvSpPr>
          <p:spPr bwMode="auto">
            <a:xfrm>
              <a:off x="7686215" y="5277269"/>
              <a:ext cx="3782"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sp>
          <p:nvSpPr>
            <p:cNvPr id="548" name="5c97eb4c-7fb6-4d92-b199-1d7aede3e82e"/>
            <p:cNvSpPr>
              <a:spLocks noChangeAspect="1"/>
            </p:cNvSpPr>
            <p:nvPr/>
          </p:nvSpPr>
          <p:spPr bwMode="auto">
            <a:xfrm>
              <a:off x="7548183" y="5196950"/>
              <a:ext cx="173959" cy="67825"/>
            </a:xfrm>
            <a:custGeom>
              <a:avLst/>
              <a:gdLst/>
              <a:ahLst/>
              <a:cxnLst>
                <a:cxn ang="0">
                  <a:pos x="0" y="0"/>
                </a:cxn>
                <a:cxn ang="0">
                  <a:pos x="92" y="9"/>
                </a:cxn>
                <a:cxn ang="0">
                  <a:pos x="92" y="38"/>
                </a:cxn>
                <a:cxn ang="0">
                  <a:pos x="0" y="26"/>
                </a:cxn>
                <a:cxn ang="0">
                  <a:pos x="0" y="0"/>
                </a:cxn>
              </a:cxnLst>
              <a:rect l="0" t="0" r="r" b="b"/>
              <a:pathLst>
                <a:path w="92" h="38">
                  <a:moveTo>
                    <a:pt x="0" y="0"/>
                  </a:moveTo>
                  <a:lnTo>
                    <a:pt x="92" y="9"/>
                  </a:lnTo>
                  <a:lnTo>
                    <a:pt x="92" y="38"/>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49" name="6bbc0fcd-7213-4c7b-a0b1-8ba65b02b00f"/>
            <p:cNvSpPr>
              <a:spLocks noChangeAspect="1"/>
            </p:cNvSpPr>
            <p:nvPr/>
          </p:nvSpPr>
          <p:spPr bwMode="auto">
            <a:xfrm>
              <a:off x="7548183" y="5200520"/>
              <a:ext cx="30253" cy="42837"/>
            </a:xfrm>
            <a:custGeom>
              <a:avLst/>
              <a:gdLst/>
              <a:ahLst/>
              <a:cxnLst>
                <a:cxn ang="0">
                  <a:pos x="0" y="22"/>
                </a:cxn>
                <a:cxn ang="0">
                  <a:pos x="16" y="24"/>
                </a:cxn>
                <a:cxn ang="0">
                  <a:pos x="16" y="3"/>
                </a:cxn>
                <a:cxn ang="0">
                  <a:pos x="0" y="0"/>
                </a:cxn>
                <a:cxn ang="0">
                  <a:pos x="0" y="22"/>
                </a:cxn>
              </a:cxnLst>
              <a:rect l="0" t="0" r="r" b="b"/>
              <a:pathLst>
                <a:path w="16" h="24">
                  <a:moveTo>
                    <a:pt x="0" y="22"/>
                  </a:moveTo>
                  <a:lnTo>
                    <a:pt x="16" y="24"/>
                  </a:lnTo>
                  <a:lnTo>
                    <a:pt x="16"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550" name="05945373-693e-4263-bd23-bd969f3584e4"/>
            <p:cNvSpPr>
              <a:spLocks noChangeAspect="1"/>
            </p:cNvSpPr>
            <p:nvPr/>
          </p:nvSpPr>
          <p:spPr bwMode="auto">
            <a:xfrm>
              <a:off x="7578436" y="5205874"/>
              <a:ext cx="107779" cy="53546"/>
            </a:xfrm>
            <a:custGeom>
              <a:avLst/>
              <a:gdLst/>
              <a:ahLst/>
              <a:cxnLst>
                <a:cxn ang="0">
                  <a:pos x="0" y="9"/>
                </a:cxn>
                <a:cxn ang="0">
                  <a:pos x="24" y="7"/>
                </a:cxn>
                <a:cxn ang="0">
                  <a:pos x="24" y="4"/>
                </a:cxn>
                <a:cxn ang="0">
                  <a:pos x="0" y="0"/>
                </a:cxn>
                <a:cxn ang="0">
                  <a:pos x="0" y="9"/>
                </a:cxn>
              </a:cxnLst>
              <a:rect l="0" t="0" r="r" b="b"/>
              <a:pathLst>
                <a:path w="24" h="13">
                  <a:moveTo>
                    <a:pt x="0" y="9"/>
                  </a:moveTo>
                  <a:cubicBezTo>
                    <a:pt x="0" y="9"/>
                    <a:pt x="11" y="13"/>
                    <a:pt x="24" y="7"/>
                  </a:cubicBezTo>
                  <a:cubicBezTo>
                    <a:pt x="24" y="4"/>
                    <a:pt x="24" y="4"/>
                    <a:pt x="24" y="4"/>
                  </a:cubicBezTo>
                  <a:cubicBezTo>
                    <a:pt x="24"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551" name="a0578c47-4baa-4572-be71-2b12a8eb1d58"/>
            <p:cNvSpPr>
              <a:spLocks noChangeAspect="1"/>
            </p:cNvSpPr>
            <p:nvPr/>
          </p:nvSpPr>
          <p:spPr bwMode="auto">
            <a:xfrm>
              <a:off x="7548183" y="5196950"/>
              <a:ext cx="30253" cy="8924"/>
            </a:xfrm>
            <a:custGeom>
              <a:avLst/>
              <a:gdLst/>
              <a:ahLst/>
              <a:cxnLst>
                <a:cxn ang="0">
                  <a:pos x="0" y="2"/>
                </a:cxn>
                <a:cxn ang="0">
                  <a:pos x="0" y="0"/>
                </a:cxn>
                <a:cxn ang="0">
                  <a:pos x="16" y="5"/>
                </a:cxn>
                <a:cxn ang="0">
                  <a:pos x="16" y="5"/>
                </a:cxn>
                <a:cxn ang="0">
                  <a:pos x="0" y="2"/>
                </a:cxn>
              </a:cxnLst>
              <a:rect l="0" t="0" r="r" b="b"/>
              <a:pathLst>
                <a:path w="16" h="5">
                  <a:moveTo>
                    <a:pt x="0" y="2"/>
                  </a:moveTo>
                  <a:lnTo>
                    <a:pt x="0" y="0"/>
                  </a:lnTo>
                  <a:lnTo>
                    <a:pt x="16" y="5"/>
                  </a:lnTo>
                  <a:lnTo>
                    <a:pt x="16"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552" name="bcbb1451-b892-4d4e-ad05-f5b081dca68d"/>
            <p:cNvSpPr>
              <a:spLocks noChangeAspect="1"/>
            </p:cNvSpPr>
            <p:nvPr/>
          </p:nvSpPr>
          <p:spPr bwMode="auto">
            <a:xfrm>
              <a:off x="7578436" y="5205874"/>
              <a:ext cx="107779" cy="16064"/>
            </a:xfrm>
            <a:custGeom>
              <a:avLst/>
              <a:gdLst/>
              <a:ahLst/>
              <a:cxnLst>
                <a:cxn ang="0">
                  <a:pos x="0" y="0"/>
                </a:cxn>
                <a:cxn ang="0">
                  <a:pos x="23" y="3"/>
                </a:cxn>
                <a:cxn ang="0">
                  <a:pos x="24" y="4"/>
                </a:cxn>
                <a:cxn ang="0">
                  <a:pos x="7" y="3"/>
                </a:cxn>
                <a:cxn ang="0">
                  <a:pos x="0" y="0"/>
                </a:cxn>
              </a:cxnLst>
              <a:rect l="0" t="0" r="r" b="b"/>
              <a:pathLst>
                <a:path w="24" h="4">
                  <a:moveTo>
                    <a:pt x="0" y="0"/>
                  </a:moveTo>
                  <a:cubicBezTo>
                    <a:pt x="0" y="0"/>
                    <a:pt x="7" y="4"/>
                    <a:pt x="23" y="3"/>
                  </a:cubicBezTo>
                  <a:cubicBezTo>
                    <a:pt x="24" y="4"/>
                    <a:pt x="24" y="4"/>
                    <a:pt x="24" y="4"/>
                  </a:cubicBezTo>
                  <a:cubicBezTo>
                    <a:pt x="24" y="4"/>
                    <a:pt x="14" y="4"/>
                    <a:pt x="7"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553" name="4ef8e440-2964-469b-ae45-8fdfdd211b52"/>
            <p:cNvSpPr>
              <a:spLocks noChangeAspect="1" noChangeArrowheads="1"/>
            </p:cNvSpPr>
            <p:nvPr/>
          </p:nvSpPr>
          <p:spPr bwMode="auto">
            <a:xfrm>
              <a:off x="7686215" y="5221939"/>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554" name="adc9051f-3466-4f0c-97fe-8a526596abfe"/>
            <p:cNvSpPr>
              <a:spLocks noChangeAspect="1"/>
            </p:cNvSpPr>
            <p:nvPr/>
          </p:nvSpPr>
          <p:spPr bwMode="auto">
            <a:xfrm>
              <a:off x="7548183" y="5141619"/>
              <a:ext cx="173959" cy="67825"/>
            </a:xfrm>
            <a:custGeom>
              <a:avLst/>
              <a:gdLst/>
              <a:ahLst/>
              <a:cxnLst>
                <a:cxn ang="0">
                  <a:pos x="0" y="0"/>
                </a:cxn>
                <a:cxn ang="0">
                  <a:pos x="92" y="10"/>
                </a:cxn>
                <a:cxn ang="0">
                  <a:pos x="92" y="38"/>
                </a:cxn>
                <a:cxn ang="0">
                  <a:pos x="0" y="29"/>
                </a:cxn>
                <a:cxn ang="0">
                  <a:pos x="0" y="0"/>
                </a:cxn>
              </a:cxnLst>
              <a:rect l="0" t="0" r="r" b="b"/>
              <a:pathLst>
                <a:path w="92" h="38">
                  <a:moveTo>
                    <a:pt x="0" y="0"/>
                  </a:moveTo>
                  <a:lnTo>
                    <a:pt x="92" y="10"/>
                  </a:lnTo>
                  <a:lnTo>
                    <a:pt x="92"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55" name="5b98219d-bab4-4dcc-8870-a75ffe55f4e1"/>
            <p:cNvSpPr>
              <a:spLocks noChangeAspect="1"/>
            </p:cNvSpPr>
            <p:nvPr/>
          </p:nvSpPr>
          <p:spPr bwMode="auto">
            <a:xfrm>
              <a:off x="7548183" y="5146973"/>
              <a:ext cx="30253" cy="41052"/>
            </a:xfrm>
            <a:custGeom>
              <a:avLst/>
              <a:gdLst/>
              <a:ahLst/>
              <a:cxnLst>
                <a:cxn ang="0">
                  <a:pos x="0" y="21"/>
                </a:cxn>
                <a:cxn ang="0">
                  <a:pos x="16" y="23"/>
                </a:cxn>
                <a:cxn ang="0">
                  <a:pos x="16" y="4"/>
                </a:cxn>
                <a:cxn ang="0">
                  <a:pos x="0" y="0"/>
                </a:cxn>
                <a:cxn ang="0">
                  <a:pos x="0" y="21"/>
                </a:cxn>
              </a:cxnLst>
              <a:rect l="0" t="0" r="r" b="b"/>
              <a:pathLst>
                <a:path w="16" h="23">
                  <a:moveTo>
                    <a:pt x="0" y="21"/>
                  </a:moveTo>
                  <a:lnTo>
                    <a:pt x="16" y="23"/>
                  </a:lnTo>
                  <a:lnTo>
                    <a:pt x="16" y="4"/>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56" name="77225927-8b16-4d67-82a3-064180ddfcf9"/>
            <p:cNvSpPr>
              <a:spLocks noChangeAspect="1"/>
            </p:cNvSpPr>
            <p:nvPr/>
          </p:nvSpPr>
          <p:spPr bwMode="auto">
            <a:xfrm>
              <a:off x="7578436" y="5154114"/>
              <a:ext cx="107779" cy="55331"/>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557" name="2a8211cb-5dee-4b7f-a81e-969716c30532"/>
            <p:cNvSpPr>
              <a:spLocks noChangeAspect="1"/>
            </p:cNvSpPr>
            <p:nvPr/>
          </p:nvSpPr>
          <p:spPr bwMode="auto">
            <a:xfrm>
              <a:off x="7548183" y="5146973"/>
              <a:ext cx="30253" cy="7139"/>
            </a:xfrm>
            <a:custGeom>
              <a:avLst/>
              <a:gdLst/>
              <a:ahLst/>
              <a:cxnLst>
                <a:cxn ang="0">
                  <a:pos x="0" y="0"/>
                </a:cxn>
                <a:cxn ang="0">
                  <a:pos x="0" y="0"/>
                </a:cxn>
                <a:cxn ang="0">
                  <a:pos x="16" y="2"/>
                </a:cxn>
                <a:cxn ang="0">
                  <a:pos x="16" y="4"/>
                </a:cxn>
                <a:cxn ang="0">
                  <a:pos x="0" y="0"/>
                </a:cxn>
              </a:cxnLst>
              <a:rect l="0" t="0" r="r" b="b"/>
              <a:pathLst>
                <a:path w="16" h="4">
                  <a:moveTo>
                    <a:pt x="0" y="0"/>
                  </a:moveTo>
                  <a:lnTo>
                    <a:pt x="0" y="0"/>
                  </a:lnTo>
                  <a:lnTo>
                    <a:pt x="16" y="2"/>
                  </a:lnTo>
                  <a:lnTo>
                    <a:pt x="16" y="4"/>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58" name="bb2694ca-afbb-4a24-bf53-965cda468927"/>
            <p:cNvSpPr>
              <a:spLocks noChangeAspect="1"/>
            </p:cNvSpPr>
            <p:nvPr/>
          </p:nvSpPr>
          <p:spPr bwMode="auto">
            <a:xfrm>
              <a:off x="7578436" y="5150544"/>
              <a:ext cx="107779" cy="21418"/>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6" y="5"/>
                    <a:pt x="23" y="4"/>
                  </a:cubicBezTo>
                  <a:cubicBezTo>
                    <a:pt x="24" y="4"/>
                    <a:pt x="24" y="4"/>
                    <a:pt x="24" y="4"/>
                  </a:cubicBezTo>
                  <a:cubicBezTo>
                    <a:pt x="24" y="4"/>
                    <a:pt x="14"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59" name="343bd82b-f876-4fc9-9189-239ded63d067"/>
            <p:cNvSpPr>
              <a:spLocks noChangeAspect="1" noChangeArrowheads="1"/>
            </p:cNvSpPr>
            <p:nvPr/>
          </p:nvSpPr>
          <p:spPr bwMode="auto">
            <a:xfrm>
              <a:off x="7686215" y="5166608"/>
              <a:ext cx="189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560" name="8e4247c4-d89f-4006-92fc-72fab1cc975b"/>
            <p:cNvSpPr>
              <a:spLocks noChangeAspect="1"/>
            </p:cNvSpPr>
            <p:nvPr/>
          </p:nvSpPr>
          <p:spPr bwMode="auto">
            <a:xfrm>
              <a:off x="7548183" y="5086289"/>
              <a:ext cx="173959" cy="73179"/>
            </a:xfrm>
            <a:custGeom>
              <a:avLst/>
              <a:gdLst/>
              <a:ahLst/>
              <a:cxnLst>
                <a:cxn ang="0">
                  <a:pos x="0" y="0"/>
                </a:cxn>
                <a:cxn ang="0">
                  <a:pos x="92" y="12"/>
                </a:cxn>
                <a:cxn ang="0">
                  <a:pos x="92" y="41"/>
                </a:cxn>
                <a:cxn ang="0">
                  <a:pos x="0" y="29"/>
                </a:cxn>
                <a:cxn ang="0">
                  <a:pos x="0" y="0"/>
                </a:cxn>
              </a:cxnLst>
              <a:rect l="0" t="0" r="r" b="b"/>
              <a:pathLst>
                <a:path w="92" h="41">
                  <a:moveTo>
                    <a:pt x="0" y="0"/>
                  </a:moveTo>
                  <a:lnTo>
                    <a:pt x="92" y="12"/>
                  </a:lnTo>
                  <a:lnTo>
                    <a:pt x="92" y="41"/>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61" name="dc6dac3c-0ee4-4da4-bdd9-067c8ea0353f"/>
            <p:cNvSpPr>
              <a:spLocks noChangeAspect="1"/>
            </p:cNvSpPr>
            <p:nvPr/>
          </p:nvSpPr>
          <p:spPr bwMode="auto">
            <a:xfrm>
              <a:off x="7548183" y="5091643"/>
              <a:ext cx="30253" cy="41052"/>
            </a:xfrm>
            <a:custGeom>
              <a:avLst/>
              <a:gdLst/>
              <a:ahLst/>
              <a:cxnLst>
                <a:cxn ang="0">
                  <a:pos x="0" y="23"/>
                </a:cxn>
                <a:cxn ang="0">
                  <a:pos x="16" y="23"/>
                </a:cxn>
                <a:cxn ang="0">
                  <a:pos x="16" y="5"/>
                </a:cxn>
                <a:cxn ang="0">
                  <a:pos x="0" y="0"/>
                </a:cxn>
                <a:cxn ang="0">
                  <a:pos x="0" y="23"/>
                </a:cxn>
              </a:cxnLst>
              <a:rect l="0" t="0" r="r" b="b"/>
              <a:pathLst>
                <a:path w="16" h="23">
                  <a:moveTo>
                    <a:pt x="0" y="23"/>
                  </a:moveTo>
                  <a:lnTo>
                    <a:pt x="16" y="23"/>
                  </a:lnTo>
                  <a:lnTo>
                    <a:pt x="16" y="5"/>
                  </a:lnTo>
                  <a:lnTo>
                    <a:pt x="0" y="0"/>
                  </a:lnTo>
                  <a:lnTo>
                    <a:pt x="0" y="23"/>
                  </a:lnTo>
                  <a:close/>
                </a:path>
              </a:pathLst>
            </a:custGeom>
            <a:solidFill>
              <a:srgbClr val="8AA5BC"/>
            </a:solidFill>
            <a:ln w="9525">
              <a:noFill/>
              <a:round/>
            </a:ln>
          </p:spPr>
          <p:txBody>
            <a:bodyPr/>
            <a:lstStyle/>
            <a:p>
              <a:endParaRPr lang="en-US" altLang="zh-CN" dirty="0">
                <a:latin typeface="FrutigerNext LT Regular"/>
              </a:endParaRPr>
            </a:p>
          </p:txBody>
        </p:sp>
        <p:sp>
          <p:nvSpPr>
            <p:cNvPr id="562" name="565f5a7e-8944-4945-94fb-0d648a961860"/>
            <p:cNvSpPr>
              <a:spLocks noChangeAspect="1"/>
            </p:cNvSpPr>
            <p:nvPr/>
          </p:nvSpPr>
          <p:spPr bwMode="auto">
            <a:xfrm>
              <a:off x="7578436" y="5100568"/>
              <a:ext cx="107779" cy="53546"/>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563" name="fd5dd884-bb7a-44d7-88ce-e44e4cd4c6b5"/>
            <p:cNvSpPr>
              <a:spLocks noChangeAspect="1"/>
            </p:cNvSpPr>
            <p:nvPr/>
          </p:nvSpPr>
          <p:spPr bwMode="auto">
            <a:xfrm>
              <a:off x="7548183" y="5091643"/>
              <a:ext cx="30253" cy="8924"/>
            </a:xfrm>
            <a:custGeom>
              <a:avLst/>
              <a:gdLst/>
              <a:ahLst/>
              <a:cxnLst>
                <a:cxn ang="0">
                  <a:pos x="0" y="0"/>
                </a:cxn>
                <a:cxn ang="0">
                  <a:pos x="0" y="0"/>
                </a:cxn>
                <a:cxn ang="0">
                  <a:pos x="16" y="2"/>
                </a:cxn>
                <a:cxn ang="0">
                  <a:pos x="16" y="5"/>
                </a:cxn>
                <a:cxn ang="0">
                  <a:pos x="0" y="0"/>
                </a:cxn>
              </a:cxnLst>
              <a:rect l="0" t="0" r="r" b="b"/>
              <a:pathLst>
                <a:path w="16" h="5">
                  <a:moveTo>
                    <a:pt x="0" y="0"/>
                  </a:moveTo>
                  <a:lnTo>
                    <a:pt x="0" y="0"/>
                  </a:lnTo>
                  <a:lnTo>
                    <a:pt x="16" y="2"/>
                  </a:lnTo>
                  <a:lnTo>
                    <a:pt x="16" y="5"/>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64" name="18c7c678-c51c-43cb-b949-e1392a6de5af"/>
            <p:cNvSpPr>
              <a:spLocks noChangeAspect="1"/>
            </p:cNvSpPr>
            <p:nvPr/>
          </p:nvSpPr>
          <p:spPr bwMode="auto">
            <a:xfrm>
              <a:off x="7578436" y="5095213"/>
              <a:ext cx="107779" cy="21418"/>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6" y="5"/>
                    <a:pt x="23" y="4"/>
                  </a:cubicBezTo>
                  <a:cubicBezTo>
                    <a:pt x="24" y="5"/>
                    <a:pt x="24" y="4"/>
                    <a:pt x="24" y="4"/>
                  </a:cubicBezTo>
                  <a:cubicBezTo>
                    <a:pt x="24" y="4"/>
                    <a:pt x="14"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65" name="700384b3-b399-4909-b1ac-ed1131b238c1"/>
            <p:cNvSpPr>
              <a:spLocks noChangeAspect="1" noChangeArrowheads="1"/>
            </p:cNvSpPr>
            <p:nvPr/>
          </p:nvSpPr>
          <p:spPr bwMode="auto">
            <a:xfrm>
              <a:off x="7686215" y="5113061"/>
              <a:ext cx="1891"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566" name="a02a6e37-6c09-4f49-b003-4fa33c8dec8e"/>
            <p:cNvSpPr>
              <a:spLocks noChangeAspect="1"/>
            </p:cNvSpPr>
            <p:nvPr/>
          </p:nvSpPr>
          <p:spPr bwMode="auto">
            <a:xfrm>
              <a:off x="7001725" y="5243357"/>
              <a:ext cx="179632" cy="67825"/>
            </a:xfrm>
            <a:custGeom>
              <a:avLst/>
              <a:gdLst/>
              <a:ahLst/>
              <a:cxnLst>
                <a:cxn ang="0">
                  <a:pos x="0" y="0"/>
                </a:cxn>
                <a:cxn ang="0">
                  <a:pos x="95" y="9"/>
                </a:cxn>
                <a:cxn ang="0">
                  <a:pos x="95" y="38"/>
                </a:cxn>
                <a:cxn ang="0">
                  <a:pos x="0" y="28"/>
                </a:cxn>
                <a:cxn ang="0">
                  <a:pos x="0" y="0"/>
                </a:cxn>
              </a:cxnLst>
              <a:rect l="0" t="0" r="r" b="b"/>
              <a:pathLst>
                <a:path w="95" h="38">
                  <a:moveTo>
                    <a:pt x="0" y="0"/>
                  </a:moveTo>
                  <a:lnTo>
                    <a:pt x="95" y="9"/>
                  </a:lnTo>
                  <a:lnTo>
                    <a:pt x="95"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67" name="ebdfb9b0-6fa1-4cf7-a8f1-224ac2b3446d"/>
            <p:cNvSpPr>
              <a:spLocks noChangeAspect="1"/>
            </p:cNvSpPr>
            <p:nvPr/>
          </p:nvSpPr>
          <p:spPr bwMode="auto">
            <a:xfrm>
              <a:off x="7001725" y="5246926"/>
              <a:ext cx="35926" cy="42837"/>
            </a:xfrm>
            <a:custGeom>
              <a:avLst/>
              <a:gdLst/>
              <a:ahLst/>
              <a:cxnLst>
                <a:cxn ang="0">
                  <a:pos x="0" y="22"/>
                </a:cxn>
                <a:cxn ang="0">
                  <a:pos x="19" y="24"/>
                </a:cxn>
                <a:cxn ang="0">
                  <a:pos x="19" y="3"/>
                </a:cxn>
                <a:cxn ang="0">
                  <a:pos x="0" y="0"/>
                </a:cxn>
                <a:cxn ang="0">
                  <a:pos x="0" y="22"/>
                </a:cxn>
              </a:cxnLst>
              <a:rect l="0" t="0" r="r" b="b"/>
              <a:pathLst>
                <a:path w="19" h="24">
                  <a:moveTo>
                    <a:pt x="0" y="22"/>
                  </a:moveTo>
                  <a:lnTo>
                    <a:pt x="19" y="24"/>
                  </a:lnTo>
                  <a:lnTo>
                    <a:pt x="19"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568" name="0f9f6e45-e8c3-440a-bf15-d1f26f6afb69"/>
            <p:cNvSpPr>
              <a:spLocks noChangeAspect="1"/>
            </p:cNvSpPr>
            <p:nvPr/>
          </p:nvSpPr>
          <p:spPr bwMode="auto">
            <a:xfrm>
              <a:off x="7037651" y="5252281"/>
              <a:ext cx="103997" cy="58901"/>
            </a:xfrm>
            <a:custGeom>
              <a:avLst/>
              <a:gdLst/>
              <a:ahLst/>
              <a:cxnLst>
                <a:cxn ang="0">
                  <a:pos x="0" y="9"/>
                </a:cxn>
                <a:cxn ang="0">
                  <a:pos x="23" y="7"/>
                </a:cxn>
                <a:cxn ang="0">
                  <a:pos x="23" y="4"/>
                </a:cxn>
                <a:cxn ang="0">
                  <a:pos x="0" y="0"/>
                </a:cxn>
                <a:cxn ang="0">
                  <a:pos x="0" y="9"/>
                </a:cxn>
              </a:cxnLst>
              <a:rect l="0" t="0" r="r" b="b"/>
              <a:pathLst>
                <a:path w="23" h="14">
                  <a:moveTo>
                    <a:pt x="0" y="9"/>
                  </a:moveTo>
                  <a:cubicBezTo>
                    <a:pt x="0" y="9"/>
                    <a:pt x="10" y="14"/>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569" name="13b6ed18-b303-4fa3-96ed-c8eba543b548"/>
            <p:cNvSpPr>
              <a:spLocks noChangeAspect="1"/>
            </p:cNvSpPr>
            <p:nvPr/>
          </p:nvSpPr>
          <p:spPr bwMode="auto">
            <a:xfrm>
              <a:off x="7001725" y="5246926"/>
              <a:ext cx="35926" cy="5355"/>
            </a:xfrm>
            <a:custGeom>
              <a:avLst/>
              <a:gdLst/>
              <a:ahLst/>
              <a:cxnLst>
                <a:cxn ang="0">
                  <a:pos x="0" y="0"/>
                </a:cxn>
                <a:cxn ang="0">
                  <a:pos x="0" y="0"/>
                </a:cxn>
                <a:cxn ang="0">
                  <a:pos x="19" y="3"/>
                </a:cxn>
                <a:cxn ang="0">
                  <a:pos x="19" y="3"/>
                </a:cxn>
                <a:cxn ang="0">
                  <a:pos x="0" y="0"/>
                </a:cxn>
              </a:cxnLst>
              <a:rect l="0" t="0" r="r" b="b"/>
              <a:pathLst>
                <a:path w="19" h="3">
                  <a:moveTo>
                    <a:pt x="0" y="0"/>
                  </a:moveTo>
                  <a:lnTo>
                    <a:pt x="0" y="0"/>
                  </a:lnTo>
                  <a:lnTo>
                    <a:pt x="19" y="3"/>
                  </a:lnTo>
                  <a:lnTo>
                    <a:pt x="19" y="3"/>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70" name="a30fc283-9c85-4b74-9ea5-102fd983958b"/>
            <p:cNvSpPr>
              <a:spLocks noChangeAspect="1"/>
            </p:cNvSpPr>
            <p:nvPr/>
          </p:nvSpPr>
          <p:spPr bwMode="auto">
            <a:xfrm>
              <a:off x="7037651" y="5252281"/>
              <a:ext cx="103997" cy="19633"/>
            </a:xfrm>
            <a:custGeom>
              <a:avLst/>
              <a:gdLst/>
              <a:ahLst/>
              <a:cxnLst>
                <a:cxn ang="0">
                  <a:pos x="0" y="0"/>
                </a:cxn>
                <a:cxn ang="0">
                  <a:pos x="23" y="4"/>
                </a:cxn>
                <a:cxn ang="0">
                  <a:pos x="23" y="4"/>
                </a:cxn>
                <a:cxn ang="0">
                  <a:pos x="6" y="3"/>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571" name="90a6a0b1-eca7-4c41-b7cf-0462dbc475ac"/>
            <p:cNvSpPr>
              <a:spLocks noChangeAspect="1" noChangeArrowheads="1"/>
            </p:cNvSpPr>
            <p:nvPr/>
          </p:nvSpPr>
          <p:spPr bwMode="auto">
            <a:xfrm>
              <a:off x="7141648" y="5268345"/>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572" name="a8fa8d10-d679-4c52-be4e-403719c1af65"/>
            <p:cNvSpPr>
              <a:spLocks noChangeAspect="1"/>
            </p:cNvSpPr>
            <p:nvPr/>
          </p:nvSpPr>
          <p:spPr bwMode="auto">
            <a:xfrm>
              <a:off x="7001725" y="5188026"/>
              <a:ext cx="179632" cy="67825"/>
            </a:xfrm>
            <a:custGeom>
              <a:avLst/>
              <a:gdLst/>
              <a:ahLst/>
              <a:cxnLst>
                <a:cxn ang="0">
                  <a:pos x="0" y="0"/>
                </a:cxn>
                <a:cxn ang="0">
                  <a:pos x="95" y="12"/>
                </a:cxn>
                <a:cxn ang="0">
                  <a:pos x="95" y="38"/>
                </a:cxn>
                <a:cxn ang="0">
                  <a:pos x="0" y="29"/>
                </a:cxn>
                <a:cxn ang="0">
                  <a:pos x="0" y="0"/>
                </a:cxn>
              </a:cxnLst>
              <a:rect l="0" t="0" r="r" b="b"/>
              <a:pathLst>
                <a:path w="95" h="38">
                  <a:moveTo>
                    <a:pt x="0" y="0"/>
                  </a:moveTo>
                  <a:lnTo>
                    <a:pt x="95" y="12"/>
                  </a:lnTo>
                  <a:lnTo>
                    <a:pt x="95"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73" name="b78029f8-2279-4b77-a05d-98f2dd90ce75"/>
            <p:cNvSpPr>
              <a:spLocks noChangeAspect="1"/>
            </p:cNvSpPr>
            <p:nvPr/>
          </p:nvSpPr>
          <p:spPr bwMode="auto">
            <a:xfrm>
              <a:off x="7001725" y="5193380"/>
              <a:ext cx="35926" cy="41052"/>
            </a:xfrm>
            <a:custGeom>
              <a:avLst/>
              <a:gdLst/>
              <a:ahLst/>
              <a:cxnLst>
                <a:cxn ang="0">
                  <a:pos x="0" y="21"/>
                </a:cxn>
                <a:cxn ang="0">
                  <a:pos x="19" y="23"/>
                </a:cxn>
                <a:cxn ang="0">
                  <a:pos x="19" y="4"/>
                </a:cxn>
                <a:cxn ang="0">
                  <a:pos x="0" y="0"/>
                </a:cxn>
                <a:cxn ang="0">
                  <a:pos x="0" y="21"/>
                </a:cxn>
              </a:cxnLst>
              <a:rect l="0" t="0" r="r" b="b"/>
              <a:pathLst>
                <a:path w="19" h="23">
                  <a:moveTo>
                    <a:pt x="0" y="21"/>
                  </a:moveTo>
                  <a:lnTo>
                    <a:pt x="19" y="23"/>
                  </a:lnTo>
                  <a:lnTo>
                    <a:pt x="19" y="4"/>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74" name="3fd1e203-48e2-4057-bb50-a8fff818459b"/>
            <p:cNvSpPr>
              <a:spLocks noChangeAspect="1"/>
            </p:cNvSpPr>
            <p:nvPr/>
          </p:nvSpPr>
          <p:spPr bwMode="auto">
            <a:xfrm>
              <a:off x="7037651" y="5200520"/>
              <a:ext cx="103997"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575" name="61b292a7-c1b8-40e6-a537-5b2fb3dfbb7a"/>
            <p:cNvSpPr>
              <a:spLocks noChangeAspect="1"/>
            </p:cNvSpPr>
            <p:nvPr/>
          </p:nvSpPr>
          <p:spPr bwMode="auto">
            <a:xfrm>
              <a:off x="7001725" y="5193380"/>
              <a:ext cx="35926" cy="7139"/>
            </a:xfrm>
            <a:custGeom>
              <a:avLst/>
              <a:gdLst/>
              <a:ahLst/>
              <a:cxnLst>
                <a:cxn ang="0">
                  <a:pos x="0" y="0"/>
                </a:cxn>
                <a:cxn ang="0">
                  <a:pos x="0" y="0"/>
                </a:cxn>
                <a:cxn ang="0">
                  <a:pos x="19" y="2"/>
                </a:cxn>
                <a:cxn ang="0">
                  <a:pos x="19" y="4"/>
                </a:cxn>
                <a:cxn ang="0">
                  <a:pos x="0" y="0"/>
                </a:cxn>
              </a:cxnLst>
              <a:rect l="0" t="0" r="r" b="b"/>
              <a:pathLst>
                <a:path w="19" h="4">
                  <a:moveTo>
                    <a:pt x="0" y="0"/>
                  </a:moveTo>
                  <a:lnTo>
                    <a:pt x="0" y="0"/>
                  </a:lnTo>
                  <a:lnTo>
                    <a:pt x="19" y="2"/>
                  </a:lnTo>
                  <a:lnTo>
                    <a:pt x="19" y="4"/>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76" name="36ec9b43-1a7e-4e93-b381-b21800d4e833"/>
            <p:cNvSpPr>
              <a:spLocks noChangeAspect="1"/>
            </p:cNvSpPr>
            <p:nvPr/>
          </p:nvSpPr>
          <p:spPr bwMode="auto">
            <a:xfrm>
              <a:off x="7037651" y="5196950"/>
              <a:ext cx="103997" cy="21418"/>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77" name="e2fdaa04-c4d0-4f4f-9f28-8482e4068f32"/>
            <p:cNvSpPr>
              <a:spLocks noChangeAspect="1" noChangeArrowheads="1"/>
            </p:cNvSpPr>
            <p:nvPr/>
          </p:nvSpPr>
          <p:spPr bwMode="auto">
            <a:xfrm>
              <a:off x="7141648" y="5213013"/>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578" name="f3cffe99-9512-4429-844d-b66272e91c9c"/>
            <p:cNvSpPr>
              <a:spLocks noChangeAspect="1"/>
            </p:cNvSpPr>
            <p:nvPr/>
          </p:nvSpPr>
          <p:spPr bwMode="auto">
            <a:xfrm>
              <a:off x="7001725" y="5132695"/>
              <a:ext cx="179632" cy="73179"/>
            </a:xfrm>
            <a:custGeom>
              <a:avLst/>
              <a:gdLst/>
              <a:ahLst/>
              <a:cxnLst>
                <a:cxn ang="0">
                  <a:pos x="0" y="0"/>
                </a:cxn>
                <a:cxn ang="0">
                  <a:pos x="95" y="12"/>
                </a:cxn>
                <a:cxn ang="0">
                  <a:pos x="95" y="41"/>
                </a:cxn>
                <a:cxn ang="0">
                  <a:pos x="0" y="29"/>
                </a:cxn>
                <a:cxn ang="0">
                  <a:pos x="0" y="0"/>
                </a:cxn>
              </a:cxnLst>
              <a:rect l="0" t="0" r="r" b="b"/>
              <a:pathLst>
                <a:path w="95" h="41">
                  <a:moveTo>
                    <a:pt x="0" y="0"/>
                  </a:moveTo>
                  <a:lnTo>
                    <a:pt x="95" y="12"/>
                  </a:lnTo>
                  <a:lnTo>
                    <a:pt x="95" y="41"/>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79" name="91550010-6139-45b4-a0d1-3da3070e2b04"/>
            <p:cNvSpPr>
              <a:spLocks noChangeAspect="1"/>
            </p:cNvSpPr>
            <p:nvPr/>
          </p:nvSpPr>
          <p:spPr bwMode="auto">
            <a:xfrm>
              <a:off x="7001725" y="5141619"/>
              <a:ext cx="35926" cy="37483"/>
            </a:xfrm>
            <a:custGeom>
              <a:avLst/>
              <a:gdLst/>
              <a:ahLst/>
              <a:cxnLst>
                <a:cxn ang="0">
                  <a:pos x="0" y="21"/>
                </a:cxn>
                <a:cxn ang="0">
                  <a:pos x="19" y="21"/>
                </a:cxn>
                <a:cxn ang="0">
                  <a:pos x="19" y="3"/>
                </a:cxn>
                <a:cxn ang="0">
                  <a:pos x="0" y="0"/>
                </a:cxn>
                <a:cxn ang="0">
                  <a:pos x="0" y="21"/>
                </a:cxn>
              </a:cxnLst>
              <a:rect l="0" t="0" r="r" b="b"/>
              <a:pathLst>
                <a:path w="19" h="21">
                  <a:moveTo>
                    <a:pt x="0" y="21"/>
                  </a:moveTo>
                  <a:lnTo>
                    <a:pt x="19" y="21"/>
                  </a:lnTo>
                  <a:lnTo>
                    <a:pt x="19" y="3"/>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80" name="713c5b9e-df4a-4dc9-a277-a9614f19d3d7"/>
            <p:cNvSpPr>
              <a:spLocks noChangeAspect="1"/>
            </p:cNvSpPr>
            <p:nvPr/>
          </p:nvSpPr>
          <p:spPr bwMode="auto">
            <a:xfrm>
              <a:off x="7037651" y="5146973"/>
              <a:ext cx="103997" cy="53546"/>
            </a:xfrm>
            <a:custGeom>
              <a:avLst/>
              <a:gdLst/>
              <a:ahLst/>
              <a:cxnLst>
                <a:cxn ang="0">
                  <a:pos x="0" y="8"/>
                </a:cxn>
                <a:cxn ang="0">
                  <a:pos x="23" y="7"/>
                </a:cxn>
                <a:cxn ang="0">
                  <a:pos x="23" y="3"/>
                </a:cxn>
                <a:cxn ang="0">
                  <a:pos x="0" y="0"/>
                </a:cxn>
                <a:cxn ang="0">
                  <a:pos x="0" y="8"/>
                </a:cxn>
              </a:cxnLst>
              <a:rect l="0" t="0" r="r" b="b"/>
              <a:pathLst>
                <a:path w="23" h="13">
                  <a:moveTo>
                    <a:pt x="0" y="8"/>
                  </a:moveTo>
                  <a:cubicBezTo>
                    <a:pt x="0" y="8"/>
                    <a:pt x="10" y="13"/>
                    <a:pt x="23" y="7"/>
                  </a:cubicBezTo>
                  <a:cubicBezTo>
                    <a:pt x="23" y="3"/>
                    <a:pt x="23" y="3"/>
                    <a:pt x="23" y="3"/>
                  </a:cubicBezTo>
                  <a:cubicBezTo>
                    <a:pt x="23"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581" name="b9efe823-cbb0-410a-bd7a-0f5b6c15d878"/>
            <p:cNvSpPr>
              <a:spLocks noChangeAspect="1"/>
            </p:cNvSpPr>
            <p:nvPr/>
          </p:nvSpPr>
          <p:spPr bwMode="auto">
            <a:xfrm>
              <a:off x="7001725" y="5138049"/>
              <a:ext cx="35926" cy="8924"/>
            </a:xfrm>
            <a:custGeom>
              <a:avLst/>
              <a:gdLst/>
              <a:ahLst/>
              <a:cxnLst>
                <a:cxn ang="0">
                  <a:pos x="0" y="2"/>
                </a:cxn>
                <a:cxn ang="0">
                  <a:pos x="0" y="0"/>
                </a:cxn>
                <a:cxn ang="0">
                  <a:pos x="19" y="2"/>
                </a:cxn>
                <a:cxn ang="0">
                  <a:pos x="19" y="5"/>
                </a:cxn>
                <a:cxn ang="0">
                  <a:pos x="0" y="2"/>
                </a:cxn>
              </a:cxnLst>
              <a:rect l="0" t="0" r="r" b="b"/>
              <a:pathLst>
                <a:path w="19" h="5">
                  <a:moveTo>
                    <a:pt x="0" y="2"/>
                  </a:moveTo>
                  <a:lnTo>
                    <a:pt x="0" y="0"/>
                  </a:lnTo>
                  <a:lnTo>
                    <a:pt x="19" y="2"/>
                  </a:lnTo>
                  <a:lnTo>
                    <a:pt x="19"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582" name="5385a224-e0c0-420b-a6a8-ed294c4233fc"/>
            <p:cNvSpPr>
              <a:spLocks noChangeAspect="1"/>
            </p:cNvSpPr>
            <p:nvPr/>
          </p:nvSpPr>
          <p:spPr bwMode="auto">
            <a:xfrm>
              <a:off x="7037651" y="5141619"/>
              <a:ext cx="103997" cy="21418"/>
            </a:xfrm>
            <a:custGeom>
              <a:avLst/>
              <a:gdLst/>
              <a:ahLst/>
              <a:cxnLst>
                <a:cxn ang="0">
                  <a:pos x="0" y="0"/>
                </a:cxn>
                <a:cxn ang="0">
                  <a:pos x="23" y="4"/>
                </a:cxn>
                <a:cxn ang="0">
                  <a:pos x="23" y="4"/>
                </a:cxn>
                <a:cxn ang="0">
                  <a:pos x="6" y="4"/>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6" y="4"/>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83" name="aadd1137-818a-4706-bd4e-35e1aa05876d"/>
            <p:cNvSpPr>
              <a:spLocks noChangeAspect="1"/>
            </p:cNvSpPr>
            <p:nvPr/>
          </p:nvSpPr>
          <p:spPr bwMode="auto">
            <a:xfrm>
              <a:off x="7141648" y="5163038"/>
              <a:ext cx="3782"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sp>
          <p:nvSpPr>
            <p:cNvPr id="584" name="1dab0d5e-1590-4d91-96cf-ce8a51efc1a5"/>
            <p:cNvSpPr>
              <a:spLocks noChangeAspect="1"/>
            </p:cNvSpPr>
            <p:nvPr/>
          </p:nvSpPr>
          <p:spPr bwMode="auto">
            <a:xfrm>
              <a:off x="7001725" y="5082719"/>
              <a:ext cx="179632" cy="67825"/>
            </a:xfrm>
            <a:custGeom>
              <a:avLst/>
              <a:gdLst/>
              <a:ahLst/>
              <a:cxnLst>
                <a:cxn ang="0">
                  <a:pos x="0" y="0"/>
                </a:cxn>
                <a:cxn ang="0">
                  <a:pos x="95" y="10"/>
                </a:cxn>
                <a:cxn ang="0">
                  <a:pos x="95" y="38"/>
                </a:cxn>
                <a:cxn ang="0">
                  <a:pos x="0" y="26"/>
                </a:cxn>
                <a:cxn ang="0">
                  <a:pos x="0" y="0"/>
                </a:cxn>
              </a:cxnLst>
              <a:rect l="0" t="0" r="r" b="b"/>
              <a:pathLst>
                <a:path w="95" h="38">
                  <a:moveTo>
                    <a:pt x="0" y="0"/>
                  </a:moveTo>
                  <a:lnTo>
                    <a:pt x="95" y="10"/>
                  </a:lnTo>
                  <a:lnTo>
                    <a:pt x="95" y="38"/>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85" name="45c99bb0-57f4-4f1e-a2ce-684b9ae86d3b"/>
            <p:cNvSpPr>
              <a:spLocks noChangeAspect="1"/>
            </p:cNvSpPr>
            <p:nvPr/>
          </p:nvSpPr>
          <p:spPr bwMode="auto">
            <a:xfrm>
              <a:off x="7001725" y="5086289"/>
              <a:ext cx="35926" cy="42837"/>
            </a:xfrm>
            <a:custGeom>
              <a:avLst/>
              <a:gdLst/>
              <a:ahLst/>
              <a:cxnLst>
                <a:cxn ang="0">
                  <a:pos x="0" y="22"/>
                </a:cxn>
                <a:cxn ang="0">
                  <a:pos x="19" y="24"/>
                </a:cxn>
                <a:cxn ang="0">
                  <a:pos x="17" y="3"/>
                </a:cxn>
                <a:cxn ang="0">
                  <a:pos x="0" y="0"/>
                </a:cxn>
                <a:cxn ang="0">
                  <a:pos x="0" y="22"/>
                </a:cxn>
              </a:cxnLst>
              <a:rect l="0" t="0" r="r" b="b"/>
              <a:pathLst>
                <a:path w="19" h="24">
                  <a:moveTo>
                    <a:pt x="0" y="22"/>
                  </a:moveTo>
                  <a:lnTo>
                    <a:pt x="19" y="24"/>
                  </a:lnTo>
                  <a:lnTo>
                    <a:pt x="17"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586" name="0ba3a7a9-e64d-47fe-aeaa-7fefc091ed74"/>
            <p:cNvSpPr>
              <a:spLocks noChangeAspect="1"/>
            </p:cNvSpPr>
            <p:nvPr/>
          </p:nvSpPr>
          <p:spPr bwMode="auto">
            <a:xfrm>
              <a:off x="7033869" y="5091643"/>
              <a:ext cx="107779" cy="55331"/>
            </a:xfrm>
            <a:custGeom>
              <a:avLst/>
              <a:gdLst/>
              <a:ahLst/>
              <a:cxnLst>
                <a:cxn ang="0">
                  <a:pos x="1" y="9"/>
                </a:cxn>
                <a:cxn ang="0">
                  <a:pos x="24" y="7"/>
                </a:cxn>
                <a:cxn ang="0">
                  <a:pos x="24" y="4"/>
                </a:cxn>
                <a:cxn ang="0">
                  <a:pos x="0" y="0"/>
                </a:cxn>
                <a:cxn ang="0">
                  <a:pos x="1" y="9"/>
                </a:cxn>
              </a:cxnLst>
              <a:rect l="0" t="0" r="r" b="b"/>
              <a:pathLst>
                <a:path w="24" h="13">
                  <a:moveTo>
                    <a:pt x="1" y="9"/>
                  </a:moveTo>
                  <a:cubicBezTo>
                    <a:pt x="1" y="9"/>
                    <a:pt x="11" y="13"/>
                    <a:pt x="24" y="7"/>
                  </a:cubicBezTo>
                  <a:cubicBezTo>
                    <a:pt x="24" y="4"/>
                    <a:pt x="24" y="4"/>
                    <a:pt x="24" y="4"/>
                  </a:cubicBezTo>
                  <a:cubicBezTo>
                    <a:pt x="24" y="4"/>
                    <a:pt x="6" y="5"/>
                    <a:pt x="0" y="0"/>
                  </a:cubicBezTo>
                  <a:cubicBezTo>
                    <a:pt x="1" y="6"/>
                    <a:pt x="1" y="9"/>
                    <a:pt x="1" y="9"/>
                  </a:cubicBezTo>
                </a:path>
              </a:pathLst>
            </a:custGeom>
            <a:solidFill>
              <a:srgbClr val="B0BFCF"/>
            </a:solidFill>
            <a:ln w="9525">
              <a:noFill/>
              <a:round/>
            </a:ln>
          </p:spPr>
          <p:txBody>
            <a:bodyPr/>
            <a:lstStyle/>
            <a:p>
              <a:endParaRPr lang="en-US" altLang="zh-CN" dirty="0">
                <a:latin typeface="FrutigerNext LT Regular"/>
              </a:endParaRPr>
            </a:p>
          </p:txBody>
        </p:sp>
        <p:sp>
          <p:nvSpPr>
            <p:cNvPr id="587" name="04a198f6-7f9d-4350-8350-0ae0664100c4"/>
            <p:cNvSpPr>
              <a:spLocks noChangeAspect="1"/>
            </p:cNvSpPr>
            <p:nvPr/>
          </p:nvSpPr>
          <p:spPr bwMode="auto">
            <a:xfrm>
              <a:off x="7001725" y="5082719"/>
              <a:ext cx="35926" cy="8924"/>
            </a:xfrm>
            <a:custGeom>
              <a:avLst/>
              <a:gdLst/>
              <a:ahLst/>
              <a:cxnLst>
                <a:cxn ang="0">
                  <a:pos x="0" y="2"/>
                </a:cxn>
                <a:cxn ang="0">
                  <a:pos x="0" y="0"/>
                </a:cxn>
                <a:cxn ang="0">
                  <a:pos x="19" y="5"/>
                </a:cxn>
                <a:cxn ang="0">
                  <a:pos x="17" y="5"/>
                </a:cxn>
                <a:cxn ang="0">
                  <a:pos x="0" y="2"/>
                </a:cxn>
              </a:cxnLst>
              <a:rect l="0" t="0" r="r" b="b"/>
              <a:pathLst>
                <a:path w="19" h="5">
                  <a:moveTo>
                    <a:pt x="0" y="2"/>
                  </a:moveTo>
                  <a:lnTo>
                    <a:pt x="0" y="0"/>
                  </a:lnTo>
                  <a:lnTo>
                    <a:pt x="19" y="5"/>
                  </a:lnTo>
                  <a:lnTo>
                    <a:pt x="17"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588" name="f2d7138c-36a5-4cdf-9c2c-8dfee07919a4"/>
            <p:cNvSpPr>
              <a:spLocks noChangeAspect="1"/>
            </p:cNvSpPr>
            <p:nvPr/>
          </p:nvSpPr>
          <p:spPr bwMode="auto">
            <a:xfrm>
              <a:off x="7033869" y="5091643"/>
              <a:ext cx="107779" cy="16064"/>
            </a:xfrm>
            <a:custGeom>
              <a:avLst/>
              <a:gdLst/>
              <a:ahLst/>
              <a:cxnLst>
                <a:cxn ang="0">
                  <a:pos x="1" y="0"/>
                </a:cxn>
                <a:cxn ang="0">
                  <a:pos x="24" y="3"/>
                </a:cxn>
                <a:cxn ang="0">
                  <a:pos x="24" y="4"/>
                </a:cxn>
                <a:cxn ang="0">
                  <a:pos x="7" y="3"/>
                </a:cxn>
                <a:cxn ang="0">
                  <a:pos x="0" y="0"/>
                </a:cxn>
                <a:cxn ang="0">
                  <a:pos x="1" y="0"/>
                </a:cxn>
              </a:cxnLst>
              <a:rect l="0" t="0" r="r" b="b"/>
              <a:pathLst>
                <a:path w="24" h="4">
                  <a:moveTo>
                    <a:pt x="1" y="0"/>
                  </a:moveTo>
                  <a:cubicBezTo>
                    <a:pt x="1" y="0"/>
                    <a:pt x="7" y="4"/>
                    <a:pt x="24" y="3"/>
                  </a:cubicBezTo>
                  <a:cubicBezTo>
                    <a:pt x="24" y="4"/>
                    <a:pt x="24" y="4"/>
                    <a:pt x="24" y="4"/>
                  </a:cubicBezTo>
                  <a:cubicBezTo>
                    <a:pt x="24" y="4"/>
                    <a:pt x="14" y="4"/>
                    <a:pt x="7" y="3"/>
                  </a:cubicBezTo>
                  <a:cubicBezTo>
                    <a:pt x="1" y="1"/>
                    <a:pt x="0" y="0"/>
                    <a:pt x="0" y="0"/>
                  </a:cubicBezTo>
                  <a:lnTo>
                    <a:pt x="1" y="0"/>
                  </a:lnTo>
                  <a:close/>
                </a:path>
              </a:pathLst>
            </a:custGeom>
            <a:solidFill>
              <a:srgbClr val="A4B4CB"/>
            </a:solidFill>
            <a:ln w="9525">
              <a:noFill/>
              <a:round/>
            </a:ln>
          </p:spPr>
          <p:txBody>
            <a:bodyPr/>
            <a:lstStyle/>
            <a:p>
              <a:endParaRPr lang="en-US" altLang="zh-CN" dirty="0">
                <a:latin typeface="FrutigerNext LT Regular"/>
              </a:endParaRPr>
            </a:p>
          </p:txBody>
        </p:sp>
        <p:sp>
          <p:nvSpPr>
            <p:cNvPr id="589" name="0fb7640b-5675-456a-a262-c961ad1c2d62"/>
            <p:cNvSpPr>
              <a:spLocks noChangeAspect="1"/>
            </p:cNvSpPr>
            <p:nvPr/>
          </p:nvSpPr>
          <p:spPr bwMode="auto">
            <a:xfrm>
              <a:off x="7141648" y="5107707"/>
              <a:ext cx="3782"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sp>
          <p:nvSpPr>
            <p:cNvPr id="590" name="4bbf0580-cca1-4e7a-96c7-c37f7919df83"/>
            <p:cNvSpPr>
              <a:spLocks noChangeAspect="1"/>
            </p:cNvSpPr>
            <p:nvPr/>
          </p:nvSpPr>
          <p:spPr bwMode="auto">
            <a:xfrm>
              <a:off x="7001725" y="5027388"/>
              <a:ext cx="179632" cy="67825"/>
            </a:xfrm>
            <a:custGeom>
              <a:avLst/>
              <a:gdLst/>
              <a:ahLst/>
              <a:cxnLst>
                <a:cxn ang="0">
                  <a:pos x="0" y="0"/>
                </a:cxn>
                <a:cxn ang="0">
                  <a:pos x="95" y="10"/>
                </a:cxn>
                <a:cxn ang="0">
                  <a:pos x="92" y="38"/>
                </a:cxn>
                <a:cxn ang="0">
                  <a:pos x="0" y="29"/>
                </a:cxn>
                <a:cxn ang="0">
                  <a:pos x="0" y="0"/>
                </a:cxn>
              </a:cxnLst>
              <a:rect l="0" t="0" r="r" b="b"/>
              <a:pathLst>
                <a:path w="95" h="38">
                  <a:moveTo>
                    <a:pt x="0" y="0"/>
                  </a:moveTo>
                  <a:lnTo>
                    <a:pt x="95" y="10"/>
                  </a:lnTo>
                  <a:lnTo>
                    <a:pt x="92"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91" name="8dff84c1-4e50-4750-a23e-598506c573ff"/>
            <p:cNvSpPr>
              <a:spLocks noChangeAspect="1"/>
            </p:cNvSpPr>
            <p:nvPr/>
          </p:nvSpPr>
          <p:spPr bwMode="auto">
            <a:xfrm>
              <a:off x="7001725" y="5032743"/>
              <a:ext cx="32144" cy="41052"/>
            </a:xfrm>
            <a:custGeom>
              <a:avLst/>
              <a:gdLst/>
              <a:ahLst/>
              <a:cxnLst>
                <a:cxn ang="0">
                  <a:pos x="0" y="21"/>
                </a:cxn>
                <a:cxn ang="0">
                  <a:pos x="17" y="23"/>
                </a:cxn>
                <a:cxn ang="0">
                  <a:pos x="17" y="2"/>
                </a:cxn>
                <a:cxn ang="0">
                  <a:pos x="0" y="0"/>
                </a:cxn>
                <a:cxn ang="0">
                  <a:pos x="0" y="21"/>
                </a:cxn>
              </a:cxnLst>
              <a:rect l="0" t="0" r="r" b="b"/>
              <a:pathLst>
                <a:path w="17" h="23">
                  <a:moveTo>
                    <a:pt x="0" y="21"/>
                  </a:moveTo>
                  <a:lnTo>
                    <a:pt x="17" y="23"/>
                  </a:lnTo>
                  <a:lnTo>
                    <a:pt x="17"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92" name="982ce3d4-c701-43ec-9278-081eb50c062a"/>
            <p:cNvSpPr>
              <a:spLocks noChangeAspect="1"/>
            </p:cNvSpPr>
            <p:nvPr/>
          </p:nvSpPr>
          <p:spPr bwMode="auto">
            <a:xfrm>
              <a:off x="7033869" y="5036312"/>
              <a:ext cx="107779" cy="55331"/>
            </a:xfrm>
            <a:custGeom>
              <a:avLst/>
              <a:gdLst/>
              <a:ahLst/>
              <a:cxnLst>
                <a:cxn ang="0">
                  <a:pos x="0" y="9"/>
                </a:cxn>
                <a:cxn ang="0">
                  <a:pos x="24" y="7"/>
                </a:cxn>
                <a:cxn ang="0">
                  <a:pos x="24" y="4"/>
                </a:cxn>
                <a:cxn ang="0">
                  <a:pos x="0" y="0"/>
                </a:cxn>
                <a:cxn ang="0">
                  <a:pos x="0" y="9"/>
                </a:cxn>
              </a:cxnLst>
              <a:rect l="0" t="0" r="r" b="b"/>
              <a:pathLst>
                <a:path w="24" h="13">
                  <a:moveTo>
                    <a:pt x="0" y="9"/>
                  </a:moveTo>
                  <a:cubicBezTo>
                    <a:pt x="0" y="9"/>
                    <a:pt x="11" y="13"/>
                    <a:pt x="24" y="7"/>
                  </a:cubicBezTo>
                  <a:cubicBezTo>
                    <a:pt x="24" y="4"/>
                    <a:pt x="24" y="4"/>
                    <a:pt x="24" y="4"/>
                  </a:cubicBezTo>
                  <a:cubicBezTo>
                    <a:pt x="24"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593" name="0a805e14-7a4f-46af-a827-74138f8d1477"/>
            <p:cNvSpPr>
              <a:spLocks noChangeAspect="1"/>
            </p:cNvSpPr>
            <p:nvPr/>
          </p:nvSpPr>
          <p:spPr bwMode="auto">
            <a:xfrm>
              <a:off x="7001725" y="5032743"/>
              <a:ext cx="35926" cy="3570"/>
            </a:xfrm>
            <a:custGeom>
              <a:avLst/>
              <a:gdLst/>
              <a:ahLst/>
              <a:cxnLst>
                <a:cxn ang="0">
                  <a:pos x="0" y="0"/>
                </a:cxn>
                <a:cxn ang="0">
                  <a:pos x="0" y="0"/>
                </a:cxn>
                <a:cxn ang="0">
                  <a:pos x="19" y="2"/>
                </a:cxn>
                <a:cxn ang="0">
                  <a:pos x="17" y="2"/>
                </a:cxn>
                <a:cxn ang="0">
                  <a:pos x="0" y="0"/>
                </a:cxn>
              </a:cxnLst>
              <a:rect l="0" t="0" r="r" b="b"/>
              <a:pathLst>
                <a:path w="19" h="2">
                  <a:moveTo>
                    <a:pt x="0" y="0"/>
                  </a:moveTo>
                  <a:lnTo>
                    <a:pt x="0" y="0"/>
                  </a:lnTo>
                  <a:lnTo>
                    <a:pt x="19" y="2"/>
                  </a:lnTo>
                  <a:lnTo>
                    <a:pt x="17" y="2"/>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594" name="bba36519-586b-4725-8ea9-3193aaf94e32"/>
            <p:cNvSpPr>
              <a:spLocks noChangeAspect="1"/>
            </p:cNvSpPr>
            <p:nvPr/>
          </p:nvSpPr>
          <p:spPr bwMode="auto">
            <a:xfrm>
              <a:off x="7033869" y="5036312"/>
              <a:ext cx="107779" cy="21418"/>
            </a:xfrm>
            <a:custGeom>
              <a:avLst/>
              <a:gdLst/>
              <a:ahLst/>
              <a:cxnLst>
                <a:cxn ang="0">
                  <a:pos x="1" y="0"/>
                </a:cxn>
                <a:cxn ang="0">
                  <a:pos x="24" y="4"/>
                </a:cxn>
                <a:cxn ang="0">
                  <a:pos x="24" y="4"/>
                </a:cxn>
                <a:cxn ang="0">
                  <a:pos x="7" y="3"/>
                </a:cxn>
                <a:cxn ang="0">
                  <a:pos x="0" y="0"/>
                </a:cxn>
                <a:cxn ang="0">
                  <a:pos x="1" y="0"/>
                </a:cxn>
              </a:cxnLst>
              <a:rect l="0" t="0" r="r" b="b"/>
              <a:pathLst>
                <a:path w="24" h="5">
                  <a:moveTo>
                    <a:pt x="1" y="0"/>
                  </a:moveTo>
                  <a:cubicBezTo>
                    <a:pt x="1" y="0"/>
                    <a:pt x="7" y="5"/>
                    <a:pt x="24" y="4"/>
                  </a:cubicBezTo>
                  <a:cubicBezTo>
                    <a:pt x="24" y="4"/>
                    <a:pt x="24" y="4"/>
                    <a:pt x="24" y="4"/>
                  </a:cubicBezTo>
                  <a:cubicBezTo>
                    <a:pt x="24" y="4"/>
                    <a:pt x="14" y="5"/>
                    <a:pt x="7" y="3"/>
                  </a:cubicBezTo>
                  <a:cubicBezTo>
                    <a:pt x="1" y="2"/>
                    <a:pt x="0" y="0"/>
                    <a:pt x="0" y="0"/>
                  </a:cubicBezTo>
                  <a:lnTo>
                    <a:pt x="1" y="0"/>
                  </a:lnTo>
                  <a:close/>
                </a:path>
              </a:pathLst>
            </a:custGeom>
            <a:solidFill>
              <a:srgbClr val="A4B4CB"/>
            </a:solidFill>
            <a:ln w="9525">
              <a:noFill/>
              <a:round/>
            </a:ln>
          </p:spPr>
          <p:txBody>
            <a:bodyPr/>
            <a:lstStyle/>
            <a:p>
              <a:endParaRPr lang="en-US" altLang="zh-CN" dirty="0">
                <a:latin typeface="FrutigerNext LT Regular"/>
              </a:endParaRPr>
            </a:p>
          </p:txBody>
        </p:sp>
        <p:sp>
          <p:nvSpPr>
            <p:cNvPr id="595" name="bf2f7cd1-0b01-48fe-856f-39363aaef2f2"/>
            <p:cNvSpPr>
              <a:spLocks noChangeAspect="1" noChangeArrowheads="1"/>
            </p:cNvSpPr>
            <p:nvPr/>
          </p:nvSpPr>
          <p:spPr bwMode="auto">
            <a:xfrm>
              <a:off x="7141648" y="5054161"/>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596" name="4f14bc44-cca1-4228-a2dc-764a2a79f9a5"/>
            <p:cNvSpPr>
              <a:spLocks noChangeAspect="1"/>
            </p:cNvSpPr>
            <p:nvPr/>
          </p:nvSpPr>
          <p:spPr bwMode="auto">
            <a:xfrm>
              <a:off x="7185137" y="5264775"/>
              <a:ext cx="173959" cy="66040"/>
            </a:xfrm>
            <a:custGeom>
              <a:avLst/>
              <a:gdLst/>
              <a:ahLst/>
              <a:cxnLst>
                <a:cxn ang="0">
                  <a:pos x="0" y="0"/>
                </a:cxn>
                <a:cxn ang="0">
                  <a:pos x="92" y="9"/>
                </a:cxn>
                <a:cxn ang="0">
                  <a:pos x="92" y="37"/>
                </a:cxn>
                <a:cxn ang="0">
                  <a:pos x="0" y="26"/>
                </a:cxn>
                <a:cxn ang="0">
                  <a:pos x="0" y="0"/>
                </a:cxn>
              </a:cxnLst>
              <a:rect l="0" t="0" r="r" b="b"/>
              <a:pathLst>
                <a:path w="92" h="37">
                  <a:moveTo>
                    <a:pt x="0" y="0"/>
                  </a:moveTo>
                  <a:lnTo>
                    <a:pt x="92" y="9"/>
                  </a:lnTo>
                  <a:lnTo>
                    <a:pt x="92" y="37"/>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597" name="03f00384-5ec4-4c06-aca5-61d618558651"/>
            <p:cNvSpPr>
              <a:spLocks noChangeAspect="1"/>
            </p:cNvSpPr>
            <p:nvPr/>
          </p:nvSpPr>
          <p:spPr bwMode="auto">
            <a:xfrm>
              <a:off x="7185137" y="5268345"/>
              <a:ext cx="32144" cy="42837"/>
            </a:xfrm>
            <a:custGeom>
              <a:avLst/>
              <a:gdLst/>
              <a:ahLst/>
              <a:cxnLst>
                <a:cxn ang="0">
                  <a:pos x="0" y="21"/>
                </a:cxn>
                <a:cxn ang="0">
                  <a:pos x="17" y="24"/>
                </a:cxn>
                <a:cxn ang="0">
                  <a:pos x="17" y="2"/>
                </a:cxn>
                <a:cxn ang="0">
                  <a:pos x="0" y="0"/>
                </a:cxn>
                <a:cxn ang="0">
                  <a:pos x="0" y="21"/>
                </a:cxn>
              </a:cxnLst>
              <a:rect l="0" t="0" r="r" b="b"/>
              <a:pathLst>
                <a:path w="17" h="24">
                  <a:moveTo>
                    <a:pt x="0" y="21"/>
                  </a:moveTo>
                  <a:lnTo>
                    <a:pt x="17" y="24"/>
                  </a:lnTo>
                  <a:lnTo>
                    <a:pt x="17"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598" name="0a749e46-f9ea-43f6-aa06-1258f4e53f9b"/>
            <p:cNvSpPr>
              <a:spLocks noChangeAspect="1"/>
            </p:cNvSpPr>
            <p:nvPr/>
          </p:nvSpPr>
          <p:spPr bwMode="auto">
            <a:xfrm>
              <a:off x="7217283" y="5271914"/>
              <a:ext cx="102106" cy="553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599" name="7691a2b1-c3a2-4597-b8dc-6bc41d18f76a"/>
            <p:cNvSpPr>
              <a:spLocks noChangeAspect="1"/>
            </p:cNvSpPr>
            <p:nvPr/>
          </p:nvSpPr>
          <p:spPr bwMode="auto">
            <a:xfrm>
              <a:off x="7185137" y="5264775"/>
              <a:ext cx="32144" cy="7139"/>
            </a:xfrm>
            <a:custGeom>
              <a:avLst/>
              <a:gdLst/>
              <a:ahLst/>
              <a:cxnLst>
                <a:cxn ang="0">
                  <a:pos x="0" y="2"/>
                </a:cxn>
                <a:cxn ang="0">
                  <a:pos x="0" y="0"/>
                </a:cxn>
                <a:cxn ang="0">
                  <a:pos x="17" y="4"/>
                </a:cxn>
                <a:cxn ang="0">
                  <a:pos x="17" y="4"/>
                </a:cxn>
                <a:cxn ang="0">
                  <a:pos x="0" y="2"/>
                </a:cxn>
              </a:cxnLst>
              <a:rect l="0" t="0" r="r" b="b"/>
              <a:pathLst>
                <a:path w="17" h="4">
                  <a:moveTo>
                    <a:pt x="0" y="2"/>
                  </a:moveTo>
                  <a:lnTo>
                    <a:pt x="0" y="0"/>
                  </a:lnTo>
                  <a:lnTo>
                    <a:pt x="17" y="4"/>
                  </a:lnTo>
                  <a:lnTo>
                    <a:pt x="17"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600" name="fa2fe712-6599-4ea0-807b-3464c061695d"/>
            <p:cNvSpPr>
              <a:spLocks noChangeAspect="1"/>
            </p:cNvSpPr>
            <p:nvPr/>
          </p:nvSpPr>
          <p:spPr bwMode="auto">
            <a:xfrm>
              <a:off x="7217283" y="5271914"/>
              <a:ext cx="102106" cy="17848"/>
            </a:xfrm>
            <a:custGeom>
              <a:avLst/>
              <a:gdLst/>
              <a:ahLst/>
              <a:cxnLst>
                <a:cxn ang="0">
                  <a:pos x="0" y="0"/>
                </a:cxn>
                <a:cxn ang="0">
                  <a:pos x="23" y="3"/>
                </a:cxn>
                <a:cxn ang="0">
                  <a:pos x="23" y="4"/>
                </a:cxn>
                <a:cxn ang="0">
                  <a:pos x="7" y="3"/>
                </a:cxn>
                <a:cxn ang="0">
                  <a:pos x="0" y="0"/>
                </a:cxn>
              </a:cxnLst>
              <a:rect l="0" t="0" r="r" b="b"/>
              <a:pathLst>
                <a:path w="23" h="4">
                  <a:moveTo>
                    <a:pt x="0" y="0"/>
                  </a:moveTo>
                  <a:cubicBezTo>
                    <a:pt x="0" y="0"/>
                    <a:pt x="6" y="4"/>
                    <a:pt x="23" y="3"/>
                  </a:cubicBezTo>
                  <a:cubicBezTo>
                    <a:pt x="23" y="4"/>
                    <a:pt x="23" y="4"/>
                    <a:pt x="23" y="4"/>
                  </a:cubicBezTo>
                  <a:cubicBezTo>
                    <a:pt x="23" y="4"/>
                    <a:pt x="13" y="4"/>
                    <a:pt x="7"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601" name="c8b1093d-87eb-4a69-85c6-fb719294b7c7"/>
            <p:cNvSpPr>
              <a:spLocks noChangeAspect="1" noChangeArrowheads="1"/>
            </p:cNvSpPr>
            <p:nvPr/>
          </p:nvSpPr>
          <p:spPr bwMode="auto">
            <a:xfrm>
              <a:off x="7319389" y="5289763"/>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02" name="522995b0-2350-43d7-829d-6c5115f45177"/>
            <p:cNvSpPr>
              <a:spLocks noChangeAspect="1"/>
            </p:cNvSpPr>
            <p:nvPr/>
          </p:nvSpPr>
          <p:spPr bwMode="auto">
            <a:xfrm>
              <a:off x="7185137" y="5209444"/>
              <a:ext cx="173959" cy="67825"/>
            </a:xfrm>
            <a:custGeom>
              <a:avLst/>
              <a:gdLst/>
              <a:ahLst/>
              <a:cxnLst>
                <a:cxn ang="0">
                  <a:pos x="0" y="0"/>
                </a:cxn>
                <a:cxn ang="0">
                  <a:pos x="92" y="9"/>
                </a:cxn>
                <a:cxn ang="0">
                  <a:pos x="92" y="38"/>
                </a:cxn>
                <a:cxn ang="0">
                  <a:pos x="0" y="28"/>
                </a:cxn>
                <a:cxn ang="0">
                  <a:pos x="0" y="0"/>
                </a:cxn>
              </a:cxnLst>
              <a:rect l="0" t="0" r="r" b="b"/>
              <a:pathLst>
                <a:path w="92" h="38">
                  <a:moveTo>
                    <a:pt x="0" y="0"/>
                  </a:moveTo>
                  <a:lnTo>
                    <a:pt x="92" y="9"/>
                  </a:lnTo>
                  <a:lnTo>
                    <a:pt x="92"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03" name="a6f4e451-db0f-4015-bd73-8c4fdd514f9a"/>
            <p:cNvSpPr>
              <a:spLocks noChangeAspect="1"/>
            </p:cNvSpPr>
            <p:nvPr/>
          </p:nvSpPr>
          <p:spPr bwMode="auto">
            <a:xfrm>
              <a:off x="7185137" y="5213013"/>
              <a:ext cx="32144" cy="42837"/>
            </a:xfrm>
            <a:custGeom>
              <a:avLst/>
              <a:gdLst/>
              <a:ahLst/>
              <a:cxnLst>
                <a:cxn ang="0">
                  <a:pos x="0" y="22"/>
                </a:cxn>
                <a:cxn ang="0">
                  <a:pos x="17" y="24"/>
                </a:cxn>
                <a:cxn ang="0">
                  <a:pos x="17" y="3"/>
                </a:cxn>
                <a:cxn ang="0">
                  <a:pos x="0" y="0"/>
                </a:cxn>
                <a:cxn ang="0">
                  <a:pos x="0" y="22"/>
                </a:cxn>
              </a:cxnLst>
              <a:rect l="0" t="0" r="r" b="b"/>
              <a:pathLst>
                <a:path w="17" h="24">
                  <a:moveTo>
                    <a:pt x="0" y="22"/>
                  </a:moveTo>
                  <a:lnTo>
                    <a:pt x="17" y="24"/>
                  </a:lnTo>
                  <a:lnTo>
                    <a:pt x="17"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604" name="a1c34216-6848-46b5-9244-6d498a542113"/>
            <p:cNvSpPr>
              <a:spLocks noChangeAspect="1"/>
            </p:cNvSpPr>
            <p:nvPr/>
          </p:nvSpPr>
          <p:spPr bwMode="auto">
            <a:xfrm>
              <a:off x="7217283" y="5218368"/>
              <a:ext cx="102106" cy="58901"/>
            </a:xfrm>
            <a:custGeom>
              <a:avLst/>
              <a:gdLst/>
              <a:ahLst/>
              <a:cxnLst>
                <a:cxn ang="0">
                  <a:pos x="0" y="9"/>
                </a:cxn>
                <a:cxn ang="0">
                  <a:pos x="23" y="7"/>
                </a:cxn>
                <a:cxn ang="0">
                  <a:pos x="23" y="4"/>
                </a:cxn>
                <a:cxn ang="0">
                  <a:pos x="0" y="0"/>
                </a:cxn>
                <a:cxn ang="0">
                  <a:pos x="0" y="9"/>
                </a:cxn>
              </a:cxnLst>
              <a:rect l="0" t="0" r="r" b="b"/>
              <a:pathLst>
                <a:path w="23" h="14">
                  <a:moveTo>
                    <a:pt x="0" y="9"/>
                  </a:moveTo>
                  <a:cubicBezTo>
                    <a:pt x="0" y="9"/>
                    <a:pt x="10" y="14"/>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605" name="bbe08b94-e0cd-43c8-93f2-c53f5b2bf7d2"/>
            <p:cNvSpPr>
              <a:spLocks noChangeAspect="1"/>
            </p:cNvSpPr>
            <p:nvPr/>
          </p:nvSpPr>
          <p:spPr bwMode="auto">
            <a:xfrm>
              <a:off x="7185137" y="5213013"/>
              <a:ext cx="32144" cy="5355"/>
            </a:xfrm>
            <a:custGeom>
              <a:avLst/>
              <a:gdLst/>
              <a:ahLst/>
              <a:cxnLst>
                <a:cxn ang="0">
                  <a:pos x="0" y="0"/>
                </a:cxn>
                <a:cxn ang="0">
                  <a:pos x="0" y="0"/>
                </a:cxn>
                <a:cxn ang="0">
                  <a:pos x="17" y="3"/>
                </a:cxn>
                <a:cxn ang="0">
                  <a:pos x="17" y="3"/>
                </a:cxn>
                <a:cxn ang="0">
                  <a:pos x="0" y="0"/>
                </a:cxn>
              </a:cxnLst>
              <a:rect l="0" t="0" r="r" b="b"/>
              <a:pathLst>
                <a:path w="17" h="3">
                  <a:moveTo>
                    <a:pt x="0" y="0"/>
                  </a:moveTo>
                  <a:lnTo>
                    <a:pt x="0" y="0"/>
                  </a:lnTo>
                  <a:lnTo>
                    <a:pt x="17" y="3"/>
                  </a:lnTo>
                  <a:lnTo>
                    <a:pt x="17" y="3"/>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06" name="68b3e7f4-785d-4e2b-ab80-b15a31865e90"/>
            <p:cNvSpPr>
              <a:spLocks noChangeAspect="1"/>
            </p:cNvSpPr>
            <p:nvPr/>
          </p:nvSpPr>
          <p:spPr bwMode="auto">
            <a:xfrm>
              <a:off x="7217283" y="5218368"/>
              <a:ext cx="102106" cy="21418"/>
            </a:xfrm>
            <a:custGeom>
              <a:avLst/>
              <a:gdLst/>
              <a:ahLst/>
              <a:cxnLst>
                <a:cxn ang="0">
                  <a:pos x="0" y="0"/>
                </a:cxn>
                <a:cxn ang="0">
                  <a:pos x="23" y="4"/>
                </a:cxn>
                <a:cxn ang="0">
                  <a:pos x="23" y="4"/>
                </a:cxn>
                <a:cxn ang="0">
                  <a:pos x="7" y="3"/>
                </a:cxn>
                <a:cxn ang="0">
                  <a:pos x="0" y="0"/>
                </a:cxn>
              </a:cxnLst>
              <a:rect l="0" t="0" r="r" b="b"/>
              <a:pathLst>
                <a:path w="23" h="5">
                  <a:moveTo>
                    <a:pt x="0" y="0"/>
                  </a:moveTo>
                  <a:cubicBezTo>
                    <a:pt x="0" y="0"/>
                    <a:pt x="6" y="5"/>
                    <a:pt x="23" y="4"/>
                  </a:cubicBezTo>
                  <a:cubicBezTo>
                    <a:pt x="23" y="4"/>
                    <a:pt x="23" y="4"/>
                    <a:pt x="23" y="4"/>
                  </a:cubicBezTo>
                  <a:cubicBezTo>
                    <a:pt x="23" y="4"/>
                    <a:pt x="13" y="5"/>
                    <a:pt x="7" y="3"/>
                  </a:cubicBezTo>
                  <a:cubicBezTo>
                    <a:pt x="0" y="2"/>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607" name="7c496a43-6f48-4161-9016-bdf812832969"/>
            <p:cNvSpPr>
              <a:spLocks noChangeAspect="1" noChangeArrowheads="1"/>
            </p:cNvSpPr>
            <p:nvPr/>
          </p:nvSpPr>
          <p:spPr bwMode="auto">
            <a:xfrm>
              <a:off x="7319389" y="5234433"/>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08" name="810ebfea-af66-4ecb-9c80-96dd3e1818ea"/>
            <p:cNvSpPr>
              <a:spLocks noChangeAspect="1"/>
            </p:cNvSpPr>
            <p:nvPr/>
          </p:nvSpPr>
          <p:spPr bwMode="auto">
            <a:xfrm>
              <a:off x="7185137" y="5154114"/>
              <a:ext cx="173959" cy="67825"/>
            </a:xfrm>
            <a:custGeom>
              <a:avLst/>
              <a:gdLst/>
              <a:ahLst/>
              <a:cxnLst>
                <a:cxn ang="0">
                  <a:pos x="0" y="0"/>
                </a:cxn>
                <a:cxn ang="0">
                  <a:pos x="92" y="12"/>
                </a:cxn>
                <a:cxn ang="0">
                  <a:pos x="92" y="38"/>
                </a:cxn>
                <a:cxn ang="0">
                  <a:pos x="0" y="29"/>
                </a:cxn>
                <a:cxn ang="0">
                  <a:pos x="0" y="0"/>
                </a:cxn>
              </a:cxnLst>
              <a:rect l="0" t="0" r="r" b="b"/>
              <a:pathLst>
                <a:path w="92" h="38">
                  <a:moveTo>
                    <a:pt x="0" y="0"/>
                  </a:moveTo>
                  <a:lnTo>
                    <a:pt x="92" y="12"/>
                  </a:lnTo>
                  <a:lnTo>
                    <a:pt x="92" y="38"/>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09" name="00d45051-70d3-4a7b-8299-3e8f85f9c1d9"/>
            <p:cNvSpPr>
              <a:spLocks noChangeAspect="1"/>
            </p:cNvSpPr>
            <p:nvPr/>
          </p:nvSpPr>
          <p:spPr bwMode="auto">
            <a:xfrm>
              <a:off x="7185137" y="5159468"/>
              <a:ext cx="32144" cy="41052"/>
            </a:xfrm>
            <a:custGeom>
              <a:avLst/>
              <a:gdLst/>
              <a:ahLst/>
              <a:cxnLst>
                <a:cxn ang="0">
                  <a:pos x="0" y="21"/>
                </a:cxn>
                <a:cxn ang="0">
                  <a:pos x="17" y="23"/>
                </a:cxn>
                <a:cxn ang="0">
                  <a:pos x="17" y="4"/>
                </a:cxn>
                <a:cxn ang="0">
                  <a:pos x="0" y="0"/>
                </a:cxn>
                <a:cxn ang="0">
                  <a:pos x="0" y="21"/>
                </a:cxn>
              </a:cxnLst>
              <a:rect l="0" t="0" r="r" b="b"/>
              <a:pathLst>
                <a:path w="17" h="23">
                  <a:moveTo>
                    <a:pt x="0" y="21"/>
                  </a:moveTo>
                  <a:lnTo>
                    <a:pt x="17" y="23"/>
                  </a:lnTo>
                  <a:lnTo>
                    <a:pt x="17" y="4"/>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610" name="2880e5c3-0beb-4e37-afa1-86b786701112"/>
            <p:cNvSpPr>
              <a:spLocks noChangeAspect="1"/>
            </p:cNvSpPr>
            <p:nvPr/>
          </p:nvSpPr>
          <p:spPr bwMode="auto">
            <a:xfrm>
              <a:off x="7217283" y="5166608"/>
              <a:ext cx="102106"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611" name="55d99452-7a05-4c3f-bad2-e6c7514a6312"/>
            <p:cNvSpPr>
              <a:spLocks noChangeAspect="1"/>
            </p:cNvSpPr>
            <p:nvPr/>
          </p:nvSpPr>
          <p:spPr bwMode="auto">
            <a:xfrm>
              <a:off x="7185137" y="5159468"/>
              <a:ext cx="32144" cy="7139"/>
            </a:xfrm>
            <a:custGeom>
              <a:avLst/>
              <a:gdLst/>
              <a:ahLst/>
              <a:cxnLst>
                <a:cxn ang="0">
                  <a:pos x="0" y="0"/>
                </a:cxn>
                <a:cxn ang="0">
                  <a:pos x="0" y="0"/>
                </a:cxn>
                <a:cxn ang="0">
                  <a:pos x="17" y="2"/>
                </a:cxn>
                <a:cxn ang="0">
                  <a:pos x="17" y="4"/>
                </a:cxn>
                <a:cxn ang="0">
                  <a:pos x="0" y="0"/>
                </a:cxn>
              </a:cxnLst>
              <a:rect l="0" t="0" r="r" b="b"/>
              <a:pathLst>
                <a:path w="17" h="4">
                  <a:moveTo>
                    <a:pt x="0" y="0"/>
                  </a:moveTo>
                  <a:lnTo>
                    <a:pt x="0" y="0"/>
                  </a:lnTo>
                  <a:lnTo>
                    <a:pt x="17" y="2"/>
                  </a:lnTo>
                  <a:lnTo>
                    <a:pt x="17" y="4"/>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12" name="5cbe7d3d-a99f-45a9-a0da-8b041317e99f"/>
            <p:cNvSpPr>
              <a:spLocks noChangeAspect="1"/>
            </p:cNvSpPr>
            <p:nvPr/>
          </p:nvSpPr>
          <p:spPr bwMode="auto">
            <a:xfrm>
              <a:off x="7217283" y="5163038"/>
              <a:ext cx="102106" cy="21418"/>
            </a:xfrm>
            <a:custGeom>
              <a:avLst/>
              <a:gdLst/>
              <a:ahLst/>
              <a:cxnLst>
                <a:cxn ang="0">
                  <a:pos x="0" y="0"/>
                </a:cxn>
                <a:cxn ang="0">
                  <a:pos x="23" y="4"/>
                </a:cxn>
                <a:cxn ang="0">
                  <a:pos x="23" y="4"/>
                </a:cxn>
                <a:cxn ang="0">
                  <a:pos x="7" y="3"/>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7"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13" name="f1a01799-83b4-42fe-8fa9-45e68001b767"/>
            <p:cNvSpPr>
              <a:spLocks noChangeAspect="1" noChangeArrowheads="1"/>
            </p:cNvSpPr>
            <p:nvPr/>
          </p:nvSpPr>
          <p:spPr bwMode="auto">
            <a:xfrm>
              <a:off x="7319389" y="5179101"/>
              <a:ext cx="3782" cy="14279"/>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14" name="748c1706-c34a-4c79-ac0a-8624dce70c42"/>
            <p:cNvSpPr>
              <a:spLocks noChangeAspect="1"/>
            </p:cNvSpPr>
            <p:nvPr/>
          </p:nvSpPr>
          <p:spPr bwMode="auto">
            <a:xfrm>
              <a:off x="7185137" y="5100568"/>
              <a:ext cx="173959" cy="71395"/>
            </a:xfrm>
            <a:custGeom>
              <a:avLst/>
              <a:gdLst/>
              <a:ahLst/>
              <a:cxnLst>
                <a:cxn ang="0">
                  <a:pos x="0" y="0"/>
                </a:cxn>
                <a:cxn ang="0">
                  <a:pos x="92" y="11"/>
                </a:cxn>
                <a:cxn ang="0">
                  <a:pos x="92" y="40"/>
                </a:cxn>
                <a:cxn ang="0">
                  <a:pos x="0" y="28"/>
                </a:cxn>
                <a:cxn ang="0">
                  <a:pos x="0" y="0"/>
                </a:cxn>
              </a:cxnLst>
              <a:rect l="0" t="0" r="r" b="b"/>
              <a:pathLst>
                <a:path w="92" h="40">
                  <a:moveTo>
                    <a:pt x="0" y="0"/>
                  </a:moveTo>
                  <a:lnTo>
                    <a:pt x="92" y="11"/>
                  </a:lnTo>
                  <a:lnTo>
                    <a:pt x="92" y="40"/>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15" name="a0139f66-1341-4709-b493-d5f855d22afa"/>
            <p:cNvSpPr>
              <a:spLocks noChangeAspect="1"/>
            </p:cNvSpPr>
            <p:nvPr/>
          </p:nvSpPr>
          <p:spPr bwMode="auto">
            <a:xfrm>
              <a:off x="7185137" y="5107707"/>
              <a:ext cx="32144" cy="39267"/>
            </a:xfrm>
            <a:custGeom>
              <a:avLst/>
              <a:gdLst/>
              <a:ahLst/>
              <a:cxnLst>
                <a:cxn ang="0">
                  <a:pos x="0" y="22"/>
                </a:cxn>
                <a:cxn ang="0">
                  <a:pos x="17" y="22"/>
                </a:cxn>
                <a:cxn ang="0">
                  <a:pos x="17" y="3"/>
                </a:cxn>
                <a:cxn ang="0">
                  <a:pos x="0" y="0"/>
                </a:cxn>
                <a:cxn ang="0">
                  <a:pos x="0" y="22"/>
                </a:cxn>
              </a:cxnLst>
              <a:rect l="0" t="0" r="r" b="b"/>
              <a:pathLst>
                <a:path w="17" h="22">
                  <a:moveTo>
                    <a:pt x="0" y="22"/>
                  </a:moveTo>
                  <a:lnTo>
                    <a:pt x="17" y="22"/>
                  </a:lnTo>
                  <a:lnTo>
                    <a:pt x="17"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616" name="3aee82ed-cfa1-4a14-8209-134c2b34be05"/>
            <p:cNvSpPr>
              <a:spLocks noChangeAspect="1"/>
            </p:cNvSpPr>
            <p:nvPr/>
          </p:nvSpPr>
          <p:spPr bwMode="auto">
            <a:xfrm>
              <a:off x="7217283" y="5113061"/>
              <a:ext cx="102106" cy="53546"/>
            </a:xfrm>
            <a:custGeom>
              <a:avLst/>
              <a:gdLst/>
              <a:ahLst/>
              <a:cxnLst>
                <a:cxn ang="0">
                  <a:pos x="0" y="8"/>
                </a:cxn>
                <a:cxn ang="0">
                  <a:pos x="23" y="7"/>
                </a:cxn>
                <a:cxn ang="0">
                  <a:pos x="23" y="3"/>
                </a:cxn>
                <a:cxn ang="0">
                  <a:pos x="0" y="0"/>
                </a:cxn>
                <a:cxn ang="0">
                  <a:pos x="0" y="8"/>
                </a:cxn>
              </a:cxnLst>
              <a:rect l="0" t="0" r="r" b="b"/>
              <a:pathLst>
                <a:path w="23" h="13">
                  <a:moveTo>
                    <a:pt x="0" y="8"/>
                  </a:moveTo>
                  <a:cubicBezTo>
                    <a:pt x="0" y="8"/>
                    <a:pt x="10" y="13"/>
                    <a:pt x="23" y="7"/>
                  </a:cubicBezTo>
                  <a:cubicBezTo>
                    <a:pt x="23" y="3"/>
                    <a:pt x="23" y="3"/>
                    <a:pt x="23" y="3"/>
                  </a:cubicBezTo>
                  <a:cubicBezTo>
                    <a:pt x="23"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617" name="4f0ee0b2-2ef6-4c2a-9572-52ed78854cf1"/>
            <p:cNvSpPr>
              <a:spLocks noChangeAspect="1"/>
            </p:cNvSpPr>
            <p:nvPr/>
          </p:nvSpPr>
          <p:spPr bwMode="auto">
            <a:xfrm>
              <a:off x="7185137" y="5104137"/>
              <a:ext cx="32144" cy="8924"/>
            </a:xfrm>
            <a:custGeom>
              <a:avLst/>
              <a:gdLst/>
              <a:ahLst/>
              <a:cxnLst>
                <a:cxn ang="0">
                  <a:pos x="0" y="2"/>
                </a:cxn>
                <a:cxn ang="0">
                  <a:pos x="0" y="0"/>
                </a:cxn>
                <a:cxn ang="0">
                  <a:pos x="17" y="2"/>
                </a:cxn>
                <a:cxn ang="0">
                  <a:pos x="17" y="5"/>
                </a:cxn>
                <a:cxn ang="0">
                  <a:pos x="0" y="2"/>
                </a:cxn>
              </a:cxnLst>
              <a:rect l="0" t="0" r="r" b="b"/>
              <a:pathLst>
                <a:path w="17" h="5">
                  <a:moveTo>
                    <a:pt x="0" y="2"/>
                  </a:moveTo>
                  <a:lnTo>
                    <a:pt x="0" y="0"/>
                  </a:lnTo>
                  <a:lnTo>
                    <a:pt x="17" y="2"/>
                  </a:lnTo>
                  <a:lnTo>
                    <a:pt x="17"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618" name="ad19382b-36b8-433e-b660-08a254125ce0"/>
            <p:cNvSpPr>
              <a:spLocks noChangeAspect="1"/>
            </p:cNvSpPr>
            <p:nvPr/>
          </p:nvSpPr>
          <p:spPr bwMode="auto">
            <a:xfrm>
              <a:off x="7217283" y="5107707"/>
              <a:ext cx="102106" cy="21418"/>
            </a:xfrm>
            <a:custGeom>
              <a:avLst/>
              <a:gdLst/>
              <a:ahLst/>
              <a:cxnLst>
                <a:cxn ang="0">
                  <a:pos x="0" y="0"/>
                </a:cxn>
                <a:cxn ang="0">
                  <a:pos x="23" y="4"/>
                </a:cxn>
                <a:cxn ang="0">
                  <a:pos x="23" y="4"/>
                </a:cxn>
                <a:cxn ang="0">
                  <a:pos x="7" y="4"/>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7" y="4"/>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19" name="96439f90-abbb-4fb2-a20b-862ba371a802"/>
            <p:cNvSpPr>
              <a:spLocks noChangeAspect="1"/>
            </p:cNvSpPr>
            <p:nvPr/>
          </p:nvSpPr>
          <p:spPr bwMode="auto">
            <a:xfrm>
              <a:off x="7319389" y="5125555"/>
              <a:ext cx="3782" cy="16064"/>
            </a:xfrm>
            <a:custGeom>
              <a:avLst/>
              <a:gdLst/>
              <a:ahLst/>
              <a:cxnLst>
                <a:cxn ang="0">
                  <a:pos x="2" y="7"/>
                </a:cxn>
                <a:cxn ang="0">
                  <a:pos x="0" y="9"/>
                </a:cxn>
                <a:cxn ang="0">
                  <a:pos x="0" y="0"/>
                </a:cxn>
                <a:cxn ang="0">
                  <a:pos x="2" y="2"/>
                </a:cxn>
                <a:cxn ang="0">
                  <a:pos x="2" y="7"/>
                </a:cxn>
              </a:cxnLst>
              <a:rect l="0" t="0" r="r" b="b"/>
              <a:pathLst>
                <a:path w="2" h="9">
                  <a:moveTo>
                    <a:pt x="2" y="7"/>
                  </a:moveTo>
                  <a:lnTo>
                    <a:pt x="0" y="9"/>
                  </a:lnTo>
                  <a:lnTo>
                    <a:pt x="0" y="0"/>
                  </a:lnTo>
                  <a:lnTo>
                    <a:pt x="2" y="2"/>
                  </a:lnTo>
                  <a:lnTo>
                    <a:pt x="2" y="7"/>
                  </a:lnTo>
                  <a:close/>
                </a:path>
              </a:pathLst>
            </a:custGeom>
            <a:solidFill>
              <a:srgbClr val="D2DAE4"/>
            </a:solidFill>
            <a:ln w="9525">
              <a:noFill/>
              <a:round/>
            </a:ln>
          </p:spPr>
          <p:txBody>
            <a:bodyPr/>
            <a:lstStyle/>
            <a:p>
              <a:endParaRPr lang="en-US" altLang="zh-CN" dirty="0">
                <a:latin typeface="FrutigerNext LT Regular"/>
              </a:endParaRPr>
            </a:p>
          </p:txBody>
        </p:sp>
        <p:sp>
          <p:nvSpPr>
            <p:cNvPr id="620" name="c9054d0a-2641-48bc-a1ac-1026bbbecfb3"/>
            <p:cNvSpPr>
              <a:spLocks noChangeAspect="1"/>
            </p:cNvSpPr>
            <p:nvPr/>
          </p:nvSpPr>
          <p:spPr bwMode="auto">
            <a:xfrm>
              <a:off x="7185137" y="5048806"/>
              <a:ext cx="173959" cy="67825"/>
            </a:xfrm>
            <a:custGeom>
              <a:avLst/>
              <a:gdLst/>
              <a:ahLst/>
              <a:cxnLst>
                <a:cxn ang="0">
                  <a:pos x="0" y="0"/>
                </a:cxn>
                <a:cxn ang="0">
                  <a:pos x="92" y="10"/>
                </a:cxn>
                <a:cxn ang="0">
                  <a:pos x="92" y="38"/>
                </a:cxn>
                <a:cxn ang="0">
                  <a:pos x="0" y="26"/>
                </a:cxn>
                <a:cxn ang="0">
                  <a:pos x="0" y="0"/>
                </a:cxn>
              </a:cxnLst>
              <a:rect l="0" t="0" r="r" b="b"/>
              <a:pathLst>
                <a:path w="92" h="38">
                  <a:moveTo>
                    <a:pt x="0" y="0"/>
                  </a:moveTo>
                  <a:lnTo>
                    <a:pt x="92" y="10"/>
                  </a:lnTo>
                  <a:lnTo>
                    <a:pt x="92" y="38"/>
                  </a:lnTo>
                  <a:lnTo>
                    <a:pt x="0" y="26"/>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21" name="b3d1c59a-556c-4211-83b7-8578115f574f"/>
            <p:cNvSpPr>
              <a:spLocks noChangeAspect="1"/>
            </p:cNvSpPr>
            <p:nvPr/>
          </p:nvSpPr>
          <p:spPr bwMode="auto">
            <a:xfrm>
              <a:off x="7185137" y="5054161"/>
              <a:ext cx="32144" cy="41052"/>
            </a:xfrm>
            <a:custGeom>
              <a:avLst/>
              <a:gdLst/>
              <a:ahLst/>
              <a:cxnLst>
                <a:cxn ang="0">
                  <a:pos x="0" y="21"/>
                </a:cxn>
                <a:cxn ang="0">
                  <a:pos x="17" y="23"/>
                </a:cxn>
                <a:cxn ang="0">
                  <a:pos x="17" y="2"/>
                </a:cxn>
                <a:cxn ang="0">
                  <a:pos x="0" y="0"/>
                </a:cxn>
                <a:cxn ang="0">
                  <a:pos x="0" y="21"/>
                </a:cxn>
              </a:cxnLst>
              <a:rect l="0" t="0" r="r" b="b"/>
              <a:pathLst>
                <a:path w="17" h="23">
                  <a:moveTo>
                    <a:pt x="0" y="21"/>
                  </a:moveTo>
                  <a:lnTo>
                    <a:pt x="17" y="23"/>
                  </a:lnTo>
                  <a:lnTo>
                    <a:pt x="17"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622" name="ebaa5ea4-d5d0-4842-8969-a114e6864eeb"/>
            <p:cNvSpPr>
              <a:spLocks noChangeAspect="1"/>
            </p:cNvSpPr>
            <p:nvPr/>
          </p:nvSpPr>
          <p:spPr bwMode="auto">
            <a:xfrm>
              <a:off x="7217283" y="5057730"/>
              <a:ext cx="102106" cy="553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623" name="f4a9e99e-8354-48ce-9324-355d94d77154"/>
            <p:cNvSpPr>
              <a:spLocks noChangeAspect="1"/>
            </p:cNvSpPr>
            <p:nvPr/>
          </p:nvSpPr>
          <p:spPr bwMode="auto">
            <a:xfrm>
              <a:off x="7185137" y="5048806"/>
              <a:ext cx="32144" cy="8924"/>
            </a:xfrm>
            <a:custGeom>
              <a:avLst/>
              <a:gdLst/>
              <a:ahLst/>
              <a:cxnLst>
                <a:cxn ang="0">
                  <a:pos x="0" y="3"/>
                </a:cxn>
                <a:cxn ang="0">
                  <a:pos x="0" y="0"/>
                </a:cxn>
                <a:cxn ang="0">
                  <a:pos x="17" y="5"/>
                </a:cxn>
                <a:cxn ang="0">
                  <a:pos x="17" y="5"/>
                </a:cxn>
                <a:cxn ang="0">
                  <a:pos x="0" y="3"/>
                </a:cxn>
              </a:cxnLst>
              <a:rect l="0" t="0" r="r" b="b"/>
              <a:pathLst>
                <a:path w="17" h="5">
                  <a:moveTo>
                    <a:pt x="0" y="3"/>
                  </a:moveTo>
                  <a:lnTo>
                    <a:pt x="0" y="0"/>
                  </a:lnTo>
                  <a:lnTo>
                    <a:pt x="17" y="5"/>
                  </a:lnTo>
                  <a:lnTo>
                    <a:pt x="17" y="5"/>
                  </a:lnTo>
                  <a:lnTo>
                    <a:pt x="0" y="3"/>
                  </a:lnTo>
                  <a:close/>
                </a:path>
              </a:pathLst>
            </a:custGeom>
            <a:solidFill>
              <a:srgbClr val="A4B4CB"/>
            </a:solidFill>
            <a:ln w="9525">
              <a:noFill/>
              <a:round/>
            </a:ln>
          </p:spPr>
          <p:txBody>
            <a:bodyPr/>
            <a:lstStyle/>
            <a:p>
              <a:endParaRPr lang="en-US" altLang="zh-CN" dirty="0">
                <a:latin typeface="FrutigerNext LT Regular"/>
              </a:endParaRPr>
            </a:p>
          </p:txBody>
        </p:sp>
        <p:sp>
          <p:nvSpPr>
            <p:cNvPr id="624" name="e97840ce-3cec-439f-af49-046aa1173e72"/>
            <p:cNvSpPr>
              <a:spLocks noChangeAspect="1"/>
            </p:cNvSpPr>
            <p:nvPr/>
          </p:nvSpPr>
          <p:spPr bwMode="auto">
            <a:xfrm>
              <a:off x="7217283" y="5057730"/>
              <a:ext cx="102106" cy="16064"/>
            </a:xfrm>
            <a:custGeom>
              <a:avLst/>
              <a:gdLst/>
              <a:ahLst/>
              <a:cxnLst>
                <a:cxn ang="0">
                  <a:pos x="0" y="0"/>
                </a:cxn>
                <a:cxn ang="0">
                  <a:pos x="23" y="3"/>
                </a:cxn>
                <a:cxn ang="0">
                  <a:pos x="23" y="4"/>
                </a:cxn>
                <a:cxn ang="0">
                  <a:pos x="7" y="3"/>
                </a:cxn>
                <a:cxn ang="0">
                  <a:pos x="0" y="0"/>
                </a:cxn>
              </a:cxnLst>
              <a:rect l="0" t="0" r="r" b="b"/>
              <a:pathLst>
                <a:path w="23" h="4">
                  <a:moveTo>
                    <a:pt x="0" y="0"/>
                  </a:moveTo>
                  <a:cubicBezTo>
                    <a:pt x="0" y="0"/>
                    <a:pt x="6" y="4"/>
                    <a:pt x="23" y="3"/>
                  </a:cubicBezTo>
                  <a:cubicBezTo>
                    <a:pt x="23" y="4"/>
                    <a:pt x="23" y="4"/>
                    <a:pt x="23" y="4"/>
                  </a:cubicBezTo>
                  <a:cubicBezTo>
                    <a:pt x="23" y="4"/>
                    <a:pt x="13" y="4"/>
                    <a:pt x="7"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625" name="281beff7-2d4f-4c21-9e87-1359c1f5b0e6"/>
            <p:cNvSpPr>
              <a:spLocks noChangeAspect="1" noChangeArrowheads="1"/>
            </p:cNvSpPr>
            <p:nvPr/>
          </p:nvSpPr>
          <p:spPr bwMode="auto">
            <a:xfrm>
              <a:off x="7319389" y="5073794"/>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26" name="30bee239-0116-4385-9028-a1785f0806bb"/>
            <p:cNvSpPr>
              <a:spLocks noChangeAspect="1"/>
            </p:cNvSpPr>
            <p:nvPr/>
          </p:nvSpPr>
          <p:spPr bwMode="auto">
            <a:xfrm>
              <a:off x="7364769" y="5286193"/>
              <a:ext cx="177741" cy="66040"/>
            </a:xfrm>
            <a:custGeom>
              <a:avLst/>
              <a:gdLst/>
              <a:ahLst/>
              <a:cxnLst>
                <a:cxn ang="0">
                  <a:pos x="0" y="0"/>
                </a:cxn>
                <a:cxn ang="0">
                  <a:pos x="94" y="9"/>
                </a:cxn>
                <a:cxn ang="0">
                  <a:pos x="94" y="37"/>
                </a:cxn>
                <a:cxn ang="0">
                  <a:pos x="0" y="25"/>
                </a:cxn>
                <a:cxn ang="0">
                  <a:pos x="0" y="0"/>
                </a:cxn>
              </a:cxnLst>
              <a:rect l="0" t="0" r="r" b="b"/>
              <a:pathLst>
                <a:path w="94" h="37">
                  <a:moveTo>
                    <a:pt x="0" y="0"/>
                  </a:moveTo>
                  <a:lnTo>
                    <a:pt x="94" y="9"/>
                  </a:lnTo>
                  <a:lnTo>
                    <a:pt x="94" y="37"/>
                  </a:lnTo>
                  <a:lnTo>
                    <a:pt x="0" y="25"/>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27" name="e8cc92f7-ff05-4a42-aa94-58ae8f4b8104"/>
            <p:cNvSpPr>
              <a:spLocks noChangeAspect="1"/>
            </p:cNvSpPr>
            <p:nvPr/>
          </p:nvSpPr>
          <p:spPr bwMode="auto">
            <a:xfrm>
              <a:off x="7364769" y="5289763"/>
              <a:ext cx="35926" cy="41052"/>
            </a:xfrm>
            <a:custGeom>
              <a:avLst/>
              <a:gdLst/>
              <a:ahLst/>
              <a:cxnLst>
                <a:cxn ang="0">
                  <a:pos x="0" y="21"/>
                </a:cxn>
                <a:cxn ang="0">
                  <a:pos x="19" y="23"/>
                </a:cxn>
                <a:cxn ang="0">
                  <a:pos x="19" y="2"/>
                </a:cxn>
                <a:cxn ang="0">
                  <a:pos x="0" y="0"/>
                </a:cxn>
                <a:cxn ang="0">
                  <a:pos x="0" y="21"/>
                </a:cxn>
              </a:cxnLst>
              <a:rect l="0" t="0" r="r" b="b"/>
              <a:pathLst>
                <a:path w="19" h="23">
                  <a:moveTo>
                    <a:pt x="0" y="21"/>
                  </a:moveTo>
                  <a:lnTo>
                    <a:pt x="19" y="23"/>
                  </a:lnTo>
                  <a:lnTo>
                    <a:pt x="19"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628" name="5f9446b9-70d8-4f48-841d-85212af0f104"/>
            <p:cNvSpPr>
              <a:spLocks noChangeAspect="1"/>
            </p:cNvSpPr>
            <p:nvPr/>
          </p:nvSpPr>
          <p:spPr bwMode="auto">
            <a:xfrm>
              <a:off x="7400695" y="5293332"/>
              <a:ext cx="102106" cy="553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629" name="57f8023a-bf04-4b5e-aa15-2d9e9e71dffe"/>
            <p:cNvSpPr>
              <a:spLocks noChangeAspect="1"/>
            </p:cNvSpPr>
            <p:nvPr/>
          </p:nvSpPr>
          <p:spPr bwMode="auto">
            <a:xfrm>
              <a:off x="7364769" y="5286193"/>
              <a:ext cx="35926" cy="7139"/>
            </a:xfrm>
            <a:custGeom>
              <a:avLst/>
              <a:gdLst/>
              <a:ahLst/>
              <a:cxnLst>
                <a:cxn ang="0">
                  <a:pos x="0" y="2"/>
                </a:cxn>
                <a:cxn ang="0">
                  <a:pos x="0" y="0"/>
                </a:cxn>
                <a:cxn ang="0">
                  <a:pos x="19" y="4"/>
                </a:cxn>
                <a:cxn ang="0">
                  <a:pos x="19" y="4"/>
                </a:cxn>
                <a:cxn ang="0">
                  <a:pos x="0" y="2"/>
                </a:cxn>
              </a:cxnLst>
              <a:rect l="0" t="0" r="r" b="b"/>
              <a:pathLst>
                <a:path w="19" h="4">
                  <a:moveTo>
                    <a:pt x="0" y="2"/>
                  </a:moveTo>
                  <a:lnTo>
                    <a:pt x="0" y="0"/>
                  </a:lnTo>
                  <a:lnTo>
                    <a:pt x="19" y="4"/>
                  </a:lnTo>
                  <a:lnTo>
                    <a:pt x="19"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630" name="88865441-7316-4ae7-9452-2f7aefe46d27"/>
            <p:cNvSpPr>
              <a:spLocks noChangeAspect="1"/>
            </p:cNvSpPr>
            <p:nvPr/>
          </p:nvSpPr>
          <p:spPr bwMode="auto">
            <a:xfrm>
              <a:off x="7400695" y="5293332"/>
              <a:ext cx="102106" cy="17848"/>
            </a:xfrm>
            <a:custGeom>
              <a:avLst/>
              <a:gdLst/>
              <a:ahLst/>
              <a:cxnLst>
                <a:cxn ang="0">
                  <a:pos x="0" y="0"/>
                </a:cxn>
                <a:cxn ang="0">
                  <a:pos x="23" y="3"/>
                </a:cxn>
                <a:cxn ang="0">
                  <a:pos x="23" y="4"/>
                </a:cxn>
                <a:cxn ang="0">
                  <a:pos x="6" y="3"/>
                </a:cxn>
                <a:cxn ang="0">
                  <a:pos x="0" y="0"/>
                </a:cxn>
              </a:cxnLst>
              <a:rect l="0" t="0" r="r" b="b"/>
              <a:pathLst>
                <a:path w="23" h="4">
                  <a:moveTo>
                    <a:pt x="0" y="0"/>
                  </a:moveTo>
                  <a:cubicBezTo>
                    <a:pt x="0" y="0"/>
                    <a:pt x="6" y="4"/>
                    <a:pt x="23" y="3"/>
                  </a:cubicBezTo>
                  <a:cubicBezTo>
                    <a:pt x="23" y="4"/>
                    <a:pt x="23" y="4"/>
                    <a:pt x="23" y="4"/>
                  </a:cubicBezTo>
                  <a:cubicBezTo>
                    <a:pt x="23" y="4"/>
                    <a:pt x="13" y="4"/>
                    <a:pt x="6"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631" name="6b96da27-a0ad-4cd6-b2aa-e1b42455ae1d"/>
            <p:cNvSpPr>
              <a:spLocks noChangeAspect="1"/>
            </p:cNvSpPr>
            <p:nvPr/>
          </p:nvSpPr>
          <p:spPr bwMode="auto">
            <a:xfrm>
              <a:off x="7502803" y="5311182"/>
              <a:ext cx="3782" cy="12494"/>
            </a:xfrm>
            <a:custGeom>
              <a:avLst/>
              <a:gdLst/>
              <a:ahLst/>
              <a:cxnLst>
                <a:cxn ang="0">
                  <a:pos x="2" y="4"/>
                </a:cxn>
                <a:cxn ang="0">
                  <a:pos x="0" y="7"/>
                </a:cxn>
                <a:cxn ang="0">
                  <a:pos x="0" y="0"/>
                </a:cxn>
                <a:cxn ang="0">
                  <a:pos x="2" y="0"/>
                </a:cxn>
                <a:cxn ang="0">
                  <a:pos x="2" y="4"/>
                </a:cxn>
              </a:cxnLst>
              <a:rect l="0" t="0" r="r" b="b"/>
              <a:pathLst>
                <a:path w="2" h="7">
                  <a:moveTo>
                    <a:pt x="2" y="4"/>
                  </a:moveTo>
                  <a:lnTo>
                    <a:pt x="0" y="7"/>
                  </a:lnTo>
                  <a:lnTo>
                    <a:pt x="0" y="0"/>
                  </a:lnTo>
                  <a:lnTo>
                    <a:pt x="2" y="0"/>
                  </a:lnTo>
                  <a:lnTo>
                    <a:pt x="2" y="4"/>
                  </a:lnTo>
                  <a:close/>
                </a:path>
              </a:pathLst>
            </a:custGeom>
            <a:solidFill>
              <a:srgbClr val="D2DAE4"/>
            </a:solidFill>
            <a:ln w="9525">
              <a:noFill/>
              <a:round/>
            </a:ln>
          </p:spPr>
          <p:txBody>
            <a:bodyPr/>
            <a:lstStyle/>
            <a:p>
              <a:endParaRPr lang="en-US" altLang="zh-CN" dirty="0">
                <a:latin typeface="FrutigerNext LT Regular"/>
              </a:endParaRPr>
            </a:p>
          </p:txBody>
        </p:sp>
        <p:sp>
          <p:nvSpPr>
            <p:cNvPr id="632" name="f3cf6f4b-2f5f-4fc7-af86-76a48ed32e01"/>
            <p:cNvSpPr>
              <a:spLocks noChangeAspect="1"/>
            </p:cNvSpPr>
            <p:nvPr/>
          </p:nvSpPr>
          <p:spPr bwMode="auto">
            <a:xfrm>
              <a:off x="7364769" y="5230863"/>
              <a:ext cx="177741" cy="67825"/>
            </a:xfrm>
            <a:custGeom>
              <a:avLst/>
              <a:gdLst/>
              <a:ahLst/>
              <a:cxnLst>
                <a:cxn ang="0">
                  <a:pos x="0" y="0"/>
                </a:cxn>
                <a:cxn ang="0">
                  <a:pos x="94" y="9"/>
                </a:cxn>
                <a:cxn ang="0">
                  <a:pos x="94" y="38"/>
                </a:cxn>
                <a:cxn ang="0">
                  <a:pos x="0" y="28"/>
                </a:cxn>
                <a:cxn ang="0">
                  <a:pos x="0" y="0"/>
                </a:cxn>
              </a:cxnLst>
              <a:rect l="0" t="0" r="r" b="b"/>
              <a:pathLst>
                <a:path w="94" h="38">
                  <a:moveTo>
                    <a:pt x="0" y="0"/>
                  </a:moveTo>
                  <a:lnTo>
                    <a:pt x="94" y="9"/>
                  </a:lnTo>
                  <a:lnTo>
                    <a:pt x="94"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33" name="b5d7b9d7-903f-4e0d-af4b-98a00153a4cd"/>
            <p:cNvSpPr>
              <a:spLocks noChangeAspect="1"/>
            </p:cNvSpPr>
            <p:nvPr/>
          </p:nvSpPr>
          <p:spPr bwMode="auto">
            <a:xfrm>
              <a:off x="7364769" y="5234433"/>
              <a:ext cx="35926" cy="42837"/>
            </a:xfrm>
            <a:custGeom>
              <a:avLst/>
              <a:gdLst/>
              <a:ahLst/>
              <a:cxnLst>
                <a:cxn ang="0">
                  <a:pos x="0" y="21"/>
                </a:cxn>
                <a:cxn ang="0">
                  <a:pos x="19" y="24"/>
                </a:cxn>
                <a:cxn ang="0">
                  <a:pos x="19" y="3"/>
                </a:cxn>
                <a:cxn ang="0">
                  <a:pos x="0" y="0"/>
                </a:cxn>
                <a:cxn ang="0">
                  <a:pos x="0" y="21"/>
                </a:cxn>
              </a:cxnLst>
              <a:rect l="0" t="0" r="r" b="b"/>
              <a:pathLst>
                <a:path w="19" h="24">
                  <a:moveTo>
                    <a:pt x="0" y="21"/>
                  </a:moveTo>
                  <a:lnTo>
                    <a:pt x="19" y="24"/>
                  </a:lnTo>
                  <a:lnTo>
                    <a:pt x="19" y="3"/>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634" name="4e0e0c37-5e54-42d2-9969-de57d716a0f8"/>
            <p:cNvSpPr>
              <a:spLocks noChangeAspect="1"/>
            </p:cNvSpPr>
            <p:nvPr/>
          </p:nvSpPr>
          <p:spPr bwMode="auto">
            <a:xfrm>
              <a:off x="7400695" y="5239787"/>
              <a:ext cx="102106" cy="53546"/>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ln>
          </p:spPr>
          <p:txBody>
            <a:bodyPr/>
            <a:lstStyle/>
            <a:p>
              <a:endParaRPr lang="en-US" altLang="zh-CN" dirty="0">
                <a:latin typeface="FrutigerNext LT Regular"/>
              </a:endParaRPr>
            </a:p>
          </p:txBody>
        </p:sp>
        <p:sp>
          <p:nvSpPr>
            <p:cNvPr id="635" name="e84dd5f3-8484-42f8-a9f8-1570456bba9c"/>
            <p:cNvSpPr>
              <a:spLocks noChangeAspect="1"/>
            </p:cNvSpPr>
            <p:nvPr/>
          </p:nvSpPr>
          <p:spPr bwMode="auto">
            <a:xfrm>
              <a:off x="7364769" y="5230863"/>
              <a:ext cx="35926" cy="8924"/>
            </a:xfrm>
            <a:custGeom>
              <a:avLst/>
              <a:gdLst/>
              <a:ahLst/>
              <a:cxnLst>
                <a:cxn ang="0">
                  <a:pos x="0" y="2"/>
                </a:cxn>
                <a:cxn ang="0">
                  <a:pos x="0" y="0"/>
                </a:cxn>
                <a:cxn ang="0">
                  <a:pos x="19" y="5"/>
                </a:cxn>
                <a:cxn ang="0">
                  <a:pos x="19" y="5"/>
                </a:cxn>
                <a:cxn ang="0">
                  <a:pos x="0" y="2"/>
                </a:cxn>
              </a:cxnLst>
              <a:rect l="0" t="0" r="r" b="b"/>
              <a:pathLst>
                <a:path w="19" h="5">
                  <a:moveTo>
                    <a:pt x="0" y="2"/>
                  </a:moveTo>
                  <a:lnTo>
                    <a:pt x="0" y="0"/>
                  </a:lnTo>
                  <a:lnTo>
                    <a:pt x="19" y="5"/>
                  </a:lnTo>
                  <a:lnTo>
                    <a:pt x="19"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636" name="3874925b-1845-4c3f-922d-e11fce2ad9dc"/>
            <p:cNvSpPr>
              <a:spLocks noChangeAspect="1"/>
            </p:cNvSpPr>
            <p:nvPr/>
          </p:nvSpPr>
          <p:spPr bwMode="auto">
            <a:xfrm>
              <a:off x="7400695" y="5239787"/>
              <a:ext cx="102106" cy="16064"/>
            </a:xfrm>
            <a:custGeom>
              <a:avLst/>
              <a:gdLst/>
              <a:ahLst/>
              <a:cxnLst>
                <a:cxn ang="0">
                  <a:pos x="0" y="0"/>
                </a:cxn>
                <a:cxn ang="0">
                  <a:pos x="23" y="3"/>
                </a:cxn>
                <a:cxn ang="0">
                  <a:pos x="23" y="4"/>
                </a:cxn>
                <a:cxn ang="0">
                  <a:pos x="6" y="3"/>
                </a:cxn>
                <a:cxn ang="0">
                  <a:pos x="0" y="0"/>
                </a:cxn>
              </a:cxnLst>
              <a:rect l="0" t="0" r="r" b="b"/>
              <a:pathLst>
                <a:path w="23" h="4">
                  <a:moveTo>
                    <a:pt x="0" y="0"/>
                  </a:moveTo>
                  <a:cubicBezTo>
                    <a:pt x="0" y="0"/>
                    <a:pt x="6" y="4"/>
                    <a:pt x="23" y="3"/>
                  </a:cubicBezTo>
                  <a:cubicBezTo>
                    <a:pt x="23" y="4"/>
                    <a:pt x="23" y="4"/>
                    <a:pt x="23" y="4"/>
                  </a:cubicBezTo>
                  <a:cubicBezTo>
                    <a:pt x="23" y="4"/>
                    <a:pt x="13" y="4"/>
                    <a:pt x="6" y="3"/>
                  </a:cubicBezTo>
                  <a:cubicBezTo>
                    <a:pt x="0" y="1"/>
                    <a:pt x="0" y="0"/>
                    <a:pt x="0" y="0"/>
                  </a:cubicBezTo>
                  <a:close/>
                </a:path>
              </a:pathLst>
            </a:custGeom>
            <a:solidFill>
              <a:srgbClr val="A4B4CB"/>
            </a:solidFill>
            <a:ln w="9525">
              <a:noFill/>
              <a:round/>
            </a:ln>
          </p:spPr>
          <p:txBody>
            <a:bodyPr/>
            <a:lstStyle/>
            <a:p>
              <a:endParaRPr lang="en-US" altLang="zh-CN" dirty="0">
                <a:latin typeface="FrutigerNext LT Regular"/>
              </a:endParaRPr>
            </a:p>
          </p:txBody>
        </p:sp>
        <p:sp>
          <p:nvSpPr>
            <p:cNvPr id="637" name="ba8b5228-6286-4e31-8820-d1320161fff3"/>
            <p:cNvSpPr>
              <a:spLocks noChangeAspect="1" noChangeArrowheads="1"/>
            </p:cNvSpPr>
            <p:nvPr/>
          </p:nvSpPr>
          <p:spPr bwMode="auto">
            <a:xfrm>
              <a:off x="7502803" y="5255851"/>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38" name="9bfc4ab9-401e-4227-9486-7f36ff94de34"/>
            <p:cNvSpPr>
              <a:spLocks noChangeAspect="1"/>
            </p:cNvSpPr>
            <p:nvPr/>
          </p:nvSpPr>
          <p:spPr bwMode="auto">
            <a:xfrm>
              <a:off x="7364769" y="5175532"/>
              <a:ext cx="177741" cy="67825"/>
            </a:xfrm>
            <a:custGeom>
              <a:avLst/>
              <a:gdLst/>
              <a:ahLst/>
              <a:cxnLst>
                <a:cxn ang="0">
                  <a:pos x="0" y="0"/>
                </a:cxn>
                <a:cxn ang="0">
                  <a:pos x="94" y="10"/>
                </a:cxn>
                <a:cxn ang="0">
                  <a:pos x="94" y="38"/>
                </a:cxn>
                <a:cxn ang="0">
                  <a:pos x="0" y="28"/>
                </a:cxn>
                <a:cxn ang="0">
                  <a:pos x="0" y="0"/>
                </a:cxn>
              </a:cxnLst>
              <a:rect l="0" t="0" r="r" b="b"/>
              <a:pathLst>
                <a:path w="94" h="38">
                  <a:moveTo>
                    <a:pt x="0" y="0"/>
                  </a:moveTo>
                  <a:lnTo>
                    <a:pt x="94" y="10"/>
                  </a:lnTo>
                  <a:lnTo>
                    <a:pt x="94" y="38"/>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39" name="2ff7a142-dae2-43b4-9a52-453add9fc172"/>
            <p:cNvSpPr>
              <a:spLocks noChangeAspect="1"/>
            </p:cNvSpPr>
            <p:nvPr/>
          </p:nvSpPr>
          <p:spPr bwMode="auto">
            <a:xfrm>
              <a:off x="7364769" y="5179101"/>
              <a:ext cx="35926" cy="42837"/>
            </a:xfrm>
            <a:custGeom>
              <a:avLst/>
              <a:gdLst/>
              <a:ahLst/>
              <a:cxnLst>
                <a:cxn ang="0">
                  <a:pos x="0" y="22"/>
                </a:cxn>
                <a:cxn ang="0">
                  <a:pos x="19" y="24"/>
                </a:cxn>
                <a:cxn ang="0">
                  <a:pos x="19" y="5"/>
                </a:cxn>
                <a:cxn ang="0">
                  <a:pos x="0" y="0"/>
                </a:cxn>
                <a:cxn ang="0">
                  <a:pos x="0" y="22"/>
                </a:cxn>
              </a:cxnLst>
              <a:rect l="0" t="0" r="r" b="b"/>
              <a:pathLst>
                <a:path w="19" h="24">
                  <a:moveTo>
                    <a:pt x="0" y="22"/>
                  </a:moveTo>
                  <a:lnTo>
                    <a:pt x="19" y="24"/>
                  </a:lnTo>
                  <a:lnTo>
                    <a:pt x="19" y="5"/>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640" name="ba6a4e8b-94ab-441f-9373-d3d9f803febf"/>
            <p:cNvSpPr>
              <a:spLocks noChangeAspect="1"/>
            </p:cNvSpPr>
            <p:nvPr/>
          </p:nvSpPr>
          <p:spPr bwMode="auto">
            <a:xfrm>
              <a:off x="7400695" y="5188026"/>
              <a:ext cx="102106"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641" name="9c36233f-88b1-478b-b271-42e7998775c2"/>
            <p:cNvSpPr>
              <a:spLocks noChangeAspect="1"/>
            </p:cNvSpPr>
            <p:nvPr/>
          </p:nvSpPr>
          <p:spPr bwMode="auto">
            <a:xfrm>
              <a:off x="7364769" y="5179101"/>
              <a:ext cx="35926" cy="8924"/>
            </a:xfrm>
            <a:custGeom>
              <a:avLst/>
              <a:gdLst/>
              <a:ahLst/>
              <a:cxnLst>
                <a:cxn ang="0">
                  <a:pos x="0" y="0"/>
                </a:cxn>
                <a:cxn ang="0">
                  <a:pos x="0" y="0"/>
                </a:cxn>
                <a:cxn ang="0">
                  <a:pos x="19" y="3"/>
                </a:cxn>
                <a:cxn ang="0">
                  <a:pos x="19" y="5"/>
                </a:cxn>
                <a:cxn ang="0">
                  <a:pos x="0" y="0"/>
                </a:cxn>
              </a:cxnLst>
              <a:rect l="0" t="0" r="r" b="b"/>
              <a:pathLst>
                <a:path w="19" h="5">
                  <a:moveTo>
                    <a:pt x="0" y="0"/>
                  </a:moveTo>
                  <a:lnTo>
                    <a:pt x="0" y="0"/>
                  </a:lnTo>
                  <a:lnTo>
                    <a:pt x="19" y="3"/>
                  </a:lnTo>
                  <a:lnTo>
                    <a:pt x="19" y="5"/>
                  </a:ln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42" name="a2610a60-c428-4e52-a9ca-445d04853c97"/>
            <p:cNvSpPr>
              <a:spLocks noChangeAspect="1"/>
            </p:cNvSpPr>
            <p:nvPr/>
          </p:nvSpPr>
          <p:spPr bwMode="auto">
            <a:xfrm>
              <a:off x="7400695" y="5184456"/>
              <a:ext cx="102106" cy="21418"/>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43" name="f5d19a7c-bc0f-4bd4-8151-e0a77f677449"/>
            <p:cNvSpPr>
              <a:spLocks noChangeAspect="1" noChangeArrowheads="1"/>
            </p:cNvSpPr>
            <p:nvPr/>
          </p:nvSpPr>
          <p:spPr bwMode="auto">
            <a:xfrm>
              <a:off x="7502803" y="5200520"/>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44" name="11ad5057-416d-4c27-bb69-c1f5d1c7edf0"/>
            <p:cNvSpPr>
              <a:spLocks noChangeAspect="1"/>
            </p:cNvSpPr>
            <p:nvPr/>
          </p:nvSpPr>
          <p:spPr bwMode="auto">
            <a:xfrm>
              <a:off x="7364769" y="5120201"/>
              <a:ext cx="177741" cy="73179"/>
            </a:xfrm>
            <a:custGeom>
              <a:avLst/>
              <a:gdLst/>
              <a:ahLst/>
              <a:cxnLst>
                <a:cxn ang="0">
                  <a:pos x="0" y="0"/>
                </a:cxn>
                <a:cxn ang="0">
                  <a:pos x="94" y="12"/>
                </a:cxn>
                <a:cxn ang="0">
                  <a:pos x="94" y="41"/>
                </a:cxn>
                <a:cxn ang="0">
                  <a:pos x="0" y="29"/>
                </a:cxn>
                <a:cxn ang="0">
                  <a:pos x="0" y="0"/>
                </a:cxn>
              </a:cxnLst>
              <a:rect l="0" t="0" r="r" b="b"/>
              <a:pathLst>
                <a:path w="94" h="41">
                  <a:moveTo>
                    <a:pt x="0" y="0"/>
                  </a:moveTo>
                  <a:lnTo>
                    <a:pt x="94" y="12"/>
                  </a:lnTo>
                  <a:lnTo>
                    <a:pt x="94" y="41"/>
                  </a:lnTo>
                  <a:lnTo>
                    <a:pt x="0" y="29"/>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45" name="57f45e3c-e818-4f1a-90a0-f47d0ffd88d0"/>
            <p:cNvSpPr>
              <a:spLocks noChangeAspect="1"/>
            </p:cNvSpPr>
            <p:nvPr/>
          </p:nvSpPr>
          <p:spPr bwMode="auto">
            <a:xfrm>
              <a:off x="7364769" y="5129125"/>
              <a:ext cx="35926" cy="37483"/>
            </a:xfrm>
            <a:custGeom>
              <a:avLst/>
              <a:gdLst/>
              <a:ahLst/>
              <a:cxnLst>
                <a:cxn ang="0">
                  <a:pos x="0" y="21"/>
                </a:cxn>
                <a:cxn ang="0">
                  <a:pos x="19" y="21"/>
                </a:cxn>
                <a:cxn ang="0">
                  <a:pos x="19" y="2"/>
                </a:cxn>
                <a:cxn ang="0">
                  <a:pos x="0" y="0"/>
                </a:cxn>
                <a:cxn ang="0">
                  <a:pos x="0" y="21"/>
                </a:cxn>
              </a:cxnLst>
              <a:rect l="0" t="0" r="r" b="b"/>
              <a:pathLst>
                <a:path w="19" h="21">
                  <a:moveTo>
                    <a:pt x="0" y="21"/>
                  </a:moveTo>
                  <a:lnTo>
                    <a:pt x="19" y="21"/>
                  </a:lnTo>
                  <a:lnTo>
                    <a:pt x="19" y="2"/>
                  </a:lnTo>
                  <a:lnTo>
                    <a:pt x="0" y="0"/>
                  </a:lnTo>
                  <a:lnTo>
                    <a:pt x="0" y="21"/>
                  </a:lnTo>
                  <a:close/>
                </a:path>
              </a:pathLst>
            </a:custGeom>
            <a:solidFill>
              <a:srgbClr val="8AA5BC"/>
            </a:solidFill>
            <a:ln w="9525">
              <a:noFill/>
              <a:round/>
            </a:ln>
          </p:spPr>
          <p:txBody>
            <a:bodyPr/>
            <a:lstStyle/>
            <a:p>
              <a:endParaRPr lang="en-US" altLang="zh-CN" dirty="0">
                <a:latin typeface="FrutigerNext LT Regular"/>
              </a:endParaRPr>
            </a:p>
          </p:txBody>
        </p:sp>
        <p:sp>
          <p:nvSpPr>
            <p:cNvPr id="646" name="0421bc7b-d37b-430a-8903-1571763637d8"/>
            <p:cNvSpPr>
              <a:spLocks noChangeAspect="1"/>
            </p:cNvSpPr>
            <p:nvPr/>
          </p:nvSpPr>
          <p:spPr bwMode="auto">
            <a:xfrm>
              <a:off x="7400695" y="5132695"/>
              <a:ext cx="102106" cy="553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6"/>
                    <a:pt x="0" y="8"/>
                    <a:pt x="0" y="8"/>
                  </a:cubicBezTo>
                </a:path>
              </a:pathLst>
            </a:custGeom>
            <a:solidFill>
              <a:srgbClr val="B0BFCF"/>
            </a:solidFill>
            <a:ln w="9525">
              <a:noFill/>
              <a:round/>
            </a:ln>
          </p:spPr>
          <p:txBody>
            <a:bodyPr/>
            <a:lstStyle/>
            <a:p>
              <a:endParaRPr lang="en-US" altLang="zh-CN" dirty="0">
                <a:latin typeface="FrutigerNext LT Regular"/>
              </a:endParaRPr>
            </a:p>
          </p:txBody>
        </p:sp>
        <p:sp>
          <p:nvSpPr>
            <p:cNvPr id="647" name="452e42ba-62e0-46f3-96c7-a8096e60f0ba"/>
            <p:cNvSpPr>
              <a:spLocks noChangeAspect="1"/>
            </p:cNvSpPr>
            <p:nvPr/>
          </p:nvSpPr>
          <p:spPr bwMode="auto">
            <a:xfrm>
              <a:off x="7364769" y="5125555"/>
              <a:ext cx="35926" cy="7139"/>
            </a:xfrm>
            <a:custGeom>
              <a:avLst/>
              <a:gdLst/>
              <a:ahLst/>
              <a:cxnLst>
                <a:cxn ang="0">
                  <a:pos x="0" y="2"/>
                </a:cxn>
                <a:cxn ang="0">
                  <a:pos x="0" y="0"/>
                </a:cxn>
                <a:cxn ang="0">
                  <a:pos x="19" y="2"/>
                </a:cxn>
                <a:cxn ang="0">
                  <a:pos x="19" y="4"/>
                </a:cxn>
                <a:cxn ang="0">
                  <a:pos x="0" y="2"/>
                </a:cxn>
              </a:cxnLst>
              <a:rect l="0" t="0" r="r" b="b"/>
              <a:pathLst>
                <a:path w="19" h="4">
                  <a:moveTo>
                    <a:pt x="0" y="2"/>
                  </a:moveTo>
                  <a:lnTo>
                    <a:pt x="0" y="0"/>
                  </a:lnTo>
                  <a:lnTo>
                    <a:pt x="19" y="2"/>
                  </a:lnTo>
                  <a:lnTo>
                    <a:pt x="19" y="4"/>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648" name="bf3eb5de-c1b3-4624-97b7-ab4b79b846b5"/>
            <p:cNvSpPr>
              <a:spLocks noChangeAspect="1"/>
            </p:cNvSpPr>
            <p:nvPr/>
          </p:nvSpPr>
          <p:spPr bwMode="auto">
            <a:xfrm>
              <a:off x="7400695" y="5129125"/>
              <a:ext cx="102106" cy="21418"/>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6" y="3"/>
                  </a:cubicBezTo>
                  <a:cubicBezTo>
                    <a:pt x="0" y="2"/>
                    <a:pt x="0" y="1"/>
                    <a:pt x="0" y="1"/>
                  </a:cubicBezTo>
                  <a:lnTo>
                    <a:pt x="0" y="0"/>
                  </a:lnTo>
                  <a:close/>
                </a:path>
              </a:pathLst>
            </a:custGeom>
            <a:solidFill>
              <a:srgbClr val="A4B4CB"/>
            </a:solidFill>
            <a:ln w="9525">
              <a:noFill/>
              <a:round/>
            </a:ln>
          </p:spPr>
          <p:txBody>
            <a:bodyPr/>
            <a:lstStyle/>
            <a:p>
              <a:endParaRPr lang="en-US" altLang="zh-CN" dirty="0">
                <a:latin typeface="FrutigerNext LT Regular"/>
              </a:endParaRPr>
            </a:p>
          </p:txBody>
        </p:sp>
        <p:sp>
          <p:nvSpPr>
            <p:cNvPr id="649" name="56830a74-00a1-4496-9110-49f61b5379ad"/>
            <p:cNvSpPr>
              <a:spLocks noChangeAspect="1" noChangeArrowheads="1"/>
            </p:cNvSpPr>
            <p:nvPr/>
          </p:nvSpPr>
          <p:spPr bwMode="auto">
            <a:xfrm>
              <a:off x="7502803" y="5146973"/>
              <a:ext cx="3782" cy="12494"/>
            </a:xfrm>
            <a:prstGeom prst="rect">
              <a:avLst/>
            </a:prstGeom>
            <a:solidFill>
              <a:srgbClr val="D2DAE4"/>
            </a:solidFill>
            <a:ln w="9525">
              <a:noFill/>
              <a:miter lim="800000"/>
            </a:ln>
          </p:spPr>
          <p:txBody>
            <a:bodyPr/>
            <a:lstStyle/>
            <a:p>
              <a:endParaRPr lang="en-US" altLang="zh-CN" dirty="0">
                <a:latin typeface="FrutigerNext LT Regular"/>
              </a:endParaRPr>
            </a:p>
          </p:txBody>
        </p:sp>
        <p:sp>
          <p:nvSpPr>
            <p:cNvPr id="650" name="a3fa0619-82b7-46be-b8ea-4ebfef6dc974"/>
            <p:cNvSpPr>
              <a:spLocks noChangeAspect="1"/>
            </p:cNvSpPr>
            <p:nvPr/>
          </p:nvSpPr>
          <p:spPr bwMode="auto">
            <a:xfrm>
              <a:off x="7364769" y="5066655"/>
              <a:ext cx="177741" cy="71395"/>
            </a:xfrm>
            <a:custGeom>
              <a:avLst/>
              <a:gdLst/>
              <a:ahLst/>
              <a:cxnLst>
                <a:cxn ang="0">
                  <a:pos x="0" y="0"/>
                </a:cxn>
                <a:cxn ang="0">
                  <a:pos x="94" y="11"/>
                </a:cxn>
                <a:cxn ang="0">
                  <a:pos x="94" y="40"/>
                </a:cxn>
                <a:cxn ang="0">
                  <a:pos x="0" y="28"/>
                </a:cxn>
                <a:cxn ang="0">
                  <a:pos x="0" y="0"/>
                </a:cxn>
              </a:cxnLst>
              <a:rect l="0" t="0" r="r" b="b"/>
              <a:pathLst>
                <a:path w="94" h="40">
                  <a:moveTo>
                    <a:pt x="0" y="0"/>
                  </a:moveTo>
                  <a:lnTo>
                    <a:pt x="94" y="11"/>
                  </a:lnTo>
                  <a:lnTo>
                    <a:pt x="94" y="40"/>
                  </a:lnTo>
                  <a:lnTo>
                    <a:pt x="0" y="28"/>
                  </a:lnTo>
                  <a:lnTo>
                    <a:pt x="0" y="0"/>
                  </a:lnTo>
                  <a:close/>
                </a:path>
              </a:pathLst>
            </a:custGeom>
            <a:solidFill>
              <a:srgbClr val="697F9A"/>
            </a:solidFill>
            <a:ln w="9525">
              <a:noFill/>
              <a:round/>
            </a:ln>
          </p:spPr>
          <p:txBody>
            <a:bodyPr/>
            <a:lstStyle/>
            <a:p>
              <a:endParaRPr lang="en-US" altLang="zh-CN" dirty="0">
                <a:latin typeface="FrutigerNext LT Regular"/>
              </a:endParaRPr>
            </a:p>
          </p:txBody>
        </p:sp>
        <p:sp>
          <p:nvSpPr>
            <p:cNvPr id="651" name="c62eeda4-cebc-4c45-b885-e1a57c3aceff"/>
            <p:cNvSpPr>
              <a:spLocks noChangeAspect="1"/>
            </p:cNvSpPr>
            <p:nvPr/>
          </p:nvSpPr>
          <p:spPr bwMode="auto">
            <a:xfrm>
              <a:off x="7364769" y="5073794"/>
              <a:ext cx="35926" cy="42837"/>
            </a:xfrm>
            <a:custGeom>
              <a:avLst/>
              <a:gdLst/>
              <a:ahLst/>
              <a:cxnLst>
                <a:cxn ang="0">
                  <a:pos x="0" y="22"/>
                </a:cxn>
                <a:cxn ang="0">
                  <a:pos x="19" y="24"/>
                </a:cxn>
                <a:cxn ang="0">
                  <a:pos x="16" y="3"/>
                </a:cxn>
                <a:cxn ang="0">
                  <a:pos x="0" y="0"/>
                </a:cxn>
                <a:cxn ang="0">
                  <a:pos x="0" y="22"/>
                </a:cxn>
              </a:cxnLst>
              <a:rect l="0" t="0" r="r" b="b"/>
              <a:pathLst>
                <a:path w="19" h="24">
                  <a:moveTo>
                    <a:pt x="0" y="22"/>
                  </a:moveTo>
                  <a:lnTo>
                    <a:pt x="19" y="24"/>
                  </a:lnTo>
                  <a:lnTo>
                    <a:pt x="16" y="3"/>
                  </a:lnTo>
                  <a:lnTo>
                    <a:pt x="0" y="0"/>
                  </a:lnTo>
                  <a:lnTo>
                    <a:pt x="0" y="22"/>
                  </a:lnTo>
                  <a:close/>
                </a:path>
              </a:pathLst>
            </a:custGeom>
            <a:solidFill>
              <a:srgbClr val="8AA5BC"/>
            </a:solidFill>
            <a:ln w="9525">
              <a:noFill/>
              <a:round/>
            </a:ln>
          </p:spPr>
          <p:txBody>
            <a:bodyPr/>
            <a:lstStyle/>
            <a:p>
              <a:endParaRPr lang="en-US" altLang="zh-CN" dirty="0">
                <a:latin typeface="FrutigerNext LT Regular"/>
              </a:endParaRPr>
            </a:p>
          </p:txBody>
        </p:sp>
        <p:sp>
          <p:nvSpPr>
            <p:cNvPr id="652" name="25b6e6e4-1eae-4e8e-870a-b25e7746852c"/>
            <p:cNvSpPr>
              <a:spLocks noChangeAspect="1"/>
            </p:cNvSpPr>
            <p:nvPr/>
          </p:nvSpPr>
          <p:spPr bwMode="auto">
            <a:xfrm>
              <a:off x="7395023" y="5079149"/>
              <a:ext cx="107779" cy="53546"/>
            </a:xfrm>
            <a:custGeom>
              <a:avLst/>
              <a:gdLst/>
              <a:ahLst/>
              <a:cxnLst>
                <a:cxn ang="0">
                  <a:pos x="1" y="9"/>
                </a:cxn>
                <a:cxn ang="0">
                  <a:pos x="24" y="7"/>
                </a:cxn>
                <a:cxn ang="0">
                  <a:pos x="24" y="4"/>
                </a:cxn>
                <a:cxn ang="0">
                  <a:pos x="0" y="0"/>
                </a:cxn>
                <a:cxn ang="0">
                  <a:pos x="1" y="9"/>
                </a:cxn>
              </a:cxnLst>
              <a:rect l="0" t="0" r="r" b="b"/>
              <a:pathLst>
                <a:path w="24" h="13">
                  <a:moveTo>
                    <a:pt x="1" y="9"/>
                  </a:moveTo>
                  <a:cubicBezTo>
                    <a:pt x="1" y="9"/>
                    <a:pt x="11" y="13"/>
                    <a:pt x="24" y="7"/>
                  </a:cubicBezTo>
                  <a:cubicBezTo>
                    <a:pt x="24" y="4"/>
                    <a:pt x="24" y="4"/>
                    <a:pt x="24" y="4"/>
                  </a:cubicBezTo>
                  <a:cubicBezTo>
                    <a:pt x="24" y="4"/>
                    <a:pt x="6" y="5"/>
                    <a:pt x="0" y="0"/>
                  </a:cubicBezTo>
                  <a:cubicBezTo>
                    <a:pt x="1" y="6"/>
                    <a:pt x="1" y="9"/>
                    <a:pt x="1" y="9"/>
                  </a:cubicBezTo>
                </a:path>
              </a:pathLst>
            </a:custGeom>
            <a:solidFill>
              <a:srgbClr val="B0BFCF"/>
            </a:solidFill>
            <a:ln w="9525">
              <a:noFill/>
              <a:round/>
            </a:ln>
          </p:spPr>
          <p:txBody>
            <a:bodyPr/>
            <a:lstStyle/>
            <a:p>
              <a:endParaRPr lang="en-US" altLang="zh-CN" dirty="0">
                <a:latin typeface="FrutigerNext LT Regular"/>
              </a:endParaRPr>
            </a:p>
          </p:txBody>
        </p:sp>
        <p:sp>
          <p:nvSpPr>
            <p:cNvPr id="653" name="37897dc0-97c7-45c8-92f9-a39a107d97d9"/>
            <p:cNvSpPr>
              <a:spLocks noChangeAspect="1"/>
            </p:cNvSpPr>
            <p:nvPr/>
          </p:nvSpPr>
          <p:spPr bwMode="auto">
            <a:xfrm>
              <a:off x="7364769" y="5070224"/>
              <a:ext cx="35926" cy="8924"/>
            </a:xfrm>
            <a:custGeom>
              <a:avLst/>
              <a:gdLst/>
              <a:ahLst/>
              <a:cxnLst>
                <a:cxn ang="0">
                  <a:pos x="0" y="2"/>
                </a:cxn>
                <a:cxn ang="0">
                  <a:pos x="0" y="0"/>
                </a:cxn>
                <a:cxn ang="0">
                  <a:pos x="19" y="5"/>
                </a:cxn>
                <a:cxn ang="0">
                  <a:pos x="16" y="5"/>
                </a:cxn>
                <a:cxn ang="0">
                  <a:pos x="0" y="2"/>
                </a:cxn>
              </a:cxnLst>
              <a:rect l="0" t="0" r="r" b="b"/>
              <a:pathLst>
                <a:path w="19" h="5">
                  <a:moveTo>
                    <a:pt x="0" y="2"/>
                  </a:moveTo>
                  <a:lnTo>
                    <a:pt x="0" y="0"/>
                  </a:lnTo>
                  <a:lnTo>
                    <a:pt x="19" y="5"/>
                  </a:lnTo>
                  <a:lnTo>
                    <a:pt x="16" y="5"/>
                  </a:lnTo>
                  <a:lnTo>
                    <a:pt x="0" y="2"/>
                  </a:lnTo>
                  <a:close/>
                </a:path>
              </a:pathLst>
            </a:custGeom>
            <a:solidFill>
              <a:srgbClr val="A4B4CB"/>
            </a:solidFill>
            <a:ln w="9525">
              <a:noFill/>
              <a:round/>
            </a:ln>
          </p:spPr>
          <p:txBody>
            <a:bodyPr/>
            <a:lstStyle/>
            <a:p>
              <a:endParaRPr lang="en-US" altLang="zh-CN" dirty="0">
                <a:latin typeface="FrutigerNext LT Regular"/>
              </a:endParaRPr>
            </a:p>
          </p:txBody>
        </p:sp>
        <p:sp>
          <p:nvSpPr>
            <p:cNvPr id="654" name="14350098-efa0-4679-a68f-fe4712401a04"/>
            <p:cNvSpPr>
              <a:spLocks noChangeAspect="1"/>
            </p:cNvSpPr>
            <p:nvPr/>
          </p:nvSpPr>
          <p:spPr bwMode="auto">
            <a:xfrm>
              <a:off x="7395023" y="5079149"/>
              <a:ext cx="107779" cy="16064"/>
            </a:xfrm>
            <a:custGeom>
              <a:avLst/>
              <a:gdLst/>
              <a:ahLst/>
              <a:cxnLst>
                <a:cxn ang="0">
                  <a:pos x="1" y="0"/>
                </a:cxn>
                <a:cxn ang="0">
                  <a:pos x="24" y="3"/>
                </a:cxn>
                <a:cxn ang="0">
                  <a:pos x="24" y="4"/>
                </a:cxn>
                <a:cxn ang="0">
                  <a:pos x="7" y="3"/>
                </a:cxn>
                <a:cxn ang="0">
                  <a:pos x="0" y="0"/>
                </a:cxn>
                <a:cxn ang="0">
                  <a:pos x="1" y="0"/>
                </a:cxn>
              </a:cxnLst>
              <a:rect l="0" t="0" r="r" b="b"/>
              <a:pathLst>
                <a:path w="24" h="4">
                  <a:moveTo>
                    <a:pt x="1" y="0"/>
                  </a:moveTo>
                  <a:cubicBezTo>
                    <a:pt x="1" y="0"/>
                    <a:pt x="7" y="4"/>
                    <a:pt x="24" y="3"/>
                  </a:cubicBezTo>
                  <a:cubicBezTo>
                    <a:pt x="24" y="4"/>
                    <a:pt x="24" y="4"/>
                    <a:pt x="24" y="4"/>
                  </a:cubicBezTo>
                  <a:cubicBezTo>
                    <a:pt x="24" y="4"/>
                    <a:pt x="14" y="4"/>
                    <a:pt x="7" y="3"/>
                  </a:cubicBezTo>
                  <a:cubicBezTo>
                    <a:pt x="1" y="1"/>
                    <a:pt x="0" y="0"/>
                    <a:pt x="0" y="0"/>
                  </a:cubicBezTo>
                  <a:lnTo>
                    <a:pt x="1" y="0"/>
                  </a:lnTo>
                  <a:close/>
                </a:path>
              </a:pathLst>
            </a:custGeom>
            <a:solidFill>
              <a:srgbClr val="A4B4CB"/>
            </a:solidFill>
            <a:ln w="9525">
              <a:noFill/>
              <a:round/>
            </a:ln>
          </p:spPr>
          <p:txBody>
            <a:bodyPr/>
            <a:lstStyle/>
            <a:p>
              <a:endParaRPr lang="en-US" altLang="zh-CN" dirty="0">
                <a:latin typeface="FrutigerNext LT Regular"/>
              </a:endParaRPr>
            </a:p>
          </p:txBody>
        </p:sp>
        <p:sp>
          <p:nvSpPr>
            <p:cNvPr id="655" name="b6c8023f-aa2b-49ae-b42e-9c0ea7d378ca"/>
            <p:cNvSpPr>
              <a:spLocks noChangeAspect="1"/>
            </p:cNvSpPr>
            <p:nvPr/>
          </p:nvSpPr>
          <p:spPr bwMode="auto">
            <a:xfrm>
              <a:off x="7502803" y="5095213"/>
              <a:ext cx="3782" cy="12494"/>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ln>
          </p:spPr>
          <p:txBody>
            <a:bodyPr/>
            <a:lstStyle/>
            <a:p>
              <a:endParaRPr lang="en-US" altLang="zh-CN" dirty="0">
                <a:latin typeface="FrutigerNext LT Regular"/>
              </a:endParaRPr>
            </a:p>
          </p:txBody>
        </p:sp>
      </p:grpSp>
      <p:grpSp>
        <p:nvGrpSpPr>
          <p:cNvPr id="656" name="Groep 7"/>
          <p:cNvGrpSpPr/>
          <p:nvPr/>
        </p:nvGrpSpPr>
        <p:grpSpPr>
          <a:xfrm>
            <a:off x="8362060" y="3870384"/>
            <a:ext cx="702600" cy="303240"/>
            <a:chOff x="6852128" y="3870384"/>
            <a:chExt cx="702600" cy="303240"/>
          </a:xfrm>
        </p:grpSpPr>
        <p:sp>
          <p:nvSpPr>
            <p:cNvPr id="657" name="Freeform 115"/>
            <p:cNvSpPr>
              <a:spLocks noChangeAspect="1"/>
            </p:cNvSpPr>
            <p:nvPr/>
          </p:nvSpPr>
          <p:spPr bwMode="auto">
            <a:xfrm>
              <a:off x="7359907" y="3944727"/>
              <a:ext cx="194821" cy="228897"/>
            </a:xfrm>
            <a:custGeom>
              <a:avLst/>
              <a:gdLst/>
              <a:ahLst/>
              <a:cxnLst>
                <a:cxn ang="0">
                  <a:pos x="94" y="0"/>
                </a:cxn>
                <a:cxn ang="0">
                  <a:pos x="1" y="63"/>
                </a:cxn>
                <a:cxn ang="0">
                  <a:pos x="1" y="110"/>
                </a:cxn>
                <a:cxn ang="0">
                  <a:pos x="7" y="111"/>
                </a:cxn>
                <a:cxn ang="0">
                  <a:pos x="90" y="46"/>
                </a:cxn>
                <a:cxn ang="0">
                  <a:pos x="94" y="38"/>
                </a:cxn>
                <a:cxn ang="0">
                  <a:pos x="94" y="0"/>
                </a:cxn>
              </a:cxnLst>
              <a:rect l="0" t="0" r="r" b="b"/>
              <a:pathLst>
                <a:path w="94" h="117">
                  <a:moveTo>
                    <a:pt x="94" y="0"/>
                  </a:moveTo>
                  <a:cubicBezTo>
                    <a:pt x="1" y="63"/>
                    <a:pt x="1" y="63"/>
                    <a:pt x="1" y="63"/>
                  </a:cubicBezTo>
                  <a:cubicBezTo>
                    <a:pt x="1" y="110"/>
                    <a:pt x="1" y="110"/>
                    <a:pt x="1" y="110"/>
                  </a:cubicBezTo>
                  <a:cubicBezTo>
                    <a:pt x="1" y="110"/>
                    <a:pt x="0" y="117"/>
                    <a:pt x="7" y="111"/>
                  </a:cubicBezTo>
                  <a:cubicBezTo>
                    <a:pt x="31" y="92"/>
                    <a:pt x="88" y="48"/>
                    <a:pt x="90" y="46"/>
                  </a:cubicBezTo>
                  <a:cubicBezTo>
                    <a:pt x="94" y="42"/>
                    <a:pt x="94" y="40"/>
                    <a:pt x="94" y="38"/>
                  </a:cubicBezTo>
                  <a:lnTo>
                    <a:pt x="94" y="0"/>
                  </a:lnTo>
                  <a:close/>
                </a:path>
              </a:pathLst>
            </a:custGeom>
            <a:solidFill>
              <a:srgbClr val="0B3C68"/>
            </a:solidFill>
            <a:ln w="9525">
              <a:noFill/>
              <a:round/>
            </a:ln>
          </p:spPr>
          <p:txBody>
            <a:bodyPr/>
            <a:lstStyle/>
            <a:p>
              <a:endParaRPr lang="en-US" altLang="zh-CN" dirty="0">
                <a:latin typeface="FrutigerNext LT Regular"/>
              </a:endParaRPr>
            </a:p>
          </p:txBody>
        </p:sp>
        <p:sp>
          <p:nvSpPr>
            <p:cNvPr id="658" name="326ef6c6-f50c-420e-8fb3-9a9399ff0972"/>
            <p:cNvSpPr>
              <a:spLocks noChangeAspect="1"/>
            </p:cNvSpPr>
            <p:nvPr/>
          </p:nvSpPr>
          <p:spPr bwMode="auto">
            <a:xfrm>
              <a:off x="6852128" y="3870384"/>
              <a:ext cx="702600" cy="197594"/>
            </a:xfrm>
            <a:custGeom>
              <a:avLst/>
              <a:gdLst/>
              <a:ahLst/>
              <a:cxnLst>
                <a:cxn ang="0">
                  <a:pos x="339" y="38"/>
                </a:cxn>
                <a:cxn ang="0">
                  <a:pos x="249" y="101"/>
                </a:cxn>
                <a:cxn ang="0">
                  <a:pos x="7" y="57"/>
                </a:cxn>
                <a:cxn ang="0">
                  <a:pos x="1" y="60"/>
                </a:cxn>
                <a:cxn ang="0">
                  <a:pos x="4" y="53"/>
                </a:cxn>
                <a:cxn ang="0">
                  <a:pos x="111" y="1"/>
                </a:cxn>
                <a:cxn ang="0">
                  <a:pos x="117" y="0"/>
                </a:cxn>
                <a:cxn ang="0">
                  <a:pos x="333" y="35"/>
                </a:cxn>
                <a:cxn ang="0">
                  <a:pos x="339" y="38"/>
                </a:cxn>
              </a:cxnLst>
              <a:rect l="0" t="0" r="r" b="b"/>
              <a:pathLst>
                <a:path w="339" h="101">
                  <a:moveTo>
                    <a:pt x="339" y="38"/>
                  </a:moveTo>
                  <a:cubicBezTo>
                    <a:pt x="249" y="101"/>
                    <a:pt x="249" y="101"/>
                    <a:pt x="249" y="101"/>
                  </a:cubicBezTo>
                  <a:cubicBezTo>
                    <a:pt x="146" y="85"/>
                    <a:pt x="16" y="58"/>
                    <a:pt x="7" y="57"/>
                  </a:cubicBezTo>
                  <a:cubicBezTo>
                    <a:pt x="3" y="56"/>
                    <a:pt x="1" y="60"/>
                    <a:pt x="1" y="60"/>
                  </a:cubicBezTo>
                  <a:cubicBezTo>
                    <a:pt x="1" y="60"/>
                    <a:pt x="0" y="55"/>
                    <a:pt x="4" y="53"/>
                  </a:cubicBezTo>
                  <a:cubicBezTo>
                    <a:pt x="7" y="51"/>
                    <a:pt x="107" y="4"/>
                    <a:pt x="111" y="1"/>
                  </a:cubicBezTo>
                  <a:cubicBezTo>
                    <a:pt x="113" y="0"/>
                    <a:pt x="117" y="0"/>
                    <a:pt x="117" y="0"/>
                  </a:cubicBezTo>
                  <a:cubicBezTo>
                    <a:pt x="117" y="0"/>
                    <a:pt x="331" y="34"/>
                    <a:pt x="333" y="35"/>
                  </a:cubicBezTo>
                  <a:cubicBezTo>
                    <a:pt x="338" y="35"/>
                    <a:pt x="339" y="38"/>
                    <a:pt x="339" y="38"/>
                  </a:cubicBezTo>
                  <a:close/>
                </a:path>
              </a:pathLst>
            </a:custGeom>
            <a:solidFill>
              <a:srgbClr val="456488"/>
            </a:solidFill>
            <a:ln w="9525">
              <a:noFill/>
              <a:round/>
            </a:ln>
          </p:spPr>
          <p:txBody>
            <a:bodyPr/>
            <a:lstStyle/>
            <a:p>
              <a:endParaRPr lang="en-US" altLang="zh-CN" dirty="0">
                <a:latin typeface="FrutigerNext LT Regular"/>
              </a:endParaRPr>
            </a:p>
          </p:txBody>
        </p:sp>
        <p:sp>
          <p:nvSpPr>
            <p:cNvPr id="659" name="86c7b2da-d9ed-443d-9e7d-0449d3deeec2"/>
            <p:cNvSpPr>
              <a:spLocks noChangeAspect="1"/>
            </p:cNvSpPr>
            <p:nvPr/>
          </p:nvSpPr>
          <p:spPr bwMode="auto">
            <a:xfrm>
              <a:off x="7359907" y="3942770"/>
              <a:ext cx="194821" cy="127165"/>
            </a:xfrm>
            <a:custGeom>
              <a:avLst/>
              <a:gdLst/>
              <a:ahLst/>
              <a:cxnLst>
                <a:cxn ang="0">
                  <a:pos x="94" y="1"/>
                </a:cxn>
                <a:cxn ang="0">
                  <a:pos x="94" y="0"/>
                </a:cxn>
                <a:cxn ang="0">
                  <a:pos x="0" y="63"/>
                </a:cxn>
                <a:cxn ang="0">
                  <a:pos x="2" y="65"/>
                </a:cxn>
                <a:cxn ang="0">
                  <a:pos x="94" y="1"/>
                </a:cxn>
              </a:cxnLst>
              <a:rect l="0" t="0" r="r" b="b"/>
              <a:pathLst>
                <a:path w="94" h="65">
                  <a:moveTo>
                    <a:pt x="94" y="1"/>
                  </a:moveTo>
                  <a:cubicBezTo>
                    <a:pt x="94" y="1"/>
                    <a:pt x="94" y="0"/>
                    <a:pt x="94" y="0"/>
                  </a:cubicBezTo>
                  <a:cubicBezTo>
                    <a:pt x="90" y="0"/>
                    <a:pt x="0" y="63"/>
                    <a:pt x="0" y="63"/>
                  </a:cubicBezTo>
                  <a:cubicBezTo>
                    <a:pt x="2" y="65"/>
                    <a:pt x="2" y="65"/>
                    <a:pt x="2" y="65"/>
                  </a:cubicBezTo>
                  <a:lnTo>
                    <a:pt x="94" y="1"/>
                  </a:lnTo>
                  <a:close/>
                </a:path>
              </a:pathLst>
            </a:custGeom>
            <a:solidFill>
              <a:srgbClr val="8BA6BD"/>
            </a:solidFill>
            <a:ln w="9525">
              <a:noFill/>
              <a:round/>
            </a:ln>
          </p:spPr>
          <p:txBody>
            <a:bodyPr/>
            <a:lstStyle/>
            <a:p>
              <a:endParaRPr lang="en-US" altLang="zh-CN" dirty="0">
                <a:latin typeface="FrutigerNext LT Regular"/>
              </a:endParaRPr>
            </a:p>
          </p:txBody>
        </p:sp>
        <p:sp>
          <p:nvSpPr>
            <p:cNvPr id="660" name="6ab86edd-0634-4e34-9be8-f1457bca9c16"/>
            <p:cNvSpPr>
              <a:spLocks noChangeAspect="1"/>
            </p:cNvSpPr>
            <p:nvPr/>
          </p:nvSpPr>
          <p:spPr bwMode="auto">
            <a:xfrm>
              <a:off x="6854200" y="3977984"/>
              <a:ext cx="518142" cy="193682"/>
            </a:xfrm>
            <a:custGeom>
              <a:avLst/>
              <a:gdLst/>
              <a:ahLst/>
              <a:cxnLst>
                <a:cxn ang="0">
                  <a:pos x="250" y="49"/>
                </a:cxn>
                <a:cxn ang="0">
                  <a:pos x="246" y="42"/>
                </a:cxn>
                <a:cxn ang="0">
                  <a:pos x="6" y="1"/>
                </a:cxn>
                <a:cxn ang="0">
                  <a:pos x="0" y="4"/>
                </a:cxn>
                <a:cxn ang="0">
                  <a:pos x="0" y="44"/>
                </a:cxn>
                <a:cxn ang="0">
                  <a:pos x="6" y="54"/>
                </a:cxn>
                <a:cxn ang="0">
                  <a:pos x="241" y="98"/>
                </a:cxn>
                <a:cxn ang="0">
                  <a:pos x="250" y="91"/>
                </a:cxn>
                <a:cxn ang="0">
                  <a:pos x="250" y="49"/>
                </a:cxn>
              </a:cxnLst>
              <a:rect l="0" t="0" r="r" b="b"/>
              <a:pathLst>
                <a:path w="250" h="99">
                  <a:moveTo>
                    <a:pt x="250" y="49"/>
                  </a:moveTo>
                  <a:cubicBezTo>
                    <a:pt x="250" y="45"/>
                    <a:pt x="247" y="43"/>
                    <a:pt x="246" y="42"/>
                  </a:cubicBezTo>
                  <a:cubicBezTo>
                    <a:pt x="186" y="31"/>
                    <a:pt x="33" y="5"/>
                    <a:pt x="6" y="1"/>
                  </a:cubicBezTo>
                  <a:cubicBezTo>
                    <a:pt x="0" y="0"/>
                    <a:pt x="0" y="4"/>
                    <a:pt x="0" y="4"/>
                  </a:cubicBezTo>
                  <a:cubicBezTo>
                    <a:pt x="0" y="4"/>
                    <a:pt x="0" y="35"/>
                    <a:pt x="0" y="44"/>
                  </a:cubicBezTo>
                  <a:cubicBezTo>
                    <a:pt x="0" y="53"/>
                    <a:pt x="2" y="53"/>
                    <a:pt x="6" y="54"/>
                  </a:cubicBezTo>
                  <a:cubicBezTo>
                    <a:pt x="9" y="55"/>
                    <a:pt x="211" y="92"/>
                    <a:pt x="241" y="98"/>
                  </a:cubicBezTo>
                  <a:cubicBezTo>
                    <a:pt x="248" y="99"/>
                    <a:pt x="250" y="91"/>
                    <a:pt x="250" y="91"/>
                  </a:cubicBezTo>
                  <a:cubicBezTo>
                    <a:pt x="250" y="91"/>
                    <a:pt x="250" y="54"/>
                    <a:pt x="250" y="49"/>
                  </a:cubicBezTo>
                  <a:close/>
                </a:path>
              </a:pathLst>
            </a:custGeom>
            <a:solidFill>
              <a:srgbClr val="8BA6BD"/>
            </a:solidFill>
            <a:ln w="9525">
              <a:noFill/>
              <a:round/>
            </a:ln>
          </p:spPr>
          <p:txBody>
            <a:bodyPr/>
            <a:lstStyle/>
            <a:p>
              <a:endParaRPr lang="en-US" altLang="zh-CN" dirty="0">
                <a:latin typeface="FrutigerNext LT Regular"/>
              </a:endParaRPr>
            </a:p>
          </p:txBody>
        </p:sp>
        <p:sp>
          <p:nvSpPr>
            <p:cNvPr id="661" name="ed9fff18-2945-47cc-8211-e88c2924bc23"/>
            <p:cNvSpPr>
              <a:spLocks noChangeAspect="1"/>
            </p:cNvSpPr>
            <p:nvPr/>
          </p:nvSpPr>
          <p:spPr bwMode="auto">
            <a:xfrm>
              <a:off x="6918450" y="4003418"/>
              <a:ext cx="176169" cy="62605"/>
            </a:xfrm>
            <a:custGeom>
              <a:avLst/>
              <a:gdLst/>
              <a:ahLst/>
              <a:cxnLst>
                <a:cxn ang="0">
                  <a:pos x="0" y="0"/>
                </a:cxn>
                <a:cxn ang="0">
                  <a:pos x="0" y="17"/>
                </a:cxn>
                <a:cxn ang="0">
                  <a:pos x="85" y="32"/>
                </a:cxn>
                <a:cxn ang="0">
                  <a:pos x="85" y="14"/>
                </a:cxn>
                <a:cxn ang="0">
                  <a:pos x="0" y="0"/>
                </a:cxn>
              </a:cxnLst>
              <a:rect l="0" t="0" r="r" b="b"/>
              <a:pathLst>
                <a:path w="85" h="32">
                  <a:moveTo>
                    <a:pt x="0" y="0"/>
                  </a:moveTo>
                  <a:cubicBezTo>
                    <a:pt x="0" y="17"/>
                    <a:pt x="0" y="17"/>
                    <a:pt x="0" y="17"/>
                  </a:cubicBezTo>
                  <a:cubicBezTo>
                    <a:pt x="20" y="21"/>
                    <a:pt x="72" y="29"/>
                    <a:pt x="85" y="32"/>
                  </a:cubicBezTo>
                  <a:cubicBezTo>
                    <a:pt x="85" y="14"/>
                    <a:pt x="85" y="14"/>
                    <a:pt x="85" y="14"/>
                  </a:cubicBezTo>
                  <a:cubicBezTo>
                    <a:pt x="61" y="9"/>
                    <a:pt x="25" y="4"/>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662" name="c64b27d5-0fb9-4aab-88f5-b7332fe8053e"/>
            <p:cNvSpPr>
              <a:spLocks noChangeAspect="1"/>
            </p:cNvSpPr>
            <p:nvPr/>
          </p:nvSpPr>
          <p:spPr bwMode="auto">
            <a:xfrm>
              <a:off x="7094618" y="4028850"/>
              <a:ext cx="414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663" name="7088ce14-bde7-4230-96e8-3754551d7c9b"/>
            <p:cNvSpPr>
              <a:spLocks noChangeAspect="1"/>
            </p:cNvSpPr>
            <p:nvPr/>
          </p:nvSpPr>
          <p:spPr bwMode="auto">
            <a:xfrm>
              <a:off x="6918450" y="3999505"/>
              <a:ext cx="180313" cy="33259"/>
            </a:xfrm>
            <a:custGeom>
              <a:avLst/>
              <a:gdLst/>
              <a:ahLst/>
              <a:cxnLst>
                <a:cxn ang="0">
                  <a:pos x="4" y="0"/>
                </a:cxn>
                <a:cxn ang="0">
                  <a:pos x="174" y="30"/>
                </a:cxn>
                <a:cxn ang="0">
                  <a:pos x="170" y="34"/>
                </a:cxn>
                <a:cxn ang="0">
                  <a:pos x="0" y="4"/>
                </a:cxn>
                <a:cxn ang="0">
                  <a:pos x="4" y="0"/>
                </a:cxn>
              </a:cxnLst>
              <a:rect l="0" t="0" r="r" b="b"/>
              <a:pathLst>
                <a:path w="174" h="34">
                  <a:moveTo>
                    <a:pt x="4" y="0"/>
                  </a:moveTo>
                  <a:lnTo>
                    <a:pt x="174" y="30"/>
                  </a:lnTo>
                  <a:lnTo>
                    <a:pt x="170" y="34"/>
                  </a:lnTo>
                  <a:lnTo>
                    <a:pt x="0" y="4"/>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664" name="b5bf4678-c6ff-4d82-a792-607780baf18d"/>
            <p:cNvSpPr>
              <a:spLocks noChangeAspect="1"/>
            </p:cNvSpPr>
            <p:nvPr/>
          </p:nvSpPr>
          <p:spPr bwMode="auto">
            <a:xfrm>
              <a:off x="7107053" y="4034720"/>
              <a:ext cx="176169"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665" name="c949f4cf-3ed2-48d4-85d7-794d1f147025"/>
            <p:cNvSpPr>
              <a:spLocks noChangeAspect="1"/>
            </p:cNvSpPr>
            <p:nvPr/>
          </p:nvSpPr>
          <p:spPr bwMode="auto">
            <a:xfrm>
              <a:off x="7283222" y="4062109"/>
              <a:ext cx="4146" cy="37171"/>
            </a:xfrm>
            <a:custGeom>
              <a:avLst/>
              <a:gdLst/>
              <a:ahLst/>
              <a:cxnLst>
                <a:cxn ang="0">
                  <a:pos x="2" y="0"/>
                </a:cxn>
                <a:cxn ang="0">
                  <a:pos x="0" y="1"/>
                </a:cxn>
                <a:cxn ang="0">
                  <a:pos x="0" y="19"/>
                </a:cxn>
                <a:cxn ang="0">
                  <a:pos x="2" y="18"/>
                </a:cxn>
                <a:cxn ang="0">
                  <a:pos x="2" y="0"/>
                </a:cxn>
              </a:cxnLst>
              <a:rect l="0" t="0" r="r" b="b"/>
              <a:pathLst>
                <a:path w="2" h="19">
                  <a:moveTo>
                    <a:pt x="2" y="0"/>
                  </a:moveTo>
                  <a:cubicBezTo>
                    <a:pt x="1" y="1"/>
                    <a:pt x="1" y="1"/>
                    <a:pt x="0" y="1"/>
                  </a:cubicBezTo>
                  <a:cubicBezTo>
                    <a:pt x="0" y="19"/>
                    <a:pt x="0" y="19"/>
                    <a:pt x="0" y="19"/>
                  </a:cubicBezTo>
                  <a:cubicBezTo>
                    <a:pt x="1" y="19"/>
                    <a:pt x="1" y="18"/>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666" name="9d4a7290-617e-41c9-8a97-d5ea02ba6247"/>
            <p:cNvSpPr>
              <a:spLocks noChangeAspect="1"/>
            </p:cNvSpPr>
            <p:nvPr/>
          </p:nvSpPr>
          <p:spPr bwMode="auto">
            <a:xfrm>
              <a:off x="7107053" y="4032764"/>
              <a:ext cx="180313" cy="31302"/>
            </a:xfrm>
            <a:custGeom>
              <a:avLst/>
              <a:gdLst/>
              <a:ahLst/>
              <a:cxnLst>
                <a:cxn ang="0">
                  <a:pos x="2" y="0"/>
                </a:cxn>
                <a:cxn ang="0">
                  <a:pos x="174" y="30"/>
                </a:cxn>
                <a:cxn ang="0">
                  <a:pos x="170" y="32"/>
                </a:cxn>
                <a:cxn ang="0">
                  <a:pos x="0" y="2"/>
                </a:cxn>
                <a:cxn ang="0">
                  <a:pos x="2" y="0"/>
                </a:cxn>
              </a:cxnLst>
              <a:rect l="0" t="0" r="r" b="b"/>
              <a:pathLst>
                <a:path w="174" h="32">
                  <a:moveTo>
                    <a:pt x="2" y="0"/>
                  </a:moveTo>
                  <a:lnTo>
                    <a:pt x="174" y="30"/>
                  </a:lnTo>
                  <a:lnTo>
                    <a:pt x="170" y="32"/>
                  </a:lnTo>
                  <a:lnTo>
                    <a:pt x="0" y="2"/>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667" name="b6da8b2d-58ce-45e0-a3ee-fa299597b847"/>
            <p:cNvSpPr>
              <a:spLocks noChangeAspect="1"/>
            </p:cNvSpPr>
            <p:nvPr/>
          </p:nvSpPr>
          <p:spPr bwMode="auto">
            <a:xfrm>
              <a:off x="6918450" y="4052327"/>
              <a:ext cx="176169" cy="62605"/>
            </a:xfrm>
            <a:custGeom>
              <a:avLst/>
              <a:gdLst/>
              <a:ahLst/>
              <a:cxnLst>
                <a:cxn ang="0">
                  <a:pos x="0" y="0"/>
                </a:cxn>
                <a:cxn ang="0">
                  <a:pos x="0" y="17"/>
                </a:cxn>
                <a:cxn ang="0">
                  <a:pos x="85" y="32"/>
                </a:cxn>
                <a:cxn ang="0">
                  <a:pos x="85" y="15"/>
                </a:cxn>
                <a:cxn ang="0">
                  <a:pos x="0" y="0"/>
                </a:cxn>
              </a:cxnLst>
              <a:rect l="0" t="0" r="r" b="b"/>
              <a:pathLst>
                <a:path w="85" h="32">
                  <a:moveTo>
                    <a:pt x="0" y="0"/>
                  </a:moveTo>
                  <a:cubicBezTo>
                    <a:pt x="0" y="17"/>
                    <a:pt x="0" y="17"/>
                    <a:pt x="0" y="17"/>
                  </a:cubicBezTo>
                  <a:cubicBezTo>
                    <a:pt x="20" y="21"/>
                    <a:pt x="72" y="30"/>
                    <a:pt x="85" y="32"/>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668" name="64882c3e-743c-479c-af95-63c6d777fa14"/>
            <p:cNvSpPr>
              <a:spLocks noChangeAspect="1"/>
            </p:cNvSpPr>
            <p:nvPr/>
          </p:nvSpPr>
          <p:spPr bwMode="auto">
            <a:xfrm>
              <a:off x="7094618" y="4079717"/>
              <a:ext cx="4146" cy="35215"/>
            </a:xfrm>
            <a:custGeom>
              <a:avLst/>
              <a:gdLst/>
              <a:ahLst/>
              <a:cxnLst>
                <a:cxn ang="0">
                  <a:pos x="2" y="0"/>
                </a:cxn>
                <a:cxn ang="0">
                  <a:pos x="0" y="1"/>
                </a:cxn>
                <a:cxn ang="0">
                  <a:pos x="0" y="18"/>
                </a:cxn>
                <a:cxn ang="0">
                  <a:pos x="2" y="17"/>
                </a:cxn>
                <a:cxn ang="0">
                  <a:pos x="2" y="0"/>
                </a:cxn>
              </a:cxnLst>
              <a:rect l="0" t="0" r="r" b="b"/>
              <a:pathLst>
                <a:path w="2" h="18">
                  <a:moveTo>
                    <a:pt x="2" y="0"/>
                  </a:moveTo>
                  <a:cubicBezTo>
                    <a:pt x="1" y="0"/>
                    <a:pt x="1" y="0"/>
                    <a:pt x="0" y="1"/>
                  </a:cubicBezTo>
                  <a:cubicBezTo>
                    <a:pt x="0" y="18"/>
                    <a:pt x="0" y="18"/>
                    <a:pt x="0" y="18"/>
                  </a:cubicBezTo>
                  <a:cubicBezTo>
                    <a:pt x="1" y="18"/>
                    <a:pt x="1" y="18"/>
                    <a:pt x="2" y="17"/>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669" name="8f07d82b-1895-497a-9afa-8d4ace112175"/>
            <p:cNvSpPr>
              <a:spLocks noChangeAspect="1"/>
            </p:cNvSpPr>
            <p:nvPr/>
          </p:nvSpPr>
          <p:spPr bwMode="auto">
            <a:xfrm>
              <a:off x="6918450" y="4050371"/>
              <a:ext cx="180313" cy="31302"/>
            </a:xfrm>
            <a:custGeom>
              <a:avLst/>
              <a:gdLst/>
              <a:ahLst/>
              <a:cxnLst>
                <a:cxn ang="0">
                  <a:pos x="4" y="0"/>
                </a:cxn>
                <a:cxn ang="0">
                  <a:pos x="174" y="30"/>
                </a:cxn>
                <a:cxn ang="0">
                  <a:pos x="170" y="32"/>
                </a:cxn>
                <a:cxn ang="0">
                  <a:pos x="0" y="2"/>
                </a:cxn>
                <a:cxn ang="0">
                  <a:pos x="4" y="0"/>
                </a:cxn>
              </a:cxnLst>
              <a:rect l="0" t="0" r="r" b="b"/>
              <a:pathLst>
                <a:path w="174" h="32">
                  <a:moveTo>
                    <a:pt x="4" y="0"/>
                  </a:moveTo>
                  <a:lnTo>
                    <a:pt x="174" y="30"/>
                  </a:lnTo>
                  <a:lnTo>
                    <a:pt x="170" y="32"/>
                  </a:lnTo>
                  <a:lnTo>
                    <a:pt x="0" y="2"/>
                  </a:lnTo>
                  <a:lnTo>
                    <a:pt x="4" y="0"/>
                  </a:lnTo>
                  <a:close/>
                </a:path>
              </a:pathLst>
            </a:custGeom>
            <a:solidFill>
              <a:srgbClr val="456488"/>
            </a:solidFill>
            <a:ln w="9525">
              <a:noFill/>
              <a:round/>
            </a:ln>
          </p:spPr>
          <p:txBody>
            <a:bodyPr/>
            <a:lstStyle/>
            <a:p>
              <a:endParaRPr lang="en-US" altLang="zh-CN" dirty="0">
                <a:latin typeface="FrutigerNext LT Regular"/>
              </a:endParaRPr>
            </a:p>
          </p:txBody>
        </p:sp>
        <p:sp>
          <p:nvSpPr>
            <p:cNvPr id="670" name="7a5a39e0-7108-46e7-bc8b-25fb950d555c"/>
            <p:cNvSpPr>
              <a:spLocks noChangeAspect="1"/>
            </p:cNvSpPr>
            <p:nvPr/>
          </p:nvSpPr>
          <p:spPr bwMode="auto">
            <a:xfrm>
              <a:off x="7107053" y="4083630"/>
              <a:ext cx="176169" cy="64561"/>
            </a:xfrm>
            <a:custGeom>
              <a:avLst/>
              <a:gdLst/>
              <a:ahLst/>
              <a:cxnLst>
                <a:cxn ang="0">
                  <a:pos x="0" y="0"/>
                </a:cxn>
                <a:cxn ang="0">
                  <a:pos x="0" y="18"/>
                </a:cxn>
                <a:cxn ang="0">
                  <a:pos x="85" y="33"/>
                </a:cxn>
                <a:cxn ang="0">
                  <a:pos x="85" y="15"/>
                </a:cxn>
                <a:cxn ang="0">
                  <a:pos x="0" y="0"/>
                </a:cxn>
              </a:cxnLst>
              <a:rect l="0" t="0" r="r" b="b"/>
              <a:pathLst>
                <a:path w="85" h="33">
                  <a:moveTo>
                    <a:pt x="0" y="0"/>
                  </a:moveTo>
                  <a:cubicBezTo>
                    <a:pt x="0" y="18"/>
                    <a:pt x="0" y="18"/>
                    <a:pt x="0" y="18"/>
                  </a:cubicBezTo>
                  <a:cubicBezTo>
                    <a:pt x="19" y="22"/>
                    <a:pt x="72" y="30"/>
                    <a:pt x="85" y="33"/>
                  </a:cubicBezTo>
                  <a:cubicBezTo>
                    <a:pt x="85" y="15"/>
                    <a:pt x="85" y="15"/>
                    <a:pt x="85" y="15"/>
                  </a:cubicBezTo>
                  <a:cubicBezTo>
                    <a:pt x="61" y="10"/>
                    <a:pt x="25" y="5"/>
                    <a:pt x="0" y="0"/>
                  </a:cubicBezTo>
                  <a:close/>
                </a:path>
              </a:pathLst>
            </a:custGeom>
            <a:solidFill>
              <a:srgbClr val="D3DBE4"/>
            </a:solidFill>
            <a:ln w="9525">
              <a:noFill/>
              <a:round/>
            </a:ln>
          </p:spPr>
          <p:txBody>
            <a:bodyPr/>
            <a:lstStyle/>
            <a:p>
              <a:endParaRPr lang="en-US" altLang="zh-CN" dirty="0">
                <a:latin typeface="FrutigerNext LT Regular"/>
              </a:endParaRPr>
            </a:p>
          </p:txBody>
        </p:sp>
        <p:sp>
          <p:nvSpPr>
            <p:cNvPr id="671" name="d861d33a-20b9-42bd-9efa-670a4440c43a"/>
            <p:cNvSpPr>
              <a:spLocks noChangeAspect="1"/>
            </p:cNvSpPr>
            <p:nvPr/>
          </p:nvSpPr>
          <p:spPr bwMode="auto">
            <a:xfrm>
              <a:off x="7283222" y="4111019"/>
              <a:ext cx="4146" cy="37171"/>
            </a:xfrm>
            <a:custGeom>
              <a:avLst/>
              <a:gdLst/>
              <a:ahLst/>
              <a:cxnLst>
                <a:cxn ang="0">
                  <a:pos x="2" y="0"/>
                </a:cxn>
                <a:cxn ang="0">
                  <a:pos x="0" y="2"/>
                </a:cxn>
                <a:cxn ang="0">
                  <a:pos x="0" y="19"/>
                </a:cxn>
                <a:cxn ang="0">
                  <a:pos x="2" y="18"/>
                </a:cxn>
                <a:cxn ang="0">
                  <a:pos x="2" y="0"/>
                </a:cxn>
              </a:cxnLst>
              <a:rect l="0" t="0" r="r" b="b"/>
              <a:pathLst>
                <a:path w="2" h="19">
                  <a:moveTo>
                    <a:pt x="2" y="0"/>
                  </a:moveTo>
                  <a:cubicBezTo>
                    <a:pt x="1" y="1"/>
                    <a:pt x="1" y="1"/>
                    <a:pt x="0" y="2"/>
                  </a:cubicBezTo>
                  <a:cubicBezTo>
                    <a:pt x="0" y="19"/>
                    <a:pt x="0" y="19"/>
                    <a:pt x="0" y="19"/>
                  </a:cubicBezTo>
                  <a:cubicBezTo>
                    <a:pt x="1" y="19"/>
                    <a:pt x="1" y="19"/>
                    <a:pt x="2" y="18"/>
                  </a:cubicBezTo>
                  <a:lnTo>
                    <a:pt x="2" y="0"/>
                  </a:lnTo>
                  <a:close/>
                </a:path>
              </a:pathLst>
            </a:custGeom>
            <a:solidFill>
              <a:srgbClr val="154476"/>
            </a:solidFill>
            <a:ln w="9525">
              <a:noFill/>
              <a:round/>
            </a:ln>
          </p:spPr>
          <p:txBody>
            <a:bodyPr/>
            <a:lstStyle/>
            <a:p>
              <a:endParaRPr lang="en-US" altLang="zh-CN" dirty="0">
                <a:latin typeface="FrutigerNext LT Regular"/>
              </a:endParaRPr>
            </a:p>
          </p:txBody>
        </p:sp>
        <p:sp>
          <p:nvSpPr>
            <p:cNvPr id="672" name="c5d32e02-c9a3-47ae-a150-9d3ebb0d78e6"/>
            <p:cNvSpPr>
              <a:spLocks noChangeAspect="1"/>
            </p:cNvSpPr>
            <p:nvPr/>
          </p:nvSpPr>
          <p:spPr bwMode="auto">
            <a:xfrm>
              <a:off x="7107053" y="4081673"/>
              <a:ext cx="180313" cy="31302"/>
            </a:xfrm>
            <a:custGeom>
              <a:avLst/>
              <a:gdLst/>
              <a:ahLst/>
              <a:cxnLst>
                <a:cxn ang="0">
                  <a:pos x="2" y="0"/>
                </a:cxn>
                <a:cxn ang="0">
                  <a:pos x="174" y="30"/>
                </a:cxn>
                <a:cxn ang="0">
                  <a:pos x="170" y="32"/>
                </a:cxn>
                <a:cxn ang="0">
                  <a:pos x="0" y="4"/>
                </a:cxn>
                <a:cxn ang="0">
                  <a:pos x="2" y="0"/>
                </a:cxn>
              </a:cxnLst>
              <a:rect l="0" t="0" r="r" b="b"/>
              <a:pathLst>
                <a:path w="174" h="32">
                  <a:moveTo>
                    <a:pt x="2" y="0"/>
                  </a:moveTo>
                  <a:lnTo>
                    <a:pt x="174" y="30"/>
                  </a:lnTo>
                  <a:lnTo>
                    <a:pt x="170" y="32"/>
                  </a:lnTo>
                  <a:lnTo>
                    <a:pt x="0" y="4"/>
                  </a:lnTo>
                  <a:lnTo>
                    <a:pt x="2" y="0"/>
                  </a:lnTo>
                  <a:close/>
                </a:path>
              </a:pathLst>
            </a:custGeom>
            <a:solidFill>
              <a:srgbClr val="456488"/>
            </a:solidFill>
            <a:ln w="9525">
              <a:noFill/>
              <a:round/>
            </a:ln>
          </p:spPr>
          <p:txBody>
            <a:bodyPr/>
            <a:lstStyle/>
            <a:p>
              <a:endParaRPr lang="en-US" altLang="zh-CN" dirty="0">
                <a:latin typeface="FrutigerNext LT Regular"/>
              </a:endParaRPr>
            </a:p>
          </p:txBody>
        </p:sp>
        <p:sp>
          <p:nvSpPr>
            <p:cNvPr id="673" name="c32bbfed-d9c2-4fbf-b26a-5f648a80b552"/>
            <p:cNvSpPr>
              <a:spLocks noChangeAspect="1"/>
            </p:cNvSpPr>
            <p:nvPr/>
          </p:nvSpPr>
          <p:spPr bwMode="auto">
            <a:xfrm>
              <a:off x="6953684" y="4067978"/>
              <a:ext cx="14508"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74" name="d84a8f53-fdc9-4ee1-aaab-b6bdfd662c6f"/>
            <p:cNvSpPr>
              <a:spLocks noChangeAspect="1" noEditPoints="1"/>
            </p:cNvSpPr>
            <p:nvPr/>
          </p:nvSpPr>
          <p:spPr bwMode="auto">
            <a:xfrm>
              <a:off x="6953684" y="4069935"/>
              <a:ext cx="14508"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5"/>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6"/>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5"/>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75" name="5a44887d-90c1-4751-808b-23b5259761ed"/>
            <p:cNvSpPr>
              <a:spLocks noChangeAspect="1"/>
            </p:cNvSpPr>
            <p:nvPr/>
          </p:nvSpPr>
          <p:spPr bwMode="auto">
            <a:xfrm>
              <a:off x="6955756" y="4071891"/>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76" name="57b078cd-ae91-4fd1-9f33-cfd62d9bd243"/>
            <p:cNvSpPr>
              <a:spLocks noChangeAspect="1"/>
            </p:cNvSpPr>
            <p:nvPr/>
          </p:nvSpPr>
          <p:spPr bwMode="auto">
            <a:xfrm>
              <a:off x="6976481" y="4071891"/>
              <a:ext cx="16580" cy="17607"/>
            </a:xfrm>
            <a:custGeom>
              <a:avLst/>
              <a:gdLst/>
              <a:ahLst/>
              <a:cxnLst>
                <a:cxn ang="0">
                  <a:pos x="8" y="5"/>
                </a:cxn>
                <a:cxn ang="0">
                  <a:pos x="4" y="8"/>
                </a:cxn>
                <a:cxn ang="0">
                  <a:pos x="0" y="4"/>
                </a:cxn>
                <a:cxn ang="0">
                  <a:pos x="4" y="0"/>
                </a:cxn>
                <a:cxn ang="0">
                  <a:pos x="8" y="5"/>
                </a:cxn>
              </a:cxnLst>
              <a:rect l="0" t="0" r="r" b="b"/>
              <a:pathLst>
                <a:path w="8" h="9">
                  <a:moveTo>
                    <a:pt x="8" y="5"/>
                  </a:moveTo>
                  <a:cubicBezTo>
                    <a:pt x="8" y="7"/>
                    <a:pt x="6" y="9"/>
                    <a:pt x="4" y="8"/>
                  </a:cubicBezTo>
                  <a:cubicBezTo>
                    <a:pt x="2" y="8"/>
                    <a:pt x="0" y="6"/>
                    <a:pt x="0" y="4"/>
                  </a:cubicBezTo>
                  <a:cubicBezTo>
                    <a:pt x="0" y="1"/>
                    <a:pt x="2" y="0"/>
                    <a:pt x="4" y="0"/>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77" name="ca6f18e6-a42c-4771-95c0-270e8ae0cc9b"/>
            <p:cNvSpPr>
              <a:spLocks noChangeAspect="1" noEditPoints="1"/>
            </p:cNvSpPr>
            <p:nvPr/>
          </p:nvSpPr>
          <p:spPr bwMode="auto">
            <a:xfrm>
              <a:off x="6978554" y="4073848"/>
              <a:ext cx="12436"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7"/>
                    <a:pt x="3" y="7"/>
                  </a:cubicBezTo>
                  <a:cubicBezTo>
                    <a:pt x="4" y="7"/>
                    <a:pt x="4" y="7"/>
                    <a:pt x="5" y="6"/>
                  </a:cubicBezTo>
                  <a:cubicBezTo>
                    <a:pt x="6" y="6"/>
                    <a:pt x="6" y="5"/>
                    <a:pt x="6" y="4"/>
                  </a:cubicBezTo>
                  <a:cubicBezTo>
                    <a:pt x="6" y="2"/>
                    <a:pt x="5" y="0"/>
                    <a:pt x="3" y="0"/>
                  </a:cubicBezTo>
                  <a:cubicBezTo>
                    <a:pt x="2" y="0"/>
                    <a:pt x="1" y="0"/>
                    <a:pt x="1" y="1"/>
                  </a:cubicBezTo>
                  <a:close/>
                  <a:moveTo>
                    <a:pt x="3" y="5"/>
                  </a:moveTo>
                  <a:cubicBezTo>
                    <a:pt x="2" y="5"/>
                    <a:pt x="2" y="4"/>
                    <a:pt x="2" y="3"/>
                  </a:cubicBezTo>
                  <a:cubicBezTo>
                    <a:pt x="2" y="3"/>
                    <a:pt x="2" y="2"/>
                    <a:pt x="2" y="2"/>
                  </a:cubicBezTo>
                  <a:cubicBezTo>
                    <a:pt x="2" y="2"/>
                    <a:pt x="2" y="2"/>
                    <a:pt x="3" y="2"/>
                  </a:cubicBezTo>
                  <a:cubicBezTo>
                    <a:pt x="4" y="2"/>
                    <a:pt x="4" y="3"/>
                    <a:pt x="4" y="4"/>
                  </a:cubicBezTo>
                  <a:cubicBezTo>
                    <a:pt x="4" y="4"/>
                    <a:pt x="4" y="4"/>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78" name="d41da009-c02e-400f-abbd-a6924b2d45e2"/>
            <p:cNvSpPr>
              <a:spLocks noChangeAspect="1"/>
            </p:cNvSpPr>
            <p:nvPr/>
          </p:nvSpPr>
          <p:spPr bwMode="auto">
            <a:xfrm>
              <a:off x="6980627" y="4075804"/>
              <a:ext cx="8290"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2"/>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79" name="458212a4-4d02-4997-a765-e5a3db956a59"/>
            <p:cNvSpPr>
              <a:spLocks noChangeAspect="1"/>
            </p:cNvSpPr>
            <p:nvPr/>
          </p:nvSpPr>
          <p:spPr bwMode="auto">
            <a:xfrm>
              <a:off x="7001352" y="4075804"/>
              <a:ext cx="14508" cy="17607"/>
            </a:xfrm>
            <a:custGeom>
              <a:avLst/>
              <a:gdLst/>
              <a:ahLst/>
              <a:cxnLst>
                <a:cxn ang="0">
                  <a:pos x="7" y="5"/>
                </a:cxn>
                <a:cxn ang="0">
                  <a:pos x="4" y="8"/>
                </a:cxn>
                <a:cxn ang="0">
                  <a:pos x="0" y="3"/>
                </a:cxn>
                <a:cxn ang="0">
                  <a:pos x="4" y="0"/>
                </a:cxn>
                <a:cxn ang="0">
                  <a:pos x="7" y="5"/>
                </a:cxn>
              </a:cxnLst>
              <a:rect l="0" t="0" r="r" b="b"/>
              <a:pathLst>
                <a:path w="7" h="9">
                  <a:moveTo>
                    <a:pt x="7" y="5"/>
                  </a:moveTo>
                  <a:cubicBezTo>
                    <a:pt x="7" y="7"/>
                    <a:pt x="6" y="9"/>
                    <a:pt x="4" y="8"/>
                  </a:cubicBezTo>
                  <a:cubicBezTo>
                    <a:pt x="2" y="8"/>
                    <a:pt x="0" y="6"/>
                    <a:pt x="0" y="3"/>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80" name="71d26bd4-c10a-4a58-b558-68e75655ea12"/>
            <p:cNvSpPr>
              <a:spLocks noChangeAspect="1" noEditPoints="1"/>
            </p:cNvSpPr>
            <p:nvPr/>
          </p:nvSpPr>
          <p:spPr bwMode="auto">
            <a:xfrm>
              <a:off x="7001352" y="4077760"/>
              <a:ext cx="14508" cy="13695"/>
            </a:xfrm>
            <a:custGeom>
              <a:avLst/>
              <a:gdLst/>
              <a:ahLst/>
              <a:cxnLst>
                <a:cxn ang="0">
                  <a:pos x="1" y="1"/>
                </a:cxn>
                <a:cxn ang="0">
                  <a:pos x="0" y="3"/>
                </a:cxn>
                <a:cxn ang="0">
                  <a:pos x="3" y="7"/>
                </a:cxn>
                <a:cxn ang="0">
                  <a:pos x="6" y="6"/>
                </a:cxn>
                <a:cxn ang="0">
                  <a:pos x="7" y="4"/>
                </a:cxn>
                <a:cxn ang="0">
                  <a:pos x="4" y="0"/>
                </a:cxn>
                <a:cxn ang="0">
                  <a:pos x="1" y="1"/>
                </a:cxn>
                <a:cxn ang="0">
                  <a:pos x="4" y="5"/>
                </a:cxn>
                <a:cxn ang="0">
                  <a:pos x="2" y="3"/>
                </a:cxn>
                <a:cxn ang="0">
                  <a:pos x="2" y="2"/>
                </a:cxn>
                <a:cxn ang="0">
                  <a:pos x="3" y="2"/>
                </a:cxn>
                <a:cxn ang="0">
                  <a:pos x="5" y="4"/>
                </a:cxn>
                <a:cxn ang="0">
                  <a:pos x="4" y="4"/>
                </a:cxn>
                <a:cxn ang="0">
                  <a:pos x="4" y="5"/>
                </a:cxn>
              </a:cxnLst>
              <a:rect l="0" t="0" r="r" b="b"/>
              <a:pathLst>
                <a:path w="7" h="7">
                  <a:moveTo>
                    <a:pt x="1" y="1"/>
                  </a:moveTo>
                  <a:cubicBezTo>
                    <a:pt x="1" y="1"/>
                    <a:pt x="0" y="2"/>
                    <a:pt x="0" y="3"/>
                  </a:cubicBezTo>
                  <a:cubicBezTo>
                    <a:pt x="0" y="5"/>
                    <a:pt x="2" y="6"/>
                    <a:pt x="3" y="7"/>
                  </a:cubicBezTo>
                  <a:cubicBezTo>
                    <a:pt x="4" y="7"/>
                    <a:pt x="5" y="7"/>
                    <a:pt x="6" y="6"/>
                  </a:cubicBezTo>
                  <a:cubicBezTo>
                    <a:pt x="6" y="5"/>
                    <a:pt x="7" y="5"/>
                    <a:pt x="7" y="4"/>
                  </a:cubicBezTo>
                  <a:cubicBezTo>
                    <a:pt x="7" y="2"/>
                    <a:pt x="5" y="0"/>
                    <a:pt x="4" y="0"/>
                  </a:cubicBezTo>
                  <a:cubicBezTo>
                    <a:pt x="3" y="0"/>
                    <a:pt x="2" y="0"/>
                    <a:pt x="1" y="1"/>
                  </a:cubicBezTo>
                  <a:close/>
                  <a:moveTo>
                    <a:pt x="4" y="5"/>
                  </a:moveTo>
                  <a:cubicBezTo>
                    <a:pt x="3" y="5"/>
                    <a:pt x="2" y="4"/>
                    <a:pt x="2" y="3"/>
                  </a:cubicBezTo>
                  <a:cubicBezTo>
                    <a:pt x="2" y="3"/>
                    <a:pt x="2" y="2"/>
                    <a:pt x="2" y="2"/>
                  </a:cubicBezTo>
                  <a:cubicBezTo>
                    <a:pt x="3" y="2"/>
                    <a:pt x="3" y="2"/>
                    <a:pt x="3" y="2"/>
                  </a:cubicBezTo>
                  <a:cubicBezTo>
                    <a:pt x="4" y="2"/>
                    <a:pt x="5" y="3"/>
                    <a:pt x="5" y="4"/>
                  </a:cubicBezTo>
                  <a:cubicBezTo>
                    <a:pt x="5" y="4"/>
                    <a:pt x="5" y="4"/>
                    <a:pt x="4" y="4"/>
                  </a:cubicBezTo>
                  <a:cubicBezTo>
                    <a:pt x="4" y="5"/>
                    <a:pt x="4" y="5"/>
                    <a:pt x="4"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81" name="9f3554ac-cbd9-44f4-a83c-cb09fea530be"/>
            <p:cNvSpPr>
              <a:spLocks noChangeAspect="1"/>
            </p:cNvSpPr>
            <p:nvPr/>
          </p:nvSpPr>
          <p:spPr bwMode="auto">
            <a:xfrm>
              <a:off x="7003425" y="4079717"/>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4"/>
                    <a:pt x="0" y="3"/>
                    <a:pt x="0" y="2"/>
                  </a:cubicBezTo>
                  <a:cubicBezTo>
                    <a:pt x="0" y="1"/>
                    <a:pt x="1" y="0"/>
                    <a:pt x="2" y="0"/>
                  </a:cubicBezTo>
                  <a:cubicBezTo>
                    <a:pt x="4" y="0"/>
                    <a:pt x="5" y="1"/>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82" name="f5148ad9-3788-4de4-844f-dc0f96144e0a"/>
            <p:cNvSpPr>
              <a:spLocks noChangeAspect="1"/>
            </p:cNvSpPr>
            <p:nvPr/>
          </p:nvSpPr>
          <p:spPr bwMode="auto">
            <a:xfrm>
              <a:off x="7026223" y="4081673"/>
              <a:ext cx="14508" cy="15651"/>
            </a:xfrm>
            <a:custGeom>
              <a:avLst/>
              <a:gdLst/>
              <a:ahLst/>
              <a:cxnLst>
                <a:cxn ang="0">
                  <a:pos x="7" y="5"/>
                </a:cxn>
                <a:cxn ang="0">
                  <a:pos x="4" y="8"/>
                </a:cxn>
                <a:cxn ang="0">
                  <a:pos x="0" y="3"/>
                </a:cxn>
                <a:cxn ang="0">
                  <a:pos x="4" y="0"/>
                </a:cxn>
                <a:cxn ang="0">
                  <a:pos x="7" y="5"/>
                </a:cxn>
              </a:cxnLst>
              <a:rect l="0" t="0" r="r" b="b"/>
              <a:pathLst>
                <a:path w="7" h="8">
                  <a:moveTo>
                    <a:pt x="7" y="5"/>
                  </a:moveTo>
                  <a:cubicBezTo>
                    <a:pt x="7" y="7"/>
                    <a:pt x="6" y="8"/>
                    <a:pt x="4" y="8"/>
                  </a:cubicBezTo>
                  <a:cubicBezTo>
                    <a:pt x="2" y="8"/>
                    <a:pt x="0" y="5"/>
                    <a:pt x="0" y="3"/>
                  </a:cubicBezTo>
                  <a:cubicBezTo>
                    <a:pt x="0" y="1"/>
                    <a:pt x="2" y="0"/>
                    <a:pt x="4" y="0"/>
                  </a:cubicBezTo>
                  <a:cubicBezTo>
                    <a:pt x="6" y="0"/>
                    <a:pt x="7" y="2"/>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83" name="4fb20651-99a1-4ea8-8d64-cfe7cf2dd17d"/>
            <p:cNvSpPr>
              <a:spLocks noChangeAspect="1" noEditPoints="1"/>
            </p:cNvSpPr>
            <p:nvPr/>
          </p:nvSpPr>
          <p:spPr bwMode="auto">
            <a:xfrm>
              <a:off x="7026223" y="4083630"/>
              <a:ext cx="12436" cy="13695"/>
            </a:xfrm>
            <a:custGeom>
              <a:avLst/>
              <a:gdLst/>
              <a:ahLst/>
              <a:cxnLst>
                <a:cxn ang="0">
                  <a:pos x="1" y="0"/>
                </a:cxn>
                <a:cxn ang="0">
                  <a:pos x="0" y="3"/>
                </a:cxn>
                <a:cxn ang="0">
                  <a:pos x="3" y="6"/>
                </a:cxn>
                <a:cxn ang="0">
                  <a:pos x="5" y="6"/>
                </a:cxn>
                <a:cxn ang="0">
                  <a:pos x="6" y="3"/>
                </a:cxn>
                <a:cxn ang="0">
                  <a:pos x="3" y="0"/>
                </a:cxn>
                <a:cxn ang="0">
                  <a:pos x="1" y="0"/>
                </a:cxn>
                <a:cxn ang="0">
                  <a:pos x="3" y="4"/>
                </a:cxn>
                <a:cxn ang="0">
                  <a:pos x="2" y="3"/>
                </a:cxn>
                <a:cxn ang="0">
                  <a:pos x="2" y="2"/>
                </a:cxn>
                <a:cxn ang="0">
                  <a:pos x="3" y="2"/>
                </a:cxn>
                <a:cxn ang="0">
                  <a:pos x="5" y="3"/>
                </a:cxn>
                <a:cxn ang="0">
                  <a:pos x="4" y="4"/>
                </a:cxn>
                <a:cxn ang="0">
                  <a:pos x="3" y="4"/>
                </a:cxn>
              </a:cxnLst>
              <a:rect l="0" t="0" r="r" b="b"/>
              <a:pathLst>
                <a:path w="6" h="7">
                  <a:moveTo>
                    <a:pt x="1" y="0"/>
                  </a:moveTo>
                  <a:cubicBezTo>
                    <a:pt x="0" y="1"/>
                    <a:pt x="0" y="2"/>
                    <a:pt x="0" y="3"/>
                  </a:cubicBezTo>
                  <a:cubicBezTo>
                    <a:pt x="0" y="4"/>
                    <a:pt x="1" y="6"/>
                    <a:pt x="3" y="6"/>
                  </a:cubicBezTo>
                  <a:cubicBezTo>
                    <a:pt x="4" y="7"/>
                    <a:pt x="5" y="6"/>
                    <a:pt x="5" y="6"/>
                  </a:cubicBezTo>
                  <a:cubicBezTo>
                    <a:pt x="6" y="5"/>
                    <a:pt x="6" y="4"/>
                    <a:pt x="6" y="3"/>
                  </a:cubicBezTo>
                  <a:cubicBezTo>
                    <a:pt x="6" y="2"/>
                    <a:pt x="5" y="0"/>
                    <a:pt x="3" y="0"/>
                  </a:cubicBezTo>
                  <a:cubicBezTo>
                    <a:pt x="3" y="0"/>
                    <a:pt x="2" y="0"/>
                    <a:pt x="1" y="0"/>
                  </a:cubicBezTo>
                  <a:close/>
                  <a:moveTo>
                    <a:pt x="3" y="4"/>
                  </a:moveTo>
                  <a:cubicBezTo>
                    <a:pt x="3" y="4"/>
                    <a:pt x="2" y="3"/>
                    <a:pt x="2" y="3"/>
                  </a:cubicBezTo>
                  <a:cubicBezTo>
                    <a:pt x="2" y="2"/>
                    <a:pt x="2" y="2"/>
                    <a:pt x="2" y="2"/>
                  </a:cubicBezTo>
                  <a:cubicBezTo>
                    <a:pt x="2" y="2"/>
                    <a:pt x="3" y="2"/>
                    <a:pt x="3" y="2"/>
                  </a:cubicBezTo>
                  <a:cubicBezTo>
                    <a:pt x="4" y="2"/>
                    <a:pt x="5" y="3"/>
                    <a:pt x="5" y="3"/>
                  </a:cubicBezTo>
                  <a:cubicBezTo>
                    <a:pt x="5" y="4"/>
                    <a:pt x="4" y="4"/>
                    <a:pt x="4" y="4"/>
                  </a:cubicBezTo>
                  <a:cubicBezTo>
                    <a:pt x="4" y="4"/>
                    <a:pt x="4" y="5"/>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684" name="a7872a4e-a48d-407e-85a7-2b625db2bbf5"/>
            <p:cNvSpPr>
              <a:spLocks noChangeAspect="1"/>
            </p:cNvSpPr>
            <p:nvPr/>
          </p:nvSpPr>
          <p:spPr bwMode="auto">
            <a:xfrm>
              <a:off x="7028296" y="4083630"/>
              <a:ext cx="10363" cy="11738"/>
            </a:xfrm>
            <a:custGeom>
              <a:avLst/>
              <a:gdLst/>
              <a:ahLst/>
              <a:cxnLst>
                <a:cxn ang="0">
                  <a:pos x="5" y="3"/>
                </a:cxn>
                <a:cxn ang="0">
                  <a:pos x="2" y="5"/>
                </a:cxn>
                <a:cxn ang="0">
                  <a:pos x="0" y="3"/>
                </a:cxn>
                <a:cxn ang="0">
                  <a:pos x="2" y="1"/>
                </a:cxn>
                <a:cxn ang="0">
                  <a:pos x="5" y="3"/>
                </a:cxn>
              </a:cxnLst>
              <a:rect l="0" t="0" r="r" b="b"/>
              <a:pathLst>
                <a:path w="5" h="6">
                  <a:moveTo>
                    <a:pt x="5" y="3"/>
                  </a:moveTo>
                  <a:cubicBezTo>
                    <a:pt x="5" y="5"/>
                    <a:pt x="4" y="6"/>
                    <a:pt x="2" y="5"/>
                  </a:cubicBezTo>
                  <a:cubicBezTo>
                    <a:pt x="1" y="5"/>
                    <a:pt x="0" y="4"/>
                    <a:pt x="0" y="3"/>
                  </a:cubicBezTo>
                  <a:cubicBezTo>
                    <a:pt x="0" y="1"/>
                    <a:pt x="1" y="0"/>
                    <a:pt x="2" y="1"/>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85" name="9d6d60d8-cdcb-477f-a7ab-c1bd92960c37"/>
            <p:cNvSpPr>
              <a:spLocks noChangeAspect="1"/>
            </p:cNvSpPr>
            <p:nvPr/>
          </p:nvSpPr>
          <p:spPr bwMode="auto">
            <a:xfrm>
              <a:off x="7146432" y="4101237"/>
              <a:ext cx="14508"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2"/>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86" name="71c0f4b3-8b53-4686-b3b5-3b6e1c4867a2"/>
            <p:cNvSpPr>
              <a:spLocks noChangeAspect="1" noEditPoints="1"/>
            </p:cNvSpPr>
            <p:nvPr/>
          </p:nvSpPr>
          <p:spPr bwMode="auto">
            <a:xfrm>
              <a:off x="7146432" y="4103194"/>
              <a:ext cx="12436"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1"/>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87" name="078fee85-726e-488f-b757-5d1fce0bc8d5"/>
            <p:cNvSpPr>
              <a:spLocks noChangeAspect="1"/>
            </p:cNvSpPr>
            <p:nvPr/>
          </p:nvSpPr>
          <p:spPr bwMode="auto">
            <a:xfrm>
              <a:off x="7148505" y="4105150"/>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4"/>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88" name="5a7b8feb-7215-441c-8db2-93b7e85d6637"/>
            <p:cNvSpPr>
              <a:spLocks noChangeAspect="1"/>
            </p:cNvSpPr>
            <p:nvPr/>
          </p:nvSpPr>
          <p:spPr bwMode="auto">
            <a:xfrm>
              <a:off x="7169231" y="4105150"/>
              <a:ext cx="16580" cy="17607"/>
            </a:xfrm>
            <a:custGeom>
              <a:avLst/>
              <a:gdLst/>
              <a:ahLst/>
              <a:cxnLst>
                <a:cxn ang="0">
                  <a:pos x="8" y="5"/>
                </a:cxn>
                <a:cxn ang="0">
                  <a:pos x="4" y="9"/>
                </a:cxn>
                <a:cxn ang="0">
                  <a:pos x="0" y="4"/>
                </a:cxn>
                <a:cxn ang="0">
                  <a:pos x="4" y="1"/>
                </a:cxn>
                <a:cxn ang="0">
                  <a:pos x="8" y="5"/>
                </a:cxn>
              </a:cxnLst>
              <a:rect l="0" t="0" r="r" b="b"/>
              <a:pathLst>
                <a:path w="8" h="9">
                  <a:moveTo>
                    <a:pt x="8" y="5"/>
                  </a:moveTo>
                  <a:cubicBezTo>
                    <a:pt x="8" y="7"/>
                    <a:pt x="6" y="9"/>
                    <a:pt x="4" y="9"/>
                  </a:cubicBezTo>
                  <a:cubicBezTo>
                    <a:pt x="2" y="8"/>
                    <a:pt x="0" y="6"/>
                    <a:pt x="0" y="4"/>
                  </a:cubicBezTo>
                  <a:cubicBezTo>
                    <a:pt x="0" y="2"/>
                    <a:pt x="2" y="0"/>
                    <a:pt x="4" y="1"/>
                  </a:cubicBezTo>
                  <a:cubicBezTo>
                    <a:pt x="6" y="1"/>
                    <a:pt x="8" y="3"/>
                    <a:pt x="8"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89" name="6711db6a-7af6-4ba2-92bf-ffbb031c4094"/>
            <p:cNvSpPr>
              <a:spLocks noChangeAspect="1" noEditPoints="1"/>
            </p:cNvSpPr>
            <p:nvPr/>
          </p:nvSpPr>
          <p:spPr bwMode="auto">
            <a:xfrm>
              <a:off x="7171302" y="4107107"/>
              <a:ext cx="12436" cy="13695"/>
            </a:xfrm>
            <a:custGeom>
              <a:avLst/>
              <a:gdLst/>
              <a:ahLst/>
              <a:cxnLst>
                <a:cxn ang="0">
                  <a:pos x="1" y="1"/>
                </a:cxn>
                <a:cxn ang="0">
                  <a:pos x="0" y="3"/>
                </a:cxn>
                <a:cxn ang="0">
                  <a:pos x="3" y="7"/>
                </a:cxn>
                <a:cxn ang="0">
                  <a:pos x="5" y="6"/>
                </a:cxn>
                <a:cxn ang="0">
                  <a:pos x="6" y="4"/>
                </a:cxn>
                <a:cxn ang="0">
                  <a:pos x="3" y="0"/>
                </a:cxn>
                <a:cxn ang="0">
                  <a:pos x="1" y="1"/>
                </a:cxn>
                <a:cxn ang="0">
                  <a:pos x="3" y="5"/>
                </a:cxn>
                <a:cxn ang="0">
                  <a:pos x="1" y="3"/>
                </a:cxn>
                <a:cxn ang="0">
                  <a:pos x="2" y="3"/>
                </a:cxn>
                <a:cxn ang="0">
                  <a:pos x="3" y="2"/>
                </a:cxn>
                <a:cxn ang="0">
                  <a:pos x="4" y="4"/>
                </a:cxn>
                <a:cxn ang="0">
                  <a:pos x="4" y="5"/>
                </a:cxn>
                <a:cxn ang="0">
                  <a:pos x="3" y="5"/>
                </a:cxn>
              </a:cxnLst>
              <a:rect l="0" t="0" r="r" b="b"/>
              <a:pathLst>
                <a:path w="6" h="7">
                  <a:moveTo>
                    <a:pt x="1" y="1"/>
                  </a:moveTo>
                  <a:cubicBezTo>
                    <a:pt x="0" y="2"/>
                    <a:pt x="0" y="2"/>
                    <a:pt x="0" y="3"/>
                  </a:cubicBezTo>
                  <a:cubicBezTo>
                    <a:pt x="0" y="5"/>
                    <a:pt x="1" y="7"/>
                    <a:pt x="3" y="7"/>
                  </a:cubicBezTo>
                  <a:cubicBezTo>
                    <a:pt x="3" y="7"/>
                    <a:pt x="4" y="7"/>
                    <a:pt x="5" y="6"/>
                  </a:cubicBezTo>
                  <a:cubicBezTo>
                    <a:pt x="6" y="6"/>
                    <a:pt x="6" y="5"/>
                    <a:pt x="6" y="4"/>
                  </a:cubicBezTo>
                  <a:cubicBezTo>
                    <a:pt x="6" y="2"/>
                    <a:pt x="5" y="1"/>
                    <a:pt x="3" y="0"/>
                  </a:cubicBezTo>
                  <a:cubicBezTo>
                    <a:pt x="2" y="0"/>
                    <a:pt x="1" y="0"/>
                    <a:pt x="1" y="1"/>
                  </a:cubicBezTo>
                  <a:close/>
                  <a:moveTo>
                    <a:pt x="3" y="5"/>
                  </a:moveTo>
                  <a:cubicBezTo>
                    <a:pt x="2" y="5"/>
                    <a:pt x="1" y="4"/>
                    <a:pt x="1" y="3"/>
                  </a:cubicBezTo>
                  <a:cubicBezTo>
                    <a:pt x="1" y="3"/>
                    <a:pt x="2" y="3"/>
                    <a:pt x="2" y="3"/>
                  </a:cubicBezTo>
                  <a:cubicBezTo>
                    <a:pt x="2" y="2"/>
                    <a:pt x="2" y="2"/>
                    <a:pt x="3" y="2"/>
                  </a:cubicBezTo>
                  <a:cubicBezTo>
                    <a:pt x="3" y="2"/>
                    <a:pt x="4" y="3"/>
                    <a:pt x="4" y="4"/>
                  </a:cubicBezTo>
                  <a:cubicBezTo>
                    <a:pt x="4" y="4"/>
                    <a:pt x="4" y="5"/>
                    <a:pt x="4" y="5"/>
                  </a:cubicBezTo>
                  <a:cubicBezTo>
                    <a:pt x="4" y="5"/>
                    <a:pt x="3"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90" name="1a79736a-f928-4b0b-8c65-2d6dfced492e"/>
            <p:cNvSpPr>
              <a:spLocks noChangeAspect="1"/>
            </p:cNvSpPr>
            <p:nvPr/>
          </p:nvSpPr>
          <p:spPr bwMode="auto">
            <a:xfrm>
              <a:off x="7171302" y="4109062"/>
              <a:ext cx="10363" cy="9782"/>
            </a:xfrm>
            <a:custGeom>
              <a:avLst/>
              <a:gdLst/>
              <a:ahLst/>
              <a:cxnLst>
                <a:cxn ang="0">
                  <a:pos x="5" y="3"/>
                </a:cxn>
                <a:cxn ang="0">
                  <a:pos x="3" y="5"/>
                </a:cxn>
                <a:cxn ang="0">
                  <a:pos x="0" y="2"/>
                </a:cxn>
                <a:cxn ang="0">
                  <a:pos x="3" y="0"/>
                </a:cxn>
                <a:cxn ang="0">
                  <a:pos x="5" y="3"/>
                </a:cxn>
              </a:cxnLst>
              <a:rect l="0" t="0" r="r" b="b"/>
              <a:pathLst>
                <a:path w="5" h="5">
                  <a:moveTo>
                    <a:pt x="5" y="3"/>
                  </a:moveTo>
                  <a:cubicBezTo>
                    <a:pt x="5" y="4"/>
                    <a:pt x="4" y="5"/>
                    <a:pt x="3" y="5"/>
                  </a:cubicBezTo>
                  <a:cubicBezTo>
                    <a:pt x="1" y="5"/>
                    <a:pt x="0" y="4"/>
                    <a:pt x="0" y="2"/>
                  </a:cubicBezTo>
                  <a:cubicBezTo>
                    <a:pt x="0" y="1"/>
                    <a:pt x="1" y="0"/>
                    <a:pt x="3" y="0"/>
                  </a:cubicBezTo>
                  <a:cubicBezTo>
                    <a:pt x="4" y="1"/>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91" name="7ec4028b-e37a-4865-95cc-8f2f98ec5f18"/>
            <p:cNvSpPr>
              <a:spLocks noChangeAspect="1"/>
            </p:cNvSpPr>
            <p:nvPr/>
          </p:nvSpPr>
          <p:spPr bwMode="auto">
            <a:xfrm>
              <a:off x="7194101" y="4109062"/>
              <a:ext cx="14508" cy="17607"/>
            </a:xfrm>
            <a:custGeom>
              <a:avLst/>
              <a:gdLst/>
              <a:ahLst/>
              <a:cxnLst>
                <a:cxn ang="0">
                  <a:pos x="7" y="5"/>
                </a:cxn>
                <a:cxn ang="0">
                  <a:pos x="4" y="8"/>
                </a:cxn>
                <a:cxn ang="0">
                  <a:pos x="0" y="4"/>
                </a:cxn>
                <a:cxn ang="0">
                  <a:pos x="4" y="0"/>
                </a:cxn>
                <a:cxn ang="0">
                  <a:pos x="7" y="5"/>
                </a:cxn>
              </a:cxnLst>
              <a:rect l="0" t="0" r="r" b="b"/>
              <a:pathLst>
                <a:path w="7" h="9">
                  <a:moveTo>
                    <a:pt x="7" y="5"/>
                  </a:moveTo>
                  <a:cubicBezTo>
                    <a:pt x="7" y="7"/>
                    <a:pt x="6" y="9"/>
                    <a:pt x="4" y="8"/>
                  </a:cubicBezTo>
                  <a:cubicBezTo>
                    <a:pt x="2" y="8"/>
                    <a:pt x="0" y="6"/>
                    <a:pt x="0" y="4"/>
                  </a:cubicBezTo>
                  <a:cubicBezTo>
                    <a:pt x="0" y="1"/>
                    <a:pt x="2" y="0"/>
                    <a:pt x="4" y="0"/>
                  </a:cubicBezTo>
                  <a:cubicBezTo>
                    <a:pt x="6"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92" name="2cec1069-b65e-4d1a-ac0e-dc3b32755f0a"/>
            <p:cNvSpPr>
              <a:spLocks noChangeAspect="1" noEditPoints="1"/>
            </p:cNvSpPr>
            <p:nvPr/>
          </p:nvSpPr>
          <p:spPr bwMode="auto">
            <a:xfrm>
              <a:off x="7194101" y="4111019"/>
              <a:ext cx="12436" cy="13695"/>
            </a:xfrm>
            <a:custGeom>
              <a:avLst/>
              <a:gdLst/>
              <a:ahLst/>
              <a:cxnLst>
                <a:cxn ang="0">
                  <a:pos x="1" y="1"/>
                </a:cxn>
                <a:cxn ang="0">
                  <a:pos x="0" y="3"/>
                </a:cxn>
                <a:cxn ang="0">
                  <a:pos x="3" y="7"/>
                </a:cxn>
                <a:cxn ang="0">
                  <a:pos x="6" y="6"/>
                </a:cxn>
                <a:cxn ang="0">
                  <a:pos x="6" y="4"/>
                </a:cxn>
                <a:cxn ang="0">
                  <a:pos x="3" y="0"/>
                </a:cxn>
                <a:cxn ang="0">
                  <a:pos x="1" y="1"/>
                </a:cxn>
                <a:cxn ang="0">
                  <a:pos x="3" y="5"/>
                </a:cxn>
                <a:cxn ang="0">
                  <a:pos x="2" y="3"/>
                </a:cxn>
                <a:cxn ang="0">
                  <a:pos x="2" y="2"/>
                </a:cxn>
                <a:cxn ang="0">
                  <a:pos x="3" y="2"/>
                </a:cxn>
                <a:cxn ang="0">
                  <a:pos x="5" y="4"/>
                </a:cxn>
                <a:cxn ang="0">
                  <a:pos x="4" y="5"/>
                </a:cxn>
                <a:cxn ang="0">
                  <a:pos x="3" y="5"/>
                </a:cxn>
              </a:cxnLst>
              <a:rect l="0" t="0" r="r" b="b"/>
              <a:pathLst>
                <a:path w="6" h="7">
                  <a:moveTo>
                    <a:pt x="1" y="1"/>
                  </a:moveTo>
                  <a:cubicBezTo>
                    <a:pt x="1" y="1"/>
                    <a:pt x="0" y="2"/>
                    <a:pt x="0" y="3"/>
                  </a:cubicBezTo>
                  <a:cubicBezTo>
                    <a:pt x="0" y="5"/>
                    <a:pt x="1" y="7"/>
                    <a:pt x="3" y="7"/>
                  </a:cubicBezTo>
                  <a:cubicBezTo>
                    <a:pt x="4" y="7"/>
                    <a:pt x="5" y="7"/>
                    <a:pt x="6" y="6"/>
                  </a:cubicBezTo>
                  <a:cubicBezTo>
                    <a:pt x="6" y="6"/>
                    <a:pt x="6" y="5"/>
                    <a:pt x="6" y="4"/>
                  </a:cubicBezTo>
                  <a:cubicBezTo>
                    <a:pt x="6" y="2"/>
                    <a:pt x="5" y="0"/>
                    <a:pt x="3" y="0"/>
                  </a:cubicBezTo>
                  <a:cubicBezTo>
                    <a:pt x="3" y="0"/>
                    <a:pt x="2" y="0"/>
                    <a:pt x="1" y="1"/>
                  </a:cubicBezTo>
                  <a:close/>
                  <a:moveTo>
                    <a:pt x="3" y="5"/>
                  </a:moveTo>
                  <a:cubicBezTo>
                    <a:pt x="3" y="5"/>
                    <a:pt x="2" y="4"/>
                    <a:pt x="2" y="3"/>
                  </a:cubicBezTo>
                  <a:cubicBezTo>
                    <a:pt x="2" y="3"/>
                    <a:pt x="2" y="3"/>
                    <a:pt x="2" y="2"/>
                  </a:cubicBezTo>
                  <a:cubicBezTo>
                    <a:pt x="3" y="2"/>
                    <a:pt x="3" y="2"/>
                    <a:pt x="3" y="2"/>
                  </a:cubicBezTo>
                  <a:cubicBezTo>
                    <a:pt x="4" y="2"/>
                    <a:pt x="5" y="3"/>
                    <a:pt x="5" y="4"/>
                  </a:cubicBezTo>
                  <a:cubicBezTo>
                    <a:pt x="5" y="4"/>
                    <a:pt x="5" y="5"/>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93" name="e6b0b489-2487-4e02-83db-096d5647b4b8"/>
            <p:cNvSpPr>
              <a:spLocks noChangeAspect="1"/>
            </p:cNvSpPr>
            <p:nvPr/>
          </p:nvSpPr>
          <p:spPr bwMode="auto">
            <a:xfrm>
              <a:off x="7196174" y="4112975"/>
              <a:ext cx="10363" cy="9782"/>
            </a:xfrm>
            <a:custGeom>
              <a:avLst/>
              <a:gdLst/>
              <a:ahLst/>
              <a:cxnLst>
                <a:cxn ang="0">
                  <a:pos x="5" y="3"/>
                </a:cxn>
                <a:cxn ang="0">
                  <a:pos x="2" y="5"/>
                </a:cxn>
                <a:cxn ang="0">
                  <a:pos x="0" y="2"/>
                </a:cxn>
                <a:cxn ang="0">
                  <a:pos x="2" y="0"/>
                </a:cxn>
                <a:cxn ang="0">
                  <a:pos x="5" y="3"/>
                </a:cxn>
              </a:cxnLst>
              <a:rect l="0" t="0" r="r" b="b"/>
              <a:pathLst>
                <a:path w="5" h="5">
                  <a:moveTo>
                    <a:pt x="5" y="3"/>
                  </a:moveTo>
                  <a:cubicBezTo>
                    <a:pt x="5" y="4"/>
                    <a:pt x="4" y="5"/>
                    <a:pt x="2" y="5"/>
                  </a:cubicBezTo>
                  <a:cubicBezTo>
                    <a:pt x="1" y="5"/>
                    <a:pt x="0" y="3"/>
                    <a:pt x="0" y="2"/>
                  </a:cubicBezTo>
                  <a:cubicBezTo>
                    <a:pt x="0" y="1"/>
                    <a:pt x="1" y="0"/>
                    <a:pt x="2" y="0"/>
                  </a:cubicBezTo>
                  <a:cubicBezTo>
                    <a:pt x="4" y="0"/>
                    <a:pt x="5" y="2"/>
                    <a:pt x="5"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94" name="e637d59d-31aa-40f0-9606-604264033e07"/>
            <p:cNvSpPr>
              <a:spLocks noChangeAspect="1"/>
            </p:cNvSpPr>
            <p:nvPr/>
          </p:nvSpPr>
          <p:spPr bwMode="auto">
            <a:xfrm>
              <a:off x="7218972" y="4114932"/>
              <a:ext cx="14508" cy="17607"/>
            </a:xfrm>
            <a:custGeom>
              <a:avLst/>
              <a:gdLst/>
              <a:ahLst/>
              <a:cxnLst>
                <a:cxn ang="0">
                  <a:pos x="7" y="5"/>
                </a:cxn>
                <a:cxn ang="0">
                  <a:pos x="3" y="8"/>
                </a:cxn>
                <a:cxn ang="0">
                  <a:pos x="0" y="3"/>
                </a:cxn>
                <a:cxn ang="0">
                  <a:pos x="3" y="0"/>
                </a:cxn>
                <a:cxn ang="0">
                  <a:pos x="7" y="5"/>
                </a:cxn>
              </a:cxnLst>
              <a:rect l="0" t="0" r="r" b="b"/>
              <a:pathLst>
                <a:path w="7" h="9">
                  <a:moveTo>
                    <a:pt x="7" y="5"/>
                  </a:moveTo>
                  <a:cubicBezTo>
                    <a:pt x="7" y="7"/>
                    <a:pt x="5" y="9"/>
                    <a:pt x="3" y="8"/>
                  </a:cubicBezTo>
                  <a:cubicBezTo>
                    <a:pt x="1" y="8"/>
                    <a:pt x="0" y="6"/>
                    <a:pt x="0" y="3"/>
                  </a:cubicBezTo>
                  <a:cubicBezTo>
                    <a:pt x="0" y="1"/>
                    <a:pt x="1" y="0"/>
                    <a:pt x="3" y="0"/>
                  </a:cubicBezTo>
                  <a:cubicBezTo>
                    <a:pt x="5" y="1"/>
                    <a:pt x="7" y="3"/>
                    <a:pt x="7"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695" name="a38fa133-930f-4b53-806e-d3fa770b4f7a"/>
            <p:cNvSpPr>
              <a:spLocks noChangeAspect="1" noEditPoints="1"/>
            </p:cNvSpPr>
            <p:nvPr/>
          </p:nvSpPr>
          <p:spPr bwMode="auto">
            <a:xfrm>
              <a:off x="7218972" y="4116889"/>
              <a:ext cx="12436" cy="13695"/>
            </a:xfrm>
            <a:custGeom>
              <a:avLst/>
              <a:gdLst/>
              <a:ahLst/>
              <a:cxnLst>
                <a:cxn ang="0">
                  <a:pos x="1" y="1"/>
                </a:cxn>
                <a:cxn ang="0">
                  <a:pos x="0" y="3"/>
                </a:cxn>
                <a:cxn ang="0">
                  <a:pos x="3" y="7"/>
                </a:cxn>
                <a:cxn ang="0">
                  <a:pos x="5" y="6"/>
                </a:cxn>
                <a:cxn ang="0">
                  <a:pos x="6" y="4"/>
                </a:cxn>
                <a:cxn ang="0">
                  <a:pos x="3" y="0"/>
                </a:cxn>
                <a:cxn ang="0">
                  <a:pos x="1" y="1"/>
                </a:cxn>
                <a:cxn ang="0">
                  <a:pos x="3" y="5"/>
                </a:cxn>
                <a:cxn ang="0">
                  <a:pos x="2" y="3"/>
                </a:cxn>
                <a:cxn ang="0">
                  <a:pos x="2" y="2"/>
                </a:cxn>
                <a:cxn ang="0">
                  <a:pos x="3" y="2"/>
                </a:cxn>
                <a:cxn ang="0">
                  <a:pos x="4" y="4"/>
                </a:cxn>
                <a:cxn ang="0">
                  <a:pos x="4" y="5"/>
                </a:cxn>
                <a:cxn ang="0">
                  <a:pos x="3" y="5"/>
                </a:cxn>
              </a:cxnLst>
              <a:rect l="0" t="0" r="r" b="b"/>
              <a:pathLst>
                <a:path w="6" h="7">
                  <a:moveTo>
                    <a:pt x="1" y="1"/>
                  </a:moveTo>
                  <a:cubicBezTo>
                    <a:pt x="0" y="1"/>
                    <a:pt x="0" y="2"/>
                    <a:pt x="0" y="3"/>
                  </a:cubicBezTo>
                  <a:cubicBezTo>
                    <a:pt x="0" y="5"/>
                    <a:pt x="1" y="6"/>
                    <a:pt x="3" y="7"/>
                  </a:cubicBezTo>
                  <a:cubicBezTo>
                    <a:pt x="4" y="7"/>
                    <a:pt x="5" y="7"/>
                    <a:pt x="5" y="6"/>
                  </a:cubicBezTo>
                  <a:cubicBezTo>
                    <a:pt x="6" y="6"/>
                    <a:pt x="6" y="5"/>
                    <a:pt x="6" y="4"/>
                  </a:cubicBezTo>
                  <a:cubicBezTo>
                    <a:pt x="6" y="2"/>
                    <a:pt x="5" y="0"/>
                    <a:pt x="3" y="0"/>
                  </a:cubicBezTo>
                  <a:cubicBezTo>
                    <a:pt x="2" y="0"/>
                    <a:pt x="2" y="0"/>
                    <a:pt x="1" y="1"/>
                  </a:cubicBezTo>
                  <a:close/>
                  <a:moveTo>
                    <a:pt x="3" y="5"/>
                  </a:moveTo>
                  <a:cubicBezTo>
                    <a:pt x="2" y="5"/>
                    <a:pt x="2" y="4"/>
                    <a:pt x="2" y="3"/>
                  </a:cubicBezTo>
                  <a:cubicBezTo>
                    <a:pt x="2" y="3"/>
                    <a:pt x="2" y="2"/>
                    <a:pt x="2" y="2"/>
                  </a:cubicBezTo>
                  <a:cubicBezTo>
                    <a:pt x="2" y="2"/>
                    <a:pt x="3" y="2"/>
                    <a:pt x="3" y="2"/>
                  </a:cubicBezTo>
                  <a:cubicBezTo>
                    <a:pt x="4" y="2"/>
                    <a:pt x="4" y="3"/>
                    <a:pt x="4" y="4"/>
                  </a:cubicBezTo>
                  <a:cubicBezTo>
                    <a:pt x="4" y="4"/>
                    <a:pt x="4" y="4"/>
                    <a:pt x="4" y="5"/>
                  </a:cubicBezTo>
                  <a:cubicBezTo>
                    <a:pt x="4" y="5"/>
                    <a:pt x="4" y="5"/>
                    <a:pt x="3" y="5"/>
                  </a:cubicBezTo>
                  <a:close/>
                </a:path>
              </a:pathLst>
            </a:custGeom>
            <a:solidFill>
              <a:srgbClr val="D3DBE4"/>
            </a:solidFill>
            <a:ln w="9525">
              <a:noFill/>
              <a:round/>
            </a:ln>
          </p:spPr>
          <p:txBody>
            <a:bodyPr/>
            <a:lstStyle/>
            <a:p>
              <a:endParaRPr lang="en-US" altLang="zh-CN" dirty="0">
                <a:latin typeface="FrutigerNext LT Regular"/>
              </a:endParaRPr>
            </a:p>
          </p:txBody>
        </p:sp>
        <p:sp>
          <p:nvSpPr>
            <p:cNvPr id="696" name="70011546-4ec4-4704-9ab4-affaba827e56"/>
            <p:cNvSpPr>
              <a:spLocks noChangeAspect="1"/>
            </p:cNvSpPr>
            <p:nvPr/>
          </p:nvSpPr>
          <p:spPr bwMode="auto">
            <a:xfrm>
              <a:off x="7221045" y="4118844"/>
              <a:ext cx="8290" cy="9782"/>
            </a:xfrm>
            <a:custGeom>
              <a:avLst/>
              <a:gdLst/>
              <a:ahLst/>
              <a:cxnLst>
                <a:cxn ang="0">
                  <a:pos x="4" y="3"/>
                </a:cxn>
                <a:cxn ang="0">
                  <a:pos x="2" y="5"/>
                </a:cxn>
                <a:cxn ang="0">
                  <a:pos x="0" y="2"/>
                </a:cxn>
                <a:cxn ang="0">
                  <a:pos x="2" y="0"/>
                </a:cxn>
                <a:cxn ang="0">
                  <a:pos x="4" y="3"/>
                </a:cxn>
              </a:cxnLst>
              <a:rect l="0" t="0" r="r" b="b"/>
              <a:pathLst>
                <a:path w="4" h="5">
                  <a:moveTo>
                    <a:pt x="4" y="3"/>
                  </a:moveTo>
                  <a:cubicBezTo>
                    <a:pt x="4" y="4"/>
                    <a:pt x="3" y="5"/>
                    <a:pt x="2" y="5"/>
                  </a:cubicBezTo>
                  <a:cubicBezTo>
                    <a:pt x="1" y="5"/>
                    <a:pt x="0" y="3"/>
                    <a:pt x="0" y="2"/>
                  </a:cubicBezTo>
                  <a:cubicBezTo>
                    <a:pt x="0" y="1"/>
                    <a:pt x="1" y="0"/>
                    <a:pt x="2" y="0"/>
                  </a:cubicBezTo>
                  <a:cubicBezTo>
                    <a:pt x="3" y="0"/>
                    <a:pt x="4" y="1"/>
                    <a:pt x="4"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697" name="7d2f1d1c-1a54-4cfb-9792-0b2ccacb17b9"/>
            <p:cNvSpPr>
              <a:spLocks noChangeAspect="1"/>
            </p:cNvSpPr>
            <p:nvPr/>
          </p:nvSpPr>
          <p:spPr bwMode="auto">
            <a:xfrm>
              <a:off x="6951611" y="4019069"/>
              <a:ext cx="18653"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698" name="b3a513ea-f5a5-44ff-850d-c043830d82b5"/>
            <p:cNvSpPr>
              <a:spLocks noChangeAspect="1"/>
            </p:cNvSpPr>
            <p:nvPr/>
          </p:nvSpPr>
          <p:spPr bwMode="auto">
            <a:xfrm>
              <a:off x="6970264" y="4022982"/>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699" name="fe8b5616-a3cd-4f5a-943a-826532f64a7d"/>
            <p:cNvSpPr>
              <a:spLocks noChangeAspect="1"/>
            </p:cNvSpPr>
            <p:nvPr/>
          </p:nvSpPr>
          <p:spPr bwMode="auto">
            <a:xfrm>
              <a:off x="6951611" y="4019069"/>
              <a:ext cx="20726"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700" name="a2e34406-efb0-4caf-a89f-9f2f857f70d3"/>
            <p:cNvSpPr>
              <a:spLocks noChangeAspect="1"/>
            </p:cNvSpPr>
            <p:nvPr/>
          </p:nvSpPr>
          <p:spPr bwMode="auto">
            <a:xfrm>
              <a:off x="6955756" y="4022982"/>
              <a:ext cx="12436"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4" y="7"/>
                    <a:pt x="3" y="7"/>
                  </a:cubicBezTo>
                  <a:cubicBezTo>
                    <a:pt x="1" y="7"/>
                    <a:pt x="0" y="5"/>
                    <a:pt x="0" y="3"/>
                  </a:cubicBezTo>
                  <a:cubicBezTo>
                    <a:pt x="0" y="1"/>
                    <a:pt x="1" y="0"/>
                    <a:pt x="3" y="1"/>
                  </a:cubicBezTo>
                  <a:cubicBezTo>
                    <a:pt x="4"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701" name="942fce22-2be7-4e22-b942-e8229801f0f4"/>
            <p:cNvSpPr>
              <a:spLocks noChangeAspect="1" noEditPoints="1"/>
            </p:cNvSpPr>
            <p:nvPr/>
          </p:nvSpPr>
          <p:spPr bwMode="auto">
            <a:xfrm>
              <a:off x="6955756" y="4024938"/>
              <a:ext cx="10363" cy="11738"/>
            </a:xfrm>
            <a:custGeom>
              <a:avLst/>
              <a:gdLst/>
              <a:ahLst/>
              <a:cxnLst>
                <a:cxn ang="0">
                  <a:pos x="1" y="1"/>
                </a:cxn>
                <a:cxn ang="0">
                  <a:pos x="0" y="3"/>
                </a:cxn>
                <a:cxn ang="0">
                  <a:pos x="2" y="6"/>
                </a:cxn>
                <a:cxn ang="0">
                  <a:pos x="4" y="5"/>
                </a:cxn>
                <a:cxn ang="0">
                  <a:pos x="5" y="3"/>
                </a:cxn>
                <a:cxn ang="0">
                  <a:pos x="3" y="0"/>
                </a:cxn>
                <a:cxn ang="0">
                  <a:pos x="1" y="1"/>
                </a:cxn>
                <a:cxn ang="0">
                  <a:pos x="3" y="4"/>
                </a:cxn>
                <a:cxn ang="0">
                  <a:pos x="1" y="3"/>
                </a:cxn>
                <a:cxn ang="0">
                  <a:pos x="2" y="2"/>
                </a:cxn>
                <a:cxn ang="0">
                  <a:pos x="2" y="2"/>
                </a:cxn>
                <a:cxn ang="0">
                  <a:pos x="3" y="3"/>
                </a:cxn>
                <a:cxn ang="0">
                  <a:pos x="3" y="4"/>
                </a:cxn>
                <a:cxn ang="0">
                  <a:pos x="3" y="4"/>
                </a:cxn>
              </a:cxnLst>
              <a:rect l="0" t="0" r="r" b="b"/>
              <a:pathLst>
                <a:path w="5" h="6">
                  <a:moveTo>
                    <a:pt x="1" y="1"/>
                  </a:moveTo>
                  <a:cubicBezTo>
                    <a:pt x="0" y="1"/>
                    <a:pt x="0" y="2"/>
                    <a:pt x="0" y="3"/>
                  </a:cubicBezTo>
                  <a:cubicBezTo>
                    <a:pt x="0" y="4"/>
                    <a:pt x="1" y="5"/>
                    <a:pt x="2" y="6"/>
                  </a:cubicBezTo>
                  <a:cubicBezTo>
                    <a:pt x="3" y="6"/>
                    <a:pt x="4" y="6"/>
                    <a:pt x="4" y="5"/>
                  </a:cubicBezTo>
                  <a:cubicBezTo>
                    <a:pt x="5" y="5"/>
                    <a:pt x="5" y="4"/>
                    <a:pt x="5" y="3"/>
                  </a:cubicBezTo>
                  <a:cubicBezTo>
                    <a:pt x="5" y="2"/>
                    <a:pt x="4" y="0"/>
                    <a:pt x="3" y="0"/>
                  </a:cubicBezTo>
                  <a:cubicBezTo>
                    <a:pt x="2" y="0"/>
                    <a:pt x="1" y="0"/>
                    <a:pt x="1" y="1"/>
                  </a:cubicBezTo>
                  <a:close/>
                  <a:moveTo>
                    <a:pt x="3" y="4"/>
                  </a:moveTo>
                  <a:cubicBezTo>
                    <a:pt x="2" y="4"/>
                    <a:pt x="1" y="3"/>
                    <a:pt x="1" y="3"/>
                  </a:cubicBezTo>
                  <a:cubicBezTo>
                    <a:pt x="1" y="2"/>
                    <a:pt x="1" y="2"/>
                    <a:pt x="2" y="2"/>
                  </a:cubicBezTo>
                  <a:cubicBezTo>
                    <a:pt x="2" y="2"/>
                    <a:pt x="2" y="2"/>
                    <a:pt x="2" y="2"/>
                  </a:cubicBezTo>
                  <a:cubicBezTo>
                    <a:pt x="3" y="2"/>
                    <a:pt x="3" y="3"/>
                    <a:pt x="3" y="3"/>
                  </a:cubicBezTo>
                  <a:cubicBezTo>
                    <a:pt x="3" y="4"/>
                    <a:pt x="3" y="4"/>
                    <a:pt x="3"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02" name="0106fb64-279f-4c71-bfc1-ab371f7ecf39"/>
            <p:cNvSpPr>
              <a:spLocks noChangeAspect="1" noChangeArrowheads="1"/>
            </p:cNvSpPr>
            <p:nvPr/>
          </p:nvSpPr>
          <p:spPr bwMode="auto">
            <a:xfrm>
              <a:off x="6957828" y="4026895"/>
              <a:ext cx="6217"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703" name="9fcc2f8f-a8c8-4c06-ad8e-d04e0a45aa44"/>
            <p:cNvSpPr>
              <a:spLocks noChangeAspect="1"/>
            </p:cNvSpPr>
            <p:nvPr/>
          </p:nvSpPr>
          <p:spPr bwMode="auto">
            <a:xfrm>
              <a:off x="6976481" y="4022982"/>
              <a:ext cx="18653"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704" name="55ff44a1-ecf9-4b6f-b9cf-62710c3901a9"/>
            <p:cNvSpPr>
              <a:spLocks noChangeAspect="1"/>
            </p:cNvSpPr>
            <p:nvPr/>
          </p:nvSpPr>
          <p:spPr bwMode="auto">
            <a:xfrm>
              <a:off x="6995135" y="4024938"/>
              <a:ext cx="2073"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705" name="50d2cce1-74ef-4b40-8a72-e4136bfa96e4"/>
            <p:cNvSpPr>
              <a:spLocks noChangeAspect="1"/>
            </p:cNvSpPr>
            <p:nvPr/>
          </p:nvSpPr>
          <p:spPr bwMode="auto">
            <a:xfrm>
              <a:off x="6976481" y="4021025"/>
              <a:ext cx="20726" cy="5869"/>
            </a:xfrm>
            <a:custGeom>
              <a:avLst/>
              <a:gdLst/>
              <a:ahLst/>
              <a:cxnLst>
                <a:cxn ang="0">
                  <a:pos x="18" y="6"/>
                </a:cxn>
                <a:cxn ang="0">
                  <a:pos x="0" y="2"/>
                </a:cxn>
                <a:cxn ang="0">
                  <a:pos x="2" y="0"/>
                </a:cxn>
                <a:cxn ang="0">
                  <a:pos x="20" y="4"/>
                </a:cxn>
                <a:cxn ang="0">
                  <a:pos x="18" y="6"/>
                </a:cxn>
              </a:cxnLst>
              <a:rect l="0" t="0" r="r" b="b"/>
              <a:pathLst>
                <a:path w="20" h="6">
                  <a:moveTo>
                    <a:pt x="18" y="6"/>
                  </a:moveTo>
                  <a:lnTo>
                    <a:pt x="0" y="2"/>
                  </a:lnTo>
                  <a:lnTo>
                    <a:pt x="2"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706" name="6f29b548-bc98-42f5-a8c2-afcb78f160a2"/>
            <p:cNvSpPr>
              <a:spLocks noChangeAspect="1"/>
            </p:cNvSpPr>
            <p:nvPr/>
          </p:nvSpPr>
          <p:spPr bwMode="auto">
            <a:xfrm>
              <a:off x="6980627" y="4026895"/>
              <a:ext cx="12436"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4" y="7"/>
                    <a:pt x="3" y="7"/>
                  </a:cubicBezTo>
                  <a:cubicBezTo>
                    <a:pt x="1" y="6"/>
                    <a:pt x="0" y="5"/>
                    <a:pt x="0" y="3"/>
                  </a:cubicBezTo>
                  <a:cubicBezTo>
                    <a:pt x="0" y="1"/>
                    <a:pt x="1" y="0"/>
                    <a:pt x="3" y="0"/>
                  </a:cubicBezTo>
                  <a:cubicBezTo>
                    <a:pt x="4"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707" name="44b998ac-100a-426d-84a7-9ce3be3c2896"/>
            <p:cNvSpPr>
              <a:spLocks noChangeAspect="1" noEditPoints="1"/>
            </p:cNvSpPr>
            <p:nvPr/>
          </p:nvSpPr>
          <p:spPr bwMode="auto">
            <a:xfrm>
              <a:off x="6980627" y="4028850"/>
              <a:ext cx="10363" cy="9782"/>
            </a:xfrm>
            <a:custGeom>
              <a:avLst/>
              <a:gdLst/>
              <a:ahLst/>
              <a:cxnLst>
                <a:cxn ang="0">
                  <a:pos x="1" y="0"/>
                </a:cxn>
                <a:cxn ang="0">
                  <a:pos x="0" y="2"/>
                </a:cxn>
                <a:cxn ang="0">
                  <a:pos x="2" y="5"/>
                </a:cxn>
                <a:cxn ang="0">
                  <a:pos x="4" y="5"/>
                </a:cxn>
                <a:cxn ang="0">
                  <a:pos x="5" y="3"/>
                </a:cxn>
                <a:cxn ang="0">
                  <a:pos x="3" y="0"/>
                </a:cxn>
                <a:cxn ang="0">
                  <a:pos x="1" y="0"/>
                </a:cxn>
                <a:cxn ang="0">
                  <a:pos x="3" y="4"/>
                </a:cxn>
                <a:cxn ang="0">
                  <a:pos x="2" y="2"/>
                </a:cxn>
                <a:cxn ang="0">
                  <a:pos x="2" y="2"/>
                </a:cxn>
                <a:cxn ang="0">
                  <a:pos x="2" y="1"/>
                </a:cxn>
                <a:cxn ang="0">
                  <a:pos x="4" y="3"/>
                </a:cxn>
                <a:cxn ang="0">
                  <a:pos x="3" y="3"/>
                </a:cxn>
                <a:cxn ang="0">
                  <a:pos x="3" y="4"/>
                </a:cxn>
              </a:cxnLst>
              <a:rect l="0" t="0" r="r" b="b"/>
              <a:pathLst>
                <a:path w="5" h="5">
                  <a:moveTo>
                    <a:pt x="1" y="0"/>
                  </a:moveTo>
                  <a:cubicBezTo>
                    <a:pt x="0" y="1"/>
                    <a:pt x="0" y="1"/>
                    <a:pt x="0" y="2"/>
                  </a:cubicBezTo>
                  <a:cubicBezTo>
                    <a:pt x="0" y="4"/>
                    <a:pt x="1" y="5"/>
                    <a:pt x="2" y="5"/>
                  </a:cubicBezTo>
                  <a:cubicBezTo>
                    <a:pt x="3" y="5"/>
                    <a:pt x="4" y="5"/>
                    <a:pt x="4" y="5"/>
                  </a:cubicBezTo>
                  <a:cubicBezTo>
                    <a:pt x="5" y="4"/>
                    <a:pt x="5" y="4"/>
                    <a:pt x="5" y="3"/>
                  </a:cubicBezTo>
                  <a:cubicBezTo>
                    <a:pt x="5" y="1"/>
                    <a:pt x="4" y="0"/>
                    <a:pt x="3" y="0"/>
                  </a:cubicBezTo>
                  <a:cubicBezTo>
                    <a:pt x="2" y="0"/>
                    <a:pt x="1" y="0"/>
                    <a:pt x="1" y="0"/>
                  </a:cubicBezTo>
                  <a:close/>
                  <a:moveTo>
                    <a:pt x="3" y="4"/>
                  </a:moveTo>
                  <a:cubicBezTo>
                    <a:pt x="2" y="4"/>
                    <a:pt x="2" y="3"/>
                    <a:pt x="2" y="2"/>
                  </a:cubicBezTo>
                  <a:cubicBezTo>
                    <a:pt x="2" y="2"/>
                    <a:pt x="2" y="2"/>
                    <a:pt x="2" y="2"/>
                  </a:cubicBezTo>
                  <a:cubicBezTo>
                    <a:pt x="2" y="1"/>
                    <a:pt x="2" y="1"/>
                    <a:pt x="2" y="1"/>
                  </a:cubicBezTo>
                  <a:cubicBezTo>
                    <a:pt x="3" y="2"/>
                    <a:pt x="4" y="2"/>
                    <a:pt x="4" y="3"/>
                  </a:cubicBezTo>
                  <a:cubicBezTo>
                    <a:pt x="4" y="3"/>
                    <a:pt x="4" y="3"/>
                    <a:pt x="3" y="3"/>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08" name="7226345c-9915-4a83-8b91-02af643713f5"/>
            <p:cNvSpPr>
              <a:spLocks noChangeAspect="1"/>
            </p:cNvSpPr>
            <p:nvPr/>
          </p:nvSpPr>
          <p:spPr bwMode="auto">
            <a:xfrm>
              <a:off x="6982699" y="4028850"/>
              <a:ext cx="6217" cy="9782"/>
            </a:xfrm>
            <a:custGeom>
              <a:avLst/>
              <a:gdLst/>
              <a:ahLst/>
              <a:cxnLst>
                <a:cxn ang="0">
                  <a:pos x="3" y="3"/>
                </a:cxn>
                <a:cxn ang="0">
                  <a:pos x="2" y="4"/>
                </a:cxn>
                <a:cxn ang="0">
                  <a:pos x="0" y="2"/>
                </a:cxn>
                <a:cxn ang="0">
                  <a:pos x="2" y="1"/>
                </a:cxn>
                <a:cxn ang="0">
                  <a:pos x="3" y="3"/>
                </a:cxn>
              </a:cxnLst>
              <a:rect l="0" t="0" r="r" b="b"/>
              <a:pathLst>
                <a:path w="3" h="5">
                  <a:moveTo>
                    <a:pt x="3" y="3"/>
                  </a:moveTo>
                  <a:cubicBezTo>
                    <a:pt x="3" y="4"/>
                    <a:pt x="3" y="5"/>
                    <a:pt x="2" y="4"/>
                  </a:cubicBezTo>
                  <a:cubicBezTo>
                    <a:pt x="1" y="4"/>
                    <a:pt x="0" y="3"/>
                    <a:pt x="0" y="2"/>
                  </a:cubicBezTo>
                  <a:cubicBezTo>
                    <a:pt x="0" y="1"/>
                    <a:pt x="1" y="0"/>
                    <a:pt x="2" y="1"/>
                  </a:cubicBezTo>
                  <a:cubicBezTo>
                    <a:pt x="3" y="1"/>
                    <a:pt x="3" y="2"/>
                    <a:pt x="3" y="3"/>
                  </a:cubicBezTo>
                  <a:close/>
                </a:path>
              </a:pathLst>
            </a:custGeom>
            <a:solidFill>
              <a:srgbClr val="456488"/>
            </a:solidFill>
            <a:ln w="9525">
              <a:noFill/>
              <a:round/>
            </a:ln>
          </p:spPr>
          <p:txBody>
            <a:bodyPr/>
            <a:lstStyle/>
            <a:p>
              <a:endParaRPr lang="en-US" altLang="zh-CN" dirty="0">
                <a:latin typeface="FrutigerNext LT Regular"/>
              </a:endParaRPr>
            </a:p>
          </p:txBody>
        </p:sp>
        <p:sp>
          <p:nvSpPr>
            <p:cNvPr id="709" name="21b95fa7-1c74-4809-9834-b0ef0d99ae5e"/>
            <p:cNvSpPr>
              <a:spLocks noChangeAspect="1"/>
            </p:cNvSpPr>
            <p:nvPr/>
          </p:nvSpPr>
          <p:spPr bwMode="auto">
            <a:xfrm>
              <a:off x="7001352" y="4026895"/>
              <a:ext cx="20726" cy="21520"/>
            </a:xfrm>
            <a:custGeom>
              <a:avLst/>
              <a:gdLst/>
              <a:ahLst/>
              <a:cxnLst>
                <a:cxn ang="0">
                  <a:pos x="20" y="22"/>
                </a:cxn>
                <a:cxn ang="0">
                  <a:pos x="0" y="18"/>
                </a:cxn>
                <a:cxn ang="0">
                  <a:pos x="0" y="0"/>
                </a:cxn>
                <a:cxn ang="0">
                  <a:pos x="20" y="4"/>
                </a:cxn>
                <a:cxn ang="0">
                  <a:pos x="20" y="22"/>
                </a:cxn>
              </a:cxnLst>
              <a:rect l="0" t="0" r="r" b="b"/>
              <a:pathLst>
                <a:path w="20" h="22">
                  <a:moveTo>
                    <a:pt x="20" y="22"/>
                  </a:moveTo>
                  <a:lnTo>
                    <a:pt x="0" y="18"/>
                  </a:lnTo>
                  <a:lnTo>
                    <a:pt x="0" y="0"/>
                  </a:lnTo>
                  <a:lnTo>
                    <a:pt x="20" y="4"/>
                  </a:lnTo>
                  <a:lnTo>
                    <a:pt x="20" y="22"/>
                  </a:lnTo>
                  <a:close/>
                </a:path>
              </a:pathLst>
            </a:custGeom>
            <a:solidFill>
              <a:srgbClr val="8BA6BD"/>
            </a:solidFill>
            <a:ln w="9525">
              <a:noFill/>
              <a:round/>
            </a:ln>
          </p:spPr>
          <p:txBody>
            <a:bodyPr/>
            <a:lstStyle/>
            <a:p>
              <a:endParaRPr lang="en-US" altLang="zh-CN" dirty="0">
                <a:latin typeface="FrutigerNext LT Regular"/>
              </a:endParaRPr>
            </a:p>
          </p:txBody>
        </p:sp>
        <p:sp>
          <p:nvSpPr>
            <p:cNvPr id="710" name="84ea3084-6373-4a3d-a172-baf0b6832d42"/>
            <p:cNvSpPr>
              <a:spLocks noChangeAspect="1"/>
            </p:cNvSpPr>
            <p:nvPr/>
          </p:nvSpPr>
          <p:spPr bwMode="auto">
            <a:xfrm>
              <a:off x="7022078" y="4028850"/>
              <a:ext cx="2073"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711" name="5ccf299c-fee2-436c-a2f1-5a62cebc6dc9"/>
            <p:cNvSpPr>
              <a:spLocks noChangeAspect="1"/>
            </p:cNvSpPr>
            <p:nvPr/>
          </p:nvSpPr>
          <p:spPr bwMode="auto">
            <a:xfrm>
              <a:off x="7001352" y="4026895"/>
              <a:ext cx="22798" cy="3913"/>
            </a:xfrm>
            <a:custGeom>
              <a:avLst/>
              <a:gdLst/>
              <a:ahLst/>
              <a:cxnLst>
                <a:cxn ang="0">
                  <a:pos x="20" y="4"/>
                </a:cxn>
                <a:cxn ang="0">
                  <a:pos x="0" y="0"/>
                </a:cxn>
                <a:cxn ang="0">
                  <a:pos x="2" y="0"/>
                </a:cxn>
                <a:cxn ang="0">
                  <a:pos x="22" y="2"/>
                </a:cxn>
                <a:cxn ang="0">
                  <a:pos x="20" y="4"/>
                </a:cxn>
              </a:cxnLst>
              <a:rect l="0" t="0" r="r" b="b"/>
              <a:pathLst>
                <a:path w="22" h="4">
                  <a:moveTo>
                    <a:pt x="20" y="4"/>
                  </a:moveTo>
                  <a:lnTo>
                    <a:pt x="0" y="0"/>
                  </a:lnTo>
                  <a:lnTo>
                    <a:pt x="2" y="0"/>
                  </a:lnTo>
                  <a:lnTo>
                    <a:pt x="22" y="2"/>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712" name="57e3b39b-4ced-4ff1-9fb4-0ead596e36e4"/>
            <p:cNvSpPr>
              <a:spLocks noChangeAspect="1"/>
            </p:cNvSpPr>
            <p:nvPr/>
          </p:nvSpPr>
          <p:spPr bwMode="auto">
            <a:xfrm>
              <a:off x="7005498" y="4030807"/>
              <a:ext cx="12436"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1" y="6"/>
                    <a:pt x="0" y="5"/>
                    <a:pt x="0" y="3"/>
                  </a:cubicBezTo>
                  <a:cubicBezTo>
                    <a:pt x="0" y="1"/>
                    <a:pt x="1"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713" name="a95a667f-fdbc-4b8b-8597-8c5948f85538"/>
            <p:cNvSpPr>
              <a:spLocks noChangeAspect="1" noEditPoints="1"/>
            </p:cNvSpPr>
            <p:nvPr/>
          </p:nvSpPr>
          <p:spPr bwMode="auto">
            <a:xfrm>
              <a:off x="7005498" y="4032764"/>
              <a:ext cx="10363" cy="11738"/>
            </a:xfrm>
            <a:custGeom>
              <a:avLst/>
              <a:gdLst/>
              <a:ahLst/>
              <a:cxnLst>
                <a:cxn ang="0">
                  <a:pos x="1" y="1"/>
                </a:cxn>
                <a:cxn ang="0">
                  <a:pos x="0" y="2"/>
                </a:cxn>
                <a:cxn ang="0">
                  <a:pos x="3" y="5"/>
                </a:cxn>
                <a:cxn ang="0">
                  <a:pos x="4" y="5"/>
                </a:cxn>
                <a:cxn ang="0">
                  <a:pos x="5" y="3"/>
                </a:cxn>
                <a:cxn ang="0">
                  <a:pos x="3" y="0"/>
                </a:cxn>
                <a:cxn ang="0">
                  <a:pos x="1" y="1"/>
                </a:cxn>
                <a:cxn ang="0">
                  <a:pos x="3" y="4"/>
                </a:cxn>
                <a:cxn ang="0">
                  <a:pos x="2" y="2"/>
                </a:cxn>
                <a:cxn ang="0">
                  <a:pos x="2" y="2"/>
                </a:cxn>
                <a:cxn ang="0">
                  <a:pos x="3" y="2"/>
                </a:cxn>
                <a:cxn ang="0">
                  <a:pos x="4" y="3"/>
                </a:cxn>
                <a:cxn ang="0">
                  <a:pos x="4" y="4"/>
                </a:cxn>
                <a:cxn ang="0">
                  <a:pos x="3" y="4"/>
                </a:cxn>
              </a:cxnLst>
              <a:rect l="0" t="0" r="r" b="b"/>
              <a:pathLst>
                <a:path w="5" h="6">
                  <a:moveTo>
                    <a:pt x="1" y="1"/>
                  </a:moveTo>
                  <a:cubicBezTo>
                    <a:pt x="1" y="1"/>
                    <a:pt x="0" y="2"/>
                    <a:pt x="0" y="2"/>
                  </a:cubicBezTo>
                  <a:cubicBezTo>
                    <a:pt x="0" y="4"/>
                    <a:pt x="1" y="5"/>
                    <a:pt x="3" y="5"/>
                  </a:cubicBezTo>
                  <a:cubicBezTo>
                    <a:pt x="3" y="6"/>
                    <a:pt x="4" y="5"/>
                    <a:pt x="4" y="5"/>
                  </a:cubicBezTo>
                  <a:cubicBezTo>
                    <a:pt x="5" y="4"/>
                    <a:pt x="5" y="4"/>
                    <a:pt x="5" y="3"/>
                  </a:cubicBezTo>
                  <a:cubicBezTo>
                    <a:pt x="5" y="2"/>
                    <a:pt x="4" y="0"/>
                    <a:pt x="3" y="0"/>
                  </a:cubicBezTo>
                  <a:cubicBezTo>
                    <a:pt x="2" y="0"/>
                    <a:pt x="2" y="0"/>
                    <a:pt x="1" y="1"/>
                  </a:cubicBezTo>
                  <a:close/>
                  <a:moveTo>
                    <a:pt x="3" y="4"/>
                  </a:moveTo>
                  <a:cubicBezTo>
                    <a:pt x="2" y="4"/>
                    <a:pt x="2" y="3"/>
                    <a:pt x="2" y="2"/>
                  </a:cubicBezTo>
                  <a:cubicBezTo>
                    <a:pt x="2" y="2"/>
                    <a:pt x="2" y="2"/>
                    <a:pt x="2" y="2"/>
                  </a:cubicBezTo>
                  <a:cubicBezTo>
                    <a:pt x="2" y="2"/>
                    <a:pt x="2" y="2"/>
                    <a:pt x="3" y="2"/>
                  </a:cubicBezTo>
                  <a:cubicBezTo>
                    <a:pt x="3" y="2"/>
                    <a:pt x="4" y="2"/>
                    <a:pt x="4" y="3"/>
                  </a:cubicBezTo>
                  <a:cubicBezTo>
                    <a:pt x="4" y="3"/>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14" name="f1f4ec8a-7f11-47b0-b530-1a384fbe5c30"/>
            <p:cNvSpPr>
              <a:spLocks noChangeAspect="1"/>
            </p:cNvSpPr>
            <p:nvPr/>
          </p:nvSpPr>
          <p:spPr bwMode="auto">
            <a:xfrm>
              <a:off x="7007571" y="4034720"/>
              <a:ext cx="6217" cy="7825"/>
            </a:xfrm>
            <a:custGeom>
              <a:avLst/>
              <a:gdLst/>
              <a:ahLst/>
              <a:cxnLst>
                <a:cxn ang="0">
                  <a:pos x="3" y="2"/>
                </a:cxn>
                <a:cxn ang="0">
                  <a:pos x="2" y="4"/>
                </a:cxn>
                <a:cxn ang="0">
                  <a:pos x="0" y="1"/>
                </a:cxn>
                <a:cxn ang="0">
                  <a:pos x="2" y="0"/>
                </a:cxn>
                <a:cxn ang="0">
                  <a:pos x="3" y="2"/>
                </a:cxn>
              </a:cxnLst>
              <a:rect l="0" t="0" r="r" b="b"/>
              <a:pathLst>
                <a:path w="3" h="4">
                  <a:moveTo>
                    <a:pt x="3" y="2"/>
                  </a:moveTo>
                  <a:cubicBezTo>
                    <a:pt x="3" y="3"/>
                    <a:pt x="3" y="4"/>
                    <a:pt x="2" y="4"/>
                  </a:cubicBezTo>
                  <a:cubicBezTo>
                    <a:pt x="1" y="3"/>
                    <a:pt x="0" y="2"/>
                    <a:pt x="0" y="1"/>
                  </a:cubicBezTo>
                  <a:cubicBezTo>
                    <a:pt x="0" y="0"/>
                    <a:pt x="1" y="0"/>
                    <a:pt x="2" y="0"/>
                  </a:cubicBezTo>
                  <a:cubicBezTo>
                    <a:pt x="3" y="0"/>
                    <a:pt x="3" y="1"/>
                    <a:pt x="3"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715" name="2e0cba0b-4579-4583-9696-cfe37055b1f7"/>
            <p:cNvSpPr>
              <a:spLocks noChangeAspect="1"/>
            </p:cNvSpPr>
            <p:nvPr/>
          </p:nvSpPr>
          <p:spPr bwMode="auto">
            <a:xfrm>
              <a:off x="7026223" y="4030807"/>
              <a:ext cx="20726"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716" name="a4c9c9d8-9b2b-46f1-b520-5c418c83c626"/>
            <p:cNvSpPr>
              <a:spLocks noChangeAspect="1"/>
            </p:cNvSpPr>
            <p:nvPr/>
          </p:nvSpPr>
          <p:spPr bwMode="auto">
            <a:xfrm>
              <a:off x="7046949" y="4034720"/>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717" name="59d839d1-a47d-454d-a43d-ca82c5f5ed5c"/>
            <p:cNvSpPr>
              <a:spLocks noChangeAspect="1"/>
            </p:cNvSpPr>
            <p:nvPr/>
          </p:nvSpPr>
          <p:spPr bwMode="auto">
            <a:xfrm>
              <a:off x="7026223" y="4030807"/>
              <a:ext cx="22798"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718" name="f3835774-6dbc-4a66-85fa-918c09ef953c"/>
            <p:cNvSpPr>
              <a:spLocks noChangeAspect="1"/>
            </p:cNvSpPr>
            <p:nvPr/>
          </p:nvSpPr>
          <p:spPr bwMode="auto">
            <a:xfrm>
              <a:off x="7030369" y="4034720"/>
              <a:ext cx="12436"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719" name="5b4974a9-e8d8-43ac-a633-d39a93d6ebc6"/>
            <p:cNvSpPr>
              <a:spLocks noChangeAspect="1" noEditPoints="1"/>
            </p:cNvSpPr>
            <p:nvPr/>
          </p:nvSpPr>
          <p:spPr bwMode="auto">
            <a:xfrm>
              <a:off x="7030369" y="4036677"/>
              <a:ext cx="10363"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5"/>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2"/>
                    <a:pt x="2" y="2"/>
                    <a:pt x="2" y="2"/>
                  </a:cubicBezTo>
                  <a:cubicBezTo>
                    <a:pt x="2" y="2"/>
                    <a:pt x="2" y="2"/>
                    <a:pt x="3" y="2"/>
                  </a:cubicBezTo>
                  <a:cubicBezTo>
                    <a:pt x="3" y="2"/>
                    <a:pt x="4" y="3"/>
                    <a:pt x="4" y="3"/>
                  </a:cubicBezTo>
                  <a:cubicBezTo>
                    <a:pt x="4" y="4"/>
                    <a:pt x="4" y="4"/>
                    <a:pt x="4" y="4"/>
                  </a:cubicBezTo>
                  <a:cubicBezTo>
                    <a:pt x="4"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20" name="8af7e0ac-4db3-4dbf-aca9-ad188448afa7"/>
            <p:cNvSpPr>
              <a:spLocks noChangeAspect="1" noChangeArrowheads="1"/>
            </p:cNvSpPr>
            <p:nvPr/>
          </p:nvSpPr>
          <p:spPr bwMode="auto">
            <a:xfrm>
              <a:off x="7032441" y="4038632"/>
              <a:ext cx="8290"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721" name="884f530b-05c1-4244-b35f-2b8c6d1ef83f"/>
            <p:cNvSpPr>
              <a:spLocks noChangeAspect="1"/>
            </p:cNvSpPr>
            <p:nvPr/>
          </p:nvSpPr>
          <p:spPr bwMode="auto">
            <a:xfrm>
              <a:off x="7140214" y="4050371"/>
              <a:ext cx="20726" cy="23477"/>
            </a:xfrm>
            <a:custGeom>
              <a:avLst/>
              <a:gdLst/>
              <a:ahLst/>
              <a:cxnLst>
                <a:cxn ang="0">
                  <a:pos x="20" y="24"/>
                </a:cxn>
                <a:cxn ang="0">
                  <a:pos x="0" y="20"/>
                </a:cxn>
                <a:cxn ang="0">
                  <a:pos x="0" y="0"/>
                </a:cxn>
                <a:cxn ang="0">
                  <a:pos x="20" y="4"/>
                </a:cxn>
                <a:cxn ang="0">
                  <a:pos x="20" y="24"/>
                </a:cxn>
              </a:cxnLst>
              <a:rect l="0" t="0" r="r" b="b"/>
              <a:pathLst>
                <a:path w="20" h="24">
                  <a:moveTo>
                    <a:pt x="20" y="24"/>
                  </a:moveTo>
                  <a:lnTo>
                    <a:pt x="0" y="20"/>
                  </a:lnTo>
                  <a:lnTo>
                    <a:pt x="0" y="0"/>
                  </a:lnTo>
                  <a:lnTo>
                    <a:pt x="20" y="4"/>
                  </a:lnTo>
                  <a:lnTo>
                    <a:pt x="20" y="24"/>
                  </a:lnTo>
                  <a:close/>
                </a:path>
              </a:pathLst>
            </a:custGeom>
            <a:solidFill>
              <a:srgbClr val="8BA6BD"/>
            </a:solidFill>
            <a:ln w="9525">
              <a:noFill/>
              <a:round/>
            </a:ln>
          </p:spPr>
          <p:txBody>
            <a:bodyPr/>
            <a:lstStyle/>
            <a:p>
              <a:endParaRPr lang="en-US" altLang="zh-CN" dirty="0">
                <a:latin typeface="FrutigerNext LT Regular"/>
              </a:endParaRPr>
            </a:p>
          </p:txBody>
        </p:sp>
        <p:sp>
          <p:nvSpPr>
            <p:cNvPr id="722" name="9179fa94-660a-4a18-87a0-0512f3f81fea"/>
            <p:cNvSpPr>
              <a:spLocks noChangeAspect="1"/>
            </p:cNvSpPr>
            <p:nvPr/>
          </p:nvSpPr>
          <p:spPr bwMode="auto">
            <a:xfrm>
              <a:off x="7160940" y="4054284"/>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723" name="e6cc2141-0f49-449c-8c14-586ec927cadc"/>
            <p:cNvSpPr>
              <a:spLocks noChangeAspect="1"/>
            </p:cNvSpPr>
            <p:nvPr/>
          </p:nvSpPr>
          <p:spPr bwMode="auto">
            <a:xfrm>
              <a:off x="7140214" y="4050371"/>
              <a:ext cx="22798" cy="3913"/>
            </a:xfrm>
            <a:custGeom>
              <a:avLst/>
              <a:gdLst/>
              <a:ahLst/>
              <a:cxnLst>
                <a:cxn ang="0">
                  <a:pos x="20" y="4"/>
                </a:cxn>
                <a:cxn ang="0">
                  <a:pos x="0" y="0"/>
                </a:cxn>
                <a:cxn ang="0">
                  <a:pos x="2" y="0"/>
                </a:cxn>
                <a:cxn ang="0">
                  <a:pos x="22" y="4"/>
                </a:cxn>
                <a:cxn ang="0">
                  <a:pos x="20" y="4"/>
                </a:cxn>
              </a:cxnLst>
              <a:rect l="0" t="0" r="r" b="b"/>
              <a:pathLst>
                <a:path w="22" h="4">
                  <a:moveTo>
                    <a:pt x="20" y="4"/>
                  </a:moveTo>
                  <a:lnTo>
                    <a:pt x="0" y="0"/>
                  </a:lnTo>
                  <a:lnTo>
                    <a:pt x="2" y="0"/>
                  </a:lnTo>
                  <a:lnTo>
                    <a:pt x="22" y="4"/>
                  </a:lnTo>
                  <a:lnTo>
                    <a:pt x="20" y="4"/>
                  </a:lnTo>
                  <a:close/>
                </a:path>
              </a:pathLst>
            </a:custGeom>
            <a:solidFill>
              <a:srgbClr val="456488"/>
            </a:solidFill>
            <a:ln w="9525">
              <a:noFill/>
              <a:round/>
            </a:ln>
          </p:spPr>
          <p:txBody>
            <a:bodyPr/>
            <a:lstStyle/>
            <a:p>
              <a:endParaRPr lang="en-US" altLang="zh-CN" dirty="0">
                <a:latin typeface="FrutigerNext LT Regular"/>
              </a:endParaRPr>
            </a:p>
          </p:txBody>
        </p:sp>
        <p:sp>
          <p:nvSpPr>
            <p:cNvPr id="724" name="db440203-c39f-4953-b367-9c2e819b781c"/>
            <p:cNvSpPr>
              <a:spLocks noChangeAspect="1"/>
            </p:cNvSpPr>
            <p:nvPr/>
          </p:nvSpPr>
          <p:spPr bwMode="auto">
            <a:xfrm>
              <a:off x="7144360" y="4054284"/>
              <a:ext cx="12436" cy="13695"/>
            </a:xfrm>
            <a:custGeom>
              <a:avLst/>
              <a:gdLst/>
              <a:ahLst/>
              <a:cxnLst>
                <a:cxn ang="0">
                  <a:pos x="6" y="5"/>
                </a:cxn>
                <a:cxn ang="0">
                  <a:pos x="3" y="7"/>
                </a:cxn>
                <a:cxn ang="0">
                  <a:pos x="0" y="3"/>
                </a:cxn>
                <a:cxn ang="0">
                  <a:pos x="3" y="1"/>
                </a:cxn>
                <a:cxn ang="0">
                  <a:pos x="6" y="5"/>
                </a:cxn>
              </a:cxnLst>
              <a:rect l="0" t="0" r="r" b="b"/>
              <a:pathLst>
                <a:path w="6" h="7">
                  <a:moveTo>
                    <a:pt x="6" y="5"/>
                  </a:moveTo>
                  <a:cubicBezTo>
                    <a:pt x="6" y="6"/>
                    <a:pt x="5" y="7"/>
                    <a:pt x="3" y="7"/>
                  </a:cubicBezTo>
                  <a:cubicBezTo>
                    <a:pt x="1" y="7"/>
                    <a:pt x="0" y="5"/>
                    <a:pt x="0" y="3"/>
                  </a:cubicBezTo>
                  <a:cubicBezTo>
                    <a:pt x="0" y="2"/>
                    <a:pt x="1" y="0"/>
                    <a:pt x="3" y="1"/>
                  </a:cubicBezTo>
                  <a:cubicBezTo>
                    <a:pt x="5" y="1"/>
                    <a:pt x="6" y="3"/>
                    <a:pt x="6"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725" name="ac10de51-943e-4da1-ad94-b4112477f89e"/>
            <p:cNvSpPr>
              <a:spLocks noChangeAspect="1" noEditPoints="1"/>
            </p:cNvSpPr>
            <p:nvPr/>
          </p:nvSpPr>
          <p:spPr bwMode="auto">
            <a:xfrm>
              <a:off x="7144360" y="4056241"/>
              <a:ext cx="10363" cy="11738"/>
            </a:xfrm>
            <a:custGeom>
              <a:avLst/>
              <a:gdLst/>
              <a:ahLst/>
              <a:cxnLst>
                <a:cxn ang="0">
                  <a:pos x="1" y="1"/>
                </a:cxn>
                <a:cxn ang="0">
                  <a:pos x="0" y="3"/>
                </a:cxn>
                <a:cxn ang="0">
                  <a:pos x="3" y="6"/>
                </a:cxn>
                <a:cxn ang="0">
                  <a:pos x="5" y="5"/>
                </a:cxn>
                <a:cxn ang="0">
                  <a:pos x="5" y="3"/>
                </a:cxn>
                <a:cxn ang="0">
                  <a:pos x="3" y="0"/>
                </a:cxn>
                <a:cxn ang="0">
                  <a:pos x="1" y="1"/>
                </a:cxn>
                <a:cxn ang="0">
                  <a:pos x="3" y="4"/>
                </a:cxn>
                <a:cxn ang="0">
                  <a:pos x="2" y="3"/>
                </a:cxn>
                <a:cxn ang="0">
                  <a:pos x="2" y="2"/>
                </a:cxn>
                <a:cxn ang="0">
                  <a:pos x="3" y="2"/>
                </a:cxn>
                <a:cxn ang="0">
                  <a:pos x="4" y="3"/>
                </a:cxn>
                <a:cxn ang="0">
                  <a:pos x="4" y="4"/>
                </a:cxn>
                <a:cxn ang="0">
                  <a:pos x="3" y="4"/>
                </a:cxn>
              </a:cxnLst>
              <a:rect l="0" t="0" r="r" b="b"/>
              <a:pathLst>
                <a:path w="5" h="6">
                  <a:moveTo>
                    <a:pt x="1" y="1"/>
                  </a:moveTo>
                  <a:cubicBezTo>
                    <a:pt x="1" y="1"/>
                    <a:pt x="0" y="2"/>
                    <a:pt x="0" y="3"/>
                  </a:cubicBezTo>
                  <a:cubicBezTo>
                    <a:pt x="0" y="4"/>
                    <a:pt x="1" y="6"/>
                    <a:pt x="3" y="6"/>
                  </a:cubicBezTo>
                  <a:cubicBezTo>
                    <a:pt x="3" y="6"/>
                    <a:pt x="4" y="6"/>
                    <a:pt x="5" y="5"/>
                  </a:cubicBezTo>
                  <a:cubicBezTo>
                    <a:pt x="5" y="5"/>
                    <a:pt x="5" y="4"/>
                    <a:pt x="5" y="3"/>
                  </a:cubicBezTo>
                  <a:cubicBezTo>
                    <a:pt x="5" y="2"/>
                    <a:pt x="4" y="1"/>
                    <a:pt x="3" y="0"/>
                  </a:cubicBezTo>
                  <a:cubicBezTo>
                    <a:pt x="2" y="0"/>
                    <a:pt x="2" y="0"/>
                    <a:pt x="1" y="1"/>
                  </a:cubicBezTo>
                  <a:close/>
                  <a:moveTo>
                    <a:pt x="3" y="4"/>
                  </a:moveTo>
                  <a:cubicBezTo>
                    <a:pt x="2" y="4"/>
                    <a:pt x="2" y="3"/>
                    <a:pt x="2" y="3"/>
                  </a:cubicBezTo>
                  <a:cubicBezTo>
                    <a:pt x="2" y="3"/>
                    <a:pt x="2" y="2"/>
                    <a:pt x="2" y="2"/>
                  </a:cubicBezTo>
                  <a:cubicBezTo>
                    <a:pt x="2" y="2"/>
                    <a:pt x="2" y="2"/>
                    <a:pt x="3" y="2"/>
                  </a:cubicBezTo>
                  <a:cubicBezTo>
                    <a:pt x="3" y="2"/>
                    <a:pt x="4" y="3"/>
                    <a:pt x="4" y="3"/>
                  </a:cubicBezTo>
                  <a:cubicBezTo>
                    <a:pt x="4" y="4"/>
                    <a:pt x="4" y="4"/>
                    <a:pt x="4" y="4"/>
                  </a:cubicBezTo>
                  <a:cubicBezTo>
                    <a:pt x="3" y="4"/>
                    <a:pt x="3" y="4"/>
                    <a:pt x="3"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26" name="f8de4ad9-b366-46e4-8657-920622782791"/>
            <p:cNvSpPr>
              <a:spLocks noChangeAspect="1" noChangeArrowheads="1"/>
            </p:cNvSpPr>
            <p:nvPr/>
          </p:nvSpPr>
          <p:spPr bwMode="auto">
            <a:xfrm>
              <a:off x="7146432" y="4058196"/>
              <a:ext cx="8290"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727" name="b3bd4146-cc68-4170-bfa2-8a49606009db"/>
            <p:cNvSpPr>
              <a:spLocks noChangeAspect="1"/>
            </p:cNvSpPr>
            <p:nvPr/>
          </p:nvSpPr>
          <p:spPr bwMode="auto">
            <a:xfrm>
              <a:off x="7167158" y="4054284"/>
              <a:ext cx="18653" cy="21520"/>
            </a:xfrm>
            <a:custGeom>
              <a:avLst/>
              <a:gdLst/>
              <a:ahLst/>
              <a:cxnLst>
                <a:cxn ang="0">
                  <a:pos x="18" y="22"/>
                </a:cxn>
                <a:cxn ang="0">
                  <a:pos x="0" y="18"/>
                </a:cxn>
                <a:cxn ang="0">
                  <a:pos x="0" y="0"/>
                </a:cxn>
                <a:cxn ang="0">
                  <a:pos x="18" y="4"/>
                </a:cxn>
                <a:cxn ang="0">
                  <a:pos x="18" y="22"/>
                </a:cxn>
              </a:cxnLst>
              <a:rect l="0" t="0" r="r" b="b"/>
              <a:pathLst>
                <a:path w="18" h="22">
                  <a:moveTo>
                    <a:pt x="18" y="22"/>
                  </a:moveTo>
                  <a:lnTo>
                    <a:pt x="0" y="18"/>
                  </a:lnTo>
                  <a:lnTo>
                    <a:pt x="0" y="0"/>
                  </a:lnTo>
                  <a:lnTo>
                    <a:pt x="18" y="4"/>
                  </a:lnTo>
                  <a:lnTo>
                    <a:pt x="18" y="22"/>
                  </a:lnTo>
                  <a:close/>
                </a:path>
              </a:pathLst>
            </a:custGeom>
            <a:solidFill>
              <a:srgbClr val="8BA6BD"/>
            </a:solidFill>
            <a:ln w="9525">
              <a:noFill/>
              <a:round/>
            </a:ln>
          </p:spPr>
          <p:txBody>
            <a:bodyPr/>
            <a:lstStyle/>
            <a:p>
              <a:endParaRPr lang="en-US" altLang="zh-CN" dirty="0">
                <a:latin typeface="FrutigerNext LT Regular"/>
              </a:endParaRPr>
            </a:p>
          </p:txBody>
        </p:sp>
        <p:sp>
          <p:nvSpPr>
            <p:cNvPr id="728" name="ab4d3ce5-bdff-4093-a48d-e24e0c954894"/>
            <p:cNvSpPr>
              <a:spLocks noChangeAspect="1"/>
            </p:cNvSpPr>
            <p:nvPr/>
          </p:nvSpPr>
          <p:spPr bwMode="auto">
            <a:xfrm>
              <a:off x="7185811" y="4056241"/>
              <a:ext cx="2073" cy="19564"/>
            </a:xfrm>
            <a:custGeom>
              <a:avLst/>
              <a:gdLst/>
              <a:ahLst/>
              <a:cxnLst>
                <a:cxn ang="0">
                  <a:pos x="2" y="20"/>
                </a:cxn>
                <a:cxn ang="0">
                  <a:pos x="0" y="20"/>
                </a:cxn>
                <a:cxn ang="0">
                  <a:pos x="0" y="2"/>
                </a:cxn>
                <a:cxn ang="0">
                  <a:pos x="2" y="0"/>
                </a:cxn>
                <a:cxn ang="0">
                  <a:pos x="2" y="20"/>
                </a:cxn>
              </a:cxnLst>
              <a:rect l="0" t="0" r="r" b="b"/>
              <a:pathLst>
                <a:path w="2" h="20">
                  <a:moveTo>
                    <a:pt x="2" y="20"/>
                  </a:moveTo>
                  <a:lnTo>
                    <a:pt x="0" y="20"/>
                  </a:lnTo>
                  <a:lnTo>
                    <a:pt x="0" y="2"/>
                  </a:lnTo>
                  <a:lnTo>
                    <a:pt x="2" y="0"/>
                  </a:lnTo>
                  <a:lnTo>
                    <a:pt x="2" y="20"/>
                  </a:lnTo>
                  <a:close/>
                </a:path>
              </a:pathLst>
            </a:custGeom>
            <a:solidFill>
              <a:srgbClr val="456488"/>
            </a:solidFill>
            <a:ln w="9525">
              <a:noFill/>
              <a:round/>
            </a:ln>
          </p:spPr>
          <p:txBody>
            <a:bodyPr/>
            <a:lstStyle/>
            <a:p>
              <a:endParaRPr lang="en-US" altLang="zh-CN" dirty="0">
                <a:latin typeface="FrutigerNext LT Regular"/>
              </a:endParaRPr>
            </a:p>
          </p:txBody>
        </p:sp>
        <p:sp>
          <p:nvSpPr>
            <p:cNvPr id="729" name="6c7112d2-e216-48c4-9bf9-5af692d273be"/>
            <p:cNvSpPr>
              <a:spLocks noChangeAspect="1"/>
            </p:cNvSpPr>
            <p:nvPr/>
          </p:nvSpPr>
          <p:spPr bwMode="auto">
            <a:xfrm>
              <a:off x="7167158" y="4052327"/>
              <a:ext cx="20726" cy="5869"/>
            </a:xfrm>
            <a:custGeom>
              <a:avLst/>
              <a:gdLst/>
              <a:ahLst/>
              <a:cxnLst>
                <a:cxn ang="0">
                  <a:pos x="18" y="6"/>
                </a:cxn>
                <a:cxn ang="0">
                  <a:pos x="0" y="2"/>
                </a:cxn>
                <a:cxn ang="0">
                  <a:pos x="0" y="0"/>
                </a:cxn>
                <a:cxn ang="0">
                  <a:pos x="20" y="4"/>
                </a:cxn>
                <a:cxn ang="0">
                  <a:pos x="18" y="6"/>
                </a:cxn>
              </a:cxnLst>
              <a:rect l="0" t="0" r="r" b="b"/>
              <a:pathLst>
                <a:path w="20" h="6">
                  <a:moveTo>
                    <a:pt x="18" y="6"/>
                  </a:moveTo>
                  <a:lnTo>
                    <a:pt x="0" y="2"/>
                  </a:lnTo>
                  <a:lnTo>
                    <a:pt x="0" y="0"/>
                  </a:lnTo>
                  <a:lnTo>
                    <a:pt x="20" y="4"/>
                  </a:lnTo>
                  <a:lnTo>
                    <a:pt x="18" y="6"/>
                  </a:lnTo>
                  <a:close/>
                </a:path>
              </a:pathLst>
            </a:custGeom>
            <a:solidFill>
              <a:srgbClr val="456488"/>
            </a:solidFill>
            <a:ln w="9525">
              <a:noFill/>
              <a:round/>
            </a:ln>
          </p:spPr>
          <p:txBody>
            <a:bodyPr/>
            <a:lstStyle/>
            <a:p>
              <a:endParaRPr lang="en-US" altLang="zh-CN" dirty="0">
                <a:latin typeface="FrutigerNext LT Regular"/>
              </a:endParaRPr>
            </a:p>
          </p:txBody>
        </p:sp>
        <p:sp>
          <p:nvSpPr>
            <p:cNvPr id="730" name="1461f317-9dd0-4d40-81d3-6ad6c2402163"/>
            <p:cNvSpPr>
              <a:spLocks noChangeAspect="1"/>
            </p:cNvSpPr>
            <p:nvPr/>
          </p:nvSpPr>
          <p:spPr bwMode="auto">
            <a:xfrm>
              <a:off x="7169231" y="4058196"/>
              <a:ext cx="12436" cy="13695"/>
            </a:xfrm>
            <a:custGeom>
              <a:avLst/>
              <a:gdLst/>
              <a:ahLst/>
              <a:cxnLst>
                <a:cxn ang="0">
                  <a:pos x="6" y="4"/>
                </a:cxn>
                <a:cxn ang="0">
                  <a:pos x="3" y="7"/>
                </a:cxn>
                <a:cxn ang="0">
                  <a:pos x="0" y="3"/>
                </a:cxn>
                <a:cxn ang="0">
                  <a:pos x="3" y="0"/>
                </a:cxn>
                <a:cxn ang="0">
                  <a:pos x="6" y="4"/>
                </a:cxn>
              </a:cxnLst>
              <a:rect l="0" t="0" r="r" b="b"/>
              <a:pathLst>
                <a:path w="6" h="7">
                  <a:moveTo>
                    <a:pt x="6" y="4"/>
                  </a:moveTo>
                  <a:cubicBezTo>
                    <a:pt x="6" y="6"/>
                    <a:pt x="5" y="7"/>
                    <a:pt x="3" y="7"/>
                  </a:cubicBezTo>
                  <a:cubicBezTo>
                    <a:pt x="2" y="6"/>
                    <a:pt x="0" y="5"/>
                    <a:pt x="0" y="3"/>
                  </a:cubicBezTo>
                  <a:cubicBezTo>
                    <a:pt x="0" y="1"/>
                    <a:pt x="2" y="0"/>
                    <a:pt x="3" y="0"/>
                  </a:cubicBezTo>
                  <a:cubicBezTo>
                    <a:pt x="5" y="1"/>
                    <a:pt x="6" y="2"/>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731" name="043aae24-ba6f-4a2c-a568-1de5f0efa4df"/>
            <p:cNvSpPr>
              <a:spLocks noChangeAspect="1" noEditPoints="1"/>
            </p:cNvSpPr>
            <p:nvPr/>
          </p:nvSpPr>
          <p:spPr bwMode="auto">
            <a:xfrm>
              <a:off x="7171302" y="4060153"/>
              <a:ext cx="8290" cy="11738"/>
            </a:xfrm>
            <a:custGeom>
              <a:avLst/>
              <a:gdLst/>
              <a:ahLst/>
              <a:cxnLst>
                <a:cxn ang="0">
                  <a:pos x="0" y="1"/>
                </a:cxn>
                <a:cxn ang="0">
                  <a:pos x="0" y="2"/>
                </a:cxn>
                <a:cxn ang="0">
                  <a:pos x="2" y="5"/>
                </a:cxn>
                <a:cxn ang="0">
                  <a:pos x="4" y="5"/>
                </a:cxn>
                <a:cxn ang="0">
                  <a:pos x="4" y="3"/>
                </a:cxn>
                <a:cxn ang="0">
                  <a:pos x="2" y="0"/>
                </a:cxn>
                <a:cxn ang="0">
                  <a:pos x="0" y="1"/>
                </a:cxn>
                <a:cxn ang="0">
                  <a:pos x="2" y="4"/>
                </a:cxn>
                <a:cxn ang="0">
                  <a:pos x="1" y="2"/>
                </a:cxn>
                <a:cxn ang="0">
                  <a:pos x="1" y="2"/>
                </a:cxn>
                <a:cxn ang="0">
                  <a:pos x="2" y="2"/>
                </a:cxn>
                <a:cxn ang="0">
                  <a:pos x="3" y="3"/>
                </a:cxn>
                <a:cxn ang="0">
                  <a:pos x="3" y="4"/>
                </a:cxn>
                <a:cxn ang="0">
                  <a:pos x="2" y="4"/>
                </a:cxn>
              </a:cxnLst>
              <a:rect l="0" t="0" r="r" b="b"/>
              <a:pathLst>
                <a:path w="4" h="6">
                  <a:moveTo>
                    <a:pt x="0" y="1"/>
                  </a:moveTo>
                  <a:cubicBezTo>
                    <a:pt x="0" y="1"/>
                    <a:pt x="0" y="2"/>
                    <a:pt x="0" y="2"/>
                  </a:cubicBezTo>
                  <a:cubicBezTo>
                    <a:pt x="0" y="4"/>
                    <a:pt x="1" y="5"/>
                    <a:pt x="2" y="5"/>
                  </a:cubicBezTo>
                  <a:cubicBezTo>
                    <a:pt x="3" y="6"/>
                    <a:pt x="3" y="5"/>
                    <a:pt x="4" y="5"/>
                  </a:cubicBezTo>
                  <a:cubicBezTo>
                    <a:pt x="4" y="4"/>
                    <a:pt x="4" y="4"/>
                    <a:pt x="4" y="3"/>
                  </a:cubicBezTo>
                  <a:cubicBezTo>
                    <a:pt x="4" y="2"/>
                    <a:pt x="3" y="0"/>
                    <a:pt x="2" y="0"/>
                  </a:cubicBezTo>
                  <a:cubicBezTo>
                    <a:pt x="1" y="0"/>
                    <a:pt x="1" y="0"/>
                    <a:pt x="0" y="1"/>
                  </a:cubicBezTo>
                  <a:close/>
                  <a:moveTo>
                    <a:pt x="2" y="4"/>
                  </a:moveTo>
                  <a:cubicBezTo>
                    <a:pt x="2" y="4"/>
                    <a:pt x="1" y="3"/>
                    <a:pt x="1" y="2"/>
                  </a:cubicBezTo>
                  <a:cubicBezTo>
                    <a:pt x="1" y="2"/>
                    <a:pt x="1" y="2"/>
                    <a:pt x="1" y="2"/>
                  </a:cubicBezTo>
                  <a:cubicBezTo>
                    <a:pt x="1" y="2"/>
                    <a:pt x="2" y="2"/>
                    <a:pt x="2" y="2"/>
                  </a:cubicBezTo>
                  <a:cubicBezTo>
                    <a:pt x="3" y="2"/>
                    <a:pt x="3" y="2"/>
                    <a:pt x="3" y="3"/>
                  </a:cubicBezTo>
                  <a:cubicBezTo>
                    <a:pt x="3" y="3"/>
                    <a:pt x="3" y="3"/>
                    <a:pt x="3" y="4"/>
                  </a:cubicBezTo>
                  <a:cubicBezTo>
                    <a:pt x="3" y="4"/>
                    <a:pt x="2"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32" name="d4e16526-e3bb-4b57-8e2b-2e37714db8fb"/>
            <p:cNvSpPr>
              <a:spLocks noChangeAspect="1"/>
            </p:cNvSpPr>
            <p:nvPr/>
          </p:nvSpPr>
          <p:spPr bwMode="auto">
            <a:xfrm>
              <a:off x="7171302" y="4062109"/>
              <a:ext cx="8290" cy="7825"/>
            </a:xfrm>
            <a:custGeom>
              <a:avLst/>
              <a:gdLst/>
              <a:ahLst/>
              <a:cxnLst>
                <a:cxn ang="0">
                  <a:pos x="4" y="2"/>
                </a:cxn>
                <a:cxn ang="0">
                  <a:pos x="2" y="4"/>
                </a:cxn>
                <a:cxn ang="0">
                  <a:pos x="0" y="1"/>
                </a:cxn>
                <a:cxn ang="0">
                  <a:pos x="2" y="0"/>
                </a:cxn>
                <a:cxn ang="0">
                  <a:pos x="4" y="2"/>
                </a:cxn>
              </a:cxnLst>
              <a:rect l="0" t="0" r="r" b="b"/>
              <a:pathLst>
                <a:path w="4" h="4">
                  <a:moveTo>
                    <a:pt x="4" y="2"/>
                  </a:moveTo>
                  <a:cubicBezTo>
                    <a:pt x="4" y="3"/>
                    <a:pt x="3" y="4"/>
                    <a:pt x="2" y="4"/>
                  </a:cubicBezTo>
                  <a:cubicBezTo>
                    <a:pt x="1" y="3"/>
                    <a:pt x="0" y="2"/>
                    <a:pt x="0" y="1"/>
                  </a:cubicBezTo>
                  <a:cubicBezTo>
                    <a:pt x="0" y="0"/>
                    <a:pt x="1" y="0"/>
                    <a:pt x="2" y="0"/>
                  </a:cubicBezTo>
                  <a:cubicBezTo>
                    <a:pt x="3" y="0"/>
                    <a:pt x="4" y="1"/>
                    <a:pt x="4" y="2"/>
                  </a:cubicBezTo>
                  <a:close/>
                </a:path>
              </a:pathLst>
            </a:custGeom>
            <a:solidFill>
              <a:srgbClr val="456488"/>
            </a:solidFill>
            <a:ln w="9525">
              <a:noFill/>
              <a:round/>
            </a:ln>
          </p:spPr>
          <p:txBody>
            <a:bodyPr/>
            <a:lstStyle/>
            <a:p>
              <a:endParaRPr lang="en-US" altLang="zh-CN" dirty="0">
                <a:latin typeface="FrutigerNext LT Regular"/>
              </a:endParaRPr>
            </a:p>
          </p:txBody>
        </p:sp>
        <p:sp>
          <p:nvSpPr>
            <p:cNvPr id="733" name="af8ed374-8f50-42e7-9bab-5327d6068a03"/>
            <p:cNvSpPr>
              <a:spLocks noChangeAspect="1"/>
            </p:cNvSpPr>
            <p:nvPr/>
          </p:nvSpPr>
          <p:spPr bwMode="auto">
            <a:xfrm>
              <a:off x="7192029" y="4058196"/>
              <a:ext cx="18653"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734" name="3951b935-9e87-48fe-b40d-1f9d76b32258"/>
            <p:cNvSpPr>
              <a:spLocks noChangeAspect="1"/>
            </p:cNvSpPr>
            <p:nvPr/>
          </p:nvSpPr>
          <p:spPr bwMode="auto">
            <a:xfrm>
              <a:off x="7210682" y="4062109"/>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735" name="62a86112-d16e-4ed3-8c99-426b84e32777"/>
            <p:cNvSpPr>
              <a:spLocks noChangeAspect="1"/>
            </p:cNvSpPr>
            <p:nvPr/>
          </p:nvSpPr>
          <p:spPr bwMode="auto">
            <a:xfrm>
              <a:off x="7192029" y="4058196"/>
              <a:ext cx="20726"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736" name="f9ed979a-cbaa-4ad4-b4a4-3c10f3b87d0d"/>
            <p:cNvSpPr>
              <a:spLocks noChangeAspect="1"/>
            </p:cNvSpPr>
            <p:nvPr/>
          </p:nvSpPr>
          <p:spPr bwMode="auto">
            <a:xfrm>
              <a:off x="7194101" y="4062109"/>
              <a:ext cx="12436" cy="13695"/>
            </a:xfrm>
            <a:custGeom>
              <a:avLst/>
              <a:gdLst/>
              <a:ahLst/>
              <a:cxnLst>
                <a:cxn ang="0">
                  <a:pos x="6" y="4"/>
                </a:cxn>
                <a:cxn ang="0">
                  <a:pos x="3" y="7"/>
                </a:cxn>
                <a:cxn ang="0">
                  <a:pos x="0" y="3"/>
                </a:cxn>
                <a:cxn ang="0">
                  <a:pos x="3" y="1"/>
                </a:cxn>
                <a:cxn ang="0">
                  <a:pos x="6" y="4"/>
                </a:cxn>
              </a:cxnLst>
              <a:rect l="0" t="0" r="r" b="b"/>
              <a:pathLst>
                <a:path w="6" h="7">
                  <a:moveTo>
                    <a:pt x="6" y="4"/>
                  </a:moveTo>
                  <a:cubicBezTo>
                    <a:pt x="6" y="6"/>
                    <a:pt x="5" y="7"/>
                    <a:pt x="3" y="7"/>
                  </a:cubicBezTo>
                  <a:cubicBezTo>
                    <a:pt x="2" y="7"/>
                    <a:pt x="0" y="5"/>
                    <a:pt x="0" y="3"/>
                  </a:cubicBezTo>
                  <a:cubicBezTo>
                    <a:pt x="0" y="1"/>
                    <a:pt x="2" y="0"/>
                    <a:pt x="3" y="1"/>
                  </a:cubicBezTo>
                  <a:cubicBezTo>
                    <a:pt x="5" y="1"/>
                    <a:pt x="6" y="3"/>
                    <a:pt x="6" y="4"/>
                  </a:cubicBezTo>
                  <a:close/>
                </a:path>
              </a:pathLst>
            </a:custGeom>
            <a:solidFill>
              <a:srgbClr val="456488"/>
            </a:solidFill>
            <a:ln w="9525">
              <a:noFill/>
              <a:round/>
            </a:ln>
          </p:spPr>
          <p:txBody>
            <a:bodyPr/>
            <a:lstStyle/>
            <a:p>
              <a:endParaRPr lang="en-US" altLang="zh-CN" dirty="0">
                <a:latin typeface="FrutigerNext LT Regular"/>
              </a:endParaRPr>
            </a:p>
          </p:txBody>
        </p:sp>
        <p:sp>
          <p:nvSpPr>
            <p:cNvPr id="737" name="1cc79fa3-a290-4771-972a-3625cd73bc82"/>
            <p:cNvSpPr>
              <a:spLocks noChangeAspect="1" noEditPoints="1"/>
            </p:cNvSpPr>
            <p:nvPr/>
          </p:nvSpPr>
          <p:spPr bwMode="auto">
            <a:xfrm>
              <a:off x="7196174" y="4064066"/>
              <a:ext cx="10363" cy="11738"/>
            </a:xfrm>
            <a:custGeom>
              <a:avLst/>
              <a:gdLst/>
              <a:ahLst/>
              <a:cxnLst>
                <a:cxn ang="0">
                  <a:pos x="0" y="1"/>
                </a:cxn>
                <a:cxn ang="0">
                  <a:pos x="0" y="3"/>
                </a:cxn>
                <a:cxn ang="0">
                  <a:pos x="2" y="6"/>
                </a:cxn>
                <a:cxn ang="0">
                  <a:pos x="4" y="5"/>
                </a:cxn>
                <a:cxn ang="0">
                  <a:pos x="5" y="3"/>
                </a:cxn>
                <a:cxn ang="0">
                  <a:pos x="2" y="0"/>
                </a:cxn>
                <a:cxn ang="0">
                  <a:pos x="0" y="1"/>
                </a:cxn>
                <a:cxn ang="0">
                  <a:pos x="2" y="4"/>
                </a:cxn>
                <a:cxn ang="0">
                  <a:pos x="1" y="3"/>
                </a:cxn>
                <a:cxn ang="0">
                  <a:pos x="1" y="2"/>
                </a:cxn>
                <a:cxn ang="0">
                  <a:pos x="2" y="2"/>
                </a:cxn>
                <a:cxn ang="0">
                  <a:pos x="3" y="3"/>
                </a:cxn>
                <a:cxn ang="0">
                  <a:pos x="3" y="4"/>
                </a:cxn>
                <a:cxn ang="0">
                  <a:pos x="2" y="4"/>
                </a:cxn>
              </a:cxnLst>
              <a:rect l="0" t="0" r="r" b="b"/>
              <a:pathLst>
                <a:path w="5" h="6">
                  <a:moveTo>
                    <a:pt x="0" y="1"/>
                  </a:moveTo>
                  <a:cubicBezTo>
                    <a:pt x="0" y="1"/>
                    <a:pt x="0" y="2"/>
                    <a:pt x="0" y="3"/>
                  </a:cubicBezTo>
                  <a:cubicBezTo>
                    <a:pt x="0" y="4"/>
                    <a:pt x="1" y="5"/>
                    <a:pt x="2" y="6"/>
                  </a:cubicBezTo>
                  <a:cubicBezTo>
                    <a:pt x="3" y="6"/>
                    <a:pt x="3" y="6"/>
                    <a:pt x="4" y="5"/>
                  </a:cubicBezTo>
                  <a:cubicBezTo>
                    <a:pt x="4" y="5"/>
                    <a:pt x="5" y="4"/>
                    <a:pt x="5" y="3"/>
                  </a:cubicBezTo>
                  <a:cubicBezTo>
                    <a:pt x="5" y="2"/>
                    <a:pt x="4" y="0"/>
                    <a:pt x="2" y="0"/>
                  </a:cubicBezTo>
                  <a:cubicBezTo>
                    <a:pt x="2" y="0"/>
                    <a:pt x="1" y="0"/>
                    <a:pt x="0" y="1"/>
                  </a:cubicBezTo>
                  <a:close/>
                  <a:moveTo>
                    <a:pt x="2" y="4"/>
                  </a:moveTo>
                  <a:cubicBezTo>
                    <a:pt x="2" y="4"/>
                    <a:pt x="1" y="3"/>
                    <a:pt x="1" y="3"/>
                  </a:cubicBezTo>
                  <a:cubicBezTo>
                    <a:pt x="1" y="2"/>
                    <a:pt x="1" y="2"/>
                    <a:pt x="1" y="2"/>
                  </a:cubicBezTo>
                  <a:cubicBezTo>
                    <a:pt x="2" y="2"/>
                    <a:pt x="2" y="2"/>
                    <a:pt x="2" y="2"/>
                  </a:cubicBezTo>
                  <a:cubicBezTo>
                    <a:pt x="3" y="2"/>
                    <a:pt x="3" y="3"/>
                    <a:pt x="3" y="3"/>
                  </a:cubicBezTo>
                  <a:cubicBezTo>
                    <a:pt x="3" y="3"/>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38" name="7cc6fe8f-0de3-4785-ba33-4bb796154e62"/>
            <p:cNvSpPr>
              <a:spLocks noChangeAspect="1" noChangeArrowheads="1"/>
            </p:cNvSpPr>
            <p:nvPr/>
          </p:nvSpPr>
          <p:spPr bwMode="auto">
            <a:xfrm>
              <a:off x="7196174" y="4066023"/>
              <a:ext cx="8290"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739" name="e5c53e60-4fad-42ae-a3c3-cd010e62a27e"/>
            <p:cNvSpPr>
              <a:spLocks noChangeAspect="1"/>
            </p:cNvSpPr>
            <p:nvPr/>
          </p:nvSpPr>
          <p:spPr bwMode="auto">
            <a:xfrm>
              <a:off x="7216899" y="4062109"/>
              <a:ext cx="18653" cy="23477"/>
            </a:xfrm>
            <a:custGeom>
              <a:avLst/>
              <a:gdLst/>
              <a:ahLst/>
              <a:cxnLst>
                <a:cxn ang="0">
                  <a:pos x="18" y="24"/>
                </a:cxn>
                <a:cxn ang="0">
                  <a:pos x="0" y="20"/>
                </a:cxn>
                <a:cxn ang="0">
                  <a:pos x="0" y="0"/>
                </a:cxn>
                <a:cxn ang="0">
                  <a:pos x="18" y="4"/>
                </a:cxn>
                <a:cxn ang="0">
                  <a:pos x="18" y="24"/>
                </a:cxn>
              </a:cxnLst>
              <a:rect l="0" t="0" r="r" b="b"/>
              <a:pathLst>
                <a:path w="18" h="24">
                  <a:moveTo>
                    <a:pt x="18" y="24"/>
                  </a:moveTo>
                  <a:lnTo>
                    <a:pt x="0" y="20"/>
                  </a:lnTo>
                  <a:lnTo>
                    <a:pt x="0" y="0"/>
                  </a:lnTo>
                  <a:lnTo>
                    <a:pt x="18" y="4"/>
                  </a:lnTo>
                  <a:lnTo>
                    <a:pt x="18" y="24"/>
                  </a:lnTo>
                  <a:close/>
                </a:path>
              </a:pathLst>
            </a:custGeom>
            <a:solidFill>
              <a:srgbClr val="8BA6BD"/>
            </a:solidFill>
            <a:ln w="9525">
              <a:noFill/>
              <a:round/>
            </a:ln>
          </p:spPr>
          <p:txBody>
            <a:bodyPr/>
            <a:lstStyle/>
            <a:p>
              <a:endParaRPr lang="en-US" altLang="zh-CN" dirty="0">
                <a:latin typeface="FrutigerNext LT Regular"/>
              </a:endParaRPr>
            </a:p>
          </p:txBody>
        </p:sp>
        <p:sp>
          <p:nvSpPr>
            <p:cNvPr id="740" name="dc90d7f4-f3e1-48a4-99f2-80b8859a915f"/>
            <p:cNvSpPr>
              <a:spLocks noChangeAspect="1"/>
            </p:cNvSpPr>
            <p:nvPr/>
          </p:nvSpPr>
          <p:spPr bwMode="auto">
            <a:xfrm>
              <a:off x="7235553" y="4066023"/>
              <a:ext cx="2073" cy="19564"/>
            </a:xfrm>
            <a:custGeom>
              <a:avLst/>
              <a:gdLst/>
              <a:ahLst/>
              <a:cxnLst>
                <a:cxn ang="0">
                  <a:pos x="2" y="18"/>
                </a:cxn>
                <a:cxn ang="0">
                  <a:pos x="0" y="20"/>
                </a:cxn>
                <a:cxn ang="0">
                  <a:pos x="0" y="0"/>
                </a:cxn>
                <a:cxn ang="0">
                  <a:pos x="2" y="0"/>
                </a:cxn>
                <a:cxn ang="0">
                  <a:pos x="2" y="18"/>
                </a:cxn>
              </a:cxnLst>
              <a:rect l="0" t="0" r="r" b="b"/>
              <a:pathLst>
                <a:path w="2" h="20">
                  <a:moveTo>
                    <a:pt x="2" y="18"/>
                  </a:moveTo>
                  <a:lnTo>
                    <a:pt x="0" y="20"/>
                  </a:lnTo>
                  <a:lnTo>
                    <a:pt x="0" y="0"/>
                  </a:lnTo>
                  <a:lnTo>
                    <a:pt x="2" y="0"/>
                  </a:lnTo>
                  <a:lnTo>
                    <a:pt x="2" y="18"/>
                  </a:lnTo>
                  <a:close/>
                </a:path>
              </a:pathLst>
            </a:custGeom>
            <a:solidFill>
              <a:srgbClr val="456488"/>
            </a:solidFill>
            <a:ln w="9525">
              <a:noFill/>
              <a:round/>
            </a:ln>
          </p:spPr>
          <p:txBody>
            <a:bodyPr/>
            <a:lstStyle/>
            <a:p>
              <a:endParaRPr lang="en-US" altLang="zh-CN" dirty="0">
                <a:latin typeface="FrutigerNext LT Regular"/>
              </a:endParaRPr>
            </a:p>
          </p:txBody>
        </p:sp>
        <p:sp>
          <p:nvSpPr>
            <p:cNvPr id="741" name="6b02c3d9-5e1a-4990-9c3a-7d42c5af61e1"/>
            <p:cNvSpPr>
              <a:spLocks noChangeAspect="1"/>
            </p:cNvSpPr>
            <p:nvPr/>
          </p:nvSpPr>
          <p:spPr bwMode="auto">
            <a:xfrm>
              <a:off x="7216899" y="4062109"/>
              <a:ext cx="20726" cy="3913"/>
            </a:xfrm>
            <a:custGeom>
              <a:avLst/>
              <a:gdLst/>
              <a:ahLst/>
              <a:cxnLst>
                <a:cxn ang="0">
                  <a:pos x="18" y="4"/>
                </a:cxn>
                <a:cxn ang="0">
                  <a:pos x="0" y="0"/>
                </a:cxn>
                <a:cxn ang="0">
                  <a:pos x="2" y="0"/>
                </a:cxn>
                <a:cxn ang="0">
                  <a:pos x="20" y="4"/>
                </a:cxn>
                <a:cxn ang="0">
                  <a:pos x="18" y="4"/>
                </a:cxn>
              </a:cxnLst>
              <a:rect l="0" t="0" r="r" b="b"/>
              <a:pathLst>
                <a:path w="20" h="4">
                  <a:moveTo>
                    <a:pt x="18" y="4"/>
                  </a:moveTo>
                  <a:lnTo>
                    <a:pt x="0" y="0"/>
                  </a:lnTo>
                  <a:lnTo>
                    <a:pt x="2" y="0"/>
                  </a:lnTo>
                  <a:lnTo>
                    <a:pt x="20" y="4"/>
                  </a:lnTo>
                  <a:lnTo>
                    <a:pt x="18" y="4"/>
                  </a:lnTo>
                  <a:close/>
                </a:path>
              </a:pathLst>
            </a:custGeom>
            <a:solidFill>
              <a:srgbClr val="456488"/>
            </a:solidFill>
            <a:ln w="9525">
              <a:noFill/>
              <a:round/>
            </a:ln>
          </p:spPr>
          <p:txBody>
            <a:bodyPr/>
            <a:lstStyle/>
            <a:p>
              <a:endParaRPr lang="en-US" altLang="zh-CN" dirty="0">
                <a:latin typeface="FrutigerNext LT Regular"/>
              </a:endParaRPr>
            </a:p>
          </p:txBody>
        </p:sp>
        <p:sp>
          <p:nvSpPr>
            <p:cNvPr id="742" name="bdb2fef2-d21b-448b-a526-cdcee85bcddc"/>
            <p:cNvSpPr>
              <a:spLocks noChangeAspect="1"/>
            </p:cNvSpPr>
            <p:nvPr/>
          </p:nvSpPr>
          <p:spPr bwMode="auto">
            <a:xfrm>
              <a:off x="7221045" y="4066023"/>
              <a:ext cx="10363" cy="13695"/>
            </a:xfrm>
            <a:custGeom>
              <a:avLst/>
              <a:gdLst/>
              <a:ahLst/>
              <a:cxnLst>
                <a:cxn ang="0">
                  <a:pos x="5" y="5"/>
                </a:cxn>
                <a:cxn ang="0">
                  <a:pos x="3" y="7"/>
                </a:cxn>
                <a:cxn ang="0">
                  <a:pos x="0" y="3"/>
                </a:cxn>
                <a:cxn ang="0">
                  <a:pos x="3" y="1"/>
                </a:cxn>
                <a:cxn ang="0">
                  <a:pos x="5" y="5"/>
                </a:cxn>
              </a:cxnLst>
              <a:rect l="0" t="0" r="r" b="b"/>
              <a:pathLst>
                <a:path w="5" h="7">
                  <a:moveTo>
                    <a:pt x="5" y="5"/>
                  </a:moveTo>
                  <a:cubicBezTo>
                    <a:pt x="5" y="6"/>
                    <a:pt x="4" y="7"/>
                    <a:pt x="3" y="7"/>
                  </a:cubicBezTo>
                  <a:cubicBezTo>
                    <a:pt x="1" y="7"/>
                    <a:pt x="0" y="5"/>
                    <a:pt x="0" y="3"/>
                  </a:cubicBezTo>
                  <a:cubicBezTo>
                    <a:pt x="0" y="2"/>
                    <a:pt x="1" y="0"/>
                    <a:pt x="3" y="1"/>
                  </a:cubicBezTo>
                  <a:cubicBezTo>
                    <a:pt x="4" y="1"/>
                    <a:pt x="5" y="3"/>
                    <a:pt x="5" y="5"/>
                  </a:cubicBezTo>
                  <a:close/>
                </a:path>
              </a:pathLst>
            </a:custGeom>
            <a:solidFill>
              <a:srgbClr val="456488"/>
            </a:solidFill>
            <a:ln w="9525">
              <a:noFill/>
              <a:round/>
            </a:ln>
          </p:spPr>
          <p:txBody>
            <a:bodyPr/>
            <a:lstStyle/>
            <a:p>
              <a:endParaRPr lang="en-US" altLang="zh-CN" dirty="0">
                <a:latin typeface="FrutigerNext LT Regular"/>
              </a:endParaRPr>
            </a:p>
          </p:txBody>
        </p:sp>
        <p:sp>
          <p:nvSpPr>
            <p:cNvPr id="743" name="b985b09e-fd98-496d-8f94-f563765331c8"/>
            <p:cNvSpPr>
              <a:spLocks noChangeAspect="1" noEditPoints="1"/>
            </p:cNvSpPr>
            <p:nvPr/>
          </p:nvSpPr>
          <p:spPr bwMode="auto">
            <a:xfrm>
              <a:off x="7221045" y="4067978"/>
              <a:ext cx="10363" cy="11738"/>
            </a:xfrm>
            <a:custGeom>
              <a:avLst/>
              <a:gdLst/>
              <a:ahLst/>
              <a:cxnLst>
                <a:cxn ang="0">
                  <a:pos x="1" y="1"/>
                </a:cxn>
                <a:cxn ang="0">
                  <a:pos x="0" y="3"/>
                </a:cxn>
                <a:cxn ang="0">
                  <a:pos x="2" y="6"/>
                </a:cxn>
                <a:cxn ang="0">
                  <a:pos x="4" y="5"/>
                </a:cxn>
                <a:cxn ang="0">
                  <a:pos x="5" y="3"/>
                </a:cxn>
                <a:cxn ang="0">
                  <a:pos x="2" y="0"/>
                </a:cxn>
                <a:cxn ang="0">
                  <a:pos x="1" y="1"/>
                </a:cxn>
                <a:cxn ang="0">
                  <a:pos x="2" y="4"/>
                </a:cxn>
                <a:cxn ang="0">
                  <a:pos x="1" y="3"/>
                </a:cxn>
                <a:cxn ang="0">
                  <a:pos x="2" y="2"/>
                </a:cxn>
                <a:cxn ang="0">
                  <a:pos x="2" y="2"/>
                </a:cxn>
                <a:cxn ang="0">
                  <a:pos x="3" y="3"/>
                </a:cxn>
                <a:cxn ang="0">
                  <a:pos x="3" y="4"/>
                </a:cxn>
                <a:cxn ang="0">
                  <a:pos x="2" y="4"/>
                </a:cxn>
              </a:cxnLst>
              <a:rect l="0" t="0" r="r" b="b"/>
              <a:pathLst>
                <a:path w="5" h="6">
                  <a:moveTo>
                    <a:pt x="1" y="1"/>
                  </a:moveTo>
                  <a:cubicBezTo>
                    <a:pt x="0" y="1"/>
                    <a:pt x="0" y="2"/>
                    <a:pt x="0" y="3"/>
                  </a:cubicBezTo>
                  <a:cubicBezTo>
                    <a:pt x="0" y="4"/>
                    <a:pt x="1" y="6"/>
                    <a:pt x="2" y="6"/>
                  </a:cubicBezTo>
                  <a:cubicBezTo>
                    <a:pt x="3" y="6"/>
                    <a:pt x="4" y="6"/>
                    <a:pt x="4" y="5"/>
                  </a:cubicBezTo>
                  <a:cubicBezTo>
                    <a:pt x="5" y="5"/>
                    <a:pt x="5" y="4"/>
                    <a:pt x="5" y="3"/>
                  </a:cubicBezTo>
                  <a:cubicBezTo>
                    <a:pt x="5" y="2"/>
                    <a:pt x="4" y="1"/>
                    <a:pt x="2" y="0"/>
                  </a:cubicBezTo>
                  <a:cubicBezTo>
                    <a:pt x="2" y="0"/>
                    <a:pt x="1" y="0"/>
                    <a:pt x="1" y="1"/>
                  </a:cubicBezTo>
                  <a:close/>
                  <a:moveTo>
                    <a:pt x="2" y="4"/>
                  </a:moveTo>
                  <a:cubicBezTo>
                    <a:pt x="2" y="4"/>
                    <a:pt x="1" y="3"/>
                    <a:pt x="1" y="3"/>
                  </a:cubicBezTo>
                  <a:cubicBezTo>
                    <a:pt x="1" y="3"/>
                    <a:pt x="1" y="2"/>
                    <a:pt x="2" y="2"/>
                  </a:cubicBezTo>
                  <a:cubicBezTo>
                    <a:pt x="2" y="2"/>
                    <a:pt x="2" y="2"/>
                    <a:pt x="2" y="2"/>
                  </a:cubicBezTo>
                  <a:cubicBezTo>
                    <a:pt x="3" y="2"/>
                    <a:pt x="3" y="3"/>
                    <a:pt x="3" y="3"/>
                  </a:cubicBezTo>
                  <a:cubicBezTo>
                    <a:pt x="3" y="4"/>
                    <a:pt x="3" y="4"/>
                    <a:pt x="3" y="4"/>
                  </a:cubicBezTo>
                  <a:cubicBezTo>
                    <a:pt x="3" y="4"/>
                    <a:pt x="3" y="4"/>
                    <a:pt x="2" y="4"/>
                  </a:cubicBezTo>
                  <a:close/>
                </a:path>
              </a:pathLst>
            </a:custGeom>
            <a:solidFill>
              <a:srgbClr val="D3DBE4"/>
            </a:solidFill>
            <a:ln w="9525">
              <a:noFill/>
              <a:round/>
            </a:ln>
          </p:spPr>
          <p:txBody>
            <a:bodyPr/>
            <a:lstStyle/>
            <a:p>
              <a:endParaRPr lang="en-US" altLang="zh-CN" dirty="0">
                <a:latin typeface="FrutigerNext LT Regular"/>
              </a:endParaRPr>
            </a:p>
          </p:txBody>
        </p:sp>
        <p:sp>
          <p:nvSpPr>
            <p:cNvPr id="744" name="37d7d1de-4ca5-4ec9-b00d-7a61638d0ee9"/>
            <p:cNvSpPr>
              <a:spLocks noChangeAspect="1" noChangeArrowheads="1"/>
            </p:cNvSpPr>
            <p:nvPr/>
          </p:nvSpPr>
          <p:spPr bwMode="auto">
            <a:xfrm>
              <a:off x="7223118" y="4069935"/>
              <a:ext cx="6217" cy="7825"/>
            </a:xfrm>
            <a:prstGeom prst="ellipse">
              <a:avLst/>
            </a:prstGeom>
            <a:solidFill>
              <a:srgbClr val="456488"/>
            </a:solidFill>
            <a:ln w="9525">
              <a:noFill/>
              <a:round/>
            </a:ln>
          </p:spPr>
          <p:txBody>
            <a:bodyPr/>
            <a:lstStyle/>
            <a:p>
              <a:endParaRPr lang="en-US" altLang="zh-CN" dirty="0">
                <a:latin typeface="FrutigerNext LT Regular"/>
              </a:endParaRPr>
            </a:p>
          </p:txBody>
        </p:sp>
        <p:sp>
          <p:nvSpPr>
            <p:cNvPr id="745" name="2af76ac2-1079-41e4-9ad4-912d8b36131d"/>
            <p:cNvSpPr>
              <a:spLocks noChangeAspect="1"/>
            </p:cNvSpPr>
            <p:nvPr/>
          </p:nvSpPr>
          <p:spPr bwMode="auto">
            <a:xfrm>
              <a:off x="6924667" y="4017112"/>
              <a:ext cx="14508" cy="15651"/>
            </a:xfrm>
            <a:custGeom>
              <a:avLst/>
              <a:gdLst/>
              <a:ahLst/>
              <a:cxnLst>
                <a:cxn ang="0">
                  <a:pos x="0" y="1"/>
                </a:cxn>
                <a:cxn ang="0">
                  <a:pos x="3" y="1"/>
                </a:cxn>
                <a:cxn ang="0">
                  <a:pos x="5" y="6"/>
                </a:cxn>
                <a:cxn ang="0">
                  <a:pos x="3" y="8"/>
                </a:cxn>
                <a:cxn ang="0">
                  <a:pos x="0" y="1"/>
                </a:cxn>
              </a:cxnLst>
              <a:rect l="0" t="0" r="r" b="b"/>
              <a:pathLst>
                <a:path w="7" h="8">
                  <a:moveTo>
                    <a:pt x="0" y="1"/>
                  </a:moveTo>
                  <a:cubicBezTo>
                    <a:pt x="3" y="1"/>
                    <a:pt x="3" y="1"/>
                    <a:pt x="3" y="1"/>
                  </a:cubicBezTo>
                  <a:cubicBezTo>
                    <a:pt x="4" y="0"/>
                    <a:pt x="7" y="3"/>
                    <a:pt x="5" y="6"/>
                  </a:cubicBezTo>
                  <a:cubicBezTo>
                    <a:pt x="3" y="8"/>
                    <a:pt x="3" y="8"/>
                    <a:pt x="3" y="8"/>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746" name="8662fc19-a4c7-4b50-9b73-1f2725d79695"/>
            <p:cNvSpPr>
              <a:spLocks noChangeAspect="1"/>
            </p:cNvSpPr>
            <p:nvPr/>
          </p:nvSpPr>
          <p:spPr bwMode="auto">
            <a:xfrm>
              <a:off x="6920523" y="4019069"/>
              <a:ext cx="14508" cy="13695"/>
            </a:xfrm>
            <a:custGeom>
              <a:avLst/>
              <a:gdLst/>
              <a:ahLst/>
              <a:cxnLst>
                <a:cxn ang="0">
                  <a:pos x="6" y="5"/>
                </a:cxn>
                <a:cxn ang="0">
                  <a:pos x="2" y="7"/>
                </a:cxn>
                <a:cxn ang="0">
                  <a:pos x="0" y="2"/>
                </a:cxn>
                <a:cxn ang="0">
                  <a:pos x="4" y="1"/>
                </a:cxn>
                <a:cxn ang="0">
                  <a:pos x="6" y="5"/>
                </a:cxn>
              </a:cxnLst>
              <a:rect l="0" t="0" r="r" b="b"/>
              <a:pathLst>
                <a:path w="7" h="7">
                  <a:moveTo>
                    <a:pt x="6" y="5"/>
                  </a:moveTo>
                  <a:cubicBezTo>
                    <a:pt x="6" y="7"/>
                    <a:pt x="4" y="7"/>
                    <a:pt x="2" y="7"/>
                  </a:cubicBezTo>
                  <a:cubicBezTo>
                    <a:pt x="1" y="6"/>
                    <a:pt x="0" y="4"/>
                    <a:pt x="0" y="2"/>
                  </a:cubicBezTo>
                  <a:cubicBezTo>
                    <a:pt x="1" y="1"/>
                    <a:pt x="2" y="0"/>
                    <a:pt x="4" y="1"/>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747" name="68e86537-f715-4203-909b-f943066ac7d7"/>
            <p:cNvSpPr>
              <a:spLocks noChangeAspect="1"/>
            </p:cNvSpPr>
            <p:nvPr/>
          </p:nvSpPr>
          <p:spPr bwMode="auto">
            <a:xfrm>
              <a:off x="6924667" y="4064066"/>
              <a:ext cx="14508"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748" name="4e12826e-3dc1-4e9c-90d0-0d66cc107fb0"/>
            <p:cNvSpPr>
              <a:spLocks noChangeAspect="1"/>
            </p:cNvSpPr>
            <p:nvPr/>
          </p:nvSpPr>
          <p:spPr bwMode="auto">
            <a:xfrm>
              <a:off x="6920523" y="4064066"/>
              <a:ext cx="14508" cy="15651"/>
            </a:xfrm>
            <a:custGeom>
              <a:avLst/>
              <a:gdLst/>
              <a:ahLst/>
              <a:cxnLst>
                <a:cxn ang="0">
                  <a:pos x="6" y="6"/>
                </a:cxn>
                <a:cxn ang="0">
                  <a:pos x="2" y="7"/>
                </a:cxn>
                <a:cxn ang="0">
                  <a:pos x="0" y="3"/>
                </a:cxn>
                <a:cxn ang="0">
                  <a:pos x="4" y="1"/>
                </a:cxn>
                <a:cxn ang="0">
                  <a:pos x="6" y="6"/>
                </a:cxn>
              </a:cxnLst>
              <a:rect l="0" t="0" r="r" b="b"/>
              <a:pathLst>
                <a:path w="7" h="8">
                  <a:moveTo>
                    <a:pt x="6" y="6"/>
                  </a:moveTo>
                  <a:cubicBezTo>
                    <a:pt x="6" y="7"/>
                    <a:pt x="4" y="8"/>
                    <a:pt x="2" y="7"/>
                  </a:cubicBezTo>
                  <a:cubicBezTo>
                    <a:pt x="1" y="6"/>
                    <a:pt x="0" y="4"/>
                    <a:pt x="0" y="3"/>
                  </a:cubicBezTo>
                  <a:cubicBezTo>
                    <a:pt x="1" y="1"/>
                    <a:pt x="2" y="0"/>
                    <a:pt x="4" y="1"/>
                  </a:cubicBezTo>
                  <a:cubicBezTo>
                    <a:pt x="6" y="2"/>
                    <a:pt x="7" y="4"/>
                    <a:pt x="6"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749" name="c32debe3-630f-41ff-b774-5d19ab001f80"/>
            <p:cNvSpPr>
              <a:spLocks noChangeAspect="1"/>
            </p:cNvSpPr>
            <p:nvPr/>
          </p:nvSpPr>
          <p:spPr bwMode="auto">
            <a:xfrm>
              <a:off x="7073892" y="4040589"/>
              <a:ext cx="14508" cy="15651"/>
            </a:xfrm>
            <a:custGeom>
              <a:avLst/>
              <a:gdLst/>
              <a:ahLst/>
              <a:cxnLst>
                <a:cxn ang="0">
                  <a:pos x="0" y="2"/>
                </a:cxn>
                <a:cxn ang="0">
                  <a:pos x="3" y="1"/>
                </a:cxn>
                <a:cxn ang="0">
                  <a:pos x="6" y="6"/>
                </a:cxn>
                <a:cxn ang="0">
                  <a:pos x="3" y="8"/>
                </a:cxn>
                <a:cxn ang="0">
                  <a:pos x="0" y="2"/>
                </a:cxn>
              </a:cxnLst>
              <a:rect l="0" t="0" r="r" b="b"/>
              <a:pathLst>
                <a:path w="7" h="8">
                  <a:moveTo>
                    <a:pt x="0" y="2"/>
                  </a:moveTo>
                  <a:cubicBezTo>
                    <a:pt x="3" y="1"/>
                    <a:pt x="3" y="1"/>
                    <a:pt x="3" y="1"/>
                  </a:cubicBezTo>
                  <a:cubicBezTo>
                    <a:pt x="4" y="0"/>
                    <a:pt x="7" y="3"/>
                    <a:pt x="6"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750" name="0190c5a3-5c1e-4576-a69e-ac5f84676c7a"/>
            <p:cNvSpPr>
              <a:spLocks noChangeAspect="1"/>
            </p:cNvSpPr>
            <p:nvPr/>
          </p:nvSpPr>
          <p:spPr bwMode="auto">
            <a:xfrm>
              <a:off x="7069747" y="4042546"/>
              <a:ext cx="14508"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751" name="9bc235ba-dbeb-411b-9e9e-9d656fa926ab"/>
            <p:cNvSpPr>
              <a:spLocks noChangeAspect="1"/>
            </p:cNvSpPr>
            <p:nvPr/>
          </p:nvSpPr>
          <p:spPr bwMode="auto">
            <a:xfrm>
              <a:off x="7073892" y="4087543"/>
              <a:ext cx="14508" cy="13695"/>
            </a:xfrm>
            <a:custGeom>
              <a:avLst/>
              <a:gdLst/>
              <a:ahLst/>
              <a:cxnLst>
                <a:cxn ang="0">
                  <a:pos x="0" y="1"/>
                </a:cxn>
                <a:cxn ang="0">
                  <a:pos x="3" y="0"/>
                </a:cxn>
                <a:cxn ang="0">
                  <a:pos x="6" y="6"/>
                </a:cxn>
                <a:cxn ang="0">
                  <a:pos x="3" y="7"/>
                </a:cxn>
                <a:cxn ang="0">
                  <a:pos x="0" y="1"/>
                </a:cxn>
              </a:cxnLst>
              <a:rect l="0" t="0" r="r" b="b"/>
              <a:pathLst>
                <a:path w="7" h="7">
                  <a:moveTo>
                    <a:pt x="0" y="1"/>
                  </a:moveTo>
                  <a:cubicBezTo>
                    <a:pt x="3" y="0"/>
                    <a:pt x="3" y="0"/>
                    <a:pt x="3" y="0"/>
                  </a:cubicBezTo>
                  <a:cubicBezTo>
                    <a:pt x="4" y="0"/>
                    <a:pt x="7" y="3"/>
                    <a:pt x="6"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752" name="a05700c5-70ed-49c5-b2f0-ac3f0baab402"/>
            <p:cNvSpPr>
              <a:spLocks noChangeAspect="1"/>
            </p:cNvSpPr>
            <p:nvPr/>
          </p:nvSpPr>
          <p:spPr bwMode="auto">
            <a:xfrm>
              <a:off x="7069747" y="4089498"/>
              <a:ext cx="14508"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753" name="73f190fc-e438-4a9e-91b8-843544eaf068"/>
            <p:cNvSpPr>
              <a:spLocks noChangeAspect="1"/>
            </p:cNvSpPr>
            <p:nvPr/>
          </p:nvSpPr>
          <p:spPr bwMode="auto">
            <a:xfrm>
              <a:off x="7115344" y="4048414"/>
              <a:ext cx="14508" cy="15651"/>
            </a:xfrm>
            <a:custGeom>
              <a:avLst/>
              <a:gdLst/>
              <a:ahLst/>
              <a:cxnLst>
                <a:cxn ang="0">
                  <a:pos x="0" y="2"/>
                </a:cxn>
                <a:cxn ang="0">
                  <a:pos x="3" y="1"/>
                </a:cxn>
                <a:cxn ang="0">
                  <a:pos x="5" y="6"/>
                </a:cxn>
                <a:cxn ang="0">
                  <a:pos x="3" y="8"/>
                </a:cxn>
                <a:cxn ang="0">
                  <a:pos x="0" y="2"/>
                </a:cxn>
              </a:cxnLst>
              <a:rect l="0" t="0" r="r" b="b"/>
              <a:pathLst>
                <a:path w="7" h="8">
                  <a:moveTo>
                    <a:pt x="0" y="2"/>
                  </a:moveTo>
                  <a:cubicBezTo>
                    <a:pt x="3" y="1"/>
                    <a:pt x="3" y="1"/>
                    <a:pt x="3" y="1"/>
                  </a:cubicBezTo>
                  <a:cubicBezTo>
                    <a:pt x="4"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754" name="52745dc2-9293-4993-a3a8-52877da760ed"/>
            <p:cNvSpPr>
              <a:spLocks noChangeAspect="1"/>
            </p:cNvSpPr>
            <p:nvPr/>
          </p:nvSpPr>
          <p:spPr bwMode="auto">
            <a:xfrm>
              <a:off x="7111198" y="4050371"/>
              <a:ext cx="14508" cy="15651"/>
            </a:xfrm>
            <a:custGeom>
              <a:avLst/>
              <a:gdLst/>
              <a:ahLst/>
              <a:cxnLst>
                <a:cxn ang="0">
                  <a:pos x="6" y="5"/>
                </a:cxn>
                <a:cxn ang="0">
                  <a:pos x="2" y="7"/>
                </a:cxn>
                <a:cxn ang="0">
                  <a:pos x="0" y="2"/>
                </a:cxn>
                <a:cxn ang="0">
                  <a:pos x="4" y="1"/>
                </a:cxn>
                <a:cxn ang="0">
                  <a:pos x="6" y="5"/>
                </a:cxn>
              </a:cxnLst>
              <a:rect l="0" t="0" r="r" b="b"/>
              <a:pathLst>
                <a:path w="7" h="8">
                  <a:moveTo>
                    <a:pt x="6" y="5"/>
                  </a:moveTo>
                  <a:cubicBezTo>
                    <a:pt x="6" y="7"/>
                    <a:pt x="4" y="8"/>
                    <a:pt x="2" y="7"/>
                  </a:cubicBezTo>
                  <a:cubicBezTo>
                    <a:pt x="1" y="6"/>
                    <a:pt x="0" y="4"/>
                    <a:pt x="0" y="2"/>
                  </a:cubicBezTo>
                  <a:cubicBezTo>
                    <a:pt x="1" y="1"/>
                    <a:pt x="2" y="0"/>
                    <a:pt x="4" y="1"/>
                  </a:cubicBezTo>
                  <a:cubicBezTo>
                    <a:pt x="6" y="2"/>
                    <a:pt x="7" y="4"/>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755" name="601fb9bb-f75f-43b7-9258-8de3dcfc720e"/>
            <p:cNvSpPr>
              <a:spLocks noChangeAspect="1"/>
            </p:cNvSpPr>
            <p:nvPr/>
          </p:nvSpPr>
          <p:spPr bwMode="auto">
            <a:xfrm>
              <a:off x="7115344" y="4095368"/>
              <a:ext cx="14508" cy="13695"/>
            </a:xfrm>
            <a:custGeom>
              <a:avLst/>
              <a:gdLst/>
              <a:ahLst/>
              <a:cxnLst>
                <a:cxn ang="0">
                  <a:pos x="0" y="1"/>
                </a:cxn>
                <a:cxn ang="0">
                  <a:pos x="3" y="0"/>
                </a:cxn>
                <a:cxn ang="0">
                  <a:pos x="5" y="6"/>
                </a:cxn>
                <a:cxn ang="0">
                  <a:pos x="3" y="7"/>
                </a:cxn>
                <a:cxn ang="0">
                  <a:pos x="0" y="1"/>
                </a:cxn>
              </a:cxnLst>
              <a:rect l="0" t="0" r="r" b="b"/>
              <a:pathLst>
                <a:path w="7" h="7">
                  <a:moveTo>
                    <a:pt x="0" y="1"/>
                  </a:moveTo>
                  <a:cubicBezTo>
                    <a:pt x="3" y="0"/>
                    <a:pt x="3" y="0"/>
                    <a:pt x="3" y="0"/>
                  </a:cubicBezTo>
                  <a:cubicBezTo>
                    <a:pt x="4"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756" name="1710f4b6-77d7-4660-a2e7-05eaf4e6668e"/>
            <p:cNvSpPr>
              <a:spLocks noChangeAspect="1"/>
            </p:cNvSpPr>
            <p:nvPr/>
          </p:nvSpPr>
          <p:spPr bwMode="auto">
            <a:xfrm>
              <a:off x="7111198" y="4097325"/>
              <a:ext cx="14508" cy="13695"/>
            </a:xfrm>
            <a:custGeom>
              <a:avLst/>
              <a:gdLst/>
              <a:ahLst/>
              <a:cxnLst>
                <a:cxn ang="0">
                  <a:pos x="6" y="5"/>
                </a:cxn>
                <a:cxn ang="0">
                  <a:pos x="2" y="6"/>
                </a:cxn>
                <a:cxn ang="0">
                  <a:pos x="0" y="2"/>
                </a:cxn>
                <a:cxn ang="0">
                  <a:pos x="4" y="0"/>
                </a:cxn>
                <a:cxn ang="0">
                  <a:pos x="6" y="5"/>
                </a:cxn>
              </a:cxnLst>
              <a:rect l="0" t="0" r="r" b="b"/>
              <a:pathLst>
                <a:path w="7" h="7">
                  <a:moveTo>
                    <a:pt x="6" y="5"/>
                  </a:moveTo>
                  <a:cubicBezTo>
                    <a:pt x="6" y="6"/>
                    <a:pt x="4" y="7"/>
                    <a:pt x="2" y="6"/>
                  </a:cubicBezTo>
                  <a:cubicBezTo>
                    <a:pt x="1" y="6"/>
                    <a:pt x="0" y="4"/>
                    <a:pt x="0" y="2"/>
                  </a:cubicBezTo>
                  <a:cubicBezTo>
                    <a:pt x="1" y="0"/>
                    <a:pt x="2" y="0"/>
                    <a:pt x="4" y="0"/>
                  </a:cubicBezTo>
                  <a:cubicBezTo>
                    <a:pt x="6" y="1"/>
                    <a:pt x="7" y="3"/>
                    <a:pt x="6" y="5"/>
                  </a:cubicBezTo>
                  <a:close/>
                </a:path>
              </a:pathLst>
            </a:custGeom>
            <a:solidFill>
              <a:srgbClr val="8BA6BD"/>
            </a:solidFill>
            <a:ln w="9525">
              <a:noFill/>
              <a:round/>
            </a:ln>
          </p:spPr>
          <p:txBody>
            <a:bodyPr/>
            <a:lstStyle/>
            <a:p>
              <a:endParaRPr lang="en-US" altLang="zh-CN" dirty="0">
                <a:latin typeface="FrutigerNext LT Regular"/>
              </a:endParaRPr>
            </a:p>
          </p:txBody>
        </p:sp>
        <p:sp>
          <p:nvSpPr>
            <p:cNvPr id="757" name="9a3ba1e3-2300-41f2-9742-4a9114b100b5"/>
            <p:cNvSpPr>
              <a:spLocks noChangeAspect="1"/>
            </p:cNvSpPr>
            <p:nvPr/>
          </p:nvSpPr>
          <p:spPr bwMode="auto">
            <a:xfrm>
              <a:off x="7260423" y="4073848"/>
              <a:ext cx="14508" cy="13695"/>
            </a:xfrm>
            <a:custGeom>
              <a:avLst/>
              <a:gdLst/>
              <a:ahLst/>
              <a:cxnLst>
                <a:cxn ang="0">
                  <a:pos x="0" y="1"/>
                </a:cxn>
                <a:cxn ang="0">
                  <a:pos x="2" y="0"/>
                </a:cxn>
                <a:cxn ang="0">
                  <a:pos x="5" y="6"/>
                </a:cxn>
                <a:cxn ang="0">
                  <a:pos x="3" y="7"/>
                </a:cxn>
                <a:cxn ang="0">
                  <a:pos x="0" y="1"/>
                </a:cxn>
              </a:cxnLst>
              <a:rect l="0" t="0" r="r" b="b"/>
              <a:pathLst>
                <a:path w="7" h="7">
                  <a:moveTo>
                    <a:pt x="0" y="1"/>
                  </a:moveTo>
                  <a:cubicBezTo>
                    <a:pt x="2" y="0"/>
                    <a:pt x="2" y="0"/>
                    <a:pt x="2" y="0"/>
                  </a:cubicBezTo>
                  <a:cubicBezTo>
                    <a:pt x="3" y="0"/>
                    <a:pt x="7" y="3"/>
                    <a:pt x="5" y="6"/>
                  </a:cubicBezTo>
                  <a:cubicBezTo>
                    <a:pt x="3" y="7"/>
                    <a:pt x="3" y="7"/>
                    <a:pt x="3" y="7"/>
                  </a:cubicBezTo>
                  <a:lnTo>
                    <a:pt x="0" y="1"/>
                  </a:lnTo>
                  <a:close/>
                </a:path>
              </a:pathLst>
            </a:custGeom>
            <a:solidFill>
              <a:srgbClr val="456488"/>
            </a:solidFill>
            <a:ln w="9525">
              <a:noFill/>
              <a:round/>
            </a:ln>
          </p:spPr>
          <p:txBody>
            <a:bodyPr/>
            <a:lstStyle/>
            <a:p>
              <a:endParaRPr lang="en-US" altLang="zh-CN" dirty="0">
                <a:latin typeface="FrutigerNext LT Regular"/>
              </a:endParaRPr>
            </a:p>
          </p:txBody>
        </p:sp>
        <p:sp>
          <p:nvSpPr>
            <p:cNvPr id="758" name="4c7df8da-6dc7-436a-b29e-9b93749633ca"/>
            <p:cNvSpPr>
              <a:spLocks noChangeAspect="1"/>
            </p:cNvSpPr>
            <p:nvPr/>
          </p:nvSpPr>
          <p:spPr bwMode="auto">
            <a:xfrm>
              <a:off x="7254206" y="4073848"/>
              <a:ext cx="14508" cy="15651"/>
            </a:xfrm>
            <a:custGeom>
              <a:avLst/>
              <a:gdLst/>
              <a:ahLst/>
              <a:cxnLst>
                <a:cxn ang="0">
                  <a:pos x="7" y="6"/>
                </a:cxn>
                <a:cxn ang="0">
                  <a:pos x="3" y="7"/>
                </a:cxn>
                <a:cxn ang="0">
                  <a:pos x="1" y="3"/>
                </a:cxn>
                <a:cxn ang="0">
                  <a:pos x="5" y="1"/>
                </a:cxn>
                <a:cxn ang="0">
                  <a:pos x="7" y="6"/>
                </a:cxn>
              </a:cxnLst>
              <a:rect l="0" t="0" r="r" b="b"/>
              <a:pathLst>
                <a:path w="7" h="8">
                  <a:moveTo>
                    <a:pt x="7" y="6"/>
                  </a:moveTo>
                  <a:cubicBezTo>
                    <a:pt x="6" y="7"/>
                    <a:pt x="5" y="8"/>
                    <a:pt x="3" y="7"/>
                  </a:cubicBezTo>
                  <a:cubicBezTo>
                    <a:pt x="1" y="7"/>
                    <a:pt x="0" y="5"/>
                    <a:pt x="1" y="3"/>
                  </a:cubicBezTo>
                  <a:cubicBezTo>
                    <a:pt x="1" y="1"/>
                    <a:pt x="3" y="0"/>
                    <a:pt x="5" y="1"/>
                  </a:cubicBezTo>
                  <a:cubicBezTo>
                    <a:pt x="6" y="2"/>
                    <a:pt x="7" y="4"/>
                    <a:pt x="7" y="6"/>
                  </a:cubicBezTo>
                  <a:close/>
                </a:path>
              </a:pathLst>
            </a:custGeom>
            <a:solidFill>
              <a:srgbClr val="8BA6BD"/>
            </a:solidFill>
            <a:ln w="9525">
              <a:noFill/>
              <a:round/>
            </a:ln>
          </p:spPr>
          <p:txBody>
            <a:bodyPr/>
            <a:lstStyle/>
            <a:p>
              <a:endParaRPr lang="en-US" altLang="zh-CN" dirty="0">
                <a:latin typeface="FrutigerNext LT Regular"/>
              </a:endParaRPr>
            </a:p>
          </p:txBody>
        </p:sp>
        <p:sp>
          <p:nvSpPr>
            <p:cNvPr id="759" name="41488a41-3636-4ff5-9de8-aa0506d9f1cf"/>
            <p:cNvSpPr>
              <a:spLocks noChangeAspect="1"/>
            </p:cNvSpPr>
            <p:nvPr/>
          </p:nvSpPr>
          <p:spPr bwMode="auto">
            <a:xfrm>
              <a:off x="7260423" y="4118844"/>
              <a:ext cx="14508" cy="15651"/>
            </a:xfrm>
            <a:custGeom>
              <a:avLst/>
              <a:gdLst/>
              <a:ahLst/>
              <a:cxnLst>
                <a:cxn ang="0">
                  <a:pos x="0" y="2"/>
                </a:cxn>
                <a:cxn ang="0">
                  <a:pos x="2" y="1"/>
                </a:cxn>
                <a:cxn ang="0">
                  <a:pos x="5" y="6"/>
                </a:cxn>
                <a:cxn ang="0">
                  <a:pos x="3" y="8"/>
                </a:cxn>
                <a:cxn ang="0">
                  <a:pos x="0" y="2"/>
                </a:cxn>
              </a:cxnLst>
              <a:rect l="0" t="0" r="r" b="b"/>
              <a:pathLst>
                <a:path w="7" h="8">
                  <a:moveTo>
                    <a:pt x="0" y="2"/>
                  </a:moveTo>
                  <a:cubicBezTo>
                    <a:pt x="2" y="1"/>
                    <a:pt x="2" y="1"/>
                    <a:pt x="2" y="1"/>
                  </a:cubicBezTo>
                  <a:cubicBezTo>
                    <a:pt x="3" y="0"/>
                    <a:pt x="7" y="3"/>
                    <a:pt x="5" y="6"/>
                  </a:cubicBezTo>
                  <a:cubicBezTo>
                    <a:pt x="3" y="8"/>
                    <a:pt x="3" y="8"/>
                    <a:pt x="3" y="8"/>
                  </a:cubicBezTo>
                  <a:lnTo>
                    <a:pt x="0" y="2"/>
                  </a:lnTo>
                  <a:close/>
                </a:path>
              </a:pathLst>
            </a:custGeom>
            <a:solidFill>
              <a:srgbClr val="456488"/>
            </a:solidFill>
            <a:ln w="9525">
              <a:noFill/>
              <a:round/>
            </a:ln>
          </p:spPr>
          <p:txBody>
            <a:bodyPr/>
            <a:lstStyle/>
            <a:p>
              <a:endParaRPr lang="en-US" altLang="zh-CN" dirty="0">
                <a:latin typeface="FrutigerNext LT Regular"/>
              </a:endParaRPr>
            </a:p>
          </p:txBody>
        </p:sp>
        <p:sp>
          <p:nvSpPr>
            <p:cNvPr id="760" name="36457d44-81d6-4037-94e9-00245e429724"/>
            <p:cNvSpPr>
              <a:spLocks noChangeAspect="1"/>
            </p:cNvSpPr>
            <p:nvPr/>
          </p:nvSpPr>
          <p:spPr bwMode="auto">
            <a:xfrm>
              <a:off x="7254206" y="4120801"/>
              <a:ext cx="14508" cy="15651"/>
            </a:xfrm>
            <a:custGeom>
              <a:avLst/>
              <a:gdLst/>
              <a:ahLst/>
              <a:cxnLst>
                <a:cxn ang="0">
                  <a:pos x="7" y="5"/>
                </a:cxn>
                <a:cxn ang="0">
                  <a:pos x="3" y="7"/>
                </a:cxn>
                <a:cxn ang="0">
                  <a:pos x="1" y="2"/>
                </a:cxn>
                <a:cxn ang="0">
                  <a:pos x="5" y="1"/>
                </a:cxn>
                <a:cxn ang="0">
                  <a:pos x="7" y="5"/>
                </a:cxn>
              </a:cxnLst>
              <a:rect l="0" t="0" r="r" b="b"/>
              <a:pathLst>
                <a:path w="7" h="8">
                  <a:moveTo>
                    <a:pt x="7" y="5"/>
                  </a:moveTo>
                  <a:cubicBezTo>
                    <a:pt x="6" y="7"/>
                    <a:pt x="5" y="8"/>
                    <a:pt x="3" y="7"/>
                  </a:cubicBezTo>
                  <a:cubicBezTo>
                    <a:pt x="1" y="6"/>
                    <a:pt x="0" y="4"/>
                    <a:pt x="1" y="2"/>
                  </a:cubicBezTo>
                  <a:cubicBezTo>
                    <a:pt x="1" y="1"/>
                    <a:pt x="3" y="0"/>
                    <a:pt x="5" y="1"/>
                  </a:cubicBezTo>
                  <a:cubicBezTo>
                    <a:pt x="6" y="2"/>
                    <a:pt x="7" y="4"/>
                    <a:pt x="7" y="5"/>
                  </a:cubicBezTo>
                  <a:close/>
                </a:path>
              </a:pathLst>
            </a:custGeom>
            <a:solidFill>
              <a:srgbClr val="8BA6BD"/>
            </a:solidFill>
            <a:ln w="9525">
              <a:noFill/>
              <a:round/>
            </a:ln>
          </p:spPr>
          <p:txBody>
            <a:bodyPr/>
            <a:lstStyle/>
            <a:p>
              <a:endParaRPr lang="en-US" altLang="zh-CN" dirty="0">
                <a:latin typeface="FrutigerNext LT Regular"/>
              </a:endParaRPr>
            </a:p>
          </p:txBody>
        </p:sp>
      </p:grpSp>
      <p:sp>
        <p:nvSpPr>
          <p:cNvPr id="761" name="f02af3a4-f9d0-4da9-a675-ef0110b754a6"/>
          <p:cNvSpPr/>
          <p:nvPr/>
        </p:nvSpPr>
        <p:spPr>
          <a:xfrm>
            <a:off x="8701038" y="1567403"/>
            <a:ext cx="780919" cy="307777"/>
          </a:xfrm>
          <a:prstGeom prst="rect">
            <a:avLst/>
          </a:prstGeom>
        </p:spPr>
        <p:txBody>
          <a:bodyPr wrap="none">
            <a:spAutoFit/>
          </a:bodyPr>
          <a:lstStyle/>
          <a:p>
            <a:pPr algn="ctr"/>
            <a:r>
              <a:rPr lang="en-US" altLang="zh-CN" sz="1400" b="1" dirty="0">
                <a:latin typeface="Arial" pitchFamily="34" charset="0"/>
                <a:cs typeface="Arial" pitchFamily="34" charset="0"/>
              </a:rPr>
              <a:t>IP SAN</a:t>
            </a:r>
          </a:p>
        </p:txBody>
      </p:sp>
      <p:sp>
        <p:nvSpPr>
          <p:cNvPr id="762" name="8a3a81e7-c6d3-4a64-b3a4-b555d99c1712"/>
          <p:cNvSpPr/>
          <p:nvPr/>
        </p:nvSpPr>
        <p:spPr>
          <a:xfrm>
            <a:off x="9423773" y="4604767"/>
            <a:ext cx="644728"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iSCSI</a:t>
            </a:r>
          </a:p>
        </p:txBody>
      </p:sp>
      <p:sp>
        <p:nvSpPr>
          <p:cNvPr id="763" name="ebf24fe7-4135-42db-85be-10a25d04516d"/>
          <p:cNvSpPr/>
          <p:nvPr/>
        </p:nvSpPr>
        <p:spPr>
          <a:xfrm>
            <a:off x="8765637" y="2970685"/>
            <a:ext cx="644728" cy="307777"/>
          </a:xfrm>
          <a:prstGeom prst="rect">
            <a:avLst/>
          </a:prstGeom>
        </p:spPr>
        <p:txBody>
          <a:bodyPr wrap="none">
            <a:spAutoFit/>
          </a:bodyPr>
          <a:lstStyle/>
          <a:p>
            <a:r>
              <a:rPr lang="en-US" altLang="zh-CN" sz="1400" dirty="0">
                <a:latin typeface="Arial" pitchFamily="34" charset="0"/>
                <a:ea typeface="华文细黑" pitchFamily="2" charset="-122"/>
                <a:cs typeface="Arial" pitchFamily="34" charset="0"/>
              </a:rPr>
              <a:t>iSCSI</a:t>
            </a:r>
          </a:p>
        </p:txBody>
      </p:sp>
      <p:sp>
        <p:nvSpPr>
          <p:cNvPr id="764" name="Freeform 822"/>
          <p:cNvSpPr/>
          <p:nvPr/>
        </p:nvSpPr>
        <p:spPr bwMode="auto">
          <a:xfrm rot="10800000">
            <a:off x="9006963" y="4070913"/>
            <a:ext cx="388811" cy="163245"/>
          </a:xfrm>
          <a:custGeom>
            <a:avLst/>
            <a:gdLst>
              <a:gd name="connsiteX0" fmla="*/ 0 w 1219200"/>
              <a:gd name="connsiteY0" fmla="*/ 120311 h 163854"/>
              <a:gd name="connsiteX1" fmla="*/ 576943 w 1219200"/>
              <a:gd name="connsiteY1" fmla="*/ 568 h 163854"/>
              <a:gd name="connsiteX2" fmla="*/ 1219200 w 1219200"/>
              <a:gd name="connsiteY2" fmla="*/ 163854 h 163854"/>
            </a:gdLst>
            <a:ahLst/>
            <a:cxnLst>
              <a:cxn ang="0">
                <a:pos x="connsiteX0" y="connsiteY0"/>
              </a:cxn>
              <a:cxn ang="0">
                <a:pos x="connsiteX1" y="connsiteY1"/>
              </a:cxn>
              <a:cxn ang="0">
                <a:pos x="connsiteX2" y="connsiteY2"/>
              </a:cxn>
            </a:cxnLst>
            <a:rect l="l" t="t" r="r" b="b"/>
            <a:pathLst>
              <a:path w="1219200" h="163854">
                <a:moveTo>
                  <a:pt x="0" y="120311"/>
                </a:moveTo>
                <a:cubicBezTo>
                  <a:pt x="186871" y="56811"/>
                  <a:pt x="373743" y="-6689"/>
                  <a:pt x="576943" y="568"/>
                </a:cubicBezTo>
                <a:cubicBezTo>
                  <a:pt x="780143" y="7825"/>
                  <a:pt x="999671" y="85839"/>
                  <a:pt x="1219200" y="163854"/>
                </a:cubicBezTo>
              </a:path>
            </a:pathLst>
          </a:custGeom>
          <a:noFill/>
          <a:ln w="44450">
            <a:solidFill>
              <a:srgbClr val="00B0F0"/>
            </a:solidFill>
            <a:round/>
          </a:ln>
          <a:effectLst/>
        </p:spPr>
        <p:txBody>
          <a:bodyPr vert="horz" wrap="square" lIns="91440" tIns="45720" rIns="91440" bIns="45720" numCol="1" rtlCol="0" anchor="t" anchorCtr="0" compatLnSpc="1"/>
          <a:lstStyle/>
          <a:p>
            <a:pPr fontAlgn="t">
              <a:spcBef>
                <a:spcPct val="0"/>
              </a:spcBef>
              <a:spcAft>
                <a:spcPct val="0"/>
              </a:spcAft>
            </a:pPr>
            <a:endParaRPr lang="nl-NL" sz="1000">
              <a:latin typeface="FrutigerNext LT Regular" pitchFamily="34"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altLang="zh-CN" dirty="0">
                <a:ea typeface="宋体" charset="-122"/>
              </a:rPr>
              <a:t>NAS</a:t>
            </a:r>
            <a:r>
              <a:rPr lang="zh-CN" altLang="en-US" dirty="0">
                <a:ea typeface="宋体" charset="-122"/>
              </a:rPr>
              <a:t>组件</a:t>
            </a:r>
            <a:endParaRPr lang="en-US" dirty="0"/>
          </a:p>
        </p:txBody>
      </p:sp>
      <p:sp>
        <p:nvSpPr>
          <p:cNvPr id="4" name="Freeform 3"/>
          <p:cNvSpPr>
            <a:spLocks/>
          </p:cNvSpPr>
          <p:nvPr/>
        </p:nvSpPr>
        <p:spPr bwMode="auto">
          <a:xfrm>
            <a:off x="6048375" y="1819276"/>
            <a:ext cx="3740150" cy="4041775"/>
          </a:xfrm>
          <a:custGeom>
            <a:avLst/>
            <a:gdLst>
              <a:gd name="T0" fmla="*/ 3740150 w 7067"/>
              <a:gd name="T1" fmla="*/ 51329 h 7638"/>
              <a:gd name="T2" fmla="*/ 3739621 w 7067"/>
              <a:gd name="T3" fmla="*/ 44450 h 7638"/>
              <a:gd name="T4" fmla="*/ 3739092 w 7067"/>
              <a:gd name="T5" fmla="*/ 38629 h 7638"/>
              <a:gd name="T6" fmla="*/ 3736975 w 7067"/>
              <a:gd name="T7" fmla="*/ 32808 h 7638"/>
              <a:gd name="T8" fmla="*/ 3735916 w 7067"/>
              <a:gd name="T9" fmla="*/ 28575 h 7638"/>
              <a:gd name="T10" fmla="*/ 3732741 w 7067"/>
              <a:gd name="T11" fmla="*/ 23283 h 7638"/>
              <a:gd name="T12" fmla="*/ 3730094 w 7067"/>
              <a:gd name="T13" fmla="*/ 19579 h 7638"/>
              <a:gd name="T14" fmla="*/ 3722156 w 7067"/>
              <a:gd name="T15" fmla="*/ 12700 h 7638"/>
              <a:gd name="T16" fmla="*/ 3712100 w 7067"/>
              <a:gd name="T17" fmla="*/ 6879 h 7638"/>
              <a:gd name="T18" fmla="*/ 3705749 w 7067"/>
              <a:gd name="T19" fmla="*/ 4233 h 7638"/>
              <a:gd name="T20" fmla="*/ 3699928 w 7067"/>
              <a:gd name="T21" fmla="*/ 3175 h 7638"/>
              <a:gd name="T22" fmla="*/ 3693048 w 7067"/>
              <a:gd name="T23" fmla="*/ 1058 h 7638"/>
              <a:gd name="T24" fmla="*/ 3686167 w 7067"/>
              <a:gd name="T25" fmla="*/ 529 h 7638"/>
              <a:gd name="T26" fmla="*/ 3670290 w 7067"/>
              <a:gd name="T27" fmla="*/ 0 h 7638"/>
              <a:gd name="T28" fmla="*/ 69860 w 7067"/>
              <a:gd name="T29" fmla="*/ 0 h 7638"/>
              <a:gd name="T30" fmla="*/ 52924 w 7067"/>
              <a:gd name="T31" fmla="*/ 529 h 7638"/>
              <a:gd name="T32" fmla="*/ 44986 w 7067"/>
              <a:gd name="T33" fmla="*/ 1058 h 7638"/>
              <a:gd name="T34" fmla="*/ 38635 w 7067"/>
              <a:gd name="T35" fmla="*/ 3175 h 7638"/>
              <a:gd name="T36" fmla="*/ 26462 w 7067"/>
              <a:gd name="T37" fmla="*/ 6879 h 7638"/>
              <a:gd name="T38" fmla="*/ 16936 w 7067"/>
              <a:gd name="T39" fmla="*/ 12700 h 7638"/>
              <a:gd name="T40" fmla="*/ 8997 w 7067"/>
              <a:gd name="T41" fmla="*/ 19579 h 7638"/>
              <a:gd name="T42" fmla="*/ 5822 w 7067"/>
              <a:gd name="T43" fmla="*/ 23283 h 7638"/>
              <a:gd name="T44" fmla="*/ 3705 w 7067"/>
              <a:gd name="T45" fmla="*/ 28575 h 7638"/>
              <a:gd name="T46" fmla="*/ 529 w 7067"/>
              <a:gd name="T47" fmla="*/ 38629 h 7638"/>
              <a:gd name="T48" fmla="*/ 0 w 7067"/>
              <a:gd name="T49" fmla="*/ 51329 h 7638"/>
              <a:gd name="T50" fmla="*/ 0 w 7067"/>
              <a:gd name="T51" fmla="*/ 3990975 h 7638"/>
              <a:gd name="T52" fmla="*/ 529 w 7067"/>
              <a:gd name="T53" fmla="*/ 4002617 h 7638"/>
              <a:gd name="T54" fmla="*/ 3705 w 7067"/>
              <a:gd name="T55" fmla="*/ 4013200 h 7638"/>
              <a:gd name="T56" fmla="*/ 5822 w 7067"/>
              <a:gd name="T57" fmla="*/ 4016904 h 7638"/>
              <a:gd name="T58" fmla="*/ 8997 w 7067"/>
              <a:gd name="T59" fmla="*/ 4021667 h 7638"/>
              <a:gd name="T60" fmla="*/ 16936 w 7067"/>
              <a:gd name="T61" fmla="*/ 4029075 h 7638"/>
              <a:gd name="T62" fmla="*/ 26462 w 7067"/>
              <a:gd name="T63" fmla="*/ 4034367 h 7638"/>
              <a:gd name="T64" fmla="*/ 38635 w 7067"/>
              <a:gd name="T65" fmla="*/ 4038600 h 7638"/>
              <a:gd name="T66" fmla="*/ 44986 w 7067"/>
              <a:gd name="T67" fmla="*/ 4039129 h 7638"/>
              <a:gd name="T68" fmla="*/ 52924 w 7067"/>
              <a:gd name="T69" fmla="*/ 4040717 h 7638"/>
              <a:gd name="T70" fmla="*/ 69860 w 7067"/>
              <a:gd name="T71" fmla="*/ 4041775 h 7638"/>
              <a:gd name="T72" fmla="*/ 3670290 w 7067"/>
              <a:gd name="T73" fmla="*/ 4041775 h 7638"/>
              <a:gd name="T74" fmla="*/ 3677700 w 7067"/>
              <a:gd name="T75" fmla="*/ 4041246 h 7638"/>
              <a:gd name="T76" fmla="*/ 3681933 w 7067"/>
              <a:gd name="T77" fmla="*/ 4040717 h 7638"/>
              <a:gd name="T78" fmla="*/ 3686167 w 7067"/>
              <a:gd name="T79" fmla="*/ 4040717 h 7638"/>
              <a:gd name="T80" fmla="*/ 3693048 w 7067"/>
              <a:gd name="T81" fmla="*/ 4039129 h 7638"/>
              <a:gd name="T82" fmla="*/ 3694635 w 7067"/>
              <a:gd name="T83" fmla="*/ 4038600 h 7638"/>
              <a:gd name="T84" fmla="*/ 3696223 w 7067"/>
              <a:gd name="T85" fmla="*/ 4038600 h 7638"/>
              <a:gd name="T86" fmla="*/ 3699928 w 7067"/>
              <a:gd name="T87" fmla="*/ 4038600 h 7638"/>
              <a:gd name="T88" fmla="*/ 3705749 w 7067"/>
              <a:gd name="T89" fmla="*/ 4035954 h 7638"/>
              <a:gd name="T90" fmla="*/ 3712100 w 7067"/>
              <a:gd name="T91" fmla="*/ 4034367 h 7638"/>
              <a:gd name="T92" fmla="*/ 3717393 w 7067"/>
              <a:gd name="T93" fmla="*/ 4031721 h 7638"/>
              <a:gd name="T94" fmla="*/ 3722156 w 7067"/>
              <a:gd name="T95" fmla="*/ 4029075 h 7638"/>
              <a:gd name="T96" fmla="*/ 3726390 w 7067"/>
              <a:gd name="T97" fmla="*/ 4025371 h 7638"/>
              <a:gd name="T98" fmla="*/ 3730094 w 7067"/>
              <a:gd name="T99" fmla="*/ 4021667 h 7638"/>
              <a:gd name="T100" fmla="*/ 3732741 w 7067"/>
              <a:gd name="T101" fmla="*/ 4016904 h 7638"/>
              <a:gd name="T102" fmla="*/ 3735916 w 7067"/>
              <a:gd name="T103" fmla="*/ 4013200 h 7638"/>
              <a:gd name="T104" fmla="*/ 3736975 w 7067"/>
              <a:gd name="T105" fmla="*/ 4007379 h 7638"/>
              <a:gd name="T106" fmla="*/ 3739092 w 7067"/>
              <a:gd name="T107" fmla="*/ 4002617 h 7638"/>
              <a:gd name="T108" fmla="*/ 3739092 w 7067"/>
              <a:gd name="T109" fmla="*/ 3999442 h 7638"/>
              <a:gd name="T110" fmla="*/ 3739621 w 7067"/>
              <a:gd name="T111" fmla="*/ 3996796 h 7638"/>
              <a:gd name="T112" fmla="*/ 3739621 w 7067"/>
              <a:gd name="T113" fmla="*/ 3993621 h 7638"/>
              <a:gd name="T114" fmla="*/ 3740150 w 7067"/>
              <a:gd name="T115" fmla="*/ 3990975 h 7638"/>
              <a:gd name="T116" fmla="*/ 3740150 w 7067"/>
              <a:gd name="T117" fmla="*/ 51329 h 7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067"/>
              <a:gd name="T178" fmla="*/ 0 h 7638"/>
              <a:gd name="T179" fmla="*/ 7067 w 7067"/>
              <a:gd name="T180" fmla="*/ 7638 h 7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067" h="7638">
                <a:moveTo>
                  <a:pt x="7067" y="97"/>
                </a:moveTo>
                <a:lnTo>
                  <a:pt x="7066" y="84"/>
                </a:lnTo>
                <a:lnTo>
                  <a:pt x="7065" y="73"/>
                </a:lnTo>
                <a:lnTo>
                  <a:pt x="7061" y="62"/>
                </a:lnTo>
                <a:lnTo>
                  <a:pt x="7059" y="54"/>
                </a:lnTo>
                <a:lnTo>
                  <a:pt x="7053" y="44"/>
                </a:lnTo>
                <a:lnTo>
                  <a:pt x="7048" y="37"/>
                </a:lnTo>
                <a:lnTo>
                  <a:pt x="7033" y="24"/>
                </a:lnTo>
                <a:lnTo>
                  <a:pt x="7014" y="13"/>
                </a:lnTo>
                <a:lnTo>
                  <a:pt x="7002" y="8"/>
                </a:lnTo>
                <a:lnTo>
                  <a:pt x="6991" y="6"/>
                </a:lnTo>
                <a:lnTo>
                  <a:pt x="6978" y="2"/>
                </a:lnTo>
                <a:lnTo>
                  <a:pt x="6965" y="1"/>
                </a:lnTo>
                <a:lnTo>
                  <a:pt x="6935" y="0"/>
                </a:lnTo>
                <a:lnTo>
                  <a:pt x="132" y="0"/>
                </a:lnTo>
                <a:lnTo>
                  <a:pt x="100" y="1"/>
                </a:lnTo>
                <a:lnTo>
                  <a:pt x="85" y="2"/>
                </a:lnTo>
                <a:lnTo>
                  <a:pt x="73" y="6"/>
                </a:lnTo>
                <a:lnTo>
                  <a:pt x="50" y="13"/>
                </a:lnTo>
                <a:lnTo>
                  <a:pt x="32" y="24"/>
                </a:lnTo>
                <a:lnTo>
                  <a:pt x="17" y="37"/>
                </a:lnTo>
                <a:lnTo>
                  <a:pt x="11" y="44"/>
                </a:lnTo>
                <a:lnTo>
                  <a:pt x="7" y="54"/>
                </a:lnTo>
                <a:lnTo>
                  <a:pt x="1" y="73"/>
                </a:lnTo>
                <a:lnTo>
                  <a:pt x="0" y="97"/>
                </a:lnTo>
                <a:lnTo>
                  <a:pt x="0" y="7542"/>
                </a:lnTo>
                <a:lnTo>
                  <a:pt x="1" y="7564"/>
                </a:lnTo>
                <a:lnTo>
                  <a:pt x="7" y="7584"/>
                </a:lnTo>
                <a:lnTo>
                  <a:pt x="11" y="7591"/>
                </a:lnTo>
                <a:lnTo>
                  <a:pt x="17" y="7600"/>
                </a:lnTo>
                <a:lnTo>
                  <a:pt x="32" y="7614"/>
                </a:lnTo>
                <a:lnTo>
                  <a:pt x="50" y="7624"/>
                </a:lnTo>
                <a:lnTo>
                  <a:pt x="73" y="7632"/>
                </a:lnTo>
                <a:lnTo>
                  <a:pt x="85" y="7633"/>
                </a:lnTo>
                <a:lnTo>
                  <a:pt x="100" y="7636"/>
                </a:lnTo>
                <a:lnTo>
                  <a:pt x="132" y="7638"/>
                </a:lnTo>
                <a:lnTo>
                  <a:pt x="6935" y="7638"/>
                </a:lnTo>
                <a:lnTo>
                  <a:pt x="6949" y="7637"/>
                </a:lnTo>
                <a:lnTo>
                  <a:pt x="6957" y="7636"/>
                </a:lnTo>
                <a:lnTo>
                  <a:pt x="6965" y="7636"/>
                </a:lnTo>
                <a:lnTo>
                  <a:pt x="6978" y="7633"/>
                </a:lnTo>
                <a:lnTo>
                  <a:pt x="6981" y="7632"/>
                </a:lnTo>
                <a:lnTo>
                  <a:pt x="6984" y="7632"/>
                </a:lnTo>
                <a:lnTo>
                  <a:pt x="6991" y="7632"/>
                </a:lnTo>
                <a:lnTo>
                  <a:pt x="7002" y="7627"/>
                </a:lnTo>
                <a:lnTo>
                  <a:pt x="7014" y="7624"/>
                </a:lnTo>
                <a:lnTo>
                  <a:pt x="7024" y="7619"/>
                </a:lnTo>
                <a:lnTo>
                  <a:pt x="7033" y="7614"/>
                </a:lnTo>
                <a:lnTo>
                  <a:pt x="7041" y="7607"/>
                </a:lnTo>
                <a:lnTo>
                  <a:pt x="7048" y="7600"/>
                </a:lnTo>
                <a:lnTo>
                  <a:pt x="7053" y="7591"/>
                </a:lnTo>
                <a:lnTo>
                  <a:pt x="7059" y="7584"/>
                </a:lnTo>
                <a:lnTo>
                  <a:pt x="7061" y="7573"/>
                </a:lnTo>
                <a:lnTo>
                  <a:pt x="7065" y="7564"/>
                </a:lnTo>
                <a:lnTo>
                  <a:pt x="7065" y="7558"/>
                </a:lnTo>
                <a:lnTo>
                  <a:pt x="7066" y="7553"/>
                </a:lnTo>
                <a:lnTo>
                  <a:pt x="7066" y="7547"/>
                </a:lnTo>
                <a:lnTo>
                  <a:pt x="7067" y="7542"/>
                </a:lnTo>
                <a:lnTo>
                  <a:pt x="7067" y="97"/>
                </a:lnTo>
                <a:close/>
              </a:path>
            </a:pathLst>
          </a:custGeom>
          <a:gradFill rotWithShape="1">
            <a:gsLst>
              <a:gs pos="0">
                <a:srgbClr val="FFFFE5"/>
              </a:gs>
              <a:gs pos="100000">
                <a:srgbClr val="FFFF99"/>
              </a:gs>
            </a:gsLst>
            <a:lin ang="5400000" scaled="1"/>
          </a:gradFill>
          <a:ln w="25400" cap="flat" cmpd="sng">
            <a:solidFill>
              <a:srgbClr val="993300"/>
            </a:solidFill>
            <a:prstDash val="solid"/>
            <a:round/>
            <a:headEnd/>
            <a:tailEnd/>
          </a:ln>
        </p:spPr>
        <p:txBody>
          <a:bodyPr tIns="0" bIns="0" anchor="ctr"/>
          <a:lstStyle/>
          <a:p>
            <a:endParaRPr lang="en-US"/>
          </a:p>
        </p:txBody>
      </p:sp>
      <p:sp>
        <p:nvSpPr>
          <p:cNvPr id="5" name="Freeform 4"/>
          <p:cNvSpPr>
            <a:spLocks/>
          </p:cNvSpPr>
          <p:nvPr/>
        </p:nvSpPr>
        <p:spPr bwMode="auto">
          <a:xfrm>
            <a:off x="2986088" y="2160588"/>
            <a:ext cx="1536700" cy="1066800"/>
          </a:xfrm>
          <a:custGeom>
            <a:avLst/>
            <a:gdLst>
              <a:gd name="T0" fmla="*/ 1536700 w 2903"/>
              <a:gd name="T1" fmla="*/ 1066800 h 2017"/>
              <a:gd name="T2" fmla="*/ 530408 w 2903"/>
              <a:gd name="T3" fmla="*/ 1066800 h 2017"/>
              <a:gd name="T4" fmla="*/ 530408 w 2903"/>
              <a:gd name="T5" fmla="*/ 0 h 2017"/>
              <a:gd name="T6" fmla="*/ 0 w 2903"/>
              <a:gd name="T7" fmla="*/ 0 h 2017"/>
              <a:gd name="T8" fmla="*/ 0 60000 65536"/>
              <a:gd name="T9" fmla="*/ 0 60000 65536"/>
              <a:gd name="T10" fmla="*/ 0 60000 65536"/>
              <a:gd name="T11" fmla="*/ 0 60000 65536"/>
              <a:gd name="T12" fmla="*/ 0 w 2903"/>
              <a:gd name="T13" fmla="*/ 0 h 2017"/>
              <a:gd name="T14" fmla="*/ 2903 w 2903"/>
              <a:gd name="T15" fmla="*/ 2017 h 2017"/>
            </a:gdLst>
            <a:ahLst/>
            <a:cxnLst>
              <a:cxn ang="T8">
                <a:pos x="T0" y="T1"/>
              </a:cxn>
              <a:cxn ang="T9">
                <a:pos x="T2" y="T3"/>
              </a:cxn>
              <a:cxn ang="T10">
                <a:pos x="T4" y="T5"/>
              </a:cxn>
              <a:cxn ang="T11">
                <a:pos x="T6" y="T7"/>
              </a:cxn>
            </a:cxnLst>
            <a:rect l="T12" t="T13" r="T14" b="T15"/>
            <a:pathLst>
              <a:path w="2903" h="2017">
                <a:moveTo>
                  <a:pt x="2903" y="2017"/>
                </a:moveTo>
                <a:lnTo>
                  <a:pt x="1002" y="2017"/>
                </a:lnTo>
                <a:lnTo>
                  <a:pt x="1002" y="0"/>
                </a:lnTo>
                <a:lnTo>
                  <a:pt x="0" y="0"/>
                </a:lnTo>
              </a:path>
            </a:pathLst>
          </a:custGeom>
          <a:noFill/>
          <a:ln w="12700">
            <a:solidFill>
              <a:srgbClr val="0000FF"/>
            </a:solidFill>
            <a:prstDash val="solid"/>
            <a:round/>
            <a:headEnd/>
            <a:tailEnd/>
          </a:ln>
        </p:spPr>
        <p:txBody>
          <a:bodyPr/>
          <a:lstStyle/>
          <a:p>
            <a:endParaRPr lang="en-US"/>
          </a:p>
        </p:txBody>
      </p:sp>
      <p:sp>
        <p:nvSpPr>
          <p:cNvPr id="6" name="Freeform 5"/>
          <p:cNvSpPr>
            <a:spLocks/>
          </p:cNvSpPr>
          <p:nvPr/>
        </p:nvSpPr>
        <p:spPr bwMode="auto">
          <a:xfrm>
            <a:off x="2989264" y="3490914"/>
            <a:ext cx="1393825" cy="1417637"/>
          </a:xfrm>
          <a:custGeom>
            <a:avLst/>
            <a:gdLst>
              <a:gd name="T0" fmla="*/ 1393825 w 2635"/>
              <a:gd name="T1" fmla="*/ 0 h 2680"/>
              <a:gd name="T2" fmla="*/ 527908 w 2635"/>
              <a:gd name="T3" fmla="*/ 0 h 2680"/>
              <a:gd name="T4" fmla="*/ 527908 w 2635"/>
              <a:gd name="T5" fmla="*/ 1417108 h 2680"/>
              <a:gd name="T6" fmla="*/ 0 w 2635"/>
              <a:gd name="T7" fmla="*/ 1417637 h 2680"/>
              <a:gd name="T8" fmla="*/ 0 60000 65536"/>
              <a:gd name="T9" fmla="*/ 0 60000 65536"/>
              <a:gd name="T10" fmla="*/ 0 60000 65536"/>
              <a:gd name="T11" fmla="*/ 0 60000 65536"/>
              <a:gd name="T12" fmla="*/ 0 w 2635"/>
              <a:gd name="T13" fmla="*/ 0 h 2680"/>
              <a:gd name="T14" fmla="*/ 2635 w 2635"/>
              <a:gd name="T15" fmla="*/ 2680 h 2680"/>
            </a:gdLst>
            <a:ahLst/>
            <a:cxnLst>
              <a:cxn ang="T8">
                <a:pos x="T0" y="T1"/>
              </a:cxn>
              <a:cxn ang="T9">
                <a:pos x="T2" y="T3"/>
              </a:cxn>
              <a:cxn ang="T10">
                <a:pos x="T4" y="T5"/>
              </a:cxn>
              <a:cxn ang="T11">
                <a:pos x="T6" y="T7"/>
              </a:cxn>
            </a:cxnLst>
            <a:rect l="T12" t="T13" r="T14" b="T15"/>
            <a:pathLst>
              <a:path w="2635" h="2680">
                <a:moveTo>
                  <a:pt x="2635" y="0"/>
                </a:moveTo>
                <a:lnTo>
                  <a:pt x="998" y="0"/>
                </a:lnTo>
                <a:lnTo>
                  <a:pt x="998" y="2679"/>
                </a:lnTo>
                <a:lnTo>
                  <a:pt x="0" y="2680"/>
                </a:lnTo>
              </a:path>
            </a:pathLst>
          </a:custGeom>
          <a:noFill/>
          <a:ln w="12700">
            <a:solidFill>
              <a:srgbClr val="0000FF"/>
            </a:solidFill>
            <a:prstDash val="solid"/>
            <a:round/>
            <a:headEnd/>
            <a:tailEnd/>
          </a:ln>
        </p:spPr>
        <p:txBody>
          <a:bodyPr/>
          <a:lstStyle/>
          <a:p>
            <a:endParaRPr lang="en-US"/>
          </a:p>
        </p:txBody>
      </p:sp>
      <p:sp>
        <p:nvSpPr>
          <p:cNvPr id="7" name="Line 6"/>
          <p:cNvSpPr>
            <a:spLocks noChangeShapeType="1"/>
          </p:cNvSpPr>
          <p:nvPr/>
        </p:nvSpPr>
        <p:spPr bwMode="auto">
          <a:xfrm flipV="1">
            <a:off x="6637338" y="3529011"/>
            <a:ext cx="0" cy="1196132"/>
          </a:xfrm>
          <a:prstGeom prst="line">
            <a:avLst/>
          </a:prstGeom>
          <a:noFill/>
          <a:ln w="38100">
            <a:solidFill>
              <a:srgbClr val="FF9900"/>
            </a:solidFill>
            <a:round/>
            <a:headEnd/>
            <a:tailEnd/>
          </a:ln>
        </p:spPr>
        <p:txBody>
          <a:bodyPr/>
          <a:lstStyle/>
          <a:p>
            <a:endParaRPr lang="en-US"/>
          </a:p>
        </p:txBody>
      </p:sp>
      <p:sp>
        <p:nvSpPr>
          <p:cNvPr id="8" name="Freeform 7"/>
          <p:cNvSpPr>
            <a:spLocks/>
          </p:cNvSpPr>
          <p:nvPr/>
        </p:nvSpPr>
        <p:spPr bwMode="auto">
          <a:xfrm>
            <a:off x="7556500" y="4102100"/>
            <a:ext cx="25400" cy="25400"/>
          </a:xfrm>
          <a:custGeom>
            <a:avLst/>
            <a:gdLst>
              <a:gd name="T0" fmla="*/ 25400 w 48"/>
              <a:gd name="T1" fmla="*/ 12700 h 48"/>
              <a:gd name="T2" fmla="*/ 24871 w 48"/>
              <a:gd name="T3" fmla="*/ 12700 h 48"/>
              <a:gd name="T4" fmla="*/ 24871 w 48"/>
              <a:gd name="T5" fmla="*/ 13758 h 48"/>
              <a:gd name="T6" fmla="*/ 24871 w 48"/>
              <a:gd name="T7" fmla="*/ 14817 h 48"/>
              <a:gd name="T8" fmla="*/ 23813 w 48"/>
              <a:gd name="T9" fmla="*/ 17463 h 48"/>
              <a:gd name="T10" fmla="*/ 22754 w 48"/>
              <a:gd name="T11" fmla="*/ 19050 h 48"/>
              <a:gd name="T12" fmla="*/ 21696 w 48"/>
              <a:gd name="T13" fmla="*/ 21696 h 48"/>
              <a:gd name="T14" fmla="*/ 19050 w 48"/>
              <a:gd name="T15" fmla="*/ 23283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4233 h 48"/>
              <a:gd name="T38" fmla="*/ 7408 w 48"/>
              <a:gd name="T39" fmla="*/ 1058 h 48"/>
              <a:gd name="T40" fmla="*/ 12700 w 48"/>
              <a:gd name="T41" fmla="*/ 0 h 48"/>
              <a:gd name="T42" fmla="*/ 16933 w 48"/>
              <a:gd name="T43" fmla="*/ 1058 h 48"/>
              <a:gd name="T44" fmla="*/ 21696 w 48"/>
              <a:gd name="T45" fmla="*/ 4233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666666"/>
          </a:solidFill>
          <a:ln w="9525">
            <a:noFill/>
            <a:round/>
            <a:headEnd/>
            <a:tailEnd/>
          </a:ln>
        </p:spPr>
        <p:txBody>
          <a:bodyPr/>
          <a:lstStyle/>
          <a:p>
            <a:endParaRPr lang="en-US"/>
          </a:p>
        </p:txBody>
      </p:sp>
      <p:sp>
        <p:nvSpPr>
          <p:cNvPr id="9" name="Freeform 8"/>
          <p:cNvSpPr>
            <a:spLocks/>
          </p:cNvSpPr>
          <p:nvPr/>
        </p:nvSpPr>
        <p:spPr bwMode="auto">
          <a:xfrm>
            <a:off x="7523163" y="4062413"/>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6933 h 48"/>
              <a:gd name="T10" fmla="*/ 23283 w 48"/>
              <a:gd name="T11" fmla="*/ 19050 h 48"/>
              <a:gd name="T12" fmla="*/ 21696 w 48"/>
              <a:gd name="T13" fmla="*/ 21696 h 48"/>
              <a:gd name="T14" fmla="*/ 19050 w 48"/>
              <a:gd name="T15" fmla="*/ 22754 h 48"/>
              <a:gd name="T16" fmla="*/ 17463 w 48"/>
              <a:gd name="T17" fmla="*/ 24342 h 48"/>
              <a:gd name="T18" fmla="*/ 14817 w 48"/>
              <a:gd name="T19" fmla="*/ 24871 h 48"/>
              <a:gd name="T20" fmla="*/ 13758 w 48"/>
              <a:gd name="T21" fmla="*/ 24871 h 48"/>
              <a:gd name="T22" fmla="*/ 12700 w 48"/>
              <a:gd name="T23" fmla="*/ 24871 h 48"/>
              <a:gd name="T24" fmla="*/ 12700 w 48"/>
              <a:gd name="T25" fmla="*/ 25400 h 48"/>
              <a:gd name="T26" fmla="*/ 7937 w 48"/>
              <a:gd name="T27" fmla="*/ 24342 h 48"/>
              <a:gd name="T28" fmla="*/ 4233 w 48"/>
              <a:gd name="T29" fmla="*/ 21696 h 48"/>
              <a:gd name="T30" fmla="*/ 1058 w 48"/>
              <a:gd name="T31" fmla="*/ 16933 h 48"/>
              <a:gd name="T32" fmla="*/ 0 w 48"/>
              <a:gd name="T33" fmla="*/ 12700 h 48"/>
              <a:gd name="T34" fmla="*/ 1058 w 48"/>
              <a:gd name="T35" fmla="*/ 7408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2"/>
                </a:lnTo>
                <a:lnTo>
                  <a:pt x="44" y="36"/>
                </a:lnTo>
                <a:lnTo>
                  <a:pt x="41" y="41"/>
                </a:lnTo>
                <a:lnTo>
                  <a:pt x="36" y="43"/>
                </a:lnTo>
                <a:lnTo>
                  <a:pt x="33" y="46"/>
                </a:lnTo>
                <a:lnTo>
                  <a:pt x="28" y="47"/>
                </a:lnTo>
                <a:lnTo>
                  <a:pt x="26" y="47"/>
                </a:lnTo>
                <a:lnTo>
                  <a:pt x="24" y="47"/>
                </a:lnTo>
                <a:lnTo>
                  <a:pt x="24" y="48"/>
                </a:lnTo>
                <a:lnTo>
                  <a:pt x="15" y="46"/>
                </a:lnTo>
                <a:lnTo>
                  <a:pt x="8" y="41"/>
                </a:lnTo>
                <a:lnTo>
                  <a:pt x="2" y="32"/>
                </a:lnTo>
                <a:lnTo>
                  <a:pt x="0" y="24"/>
                </a:lnTo>
                <a:lnTo>
                  <a:pt x="2" y="14"/>
                </a:lnTo>
                <a:lnTo>
                  <a:pt x="8" y="7"/>
                </a:lnTo>
                <a:lnTo>
                  <a:pt x="15" y="1"/>
                </a:lnTo>
                <a:lnTo>
                  <a:pt x="24" y="0"/>
                </a:lnTo>
                <a:lnTo>
                  <a:pt x="33" y="1"/>
                </a:lnTo>
                <a:lnTo>
                  <a:pt x="41" y="7"/>
                </a:lnTo>
                <a:lnTo>
                  <a:pt x="46" y="14"/>
                </a:lnTo>
                <a:lnTo>
                  <a:pt x="48" y="24"/>
                </a:lnTo>
                <a:close/>
              </a:path>
            </a:pathLst>
          </a:custGeom>
          <a:solidFill>
            <a:srgbClr val="666666"/>
          </a:solidFill>
          <a:ln w="9525">
            <a:noFill/>
            <a:round/>
            <a:headEnd/>
            <a:tailEnd/>
          </a:ln>
        </p:spPr>
        <p:txBody>
          <a:bodyPr/>
          <a:lstStyle/>
          <a:p>
            <a:endParaRPr lang="en-US"/>
          </a:p>
        </p:txBody>
      </p:sp>
      <p:sp>
        <p:nvSpPr>
          <p:cNvPr id="10" name="Freeform 9"/>
          <p:cNvSpPr>
            <a:spLocks/>
          </p:cNvSpPr>
          <p:nvPr/>
        </p:nvSpPr>
        <p:spPr bwMode="auto">
          <a:xfrm>
            <a:off x="7489825" y="402272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167 h 48"/>
              <a:gd name="T14" fmla="*/ 19050 w 48"/>
              <a:gd name="T15" fmla="*/ 22754 h 48"/>
              <a:gd name="T16" fmla="*/ 16933 w 48"/>
              <a:gd name="T17" fmla="*/ 23813 h 48"/>
              <a:gd name="T18" fmla="*/ 1481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0"/>
                </a:lnTo>
                <a:lnTo>
                  <a:pt x="36" y="43"/>
                </a:lnTo>
                <a:lnTo>
                  <a:pt x="32" y="45"/>
                </a:lnTo>
                <a:lnTo>
                  <a:pt x="28"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11" name="Freeform 10"/>
          <p:cNvSpPr>
            <a:spLocks/>
          </p:cNvSpPr>
          <p:nvPr/>
        </p:nvSpPr>
        <p:spPr bwMode="auto">
          <a:xfrm>
            <a:off x="7458075" y="3983038"/>
            <a:ext cx="25400" cy="25400"/>
          </a:xfrm>
          <a:custGeom>
            <a:avLst/>
            <a:gdLst>
              <a:gd name="T0" fmla="*/ 25400 w 48"/>
              <a:gd name="T1" fmla="*/ 12700 h 48"/>
              <a:gd name="T2" fmla="*/ 24342 w 48"/>
              <a:gd name="T3" fmla="*/ 12700 h 48"/>
              <a:gd name="T4" fmla="*/ 24342 w 48"/>
              <a:gd name="T5" fmla="*/ 13229 h 48"/>
              <a:gd name="T6" fmla="*/ 24342 w 48"/>
              <a:gd name="T7" fmla="*/ 14817 h 48"/>
              <a:gd name="T8" fmla="*/ 23813 w 48"/>
              <a:gd name="T9" fmla="*/ 17463 h 48"/>
              <a:gd name="T10" fmla="*/ 22754 w 48"/>
              <a:gd name="T11" fmla="*/ 19050 h 48"/>
              <a:gd name="T12" fmla="*/ 21167 w 48"/>
              <a:gd name="T13" fmla="*/ 21696 h 48"/>
              <a:gd name="T14" fmla="*/ 19050 w 48"/>
              <a:gd name="T15" fmla="*/ 22754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000000"/>
          </a:solidFill>
          <a:ln w="9525">
            <a:noFill/>
            <a:round/>
            <a:headEnd/>
            <a:tailEnd/>
          </a:ln>
        </p:spPr>
        <p:txBody>
          <a:bodyPr/>
          <a:lstStyle/>
          <a:p>
            <a:endParaRPr lang="en-US"/>
          </a:p>
        </p:txBody>
      </p:sp>
      <p:sp>
        <p:nvSpPr>
          <p:cNvPr id="12" name="Freeform 11"/>
          <p:cNvSpPr>
            <a:spLocks/>
          </p:cNvSpPr>
          <p:nvPr/>
        </p:nvSpPr>
        <p:spPr bwMode="auto">
          <a:xfrm>
            <a:off x="7424738" y="3944938"/>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7463 w 48"/>
              <a:gd name="T17" fmla="*/ 23813 h 48"/>
              <a:gd name="T18" fmla="*/ 14817 w 48"/>
              <a:gd name="T19" fmla="*/ 24871 h 48"/>
              <a:gd name="T20" fmla="*/ 13229 w 48"/>
              <a:gd name="T21" fmla="*/ 24871 h 48"/>
              <a:gd name="T22" fmla="*/ 12700 w 48"/>
              <a:gd name="T23" fmla="*/ 24871 h 48"/>
              <a:gd name="T24" fmla="*/ 12700 w 48"/>
              <a:gd name="T25" fmla="*/ 25400 h 48"/>
              <a:gd name="T26" fmla="*/ 7937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3" y="45"/>
                </a:lnTo>
                <a:lnTo>
                  <a:pt x="28" y="47"/>
                </a:lnTo>
                <a:lnTo>
                  <a:pt x="25" y="47"/>
                </a:lnTo>
                <a:lnTo>
                  <a:pt x="24" y="47"/>
                </a:lnTo>
                <a:lnTo>
                  <a:pt x="24" y="48"/>
                </a:lnTo>
                <a:lnTo>
                  <a:pt x="15" y="45"/>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13" name="Freeform 12"/>
          <p:cNvSpPr>
            <a:spLocks/>
          </p:cNvSpPr>
          <p:nvPr/>
        </p:nvSpPr>
        <p:spPr bwMode="auto">
          <a:xfrm>
            <a:off x="7391400" y="3905250"/>
            <a:ext cx="25400" cy="25400"/>
          </a:xfrm>
          <a:custGeom>
            <a:avLst/>
            <a:gdLst>
              <a:gd name="T0" fmla="*/ 25400 w 48"/>
              <a:gd name="T1" fmla="*/ 12700 h 48"/>
              <a:gd name="T2" fmla="*/ 24871 w 48"/>
              <a:gd name="T3" fmla="*/ 12700 h 48"/>
              <a:gd name="T4" fmla="*/ 24871 w 48"/>
              <a:gd name="T5" fmla="*/ 13758 h 48"/>
              <a:gd name="T6" fmla="*/ 24871 w 48"/>
              <a:gd name="T7" fmla="*/ 14817 h 48"/>
              <a:gd name="T8" fmla="*/ 23813 w 48"/>
              <a:gd name="T9" fmla="*/ 17463 h 48"/>
              <a:gd name="T10" fmla="*/ 22754 w 48"/>
              <a:gd name="T11" fmla="*/ 19050 h 48"/>
              <a:gd name="T12" fmla="*/ 21696 w 48"/>
              <a:gd name="T13" fmla="*/ 21696 h 48"/>
              <a:gd name="T14" fmla="*/ 19050 w 48"/>
              <a:gd name="T15" fmla="*/ 23283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4233 h 48"/>
              <a:gd name="T38" fmla="*/ 7408 w 48"/>
              <a:gd name="T39" fmla="*/ 1058 h 48"/>
              <a:gd name="T40" fmla="*/ 12700 w 48"/>
              <a:gd name="T41" fmla="*/ 0 h 48"/>
              <a:gd name="T42" fmla="*/ 16933 w 48"/>
              <a:gd name="T43" fmla="*/ 1058 h 48"/>
              <a:gd name="T44" fmla="*/ 21696 w 48"/>
              <a:gd name="T45" fmla="*/ 4233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000000"/>
          </a:solidFill>
          <a:ln w="9525">
            <a:noFill/>
            <a:round/>
            <a:headEnd/>
            <a:tailEnd/>
          </a:ln>
        </p:spPr>
        <p:txBody>
          <a:bodyPr/>
          <a:lstStyle/>
          <a:p>
            <a:endParaRPr lang="en-US"/>
          </a:p>
        </p:txBody>
      </p:sp>
      <p:sp>
        <p:nvSpPr>
          <p:cNvPr id="14" name="Freeform 13"/>
          <p:cNvSpPr>
            <a:spLocks/>
          </p:cNvSpPr>
          <p:nvPr/>
        </p:nvSpPr>
        <p:spPr bwMode="auto">
          <a:xfrm>
            <a:off x="7358063" y="3865563"/>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6933 h 48"/>
              <a:gd name="T10" fmla="*/ 23283 w 48"/>
              <a:gd name="T11" fmla="*/ 19050 h 48"/>
              <a:gd name="T12" fmla="*/ 21696 w 48"/>
              <a:gd name="T13" fmla="*/ 21696 h 48"/>
              <a:gd name="T14" fmla="*/ 19050 w 48"/>
              <a:gd name="T15" fmla="*/ 22754 h 48"/>
              <a:gd name="T16" fmla="*/ 17463 w 48"/>
              <a:gd name="T17" fmla="*/ 24342 h 48"/>
              <a:gd name="T18" fmla="*/ 14817 w 48"/>
              <a:gd name="T19" fmla="*/ 24871 h 48"/>
              <a:gd name="T20" fmla="*/ 13758 w 48"/>
              <a:gd name="T21" fmla="*/ 24871 h 48"/>
              <a:gd name="T22" fmla="*/ 12700 w 48"/>
              <a:gd name="T23" fmla="*/ 24871 h 48"/>
              <a:gd name="T24" fmla="*/ 12700 w 48"/>
              <a:gd name="T25" fmla="*/ 25400 h 48"/>
              <a:gd name="T26" fmla="*/ 7937 w 48"/>
              <a:gd name="T27" fmla="*/ 24342 h 48"/>
              <a:gd name="T28" fmla="*/ 4233 w 48"/>
              <a:gd name="T29" fmla="*/ 21696 h 48"/>
              <a:gd name="T30" fmla="*/ 1058 w 48"/>
              <a:gd name="T31" fmla="*/ 16933 h 48"/>
              <a:gd name="T32" fmla="*/ 0 w 48"/>
              <a:gd name="T33" fmla="*/ 12700 h 48"/>
              <a:gd name="T34" fmla="*/ 1058 w 48"/>
              <a:gd name="T35" fmla="*/ 7408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2"/>
                </a:lnTo>
                <a:lnTo>
                  <a:pt x="44" y="36"/>
                </a:lnTo>
                <a:lnTo>
                  <a:pt x="41" y="41"/>
                </a:lnTo>
                <a:lnTo>
                  <a:pt x="36" y="43"/>
                </a:lnTo>
                <a:lnTo>
                  <a:pt x="33" y="46"/>
                </a:lnTo>
                <a:lnTo>
                  <a:pt x="28" y="47"/>
                </a:lnTo>
                <a:lnTo>
                  <a:pt x="26" y="47"/>
                </a:lnTo>
                <a:lnTo>
                  <a:pt x="24" y="47"/>
                </a:lnTo>
                <a:lnTo>
                  <a:pt x="24" y="48"/>
                </a:lnTo>
                <a:lnTo>
                  <a:pt x="15" y="46"/>
                </a:lnTo>
                <a:lnTo>
                  <a:pt x="8" y="41"/>
                </a:lnTo>
                <a:lnTo>
                  <a:pt x="2" y="32"/>
                </a:lnTo>
                <a:lnTo>
                  <a:pt x="0" y="24"/>
                </a:lnTo>
                <a:lnTo>
                  <a:pt x="2" y="14"/>
                </a:lnTo>
                <a:lnTo>
                  <a:pt x="8"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15" name="Freeform 14"/>
          <p:cNvSpPr>
            <a:spLocks/>
          </p:cNvSpPr>
          <p:nvPr/>
        </p:nvSpPr>
        <p:spPr bwMode="auto">
          <a:xfrm>
            <a:off x="7324725" y="382587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167 h 48"/>
              <a:gd name="T14" fmla="*/ 19050 w 48"/>
              <a:gd name="T15" fmla="*/ 22754 h 48"/>
              <a:gd name="T16" fmla="*/ 16933 w 48"/>
              <a:gd name="T17" fmla="*/ 23813 h 48"/>
              <a:gd name="T18" fmla="*/ 1481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0"/>
                </a:lnTo>
                <a:lnTo>
                  <a:pt x="36" y="43"/>
                </a:lnTo>
                <a:lnTo>
                  <a:pt x="32" y="45"/>
                </a:lnTo>
                <a:lnTo>
                  <a:pt x="28"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16" name="Freeform 15"/>
          <p:cNvSpPr>
            <a:spLocks/>
          </p:cNvSpPr>
          <p:nvPr/>
        </p:nvSpPr>
        <p:spPr bwMode="auto">
          <a:xfrm>
            <a:off x="7292975" y="3786188"/>
            <a:ext cx="25400" cy="25400"/>
          </a:xfrm>
          <a:custGeom>
            <a:avLst/>
            <a:gdLst>
              <a:gd name="T0" fmla="*/ 25400 w 48"/>
              <a:gd name="T1" fmla="*/ 12700 h 48"/>
              <a:gd name="T2" fmla="*/ 24342 w 48"/>
              <a:gd name="T3" fmla="*/ 12700 h 48"/>
              <a:gd name="T4" fmla="*/ 24342 w 48"/>
              <a:gd name="T5" fmla="*/ 13229 h 48"/>
              <a:gd name="T6" fmla="*/ 24342 w 48"/>
              <a:gd name="T7" fmla="*/ 14817 h 48"/>
              <a:gd name="T8" fmla="*/ 23813 w 48"/>
              <a:gd name="T9" fmla="*/ 17463 h 48"/>
              <a:gd name="T10" fmla="*/ 22754 w 48"/>
              <a:gd name="T11" fmla="*/ 19050 h 48"/>
              <a:gd name="T12" fmla="*/ 21167 w 48"/>
              <a:gd name="T13" fmla="*/ 21696 h 48"/>
              <a:gd name="T14" fmla="*/ 19050 w 48"/>
              <a:gd name="T15" fmla="*/ 22754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000000"/>
          </a:solidFill>
          <a:ln w="9525">
            <a:noFill/>
            <a:round/>
            <a:headEnd/>
            <a:tailEnd/>
          </a:ln>
        </p:spPr>
        <p:txBody>
          <a:bodyPr/>
          <a:lstStyle/>
          <a:p>
            <a:endParaRPr lang="en-US"/>
          </a:p>
        </p:txBody>
      </p:sp>
      <p:sp>
        <p:nvSpPr>
          <p:cNvPr id="17" name="Freeform 16"/>
          <p:cNvSpPr>
            <a:spLocks/>
          </p:cNvSpPr>
          <p:nvPr/>
        </p:nvSpPr>
        <p:spPr bwMode="auto">
          <a:xfrm>
            <a:off x="7259638" y="3748088"/>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7463 w 48"/>
              <a:gd name="T17" fmla="*/ 23813 h 48"/>
              <a:gd name="T18" fmla="*/ 14817 w 48"/>
              <a:gd name="T19" fmla="*/ 24871 h 48"/>
              <a:gd name="T20" fmla="*/ 13229 w 48"/>
              <a:gd name="T21" fmla="*/ 24871 h 48"/>
              <a:gd name="T22" fmla="*/ 12700 w 48"/>
              <a:gd name="T23" fmla="*/ 24871 h 48"/>
              <a:gd name="T24" fmla="*/ 12700 w 48"/>
              <a:gd name="T25" fmla="*/ 25400 h 48"/>
              <a:gd name="T26" fmla="*/ 7937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3" y="45"/>
                </a:lnTo>
                <a:lnTo>
                  <a:pt x="28" y="47"/>
                </a:lnTo>
                <a:lnTo>
                  <a:pt x="25" y="47"/>
                </a:lnTo>
                <a:lnTo>
                  <a:pt x="24" y="47"/>
                </a:lnTo>
                <a:lnTo>
                  <a:pt x="24" y="48"/>
                </a:lnTo>
                <a:lnTo>
                  <a:pt x="15" y="45"/>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18" name="Freeform 17"/>
          <p:cNvSpPr>
            <a:spLocks/>
          </p:cNvSpPr>
          <p:nvPr/>
        </p:nvSpPr>
        <p:spPr bwMode="auto">
          <a:xfrm>
            <a:off x="7226300" y="3708400"/>
            <a:ext cx="25400" cy="25400"/>
          </a:xfrm>
          <a:custGeom>
            <a:avLst/>
            <a:gdLst>
              <a:gd name="T0" fmla="*/ 25400 w 48"/>
              <a:gd name="T1" fmla="*/ 12700 h 48"/>
              <a:gd name="T2" fmla="*/ 24871 w 48"/>
              <a:gd name="T3" fmla="*/ 12700 h 48"/>
              <a:gd name="T4" fmla="*/ 24871 w 48"/>
              <a:gd name="T5" fmla="*/ 13758 h 48"/>
              <a:gd name="T6" fmla="*/ 24871 w 48"/>
              <a:gd name="T7" fmla="*/ 14817 h 48"/>
              <a:gd name="T8" fmla="*/ 23813 w 48"/>
              <a:gd name="T9" fmla="*/ 17463 h 48"/>
              <a:gd name="T10" fmla="*/ 22754 w 48"/>
              <a:gd name="T11" fmla="*/ 19050 h 48"/>
              <a:gd name="T12" fmla="*/ 21696 w 48"/>
              <a:gd name="T13" fmla="*/ 21696 h 48"/>
              <a:gd name="T14" fmla="*/ 19050 w 48"/>
              <a:gd name="T15" fmla="*/ 23283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4233 h 48"/>
              <a:gd name="T38" fmla="*/ 7408 w 48"/>
              <a:gd name="T39" fmla="*/ 1058 h 48"/>
              <a:gd name="T40" fmla="*/ 12700 w 48"/>
              <a:gd name="T41" fmla="*/ 0 h 48"/>
              <a:gd name="T42" fmla="*/ 16933 w 48"/>
              <a:gd name="T43" fmla="*/ 1058 h 48"/>
              <a:gd name="T44" fmla="*/ 21696 w 48"/>
              <a:gd name="T45" fmla="*/ 4233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000000"/>
          </a:solidFill>
          <a:ln w="9525">
            <a:noFill/>
            <a:round/>
            <a:headEnd/>
            <a:tailEnd/>
          </a:ln>
        </p:spPr>
        <p:txBody>
          <a:bodyPr/>
          <a:lstStyle/>
          <a:p>
            <a:endParaRPr lang="en-US"/>
          </a:p>
        </p:txBody>
      </p:sp>
      <p:sp>
        <p:nvSpPr>
          <p:cNvPr id="19" name="Freeform 18"/>
          <p:cNvSpPr>
            <a:spLocks/>
          </p:cNvSpPr>
          <p:nvPr/>
        </p:nvSpPr>
        <p:spPr bwMode="auto">
          <a:xfrm>
            <a:off x="7192963" y="3668713"/>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6933 h 48"/>
              <a:gd name="T10" fmla="*/ 23283 w 48"/>
              <a:gd name="T11" fmla="*/ 19050 h 48"/>
              <a:gd name="T12" fmla="*/ 21696 w 48"/>
              <a:gd name="T13" fmla="*/ 21696 h 48"/>
              <a:gd name="T14" fmla="*/ 19050 w 48"/>
              <a:gd name="T15" fmla="*/ 22754 h 48"/>
              <a:gd name="T16" fmla="*/ 17463 w 48"/>
              <a:gd name="T17" fmla="*/ 24342 h 48"/>
              <a:gd name="T18" fmla="*/ 14817 w 48"/>
              <a:gd name="T19" fmla="*/ 24871 h 48"/>
              <a:gd name="T20" fmla="*/ 13758 w 48"/>
              <a:gd name="T21" fmla="*/ 24871 h 48"/>
              <a:gd name="T22" fmla="*/ 12700 w 48"/>
              <a:gd name="T23" fmla="*/ 24871 h 48"/>
              <a:gd name="T24" fmla="*/ 12700 w 48"/>
              <a:gd name="T25" fmla="*/ 25400 h 48"/>
              <a:gd name="T26" fmla="*/ 7937 w 48"/>
              <a:gd name="T27" fmla="*/ 24342 h 48"/>
              <a:gd name="T28" fmla="*/ 4233 w 48"/>
              <a:gd name="T29" fmla="*/ 21696 h 48"/>
              <a:gd name="T30" fmla="*/ 1058 w 48"/>
              <a:gd name="T31" fmla="*/ 16933 h 48"/>
              <a:gd name="T32" fmla="*/ 0 w 48"/>
              <a:gd name="T33" fmla="*/ 12700 h 48"/>
              <a:gd name="T34" fmla="*/ 1058 w 48"/>
              <a:gd name="T35" fmla="*/ 7408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2"/>
                </a:lnTo>
                <a:lnTo>
                  <a:pt x="44" y="36"/>
                </a:lnTo>
                <a:lnTo>
                  <a:pt x="41" y="41"/>
                </a:lnTo>
                <a:lnTo>
                  <a:pt x="36" y="43"/>
                </a:lnTo>
                <a:lnTo>
                  <a:pt x="33" y="46"/>
                </a:lnTo>
                <a:lnTo>
                  <a:pt x="28" y="47"/>
                </a:lnTo>
                <a:lnTo>
                  <a:pt x="26" y="47"/>
                </a:lnTo>
                <a:lnTo>
                  <a:pt x="24" y="47"/>
                </a:lnTo>
                <a:lnTo>
                  <a:pt x="24" y="48"/>
                </a:lnTo>
                <a:lnTo>
                  <a:pt x="15" y="46"/>
                </a:lnTo>
                <a:lnTo>
                  <a:pt x="8" y="41"/>
                </a:lnTo>
                <a:lnTo>
                  <a:pt x="2" y="32"/>
                </a:lnTo>
                <a:lnTo>
                  <a:pt x="0" y="24"/>
                </a:lnTo>
                <a:lnTo>
                  <a:pt x="2" y="14"/>
                </a:lnTo>
                <a:lnTo>
                  <a:pt x="8"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20" name="Freeform 19"/>
          <p:cNvSpPr>
            <a:spLocks/>
          </p:cNvSpPr>
          <p:nvPr/>
        </p:nvSpPr>
        <p:spPr bwMode="auto">
          <a:xfrm>
            <a:off x="7159625" y="362902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167 h 48"/>
              <a:gd name="T14" fmla="*/ 19050 w 48"/>
              <a:gd name="T15" fmla="*/ 22754 h 48"/>
              <a:gd name="T16" fmla="*/ 16933 w 48"/>
              <a:gd name="T17" fmla="*/ 23813 h 48"/>
              <a:gd name="T18" fmla="*/ 1481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0"/>
                </a:lnTo>
                <a:lnTo>
                  <a:pt x="36" y="43"/>
                </a:lnTo>
                <a:lnTo>
                  <a:pt x="32" y="45"/>
                </a:lnTo>
                <a:lnTo>
                  <a:pt x="28"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21" name="Freeform 20"/>
          <p:cNvSpPr>
            <a:spLocks/>
          </p:cNvSpPr>
          <p:nvPr/>
        </p:nvSpPr>
        <p:spPr bwMode="auto">
          <a:xfrm>
            <a:off x="7127875" y="3589338"/>
            <a:ext cx="25400" cy="25400"/>
          </a:xfrm>
          <a:custGeom>
            <a:avLst/>
            <a:gdLst>
              <a:gd name="T0" fmla="*/ 25400 w 48"/>
              <a:gd name="T1" fmla="*/ 12700 h 48"/>
              <a:gd name="T2" fmla="*/ 24342 w 48"/>
              <a:gd name="T3" fmla="*/ 12700 h 48"/>
              <a:gd name="T4" fmla="*/ 24342 w 48"/>
              <a:gd name="T5" fmla="*/ 13229 h 48"/>
              <a:gd name="T6" fmla="*/ 24342 w 48"/>
              <a:gd name="T7" fmla="*/ 14817 h 48"/>
              <a:gd name="T8" fmla="*/ 23813 w 48"/>
              <a:gd name="T9" fmla="*/ 17463 h 48"/>
              <a:gd name="T10" fmla="*/ 22754 w 48"/>
              <a:gd name="T11" fmla="*/ 19050 h 48"/>
              <a:gd name="T12" fmla="*/ 21167 w 48"/>
              <a:gd name="T13" fmla="*/ 21696 h 48"/>
              <a:gd name="T14" fmla="*/ 19050 w 48"/>
              <a:gd name="T15" fmla="*/ 22754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8"/>
                </a:lnTo>
                <a:lnTo>
                  <a:pt x="45" y="33"/>
                </a:lnTo>
                <a:lnTo>
                  <a:pt x="43" y="36"/>
                </a:lnTo>
                <a:lnTo>
                  <a:pt x="40" y="41"/>
                </a:lnTo>
                <a:lnTo>
                  <a:pt x="36" y="43"/>
                </a:lnTo>
                <a:lnTo>
                  <a:pt x="32" y="46"/>
                </a:lnTo>
                <a:lnTo>
                  <a:pt x="27"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0" y="7"/>
                </a:lnTo>
                <a:lnTo>
                  <a:pt x="45" y="15"/>
                </a:lnTo>
                <a:lnTo>
                  <a:pt x="48" y="24"/>
                </a:lnTo>
                <a:close/>
              </a:path>
            </a:pathLst>
          </a:custGeom>
          <a:solidFill>
            <a:srgbClr val="000000"/>
          </a:solidFill>
          <a:ln w="9525">
            <a:noFill/>
            <a:round/>
            <a:headEnd/>
            <a:tailEnd/>
          </a:ln>
        </p:spPr>
        <p:txBody>
          <a:bodyPr/>
          <a:lstStyle/>
          <a:p>
            <a:endParaRPr lang="en-US"/>
          </a:p>
        </p:txBody>
      </p:sp>
      <p:sp>
        <p:nvSpPr>
          <p:cNvPr id="22" name="Freeform 21"/>
          <p:cNvSpPr>
            <a:spLocks/>
          </p:cNvSpPr>
          <p:nvPr/>
        </p:nvSpPr>
        <p:spPr bwMode="auto">
          <a:xfrm>
            <a:off x="7094538" y="3551238"/>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7463 w 48"/>
              <a:gd name="T17" fmla="*/ 23813 h 48"/>
              <a:gd name="T18" fmla="*/ 14817 w 48"/>
              <a:gd name="T19" fmla="*/ 24871 h 48"/>
              <a:gd name="T20" fmla="*/ 13229 w 48"/>
              <a:gd name="T21" fmla="*/ 24871 h 48"/>
              <a:gd name="T22" fmla="*/ 12700 w 48"/>
              <a:gd name="T23" fmla="*/ 24871 h 48"/>
              <a:gd name="T24" fmla="*/ 12700 w 48"/>
              <a:gd name="T25" fmla="*/ 25400 h 48"/>
              <a:gd name="T26" fmla="*/ 7937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3" y="45"/>
                </a:lnTo>
                <a:lnTo>
                  <a:pt x="28" y="47"/>
                </a:lnTo>
                <a:lnTo>
                  <a:pt x="25" y="47"/>
                </a:lnTo>
                <a:lnTo>
                  <a:pt x="24" y="47"/>
                </a:lnTo>
                <a:lnTo>
                  <a:pt x="24" y="48"/>
                </a:lnTo>
                <a:lnTo>
                  <a:pt x="15" y="45"/>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23" name="Freeform 22"/>
          <p:cNvSpPr>
            <a:spLocks/>
          </p:cNvSpPr>
          <p:nvPr/>
        </p:nvSpPr>
        <p:spPr bwMode="auto">
          <a:xfrm>
            <a:off x="7061200" y="3511550"/>
            <a:ext cx="25400" cy="25400"/>
          </a:xfrm>
          <a:custGeom>
            <a:avLst/>
            <a:gdLst>
              <a:gd name="T0" fmla="*/ 25400 w 48"/>
              <a:gd name="T1" fmla="*/ 12700 h 48"/>
              <a:gd name="T2" fmla="*/ 24871 w 48"/>
              <a:gd name="T3" fmla="*/ 12700 h 48"/>
              <a:gd name="T4" fmla="*/ 24871 w 48"/>
              <a:gd name="T5" fmla="*/ 13758 h 48"/>
              <a:gd name="T6" fmla="*/ 24871 w 48"/>
              <a:gd name="T7" fmla="*/ 14817 h 48"/>
              <a:gd name="T8" fmla="*/ 23813 w 48"/>
              <a:gd name="T9" fmla="*/ 17463 h 48"/>
              <a:gd name="T10" fmla="*/ 22754 w 48"/>
              <a:gd name="T11" fmla="*/ 19050 h 48"/>
              <a:gd name="T12" fmla="*/ 21696 w 48"/>
              <a:gd name="T13" fmla="*/ 21696 h 48"/>
              <a:gd name="T14" fmla="*/ 19050 w 48"/>
              <a:gd name="T15" fmla="*/ 23283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4233 h 48"/>
              <a:gd name="T38" fmla="*/ 7408 w 48"/>
              <a:gd name="T39" fmla="*/ 1058 h 48"/>
              <a:gd name="T40" fmla="*/ 12700 w 48"/>
              <a:gd name="T41" fmla="*/ 0 h 48"/>
              <a:gd name="T42" fmla="*/ 16933 w 48"/>
              <a:gd name="T43" fmla="*/ 1058 h 48"/>
              <a:gd name="T44" fmla="*/ 21696 w 48"/>
              <a:gd name="T45" fmla="*/ 4233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000000"/>
          </a:solidFill>
          <a:ln w="9525">
            <a:noFill/>
            <a:round/>
            <a:headEnd/>
            <a:tailEnd/>
          </a:ln>
        </p:spPr>
        <p:txBody>
          <a:bodyPr/>
          <a:lstStyle/>
          <a:p>
            <a:endParaRPr lang="en-US"/>
          </a:p>
        </p:txBody>
      </p:sp>
      <p:sp>
        <p:nvSpPr>
          <p:cNvPr id="24" name="Freeform 23"/>
          <p:cNvSpPr>
            <a:spLocks/>
          </p:cNvSpPr>
          <p:nvPr/>
        </p:nvSpPr>
        <p:spPr bwMode="auto">
          <a:xfrm>
            <a:off x="7027863" y="3471863"/>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7463 h 48"/>
              <a:gd name="T10" fmla="*/ 23283 w 48"/>
              <a:gd name="T11" fmla="*/ 19050 h 48"/>
              <a:gd name="T12" fmla="*/ 21696 w 48"/>
              <a:gd name="T13" fmla="*/ 21696 h 48"/>
              <a:gd name="T14" fmla="*/ 19050 w 48"/>
              <a:gd name="T15" fmla="*/ 22754 h 48"/>
              <a:gd name="T16" fmla="*/ 17463 w 48"/>
              <a:gd name="T17" fmla="*/ 24342 h 48"/>
              <a:gd name="T18" fmla="*/ 14817 w 48"/>
              <a:gd name="T19" fmla="*/ 24871 h 48"/>
              <a:gd name="T20" fmla="*/ 13758 w 48"/>
              <a:gd name="T21" fmla="*/ 24871 h 48"/>
              <a:gd name="T22" fmla="*/ 12700 w 48"/>
              <a:gd name="T23" fmla="*/ 24871 h 48"/>
              <a:gd name="T24" fmla="*/ 12700 w 48"/>
              <a:gd name="T25" fmla="*/ 25400 h 48"/>
              <a:gd name="T26" fmla="*/ 7937 w 48"/>
              <a:gd name="T27" fmla="*/ 24342 h 48"/>
              <a:gd name="T28" fmla="*/ 4233 w 48"/>
              <a:gd name="T29" fmla="*/ 21696 h 48"/>
              <a:gd name="T30" fmla="*/ 1058 w 48"/>
              <a:gd name="T31" fmla="*/ 17463 h 48"/>
              <a:gd name="T32" fmla="*/ 0 w 48"/>
              <a:gd name="T33" fmla="*/ 12700 h 48"/>
              <a:gd name="T34" fmla="*/ 1058 w 48"/>
              <a:gd name="T35" fmla="*/ 7937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3"/>
                </a:lnTo>
                <a:lnTo>
                  <a:pt x="44" y="36"/>
                </a:lnTo>
                <a:lnTo>
                  <a:pt x="41" y="41"/>
                </a:lnTo>
                <a:lnTo>
                  <a:pt x="36" y="43"/>
                </a:lnTo>
                <a:lnTo>
                  <a:pt x="33" y="46"/>
                </a:lnTo>
                <a:lnTo>
                  <a:pt x="28" y="47"/>
                </a:lnTo>
                <a:lnTo>
                  <a:pt x="26" y="47"/>
                </a:lnTo>
                <a:lnTo>
                  <a:pt x="24" y="47"/>
                </a:lnTo>
                <a:lnTo>
                  <a:pt x="24" y="48"/>
                </a:lnTo>
                <a:lnTo>
                  <a:pt x="15" y="46"/>
                </a:lnTo>
                <a:lnTo>
                  <a:pt x="8" y="41"/>
                </a:lnTo>
                <a:lnTo>
                  <a:pt x="2" y="33"/>
                </a:lnTo>
                <a:lnTo>
                  <a:pt x="0" y="24"/>
                </a:lnTo>
                <a:lnTo>
                  <a:pt x="2" y="15"/>
                </a:lnTo>
                <a:lnTo>
                  <a:pt x="8" y="7"/>
                </a:lnTo>
                <a:lnTo>
                  <a:pt x="15" y="1"/>
                </a:lnTo>
                <a:lnTo>
                  <a:pt x="24" y="0"/>
                </a:lnTo>
                <a:lnTo>
                  <a:pt x="33" y="1"/>
                </a:lnTo>
                <a:lnTo>
                  <a:pt x="41" y="7"/>
                </a:lnTo>
                <a:lnTo>
                  <a:pt x="46" y="15"/>
                </a:lnTo>
                <a:lnTo>
                  <a:pt x="48" y="24"/>
                </a:lnTo>
                <a:close/>
              </a:path>
            </a:pathLst>
          </a:custGeom>
          <a:solidFill>
            <a:srgbClr val="000000"/>
          </a:solidFill>
          <a:ln w="9525">
            <a:noFill/>
            <a:round/>
            <a:headEnd/>
            <a:tailEnd/>
          </a:ln>
        </p:spPr>
        <p:txBody>
          <a:bodyPr/>
          <a:lstStyle/>
          <a:p>
            <a:endParaRPr lang="en-US"/>
          </a:p>
        </p:txBody>
      </p:sp>
      <p:sp>
        <p:nvSpPr>
          <p:cNvPr id="25" name="Freeform 24"/>
          <p:cNvSpPr>
            <a:spLocks/>
          </p:cNvSpPr>
          <p:nvPr/>
        </p:nvSpPr>
        <p:spPr bwMode="auto">
          <a:xfrm>
            <a:off x="6994525" y="343217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6933 w 48"/>
              <a:gd name="T17" fmla="*/ 23813 h 48"/>
              <a:gd name="T18" fmla="*/ 14817 w 48"/>
              <a:gd name="T19" fmla="*/ 24871 h 48"/>
              <a:gd name="T20" fmla="*/ 13229 w 48"/>
              <a:gd name="T21" fmla="*/ 24871 h 48"/>
              <a:gd name="T22" fmla="*/ 12700 w 48"/>
              <a:gd name="T23" fmla="*/ 24871 h 48"/>
              <a:gd name="T24" fmla="*/ 12700 w 48"/>
              <a:gd name="T25" fmla="*/ 25400 h 48"/>
              <a:gd name="T26" fmla="*/ 7408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2" y="45"/>
                </a:lnTo>
                <a:lnTo>
                  <a:pt x="28"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26" name="Freeform 25"/>
          <p:cNvSpPr>
            <a:spLocks/>
          </p:cNvSpPr>
          <p:nvPr/>
        </p:nvSpPr>
        <p:spPr bwMode="auto">
          <a:xfrm>
            <a:off x="6962775" y="3394075"/>
            <a:ext cx="25400" cy="25400"/>
          </a:xfrm>
          <a:custGeom>
            <a:avLst/>
            <a:gdLst>
              <a:gd name="T0" fmla="*/ 25400 w 48"/>
              <a:gd name="T1" fmla="*/ 12700 h 48"/>
              <a:gd name="T2" fmla="*/ 24342 w 48"/>
              <a:gd name="T3" fmla="*/ 12700 h 48"/>
              <a:gd name="T4" fmla="*/ 24342 w 48"/>
              <a:gd name="T5" fmla="*/ 13229 h 48"/>
              <a:gd name="T6" fmla="*/ 24342 w 48"/>
              <a:gd name="T7" fmla="*/ 14287 h 48"/>
              <a:gd name="T8" fmla="*/ 23813 w 48"/>
              <a:gd name="T9" fmla="*/ 16933 h 48"/>
              <a:gd name="T10" fmla="*/ 22754 w 48"/>
              <a:gd name="T11" fmla="*/ 19050 h 48"/>
              <a:gd name="T12" fmla="*/ 21167 w 48"/>
              <a:gd name="T13" fmla="*/ 21167 h 48"/>
              <a:gd name="T14" fmla="*/ 19050 w 48"/>
              <a:gd name="T15" fmla="*/ 22754 h 48"/>
              <a:gd name="T16" fmla="*/ 16933 w 48"/>
              <a:gd name="T17" fmla="*/ 23813 h 48"/>
              <a:gd name="T18" fmla="*/ 1428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7"/>
                </a:lnTo>
                <a:lnTo>
                  <a:pt x="45" y="32"/>
                </a:lnTo>
                <a:lnTo>
                  <a:pt x="43" y="36"/>
                </a:lnTo>
                <a:lnTo>
                  <a:pt x="40" y="40"/>
                </a:lnTo>
                <a:lnTo>
                  <a:pt x="36" y="43"/>
                </a:lnTo>
                <a:lnTo>
                  <a:pt x="32" y="45"/>
                </a:lnTo>
                <a:lnTo>
                  <a:pt x="27"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000000"/>
          </a:solidFill>
          <a:ln w="9525">
            <a:noFill/>
            <a:round/>
            <a:headEnd/>
            <a:tailEnd/>
          </a:ln>
        </p:spPr>
        <p:txBody>
          <a:bodyPr/>
          <a:lstStyle/>
          <a:p>
            <a:endParaRPr lang="en-US"/>
          </a:p>
        </p:txBody>
      </p:sp>
      <p:sp>
        <p:nvSpPr>
          <p:cNvPr id="27" name="Freeform 26"/>
          <p:cNvSpPr>
            <a:spLocks/>
          </p:cNvSpPr>
          <p:nvPr/>
        </p:nvSpPr>
        <p:spPr bwMode="auto">
          <a:xfrm>
            <a:off x="6929438" y="3354388"/>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7463 h 48"/>
              <a:gd name="T10" fmla="*/ 22754 w 48"/>
              <a:gd name="T11" fmla="*/ 19050 h 48"/>
              <a:gd name="T12" fmla="*/ 21696 w 48"/>
              <a:gd name="T13" fmla="*/ 21696 h 48"/>
              <a:gd name="T14" fmla="*/ 19050 w 48"/>
              <a:gd name="T15" fmla="*/ 22754 h 48"/>
              <a:gd name="T16" fmla="*/ 17463 w 48"/>
              <a:gd name="T17" fmla="*/ 24342 h 48"/>
              <a:gd name="T18" fmla="*/ 14817 w 48"/>
              <a:gd name="T19" fmla="*/ 24871 h 48"/>
              <a:gd name="T20" fmla="*/ 13229 w 48"/>
              <a:gd name="T21" fmla="*/ 24871 h 48"/>
              <a:gd name="T22" fmla="*/ 12700 w 48"/>
              <a:gd name="T23" fmla="*/ 24871 h 48"/>
              <a:gd name="T24" fmla="*/ 12700 w 48"/>
              <a:gd name="T25" fmla="*/ 25400 h 48"/>
              <a:gd name="T26" fmla="*/ 7937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000000"/>
          </a:solidFill>
          <a:ln w="9525">
            <a:noFill/>
            <a:round/>
            <a:headEnd/>
            <a:tailEnd/>
          </a:ln>
        </p:spPr>
        <p:txBody>
          <a:bodyPr/>
          <a:lstStyle/>
          <a:p>
            <a:endParaRPr lang="en-US"/>
          </a:p>
        </p:txBody>
      </p:sp>
      <p:sp>
        <p:nvSpPr>
          <p:cNvPr id="28" name="Freeform 27"/>
          <p:cNvSpPr>
            <a:spLocks/>
          </p:cNvSpPr>
          <p:nvPr/>
        </p:nvSpPr>
        <p:spPr bwMode="auto">
          <a:xfrm>
            <a:off x="6940550" y="3316288"/>
            <a:ext cx="25400" cy="25400"/>
          </a:xfrm>
          <a:custGeom>
            <a:avLst/>
            <a:gdLst>
              <a:gd name="T0" fmla="*/ 25400 w 48"/>
              <a:gd name="T1" fmla="*/ 12700 h 48"/>
              <a:gd name="T2" fmla="*/ 24871 w 48"/>
              <a:gd name="T3" fmla="*/ 12700 h 48"/>
              <a:gd name="T4" fmla="*/ 24871 w 48"/>
              <a:gd name="T5" fmla="*/ 13758 h 48"/>
              <a:gd name="T6" fmla="*/ 24871 w 48"/>
              <a:gd name="T7" fmla="*/ 14817 h 48"/>
              <a:gd name="T8" fmla="*/ 23813 w 48"/>
              <a:gd name="T9" fmla="*/ 17463 h 48"/>
              <a:gd name="T10" fmla="*/ 22754 w 48"/>
              <a:gd name="T11" fmla="*/ 19050 h 48"/>
              <a:gd name="T12" fmla="*/ 21696 w 48"/>
              <a:gd name="T13" fmla="*/ 21696 h 48"/>
              <a:gd name="T14" fmla="*/ 19050 w 48"/>
              <a:gd name="T15" fmla="*/ 23283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4233 h 48"/>
              <a:gd name="T38" fmla="*/ 7408 w 48"/>
              <a:gd name="T39" fmla="*/ 1058 h 48"/>
              <a:gd name="T40" fmla="*/ 12700 w 48"/>
              <a:gd name="T41" fmla="*/ 0 h 48"/>
              <a:gd name="T42" fmla="*/ 16933 w 48"/>
              <a:gd name="T43" fmla="*/ 1058 h 48"/>
              <a:gd name="T44" fmla="*/ 21696 w 48"/>
              <a:gd name="T45" fmla="*/ 4233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6"/>
                </a:lnTo>
                <a:lnTo>
                  <a:pt x="47" y="28"/>
                </a:lnTo>
                <a:lnTo>
                  <a:pt x="45" y="33"/>
                </a:lnTo>
                <a:lnTo>
                  <a:pt x="43" y="36"/>
                </a:lnTo>
                <a:lnTo>
                  <a:pt x="41" y="41"/>
                </a:lnTo>
                <a:lnTo>
                  <a:pt x="36" y="44"/>
                </a:lnTo>
                <a:lnTo>
                  <a:pt x="32" y="46"/>
                </a:lnTo>
                <a:lnTo>
                  <a:pt x="27"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5" y="15"/>
                </a:lnTo>
                <a:lnTo>
                  <a:pt x="48" y="24"/>
                </a:lnTo>
                <a:close/>
              </a:path>
            </a:pathLst>
          </a:custGeom>
          <a:solidFill>
            <a:srgbClr val="000000"/>
          </a:solidFill>
          <a:ln w="9525">
            <a:noFill/>
            <a:round/>
            <a:headEnd/>
            <a:tailEnd/>
          </a:ln>
        </p:spPr>
        <p:txBody>
          <a:bodyPr/>
          <a:lstStyle/>
          <a:p>
            <a:endParaRPr lang="en-US"/>
          </a:p>
        </p:txBody>
      </p:sp>
      <p:sp>
        <p:nvSpPr>
          <p:cNvPr id="29" name="Freeform 28"/>
          <p:cNvSpPr>
            <a:spLocks/>
          </p:cNvSpPr>
          <p:nvPr/>
        </p:nvSpPr>
        <p:spPr bwMode="auto">
          <a:xfrm>
            <a:off x="6975475" y="3281363"/>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7463 h 48"/>
              <a:gd name="T10" fmla="*/ 22754 w 48"/>
              <a:gd name="T11" fmla="*/ 19050 h 48"/>
              <a:gd name="T12" fmla="*/ 21696 w 48"/>
              <a:gd name="T13" fmla="*/ 21696 h 48"/>
              <a:gd name="T14" fmla="*/ 19050 w 48"/>
              <a:gd name="T15" fmla="*/ 22754 h 48"/>
              <a:gd name="T16" fmla="*/ 16933 w 48"/>
              <a:gd name="T17" fmla="*/ 24342 h 48"/>
              <a:gd name="T18" fmla="*/ 1481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3"/>
                </a:lnTo>
                <a:lnTo>
                  <a:pt x="43" y="36"/>
                </a:lnTo>
                <a:lnTo>
                  <a:pt x="41" y="41"/>
                </a:lnTo>
                <a:lnTo>
                  <a:pt x="36" y="43"/>
                </a:lnTo>
                <a:lnTo>
                  <a:pt x="32" y="46"/>
                </a:lnTo>
                <a:lnTo>
                  <a:pt x="28" y="47"/>
                </a:lnTo>
                <a:lnTo>
                  <a:pt x="25" y="47"/>
                </a:lnTo>
                <a:lnTo>
                  <a:pt x="24" y="47"/>
                </a:lnTo>
                <a:lnTo>
                  <a:pt x="24" y="48"/>
                </a:lnTo>
                <a:lnTo>
                  <a:pt x="14" y="46"/>
                </a:lnTo>
                <a:lnTo>
                  <a:pt x="7" y="41"/>
                </a:lnTo>
                <a:lnTo>
                  <a:pt x="1" y="33"/>
                </a:lnTo>
                <a:lnTo>
                  <a:pt x="0" y="24"/>
                </a:lnTo>
                <a:lnTo>
                  <a:pt x="1" y="15"/>
                </a:lnTo>
                <a:lnTo>
                  <a:pt x="7" y="7"/>
                </a:lnTo>
                <a:lnTo>
                  <a:pt x="14" y="1"/>
                </a:lnTo>
                <a:lnTo>
                  <a:pt x="24" y="0"/>
                </a:lnTo>
                <a:lnTo>
                  <a:pt x="32" y="1"/>
                </a:lnTo>
                <a:lnTo>
                  <a:pt x="41" y="7"/>
                </a:lnTo>
                <a:lnTo>
                  <a:pt x="46" y="15"/>
                </a:lnTo>
                <a:lnTo>
                  <a:pt x="48" y="24"/>
                </a:lnTo>
                <a:close/>
              </a:path>
            </a:pathLst>
          </a:custGeom>
          <a:solidFill>
            <a:srgbClr val="000000"/>
          </a:solidFill>
          <a:ln w="9525">
            <a:noFill/>
            <a:round/>
            <a:headEnd/>
            <a:tailEnd/>
          </a:ln>
        </p:spPr>
        <p:txBody>
          <a:bodyPr/>
          <a:lstStyle/>
          <a:p>
            <a:endParaRPr lang="en-US"/>
          </a:p>
        </p:txBody>
      </p:sp>
      <p:sp>
        <p:nvSpPr>
          <p:cNvPr id="30" name="Freeform 29"/>
          <p:cNvSpPr>
            <a:spLocks/>
          </p:cNvSpPr>
          <p:nvPr/>
        </p:nvSpPr>
        <p:spPr bwMode="auto">
          <a:xfrm>
            <a:off x="7011988" y="3246438"/>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6933 h 48"/>
              <a:gd name="T10" fmla="*/ 22754 w 48"/>
              <a:gd name="T11" fmla="*/ 19050 h 48"/>
              <a:gd name="T12" fmla="*/ 21696 w 48"/>
              <a:gd name="T13" fmla="*/ 21696 h 48"/>
              <a:gd name="T14" fmla="*/ 19050 w 48"/>
              <a:gd name="T15" fmla="*/ 22754 h 48"/>
              <a:gd name="T16" fmla="*/ 17463 w 48"/>
              <a:gd name="T17" fmla="*/ 24342 h 48"/>
              <a:gd name="T18" fmla="*/ 14817 w 48"/>
              <a:gd name="T19" fmla="*/ 24871 h 48"/>
              <a:gd name="T20" fmla="*/ 13229 w 48"/>
              <a:gd name="T21" fmla="*/ 24871 h 48"/>
              <a:gd name="T22" fmla="*/ 12700 w 48"/>
              <a:gd name="T23" fmla="*/ 24871 h 48"/>
              <a:gd name="T24" fmla="*/ 12700 w 48"/>
              <a:gd name="T25" fmla="*/ 25400 h 48"/>
              <a:gd name="T26" fmla="*/ 7937 w 48"/>
              <a:gd name="T27" fmla="*/ 24342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2"/>
                </a:lnTo>
                <a:lnTo>
                  <a:pt x="43" y="36"/>
                </a:lnTo>
                <a:lnTo>
                  <a:pt x="41" y="41"/>
                </a:lnTo>
                <a:lnTo>
                  <a:pt x="36" y="43"/>
                </a:lnTo>
                <a:lnTo>
                  <a:pt x="33" y="46"/>
                </a:lnTo>
                <a:lnTo>
                  <a:pt x="28" y="47"/>
                </a:lnTo>
                <a:lnTo>
                  <a:pt x="25" y="47"/>
                </a:lnTo>
                <a:lnTo>
                  <a:pt x="24" y="47"/>
                </a:lnTo>
                <a:lnTo>
                  <a:pt x="24" y="48"/>
                </a:lnTo>
                <a:lnTo>
                  <a:pt x="15" y="46"/>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31" name="Freeform 30"/>
          <p:cNvSpPr>
            <a:spLocks/>
          </p:cNvSpPr>
          <p:nvPr/>
        </p:nvSpPr>
        <p:spPr bwMode="auto">
          <a:xfrm>
            <a:off x="7046913" y="320992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3283 w 48"/>
              <a:gd name="T11" fmla="*/ 19050 h 48"/>
              <a:gd name="T12" fmla="*/ 21696 w 48"/>
              <a:gd name="T13" fmla="*/ 21696 h 48"/>
              <a:gd name="T14" fmla="*/ 19050 w 48"/>
              <a:gd name="T15" fmla="*/ 22754 h 48"/>
              <a:gd name="T16" fmla="*/ 17463 w 48"/>
              <a:gd name="T17" fmla="*/ 23813 h 48"/>
              <a:gd name="T18" fmla="*/ 14817 w 48"/>
              <a:gd name="T19" fmla="*/ 24871 h 48"/>
              <a:gd name="T20" fmla="*/ 13758 w 48"/>
              <a:gd name="T21" fmla="*/ 24871 h 48"/>
              <a:gd name="T22" fmla="*/ 12700 w 48"/>
              <a:gd name="T23" fmla="*/ 24871 h 48"/>
              <a:gd name="T24" fmla="*/ 12700 w 48"/>
              <a:gd name="T25" fmla="*/ 25400 h 48"/>
              <a:gd name="T26" fmla="*/ 7937 w 48"/>
              <a:gd name="T27" fmla="*/ 23813 h 48"/>
              <a:gd name="T28" fmla="*/ 4233 w 48"/>
              <a:gd name="T29" fmla="*/ 21696 h 48"/>
              <a:gd name="T30" fmla="*/ 1058 w 48"/>
              <a:gd name="T31" fmla="*/ 16933 h 48"/>
              <a:gd name="T32" fmla="*/ 0 w 48"/>
              <a:gd name="T33" fmla="*/ 12700 h 48"/>
              <a:gd name="T34" fmla="*/ 1058 w 48"/>
              <a:gd name="T35" fmla="*/ 7408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4" y="36"/>
                </a:lnTo>
                <a:lnTo>
                  <a:pt x="41" y="41"/>
                </a:lnTo>
                <a:lnTo>
                  <a:pt x="36" y="43"/>
                </a:lnTo>
                <a:lnTo>
                  <a:pt x="33" y="45"/>
                </a:lnTo>
                <a:lnTo>
                  <a:pt x="28" y="47"/>
                </a:lnTo>
                <a:lnTo>
                  <a:pt x="26" y="47"/>
                </a:lnTo>
                <a:lnTo>
                  <a:pt x="24" y="47"/>
                </a:lnTo>
                <a:lnTo>
                  <a:pt x="24" y="48"/>
                </a:lnTo>
                <a:lnTo>
                  <a:pt x="15" y="45"/>
                </a:lnTo>
                <a:lnTo>
                  <a:pt x="8" y="41"/>
                </a:lnTo>
                <a:lnTo>
                  <a:pt x="2" y="32"/>
                </a:lnTo>
                <a:lnTo>
                  <a:pt x="0" y="24"/>
                </a:lnTo>
                <a:lnTo>
                  <a:pt x="2" y="14"/>
                </a:lnTo>
                <a:lnTo>
                  <a:pt x="8"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32" name="Freeform 31"/>
          <p:cNvSpPr>
            <a:spLocks/>
          </p:cNvSpPr>
          <p:nvPr/>
        </p:nvSpPr>
        <p:spPr bwMode="auto">
          <a:xfrm>
            <a:off x="7083425" y="3175000"/>
            <a:ext cx="25400" cy="25400"/>
          </a:xfrm>
          <a:custGeom>
            <a:avLst/>
            <a:gdLst>
              <a:gd name="T0" fmla="*/ 25400 w 48"/>
              <a:gd name="T1" fmla="*/ 12700 h 48"/>
              <a:gd name="T2" fmla="*/ 24342 w 48"/>
              <a:gd name="T3" fmla="*/ 12700 h 48"/>
              <a:gd name="T4" fmla="*/ 24342 w 48"/>
              <a:gd name="T5" fmla="*/ 13229 h 48"/>
              <a:gd name="T6" fmla="*/ 24342 w 48"/>
              <a:gd name="T7" fmla="*/ 14287 h 48"/>
              <a:gd name="T8" fmla="*/ 23813 w 48"/>
              <a:gd name="T9" fmla="*/ 16933 h 48"/>
              <a:gd name="T10" fmla="*/ 22754 w 48"/>
              <a:gd name="T11" fmla="*/ 19050 h 48"/>
              <a:gd name="T12" fmla="*/ 21167 w 48"/>
              <a:gd name="T13" fmla="*/ 21167 h 48"/>
              <a:gd name="T14" fmla="*/ 19050 w 48"/>
              <a:gd name="T15" fmla="*/ 22754 h 48"/>
              <a:gd name="T16" fmla="*/ 16933 w 48"/>
              <a:gd name="T17" fmla="*/ 23813 h 48"/>
              <a:gd name="T18" fmla="*/ 1428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7"/>
                </a:lnTo>
                <a:lnTo>
                  <a:pt x="45" y="32"/>
                </a:lnTo>
                <a:lnTo>
                  <a:pt x="43" y="36"/>
                </a:lnTo>
                <a:lnTo>
                  <a:pt x="40" y="40"/>
                </a:lnTo>
                <a:lnTo>
                  <a:pt x="36" y="43"/>
                </a:lnTo>
                <a:lnTo>
                  <a:pt x="32" y="45"/>
                </a:lnTo>
                <a:lnTo>
                  <a:pt x="27"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000000"/>
          </a:solidFill>
          <a:ln w="9525">
            <a:noFill/>
            <a:round/>
            <a:headEnd/>
            <a:tailEnd/>
          </a:ln>
        </p:spPr>
        <p:txBody>
          <a:bodyPr/>
          <a:lstStyle/>
          <a:p>
            <a:endParaRPr lang="en-US"/>
          </a:p>
        </p:txBody>
      </p:sp>
      <p:sp>
        <p:nvSpPr>
          <p:cNvPr id="33" name="Freeform 32"/>
          <p:cNvSpPr>
            <a:spLocks/>
          </p:cNvSpPr>
          <p:nvPr/>
        </p:nvSpPr>
        <p:spPr bwMode="auto">
          <a:xfrm>
            <a:off x="7118350" y="3138488"/>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3813 w 48"/>
              <a:gd name="T9" fmla="*/ 16933 h 48"/>
              <a:gd name="T10" fmla="*/ 22754 w 48"/>
              <a:gd name="T11" fmla="*/ 19050 h 48"/>
              <a:gd name="T12" fmla="*/ 21696 w 48"/>
              <a:gd name="T13" fmla="*/ 21696 h 48"/>
              <a:gd name="T14" fmla="*/ 19050 w 48"/>
              <a:gd name="T15" fmla="*/ 22754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5" y="32"/>
                </a:lnTo>
                <a:lnTo>
                  <a:pt x="43" y="36"/>
                </a:lnTo>
                <a:lnTo>
                  <a:pt x="41" y="41"/>
                </a:lnTo>
                <a:lnTo>
                  <a:pt x="36" y="43"/>
                </a:lnTo>
                <a:lnTo>
                  <a:pt x="32" y="46"/>
                </a:lnTo>
                <a:lnTo>
                  <a:pt x="27"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000000"/>
          </a:solidFill>
          <a:ln w="9525">
            <a:noFill/>
            <a:round/>
            <a:headEnd/>
            <a:tailEnd/>
          </a:ln>
        </p:spPr>
        <p:txBody>
          <a:bodyPr/>
          <a:lstStyle/>
          <a:p>
            <a:endParaRPr lang="en-US"/>
          </a:p>
        </p:txBody>
      </p:sp>
      <p:sp>
        <p:nvSpPr>
          <p:cNvPr id="34" name="Freeform 33"/>
          <p:cNvSpPr>
            <a:spLocks/>
          </p:cNvSpPr>
          <p:nvPr/>
        </p:nvSpPr>
        <p:spPr bwMode="auto">
          <a:xfrm>
            <a:off x="7153275" y="310197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6933 w 48"/>
              <a:gd name="T17" fmla="*/ 23813 h 48"/>
              <a:gd name="T18" fmla="*/ 14817 w 48"/>
              <a:gd name="T19" fmla="*/ 24871 h 48"/>
              <a:gd name="T20" fmla="*/ 13229 w 48"/>
              <a:gd name="T21" fmla="*/ 24871 h 48"/>
              <a:gd name="T22" fmla="*/ 12700 w 48"/>
              <a:gd name="T23" fmla="*/ 24871 h 48"/>
              <a:gd name="T24" fmla="*/ 12700 w 48"/>
              <a:gd name="T25" fmla="*/ 25400 h 48"/>
              <a:gd name="T26" fmla="*/ 7408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2" y="45"/>
                </a:lnTo>
                <a:lnTo>
                  <a:pt x="28"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35" name="Freeform 34"/>
          <p:cNvSpPr>
            <a:spLocks/>
          </p:cNvSpPr>
          <p:nvPr/>
        </p:nvSpPr>
        <p:spPr bwMode="auto">
          <a:xfrm>
            <a:off x="7189788" y="3067050"/>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167 h 48"/>
              <a:gd name="T14" fmla="*/ 19050 w 48"/>
              <a:gd name="T15" fmla="*/ 22754 h 48"/>
              <a:gd name="T16" fmla="*/ 17463 w 48"/>
              <a:gd name="T17" fmla="*/ 23813 h 48"/>
              <a:gd name="T18" fmla="*/ 14817 w 48"/>
              <a:gd name="T19" fmla="*/ 24342 h 48"/>
              <a:gd name="T20" fmla="*/ 13229 w 48"/>
              <a:gd name="T21" fmla="*/ 24342 h 48"/>
              <a:gd name="T22" fmla="*/ 12700 w 48"/>
              <a:gd name="T23" fmla="*/ 24342 h 48"/>
              <a:gd name="T24" fmla="*/ 12700 w 48"/>
              <a:gd name="T25" fmla="*/ 25400 h 48"/>
              <a:gd name="T26" fmla="*/ 7937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0"/>
                </a:lnTo>
                <a:lnTo>
                  <a:pt x="36" y="43"/>
                </a:lnTo>
                <a:lnTo>
                  <a:pt x="33" y="45"/>
                </a:lnTo>
                <a:lnTo>
                  <a:pt x="28" y="46"/>
                </a:lnTo>
                <a:lnTo>
                  <a:pt x="25" y="46"/>
                </a:lnTo>
                <a:lnTo>
                  <a:pt x="24" y="46"/>
                </a:lnTo>
                <a:lnTo>
                  <a:pt x="24" y="48"/>
                </a:lnTo>
                <a:lnTo>
                  <a:pt x="15" y="45"/>
                </a:lnTo>
                <a:lnTo>
                  <a:pt x="7" y="40"/>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36" name="Freeform 35"/>
          <p:cNvSpPr>
            <a:spLocks/>
          </p:cNvSpPr>
          <p:nvPr/>
        </p:nvSpPr>
        <p:spPr bwMode="auto">
          <a:xfrm>
            <a:off x="7224713" y="3030538"/>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6933 h 48"/>
              <a:gd name="T10" fmla="*/ 23283 w 48"/>
              <a:gd name="T11" fmla="*/ 19050 h 48"/>
              <a:gd name="T12" fmla="*/ 21696 w 48"/>
              <a:gd name="T13" fmla="*/ 21696 h 48"/>
              <a:gd name="T14" fmla="*/ 19050 w 48"/>
              <a:gd name="T15" fmla="*/ 22754 h 48"/>
              <a:gd name="T16" fmla="*/ 17463 w 48"/>
              <a:gd name="T17" fmla="*/ 24342 h 48"/>
              <a:gd name="T18" fmla="*/ 14817 w 48"/>
              <a:gd name="T19" fmla="*/ 24871 h 48"/>
              <a:gd name="T20" fmla="*/ 13758 w 48"/>
              <a:gd name="T21" fmla="*/ 24871 h 48"/>
              <a:gd name="T22" fmla="*/ 12700 w 48"/>
              <a:gd name="T23" fmla="*/ 24871 h 48"/>
              <a:gd name="T24" fmla="*/ 12700 w 48"/>
              <a:gd name="T25" fmla="*/ 25400 h 48"/>
              <a:gd name="T26" fmla="*/ 7937 w 48"/>
              <a:gd name="T27" fmla="*/ 24342 h 48"/>
              <a:gd name="T28" fmla="*/ 4233 w 48"/>
              <a:gd name="T29" fmla="*/ 21696 h 48"/>
              <a:gd name="T30" fmla="*/ 1058 w 48"/>
              <a:gd name="T31" fmla="*/ 16933 h 48"/>
              <a:gd name="T32" fmla="*/ 0 w 48"/>
              <a:gd name="T33" fmla="*/ 12700 h 48"/>
              <a:gd name="T34" fmla="*/ 1058 w 48"/>
              <a:gd name="T35" fmla="*/ 7408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2"/>
                </a:lnTo>
                <a:lnTo>
                  <a:pt x="44" y="36"/>
                </a:lnTo>
                <a:lnTo>
                  <a:pt x="41" y="41"/>
                </a:lnTo>
                <a:lnTo>
                  <a:pt x="36" y="43"/>
                </a:lnTo>
                <a:lnTo>
                  <a:pt x="33" y="46"/>
                </a:lnTo>
                <a:lnTo>
                  <a:pt x="28" y="47"/>
                </a:lnTo>
                <a:lnTo>
                  <a:pt x="26" y="47"/>
                </a:lnTo>
                <a:lnTo>
                  <a:pt x="24" y="47"/>
                </a:lnTo>
                <a:lnTo>
                  <a:pt x="24" y="48"/>
                </a:lnTo>
                <a:lnTo>
                  <a:pt x="15" y="46"/>
                </a:lnTo>
                <a:lnTo>
                  <a:pt x="8" y="41"/>
                </a:lnTo>
                <a:lnTo>
                  <a:pt x="2" y="32"/>
                </a:lnTo>
                <a:lnTo>
                  <a:pt x="0" y="24"/>
                </a:lnTo>
                <a:lnTo>
                  <a:pt x="2" y="14"/>
                </a:lnTo>
                <a:lnTo>
                  <a:pt x="8"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37" name="Freeform 36"/>
          <p:cNvSpPr>
            <a:spLocks/>
          </p:cNvSpPr>
          <p:nvPr/>
        </p:nvSpPr>
        <p:spPr bwMode="auto">
          <a:xfrm>
            <a:off x="7261225" y="2994025"/>
            <a:ext cx="25400" cy="25400"/>
          </a:xfrm>
          <a:custGeom>
            <a:avLst/>
            <a:gdLst>
              <a:gd name="T0" fmla="*/ 25400 w 48"/>
              <a:gd name="T1" fmla="*/ 12700 h 48"/>
              <a:gd name="T2" fmla="*/ 24342 w 48"/>
              <a:gd name="T3" fmla="*/ 12700 h 48"/>
              <a:gd name="T4" fmla="*/ 24342 w 48"/>
              <a:gd name="T5" fmla="*/ 13229 h 48"/>
              <a:gd name="T6" fmla="*/ 24342 w 48"/>
              <a:gd name="T7" fmla="*/ 14287 h 48"/>
              <a:gd name="T8" fmla="*/ 23813 w 48"/>
              <a:gd name="T9" fmla="*/ 16933 h 48"/>
              <a:gd name="T10" fmla="*/ 22754 w 48"/>
              <a:gd name="T11" fmla="*/ 19050 h 48"/>
              <a:gd name="T12" fmla="*/ 21167 w 48"/>
              <a:gd name="T13" fmla="*/ 21696 h 48"/>
              <a:gd name="T14" fmla="*/ 19050 w 48"/>
              <a:gd name="T15" fmla="*/ 22754 h 48"/>
              <a:gd name="T16" fmla="*/ 16933 w 48"/>
              <a:gd name="T17" fmla="*/ 23813 h 48"/>
              <a:gd name="T18" fmla="*/ 14287 w 48"/>
              <a:gd name="T19" fmla="*/ 24871 h 48"/>
              <a:gd name="T20" fmla="*/ 13229 w 48"/>
              <a:gd name="T21" fmla="*/ 24871 h 48"/>
              <a:gd name="T22" fmla="*/ 12700 w 48"/>
              <a:gd name="T23" fmla="*/ 24871 h 48"/>
              <a:gd name="T24" fmla="*/ 12700 w 48"/>
              <a:gd name="T25" fmla="*/ 25400 h 48"/>
              <a:gd name="T26" fmla="*/ 7408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7"/>
                </a:lnTo>
                <a:lnTo>
                  <a:pt x="45" y="32"/>
                </a:lnTo>
                <a:lnTo>
                  <a:pt x="43" y="36"/>
                </a:lnTo>
                <a:lnTo>
                  <a:pt x="40"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000000"/>
          </a:solidFill>
          <a:ln w="9525">
            <a:noFill/>
            <a:round/>
            <a:headEnd/>
            <a:tailEnd/>
          </a:ln>
        </p:spPr>
        <p:txBody>
          <a:bodyPr/>
          <a:lstStyle/>
          <a:p>
            <a:endParaRPr lang="en-US"/>
          </a:p>
        </p:txBody>
      </p:sp>
      <p:sp>
        <p:nvSpPr>
          <p:cNvPr id="38" name="Freeform 37"/>
          <p:cNvSpPr>
            <a:spLocks/>
          </p:cNvSpPr>
          <p:nvPr/>
        </p:nvSpPr>
        <p:spPr bwMode="auto">
          <a:xfrm>
            <a:off x="7296150" y="2959100"/>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3813 w 48"/>
              <a:gd name="T9" fmla="*/ 16933 h 48"/>
              <a:gd name="T10" fmla="*/ 22754 w 48"/>
              <a:gd name="T11" fmla="*/ 19050 h 48"/>
              <a:gd name="T12" fmla="*/ 21696 w 48"/>
              <a:gd name="T13" fmla="*/ 21167 h 48"/>
              <a:gd name="T14" fmla="*/ 19050 w 48"/>
              <a:gd name="T15" fmla="*/ 22754 h 48"/>
              <a:gd name="T16" fmla="*/ 16933 w 48"/>
              <a:gd name="T17" fmla="*/ 23813 h 48"/>
              <a:gd name="T18" fmla="*/ 1428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5" y="32"/>
                </a:lnTo>
                <a:lnTo>
                  <a:pt x="43" y="36"/>
                </a:lnTo>
                <a:lnTo>
                  <a:pt x="41" y="40"/>
                </a:lnTo>
                <a:lnTo>
                  <a:pt x="36" y="43"/>
                </a:lnTo>
                <a:lnTo>
                  <a:pt x="32" y="45"/>
                </a:lnTo>
                <a:lnTo>
                  <a:pt x="27"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000000"/>
          </a:solidFill>
          <a:ln w="9525">
            <a:noFill/>
            <a:round/>
            <a:headEnd/>
            <a:tailEnd/>
          </a:ln>
        </p:spPr>
        <p:txBody>
          <a:bodyPr/>
          <a:lstStyle/>
          <a:p>
            <a:endParaRPr lang="en-US"/>
          </a:p>
        </p:txBody>
      </p:sp>
      <p:sp>
        <p:nvSpPr>
          <p:cNvPr id="39" name="Freeform 38"/>
          <p:cNvSpPr>
            <a:spLocks/>
          </p:cNvSpPr>
          <p:nvPr/>
        </p:nvSpPr>
        <p:spPr bwMode="auto">
          <a:xfrm>
            <a:off x="7331075" y="2922588"/>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6933 h 48"/>
              <a:gd name="T10" fmla="*/ 22754 w 48"/>
              <a:gd name="T11" fmla="*/ 19050 h 48"/>
              <a:gd name="T12" fmla="*/ 21696 w 48"/>
              <a:gd name="T13" fmla="*/ 21696 h 48"/>
              <a:gd name="T14" fmla="*/ 19050 w 48"/>
              <a:gd name="T15" fmla="*/ 22754 h 48"/>
              <a:gd name="T16" fmla="*/ 16933 w 48"/>
              <a:gd name="T17" fmla="*/ 24342 h 48"/>
              <a:gd name="T18" fmla="*/ 1481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2"/>
                </a:lnTo>
                <a:lnTo>
                  <a:pt x="43" y="36"/>
                </a:lnTo>
                <a:lnTo>
                  <a:pt x="41" y="41"/>
                </a:lnTo>
                <a:lnTo>
                  <a:pt x="36" y="43"/>
                </a:lnTo>
                <a:lnTo>
                  <a:pt x="32" y="46"/>
                </a:lnTo>
                <a:lnTo>
                  <a:pt x="28"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40" name="Freeform 39"/>
          <p:cNvSpPr>
            <a:spLocks/>
          </p:cNvSpPr>
          <p:nvPr/>
        </p:nvSpPr>
        <p:spPr bwMode="auto">
          <a:xfrm>
            <a:off x="7367588" y="288607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7463 w 48"/>
              <a:gd name="T17" fmla="*/ 23813 h 48"/>
              <a:gd name="T18" fmla="*/ 14817 w 48"/>
              <a:gd name="T19" fmla="*/ 24871 h 48"/>
              <a:gd name="T20" fmla="*/ 13229 w 48"/>
              <a:gd name="T21" fmla="*/ 24871 h 48"/>
              <a:gd name="T22" fmla="*/ 12700 w 48"/>
              <a:gd name="T23" fmla="*/ 24871 h 48"/>
              <a:gd name="T24" fmla="*/ 12700 w 48"/>
              <a:gd name="T25" fmla="*/ 25400 h 48"/>
              <a:gd name="T26" fmla="*/ 7937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3" y="45"/>
                </a:lnTo>
                <a:lnTo>
                  <a:pt x="28" y="47"/>
                </a:lnTo>
                <a:lnTo>
                  <a:pt x="25" y="47"/>
                </a:lnTo>
                <a:lnTo>
                  <a:pt x="24" y="47"/>
                </a:lnTo>
                <a:lnTo>
                  <a:pt x="24" y="48"/>
                </a:lnTo>
                <a:lnTo>
                  <a:pt x="15" y="45"/>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41" name="Freeform 40"/>
          <p:cNvSpPr>
            <a:spLocks/>
          </p:cNvSpPr>
          <p:nvPr/>
        </p:nvSpPr>
        <p:spPr bwMode="auto">
          <a:xfrm>
            <a:off x="7402513" y="2849563"/>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7463 h 48"/>
              <a:gd name="T10" fmla="*/ 23283 w 48"/>
              <a:gd name="T11" fmla="*/ 19050 h 48"/>
              <a:gd name="T12" fmla="*/ 21696 w 48"/>
              <a:gd name="T13" fmla="*/ 21696 h 48"/>
              <a:gd name="T14" fmla="*/ 19050 w 48"/>
              <a:gd name="T15" fmla="*/ 22754 h 48"/>
              <a:gd name="T16" fmla="*/ 17463 w 48"/>
              <a:gd name="T17" fmla="*/ 24342 h 48"/>
              <a:gd name="T18" fmla="*/ 14817 w 48"/>
              <a:gd name="T19" fmla="*/ 24871 h 48"/>
              <a:gd name="T20" fmla="*/ 13758 w 48"/>
              <a:gd name="T21" fmla="*/ 24871 h 48"/>
              <a:gd name="T22" fmla="*/ 12700 w 48"/>
              <a:gd name="T23" fmla="*/ 24871 h 48"/>
              <a:gd name="T24" fmla="*/ 12700 w 48"/>
              <a:gd name="T25" fmla="*/ 25400 h 48"/>
              <a:gd name="T26" fmla="*/ 7937 w 48"/>
              <a:gd name="T27" fmla="*/ 24342 h 48"/>
              <a:gd name="T28" fmla="*/ 4233 w 48"/>
              <a:gd name="T29" fmla="*/ 21696 h 48"/>
              <a:gd name="T30" fmla="*/ 1058 w 48"/>
              <a:gd name="T31" fmla="*/ 17463 h 48"/>
              <a:gd name="T32" fmla="*/ 0 w 48"/>
              <a:gd name="T33" fmla="*/ 12700 h 48"/>
              <a:gd name="T34" fmla="*/ 1058 w 48"/>
              <a:gd name="T35" fmla="*/ 7937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3"/>
                </a:lnTo>
                <a:lnTo>
                  <a:pt x="44" y="36"/>
                </a:lnTo>
                <a:lnTo>
                  <a:pt x="41" y="41"/>
                </a:lnTo>
                <a:lnTo>
                  <a:pt x="36" y="43"/>
                </a:lnTo>
                <a:lnTo>
                  <a:pt x="33" y="46"/>
                </a:lnTo>
                <a:lnTo>
                  <a:pt x="28" y="47"/>
                </a:lnTo>
                <a:lnTo>
                  <a:pt x="26" y="47"/>
                </a:lnTo>
                <a:lnTo>
                  <a:pt x="24" y="47"/>
                </a:lnTo>
                <a:lnTo>
                  <a:pt x="24" y="48"/>
                </a:lnTo>
                <a:lnTo>
                  <a:pt x="15" y="46"/>
                </a:lnTo>
                <a:lnTo>
                  <a:pt x="8" y="41"/>
                </a:lnTo>
                <a:lnTo>
                  <a:pt x="2" y="33"/>
                </a:lnTo>
                <a:lnTo>
                  <a:pt x="0" y="24"/>
                </a:lnTo>
                <a:lnTo>
                  <a:pt x="2" y="15"/>
                </a:lnTo>
                <a:lnTo>
                  <a:pt x="8" y="7"/>
                </a:lnTo>
                <a:lnTo>
                  <a:pt x="15" y="1"/>
                </a:lnTo>
                <a:lnTo>
                  <a:pt x="24" y="0"/>
                </a:lnTo>
                <a:lnTo>
                  <a:pt x="33" y="1"/>
                </a:lnTo>
                <a:lnTo>
                  <a:pt x="41" y="7"/>
                </a:lnTo>
                <a:lnTo>
                  <a:pt x="46" y="15"/>
                </a:lnTo>
                <a:lnTo>
                  <a:pt x="48" y="24"/>
                </a:lnTo>
                <a:close/>
              </a:path>
            </a:pathLst>
          </a:custGeom>
          <a:solidFill>
            <a:srgbClr val="000000"/>
          </a:solidFill>
          <a:ln w="9525">
            <a:noFill/>
            <a:round/>
            <a:headEnd/>
            <a:tailEnd/>
          </a:ln>
        </p:spPr>
        <p:txBody>
          <a:bodyPr/>
          <a:lstStyle/>
          <a:p>
            <a:endParaRPr lang="en-US"/>
          </a:p>
        </p:txBody>
      </p:sp>
      <p:sp>
        <p:nvSpPr>
          <p:cNvPr id="42" name="Freeform 41"/>
          <p:cNvSpPr>
            <a:spLocks/>
          </p:cNvSpPr>
          <p:nvPr/>
        </p:nvSpPr>
        <p:spPr bwMode="auto">
          <a:xfrm>
            <a:off x="7439025" y="2814638"/>
            <a:ext cx="25400" cy="25400"/>
          </a:xfrm>
          <a:custGeom>
            <a:avLst/>
            <a:gdLst>
              <a:gd name="T0" fmla="*/ 25400 w 48"/>
              <a:gd name="T1" fmla="*/ 12700 h 48"/>
              <a:gd name="T2" fmla="*/ 24342 w 48"/>
              <a:gd name="T3" fmla="*/ 12700 h 48"/>
              <a:gd name="T4" fmla="*/ 24342 w 48"/>
              <a:gd name="T5" fmla="*/ 13229 h 48"/>
              <a:gd name="T6" fmla="*/ 24342 w 48"/>
              <a:gd name="T7" fmla="*/ 14817 h 48"/>
              <a:gd name="T8" fmla="*/ 23813 w 48"/>
              <a:gd name="T9" fmla="*/ 16933 h 48"/>
              <a:gd name="T10" fmla="*/ 22754 w 48"/>
              <a:gd name="T11" fmla="*/ 19050 h 48"/>
              <a:gd name="T12" fmla="*/ 21167 w 48"/>
              <a:gd name="T13" fmla="*/ 21696 h 48"/>
              <a:gd name="T14" fmla="*/ 19050 w 48"/>
              <a:gd name="T15" fmla="*/ 22754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6933 h 48"/>
              <a:gd name="T32" fmla="*/ 0 w 48"/>
              <a:gd name="T33" fmla="*/ 12700 h 48"/>
              <a:gd name="T34" fmla="*/ 529 w 48"/>
              <a:gd name="T35" fmla="*/ 7937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8"/>
                </a:lnTo>
                <a:lnTo>
                  <a:pt x="45" y="32"/>
                </a:lnTo>
                <a:lnTo>
                  <a:pt x="43" y="36"/>
                </a:lnTo>
                <a:lnTo>
                  <a:pt x="40" y="41"/>
                </a:lnTo>
                <a:lnTo>
                  <a:pt x="36" y="43"/>
                </a:lnTo>
                <a:lnTo>
                  <a:pt x="32" y="46"/>
                </a:lnTo>
                <a:lnTo>
                  <a:pt x="27" y="47"/>
                </a:lnTo>
                <a:lnTo>
                  <a:pt x="25" y="47"/>
                </a:lnTo>
                <a:lnTo>
                  <a:pt x="24" y="47"/>
                </a:lnTo>
                <a:lnTo>
                  <a:pt x="24" y="48"/>
                </a:lnTo>
                <a:lnTo>
                  <a:pt x="14" y="46"/>
                </a:lnTo>
                <a:lnTo>
                  <a:pt x="7" y="41"/>
                </a:lnTo>
                <a:lnTo>
                  <a:pt x="1" y="32"/>
                </a:lnTo>
                <a:lnTo>
                  <a:pt x="0" y="24"/>
                </a:lnTo>
                <a:lnTo>
                  <a:pt x="1" y="15"/>
                </a:lnTo>
                <a:lnTo>
                  <a:pt x="7" y="7"/>
                </a:lnTo>
                <a:lnTo>
                  <a:pt x="14" y="1"/>
                </a:lnTo>
                <a:lnTo>
                  <a:pt x="24" y="0"/>
                </a:lnTo>
                <a:lnTo>
                  <a:pt x="32" y="1"/>
                </a:lnTo>
                <a:lnTo>
                  <a:pt x="40" y="7"/>
                </a:lnTo>
                <a:lnTo>
                  <a:pt x="45" y="15"/>
                </a:lnTo>
                <a:lnTo>
                  <a:pt x="48" y="24"/>
                </a:lnTo>
                <a:close/>
              </a:path>
            </a:pathLst>
          </a:custGeom>
          <a:solidFill>
            <a:srgbClr val="000000"/>
          </a:solidFill>
          <a:ln w="9525">
            <a:noFill/>
            <a:round/>
            <a:headEnd/>
            <a:tailEnd/>
          </a:ln>
        </p:spPr>
        <p:txBody>
          <a:bodyPr/>
          <a:lstStyle/>
          <a:p>
            <a:endParaRPr lang="en-US"/>
          </a:p>
        </p:txBody>
      </p:sp>
      <p:sp>
        <p:nvSpPr>
          <p:cNvPr id="43" name="Freeform 42"/>
          <p:cNvSpPr>
            <a:spLocks/>
          </p:cNvSpPr>
          <p:nvPr/>
        </p:nvSpPr>
        <p:spPr bwMode="auto">
          <a:xfrm>
            <a:off x="7473950" y="277812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3813 w 48"/>
              <a:gd name="T9" fmla="*/ 16933 h 48"/>
              <a:gd name="T10" fmla="*/ 22754 w 48"/>
              <a:gd name="T11" fmla="*/ 19050 h 48"/>
              <a:gd name="T12" fmla="*/ 21696 w 48"/>
              <a:gd name="T13" fmla="*/ 21167 h 48"/>
              <a:gd name="T14" fmla="*/ 19050 w 48"/>
              <a:gd name="T15" fmla="*/ 22754 h 48"/>
              <a:gd name="T16" fmla="*/ 16933 w 48"/>
              <a:gd name="T17" fmla="*/ 23813 h 48"/>
              <a:gd name="T18" fmla="*/ 14287 w 48"/>
              <a:gd name="T19" fmla="*/ 24342 h 48"/>
              <a:gd name="T20" fmla="*/ 13229 w 48"/>
              <a:gd name="T21" fmla="*/ 24342 h 48"/>
              <a:gd name="T22" fmla="*/ 12700 w 48"/>
              <a:gd name="T23" fmla="*/ 24342 h 48"/>
              <a:gd name="T24" fmla="*/ 12700 w 48"/>
              <a:gd name="T25" fmla="*/ 25400 h 48"/>
              <a:gd name="T26" fmla="*/ 7408 w 48"/>
              <a:gd name="T27" fmla="*/ 23813 h 48"/>
              <a:gd name="T28" fmla="*/ 3704 w 48"/>
              <a:gd name="T29" fmla="*/ 21167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5" y="32"/>
                </a:lnTo>
                <a:lnTo>
                  <a:pt x="43" y="36"/>
                </a:lnTo>
                <a:lnTo>
                  <a:pt x="41" y="40"/>
                </a:lnTo>
                <a:lnTo>
                  <a:pt x="36" y="43"/>
                </a:lnTo>
                <a:lnTo>
                  <a:pt x="32" y="45"/>
                </a:lnTo>
                <a:lnTo>
                  <a:pt x="27" y="46"/>
                </a:lnTo>
                <a:lnTo>
                  <a:pt x="25" y="46"/>
                </a:lnTo>
                <a:lnTo>
                  <a:pt x="24" y="46"/>
                </a:lnTo>
                <a:lnTo>
                  <a:pt x="24" y="48"/>
                </a:lnTo>
                <a:lnTo>
                  <a:pt x="14" y="45"/>
                </a:lnTo>
                <a:lnTo>
                  <a:pt x="7" y="40"/>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000000"/>
          </a:solidFill>
          <a:ln w="9525">
            <a:noFill/>
            <a:round/>
            <a:headEnd/>
            <a:tailEnd/>
          </a:ln>
        </p:spPr>
        <p:txBody>
          <a:bodyPr/>
          <a:lstStyle/>
          <a:p>
            <a:endParaRPr lang="en-US"/>
          </a:p>
        </p:txBody>
      </p:sp>
      <p:sp>
        <p:nvSpPr>
          <p:cNvPr id="44" name="Freeform 43"/>
          <p:cNvSpPr>
            <a:spLocks/>
          </p:cNvSpPr>
          <p:nvPr/>
        </p:nvSpPr>
        <p:spPr bwMode="auto">
          <a:xfrm>
            <a:off x="7508875" y="2741613"/>
            <a:ext cx="25400" cy="25400"/>
          </a:xfrm>
          <a:custGeom>
            <a:avLst/>
            <a:gdLst>
              <a:gd name="T0" fmla="*/ 25400 w 48"/>
              <a:gd name="T1" fmla="*/ 12700 h 48"/>
              <a:gd name="T2" fmla="*/ 24871 w 48"/>
              <a:gd name="T3" fmla="*/ 12700 h 48"/>
              <a:gd name="T4" fmla="*/ 24871 w 48"/>
              <a:gd name="T5" fmla="*/ 13758 h 48"/>
              <a:gd name="T6" fmla="*/ 24871 w 48"/>
              <a:gd name="T7" fmla="*/ 14817 h 48"/>
              <a:gd name="T8" fmla="*/ 24342 w 48"/>
              <a:gd name="T9" fmla="*/ 17463 h 48"/>
              <a:gd name="T10" fmla="*/ 22754 w 48"/>
              <a:gd name="T11" fmla="*/ 19050 h 48"/>
              <a:gd name="T12" fmla="*/ 21696 w 48"/>
              <a:gd name="T13" fmla="*/ 21696 h 48"/>
              <a:gd name="T14" fmla="*/ 19050 w 48"/>
              <a:gd name="T15" fmla="*/ 23283 h 48"/>
              <a:gd name="T16" fmla="*/ 16933 w 48"/>
              <a:gd name="T17" fmla="*/ 24342 h 48"/>
              <a:gd name="T18" fmla="*/ 1481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4233 h 48"/>
              <a:gd name="T38" fmla="*/ 7408 w 48"/>
              <a:gd name="T39" fmla="*/ 1058 h 48"/>
              <a:gd name="T40" fmla="*/ 12700 w 48"/>
              <a:gd name="T41" fmla="*/ 0 h 48"/>
              <a:gd name="T42" fmla="*/ 16933 w 48"/>
              <a:gd name="T43" fmla="*/ 1058 h 48"/>
              <a:gd name="T44" fmla="*/ 21696 w 48"/>
              <a:gd name="T45" fmla="*/ 4233 h 48"/>
              <a:gd name="T46" fmla="*/ 24342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6"/>
                </a:lnTo>
                <a:lnTo>
                  <a:pt x="47" y="28"/>
                </a:lnTo>
                <a:lnTo>
                  <a:pt x="46" y="33"/>
                </a:lnTo>
                <a:lnTo>
                  <a:pt x="43" y="36"/>
                </a:lnTo>
                <a:lnTo>
                  <a:pt x="41" y="41"/>
                </a:lnTo>
                <a:lnTo>
                  <a:pt x="36" y="44"/>
                </a:lnTo>
                <a:lnTo>
                  <a:pt x="32" y="46"/>
                </a:lnTo>
                <a:lnTo>
                  <a:pt x="28" y="47"/>
                </a:lnTo>
                <a:lnTo>
                  <a:pt x="25" y="47"/>
                </a:lnTo>
                <a:lnTo>
                  <a:pt x="24" y="47"/>
                </a:lnTo>
                <a:lnTo>
                  <a:pt x="24" y="48"/>
                </a:lnTo>
                <a:lnTo>
                  <a:pt x="14" y="46"/>
                </a:lnTo>
                <a:lnTo>
                  <a:pt x="7" y="41"/>
                </a:lnTo>
                <a:lnTo>
                  <a:pt x="1" y="33"/>
                </a:lnTo>
                <a:lnTo>
                  <a:pt x="0" y="24"/>
                </a:lnTo>
                <a:lnTo>
                  <a:pt x="1" y="15"/>
                </a:lnTo>
                <a:lnTo>
                  <a:pt x="7" y="8"/>
                </a:lnTo>
                <a:lnTo>
                  <a:pt x="14" y="2"/>
                </a:lnTo>
                <a:lnTo>
                  <a:pt x="24" y="0"/>
                </a:lnTo>
                <a:lnTo>
                  <a:pt x="32" y="2"/>
                </a:lnTo>
                <a:lnTo>
                  <a:pt x="41" y="8"/>
                </a:lnTo>
                <a:lnTo>
                  <a:pt x="46" y="15"/>
                </a:lnTo>
                <a:lnTo>
                  <a:pt x="48" y="24"/>
                </a:lnTo>
                <a:close/>
              </a:path>
            </a:pathLst>
          </a:custGeom>
          <a:solidFill>
            <a:srgbClr val="000000"/>
          </a:solidFill>
          <a:ln w="9525">
            <a:noFill/>
            <a:round/>
            <a:headEnd/>
            <a:tailEnd/>
          </a:ln>
        </p:spPr>
        <p:txBody>
          <a:bodyPr/>
          <a:lstStyle/>
          <a:p>
            <a:endParaRPr lang="en-US"/>
          </a:p>
        </p:txBody>
      </p:sp>
      <p:sp>
        <p:nvSpPr>
          <p:cNvPr id="45" name="Freeform 44"/>
          <p:cNvSpPr>
            <a:spLocks/>
          </p:cNvSpPr>
          <p:nvPr/>
        </p:nvSpPr>
        <p:spPr bwMode="auto">
          <a:xfrm>
            <a:off x="7545388" y="2705100"/>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2754 w 48"/>
              <a:gd name="T11" fmla="*/ 19050 h 48"/>
              <a:gd name="T12" fmla="*/ 21696 w 48"/>
              <a:gd name="T13" fmla="*/ 21696 h 48"/>
              <a:gd name="T14" fmla="*/ 19050 w 48"/>
              <a:gd name="T15" fmla="*/ 22754 h 48"/>
              <a:gd name="T16" fmla="*/ 17463 w 48"/>
              <a:gd name="T17" fmla="*/ 23813 h 48"/>
              <a:gd name="T18" fmla="*/ 14817 w 48"/>
              <a:gd name="T19" fmla="*/ 24871 h 48"/>
              <a:gd name="T20" fmla="*/ 13229 w 48"/>
              <a:gd name="T21" fmla="*/ 24871 h 48"/>
              <a:gd name="T22" fmla="*/ 12700 w 48"/>
              <a:gd name="T23" fmla="*/ 24871 h 48"/>
              <a:gd name="T24" fmla="*/ 12700 w 48"/>
              <a:gd name="T25" fmla="*/ 25400 h 48"/>
              <a:gd name="T26" fmla="*/ 7937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3" y="36"/>
                </a:lnTo>
                <a:lnTo>
                  <a:pt x="41" y="41"/>
                </a:lnTo>
                <a:lnTo>
                  <a:pt x="36" y="43"/>
                </a:lnTo>
                <a:lnTo>
                  <a:pt x="33" y="45"/>
                </a:lnTo>
                <a:lnTo>
                  <a:pt x="28" y="47"/>
                </a:lnTo>
                <a:lnTo>
                  <a:pt x="25" y="47"/>
                </a:lnTo>
                <a:lnTo>
                  <a:pt x="24" y="47"/>
                </a:lnTo>
                <a:lnTo>
                  <a:pt x="24" y="48"/>
                </a:lnTo>
                <a:lnTo>
                  <a:pt x="15" y="45"/>
                </a:lnTo>
                <a:lnTo>
                  <a:pt x="7" y="41"/>
                </a:lnTo>
                <a:lnTo>
                  <a:pt x="1" y="32"/>
                </a:lnTo>
                <a:lnTo>
                  <a:pt x="0" y="24"/>
                </a:lnTo>
                <a:lnTo>
                  <a:pt x="1" y="14"/>
                </a:lnTo>
                <a:lnTo>
                  <a:pt x="7"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46" name="Freeform 45"/>
          <p:cNvSpPr>
            <a:spLocks/>
          </p:cNvSpPr>
          <p:nvPr/>
        </p:nvSpPr>
        <p:spPr bwMode="auto">
          <a:xfrm>
            <a:off x="7580313" y="2670175"/>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4342 w 48"/>
              <a:gd name="T9" fmla="*/ 16933 h 48"/>
              <a:gd name="T10" fmla="*/ 23283 w 48"/>
              <a:gd name="T11" fmla="*/ 19050 h 48"/>
              <a:gd name="T12" fmla="*/ 21696 w 48"/>
              <a:gd name="T13" fmla="*/ 21167 h 48"/>
              <a:gd name="T14" fmla="*/ 19050 w 48"/>
              <a:gd name="T15" fmla="*/ 22754 h 48"/>
              <a:gd name="T16" fmla="*/ 17463 w 48"/>
              <a:gd name="T17" fmla="*/ 23813 h 48"/>
              <a:gd name="T18" fmla="*/ 14817 w 48"/>
              <a:gd name="T19" fmla="*/ 24342 h 48"/>
              <a:gd name="T20" fmla="*/ 13758 w 48"/>
              <a:gd name="T21" fmla="*/ 24342 h 48"/>
              <a:gd name="T22" fmla="*/ 12700 w 48"/>
              <a:gd name="T23" fmla="*/ 24342 h 48"/>
              <a:gd name="T24" fmla="*/ 12700 w 48"/>
              <a:gd name="T25" fmla="*/ 25400 h 48"/>
              <a:gd name="T26" fmla="*/ 7937 w 48"/>
              <a:gd name="T27" fmla="*/ 23813 h 48"/>
              <a:gd name="T28" fmla="*/ 4233 w 48"/>
              <a:gd name="T29" fmla="*/ 21167 h 48"/>
              <a:gd name="T30" fmla="*/ 1058 w 48"/>
              <a:gd name="T31" fmla="*/ 16933 h 48"/>
              <a:gd name="T32" fmla="*/ 0 w 48"/>
              <a:gd name="T33" fmla="*/ 12700 h 48"/>
              <a:gd name="T34" fmla="*/ 1058 w 48"/>
              <a:gd name="T35" fmla="*/ 7408 h 48"/>
              <a:gd name="T36" fmla="*/ 4233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6" y="32"/>
                </a:lnTo>
                <a:lnTo>
                  <a:pt x="44" y="36"/>
                </a:lnTo>
                <a:lnTo>
                  <a:pt x="41" y="40"/>
                </a:lnTo>
                <a:lnTo>
                  <a:pt x="36" y="43"/>
                </a:lnTo>
                <a:lnTo>
                  <a:pt x="33" y="45"/>
                </a:lnTo>
                <a:lnTo>
                  <a:pt x="28" y="46"/>
                </a:lnTo>
                <a:lnTo>
                  <a:pt x="26" y="46"/>
                </a:lnTo>
                <a:lnTo>
                  <a:pt x="24" y="46"/>
                </a:lnTo>
                <a:lnTo>
                  <a:pt x="24" y="48"/>
                </a:lnTo>
                <a:lnTo>
                  <a:pt x="15" y="45"/>
                </a:lnTo>
                <a:lnTo>
                  <a:pt x="8" y="40"/>
                </a:lnTo>
                <a:lnTo>
                  <a:pt x="2" y="32"/>
                </a:lnTo>
                <a:lnTo>
                  <a:pt x="0" y="24"/>
                </a:lnTo>
                <a:lnTo>
                  <a:pt x="2" y="14"/>
                </a:lnTo>
                <a:lnTo>
                  <a:pt x="8" y="7"/>
                </a:lnTo>
                <a:lnTo>
                  <a:pt x="15" y="1"/>
                </a:lnTo>
                <a:lnTo>
                  <a:pt x="24" y="0"/>
                </a:lnTo>
                <a:lnTo>
                  <a:pt x="33" y="1"/>
                </a:lnTo>
                <a:lnTo>
                  <a:pt x="41" y="7"/>
                </a:lnTo>
                <a:lnTo>
                  <a:pt x="46" y="14"/>
                </a:lnTo>
                <a:lnTo>
                  <a:pt x="48" y="24"/>
                </a:lnTo>
                <a:close/>
              </a:path>
            </a:pathLst>
          </a:custGeom>
          <a:solidFill>
            <a:srgbClr val="000000"/>
          </a:solidFill>
          <a:ln w="9525">
            <a:noFill/>
            <a:round/>
            <a:headEnd/>
            <a:tailEnd/>
          </a:ln>
        </p:spPr>
        <p:txBody>
          <a:bodyPr/>
          <a:lstStyle/>
          <a:p>
            <a:endParaRPr lang="en-US"/>
          </a:p>
        </p:txBody>
      </p:sp>
      <p:sp>
        <p:nvSpPr>
          <p:cNvPr id="47" name="Freeform 46"/>
          <p:cNvSpPr>
            <a:spLocks/>
          </p:cNvSpPr>
          <p:nvPr/>
        </p:nvSpPr>
        <p:spPr bwMode="auto">
          <a:xfrm>
            <a:off x="7616825" y="2632075"/>
            <a:ext cx="25400" cy="25400"/>
          </a:xfrm>
          <a:custGeom>
            <a:avLst/>
            <a:gdLst>
              <a:gd name="T0" fmla="*/ 25400 w 48"/>
              <a:gd name="T1" fmla="*/ 12700 h 48"/>
              <a:gd name="T2" fmla="*/ 24342 w 48"/>
              <a:gd name="T3" fmla="*/ 12700 h 48"/>
              <a:gd name="T4" fmla="*/ 24342 w 48"/>
              <a:gd name="T5" fmla="*/ 13229 h 48"/>
              <a:gd name="T6" fmla="*/ 24342 w 48"/>
              <a:gd name="T7" fmla="*/ 14817 h 48"/>
              <a:gd name="T8" fmla="*/ 23813 w 48"/>
              <a:gd name="T9" fmla="*/ 16933 h 48"/>
              <a:gd name="T10" fmla="*/ 22754 w 48"/>
              <a:gd name="T11" fmla="*/ 19050 h 48"/>
              <a:gd name="T12" fmla="*/ 21167 w 48"/>
              <a:gd name="T13" fmla="*/ 21696 h 48"/>
              <a:gd name="T14" fmla="*/ 19050 w 48"/>
              <a:gd name="T15" fmla="*/ 22754 h 48"/>
              <a:gd name="T16" fmla="*/ 16933 w 48"/>
              <a:gd name="T17" fmla="*/ 24342 h 48"/>
              <a:gd name="T18" fmla="*/ 14287 w 48"/>
              <a:gd name="T19" fmla="*/ 24871 h 48"/>
              <a:gd name="T20" fmla="*/ 13229 w 48"/>
              <a:gd name="T21" fmla="*/ 24871 h 48"/>
              <a:gd name="T22" fmla="*/ 12700 w 48"/>
              <a:gd name="T23" fmla="*/ 24871 h 48"/>
              <a:gd name="T24" fmla="*/ 12700 w 48"/>
              <a:gd name="T25" fmla="*/ 25400 h 48"/>
              <a:gd name="T26" fmla="*/ 7408 w 48"/>
              <a:gd name="T27" fmla="*/ 24342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167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6" y="24"/>
                </a:lnTo>
                <a:lnTo>
                  <a:pt x="46" y="25"/>
                </a:lnTo>
                <a:lnTo>
                  <a:pt x="46" y="28"/>
                </a:lnTo>
                <a:lnTo>
                  <a:pt x="45" y="32"/>
                </a:lnTo>
                <a:lnTo>
                  <a:pt x="43" y="36"/>
                </a:lnTo>
                <a:lnTo>
                  <a:pt x="40" y="41"/>
                </a:lnTo>
                <a:lnTo>
                  <a:pt x="36" y="43"/>
                </a:lnTo>
                <a:lnTo>
                  <a:pt x="32" y="46"/>
                </a:lnTo>
                <a:lnTo>
                  <a:pt x="27" y="47"/>
                </a:lnTo>
                <a:lnTo>
                  <a:pt x="25" y="47"/>
                </a:lnTo>
                <a:lnTo>
                  <a:pt x="24" y="47"/>
                </a:lnTo>
                <a:lnTo>
                  <a:pt x="24" y="48"/>
                </a:lnTo>
                <a:lnTo>
                  <a:pt x="14" y="46"/>
                </a:lnTo>
                <a:lnTo>
                  <a:pt x="7" y="41"/>
                </a:lnTo>
                <a:lnTo>
                  <a:pt x="1" y="32"/>
                </a:lnTo>
                <a:lnTo>
                  <a:pt x="0" y="24"/>
                </a:lnTo>
                <a:lnTo>
                  <a:pt x="1" y="14"/>
                </a:lnTo>
                <a:lnTo>
                  <a:pt x="7" y="7"/>
                </a:lnTo>
                <a:lnTo>
                  <a:pt x="14" y="1"/>
                </a:lnTo>
                <a:lnTo>
                  <a:pt x="24" y="0"/>
                </a:lnTo>
                <a:lnTo>
                  <a:pt x="32" y="1"/>
                </a:lnTo>
                <a:lnTo>
                  <a:pt x="40" y="7"/>
                </a:lnTo>
                <a:lnTo>
                  <a:pt x="45" y="14"/>
                </a:lnTo>
                <a:lnTo>
                  <a:pt x="48" y="24"/>
                </a:lnTo>
                <a:close/>
              </a:path>
            </a:pathLst>
          </a:custGeom>
          <a:solidFill>
            <a:srgbClr val="000000"/>
          </a:solidFill>
          <a:ln w="9525">
            <a:noFill/>
            <a:round/>
            <a:headEnd/>
            <a:tailEnd/>
          </a:ln>
        </p:spPr>
        <p:txBody>
          <a:bodyPr/>
          <a:lstStyle/>
          <a:p>
            <a:endParaRPr lang="en-US"/>
          </a:p>
        </p:txBody>
      </p:sp>
      <p:sp>
        <p:nvSpPr>
          <p:cNvPr id="48" name="Freeform 47"/>
          <p:cNvSpPr>
            <a:spLocks/>
          </p:cNvSpPr>
          <p:nvPr/>
        </p:nvSpPr>
        <p:spPr bwMode="auto">
          <a:xfrm>
            <a:off x="7651750" y="2597150"/>
            <a:ext cx="25400" cy="25400"/>
          </a:xfrm>
          <a:custGeom>
            <a:avLst/>
            <a:gdLst>
              <a:gd name="T0" fmla="*/ 25400 w 48"/>
              <a:gd name="T1" fmla="*/ 12700 h 48"/>
              <a:gd name="T2" fmla="*/ 24871 w 48"/>
              <a:gd name="T3" fmla="*/ 12700 h 48"/>
              <a:gd name="T4" fmla="*/ 24871 w 48"/>
              <a:gd name="T5" fmla="*/ 13229 h 48"/>
              <a:gd name="T6" fmla="*/ 24871 w 48"/>
              <a:gd name="T7" fmla="*/ 14287 h 48"/>
              <a:gd name="T8" fmla="*/ 23813 w 48"/>
              <a:gd name="T9" fmla="*/ 16933 h 48"/>
              <a:gd name="T10" fmla="*/ 22754 w 48"/>
              <a:gd name="T11" fmla="*/ 19050 h 48"/>
              <a:gd name="T12" fmla="*/ 21696 w 48"/>
              <a:gd name="T13" fmla="*/ 21696 h 48"/>
              <a:gd name="T14" fmla="*/ 19050 w 48"/>
              <a:gd name="T15" fmla="*/ 22754 h 48"/>
              <a:gd name="T16" fmla="*/ 16933 w 48"/>
              <a:gd name="T17" fmla="*/ 23813 h 48"/>
              <a:gd name="T18" fmla="*/ 14287 w 48"/>
              <a:gd name="T19" fmla="*/ 24871 h 48"/>
              <a:gd name="T20" fmla="*/ 13229 w 48"/>
              <a:gd name="T21" fmla="*/ 24871 h 48"/>
              <a:gd name="T22" fmla="*/ 12700 w 48"/>
              <a:gd name="T23" fmla="*/ 24871 h 48"/>
              <a:gd name="T24" fmla="*/ 12700 w 48"/>
              <a:gd name="T25" fmla="*/ 25400 h 48"/>
              <a:gd name="T26" fmla="*/ 7408 w 48"/>
              <a:gd name="T27" fmla="*/ 23813 h 48"/>
              <a:gd name="T28" fmla="*/ 3704 w 48"/>
              <a:gd name="T29" fmla="*/ 21696 h 48"/>
              <a:gd name="T30" fmla="*/ 529 w 48"/>
              <a:gd name="T31" fmla="*/ 16933 h 48"/>
              <a:gd name="T32" fmla="*/ 0 w 48"/>
              <a:gd name="T33" fmla="*/ 12700 h 48"/>
              <a:gd name="T34" fmla="*/ 529 w 48"/>
              <a:gd name="T35" fmla="*/ 7408 h 48"/>
              <a:gd name="T36" fmla="*/ 3704 w 48"/>
              <a:gd name="T37" fmla="*/ 3704 h 48"/>
              <a:gd name="T38" fmla="*/ 7408 w 48"/>
              <a:gd name="T39" fmla="*/ 529 h 48"/>
              <a:gd name="T40" fmla="*/ 12700 w 48"/>
              <a:gd name="T41" fmla="*/ 0 h 48"/>
              <a:gd name="T42" fmla="*/ 16933 w 48"/>
              <a:gd name="T43" fmla="*/ 529 h 48"/>
              <a:gd name="T44" fmla="*/ 21696 w 48"/>
              <a:gd name="T45" fmla="*/ 3704 h 48"/>
              <a:gd name="T46" fmla="*/ 23813 w 48"/>
              <a:gd name="T47" fmla="*/ 7408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7"/>
                </a:lnTo>
                <a:lnTo>
                  <a:pt x="45" y="32"/>
                </a:lnTo>
                <a:lnTo>
                  <a:pt x="43" y="36"/>
                </a:lnTo>
                <a:lnTo>
                  <a:pt x="41" y="41"/>
                </a:lnTo>
                <a:lnTo>
                  <a:pt x="36" y="43"/>
                </a:lnTo>
                <a:lnTo>
                  <a:pt x="32" y="45"/>
                </a:lnTo>
                <a:lnTo>
                  <a:pt x="27" y="47"/>
                </a:lnTo>
                <a:lnTo>
                  <a:pt x="25" y="47"/>
                </a:lnTo>
                <a:lnTo>
                  <a:pt x="24" y="47"/>
                </a:lnTo>
                <a:lnTo>
                  <a:pt x="24" y="48"/>
                </a:lnTo>
                <a:lnTo>
                  <a:pt x="14" y="45"/>
                </a:lnTo>
                <a:lnTo>
                  <a:pt x="7" y="41"/>
                </a:lnTo>
                <a:lnTo>
                  <a:pt x="1" y="32"/>
                </a:lnTo>
                <a:lnTo>
                  <a:pt x="0" y="24"/>
                </a:lnTo>
                <a:lnTo>
                  <a:pt x="1" y="14"/>
                </a:lnTo>
                <a:lnTo>
                  <a:pt x="7" y="7"/>
                </a:lnTo>
                <a:lnTo>
                  <a:pt x="14" y="1"/>
                </a:lnTo>
                <a:lnTo>
                  <a:pt x="24" y="0"/>
                </a:lnTo>
                <a:lnTo>
                  <a:pt x="32" y="1"/>
                </a:lnTo>
                <a:lnTo>
                  <a:pt x="41" y="7"/>
                </a:lnTo>
                <a:lnTo>
                  <a:pt x="45" y="14"/>
                </a:lnTo>
                <a:lnTo>
                  <a:pt x="48" y="24"/>
                </a:lnTo>
                <a:close/>
              </a:path>
            </a:pathLst>
          </a:custGeom>
          <a:solidFill>
            <a:srgbClr val="666666"/>
          </a:solidFill>
          <a:ln w="9525">
            <a:noFill/>
            <a:round/>
            <a:headEnd/>
            <a:tailEnd/>
          </a:ln>
        </p:spPr>
        <p:txBody>
          <a:bodyPr/>
          <a:lstStyle/>
          <a:p>
            <a:endParaRPr lang="en-US"/>
          </a:p>
        </p:txBody>
      </p:sp>
      <p:sp>
        <p:nvSpPr>
          <p:cNvPr id="49" name="Freeform 48"/>
          <p:cNvSpPr>
            <a:spLocks/>
          </p:cNvSpPr>
          <p:nvPr/>
        </p:nvSpPr>
        <p:spPr bwMode="auto">
          <a:xfrm>
            <a:off x="7688263" y="2560638"/>
            <a:ext cx="25400" cy="25400"/>
          </a:xfrm>
          <a:custGeom>
            <a:avLst/>
            <a:gdLst>
              <a:gd name="T0" fmla="*/ 25400 w 48"/>
              <a:gd name="T1" fmla="*/ 12700 h 48"/>
              <a:gd name="T2" fmla="*/ 24871 w 48"/>
              <a:gd name="T3" fmla="*/ 12700 h 48"/>
              <a:gd name="T4" fmla="*/ 24871 w 48"/>
              <a:gd name="T5" fmla="*/ 13229 h 48"/>
              <a:gd name="T6" fmla="*/ 24871 w 48"/>
              <a:gd name="T7" fmla="*/ 14817 h 48"/>
              <a:gd name="T8" fmla="*/ 24342 w 48"/>
              <a:gd name="T9" fmla="*/ 17463 h 48"/>
              <a:gd name="T10" fmla="*/ 22754 w 48"/>
              <a:gd name="T11" fmla="*/ 19050 h 48"/>
              <a:gd name="T12" fmla="*/ 21696 w 48"/>
              <a:gd name="T13" fmla="*/ 21696 h 48"/>
              <a:gd name="T14" fmla="*/ 19050 w 48"/>
              <a:gd name="T15" fmla="*/ 22754 h 48"/>
              <a:gd name="T16" fmla="*/ 17463 w 48"/>
              <a:gd name="T17" fmla="*/ 24342 h 48"/>
              <a:gd name="T18" fmla="*/ 14817 w 48"/>
              <a:gd name="T19" fmla="*/ 24871 h 48"/>
              <a:gd name="T20" fmla="*/ 13229 w 48"/>
              <a:gd name="T21" fmla="*/ 24871 h 48"/>
              <a:gd name="T22" fmla="*/ 12700 w 48"/>
              <a:gd name="T23" fmla="*/ 24871 h 48"/>
              <a:gd name="T24" fmla="*/ 12700 w 48"/>
              <a:gd name="T25" fmla="*/ 25400 h 48"/>
              <a:gd name="T26" fmla="*/ 7937 w 48"/>
              <a:gd name="T27" fmla="*/ 24342 h 48"/>
              <a:gd name="T28" fmla="*/ 3704 w 48"/>
              <a:gd name="T29" fmla="*/ 21696 h 48"/>
              <a:gd name="T30" fmla="*/ 529 w 48"/>
              <a:gd name="T31" fmla="*/ 17463 h 48"/>
              <a:gd name="T32" fmla="*/ 0 w 48"/>
              <a:gd name="T33" fmla="*/ 12700 h 48"/>
              <a:gd name="T34" fmla="*/ 529 w 48"/>
              <a:gd name="T35" fmla="*/ 7937 h 48"/>
              <a:gd name="T36" fmla="*/ 3704 w 48"/>
              <a:gd name="T37" fmla="*/ 3704 h 48"/>
              <a:gd name="T38" fmla="*/ 7937 w 48"/>
              <a:gd name="T39" fmla="*/ 529 h 48"/>
              <a:gd name="T40" fmla="*/ 12700 w 48"/>
              <a:gd name="T41" fmla="*/ 0 h 48"/>
              <a:gd name="T42" fmla="*/ 17463 w 48"/>
              <a:gd name="T43" fmla="*/ 529 h 48"/>
              <a:gd name="T44" fmla="*/ 21696 w 48"/>
              <a:gd name="T45" fmla="*/ 3704 h 48"/>
              <a:gd name="T46" fmla="*/ 24342 w 48"/>
              <a:gd name="T47" fmla="*/ 7937 h 48"/>
              <a:gd name="T48" fmla="*/ 25400 w 48"/>
              <a:gd name="T49" fmla="*/ 1270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48"/>
              <a:gd name="T77" fmla="*/ 48 w 4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48">
                <a:moveTo>
                  <a:pt x="48" y="24"/>
                </a:moveTo>
                <a:lnTo>
                  <a:pt x="47" y="24"/>
                </a:lnTo>
                <a:lnTo>
                  <a:pt x="47" y="25"/>
                </a:lnTo>
                <a:lnTo>
                  <a:pt x="47" y="28"/>
                </a:lnTo>
                <a:lnTo>
                  <a:pt x="46" y="33"/>
                </a:lnTo>
                <a:lnTo>
                  <a:pt x="43" y="36"/>
                </a:lnTo>
                <a:lnTo>
                  <a:pt x="41" y="41"/>
                </a:lnTo>
                <a:lnTo>
                  <a:pt x="36" y="43"/>
                </a:lnTo>
                <a:lnTo>
                  <a:pt x="33" y="46"/>
                </a:lnTo>
                <a:lnTo>
                  <a:pt x="28" y="47"/>
                </a:lnTo>
                <a:lnTo>
                  <a:pt x="25" y="47"/>
                </a:lnTo>
                <a:lnTo>
                  <a:pt x="24" y="47"/>
                </a:lnTo>
                <a:lnTo>
                  <a:pt x="24" y="48"/>
                </a:lnTo>
                <a:lnTo>
                  <a:pt x="15" y="46"/>
                </a:lnTo>
                <a:lnTo>
                  <a:pt x="7" y="41"/>
                </a:lnTo>
                <a:lnTo>
                  <a:pt x="1" y="33"/>
                </a:lnTo>
                <a:lnTo>
                  <a:pt x="0" y="24"/>
                </a:lnTo>
                <a:lnTo>
                  <a:pt x="1" y="15"/>
                </a:lnTo>
                <a:lnTo>
                  <a:pt x="7" y="7"/>
                </a:lnTo>
                <a:lnTo>
                  <a:pt x="15" y="1"/>
                </a:lnTo>
                <a:lnTo>
                  <a:pt x="24" y="0"/>
                </a:lnTo>
                <a:lnTo>
                  <a:pt x="33" y="1"/>
                </a:lnTo>
                <a:lnTo>
                  <a:pt x="41" y="7"/>
                </a:lnTo>
                <a:lnTo>
                  <a:pt x="46" y="15"/>
                </a:lnTo>
                <a:lnTo>
                  <a:pt x="48" y="24"/>
                </a:lnTo>
                <a:close/>
              </a:path>
            </a:pathLst>
          </a:custGeom>
          <a:solidFill>
            <a:srgbClr val="666666"/>
          </a:solidFill>
          <a:ln w="9525">
            <a:noFill/>
            <a:round/>
            <a:headEnd/>
            <a:tailEnd/>
          </a:ln>
        </p:spPr>
        <p:txBody>
          <a:bodyPr/>
          <a:lstStyle/>
          <a:p>
            <a:endParaRPr lang="en-US"/>
          </a:p>
        </p:txBody>
      </p:sp>
      <p:sp>
        <p:nvSpPr>
          <p:cNvPr id="50" name="Freeform 49"/>
          <p:cNvSpPr>
            <a:spLocks/>
          </p:cNvSpPr>
          <p:nvPr/>
        </p:nvSpPr>
        <p:spPr bwMode="auto">
          <a:xfrm>
            <a:off x="7343775" y="2230438"/>
            <a:ext cx="2363788" cy="2362200"/>
          </a:xfrm>
          <a:custGeom>
            <a:avLst/>
            <a:gdLst>
              <a:gd name="T0" fmla="*/ 227644 w 4465"/>
              <a:gd name="T1" fmla="*/ 480376 h 4465"/>
              <a:gd name="T2" fmla="*/ 109057 w 4465"/>
              <a:gd name="T3" fmla="*/ 675065 h 4465"/>
              <a:gd name="T4" fmla="*/ 32823 w 4465"/>
              <a:gd name="T5" fmla="*/ 888272 h 4465"/>
              <a:gd name="T6" fmla="*/ 1059 w 4465"/>
              <a:gd name="T7" fmla="*/ 1119466 h 4465"/>
              <a:gd name="T8" fmla="*/ 8470 w 4465"/>
              <a:gd name="T9" fmla="*/ 1332672 h 4465"/>
              <a:gd name="T10" fmla="*/ 47117 w 4465"/>
              <a:gd name="T11" fmla="*/ 1524717 h 4465"/>
              <a:gd name="T12" fmla="*/ 97410 w 4465"/>
              <a:gd name="T13" fmla="*/ 1660153 h 4465"/>
              <a:gd name="T14" fmla="*/ 177350 w 4465"/>
              <a:gd name="T15" fmla="*/ 1808815 h 4465"/>
              <a:gd name="T16" fmla="*/ 264172 w 4465"/>
              <a:gd name="T17" fmla="*/ 1926264 h 4465"/>
              <a:gd name="T18" fmla="*/ 367406 w 4465"/>
              <a:gd name="T19" fmla="*/ 2036306 h 4465"/>
              <a:gd name="T20" fmla="*/ 479640 w 4465"/>
              <a:gd name="T21" fmla="*/ 2132593 h 4465"/>
              <a:gd name="T22" fmla="*/ 675519 w 4465"/>
              <a:gd name="T23" fmla="*/ 2251629 h 4465"/>
              <a:gd name="T24" fmla="*/ 780341 w 4465"/>
              <a:gd name="T25" fmla="*/ 2295011 h 4465"/>
              <a:gd name="T26" fmla="*/ 946044 w 4465"/>
              <a:gd name="T27" fmla="*/ 2339980 h 4465"/>
              <a:gd name="T28" fmla="*/ 1150924 w 4465"/>
              <a:gd name="T29" fmla="*/ 2361671 h 4465"/>
              <a:gd name="T30" fmla="*/ 1212335 w 4465"/>
              <a:gd name="T31" fmla="*/ 2361671 h 4465"/>
              <a:gd name="T32" fmla="*/ 1301804 w 4465"/>
              <a:gd name="T33" fmla="*/ 2356380 h 4465"/>
              <a:gd name="T34" fmla="*/ 1380685 w 4465"/>
              <a:gd name="T35" fmla="*/ 2345270 h 4465"/>
              <a:gd name="T36" fmla="*/ 1486566 w 4465"/>
              <a:gd name="T37" fmla="*/ 2323580 h 4465"/>
              <a:gd name="T38" fmla="*/ 1582388 w 4465"/>
              <a:gd name="T39" fmla="*/ 2295011 h 4465"/>
              <a:gd name="T40" fmla="*/ 1673975 w 4465"/>
              <a:gd name="T41" fmla="*/ 2257449 h 4465"/>
              <a:gd name="T42" fmla="*/ 1737503 w 4465"/>
              <a:gd name="T43" fmla="*/ 2226235 h 4465"/>
              <a:gd name="T44" fmla="*/ 1810561 w 4465"/>
              <a:gd name="T45" fmla="*/ 2181795 h 4465"/>
              <a:gd name="T46" fmla="*/ 1916971 w 4465"/>
              <a:gd name="T47" fmla="*/ 2105082 h 4465"/>
              <a:gd name="T48" fmla="*/ 1974146 w 4465"/>
              <a:gd name="T49" fmla="*/ 2056939 h 4465"/>
              <a:gd name="T50" fmla="*/ 2017558 w 4465"/>
              <a:gd name="T51" fmla="*/ 2015673 h 4465"/>
              <a:gd name="T52" fmla="*/ 2058851 w 4465"/>
              <a:gd name="T53" fmla="*/ 1971762 h 4465"/>
              <a:gd name="T54" fmla="*/ 2107556 w 4465"/>
              <a:gd name="T55" fmla="*/ 1914625 h 4465"/>
              <a:gd name="T56" fmla="*/ 2184320 w 4465"/>
              <a:gd name="T57" fmla="*/ 1808815 h 4465"/>
              <a:gd name="T58" fmla="*/ 2228261 w 4465"/>
              <a:gd name="T59" fmla="*/ 1735807 h 4465"/>
              <a:gd name="T60" fmla="*/ 2258966 w 4465"/>
              <a:gd name="T61" fmla="*/ 1672321 h 4465"/>
              <a:gd name="T62" fmla="*/ 2296554 w 4465"/>
              <a:gd name="T63" fmla="*/ 1580796 h 4465"/>
              <a:gd name="T64" fmla="*/ 2325142 w 4465"/>
              <a:gd name="T65" fmla="*/ 1485038 h 4465"/>
              <a:gd name="T66" fmla="*/ 2346847 w 4465"/>
              <a:gd name="T67" fmla="*/ 1378699 h 4465"/>
              <a:gd name="T68" fmla="*/ 2358494 w 4465"/>
              <a:gd name="T69" fmla="*/ 1300400 h 4465"/>
              <a:gd name="T70" fmla="*/ 2363259 w 4465"/>
              <a:gd name="T71" fmla="*/ 1210991 h 4465"/>
              <a:gd name="T72" fmla="*/ 2363259 w 4465"/>
              <a:gd name="T73" fmla="*/ 1149622 h 4465"/>
              <a:gd name="T74" fmla="*/ 2341553 w 4465"/>
              <a:gd name="T75" fmla="*/ 944880 h 4465"/>
              <a:gd name="T76" fmla="*/ 2296554 w 4465"/>
              <a:gd name="T77" fmla="*/ 779288 h 4465"/>
              <a:gd name="T78" fmla="*/ 2253672 w 4465"/>
              <a:gd name="T79" fmla="*/ 675065 h 4465"/>
              <a:gd name="T80" fmla="*/ 2168967 w 4465"/>
              <a:gd name="T81" fmla="*/ 527990 h 4465"/>
              <a:gd name="T82" fmla="*/ 2058851 w 4465"/>
              <a:gd name="T83" fmla="*/ 389379 h 4465"/>
              <a:gd name="T84" fmla="*/ 1974146 w 4465"/>
              <a:gd name="T85" fmla="*/ 303674 h 4465"/>
              <a:gd name="T86" fmla="*/ 1882560 w 4465"/>
              <a:gd name="T87" fmla="*/ 227491 h 4465"/>
              <a:gd name="T88" fmla="*/ 1761856 w 4465"/>
              <a:gd name="T89" fmla="*/ 148133 h 4465"/>
              <a:gd name="T90" fmla="*/ 1661269 w 4465"/>
              <a:gd name="T91" fmla="*/ 97345 h 4465"/>
              <a:gd name="T92" fmla="*/ 1528389 w 4465"/>
              <a:gd name="T93" fmla="*/ 48672 h 4465"/>
              <a:gd name="T94" fmla="*/ 1388097 w 4465"/>
              <a:gd name="T95" fmla="*/ 15871 h 4465"/>
              <a:gd name="T96" fmla="*/ 1272157 w 4465"/>
              <a:gd name="T97" fmla="*/ 2645 h 4465"/>
              <a:gd name="T98" fmla="*/ 1120748 w 4465"/>
              <a:gd name="T99" fmla="*/ 1587 h 4465"/>
              <a:gd name="T100" fmla="*/ 889398 w 4465"/>
              <a:gd name="T101" fmla="*/ 33330 h 4465"/>
              <a:gd name="T102" fmla="*/ 675519 w 4465"/>
              <a:gd name="T103" fmla="*/ 109513 h 4465"/>
              <a:gd name="T104" fmla="*/ 479640 w 4465"/>
              <a:gd name="T105" fmla="*/ 227491 h 44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465"/>
              <a:gd name="T160" fmla="*/ 0 h 4465"/>
              <a:gd name="T161" fmla="*/ 4465 w 4465"/>
              <a:gd name="T162" fmla="*/ 4465 h 44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465" h="4465">
                <a:moveTo>
                  <a:pt x="653" y="654"/>
                </a:moveTo>
                <a:lnTo>
                  <a:pt x="574" y="736"/>
                </a:lnTo>
                <a:lnTo>
                  <a:pt x="499" y="821"/>
                </a:lnTo>
                <a:lnTo>
                  <a:pt x="430" y="908"/>
                </a:lnTo>
                <a:lnTo>
                  <a:pt x="367" y="998"/>
                </a:lnTo>
                <a:lnTo>
                  <a:pt x="307" y="1088"/>
                </a:lnTo>
                <a:lnTo>
                  <a:pt x="254" y="1181"/>
                </a:lnTo>
                <a:lnTo>
                  <a:pt x="206" y="1276"/>
                </a:lnTo>
                <a:lnTo>
                  <a:pt x="163" y="1374"/>
                </a:lnTo>
                <a:lnTo>
                  <a:pt x="125" y="1473"/>
                </a:lnTo>
                <a:lnTo>
                  <a:pt x="91" y="1575"/>
                </a:lnTo>
                <a:lnTo>
                  <a:pt x="62" y="1679"/>
                </a:lnTo>
                <a:lnTo>
                  <a:pt x="41" y="1786"/>
                </a:lnTo>
                <a:lnTo>
                  <a:pt x="22" y="1893"/>
                </a:lnTo>
                <a:lnTo>
                  <a:pt x="10" y="2004"/>
                </a:lnTo>
                <a:lnTo>
                  <a:pt x="2" y="2116"/>
                </a:lnTo>
                <a:lnTo>
                  <a:pt x="0" y="2232"/>
                </a:lnTo>
                <a:lnTo>
                  <a:pt x="1" y="2329"/>
                </a:lnTo>
                <a:lnTo>
                  <a:pt x="7" y="2425"/>
                </a:lnTo>
                <a:lnTo>
                  <a:pt x="16" y="2519"/>
                </a:lnTo>
                <a:lnTo>
                  <a:pt x="29" y="2612"/>
                </a:lnTo>
                <a:lnTo>
                  <a:pt x="44" y="2704"/>
                </a:lnTo>
                <a:lnTo>
                  <a:pt x="65" y="2794"/>
                </a:lnTo>
                <a:lnTo>
                  <a:pt x="89" y="2882"/>
                </a:lnTo>
                <a:lnTo>
                  <a:pt x="102" y="2926"/>
                </a:lnTo>
                <a:lnTo>
                  <a:pt x="118" y="2970"/>
                </a:lnTo>
                <a:lnTo>
                  <a:pt x="148" y="3054"/>
                </a:lnTo>
                <a:lnTo>
                  <a:pt x="184" y="3138"/>
                </a:lnTo>
                <a:lnTo>
                  <a:pt x="222" y="3220"/>
                </a:lnTo>
                <a:lnTo>
                  <a:pt x="265" y="3301"/>
                </a:lnTo>
                <a:lnTo>
                  <a:pt x="311" y="3380"/>
                </a:lnTo>
                <a:lnTo>
                  <a:pt x="335" y="3419"/>
                </a:lnTo>
                <a:lnTo>
                  <a:pt x="361" y="3458"/>
                </a:lnTo>
                <a:lnTo>
                  <a:pt x="415" y="3534"/>
                </a:lnTo>
                <a:lnTo>
                  <a:pt x="474" y="3610"/>
                </a:lnTo>
                <a:lnTo>
                  <a:pt x="499" y="3641"/>
                </a:lnTo>
                <a:lnTo>
                  <a:pt x="535" y="3683"/>
                </a:lnTo>
                <a:lnTo>
                  <a:pt x="574" y="3726"/>
                </a:lnTo>
                <a:lnTo>
                  <a:pt x="653" y="3810"/>
                </a:lnTo>
                <a:lnTo>
                  <a:pt x="694" y="3849"/>
                </a:lnTo>
                <a:lnTo>
                  <a:pt x="734" y="3888"/>
                </a:lnTo>
                <a:lnTo>
                  <a:pt x="820" y="3962"/>
                </a:lnTo>
                <a:lnTo>
                  <a:pt x="863" y="3997"/>
                </a:lnTo>
                <a:lnTo>
                  <a:pt x="906" y="4031"/>
                </a:lnTo>
                <a:lnTo>
                  <a:pt x="996" y="4095"/>
                </a:lnTo>
                <a:lnTo>
                  <a:pt x="1086" y="4153"/>
                </a:lnTo>
                <a:lnTo>
                  <a:pt x="1181" y="4208"/>
                </a:lnTo>
                <a:lnTo>
                  <a:pt x="1276" y="4256"/>
                </a:lnTo>
                <a:lnTo>
                  <a:pt x="1325" y="4279"/>
                </a:lnTo>
                <a:lnTo>
                  <a:pt x="1375" y="4301"/>
                </a:lnTo>
                <a:lnTo>
                  <a:pt x="1423" y="4320"/>
                </a:lnTo>
                <a:lnTo>
                  <a:pt x="1474" y="4338"/>
                </a:lnTo>
                <a:lnTo>
                  <a:pt x="1576" y="4371"/>
                </a:lnTo>
                <a:lnTo>
                  <a:pt x="1627" y="4386"/>
                </a:lnTo>
                <a:lnTo>
                  <a:pt x="1680" y="4399"/>
                </a:lnTo>
                <a:lnTo>
                  <a:pt x="1787" y="4423"/>
                </a:lnTo>
                <a:lnTo>
                  <a:pt x="1894" y="4440"/>
                </a:lnTo>
                <a:lnTo>
                  <a:pt x="2005" y="4454"/>
                </a:lnTo>
                <a:lnTo>
                  <a:pt x="2117" y="4461"/>
                </a:lnTo>
                <a:lnTo>
                  <a:pt x="2174" y="4464"/>
                </a:lnTo>
                <a:lnTo>
                  <a:pt x="2233" y="4465"/>
                </a:lnTo>
                <a:lnTo>
                  <a:pt x="2246" y="4464"/>
                </a:lnTo>
                <a:lnTo>
                  <a:pt x="2261" y="4464"/>
                </a:lnTo>
                <a:lnTo>
                  <a:pt x="2290" y="4464"/>
                </a:lnTo>
                <a:lnTo>
                  <a:pt x="2347" y="4461"/>
                </a:lnTo>
                <a:lnTo>
                  <a:pt x="2403" y="4458"/>
                </a:lnTo>
                <a:lnTo>
                  <a:pt x="2430" y="4455"/>
                </a:lnTo>
                <a:lnTo>
                  <a:pt x="2459" y="4454"/>
                </a:lnTo>
                <a:lnTo>
                  <a:pt x="2513" y="4447"/>
                </a:lnTo>
                <a:lnTo>
                  <a:pt x="2568" y="4440"/>
                </a:lnTo>
                <a:lnTo>
                  <a:pt x="2595" y="4435"/>
                </a:lnTo>
                <a:lnTo>
                  <a:pt x="2608" y="4433"/>
                </a:lnTo>
                <a:lnTo>
                  <a:pt x="2622" y="4431"/>
                </a:lnTo>
                <a:lnTo>
                  <a:pt x="2677" y="4423"/>
                </a:lnTo>
                <a:lnTo>
                  <a:pt x="2783" y="4399"/>
                </a:lnTo>
                <a:lnTo>
                  <a:pt x="2808" y="4392"/>
                </a:lnTo>
                <a:lnTo>
                  <a:pt x="2835" y="4386"/>
                </a:lnTo>
                <a:lnTo>
                  <a:pt x="2887" y="4371"/>
                </a:lnTo>
                <a:lnTo>
                  <a:pt x="2938" y="4355"/>
                </a:lnTo>
                <a:lnTo>
                  <a:pt x="2989" y="4338"/>
                </a:lnTo>
                <a:lnTo>
                  <a:pt x="3040" y="4320"/>
                </a:lnTo>
                <a:lnTo>
                  <a:pt x="3090" y="4301"/>
                </a:lnTo>
                <a:lnTo>
                  <a:pt x="3138" y="4279"/>
                </a:lnTo>
                <a:lnTo>
                  <a:pt x="3162" y="4267"/>
                </a:lnTo>
                <a:lnTo>
                  <a:pt x="3174" y="4261"/>
                </a:lnTo>
                <a:lnTo>
                  <a:pt x="3187" y="4256"/>
                </a:lnTo>
                <a:lnTo>
                  <a:pt x="3234" y="4232"/>
                </a:lnTo>
                <a:lnTo>
                  <a:pt x="3282" y="4208"/>
                </a:lnTo>
                <a:lnTo>
                  <a:pt x="3328" y="4181"/>
                </a:lnTo>
                <a:lnTo>
                  <a:pt x="3351" y="4166"/>
                </a:lnTo>
                <a:lnTo>
                  <a:pt x="3375" y="4153"/>
                </a:lnTo>
                <a:lnTo>
                  <a:pt x="3420" y="4124"/>
                </a:lnTo>
                <a:lnTo>
                  <a:pt x="3467" y="4095"/>
                </a:lnTo>
                <a:lnTo>
                  <a:pt x="3556" y="4031"/>
                </a:lnTo>
                <a:lnTo>
                  <a:pt x="3599" y="3997"/>
                </a:lnTo>
                <a:lnTo>
                  <a:pt x="3621" y="3979"/>
                </a:lnTo>
                <a:lnTo>
                  <a:pt x="3643" y="3962"/>
                </a:lnTo>
                <a:lnTo>
                  <a:pt x="3664" y="3943"/>
                </a:lnTo>
                <a:lnTo>
                  <a:pt x="3685" y="3925"/>
                </a:lnTo>
                <a:lnTo>
                  <a:pt x="3729" y="3888"/>
                </a:lnTo>
                <a:lnTo>
                  <a:pt x="3769" y="3849"/>
                </a:lnTo>
                <a:lnTo>
                  <a:pt x="3779" y="3839"/>
                </a:lnTo>
                <a:lnTo>
                  <a:pt x="3790" y="3829"/>
                </a:lnTo>
                <a:lnTo>
                  <a:pt x="3811" y="3810"/>
                </a:lnTo>
                <a:lnTo>
                  <a:pt x="3831" y="3788"/>
                </a:lnTo>
                <a:lnTo>
                  <a:pt x="3840" y="3777"/>
                </a:lnTo>
                <a:lnTo>
                  <a:pt x="3851" y="3768"/>
                </a:lnTo>
                <a:lnTo>
                  <a:pt x="3889" y="3727"/>
                </a:lnTo>
                <a:lnTo>
                  <a:pt x="3927" y="3684"/>
                </a:lnTo>
                <a:lnTo>
                  <a:pt x="3945" y="3662"/>
                </a:lnTo>
                <a:lnTo>
                  <a:pt x="3964" y="3642"/>
                </a:lnTo>
                <a:lnTo>
                  <a:pt x="3981" y="3619"/>
                </a:lnTo>
                <a:lnTo>
                  <a:pt x="3999" y="3598"/>
                </a:lnTo>
                <a:lnTo>
                  <a:pt x="4032" y="3554"/>
                </a:lnTo>
                <a:lnTo>
                  <a:pt x="4097" y="3466"/>
                </a:lnTo>
                <a:lnTo>
                  <a:pt x="4126" y="3419"/>
                </a:lnTo>
                <a:lnTo>
                  <a:pt x="4155" y="3373"/>
                </a:lnTo>
                <a:lnTo>
                  <a:pt x="4168" y="3349"/>
                </a:lnTo>
                <a:lnTo>
                  <a:pt x="4182" y="3326"/>
                </a:lnTo>
                <a:lnTo>
                  <a:pt x="4209" y="3281"/>
                </a:lnTo>
                <a:lnTo>
                  <a:pt x="4233" y="3233"/>
                </a:lnTo>
                <a:lnTo>
                  <a:pt x="4257" y="3186"/>
                </a:lnTo>
                <a:lnTo>
                  <a:pt x="4261" y="3173"/>
                </a:lnTo>
                <a:lnTo>
                  <a:pt x="4267" y="3161"/>
                </a:lnTo>
                <a:lnTo>
                  <a:pt x="4279" y="3137"/>
                </a:lnTo>
                <a:lnTo>
                  <a:pt x="4301" y="3089"/>
                </a:lnTo>
                <a:lnTo>
                  <a:pt x="4320" y="3038"/>
                </a:lnTo>
                <a:lnTo>
                  <a:pt x="4338" y="2988"/>
                </a:lnTo>
                <a:lnTo>
                  <a:pt x="4355" y="2936"/>
                </a:lnTo>
                <a:lnTo>
                  <a:pt x="4372" y="2886"/>
                </a:lnTo>
                <a:lnTo>
                  <a:pt x="4386" y="2833"/>
                </a:lnTo>
                <a:lnTo>
                  <a:pt x="4392" y="2807"/>
                </a:lnTo>
                <a:lnTo>
                  <a:pt x="4399" y="2782"/>
                </a:lnTo>
                <a:lnTo>
                  <a:pt x="4423" y="2676"/>
                </a:lnTo>
                <a:lnTo>
                  <a:pt x="4432" y="2621"/>
                </a:lnTo>
                <a:lnTo>
                  <a:pt x="4433" y="2606"/>
                </a:lnTo>
                <a:lnTo>
                  <a:pt x="4435" y="2593"/>
                </a:lnTo>
                <a:lnTo>
                  <a:pt x="4440" y="2567"/>
                </a:lnTo>
                <a:lnTo>
                  <a:pt x="4447" y="2512"/>
                </a:lnTo>
                <a:lnTo>
                  <a:pt x="4455" y="2458"/>
                </a:lnTo>
                <a:lnTo>
                  <a:pt x="4456" y="2429"/>
                </a:lnTo>
                <a:lnTo>
                  <a:pt x="4458" y="2401"/>
                </a:lnTo>
                <a:lnTo>
                  <a:pt x="4462" y="2346"/>
                </a:lnTo>
                <a:lnTo>
                  <a:pt x="4464" y="2289"/>
                </a:lnTo>
                <a:lnTo>
                  <a:pt x="4464" y="2260"/>
                </a:lnTo>
                <a:lnTo>
                  <a:pt x="4464" y="2245"/>
                </a:lnTo>
                <a:lnTo>
                  <a:pt x="4465" y="2232"/>
                </a:lnTo>
                <a:lnTo>
                  <a:pt x="4464" y="2173"/>
                </a:lnTo>
                <a:lnTo>
                  <a:pt x="4462" y="2116"/>
                </a:lnTo>
                <a:lnTo>
                  <a:pt x="4455" y="2004"/>
                </a:lnTo>
                <a:lnTo>
                  <a:pt x="4440" y="1893"/>
                </a:lnTo>
                <a:lnTo>
                  <a:pt x="4423" y="1786"/>
                </a:lnTo>
                <a:lnTo>
                  <a:pt x="4399" y="1679"/>
                </a:lnTo>
                <a:lnTo>
                  <a:pt x="4386" y="1626"/>
                </a:lnTo>
                <a:lnTo>
                  <a:pt x="4372" y="1575"/>
                </a:lnTo>
                <a:lnTo>
                  <a:pt x="4338" y="1473"/>
                </a:lnTo>
                <a:lnTo>
                  <a:pt x="4320" y="1422"/>
                </a:lnTo>
                <a:lnTo>
                  <a:pt x="4301" y="1374"/>
                </a:lnTo>
                <a:lnTo>
                  <a:pt x="4279" y="1324"/>
                </a:lnTo>
                <a:lnTo>
                  <a:pt x="4257" y="1276"/>
                </a:lnTo>
                <a:lnTo>
                  <a:pt x="4209" y="1181"/>
                </a:lnTo>
                <a:lnTo>
                  <a:pt x="4182" y="1133"/>
                </a:lnTo>
                <a:lnTo>
                  <a:pt x="4155" y="1088"/>
                </a:lnTo>
                <a:lnTo>
                  <a:pt x="4097" y="998"/>
                </a:lnTo>
                <a:lnTo>
                  <a:pt x="4032" y="908"/>
                </a:lnTo>
                <a:lnTo>
                  <a:pt x="3999" y="864"/>
                </a:lnTo>
                <a:lnTo>
                  <a:pt x="3964" y="821"/>
                </a:lnTo>
                <a:lnTo>
                  <a:pt x="3889" y="736"/>
                </a:lnTo>
                <a:lnTo>
                  <a:pt x="3851" y="695"/>
                </a:lnTo>
                <a:lnTo>
                  <a:pt x="3811" y="654"/>
                </a:lnTo>
                <a:lnTo>
                  <a:pt x="3769" y="612"/>
                </a:lnTo>
                <a:lnTo>
                  <a:pt x="3729" y="574"/>
                </a:lnTo>
                <a:lnTo>
                  <a:pt x="3685" y="536"/>
                </a:lnTo>
                <a:lnTo>
                  <a:pt x="3643" y="500"/>
                </a:lnTo>
                <a:lnTo>
                  <a:pt x="3599" y="464"/>
                </a:lnTo>
                <a:lnTo>
                  <a:pt x="3556" y="430"/>
                </a:lnTo>
                <a:lnTo>
                  <a:pt x="3467" y="368"/>
                </a:lnTo>
                <a:lnTo>
                  <a:pt x="3420" y="336"/>
                </a:lnTo>
                <a:lnTo>
                  <a:pt x="3375" y="308"/>
                </a:lnTo>
                <a:lnTo>
                  <a:pt x="3328" y="280"/>
                </a:lnTo>
                <a:lnTo>
                  <a:pt x="3282" y="255"/>
                </a:lnTo>
                <a:lnTo>
                  <a:pt x="3234" y="230"/>
                </a:lnTo>
                <a:lnTo>
                  <a:pt x="3187" y="207"/>
                </a:lnTo>
                <a:lnTo>
                  <a:pt x="3138" y="184"/>
                </a:lnTo>
                <a:lnTo>
                  <a:pt x="3090" y="164"/>
                </a:lnTo>
                <a:lnTo>
                  <a:pt x="2989" y="125"/>
                </a:lnTo>
                <a:lnTo>
                  <a:pt x="2938" y="107"/>
                </a:lnTo>
                <a:lnTo>
                  <a:pt x="2887" y="92"/>
                </a:lnTo>
                <a:lnTo>
                  <a:pt x="2835" y="76"/>
                </a:lnTo>
                <a:lnTo>
                  <a:pt x="2783" y="63"/>
                </a:lnTo>
                <a:lnTo>
                  <a:pt x="2677" y="41"/>
                </a:lnTo>
                <a:lnTo>
                  <a:pt x="2622" y="30"/>
                </a:lnTo>
                <a:lnTo>
                  <a:pt x="2568" y="22"/>
                </a:lnTo>
                <a:lnTo>
                  <a:pt x="2513" y="15"/>
                </a:lnTo>
                <a:lnTo>
                  <a:pt x="2459" y="10"/>
                </a:lnTo>
                <a:lnTo>
                  <a:pt x="2403" y="5"/>
                </a:lnTo>
                <a:lnTo>
                  <a:pt x="2347" y="3"/>
                </a:lnTo>
                <a:lnTo>
                  <a:pt x="2290" y="0"/>
                </a:lnTo>
                <a:lnTo>
                  <a:pt x="2233" y="0"/>
                </a:lnTo>
                <a:lnTo>
                  <a:pt x="2117" y="3"/>
                </a:lnTo>
                <a:lnTo>
                  <a:pt x="2005" y="10"/>
                </a:lnTo>
                <a:lnTo>
                  <a:pt x="1894" y="22"/>
                </a:lnTo>
                <a:lnTo>
                  <a:pt x="1787" y="41"/>
                </a:lnTo>
                <a:lnTo>
                  <a:pt x="1680" y="63"/>
                </a:lnTo>
                <a:lnTo>
                  <a:pt x="1576" y="92"/>
                </a:lnTo>
                <a:lnTo>
                  <a:pt x="1474" y="125"/>
                </a:lnTo>
                <a:lnTo>
                  <a:pt x="1375" y="164"/>
                </a:lnTo>
                <a:lnTo>
                  <a:pt x="1276" y="207"/>
                </a:lnTo>
                <a:lnTo>
                  <a:pt x="1181" y="255"/>
                </a:lnTo>
                <a:lnTo>
                  <a:pt x="1086" y="308"/>
                </a:lnTo>
                <a:lnTo>
                  <a:pt x="996" y="368"/>
                </a:lnTo>
                <a:lnTo>
                  <a:pt x="906" y="430"/>
                </a:lnTo>
                <a:lnTo>
                  <a:pt x="820" y="500"/>
                </a:lnTo>
                <a:lnTo>
                  <a:pt x="734" y="574"/>
                </a:lnTo>
                <a:lnTo>
                  <a:pt x="653" y="654"/>
                </a:lnTo>
                <a:close/>
              </a:path>
            </a:pathLst>
          </a:custGeom>
          <a:solidFill>
            <a:srgbClr val="FFFFFF"/>
          </a:solidFill>
          <a:ln w="9525">
            <a:noFill/>
            <a:round/>
            <a:headEnd/>
            <a:tailEnd/>
          </a:ln>
        </p:spPr>
        <p:txBody>
          <a:bodyPr/>
          <a:lstStyle/>
          <a:p>
            <a:endParaRPr lang="en-US"/>
          </a:p>
        </p:txBody>
      </p:sp>
      <p:sp>
        <p:nvSpPr>
          <p:cNvPr id="51" name="Line 50"/>
          <p:cNvSpPr>
            <a:spLocks noChangeShapeType="1"/>
          </p:cNvSpPr>
          <p:nvPr/>
        </p:nvSpPr>
        <p:spPr bwMode="auto">
          <a:xfrm>
            <a:off x="7594600" y="4140201"/>
            <a:ext cx="14288" cy="17463"/>
          </a:xfrm>
          <a:prstGeom prst="line">
            <a:avLst/>
          </a:prstGeom>
          <a:noFill/>
          <a:ln w="25400">
            <a:solidFill>
              <a:srgbClr val="666666"/>
            </a:solidFill>
            <a:round/>
            <a:headEnd/>
            <a:tailEnd/>
          </a:ln>
        </p:spPr>
        <p:txBody>
          <a:bodyPr/>
          <a:lstStyle/>
          <a:p>
            <a:endParaRPr lang="en-US"/>
          </a:p>
        </p:txBody>
      </p:sp>
      <p:sp>
        <p:nvSpPr>
          <p:cNvPr id="52" name="Freeform 51"/>
          <p:cNvSpPr>
            <a:spLocks/>
          </p:cNvSpPr>
          <p:nvPr/>
        </p:nvSpPr>
        <p:spPr bwMode="auto">
          <a:xfrm>
            <a:off x="7343775" y="2230438"/>
            <a:ext cx="2363788" cy="2362200"/>
          </a:xfrm>
          <a:custGeom>
            <a:avLst/>
            <a:gdLst>
              <a:gd name="T0" fmla="*/ 345701 w 4465"/>
              <a:gd name="T1" fmla="*/ 2015673 h 4465"/>
              <a:gd name="T2" fmla="*/ 456875 w 4465"/>
              <a:gd name="T3" fmla="*/ 2114605 h 4465"/>
              <a:gd name="T4" fmla="*/ 625226 w 4465"/>
              <a:gd name="T5" fmla="*/ 2226235 h 4465"/>
              <a:gd name="T6" fmla="*/ 753342 w 4465"/>
              <a:gd name="T7" fmla="*/ 2285488 h 4465"/>
              <a:gd name="T8" fmla="*/ 889398 w 4465"/>
              <a:gd name="T9" fmla="*/ 2327283 h 4465"/>
              <a:gd name="T10" fmla="*/ 1120748 w 4465"/>
              <a:gd name="T11" fmla="*/ 2360084 h 4465"/>
              <a:gd name="T12" fmla="*/ 1196982 w 4465"/>
              <a:gd name="T13" fmla="*/ 2361671 h 4465"/>
              <a:gd name="T14" fmla="*/ 1286451 w 4465"/>
              <a:gd name="T15" fmla="*/ 2356910 h 4465"/>
              <a:gd name="T16" fmla="*/ 1373803 w 4465"/>
              <a:gd name="T17" fmla="*/ 2346329 h 4465"/>
              <a:gd name="T18" fmla="*/ 1473331 w 4465"/>
              <a:gd name="T19" fmla="*/ 2327283 h 4465"/>
              <a:gd name="T20" fmla="*/ 1555388 w 4465"/>
              <a:gd name="T21" fmla="*/ 2304005 h 4465"/>
              <a:gd name="T22" fmla="*/ 1661269 w 4465"/>
              <a:gd name="T23" fmla="*/ 2263797 h 4465"/>
              <a:gd name="T24" fmla="*/ 1712092 w 4465"/>
              <a:gd name="T25" fmla="*/ 2238932 h 4465"/>
              <a:gd name="T26" fmla="*/ 1786738 w 4465"/>
              <a:gd name="T27" fmla="*/ 2197137 h 4465"/>
              <a:gd name="T28" fmla="*/ 1905324 w 4465"/>
              <a:gd name="T29" fmla="*/ 2114605 h 4465"/>
              <a:gd name="T30" fmla="*/ 1950853 w 4465"/>
              <a:gd name="T31" fmla="*/ 2076514 h 4465"/>
              <a:gd name="T32" fmla="*/ 2006440 w 4465"/>
              <a:gd name="T33" fmla="*/ 2025725 h 4465"/>
              <a:gd name="T34" fmla="*/ 2038734 w 4465"/>
              <a:gd name="T35" fmla="*/ 1993453 h 4465"/>
              <a:gd name="T36" fmla="*/ 2098556 w 4465"/>
              <a:gd name="T37" fmla="*/ 1926793 h 4465"/>
              <a:gd name="T38" fmla="*/ 2168967 w 4465"/>
              <a:gd name="T39" fmla="*/ 1833681 h 4465"/>
              <a:gd name="T40" fmla="*/ 2213967 w 4465"/>
              <a:gd name="T41" fmla="*/ 1759614 h 4465"/>
              <a:gd name="T42" fmla="*/ 2255790 w 4465"/>
              <a:gd name="T43" fmla="*/ 1678670 h 4465"/>
              <a:gd name="T44" fmla="*/ 2287024 w 4465"/>
              <a:gd name="T45" fmla="*/ 1607248 h 4465"/>
              <a:gd name="T46" fmla="*/ 2321965 w 4465"/>
              <a:gd name="T47" fmla="*/ 1498793 h 4465"/>
              <a:gd name="T48" fmla="*/ 2346318 w 4465"/>
              <a:gd name="T49" fmla="*/ 1386635 h 4465"/>
              <a:gd name="T50" fmla="*/ 2354259 w 4465"/>
              <a:gd name="T51" fmla="*/ 1328969 h 4465"/>
              <a:gd name="T52" fmla="*/ 2362200 w 4465"/>
              <a:gd name="T53" fmla="*/ 1241147 h 4465"/>
              <a:gd name="T54" fmla="*/ 2363788 w 4465"/>
              <a:gd name="T55" fmla="*/ 1180835 h 4465"/>
              <a:gd name="T56" fmla="*/ 2350553 w 4465"/>
              <a:gd name="T57" fmla="*/ 1001488 h 4465"/>
              <a:gd name="T58" fmla="*/ 2314553 w 4465"/>
              <a:gd name="T59" fmla="*/ 833251 h 4465"/>
              <a:gd name="T60" fmla="*/ 2265319 w 4465"/>
              <a:gd name="T61" fmla="*/ 700460 h 4465"/>
              <a:gd name="T62" fmla="*/ 2199673 w 4465"/>
              <a:gd name="T63" fmla="*/ 575604 h 4465"/>
              <a:gd name="T64" fmla="*/ 2098556 w 4465"/>
              <a:gd name="T65" fmla="*/ 434348 h 4465"/>
              <a:gd name="T66" fmla="*/ 1995323 w 4465"/>
              <a:gd name="T67" fmla="*/ 323777 h 4465"/>
              <a:gd name="T68" fmla="*/ 1905324 w 4465"/>
              <a:gd name="T69" fmla="*/ 245478 h 4465"/>
              <a:gd name="T70" fmla="*/ 1786738 w 4465"/>
              <a:gd name="T71" fmla="*/ 162947 h 4465"/>
              <a:gd name="T72" fmla="*/ 1687210 w 4465"/>
              <a:gd name="T73" fmla="*/ 109513 h 4465"/>
              <a:gd name="T74" fmla="*/ 1555388 w 4465"/>
              <a:gd name="T75" fmla="*/ 56608 h 4465"/>
              <a:gd name="T76" fmla="*/ 1417214 w 4465"/>
              <a:gd name="T77" fmla="*/ 21691 h 4465"/>
              <a:gd name="T78" fmla="*/ 1301804 w 4465"/>
              <a:gd name="T79" fmla="*/ 5290 h 4465"/>
              <a:gd name="T80" fmla="*/ 1182159 w 4465"/>
              <a:gd name="T81" fmla="*/ 0 h 4465"/>
              <a:gd name="T82" fmla="*/ 946044 w 4465"/>
              <a:gd name="T83" fmla="*/ 21691 h 4465"/>
              <a:gd name="T84" fmla="*/ 727930 w 4465"/>
              <a:gd name="T85" fmla="*/ 86764 h 4465"/>
              <a:gd name="T86" fmla="*/ 527286 w 4465"/>
              <a:gd name="T87" fmla="*/ 194690 h 4465"/>
              <a:gd name="T88" fmla="*/ 345701 w 4465"/>
              <a:gd name="T89" fmla="*/ 345997 h 4465"/>
              <a:gd name="T90" fmla="*/ 194291 w 4465"/>
              <a:gd name="T91" fmla="*/ 527990 h 4465"/>
              <a:gd name="T92" fmla="*/ 86293 w 4465"/>
              <a:gd name="T93" fmla="*/ 726912 h 4465"/>
              <a:gd name="T94" fmla="*/ 21706 w 4465"/>
              <a:gd name="T95" fmla="*/ 944880 h 4465"/>
              <a:gd name="T96" fmla="*/ 0 w 4465"/>
              <a:gd name="T97" fmla="*/ 1180835 h 4465"/>
              <a:gd name="T98" fmla="*/ 15353 w 4465"/>
              <a:gd name="T99" fmla="*/ 1381874 h 4465"/>
              <a:gd name="T100" fmla="*/ 53999 w 4465"/>
              <a:gd name="T101" fmla="*/ 1547995 h 4465"/>
              <a:gd name="T102" fmla="*/ 117528 w 4465"/>
              <a:gd name="T103" fmla="*/ 1703535 h 4465"/>
              <a:gd name="T104" fmla="*/ 191115 w 4465"/>
              <a:gd name="T105" fmla="*/ 1829448 h 44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465"/>
              <a:gd name="T160" fmla="*/ 0 h 4465"/>
              <a:gd name="T161" fmla="*/ 4465 w 4465"/>
              <a:gd name="T162" fmla="*/ 4465 h 44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465" h="4465">
                <a:moveTo>
                  <a:pt x="499" y="3641"/>
                </a:moveTo>
                <a:lnTo>
                  <a:pt x="535" y="3683"/>
                </a:lnTo>
                <a:lnTo>
                  <a:pt x="574" y="3726"/>
                </a:lnTo>
                <a:lnTo>
                  <a:pt x="653" y="3810"/>
                </a:lnTo>
                <a:lnTo>
                  <a:pt x="694" y="3849"/>
                </a:lnTo>
                <a:lnTo>
                  <a:pt x="734" y="3888"/>
                </a:lnTo>
                <a:lnTo>
                  <a:pt x="820" y="3962"/>
                </a:lnTo>
                <a:lnTo>
                  <a:pt x="863" y="3997"/>
                </a:lnTo>
                <a:lnTo>
                  <a:pt x="906" y="4031"/>
                </a:lnTo>
                <a:lnTo>
                  <a:pt x="996" y="4095"/>
                </a:lnTo>
                <a:lnTo>
                  <a:pt x="1086" y="4153"/>
                </a:lnTo>
                <a:lnTo>
                  <a:pt x="1181" y="4208"/>
                </a:lnTo>
                <a:lnTo>
                  <a:pt x="1276" y="4256"/>
                </a:lnTo>
                <a:lnTo>
                  <a:pt x="1325" y="4279"/>
                </a:lnTo>
                <a:lnTo>
                  <a:pt x="1375" y="4301"/>
                </a:lnTo>
                <a:lnTo>
                  <a:pt x="1423" y="4320"/>
                </a:lnTo>
                <a:lnTo>
                  <a:pt x="1474" y="4338"/>
                </a:lnTo>
                <a:lnTo>
                  <a:pt x="1576" y="4371"/>
                </a:lnTo>
                <a:lnTo>
                  <a:pt x="1627" y="4386"/>
                </a:lnTo>
                <a:lnTo>
                  <a:pt x="1680" y="4399"/>
                </a:lnTo>
                <a:lnTo>
                  <a:pt x="1787" y="4423"/>
                </a:lnTo>
                <a:lnTo>
                  <a:pt x="1894" y="4440"/>
                </a:lnTo>
                <a:lnTo>
                  <a:pt x="2005" y="4454"/>
                </a:lnTo>
                <a:lnTo>
                  <a:pt x="2117" y="4461"/>
                </a:lnTo>
                <a:lnTo>
                  <a:pt x="2174" y="4464"/>
                </a:lnTo>
                <a:lnTo>
                  <a:pt x="2233" y="4465"/>
                </a:lnTo>
                <a:lnTo>
                  <a:pt x="2246" y="4464"/>
                </a:lnTo>
                <a:lnTo>
                  <a:pt x="2261" y="4464"/>
                </a:lnTo>
                <a:lnTo>
                  <a:pt x="2290" y="4464"/>
                </a:lnTo>
                <a:lnTo>
                  <a:pt x="2347" y="4461"/>
                </a:lnTo>
                <a:lnTo>
                  <a:pt x="2403" y="4458"/>
                </a:lnTo>
                <a:lnTo>
                  <a:pt x="2430" y="4455"/>
                </a:lnTo>
                <a:lnTo>
                  <a:pt x="2459" y="4454"/>
                </a:lnTo>
                <a:lnTo>
                  <a:pt x="2513" y="4447"/>
                </a:lnTo>
                <a:lnTo>
                  <a:pt x="2568" y="4440"/>
                </a:lnTo>
                <a:lnTo>
                  <a:pt x="2595" y="4435"/>
                </a:lnTo>
                <a:lnTo>
                  <a:pt x="2608" y="4433"/>
                </a:lnTo>
                <a:lnTo>
                  <a:pt x="2622" y="4431"/>
                </a:lnTo>
                <a:lnTo>
                  <a:pt x="2677" y="4423"/>
                </a:lnTo>
                <a:lnTo>
                  <a:pt x="2783" y="4399"/>
                </a:lnTo>
                <a:lnTo>
                  <a:pt x="2808" y="4392"/>
                </a:lnTo>
                <a:lnTo>
                  <a:pt x="2835" y="4386"/>
                </a:lnTo>
                <a:lnTo>
                  <a:pt x="2887" y="4371"/>
                </a:lnTo>
                <a:lnTo>
                  <a:pt x="2938" y="4355"/>
                </a:lnTo>
                <a:lnTo>
                  <a:pt x="2989" y="4338"/>
                </a:lnTo>
                <a:lnTo>
                  <a:pt x="3040" y="4320"/>
                </a:lnTo>
                <a:lnTo>
                  <a:pt x="3090" y="4301"/>
                </a:lnTo>
                <a:lnTo>
                  <a:pt x="3138" y="4279"/>
                </a:lnTo>
                <a:lnTo>
                  <a:pt x="3162" y="4267"/>
                </a:lnTo>
                <a:lnTo>
                  <a:pt x="3174" y="4261"/>
                </a:lnTo>
                <a:lnTo>
                  <a:pt x="3187" y="4256"/>
                </a:lnTo>
                <a:lnTo>
                  <a:pt x="3234" y="4232"/>
                </a:lnTo>
                <a:lnTo>
                  <a:pt x="3282" y="4208"/>
                </a:lnTo>
                <a:lnTo>
                  <a:pt x="3328" y="4181"/>
                </a:lnTo>
                <a:lnTo>
                  <a:pt x="3351" y="4166"/>
                </a:lnTo>
                <a:lnTo>
                  <a:pt x="3375" y="4153"/>
                </a:lnTo>
                <a:lnTo>
                  <a:pt x="3420" y="4124"/>
                </a:lnTo>
                <a:lnTo>
                  <a:pt x="3467" y="4095"/>
                </a:lnTo>
                <a:lnTo>
                  <a:pt x="3556" y="4031"/>
                </a:lnTo>
                <a:lnTo>
                  <a:pt x="3599" y="3997"/>
                </a:lnTo>
                <a:lnTo>
                  <a:pt x="3621" y="3979"/>
                </a:lnTo>
                <a:lnTo>
                  <a:pt x="3643" y="3962"/>
                </a:lnTo>
                <a:lnTo>
                  <a:pt x="3664" y="3943"/>
                </a:lnTo>
                <a:lnTo>
                  <a:pt x="3685" y="3925"/>
                </a:lnTo>
                <a:lnTo>
                  <a:pt x="3729" y="3888"/>
                </a:lnTo>
                <a:lnTo>
                  <a:pt x="3769" y="3849"/>
                </a:lnTo>
                <a:lnTo>
                  <a:pt x="3779" y="3839"/>
                </a:lnTo>
                <a:lnTo>
                  <a:pt x="3790" y="3829"/>
                </a:lnTo>
                <a:lnTo>
                  <a:pt x="3811" y="3810"/>
                </a:lnTo>
                <a:lnTo>
                  <a:pt x="3831" y="3788"/>
                </a:lnTo>
                <a:lnTo>
                  <a:pt x="3840" y="3777"/>
                </a:lnTo>
                <a:lnTo>
                  <a:pt x="3851" y="3768"/>
                </a:lnTo>
                <a:lnTo>
                  <a:pt x="3889" y="3727"/>
                </a:lnTo>
                <a:lnTo>
                  <a:pt x="3927" y="3684"/>
                </a:lnTo>
                <a:lnTo>
                  <a:pt x="3945" y="3662"/>
                </a:lnTo>
                <a:lnTo>
                  <a:pt x="3964" y="3642"/>
                </a:lnTo>
                <a:lnTo>
                  <a:pt x="3981" y="3619"/>
                </a:lnTo>
                <a:lnTo>
                  <a:pt x="3999" y="3598"/>
                </a:lnTo>
                <a:lnTo>
                  <a:pt x="4032" y="3554"/>
                </a:lnTo>
                <a:lnTo>
                  <a:pt x="4097" y="3466"/>
                </a:lnTo>
                <a:lnTo>
                  <a:pt x="4126" y="3419"/>
                </a:lnTo>
                <a:lnTo>
                  <a:pt x="4155" y="3373"/>
                </a:lnTo>
                <a:lnTo>
                  <a:pt x="4168" y="3349"/>
                </a:lnTo>
                <a:lnTo>
                  <a:pt x="4182" y="3326"/>
                </a:lnTo>
                <a:lnTo>
                  <a:pt x="4209" y="3281"/>
                </a:lnTo>
                <a:lnTo>
                  <a:pt x="4233" y="3233"/>
                </a:lnTo>
                <a:lnTo>
                  <a:pt x="4257" y="3186"/>
                </a:lnTo>
                <a:lnTo>
                  <a:pt x="4261" y="3173"/>
                </a:lnTo>
                <a:lnTo>
                  <a:pt x="4267" y="3161"/>
                </a:lnTo>
                <a:lnTo>
                  <a:pt x="4279" y="3137"/>
                </a:lnTo>
                <a:lnTo>
                  <a:pt x="4301" y="3089"/>
                </a:lnTo>
                <a:lnTo>
                  <a:pt x="4320" y="3038"/>
                </a:lnTo>
                <a:lnTo>
                  <a:pt x="4338" y="2988"/>
                </a:lnTo>
                <a:lnTo>
                  <a:pt x="4355" y="2936"/>
                </a:lnTo>
                <a:lnTo>
                  <a:pt x="4372" y="2886"/>
                </a:lnTo>
                <a:lnTo>
                  <a:pt x="4386" y="2833"/>
                </a:lnTo>
                <a:lnTo>
                  <a:pt x="4392" y="2807"/>
                </a:lnTo>
                <a:lnTo>
                  <a:pt x="4399" y="2782"/>
                </a:lnTo>
                <a:lnTo>
                  <a:pt x="4423" y="2676"/>
                </a:lnTo>
                <a:lnTo>
                  <a:pt x="4432" y="2621"/>
                </a:lnTo>
                <a:lnTo>
                  <a:pt x="4433" y="2606"/>
                </a:lnTo>
                <a:lnTo>
                  <a:pt x="4435" y="2593"/>
                </a:lnTo>
                <a:lnTo>
                  <a:pt x="4440" y="2567"/>
                </a:lnTo>
                <a:lnTo>
                  <a:pt x="4447" y="2512"/>
                </a:lnTo>
                <a:lnTo>
                  <a:pt x="4455" y="2458"/>
                </a:lnTo>
                <a:lnTo>
                  <a:pt x="4456" y="2429"/>
                </a:lnTo>
                <a:lnTo>
                  <a:pt x="4458" y="2401"/>
                </a:lnTo>
                <a:lnTo>
                  <a:pt x="4462" y="2346"/>
                </a:lnTo>
                <a:lnTo>
                  <a:pt x="4464" y="2289"/>
                </a:lnTo>
                <a:lnTo>
                  <a:pt x="4464" y="2260"/>
                </a:lnTo>
                <a:lnTo>
                  <a:pt x="4464" y="2245"/>
                </a:lnTo>
                <a:lnTo>
                  <a:pt x="4465" y="2232"/>
                </a:lnTo>
                <a:lnTo>
                  <a:pt x="4464" y="2173"/>
                </a:lnTo>
                <a:lnTo>
                  <a:pt x="4462" y="2116"/>
                </a:lnTo>
                <a:lnTo>
                  <a:pt x="4455" y="2004"/>
                </a:lnTo>
                <a:lnTo>
                  <a:pt x="4440" y="1893"/>
                </a:lnTo>
                <a:lnTo>
                  <a:pt x="4423" y="1786"/>
                </a:lnTo>
                <a:lnTo>
                  <a:pt x="4399" y="1679"/>
                </a:lnTo>
                <a:lnTo>
                  <a:pt x="4386" y="1626"/>
                </a:lnTo>
                <a:lnTo>
                  <a:pt x="4372" y="1575"/>
                </a:lnTo>
                <a:lnTo>
                  <a:pt x="4338" y="1473"/>
                </a:lnTo>
                <a:lnTo>
                  <a:pt x="4320" y="1422"/>
                </a:lnTo>
                <a:lnTo>
                  <a:pt x="4301" y="1374"/>
                </a:lnTo>
                <a:lnTo>
                  <a:pt x="4279" y="1324"/>
                </a:lnTo>
                <a:lnTo>
                  <a:pt x="4257" y="1276"/>
                </a:lnTo>
                <a:lnTo>
                  <a:pt x="4209" y="1181"/>
                </a:lnTo>
                <a:lnTo>
                  <a:pt x="4182" y="1133"/>
                </a:lnTo>
                <a:lnTo>
                  <a:pt x="4155" y="1088"/>
                </a:lnTo>
                <a:lnTo>
                  <a:pt x="4097" y="998"/>
                </a:lnTo>
                <a:lnTo>
                  <a:pt x="4032" y="908"/>
                </a:lnTo>
                <a:lnTo>
                  <a:pt x="3999" y="864"/>
                </a:lnTo>
                <a:lnTo>
                  <a:pt x="3964" y="821"/>
                </a:lnTo>
                <a:lnTo>
                  <a:pt x="3889" y="736"/>
                </a:lnTo>
                <a:lnTo>
                  <a:pt x="3851" y="695"/>
                </a:lnTo>
                <a:lnTo>
                  <a:pt x="3811" y="654"/>
                </a:lnTo>
                <a:lnTo>
                  <a:pt x="3769" y="612"/>
                </a:lnTo>
                <a:lnTo>
                  <a:pt x="3729" y="574"/>
                </a:lnTo>
                <a:lnTo>
                  <a:pt x="3685" y="536"/>
                </a:lnTo>
                <a:lnTo>
                  <a:pt x="3643" y="500"/>
                </a:lnTo>
                <a:lnTo>
                  <a:pt x="3599" y="464"/>
                </a:lnTo>
                <a:lnTo>
                  <a:pt x="3556" y="430"/>
                </a:lnTo>
                <a:lnTo>
                  <a:pt x="3467" y="368"/>
                </a:lnTo>
                <a:lnTo>
                  <a:pt x="3420" y="336"/>
                </a:lnTo>
                <a:lnTo>
                  <a:pt x="3375" y="308"/>
                </a:lnTo>
                <a:lnTo>
                  <a:pt x="3328" y="280"/>
                </a:lnTo>
                <a:lnTo>
                  <a:pt x="3282" y="255"/>
                </a:lnTo>
                <a:lnTo>
                  <a:pt x="3234" y="230"/>
                </a:lnTo>
                <a:lnTo>
                  <a:pt x="3187" y="207"/>
                </a:lnTo>
                <a:lnTo>
                  <a:pt x="3138" y="184"/>
                </a:lnTo>
                <a:lnTo>
                  <a:pt x="3090" y="164"/>
                </a:lnTo>
                <a:lnTo>
                  <a:pt x="2989" y="125"/>
                </a:lnTo>
                <a:lnTo>
                  <a:pt x="2938" y="107"/>
                </a:lnTo>
                <a:lnTo>
                  <a:pt x="2887" y="92"/>
                </a:lnTo>
                <a:lnTo>
                  <a:pt x="2835" y="76"/>
                </a:lnTo>
                <a:lnTo>
                  <a:pt x="2783" y="63"/>
                </a:lnTo>
                <a:lnTo>
                  <a:pt x="2677" y="41"/>
                </a:lnTo>
                <a:lnTo>
                  <a:pt x="2622" y="30"/>
                </a:lnTo>
                <a:lnTo>
                  <a:pt x="2568" y="22"/>
                </a:lnTo>
                <a:lnTo>
                  <a:pt x="2513" y="15"/>
                </a:lnTo>
                <a:lnTo>
                  <a:pt x="2459" y="10"/>
                </a:lnTo>
                <a:lnTo>
                  <a:pt x="2403" y="5"/>
                </a:lnTo>
                <a:lnTo>
                  <a:pt x="2347" y="3"/>
                </a:lnTo>
                <a:lnTo>
                  <a:pt x="2290" y="0"/>
                </a:lnTo>
                <a:lnTo>
                  <a:pt x="2233" y="0"/>
                </a:lnTo>
                <a:lnTo>
                  <a:pt x="2117" y="3"/>
                </a:lnTo>
                <a:lnTo>
                  <a:pt x="2005" y="10"/>
                </a:lnTo>
                <a:lnTo>
                  <a:pt x="1894" y="22"/>
                </a:lnTo>
                <a:lnTo>
                  <a:pt x="1787" y="41"/>
                </a:lnTo>
                <a:lnTo>
                  <a:pt x="1680" y="63"/>
                </a:lnTo>
                <a:lnTo>
                  <a:pt x="1576" y="92"/>
                </a:lnTo>
                <a:lnTo>
                  <a:pt x="1474" y="125"/>
                </a:lnTo>
                <a:lnTo>
                  <a:pt x="1375" y="164"/>
                </a:lnTo>
                <a:lnTo>
                  <a:pt x="1276" y="207"/>
                </a:lnTo>
                <a:lnTo>
                  <a:pt x="1181" y="255"/>
                </a:lnTo>
                <a:lnTo>
                  <a:pt x="1086" y="308"/>
                </a:lnTo>
                <a:lnTo>
                  <a:pt x="996" y="368"/>
                </a:lnTo>
                <a:lnTo>
                  <a:pt x="906" y="430"/>
                </a:lnTo>
                <a:lnTo>
                  <a:pt x="820" y="500"/>
                </a:lnTo>
                <a:lnTo>
                  <a:pt x="734" y="574"/>
                </a:lnTo>
                <a:lnTo>
                  <a:pt x="653" y="654"/>
                </a:lnTo>
                <a:lnTo>
                  <a:pt x="574" y="736"/>
                </a:lnTo>
                <a:lnTo>
                  <a:pt x="499" y="821"/>
                </a:lnTo>
                <a:lnTo>
                  <a:pt x="430" y="908"/>
                </a:lnTo>
                <a:lnTo>
                  <a:pt x="367" y="998"/>
                </a:lnTo>
                <a:lnTo>
                  <a:pt x="307" y="1088"/>
                </a:lnTo>
                <a:lnTo>
                  <a:pt x="254" y="1181"/>
                </a:lnTo>
                <a:lnTo>
                  <a:pt x="206" y="1276"/>
                </a:lnTo>
                <a:lnTo>
                  <a:pt x="163" y="1374"/>
                </a:lnTo>
                <a:lnTo>
                  <a:pt x="125" y="1473"/>
                </a:lnTo>
                <a:lnTo>
                  <a:pt x="91" y="1575"/>
                </a:lnTo>
                <a:lnTo>
                  <a:pt x="62" y="1679"/>
                </a:lnTo>
                <a:lnTo>
                  <a:pt x="41" y="1786"/>
                </a:lnTo>
                <a:lnTo>
                  <a:pt x="22" y="1893"/>
                </a:lnTo>
                <a:lnTo>
                  <a:pt x="10" y="2004"/>
                </a:lnTo>
                <a:lnTo>
                  <a:pt x="2" y="2116"/>
                </a:lnTo>
                <a:lnTo>
                  <a:pt x="0" y="2232"/>
                </a:lnTo>
                <a:lnTo>
                  <a:pt x="1" y="2329"/>
                </a:lnTo>
                <a:lnTo>
                  <a:pt x="7" y="2425"/>
                </a:lnTo>
                <a:lnTo>
                  <a:pt x="16" y="2519"/>
                </a:lnTo>
                <a:lnTo>
                  <a:pt x="29" y="2612"/>
                </a:lnTo>
                <a:lnTo>
                  <a:pt x="44" y="2704"/>
                </a:lnTo>
                <a:lnTo>
                  <a:pt x="65" y="2794"/>
                </a:lnTo>
                <a:lnTo>
                  <a:pt x="89" y="2882"/>
                </a:lnTo>
                <a:lnTo>
                  <a:pt x="102" y="2926"/>
                </a:lnTo>
                <a:lnTo>
                  <a:pt x="118" y="2970"/>
                </a:lnTo>
                <a:lnTo>
                  <a:pt x="148" y="3054"/>
                </a:lnTo>
                <a:lnTo>
                  <a:pt x="184" y="3138"/>
                </a:lnTo>
                <a:lnTo>
                  <a:pt x="222" y="3220"/>
                </a:lnTo>
                <a:lnTo>
                  <a:pt x="265" y="3301"/>
                </a:lnTo>
                <a:lnTo>
                  <a:pt x="311" y="3380"/>
                </a:lnTo>
                <a:lnTo>
                  <a:pt x="335" y="3419"/>
                </a:lnTo>
                <a:lnTo>
                  <a:pt x="361" y="3458"/>
                </a:lnTo>
                <a:lnTo>
                  <a:pt x="415" y="3534"/>
                </a:lnTo>
                <a:lnTo>
                  <a:pt x="474" y="3610"/>
                </a:lnTo>
              </a:path>
            </a:pathLst>
          </a:custGeom>
          <a:noFill/>
          <a:ln w="25400">
            <a:solidFill>
              <a:srgbClr val="000000"/>
            </a:solidFill>
            <a:prstDash val="solid"/>
            <a:round/>
            <a:headEnd/>
            <a:tailEnd/>
          </a:ln>
        </p:spPr>
        <p:txBody>
          <a:bodyPr/>
          <a:lstStyle/>
          <a:p>
            <a:endParaRPr lang="en-US"/>
          </a:p>
        </p:txBody>
      </p:sp>
      <p:sp>
        <p:nvSpPr>
          <p:cNvPr id="53" name="Freeform 52"/>
          <p:cNvSpPr>
            <a:spLocks/>
          </p:cNvSpPr>
          <p:nvPr/>
        </p:nvSpPr>
        <p:spPr bwMode="auto">
          <a:xfrm>
            <a:off x="7780339" y="3406775"/>
            <a:ext cx="1508125" cy="457200"/>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3" y="716"/>
              </a:cxn>
              <a:cxn ang="0">
                <a:pos x="12" y="756"/>
              </a:cxn>
              <a:cxn ang="0">
                <a:pos x="27" y="788"/>
              </a:cxn>
              <a:cxn ang="0">
                <a:pos x="48" y="816"/>
              </a:cxn>
              <a:cxn ang="0">
                <a:pos x="75" y="836"/>
              </a:cxn>
              <a:cxn ang="0">
                <a:pos x="108" y="852"/>
              </a:cxn>
              <a:cxn ang="0">
                <a:pos x="147" y="860"/>
              </a:cxn>
              <a:cxn ang="0">
                <a:pos x="192" y="864"/>
              </a:cxn>
              <a:cxn ang="0">
                <a:pos x="2662" y="862"/>
              </a:cxn>
              <a:cxn ang="0">
                <a:pos x="2680" y="862"/>
              </a:cxn>
              <a:cxn ang="0">
                <a:pos x="2711" y="858"/>
              </a:cxn>
              <a:cxn ang="0">
                <a:pos x="2722" y="856"/>
              </a:cxn>
              <a:cxn ang="0">
                <a:pos x="2758" y="844"/>
              </a:cxn>
              <a:cxn ang="0">
                <a:pos x="2769" y="837"/>
              </a:cxn>
              <a:cxn ang="0">
                <a:pos x="2788" y="826"/>
              </a:cxn>
              <a:cxn ang="0">
                <a:pos x="2794" y="820"/>
              </a:cxn>
              <a:cxn ang="0">
                <a:pos x="2806" y="808"/>
              </a:cxn>
              <a:cxn ang="0">
                <a:pos x="2812" y="802"/>
              </a:cxn>
              <a:cxn ang="0">
                <a:pos x="2823" y="783"/>
              </a:cxn>
              <a:cxn ang="0">
                <a:pos x="2830" y="772"/>
              </a:cxn>
              <a:cxn ang="0">
                <a:pos x="2842" y="736"/>
              </a:cxn>
              <a:cxn ang="0">
                <a:pos x="2843" y="726"/>
              </a:cxn>
              <a:cxn ang="0">
                <a:pos x="2848" y="694"/>
              </a:cxn>
              <a:cxn ang="0">
                <a:pos x="2848" y="676"/>
              </a:cxn>
              <a:cxn ang="0">
                <a:pos x="2849" y="192"/>
              </a:cxn>
              <a:cxn ang="0">
                <a:pos x="2845" y="138"/>
              </a:cxn>
              <a:cxn ang="0">
                <a:pos x="2831" y="93"/>
              </a:cxn>
              <a:cxn ang="0">
                <a:pos x="2810" y="57"/>
              </a:cxn>
              <a:cxn ang="0">
                <a:pos x="2781" y="31"/>
              </a:cxn>
              <a:cxn ang="0">
                <a:pos x="2755" y="17"/>
              </a:cxn>
              <a:cxn ang="0">
                <a:pos x="2726" y="7"/>
              </a:cxn>
              <a:cxn ang="0">
                <a:pos x="2657" y="0"/>
              </a:cxn>
            </a:cxnLst>
            <a:rect l="0" t="0" r="r" b="b"/>
            <a:pathLst>
              <a:path w="2849" h="864">
                <a:moveTo>
                  <a:pt x="192" y="0"/>
                </a:moveTo>
                <a:lnTo>
                  <a:pt x="168" y="0"/>
                </a:lnTo>
                <a:lnTo>
                  <a:pt x="147" y="2"/>
                </a:lnTo>
                <a:lnTo>
                  <a:pt x="126" y="6"/>
                </a:lnTo>
                <a:lnTo>
                  <a:pt x="108" y="12"/>
                </a:lnTo>
                <a:lnTo>
                  <a:pt x="90" y="18"/>
                </a:lnTo>
                <a:lnTo>
                  <a:pt x="75" y="26"/>
                </a:lnTo>
                <a:lnTo>
                  <a:pt x="60" y="36"/>
                </a:lnTo>
                <a:lnTo>
                  <a:pt x="48" y="48"/>
                </a:lnTo>
                <a:lnTo>
                  <a:pt x="36" y="60"/>
                </a:lnTo>
                <a:lnTo>
                  <a:pt x="27" y="74"/>
                </a:lnTo>
                <a:lnTo>
                  <a:pt x="18" y="90"/>
                </a:lnTo>
                <a:lnTo>
                  <a:pt x="12" y="108"/>
                </a:lnTo>
                <a:lnTo>
                  <a:pt x="6" y="126"/>
                </a:lnTo>
                <a:lnTo>
                  <a:pt x="3" y="146"/>
                </a:lnTo>
                <a:lnTo>
                  <a:pt x="0" y="168"/>
                </a:lnTo>
                <a:lnTo>
                  <a:pt x="0" y="192"/>
                </a:lnTo>
                <a:lnTo>
                  <a:pt x="0" y="672"/>
                </a:lnTo>
                <a:lnTo>
                  <a:pt x="0" y="694"/>
                </a:lnTo>
                <a:lnTo>
                  <a:pt x="3" y="716"/>
                </a:lnTo>
                <a:lnTo>
                  <a:pt x="6" y="736"/>
                </a:lnTo>
                <a:lnTo>
                  <a:pt x="12" y="756"/>
                </a:lnTo>
                <a:lnTo>
                  <a:pt x="18" y="772"/>
                </a:lnTo>
                <a:lnTo>
                  <a:pt x="27" y="788"/>
                </a:lnTo>
                <a:lnTo>
                  <a:pt x="36" y="802"/>
                </a:lnTo>
                <a:lnTo>
                  <a:pt x="48" y="816"/>
                </a:lnTo>
                <a:lnTo>
                  <a:pt x="60" y="826"/>
                </a:lnTo>
                <a:lnTo>
                  <a:pt x="75" y="836"/>
                </a:lnTo>
                <a:lnTo>
                  <a:pt x="90" y="844"/>
                </a:lnTo>
                <a:lnTo>
                  <a:pt x="108" y="852"/>
                </a:lnTo>
                <a:lnTo>
                  <a:pt x="126" y="856"/>
                </a:lnTo>
                <a:lnTo>
                  <a:pt x="147" y="860"/>
                </a:lnTo>
                <a:lnTo>
                  <a:pt x="168" y="862"/>
                </a:lnTo>
                <a:lnTo>
                  <a:pt x="192" y="864"/>
                </a:lnTo>
                <a:lnTo>
                  <a:pt x="2657" y="864"/>
                </a:lnTo>
                <a:lnTo>
                  <a:pt x="2662" y="862"/>
                </a:lnTo>
                <a:lnTo>
                  <a:pt x="2668" y="862"/>
                </a:lnTo>
                <a:lnTo>
                  <a:pt x="2680" y="862"/>
                </a:lnTo>
                <a:lnTo>
                  <a:pt x="2702" y="860"/>
                </a:lnTo>
                <a:lnTo>
                  <a:pt x="2711" y="858"/>
                </a:lnTo>
                <a:lnTo>
                  <a:pt x="2716" y="856"/>
                </a:lnTo>
                <a:lnTo>
                  <a:pt x="2722" y="856"/>
                </a:lnTo>
                <a:lnTo>
                  <a:pt x="2741" y="852"/>
                </a:lnTo>
                <a:lnTo>
                  <a:pt x="2758" y="844"/>
                </a:lnTo>
                <a:lnTo>
                  <a:pt x="2765" y="840"/>
                </a:lnTo>
                <a:lnTo>
                  <a:pt x="2769" y="837"/>
                </a:lnTo>
                <a:lnTo>
                  <a:pt x="2774" y="836"/>
                </a:lnTo>
                <a:lnTo>
                  <a:pt x="2788" y="826"/>
                </a:lnTo>
                <a:lnTo>
                  <a:pt x="2791" y="823"/>
                </a:lnTo>
                <a:lnTo>
                  <a:pt x="2794" y="820"/>
                </a:lnTo>
                <a:lnTo>
                  <a:pt x="2801" y="816"/>
                </a:lnTo>
                <a:lnTo>
                  <a:pt x="2806" y="808"/>
                </a:lnTo>
                <a:lnTo>
                  <a:pt x="2809" y="805"/>
                </a:lnTo>
                <a:lnTo>
                  <a:pt x="2812" y="802"/>
                </a:lnTo>
                <a:lnTo>
                  <a:pt x="2822" y="788"/>
                </a:lnTo>
                <a:lnTo>
                  <a:pt x="2823" y="783"/>
                </a:lnTo>
                <a:lnTo>
                  <a:pt x="2825" y="780"/>
                </a:lnTo>
                <a:lnTo>
                  <a:pt x="2830" y="772"/>
                </a:lnTo>
                <a:lnTo>
                  <a:pt x="2837" y="756"/>
                </a:lnTo>
                <a:lnTo>
                  <a:pt x="2842" y="736"/>
                </a:lnTo>
                <a:lnTo>
                  <a:pt x="2842" y="730"/>
                </a:lnTo>
                <a:lnTo>
                  <a:pt x="2843" y="726"/>
                </a:lnTo>
                <a:lnTo>
                  <a:pt x="2846" y="716"/>
                </a:lnTo>
                <a:lnTo>
                  <a:pt x="2848" y="694"/>
                </a:lnTo>
                <a:lnTo>
                  <a:pt x="2848" y="682"/>
                </a:lnTo>
                <a:lnTo>
                  <a:pt x="2848" y="676"/>
                </a:lnTo>
                <a:lnTo>
                  <a:pt x="2849" y="672"/>
                </a:lnTo>
                <a:lnTo>
                  <a:pt x="2849" y="192"/>
                </a:lnTo>
                <a:lnTo>
                  <a:pt x="2848" y="163"/>
                </a:lnTo>
                <a:lnTo>
                  <a:pt x="2845" y="138"/>
                </a:lnTo>
                <a:lnTo>
                  <a:pt x="2839" y="114"/>
                </a:lnTo>
                <a:lnTo>
                  <a:pt x="2831" y="93"/>
                </a:lnTo>
                <a:lnTo>
                  <a:pt x="2821" y="73"/>
                </a:lnTo>
                <a:lnTo>
                  <a:pt x="2810" y="57"/>
                </a:lnTo>
                <a:lnTo>
                  <a:pt x="2797" y="42"/>
                </a:lnTo>
                <a:lnTo>
                  <a:pt x="2781" y="31"/>
                </a:lnTo>
                <a:lnTo>
                  <a:pt x="2768" y="23"/>
                </a:lnTo>
                <a:lnTo>
                  <a:pt x="2755" y="17"/>
                </a:lnTo>
                <a:lnTo>
                  <a:pt x="2740" y="11"/>
                </a:lnTo>
                <a:lnTo>
                  <a:pt x="2726" y="7"/>
                </a:lnTo>
                <a:lnTo>
                  <a:pt x="2693" y="1"/>
                </a:lnTo>
                <a:lnTo>
                  <a:pt x="2657" y="0"/>
                </a:lnTo>
                <a:lnTo>
                  <a:pt x="192" y="0"/>
                </a:lnTo>
                <a:close/>
              </a:path>
            </a:pathLst>
          </a:custGeom>
          <a:gradFill rotWithShape="1">
            <a:gsLst>
              <a:gs pos="0">
                <a:srgbClr val="FFCC00">
                  <a:gamma/>
                  <a:shade val="46275"/>
                  <a:invGamma/>
                </a:srgbClr>
              </a:gs>
              <a:gs pos="50000">
                <a:srgbClr val="FFCC00">
                  <a:alpha val="70000"/>
                </a:srgbClr>
              </a:gs>
              <a:gs pos="100000">
                <a:srgbClr val="FFCC00">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pPr>
              <a:defRPr/>
            </a:pPr>
            <a:endParaRPr lang="en-US"/>
          </a:p>
        </p:txBody>
      </p:sp>
      <p:sp>
        <p:nvSpPr>
          <p:cNvPr id="54" name="Freeform 53"/>
          <p:cNvSpPr>
            <a:spLocks/>
          </p:cNvSpPr>
          <p:nvPr/>
        </p:nvSpPr>
        <p:spPr bwMode="auto">
          <a:xfrm>
            <a:off x="7781925" y="3865563"/>
            <a:ext cx="1506538" cy="457200"/>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2657" y="864"/>
              </a:cxn>
              <a:cxn ang="0">
                <a:pos x="2667" y="863"/>
              </a:cxn>
              <a:cxn ang="0">
                <a:pos x="2701" y="860"/>
              </a:cxn>
              <a:cxn ang="0">
                <a:pos x="2715" y="857"/>
              </a:cxn>
              <a:cxn ang="0">
                <a:pos x="2741" y="852"/>
              </a:cxn>
              <a:cxn ang="0">
                <a:pos x="2765" y="840"/>
              </a:cxn>
              <a:cxn ang="0">
                <a:pos x="2773" y="836"/>
              </a:cxn>
              <a:cxn ang="0">
                <a:pos x="2790" y="823"/>
              </a:cxn>
              <a:cxn ang="0">
                <a:pos x="2801" y="816"/>
              </a:cxn>
              <a:cxn ang="0">
                <a:pos x="2808" y="805"/>
              </a:cxn>
              <a:cxn ang="0">
                <a:pos x="2821" y="788"/>
              </a:cxn>
              <a:cxn ang="0">
                <a:pos x="2825" y="780"/>
              </a:cxn>
              <a:cxn ang="0">
                <a:pos x="2837" y="756"/>
              </a:cxn>
              <a:cxn ang="0">
                <a:pos x="2841" y="731"/>
              </a:cxn>
              <a:cxn ang="0">
                <a:pos x="2845" y="716"/>
              </a:cxn>
              <a:cxn ang="0">
                <a:pos x="2847" y="683"/>
              </a:cxn>
              <a:cxn ang="0">
                <a:pos x="2849" y="672"/>
              </a:cxn>
              <a:cxn ang="0">
                <a:pos x="2847" y="167"/>
              </a:cxn>
              <a:cxn ang="0">
                <a:pos x="2838" y="114"/>
              </a:cxn>
              <a:cxn ang="0">
                <a:pos x="2822" y="77"/>
              </a:cxn>
              <a:cxn ang="0">
                <a:pos x="2802" y="49"/>
              </a:cxn>
              <a:cxn ang="0">
                <a:pos x="2774" y="26"/>
              </a:cxn>
              <a:cxn ang="0">
                <a:pos x="2741" y="11"/>
              </a:cxn>
              <a:cxn ang="0">
                <a:pos x="2687" y="1"/>
              </a:cxn>
              <a:cxn ang="0">
                <a:pos x="192" y="0"/>
              </a:cxn>
              <a:cxn ang="0">
                <a:pos x="146" y="2"/>
              </a:cxn>
              <a:cxn ang="0">
                <a:pos x="108" y="12"/>
              </a:cxn>
              <a:cxn ang="0">
                <a:pos x="74" y="26"/>
              </a:cxn>
              <a:cxn ang="0">
                <a:pos x="48" y="48"/>
              </a:cxn>
              <a:cxn ang="0">
                <a:pos x="26" y="74"/>
              </a:cxn>
              <a:cxn ang="0">
                <a:pos x="12" y="108"/>
              </a:cxn>
              <a:cxn ang="0">
                <a:pos x="2" y="146"/>
              </a:cxn>
              <a:cxn ang="0">
                <a:pos x="0" y="192"/>
              </a:cxn>
            </a:cxnLst>
            <a:rect l="0" t="0" r="r" b="b"/>
            <a:pathLst>
              <a:path w="2849" h="864">
                <a:moveTo>
                  <a:pt x="0" y="672"/>
                </a:moveTo>
                <a:lnTo>
                  <a:pt x="0" y="695"/>
                </a:lnTo>
                <a:lnTo>
                  <a:pt x="2" y="716"/>
                </a:lnTo>
                <a:lnTo>
                  <a:pt x="6" y="737"/>
                </a:lnTo>
                <a:lnTo>
                  <a:pt x="12" y="756"/>
                </a:lnTo>
                <a:lnTo>
                  <a:pt x="18" y="773"/>
                </a:lnTo>
                <a:lnTo>
                  <a:pt x="26" y="788"/>
                </a:lnTo>
                <a:lnTo>
                  <a:pt x="36" y="803"/>
                </a:lnTo>
                <a:lnTo>
                  <a:pt x="48" y="816"/>
                </a:lnTo>
                <a:lnTo>
                  <a:pt x="60" y="827"/>
                </a:lnTo>
                <a:lnTo>
                  <a:pt x="74" y="836"/>
                </a:lnTo>
                <a:lnTo>
                  <a:pt x="90" y="845"/>
                </a:lnTo>
                <a:lnTo>
                  <a:pt x="108" y="852"/>
                </a:lnTo>
                <a:lnTo>
                  <a:pt x="126" y="857"/>
                </a:lnTo>
                <a:lnTo>
                  <a:pt x="146" y="860"/>
                </a:lnTo>
                <a:lnTo>
                  <a:pt x="168" y="863"/>
                </a:lnTo>
                <a:lnTo>
                  <a:pt x="192" y="864"/>
                </a:lnTo>
                <a:lnTo>
                  <a:pt x="2657" y="864"/>
                </a:lnTo>
                <a:lnTo>
                  <a:pt x="2661" y="863"/>
                </a:lnTo>
                <a:lnTo>
                  <a:pt x="2667" y="863"/>
                </a:lnTo>
                <a:lnTo>
                  <a:pt x="2679" y="863"/>
                </a:lnTo>
                <a:lnTo>
                  <a:pt x="2701" y="860"/>
                </a:lnTo>
                <a:lnTo>
                  <a:pt x="2711" y="858"/>
                </a:lnTo>
                <a:lnTo>
                  <a:pt x="2715" y="857"/>
                </a:lnTo>
                <a:lnTo>
                  <a:pt x="2721" y="857"/>
                </a:lnTo>
                <a:lnTo>
                  <a:pt x="2741" y="852"/>
                </a:lnTo>
                <a:lnTo>
                  <a:pt x="2757" y="845"/>
                </a:lnTo>
                <a:lnTo>
                  <a:pt x="2765" y="840"/>
                </a:lnTo>
                <a:lnTo>
                  <a:pt x="2768" y="837"/>
                </a:lnTo>
                <a:lnTo>
                  <a:pt x="2773" y="836"/>
                </a:lnTo>
                <a:lnTo>
                  <a:pt x="2787" y="827"/>
                </a:lnTo>
                <a:lnTo>
                  <a:pt x="2790" y="823"/>
                </a:lnTo>
                <a:lnTo>
                  <a:pt x="2793" y="821"/>
                </a:lnTo>
                <a:lnTo>
                  <a:pt x="2801" y="816"/>
                </a:lnTo>
                <a:lnTo>
                  <a:pt x="2805" y="809"/>
                </a:lnTo>
                <a:lnTo>
                  <a:pt x="2808" y="805"/>
                </a:lnTo>
                <a:lnTo>
                  <a:pt x="2811" y="803"/>
                </a:lnTo>
                <a:lnTo>
                  <a:pt x="2821" y="788"/>
                </a:lnTo>
                <a:lnTo>
                  <a:pt x="2822" y="783"/>
                </a:lnTo>
                <a:lnTo>
                  <a:pt x="2825" y="780"/>
                </a:lnTo>
                <a:lnTo>
                  <a:pt x="2829" y="773"/>
                </a:lnTo>
                <a:lnTo>
                  <a:pt x="2837" y="756"/>
                </a:lnTo>
                <a:lnTo>
                  <a:pt x="2841" y="737"/>
                </a:lnTo>
                <a:lnTo>
                  <a:pt x="2841" y="731"/>
                </a:lnTo>
                <a:lnTo>
                  <a:pt x="2843" y="726"/>
                </a:lnTo>
                <a:lnTo>
                  <a:pt x="2845" y="716"/>
                </a:lnTo>
                <a:lnTo>
                  <a:pt x="2847" y="695"/>
                </a:lnTo>
                <a:lnTo>
                  <a:pt x="2847" y="683"/>
                </a:lnTo>
                <a:lnTo>
                  <a:pt x="2847" y="677"/>
                </a:lnTo>
                <a:lnTo>
                  <a:pt x="2849" y="672"/>
                </a:lnTo>
                <a:lnTo>
                  <a:pt x="2849" y="192"/>
                </a:lnTo>
                <a:lnTo>
                  <a:pt x="2847" y="167"/>
                </a:lnTo>
                <a:lnTo>
                  <a:pt x="2845" y="144"/>
                </a:lnTo>
                <a:lnTo>
                  <a:pt x="2838" y="114"/>
                </a:lnTo>
                <a:lnTo>
                  <a:pt x="2829" y="89"/>
                </a:lnTo>
                <a:lnTo>
                  <a:pt x="2822" y="77"/>
                </a:lnTo>
                <a:lnTo>
                  <a:pt x="2816" y="67"/>
                </a:lnTo>
                <a:lnTo>
                  <a:pt x="2802" y="49"/>
                </a:lnTo>
                <a:lnTo>
                  <a:pt x="2784" y="34"/>
                </a:lnTo>
                <a:lnTo>
                  <a:pt x="2774" y="26"/>
                </a:lnTo>
                <a:lnTo>
                  <a:pt x="2765" y="22"/>
                </a:lnTo>
                <a:lnTo>
                  <a:pt x="2741" y="11"/>
                </a:lnTo>
                <a:lnTo>
                  <a:pt x="2715" y="5"/>
                </a:lnTo>
                <a:lnTo>
                  <a:pt x="2687" y="1"/>
                </a:lnTo>
                <a:lnTo>
                  <a:pt x="2657" y="0"/>
                </a:lnTo>
                <a:lnTo>
                  <a:pt x="192" y="0"/>
                </a:lnTo>
                <a:lnTo>
                  <a:pt x="168" y="0"/>
                </a:lnTo>
                <a:lnTo>
                  <a:pt x="146" y="2"/>
                </a:lnTo>
                <a:lnTo>
                  <a:pt x="126" y="6"/>
                </a:lnTo>
                <a:lnTo>
                  <a:pt x="108" y="12"/>
                </a:lnTo>
                <a:lnTo>
                  <a:pt x="90" y="18"/>
                </a:lnTo>
                <a:lnTo>
                  <a:pt x="74" y="26"/>
                </a:lnTo>
                <a:lnTo>
                  <a:pt x="60" y="36"/>
                </a:lnTo>
                <a:lnTo>
                  <a:pt x="48" y="48"/>
                </a:lnTo>
                <a:lnTo>
                  <a:pt x="36" y="60"/>
                </a:lnTo>
                <a:lnTo>
                  <a:pt x="26" y="74"/>
                </a:lnTo>
                <a:lnTo>
                  <a:pt x="18" y="90"/>
                </a:lnTo>
                <a:lnTo>
                  <a:pt x="12" y="108"/>
                </a:lnTo>
                <a:lnTo>
                  <a:pt x="6" y="126"/>
                </a:lnTo>
                <a:lnTo>
                  <a:pt x="2" y="146"/>
                </a:lnTo>
                <a:lnTo>
                  <a:pt x="0" y="168"/>
                </a:lnTo>
                <a:lnTo>
                  <a:pt x="0" y="192"/>
                </a:lnTo>
                <a:lnTo>
                  <a:pt x="0" y="672"/>
                </a:lnTo>
                <a:close/>
              </a:path>
            </a:pathLst>
          </a:custGeom>
          <a:gradFill rotWithShape="1">
            <a:gsLst>
              <a:gs pos="0">
                <a:srgbClr val="FFCC00">
                  <a:gamma/>
                  <a:shade val="46275"/>
                  <a:invGamma/>
                </a:srgbClr>
              </a:gs>
              <a:gs pos="50000">
                <a:srgbClr val="FFCC00">
                  <a:alpha val="70000"/>
                </a:srgbClr>
              </a:gs>
              <a:gs pos="100000">
                <a:srgbClr val="FFCC00">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pPr>
              <a:defRPr/>
            </a:pPr>
            <a:endParaRPr lang="en-US"/>
          </a:p>
        </p:txBody>
      </p:sp>
      <p:sp>
        <p:nvSpPr>
          <p:cNvPr id="55" name="Freeform 54"/>
          <p:cNvSpPr>
            <a:spLocks/>
          </p:cNvSpPr>
          <p:nvPr/>
        </p:nvSpPr>
        <p:spPr bwMode="auto">
          <a:xfrm>
            <a:off x="7780339" y="2490788"/>
            <a:ext cx="1508125" cy="457200"/>
          </a:xfrm>
          <a:custGeom>
            <a:avLst/>
            <a:gdLst/>
            <a:ahLst/>
            <a:cxnLst>
              <a:cxn ang="0">
                <a:pos x="0" y="695"/>
              </a:cxn>
              <a:cxn ang="0">
                <a:pos x="6" y="737"/>
              </a:cxn>
              <a:cxn ang="0">
                <a:pos x="18" y="773"/>
              </a:cxn>
              <a:cxn ang="0">
                <a:pos x="36" y="803"/>
              </a:cxn>
              <a:cxn ang="0">
                <a:pos x="60" y="827"/>
              </a:cxn>
              <a:cxn ang="0">
                <a:pos x="90" y="845"/>
              </a:cxn>
              <a:cxn ang="0">
                <a:pos x="126" y="857"/>
              </a:cxn>
              <a:cxn ang="0">
                <a:pos x="168" y="863"/>
              </a:cxn>
              <a:cxn ang="0">
                <a:pos x="2657" y="864"/>
              </a:cxn>
              <a:cxn ang="0">
                <a:pos x="2668" y="863"/>
              </a:cxn>
              <a:cxn ang="0">
                <a:pos x="2702" y="861"/>
              </a:cxn>
              <a:cxn ang="0">
                <a:pos x="2716" y="857"/>
              </a:cxn>
              <a:cxn ang="0">
                <a:pos x="2741" y="852"/>
              </a:cxn>
              <a:cxn ang="0">
                <a:pos x="2765" y="840"/>
              </a:cxn>
              <a:cxn ang="0">
                <a:pos x="2774" y="837"/>
              </a:cxn>
              <a:cxn ang="0">
                <a:pos x="2791" y="823"/>
              </a:cxn>
              <a:cxn ang="0">
                <a:pos x="2801" y="816"/>
              </a:cxn>
              <a:cxn ang="0">
                <a:pos x="2809" y="805"/>
              </a:cxn>
              <a:cxn ang="0">
                <a:pos x="2822" y="789"/>
              </a:cxn>
              <a:cxn ang="0">
                <a:pos x="2825" y="780"/>
              </a:cxn>
              <a:cxn ang="0">
                <a:pos x="2837" y="756"/>
              </a:cxn>
              <a:cxn ang="0">
                <a:pos x="2842" y="731"/>
              </a:cxn>
              <a:cxn ang="0">
                <a:pos x="2846" y="717"/>
              </a:cxn>
              <a:cxn ang="0">
                <a:pos x="2848" y="683"/>
              </a:cxn>
              <a:cxn ang="0">
                <a:pos x="2849" y="672"/>
              </a:cxn>
              <a:cxn ang="0">
                <a:pos x="2848" y="164"/>
              </a:cxn>
              <a:cxn ang="0">
                <a:pos x="2839" y="114"/>
              </a:cxn>
              <a:cxn ang="0">
                <a:pos x="2821" y="74"/>
              </a:cxn>
              <a:cxn ang="0">
                <a:pos x="2797" y="42"/>
              </a:cxn>
              <a:cxn ang="0">
                <a:pos x="2768" y="23"/>
              </a:cxn>
              <a:cxn ang="0">
                <a:pos x="2740" y="11"/>
              </a:cxn>
              <a:cxn ang="0">
                <a:pos x="2693" y="2"/>
              </a:cxn>
              <a:cxn ang="0">
                <a:pos x="192" y="0"/>
              </a:cxn>
              <a:cxn ang="0">
                <a:pos x="147" y="3"/>
              </a:cxn>
              <a:cxn ang="0">
                <a:pos x="108" y="12"/>
              </a:cxn>
              <a:cxn ang="0">
                <a:pos x="75" y="27"/>
              </a:cxn>
              <a:cxn ang="0">
                <a:pos x="48" y="48"/>
              </a:cxn>
              <a:cxn ang="0">
                <a:pos x="27" y="75"/>
              </a:cxn>
              <a:cxn ang="0">
                <a:pos x="12" y="108"/>
              </a:cxn>
              <a:cxn ang="0">
                <a:pos x="3" y="147"/>
              </a:cxn>
              <a:cxn ang="0">
                <a:pos x="0" y="192"/>
              </a:cxn>
            </a:cxnLst>
            <a:rect l="0" t="0" r="r" b="b"/>
            <a:pathLst>
              <a:path w="2849" h="864">
                <a:moveTo>
                  <a:pt x="0" y="672"/>
                </a:move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2657" y="864"/>
                </a:lnTo>
                <a:lnTo>
                  <a:pt x="2662" y="863"/>
                </a:lnTo>
                <a:lnTo>
                  <a:pt x="2668" y="863"/>
                </a:lnTo>
                <a:lnTo>
                  <a:pt x="2680" y="863"/>
                </a:lnTo>
                <a:lnTo>
                  <a:pt x="2702" y="861"/>
                </a:lnTo>
                <a:lnTo>
                  <a:pt x="2711" y="858"/>
                </a:lnTo>
                <a:lnTo>
                  <a:pt x="2716" y="857"/>
                </a:lnTo>
                <a:lnTo>
                  <a:pt x="2722" y="857"/>
                </a:lnTo>
                <a:lnTo>
                  <a:pt x="2741" y="852"/>
                </a:lnTo>
                <a:lnTo>
                  <a:pt x="2758" y="845"/>
                </a:lnTo>
                <a:lnTo>
                  <a:pt x="2765" y="840"/>
                </a:lnTo>
                <a:lnTo>
                  <a:pt x="2769" y="838"/>
                </a:lnTo>
                <a:lnTo>
                  <a:pt x="2774" y="837"/>
                </a:lnTo>
                <a:lnTo>
                  <a:pt x="2788" y="827"/>
                </a:lnTo>
                <a:lnTo>
                  <a:pt x="2791" y="823"/>
                </a:lnTo>
                <a:lnTo>
                  <a:pt x="2794" y="821"/>
                </a:lnTo>
                <a:lnTo>
                  <a:pt x="2801" y="816"/>
                </a:lnTo>
                <a:lnTo>
                  <a:pt x="2806" y="809"/>
                </a:lnTo>
                <a:lnTo>
                  <a:pt x="2809" y="805"/>
                </a:lnTo>
                <a:lnTo>
                  <a:pt x="2812" y="803"/>
                </a:lnTo>
                <a:lnTo>
                  <a:pt x="2822" y="789"/>
                </a:lnTo>
                <a:lnTo>
                  <a:pt x="2823" y="784"/>
                </a:lnTo>
                <a:lnTo>
                  <a:pt x="2825" y="780"/>
                </a:lnTo>
                <a:lnTo>
                  <a:pt x="2830" y="773"/>
                </a:lnTo>
                <a:lnTo>
                  <a:pt x="2837" y="756"/>
                </a:lnTo>
                <a:lnTo>
                  <a:pt x="2842" y="737"/>
                </a:lnTo>
                <a:lnTo>
                  <a:pt x="2842" y="731"/>
                </a:lnTo>
                <a:lnTo>
                  <a:pt x="2843" y="726"/>
                </a:lnTo>
                <a:lnTo>
                  <a:pt x="2846" y="717"/>
                </a:lnTo>
                <a:lnTo>
                  <a:pt x="2848" y="695"/>
                </a:lnTo>
                <a:lnTo>
                  <a:pt x="2848" y="683"/>
                </a:lnTo>
                <a:lnTo>
                  <a:pt x="2848" y="677"/>
                </a:lnTo>
                <a:lnTo>
                  <a:pt x="2849" y="672"/>
                </a:lnTo>
                <a:lnTo>
                  <a:pt x="2849" y="192"/>
                </a:lnTo>
                <a:lnTo>
                  <a:pt x="2848" y="164"/>
                </a:lnTo>
                <a:lnTo>
                  <a:pt x="2845" y="138"/>
                </a:lnTo>
                <a:lnTo>
                  <a:pt x="2839" y="114"/>
                </a:lnTo>
                <a:lnTo>
                  <a:pt x="2831" y="94"/>
                </a:lnTo>
                <a:lnTo>
                  <a:pt x="2821" y="74"/>
                </a:lnTo>
                <a:lnTo>
                  <a:pt x="2810" y="58"/>
                </a:lnTo>
                <a:lnTo>
                  <a:pt x="2797" y="42"/>
                </a:lnTo>
                <a:lnTo>
                  <a:pt x="2781" y="32"/>
                </a:lnTo>
                <a:lnTo>
                  <a:pt x="2768" y="23"/>
                </a:lnTo>
                <a:lnTo>
                  <a:pt x="2755" y="17"/>
                </a:lnTo>
                <a:lnTo>
                  <a:pt x="2740" y="11"/>
                </a:lnTo>
                <a:lnTo>
                  <a:pt x="2726" y="8"/>
                </a:lnTo>
                <a:lnTo>
                  <a:pt x="2693" y="2"/>
                </a:lnTo>
                <a:lnTo>
                  <a:pt x="2657"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lnTo>
                  <a:pt x="0" y="672"/>
                </a:lnTo>
                <a:close/>
              </a:path>
            </a:pathLst>
          </a:custGeom>
          <a:gradFill rotWithShape="1">
            <a:gsLst>
              <a:gs pos="0">
                <a:srgbClr val="FFCC00">
                  <a:gamma/>
                  <a:shade val="46275"/>
                  <a:invGamma/>
                </a:srgbClr>
              </a:gs>
              <a:gs pos="50000">
                <a:srgbClr val="FFCC00">
                  <a:alpha val="70000"/>
                </a:srgbClr>
              </a:gs>
              <a:gs pos="100000">
                <a:srgbClr val="FFCC00">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pPr>
              <a:defRPr/>
            </a:pPr>
            <a:endParaRPr lang="en-US"/>
          </a:p>
        </p:txBody>
      </p:sp>
      <p:sp>
        <p:nvSpPr>
          <p:cNvPr id="56" name="Freeform 55"/>
          <p:cNvSpPr>
            <a:spLocks/>
          </p:cNvSpPr>
          <p:nvPr/>
        </p:nvSpPr>
        <p:spPr bwMode="auto">
          <a:xfrm>
            <a:off x="7780339" y="2947988"/>
            <a:ext cx="725487" cy="457200"/>
          </a:xfrm>
          <a:custGeom>
            <a:avLst/>
            <a:gdLst/>
            <a:ahLst/>
            <a:cxnLst>
              <a:cxn ang="0">
                <a:pos x="168" y="0"/>
              </a:cxn>
              <a:cxn ang="0">
                <a:pos x="126" y="6"/>
              </a:cxn>
              <a:cxn ang="0">
                <a:pos x="90" y="18"/>
              </a:cxn>
              <a:cxn ang="0">
                <a:pos x="60" y="36"/>
              </a:cxn>
              <a:cxn ang="0">
                <a:pos x="36" y="60"/>
              </a:cxn>
              <a:cxn ang="0">
                <a:pos x="18" y="90"/>
              </a:cxn>
              <a:cxn ang="0">
                <a:pos x="6" y="126"/>
              </a:cxn>
              <a:cxn ang="0">
                <a:pos x="0" y="168"/>
              </a:cxn>
              <a:cxn ang="0">
                <a:pos x="0" y="672"/>
              </a:cxn>
              <a:cxn ang="0">
                <a:pos x="3" y="717"/>
              </a:cxn>
              <a:cxn ang="0">
                <a:pos x="12" y="756"/>
              </a:cxn>
              <a:cxn ang="0">
                <a:pos x="27" y="789"/>
              </a:cxn>
              <a:cxn ang="0">
                <a:pos x="48" y="816"/>
              </a:cxn>
              <a:cxn ang="0">
                <a:pos x="75" y="837"/>
              </a:cxn>
              <a:cxn ang="0">
                <a:pos x="108" y="852"/>
              </a:cxn>
              <a:cxn ang="0">
                <a:pos x="147" y="861"/>
              </a:cxn>
              <a:cxn ang="0">
                <a:pos x="192" y="864"/>
              </a:cxn>
              <a:cxn ang="0">
                <a:pos x="1185" y="863"/>
              </a:cxn>
              <a:cxn ang="0">
                <a:pos x="1203" y="863"/>
              </a:cxn>
              <a:cxn ang="0">
                <a:pos x="1234" y="858"/>
              </a:cxn>
              <a:cxn ang="0">
                <a:pos x="1245" y="857"/>
              </a:cxn>
              <a:cxn ang="0">
                <a:pos x="1281" y="845"/>
              </a:cxn>
              <a:cxn ang="0">
                <a:pos x="1292" y="838"/>
              </a:cxn>
              <a:cxn ang="0">
                <a:pos x="1311" y="827"/>
              </a:cxn>
              <a:cxn ang="0">
                <a:pos x="1317" y="821"/>
              </a:cxn>
              <a:cxn ang="0">
                <a:pos x="1329" y="809"/>
              </a:cxn>
              <a:cxn ang="0">
                <a:pos x="1335" y="803"/>
              </a:cxn>
              <a:cxn ang="0">
                <a:pos x="1346" y="784"/>
              </a:cxn>
              <a:cxn ang="0">
                <a:pos x="1353" y="773"/>
              </a:cxn>
              <a:cxn ang="0">
                <a:pos x="1365" y="737"/>
              </a:cxn>
              <a:cxn ang="0">
                <a:pos x="1366" y="726"/>
              </a:cxn>
              <a:cxn ang="0">
                <a:pos x="1371" y="695"/>
              </a:cxn>
              <a:cxn ang="0">
                <a:pos x="1371" y="677"/>
              </a:cxn>
              <a:cxn ang="0">
                <a:pos x="1372" y="192"/>
              </a:cxn>
              <a:cxn ang="0">
                <a:pos x="1368" y="147"/>
              </a:cxn>
              <a:cxn ang="0">
                <a:pos x="1360" y="108"/>
              </a:cxn>
              <a:cxn ang="0">
                <a:pos x="1344" y="75"/>
              </a:cxn>
              <a:cxn ang="0">
                <a:pos x="1324" y="48"/>
              </a:cxn>
              <a:cxn ang="0">
                <a:pos x="1296" y="27"/>
              </a:cxn>
              <a:cxn ang="0">
                <a:pos x="1264" y="12"/>
              </a:cxn>
              <a:cxn ang="0">
                <a:pos x="1224" y="3"/>
              </a:cxn>
              <a:cxn ang="0">
                <a:pos x="1180" y="0"/>
              </a:cxn>
            </a:cxnLst>
            <a:rect l="0" t="0" r="r" b="b"/>
            <a:pathLst>
              <a:path w="1372" h="864">
                <a:moveTo>
                  <a:pt x="192" y="0"/>
                </a:move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lnTo>
                  <a:pt x="0" y="672"/>
                </a:ln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1180" y="864"/>
                </a:lnTo>
                <a:lnTo>
                  <a:pt x="1185" y="863"/>
                </a:lnTo>
                <a:lnTo>
                  <a:pt x="1191" y="863"/>
                </a:lnTo>
                <a:lnTo>
                  <a:pt x="1203" y="863"/>
                </a:lnTo>
                <a:lnTo>
                  <a:pt x="1224" y="861"/>
                </a:lnTo>
                <a:lnTo>
                  <a:pt x="1234" y="858"/>
                </a:lnTo>
                <a:lnTo>
                  <a:pt x="1239" y="857"/>
                </a:lnTo>
                <a:lnTo>
                  <a:pt x="1245" y="857"/>
                </a:lnTo>
                <a:lnTo>
                  <a:pt x="1264" y="852"/>
                </a:lnTo>
                <a:lnTo>
                  <a:pt x="1281" y="845"/>
                </a:lnTo>
                <a:lnTo>
                  <a:pt x="1288" y="840"/>
                </a:lnTo>
                <a:lnTo>
                  <a:pt x="1292" y="838"/>
                </a:lnTo>
                <a:lnTo>
                  <a:pt x="1296" y="837"/>
                </a:lnTo>
                <a:lnTo>
                  <a:pt x="1311" y="827"/>
                </a:lnTo>
                <a:lnTo>
                  <a:pt x="1313" y="824"/>
                </a:lnTo>
                <a:lnTo>
                  <a:pt x="1317" y="821"/>
                </a:lnTo>
                <a:lnTo>
                  <a:pt x="1324" y="816"/>
                </a:lnTo>
                <a:lnTo>
                  <a:pt x="1329" y="809"/>
                </a:lnTo>
                <a:lnTo>
                  <a:pt x="1331" y="806"/>
                </a:lnTo>
                <a:lnTo>
                  <a:pt x="1335" y="803"/>
                </a:lnTo>
                <a:lnTo>
                  <a:pt x="1344" y="789"/>
                </a:lnTo>
                <a:lnTo>
                  <a:pt x="1346" y="784"/>
                </a:lnTo>
                <a:lnTo>
                  <a:pt x="1348" y="780"/>
                </a:lnTo>
                <a:lnTo>
                  <a:pt x="1353" y="773"/>
                </a:lnTo>
                <a:lnTo>
                  <a:pt x="1360" y="756"/>
                </a:lnTo>
                <a:lnTo>
                  <a:pt x="1365" y="737"/>
                </a:lnTo>
                <a:lnTo>
                  <a:pt x="1365" y="731"/>
                </a:lnTo>
                <a:lnTo>
                  <a:pt x="1366" y="726"/>
                </a:lnTo>
                <a:lnTo>
                  <a:pt x="1368" y="717"/>
                </a:lnTo>
                <a:lnTo>
                  <a:pt x="1371" y="695"/>
                </a:lnTo>
                <a:lnTo>
                  <a:pt x="1371" y="683"/>
                </a:lnTo>
                <a:lnTo>
                  <a:pt x="1371" y="677"/>
                </a:lnTo>
                <a:lnTo>
                  <a:pt x="1372" y="672"/>
                </a:lnTo>
                <a:lnTo>
                  <a:pt x="1372" y="192"/>
                </a:lnTo>
                <a:lnTo>
                  <a:pt x="1371" y="168"/>
                </a:lnTo>
                <a:lnTo>
                  <a:pt x="1368" y="147"/>
                </a:lnTo>
                <a:lnTo>
                  <a:pt x="1365" y="126"/>
                </a:lnTo>
                <a:lnTo>
                  <a:pt x="1360" y="108"/>
                </a:lnTo>
                <a:lnTo>
                  <a:pt x="1353" y="90"/>
                </a:lnTo>
                <a:lnTo>
                  <a:pt x="1344" y="75"/>
                </a:lnTo>
                <a:lnTo>
                  <a:pt x="1335" y="60"/>
                </a:lnTo>
                <a:lnTo>
                  <a:pt x="1324" y="48"/>
                </a:lnTo>
                <a:lnTo>
                  <a:pt x="1311" y="36"/>
                </a:lnTo>
                <a:lnTo>
                  <a:pt x="1296" y="27"/>
                </a:lnTo>
                <a:lnTo>
                  <a:pt x="1281" y="18"/>
                </a:lnTo>
                <a:lnTo>
                  <a:pt x="1264" y="12"/>
                </a:lnTo>
                <a:lnTo>
                  <a:pt x="1245" y="6"/>
                </a:lnTo>
                <a:lnTo>
                  <a:pt x="1224" y="3"/>
                </a:lnTo>
                <a:lnTo>
                  <a:pt x="1203" y="0"/>
                </a:lnTo>
                <a:lnTo>
                  <a:pt x="1180" y="0"/>
                </a:lnTo>
                <a:lnTo>
                  <a:pt x="192" y="0"/>
                </a:lnTo>
                <a:close/>
              </a:path>
            </a:pathLst>
          </a:custGeom>
          <a:gradFill rotWithShape="1">
            <a:gsLst>
              <a:gs pos="0">
                <a:srgbClr val="FFCC00">
                  <a:gamma/>
                  <a:shade val="46275"/>
                  <a:invGamma/>
                </a:srgbClr>
              </a:gs>
              <a:gs pos="50000">
                <a:srgbClr val="FFCC00">
                  <a:alpha val="70000"/>
                </a:srgbClr>
              </a:gs>
              <a:gs pos="100000">
                <a:srgbClr val="FFCC00">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pPr>
              <a:defRPr/>
            </a:pPr>
            <a:endParaRPr lang="en-US"/>
          </a:p>
        </p:txBody>
      </p:sp>
      <p:sp>
        <p:nvSpPr>
          <p:cNvPr id="57" name="Freeform 56"/>
          <p:cNvSpPr>
            <a:spLocks/>
          </p:cNvSpPr>
          <p:nvPr/>
        </p:nvSpPr>
        <p:spPr bwMode="auto">
          <a:xfrm>
            <a:off x="8545514" y="2947988"/>
            <a:ext cx="725487" cy="457200"/>
          </a:xfrm>
          <a:custGeom>
            <a:avLst/>
            <a:gdLst/>
            <a:ahLst/>
            <a:cxnLst>
              <a:cxn ang="0">
                <a:pos x="1371" y="168"/>
              </a:cxn>
              <a:cxn ang="0">
                <a:pos x="1365" y="126"/>
              </a:cxn>
              <a:cxn ang="0">
                <a:pos x="1353" y="90"/>
              </a:cxn>
              <a:cxn ang="0">
                <a:pos x="1335" y="60"/>
              </a:cxn>
              <a:cxn ang="0">
                <a:pos x="1311" y="36"/>
              </a:cxn>
              <a:cxn ang="0">
                <a:pos x="1281" y="18"/>
              </a:cxn>
              <a:cxn ang="0">
                <a:pos x="1245" y="6"/>
              </a:cxn>
              <a:cxn ang="0">
                <a:pos x="1203" y="0"/>
              </a:cxn>
              <a:cxn ang="0">
                <a:pos x="432" y="0"/>
              </a:cxn>
              <a:cxn ang="0">
                <a:pos x="411" y="0"/>
              </a:cxn>
              <a:cxn ang="0">
                <a:pos x="168" y="0"/>
              </a:cxn>
              <a:cxn ang="0">
                <a:pos x="126" y="6"/>
              </a:cxn>
              <a:cxn ang="0">
                <a:pos x="90" y="18"/>
              </a:cxn>
              <a:cxn ang="0">
                <a:pos x="60" y="36"/>
              </a:cxn>
              <a:cxn ang="0">
                <a:pos x="36" y="60"/>
              </a:cxn>
              <a:cxn ang="0">
                <a:pos x="18" y="90"/>
              </a:cxn>
              <a:cxn ang="0">
                <a:pos x="6" y="126"/>
              </a:cxn>
              <a:cxn ang="0">
                <a:pos x="0" y="168"/>
              </a:cxn>
              <a:cxn ang="0">
                <a:pos x="0" y="672"/>
              </a:cxn>
              <a:cxn ang="0">
                <a:pos x="3" y="717"/>
              </a:cxn>
              <a:cxn ang="0">
                <a:pos x="12" y="756"/>
              </a:cxn>
              <a:cxn ang="0">
                <a:pos x="27" y="789"/>
              </a:cxn>
              <a:cxn ang="0">
                <a:pos x="48" y="816"/>
              </a:cxn>
              <a:cxn ang="0">
                <a:pos x="75" y="837"/>
              </a:cxn>
              <a:cxn ang="0">
                <a:pos x="108" y="852"/>
              </a:cxn>
              <a:cxn ang="0">
                <a:pos x="147" y="861"/>
              </a:cxn>
              <a:cxn ang="0">
                <a:pos x="192" y="864"/>
              </a:cxn>
              <a:cxn ang="0">
                <a:pos x="432" y="864"/>
              </a:cxn>
              <a:cxn ang="0">
                <a:pos x="1185" y="863"/>
              </a:cxn>
              <a:cxn ang="0">
                <a:pos x="1203" y="863"/>
              </a:cxn>
              <a:cxn ang="0">
                <a:pos x="1234" y="858"/>
              </a:cxn>
              <a:cxn ang="0">
                <a:pos x="1245" y="857"/>
              </a:cxn>
              <a:cxn ang="0">
                <a:pos x="1281" y="845"/>
              </a:cxn>
              <a:cxn ang="0">
                <a:pos x="1292" y="838"/>
              </a:cxn>
              <a:cxn ang="0">
                <a:pos x="1311" y="827"/>
              </a:cxn>
              <a:cxn ang="0">
                <a:pos x="1317" y="821"/>
              </a:cxn>
              <a:cxn ang="0">
                <a:pos x="1329" y="809"/>
              </a:cxn>
              <a:cxn ang="0">
                <a:pos x="1335" y="803"/>
              </a:cxn>
              <a:cxn ang="0">
                <a:pos x="1346" y="784"/>
              </a:cxn>
              <a:cxn ang="0">
                <a:pos x="1353" y="773"/>
              </a:cxn>
              <a:cxn ang="0">
                <a:pos x="1365" y="737"/>
              </a:cxn>
              <a:cxn ang="0">
                <a:pos x="1366" y="726"/>
              </a:cxn>
              <a:cxn ang="0">
                <a:pos x="1371" y="695"/>
              </a:cxn>
              <a:cxn ang="0">
                <a:pos x="1371" y="677"/>
              </a:cxn>
              <a:cxn ang="0">
                <a:pos x="1372" y="192"/>
              </a:cxn>
            </a:cxnLst>
            <a:rect l="0" t="0" r="r" b="b"/>
            <a:pathLst>
              <a:path w="1372" h="864">
                <a:moveTo>
                  <a:pt x="1372" y="192"/>
                </a:moveTo>
                <a:lnTo>
                  <a:pt x="1371" y="168"/>
                </a:lnTo>
                <a:lnTo>
                  <a:pt x="1368" y="147"/>
                </a:lnTo>
                <a:lnTo>
                  <a:pt x="1365" y="126"/>
                </a:lnTo>
                <a:lnTo>
                  <a:pt x="1360" y="108"/>
                </a:lnTo>
                <a:lnTo>
                  <a:pt x="1353" y="90"/>
                </a:lnTo>
                <a:lnTo>
                  <a:pt x="1344" y="75"/>
                </a:lnTo>
                <a:lnTo>
                  <a:pt x="1335" y="60"/>
                </a:lnTo>
                <a:lnTo>
                  <a:pt x="1324" y="48"/>
                </a:lnTo>
                <a:lnTo>
                  <a:pt x="1311" y="36"/>
                </a:lnTo>
                <a:lnTo>
                  <a:pt x="1296" y="27"/>
                </a:lnTo>
                <a:lnTo>
                  <a:pt x="1281" y="18"/>
                </a:lnTo>
                <a:lnTo>
                  <a:pt x="1264" y="12"/>
                </a:lnTo>
                <a:lnTo>
                  <a:pt x="1245" y="6"/>
                </a:lnTo>
                <a:lnTo>
                  <a:pt x="1224" y="3"/>
                </a:lnTo>
                <a:lnTo>
                  <a:pt x="1203" y="0"/>
                </a:lnTo>
                <a:lnTo>
                  <a:pt x="1180" y="0"/>
                </a:lnTo>
                <a:lnTo>
                  <a:pt x="432" y="0"/>
                </a:lnTo>
                <a:lnTo>
                  <a:pt x="411" y="2"/>
                </a:lnTo>
                <a:lnTo>
                  <a:pt x="411" y="0"/>
                </a:lnTo>
                <a:lnTo>
                  <a:pt x="192" y="0"/>
                </a:lnTo>
                <a:lnTo>
                  <a:pt x="168" y="0"/>
                </a:lnTo>
                <a:lnTo>
                  <a:pt x="147" y="3"/>
                </a:lnTo>
                <a:lnTo>
                  <a:pt x="126" y="6"/>
                </a:lnTo>
                <a:lnTo>
                  <a:pt x="108" y="12"/>
                </a:lnTo>
                <a:lnTo>
                  <a:pt x="90" y="18"/>
                </a:lnTo>
                <a:lnTo>
                  <a:pt x="75" y="27"/>
                </a:lnTo>
                <a:lnTo>
                  <a:pt x="60" y="36"/>
                </a:lnTo>
                <a:lnTo>
                  <a:pt x="48" y="48"/>
                </a:lnTo>
                <a:lnTo>
                  <a:pt x="36" y="60"/>
                </a:lnTo>
                <a:lnTo>
                  <a:pt x="27" y="75"/>
                </a:lnTo>
                <a:lnTo>
                  <a:pt x="18" y="90"/>
                </a:lnTo>
                <a:lnTo>
                  <a:pt x="12" y="108"/>
                </a:lnTo>
                <a:lnTo>
                  <a:pt x="6" y="126"/>
                </a:lnTo>
                <a:lnTo>
                  <a:pt x="3" y="147"/>
                </a:lnTo>
                <a:lnTo>
                  <a:pt x="0" y="168"/>
                </a:lnTo>
                <a:lnTo>
                  <a:pt x="0" y="192"/>
                </a:lnTo>
                <a:lnTo>
                  <a:pt x="0" y="672"/>
                </a:lnTo>
                <a:lnTo>
                  <a:pt x="0" y="695"/>
                </a:lnTo>
                <a:lnTo>
                  <a:pt x="3" y="717"/>
                </a:lnTo>
                <a:lnTo>
                  <a:pt x="6" y="737"/>
                </a:lnTo>
                <a:lnTo>
                  <a:pt x="12" y="756"/>
                </a:lnTo>
                <a:lnTo>
                  <a:pt x="18" y="773"/>
                </a:lnTo>
                <a:lnTo>
                  <a:pt x="27" y="789"/>
                </a:lnTo>
                <a:lnTo>
                  <a:pt x="36" y="803"/>
                </a:lnTo>
                <a:lnTo>
                  <a:pt x="48" y="816"/>
                </a:lnTo>
                <a:lnTo>
                  <a:pt x="60" y="827"/>
                </a:lnTo>
                <a:lnTo>
                  <a:pt x="75" y="837"/>
                </a:lnTo>
                <a:lnTo>
                  <a:pt x="90" y="845"/>
                </a:lnTo>
                <a:lnTo>
                  <a:pt x="108" y="852"/>
                </a:lnTo>
                <a:lnTo>
                  <a:pt x="126" y="857"/>
                </a:lnTo>
                <a:lnTo>
                  <a:pt x="147" y="861"/>
                </a:lnTo>
                <a:lnTo>
                  <a:pt x="168" y="863"/>
                </a:lnTo>
                <a:lnTo>
                  <a:pt x="192" y="864"/>
                </a:lnTo>
                <a:lnTo>
                  <a:pt x="411" y="864"/>
                </a:lnTo>
                <a:lnTo>
                  <a:pt x="432" y="864"/>
                </a:lnTo>
                <a:lnTo>
                  <a:pt x="1180" y="864"/>
                </a:lnTo>
                <a:lnTo>
                  <a:pt x="1185" y="863"/>
                </a:lnTo>
                <a:lnTo>
                  <a:pt x="1191" y="863"/>
                </a:lnTo>
                <a:lnTo>
                  <a:pt x="1203" y="863"/>
                </a:lnTo>
                <a:lnTo>
                  <a:pt x="1224" y="861"/>
                </a:lnTo>
                <a:lnTo>
                  <a:pt x="1234" y="858"/>
                </a:lnTo>
                <a:lnTo>
                  <a:pt x="1239" y="857"/>
                </a:lnTo>
                <a:lnTo>
                  <a:pt x="1245" y="857"/>
                </a:lnTo>
                <a:lnTo>
                  <a:pt x="1264" y="852"/>
                </a:lnTo>
                <a:lnTo>
                  <a:pt x="1281" y="845"/>
                </a:lnTo>
                <a:lnTo>
                  <a:pt x="1288" y="840"/>
                </a:lnTo>
                <a:lnTo>
                  <a:pt x="1292" y="838"/>
                </a:lnTo>
                <a:lnTo>
                  <a:pt x="1296" y="837"/>
                </a:lnTo>
                <a:lnTo>
                  <a:pt x="1311" y="827"/>
                </a:lnTo>
                <a:lnTo>
                  <a:pt x="1313" y="824"/>
                </a:lnTo>
                <a:lnTo>
                  <a:pt x="1317" y="821"/>
                </a:lnTo>
                <a:lnTo>
                  <a:pt x="1324" y="816"/>
                </a:lnTo>
                <a:lnTo>
                  <a:pt x="1329" y="809"/>
                </a:lnTo>
                <a:lnTo>
                  <a:pt x="1331" y="806"/>
                </a:lnTo>
                <a:lnTo>
                  <a:pt x="1335" y="803"/>
                </a:lnTo>
                <a:lnTo>
                  <a:pt x="1344" y="789"/>
                </a:lnTo>
                <a:lnTo>
                  <a:pt x="1346" y="784"/>
                </a:lnTo>
                <a:lnTo>
                  <a:pt x="1348" y="780"/>
                </a:lnTo>
                <a:lnTo>
                  <a:pt x="1353" y="773"/>
                </a:lnTo>
                <a:lnTo>
                  <a:pt x="1360" y="756"/>
                </a:lnTo>
                <a:lnTo>
                  <a:pt x="1365" y="737"/>
                </a:lnTo>
                <a:lnTo>
                  <a:pt x="1365" y="731"/>
                </a:lnTo>
                <a:lnTo>
                  <a:pt x="1366" y="726"/>
                </a:lnTo>
                <a:lnTo>
                  <a:pt x="1368" y="717"/>
                </a:lnTo>
                <a:lnTo>
                  <a:pt x="1371" y="695"/>
                </a:lnTo>
                <a:lnTo>
                  <a:pt x="1371" y="683"/>
                </a:lnTo>
                <a:lnTo>
                  <a:pt x="1371" y="677"/>
                </a:lnTo>
                <a:lnTo>
                  <a:pt x="1372" y="672"/>
                </a:lnTo>
                <a:lnTo>
                  <a:pt x="1372" y="192"/>
                </a:lnTo>
                <a:close/>
              </a:path>
            </a:pathLst>
          </a:custGeom>
          <a:gradFill rotWithShape="1">
            <a:gsLst>
              <a:gs pos="0">
                <a:srgbClr val="FFCC00">
                  <a:gamma/>
                  <a:shade val="46275"/>
                  <a:invGamma/>
                </a:srgbClr>
              </a:gs>
              <a:gs pos="50000">
                <a:srgbClr val="FFCC00">
                  <a:alpha val="70000"/>
                </a:srgbClr>
              </a:gs>
              <a:gs pos="100000">
                <a:srgbClr val="FFCC00">
                  <a:gamma/>
                  <a:shade val="46275"/>
                  <a:invGamma/>
                </a:srgbClr>
              </a:gs>
            </a:gsLst>
            <a:lin ang="5400000" scaled="1"/>
          </a:gradFill>
          <a:ln w="9525" cap="flat" cmpd="sng">
            <a:solidFill>
              <a:srgbClr val="000000"/>
            </a:solidFill>
            <a:prstDash val="solid"/>
            <a:round/>
            <a:headEnd type="none" w="med" len="med"/>
            <a:tailEnd type="none" w="med" len="med"/>
          </a:ln>
          <a:effectLst/>
        </p:spPr>
        <p:txBody>
          <a:bodyPr tIns="0" bIns="0" anchor="ctr"/>
          <a:lstStyle/>
          <a:p>
            <a:pPr>
              <a:defRPr/>
            </a:pPr>
            <a:endParaRPr lang="en-US"/>
          </a:p>
        </p:txBody>
      </p:sp>
      <p:sp>
        <p:nvSpPr>
          <p:cNvPr id="58" name="Rectangle 57"/>
          <p:cNvSpPr>
            <a:spLocks noChangeArrowheads="1"/>
          </p:cNvSpPr>
          <p:nvPr/>
        </p:nvSpPr>
        <p:spPr bwMode="auto">
          <a:xfrm>
            <a:off x="7913689" y="2643188"/>
            <a:ext cx="1400175" cy="152400"/>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latin typeface="Verdana" pitchFamily="34" charset="0"/>
              </a:rPr>
              <a:t>Network Interface  </a:t>
            </a:r>
            <a:endParaRPr lang="en-US" sz="1000" dirty="0">
              <a:solidFill>
                <a:srgbClr val="000000"/>
              </a:solidFill>
            </a:endParaRPr>
          </a:p>
        </p:txBody>
      </p:sp>
      <p:sp>
        <p:nvSpPr>
          <p:cNvPr id="59" name="Rectangle 58"/>
          <p:cNvSpPr>
            <a:spLocks noChangeArrowheads="1"/>
          </p:cNvSpPr>
          <p:nvPr/>
        </p:nvSpPr>
        <p:spPr bwMode="auto">
          <a:xfrm>
            <a:off x="8054975" y="3101975"/>
            <a:ext cx="280988" cy="152400"/>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NFS</a:t>
            </a:r>
            <a:endParaRPr lang="en-US" sz="1000">
              <a:solidFill>
                <a:srgbClr val="000000"/>
              </a:solidFill>
            </a:endParaRPr>
          </a:p>
        </p:txBody>
      </p:sp>
      <p:sp>
        <p:nvSpPr>
          <p:cNvPr id="60" name="Rectangle 59"/>
          <p:cNvSpPr>
            <a:spLocks noChangeArrowheads="1"/>
          </p:cNvSpPr>
          <p:nvPr/>
        </p:nvSpPr>
        <p:spPr bwMode="auto">
          <a:xfrm>
            <a:off x="8769302" y="3101975"/>
            <a:ext cx="338234"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CIFS</a:t>
            </a:r>
            <a:endParaRPr lang="en-US" sz="1000">
              <a:solidFill>
                <a:srgbClr val="000000"/>
              </a:solidFill>
            </a:endParaRPr>
          </a:p>
        </p:txBody>
      </p:sp>
      <p:sp>
        <p:nvSpPr>
          <p:cNvPr id="61" name="Rectangle 60"/>
          <p:cNvSpPr>
            <a:spLocks noChangeArrowheads="1"/>
          </p:cNvSpPr>
          <p:nvPr/>
        </p:nvSpPr>
        <p:spPr bwMode="auto">
          <a:xfrm>
            <a:off x="8038506" y="3559175"/>
            <a:ext cx="1107676"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NAS Device OS </a:t>
            </a:r>
            <a:endParaRPr lang="en-US" sz="1000">
              <a:solidFill>
                <a:srgbClr val="000000"/>
              </a:solidFill>
            </a:endParaRPr>
          </a:p>
        </p:txBody>
      </p:sp>
      <p:sp>
        <p:nvSpPr>
          <p:cNvPr id="62" name="Rectangle 61"/>
          <p:cNvSpPr>
            <a:spLocks noChangeArrowheads="1"/>
          </p:cNvSpPr>
          <p:nvPr/>
        </p:nvSpPr>
        <p:spPr bwMode="auto">
          <a:xfrm>
            <a:off x="7940675" y="4017963"/>
            <a:ext cx="1346200" cy="152400"/>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Storage Interface  </a:t>
            </a:r>
            <a:endParaRPr lang="en-US" sz="1000">
              <a:solidFill>
                <a:srgbClr val="000000"/>
              </a:solidFill>
            </a:endParaRPr>
          </a:p>
        </p:txBody>
      </p:sp>
      <p:sp>
        <p:nvSpPr>
          <p:cNvPr id="63" name="Rectangle 62"/>
          <p:cNvSpPr>
            <a:spLocks noChangeArrowheads="1"/>
          </p:cNvSpPr>
          <p:nvPr/>
        </p:nvSpPr>
        <p:spPr bwMode="auto">
          <a:xfrm>
            <a:off x="6358006" y="2895600"/>
            <a:ext cx="642805"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dirty="0">
                <a:solidFill>
                  <a:srgbClr val="000000"/>
                </a:solidFill>
                <a:latin typeface="Verdana" pitchFamily="34" charset="0"/>
              </a:rPr>
              <a:t>NAS </a:t>
            </a:r>
            <a:r>
              <a:rPr lang="zh-CN" altLang="en-US" sz="1000" b="1" dirty="0">
                <a:solidFill>
                  <a:srgbClr val="000000"/>
                </a:solidFill>
                <a:latin typeface="Verdana" pitchFamily="34" charset="0"/>
              </a:rPr>
              <a:t>引擎</a:t>
            </a:r>
            <a:r>
              <a:rPr lang="en-US" sz="1000" b="1" dirty="0">
                <a:solidFill>
                  <a:srgbClr val="000000"/>
                </a:solidFill>
                <a:latin typeface="Verdana" pitchFamily="34" charset="0"/>
              </a:rPr>
              <a:t> </a:t>
            </a:r>
            <a:endParaRPr lang="en-US" dirty="0"/>
          </a:p>
        </p:txBody>
      </p:sp>
      <p:sp>
        <p:nvSpPr>
          <p:cNvPr id="64" name="Rectangle 63"/>
          <p:cNvSpPr>
            <a:spLocks noChangeArrowheads="1"/>
          </p:cNvSpPr>
          <p:nvPr/>
        </p:nvSpPr>
        <p:spPr bwMode="auto">
          <a:xfrm>
            <a:off x="3711575" y="2611438"/>
            <a:ext cx="280988" cy="152400"/>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NFS</a:t>
            </a:r>
            <a:endParaRPr lang="en-US"/>
          </a:p>
        </p:txBody>
      </p:sp>
      <p:sp>
        <p:nvSpPr>
          <p:cNvPr id="65" name="Rectangle 64"/>
          <p:cNvSpPr>
            <a:spLocks noChangeArrowheads="1"/>
          </p:cNvSpPr>
          <p:nvPr/>
        </p:nvSpPr>
        <p:spPr bwMode="auto">
          <a:xfrm>
            <a:off x="3711527" y="4090988"/>
            <a:ext cx="338234" cy="153888"/>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CIFS</a:t>
            </a:r>
            <a:endParaRPr lang="en-US"/>
          </a:p>
        </p:txBody>
      </p:sp>
      <p:sp>
        <p:nvSpPr>
          <p:cNvPr id="66" name="Rectangle 65"/>
          <p:cNvSpPr>
            <a:spLocks noChangeArrowheads="1"/>
          </p:cNvSpPr>
          <p:nvPr/>
        </p:nvSpPr>
        <p:spPr bwMode="auto">
          <a:xfrm>
            <a:off x="2514600" y="2514600"/>
            <a:ext cx="420688" cy="152400"/>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UNIX </a:t>
            </a:r>
            <a:endParaRPr lang="en-US"/>
          </a:p>
        </p:txBody>
      </p:sp>
      <p:sp>
        <p:nvSpPr>
          <p:cNvPr id="67" name="Rectangle 66"/>
          <p:cNvSpPr>
            <a:spLocks noChangeArrowheads="1"/>
          </p:cNvSpPr>
          <p:nvPr/>
        </p:nvSpPr>
        <p:spPr bwMode="auto">
          <a:xfrm>
            <a:off x="2286001" y="5207000"/>
            <a:ext cx="650875" cy="152400"/>
          </a:xfrm>
          <a:prstGeom prst="rect">
            <a:avLst/>
          </a:prstGeom>
          <a:noFill/>
          <a:ln w="9525">
            <a:noFill/>
            <a:miter lim="800000"/>
            <a:headEnd/>
            <a:tailEnd/>
          </a:ln>
        </p:spPr>
        <p:txBody>
          <a:bodyPr wrap="none" lIns="0" tIns="0" rIns="0" bIns="0">
            <a:spAutoFit/>
          </a:bodyPr>
          <a:lstStyle/>
          <a:p>
            <a:pPr marL="354013" indent="-354013" algn="ctr" defTabSz="941388"/>
            <a:r>
              <a:rPr lang="en-US" sz="1000" b="1">
                <a:solidFill>
                  <a:srgbClr val="000000"/>
                </a:solidFill>
                <a:latin typeface="Verdana" pitchFamily="34" charset="0"/>
              </a:rPr>
              <a:t>Windows</a:t>
            </a:r>
            <a:endParaRPr lang="en-US"/>
          </a:p>
        </p:txBody>
      </p:sp>
      <p:sp>
        <p:nvSpPr>
          <p:cNvPr id="68" name="Freeform 67"/>
          <p:cNvSpPr>
            <a:spLocks/>
          </p:cNvSpPr>
          <p:nvPr/>
        </p:nvSpPr>
        <p:spPr bwMode="auto">
          <a:xfrm>
            <a:off x="4310064" y="3079751"/>
            <a:ext cx="922337" cy="595313"/>
          </a:xfrm>
          <a:custGeom>
            <a:avLst/>
            <a:gdLst>
              <a:gd name="T0" fmla="*/ 841421 w 1744"/>
              <a:gd name="T1" fmla="*/ 60379 h 1124"/>
              <a:gd name="T2" fmla="*/ 805987 w 1744"/>
              <a:gd name="T3" fmla="*/ 27541 h 1124"/>
              <a:gd name="T4" fmla="*/ 727187 w 1744"/>
              <a:gd name="T5" fmla="*/ 530 h 1124"/>
              <a:gd name="T6" fmla="*/ 679589 w 1744"/>
              <a:gd name="T7" fmla="*/ 6356 h 1124"/>
              <a:gd name="T8" fmla="*/ 637809 w 1744"/>
              <a:gd name="T9" fmla="*/ 31778 h 1124"/>
              <a:gd name="T10" fmla="*/ 580692 w 1744"/>
              <a:gd name="T11" fmla="*/ 30719 h 1124"/>
              <a:gd name="T12" fmla="*/ 500833 w 1744"/>
              <a:gd name="T13" fmla="*/ 7415 h 1124"/>
              <a:gd name="T14" fmla="*/ 420975 w 1744"/>
              <a:gd name="T15" fmla="*/ 7415 h 1124"/>
              <a:gd name="T16" fmla="*/ 341117 w 1744"/>
              <a:gd name="T17" fmla="*/ 30719 h 1124"/>
              <a:gd name="T18" fmla="*/ 283999 w 1744"/>
              <a:gd name="T19" fmla="*/ 31778 h 1124"/>
              <a:gd name="T20" fmla="*/ 243277 w 1744"/>
              <a:gd name="T21" fmla="*/ 6356 h 1124"/>
              <a:gd name="T22" fmla="*/ 172938 w 1744"/>
              <a:gd name="T23" fmla="*/ 3707 h 1124"/>
              <a:gd name="T24" fmla="*/ 106830 w 1744"/>
              <a:gd name="T25" fmla="*/ 35486 h 1124"/>
              <a:gd name="T26" fmla="*/ 74570 w 1744"/>
              <a:gd name="T27" fmla="*/ 69912 h 1124"/>
              <a:gd name="T28" fmla="*/ 51300 w 1744"/>
              <a:gd name="T29" fmla="*/ 125524 h 1124"/>
              <a:gd name="T30" fmla="*/ 59233 w 1744"/>
              <a:gd name="T31" fmla="*/ 186433 h 1124"/>
              <a:gd name="T32" fmla="*/ 14808 w 1744"/>
              <a:gd name="T33" fmla="*/ 241515 h 1124"/>
              <a:gd name="T34" fmla="*/ 0 w 1744"/>
              <a:gd name="T35" fmla="*/ 296068 h 1124"/>
              <a:gd name="T36" fmla="*/ 14808 w 1744"/>
              <a:gd name="T37" fmla="*/ 350091 h 1124"/>
              <a:gd name="T38" fmla="*/ 59233 w 1744"/>
              <a:gd name="T39" fmla="*/ 404114 h 1124"/>
              <a:gd name="T40" fmla="*/ 51300 w 1744"/>
              <a:gd name="T41" fmla="*/ 462374 h 1124"/>
              <a:gd name="T42" fmla="*/ 70339 w 1744"/>
              <a:gd name="T43" fmla="*/ 513219 h 1124"/>
              <a:gd name="T44" fmla="*/ 103657 w 1744"/>
              <a:gd name="T45" fmla="*/ 550823 h 1124"/>
              <a:gd name="T46" fmla="*/ 149668 w 1744"/>
              <a:gd name="T47" fmla="*/ 578894 h 1124"/>
              <a:gd name="T48" fmla="*/ 195679 w 1744"/>
              <a:gd name="T49" fmla="*/ 588957 h 1124"/>
              <a:gd name="T50" fmla="*/ 233757 w 1744"/>
              <a:gd name="T51" fmla="*/ 584191 h 1124"/>
              <a:gd name="T52" fmla="*/ 248037 w 1744"/>
              <a:gd name="T53" fmla="*/ 579954 h 1124"/>
              <a:gd name="T54" fmla="*/ 259143 w 1744"/>
              <a:gd name="T55" fmla="*/ 574657 h 1124"/>
              <a:gd name="T56" fmla="*/ 276067 w 1744"/>
              <a:gd name="T57" fmla="*/ 563005 h 1124"/>
              <a:gd name="T58" fmla="*/ 301452 w 1744"/>
              <a:gd name="T59" fmla="*/ 538112 h 1124"/>
              <a:gd name="T60" fmla="*/ 376022 w 1744"/>
              <a:gd name="T61" fmla="*/ 580483 h 1124"/>
              <a:gd name="T62" fmla="*/ 454293 w 1744"/>
              <a:gd name="T63" fmla="*/ 595313 h 1124"/>
              <a:gd name="T64" fmla="*/ 535738 w 1744"/>
              <a:gd name="T65" fmla="*/ 580483 h 1124"/>
              <a:gd name="T66" fmla="*/ 621414 w 1744"/>
              <a:gd name="T67" fmla="*/ 538112 h 1124"/>
              <a:gd name="T68" fmla="*/ 658434 w 1744"/>
              <a:gd name="T69" fmla="*/ 572539 h 1124"/>
              <a:gd name="T70" fmla="*/ 704974 w 1744"/>
              <a:gd name="T71" fmla="*/ 588428 h 1124"/>
              <a:gd name="T72" fmla="*/ 714494 w 1744"/>
              <a:gd name="T73" fmla="*/ 588428 h 1124"/>
              <a:gd name="T74" fmla="*/ 750457 w 1744"/>
              <a:gd name="T75" fmla="*/ 585780 h 1124"/>
              <a:gd name="T76" fmla="*/ 795939 w 1744"/>
              <a:gd name="T77" fmla="*/ 567772 h 1124"/>
              <a:gd name="T78" fmla="*/ 834017 w 1744"/>
              <a:gd name="T79" fmla="*/ 537582 h 1124"/>
              <a:gd name="T80" fmla="*/ 860460 w 1744"/>
              <a:gd name="T81" fmla="*/ 498389 h 1124"/>
              <a:gd name="T82" fmla="*/ 872095 w 1744"/>
              <a:gd name="T83" fmla="*/ 456548 h 1124"/>
              <a:gd name="T84" fmla="*/ 868393 w 1744"/>
              <a:gd name="T85" fmla="*/ 414706 h 1124"/>
              <a:gd name="T86" fmla="*/ 898538 w 1744"/>
              <a:gd name="T87" fmla="*/ 361213 h 1124"/>
              <a:gd name="T88" fmla="*/ 920750 w 1744"/>
              <a:gd name="T89" fmla="*/ 305601 h 1124"/>
              <a:gd name="T90" fmla="*/ 913346 w 1744"/>
              <a:gd name="T91" fmla="*/ 251578 h 1124"/>
              <a:gd name="T92" fmla="*/ 877384 w 1744"/>
              <a:gd name="T93" fmla="*/ 199144 h 1124"/>
              <a:gd name="T94" fmla="*/ 871566 w 1744"/>
              <a:gd name="T95" fmla="*/ 149888 h 1124"/>
              <a:gd name="T96" fmla="*/ 865220 w 1744"/>
              <a:gd name="T97" fmla="*/ 102220 h 11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44"/>
              <a:gd name="T148" fmla="*/ 0 h 1124"/>
              <a:gd name="T149" fmla="*/ 1744 w 1744"/>
              <a:gd name="T150" fmla="*/ 1124 h 112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44" h="1124">
                <a:moveTo>
                  <a:pt x="1627" y="171"/>
                </a:moveTo>
                <a:lnTo>
                  <a:pt x="1617" y="151"/>
                </a:lnTo>
                <a:lnTo>
                  <a:pt x="1605" y="132"/>
                </a:lnTo>
                <a:lnTo>
                  <a:pt x="1591" y="114"/>
                </a:lnTo>
                <a:lnTo>
                  <a:pt x="1577" y="98"/>
                </a:lnTo>
                <a:lnTo>
                  <a:pt x="1560" y="81"/>
                </a:lnTo>
                <a:lnTo>
                  <a:pt x="1543" y="67"/>
                </a:lnTo>
                <a:lnTo>
                  <a:pt x="1524" y="52"/>
                </a:lnTo>
                <a:lnTo>
                  <a:pt x="1505" y="40"/>
                </a:lnTo>
                <a:lnTo>
                  <a:pt x="1462" y="20"/>
                </a:lnTo>
                <a:lnTo>
                  <a:pt x="1419" y="7"/>
                </a:lnTo>
                <a:lnTo>
                  <a:pt x="1375" y="1"/>
                </a:lnTo>
                <a:lnTo>
                  <a:pt x="1354" y="0"/>
                </a:lnTo>
                <a:lnTo>
                  <a:pt x="1333" y="2"/>
                </a:lnTo>
                <a:lnTo>
                  <a:pt x="1308" y="6"/>
                </a:lnTo>
                <a:lnTo>
                  <a:pt x="1285" y="12"/>
                </a:lnTo>
                <a:lnTo>
                  <a:pt x="1264" y="20"/>
                </a:lnTo>
                <a:lnTo>
                  <a:pt x="1245" y="32"/>
                </a:lnTo>
                <a:lnTo>
                  <a:pt x="1224" y="44"/>
                </a:lnTo>
                <a:lnTo>
                  <a:pt x="1206" y="60"/>
                </a:lnTo>
                <a:lnTo>
                  <a:pt x="1189" y="78"/>
                </a:lnTo>
                <a:lnTo>
                  <a:pt x="1175" y="98"/>
                </a:lnTo>
                <a:lnTo>
                  <a:pt x="1137" y="76"/>
                </a:lnTo>
                <a:lnTo>
                  <a:pt x="1098" y="58"/>
                </a:lnTo>
                <a:lnTo>
                  <a:pt x="1060" y="43"/>
                </a:lnTo>
                <a:lnTo>
                  <a:pt x="1024" y="31"/>
                </a:lnTo>
                <a:lnTo>
                  <a:pt x="985" y="20"/>
                </a:lnTo>
                <a:lnTo>
                  <a:pt x="947" y="14"/>
                </a:lnTo>
                <a:lnTo>
                  <a:pt x="909" y="10"/>
                </a:lnTo>
                <a:lnTo>
                  <a:pt x="873" y="9"/>
                </a:lnTo>
                <a:lnTo>
                  <a:pt x="834" y="10"/>
                </a:lnTo>
                <a:lnTo>
                  <a:pt x="796" y="14"/>
                </a:lnTo>
                <a:lnTo>
                  <a:pt x="757" y="20"/>
                </a:lnTo>
                <a:lnTo>
                  <a:pt x="721" y="31"/>
                </a:lnTo>
                <a:lnTo>
                  <a:pt x="683" y="43"/>
                </a:lnTo>
                <a:lnTo>
                  <a:pt x="645" y="58"/>
                </a:lnTo>
                <a:lnTo>
                  <a:pt x="606" y="76"/>
                </a:lnTo>
                <a:lnTo>
                  <a:pt x="570" y="98"/>
                </a:lnTo>
                <a:lnTo>
                  <a:pt x="553" y="78"/>
                </a:lnTo>
                <a:lnTo>
                  <a:pt x="537" y="60"/>
                </a:lnTo>
                <a:lnTo>
                  <a:pt x="519" y="44"/>
                </a:lnTo>
                <a:lnTo>
                  <a:pt x="501" y="32"/>
                </a:lnTo>
                <a:lnTo>
                  <a:pt x="480" y="20"/>
                </a:lnTo>
                <a:lnTo>
                  <a:pt x="460" y="12"/>
                </a:lnTo>
                <a:lnTo>
                  <a:pt x="437" y="6"/>
                </a:lnTo>
                <a:lnTo>
                  <a:pt x="414" y="2"/>
                </a:lnTo>
                <a:lnTo>
                  <a:pt x="370" y="1"/>
                </a:lnTo>
                <a:lnTo>
                  <a:pt x="327" y="7"/>
                </a:lnTo>
                <a:lnTo>
                  <a:pt x="283" y="20"/>
                </a:lnTo>
                <a:lnTo>
                  <a:pt x="241" y="40"/>
                </a:lnTo>
                <a:lnTo>
                  <a:pt x="220" y="52"/>
                </a:lnTo>
                <a:lnTo>
                  <a:pt x="202" y="67"/>
                </a:lnTo>
                <a:lnTo>
                  <a:pt x="184" y="81"/>
                </a:lnTo>
                <a:lnTo>
                  <a:pt x="168" y="98"/>
                </a:lnTo>
                <a:lnTo>
                  <a:pt x="153" y="114"/>
                </a:lnTo>
                <a:lnTo>
                  <a:pt x="141" y="132"/>
                </a:lnTo>
                <a:lnTo>
                  <a:pt x="120" y="171"/>
                </a:lnTo>
                <a:lnTo>
                  <a:pt x="109" y="193"/>
                </a:lnTo>
                <a:lnTo>
                  <a:pt x="103" y="216"/>
                </a:lnTo>
                <a:lnTo>
                  <a:pt x="97" y="237"/>
                </a:lnTo>
                <a:lnTo>
                  <a:pt x="96" y="261"/>
                </a:lnTo>
                <a:lnTo>
                  <a:pt x="95" y="283"/>
                </a:lnTo>
                <a:lnTo>
                  <a:pt x="99" y="307"/>
                </a:lnTo>
                <a:lnTo>
                  <a:pt x="112" y="352"/>
                </a:lnTo>
                <a:lnTo>
                  <a:pt x="84" y="376"/>
                </a:lnTo>
                <a:lnTo>
                  <a:pt x="61" y="403"/>
                </a:lnTo>
                <a:lnTo>
                  <a:pt x="42" y="429"/>
                </a:lnTo>
                <a:lnTo>
                  <a:pt x="28" y="456"/>
                </a:lnTo>
                <a:lnTo>
                  <a:pt x="15" y="480"/>
                </a:lnTo>
                <a:lnTo>
                  <a:pt x="6" y="506"/>
                </a:lnTo>
                <a:lnTo>
                  <a:pt x="1" y="532"/>
                </a:lnTo>
                <a:lnTo>
                  <a:pt x="0" y="559"/>
                </a:lnTo>
                <a:lnTo>
                  <a:pt x="1" y="583"/>
                </a:lnTo>
                <a:lnTo>
                  <a:pt x="6" y="609"/>
                </a:lnTo>
                <a:lnTo>
                  <a:pt x="15" y="634"/>
                </a:lnTo>
                <a:lnTo>
                  <a:pt x="28" y="661"/>
                </a:lnTo>
                <a:lnTo>
                  <a:pt x="42" y="685"/>
                </a:lnTo>
                <a:lnTo>
                  <a:pt x="61" y="711"/>
                </a:lnTo>
                <a:lnTo>
                  <a:pt x="84" y="736"/>
                </a:lnTo>
                <a:lnTo>
                  <a:pt x="112" y="763"/>
                </a:lnTo>
                <a:lnTo>
                  <a:pt x="99" y="806"/>
                </a:lnTo>
                <a:lnTo>
                  <a:pt x="95" y="827"/>
                </a:lnTo>
                <a:lnTo>
                  <a:pt x="96" y="851"/>
                </a:lnTo>
                <a:lnTo>
                  <a:pt x="97" y="873"/>
                </a:lnTo>
                <a:lnTo>
                  <a:pt x="103" y="896"/>
                </a:lnTo>
                <a:lnTo>
                  <a:pt x="109" y="917"/>
                </a:lnTo>
                <a:lnTo>
                  <a:pt x="120" y="941"/>
                </a:lnTo>
                <a:lnTo>
                  <a:pt x="133" y="969"/>
                </a:lnTo>
                <a:lnTo>
                  <a:pt x="151" y="994"/>
                </a:lnTo>
                <a:lnTo>
                  <a:pt x="172" y="1017"/>
                </a:lnTo>
                <a:lnTo>
                  <a:pt x="183" y="1028"/>
                </a:lnTo>
                <a:lnTo>
                  <a:pt x="196" y="1040"/>
                </a:lnTo>
                <a:lnTo>
                  <a:pt x="216" y="1057"/>
                </a:lnTo>
                <a:lnTo>
                  <a:pt x="241" y="1072"/>
                </a:lnTo>
                <a:lnTo>
                  <a:pt x="262" y="1083"/>
                </a:lnTo>
                <a:lnTo>
                  <a:pt x="283" y="1093"/>
                </a:lnTo>
                <a:lnTo>
                  <a:pt x="305" y="1100"/>
                </a:lnTo>
                <a:lnTo>
                  <a:pt x="327" y="1106"/>
                </a:lnTo>
                <a:lnTo>
                  <a:pt x="348" y="1109"/>
                </a:lnTo>
                <a:lnTo>
                  <a:pt x="370" y="1112"/>
                </a:lnTo>
                <a:lnTo>
                  <a:pt x="391" y="1112"/>
                </a:lnTo>
                <a:lnTo>
                  <a:pt x="414" y="1111"/>
                </a:lnTo>
                <a:lnTo>
                  <a:pt x="437" y="1106"/>
                </a:lnTo>
                <a:lnTo>
                  <a:pt x="442" y="1103"/>
                </a:lnTo>
                <a:lnTo>
                  <a:pt x="444" y="1102"/>
                </a:lnTo>
                <a:lnTo>
                  <a:pt x="448" y="1102"/>
                </a:lnTo>
                <a:lnTo>
                  <a:pt x="460" y="1100"/>
                </a:lnTo>
                <a:lnTo>
                  <a:pt x="469" y="1095"/>
                </a:lnTo>
                <a:lnTo>
                  <a:pt x="474" y="1093"/>
                </a:lnTo>
                <a:lnTo>
                  <a:pt x="477" y="1091"/>
                </a:lnTo>
                <a:lnTo>
                  <a:pt x="480" y="1091"/>
                </a:lnTo>
                <a:lnTo>
                  <a:pt x="490" y="1085"/>
                </a:lnTo>
                <a:lnTo>
                  <a:pt x="501" y="1081"/>
                </a:lnTo>
                <a:lnTo>
                  <a:pt x="509" y="1073"/>
                </a:lnTo>
                <a:lnTo>
                  <a:pt x="519" y="1067"/>
                </a:lnTo>
                <a:lnTo>
                  <a:pt x="522" y="1063"/>
                </a:lnTo>
                <a:lnTo>
                  <a:pt x="527" y="1059"/>
                </a:lnTo>
                <a:lnTo>
                  <a:pt x="537" y="1052"/>
                </a:lnTo>
                <a:lnTo>
                  <a:pt x="553" y="1034"/>
                </a:lnTo>
                <a:lnTo>
                  <a:pt x="570" y="1016"/>
                </a:lnTo>
                <a:lnTo>
                  <a:pt x="604" y="1040"/>
                </a:lnTo>
                <a:lnTo>
                  <a:pt x="639" y="1063"/>
                </a:lnTo>
                <a:lnTo>
                  <a:pt x="675" y="1081"/>
                </a:lnTo>
                <a:lnTo>
                  <a:pt x="711" y="1096"/>
                </a:lnTo>
                <a:lnTo>
                  <a:pt x="747" y="1107"/>
                </a:lnTo>
                <a:lnTo>
                  <a:pt x="784" y="1117"/>
                </a:lnTo>
                <a:lnTo>
                  <a:pt x="821" y="1121"/>
                </a:lnTo>
                <a:lnTo>
                  <a:pt x="859" y="1124"/>
                </a:lnTo>
                <a:lnTo>
                  <a:pt x="897" y="1121"/>
                </a:lnTo>
                <a:lnTo>
                  <a:pt x="935" y="1117"/>
                </a:lnTo>
                <a:lnTo>
                  <a:pt x="973" y="1107"/>
                </a:lnTo>
                <a:lnTo>
                  <a:pt x="1013" y="1096"/>
                </a:lnTo>
                <a:lnTo>
                  <a:pt x="1051" y="1081"/>
                </a:lnTo>
                <a:lnTo>
                  <a:pt x="1092" y="1063"/>
                </a:lnTo>
                <a:lnTo>
                  <a:pt x="1133" y="1040"/>
                </a:lnTo>
                <a:lnTo>
                  <a:pt x="1175" y="1016"/>
                </a:lnTo>
                <a:lnTo>
                  <a:pt x="1189" y="1034"/>
                </a:lnTo>
                <a:lnTo>
                  <a:pt x="1206" y="1052"/>
                </a:lnTo>
                <a:lnTo>
                  <a:pt x="1224" y="1067"/>
                </a:lnTo>
                <a:lnTo>
                  <a:pt x="1245" y="1081"/>
                </a:lnTo>
                <a:lnTo>
                  <a:pt x="1264" y="1091"/>
                </a:lnTo>
                <a:lnTo>
                  <a:pt x="1285" y="1100"/>
                </a:lnTo>
                <a:lnTo>
                  <a:pt x="1308" y="1106"/>
                </a:lnTo>
                <a:lnTo>
                  <a:pt x="1333" y="1111"/>
                </a:lnTo>
                <a:lnTo>
                  <a:pt x="1343" y="1111"/>
                </a:lnTo>
                <a:lnTo>
                  <a:pt x="1348" y="1111"/>
                </a:lnTo>
                <a:lnTo>
                  <a:pt x="1350" y="1111"/>
                </a:lnTo>
                <a:lnTo>
                  <a:pt x="1351" y="1111"/>
                </a:lnTo>
                <a:lnTo>
                  <a:pt x="1354" y="1112"/>
                </a:lnTo>
                <a:lnTo>
                  <a:pt x="1375" y="1112"/>
                </a:lnTo>
                <a:lnTo>
                  <a:pt x="1397" y="1109"/>
                </a:lnTo>
                <a:lnTo>
                  <a:pt x="1419" y="1106"/>
                </a:lnTo>
                <a:lnTo>
                  <a:pt x="1440" y="1100"/>
                </a:lnTo>
                <a:lnTo>
                  <a:pt x="1462" y="1093"/>
                </a:lnTo>
                <a:lnTo>
                  <a:pt x="1483" y="1083"/>
                </a:lnTo>
                <a:lnTo>
                  <a:pt x="1505" y="1072"/>
                </a:lnTo>
                <a:lnTo>
                  <a:pt x="1524" y="1059"/>
                </a:lnTo>
                <a:lnTo>
                  <a:pt x="1543" y="1046"/>
                </a:lnTo>
                <a:lnTo>
                  <a:pt x="1560" y="1030"/>
                </a:lnTo>
                <a:lnTo>
                  <a:pt x="1577" y="1015"/>
                </a:lnTo>
                <a:lnTo>
                  <a:pt x="1591" y="997"/>
                </a:lnTo>
                <a:lnTo>
                  <a:pt x="1605" y="980"/>
                </a:lnTo>
                <a:lnTo>
                  <a:pt x="1617" y="961"/>
                </a:lnTo>
                <a:lnTo>
                  <a:pt x="1627" y="941"/>
                </a:lnTo>
                <a:lnTo>
                  <a:pt x="1635" y="920"/>
                </a:lnTo>
                <a:lnTo>
                  <a:pt x="1641" y="901"/>
                </a:lnTo>
                <a:lnTo>
                  <a:pt x="1645" y="881"/>
                </a:lnTo>
                <a:lnTo>
                  <a:pt x="1649" y="862"/>
                </a:lnTo>
                <a:lnTo>
                  <a:pt x="1649" y="841"/>
                </a:lnTo>
                <a:lnTo>
                  <a:pt x="1648" y="821"/>
                </a:lnTo>
                <a:lnTo>
                  <a:pt x="1645" y="802"/>
                </a:lnTo>
                <a:lnTo>
                  <a:pt x="1642" y="783"/>
                </a:lnTo>
                <a:lnTo>
                  <a:pt x="1633" y="763"/>
                </a:lnTo>
                <a:lnTo>
                  <a:pt x="1659" y="735"/>
                </a:lnTo>
                <a:lnTo>
                  <a:pt x="1681" y="709"/>
                </a:lnTo>
                <a:lnTo>
                  <a:pt x="1699" y="682"/>
                </a:lnTo>
                <a:lnTo>
                  <a:pt x="1716" y="656"/>
                </a:lnTo>
                <a:lnTo>
                  <a:pt x="1727" y="630"/>
                </a:lnTo>
                <a:lnTo>
                  <a:pt x="1737" y="603"/>
                </a:lnTo>
                <a:lnTo>
                  <a:pt x="1741" y="577"/>
                </a:lnTo>
                <a:lnTo>
                  <a:pt x="1744" y="553"/>
                </a:lnTo>
                <a:lnTo>
                  <a:pt x="1741" y="526"/>
                </a:lnTo>
                <a:lnTo>
                  <a:pt x="1737" y="501"/>
                </a:lnTo>
                <a:lnTo>
                  <a:pt x="1727" y="475"/>
                </a:lnTo>
                <a:lnTo>
                  <a:pt x="1716" y="451"/>
                </a:lnTo>
                <a:lnTo>
                  <a:pt x="1699" y="424"/>
                </a:lnTo>
                <a:lnTo>
                  <a:pt x="1681" y="400"/>
                </a:lnTo>
                <a:lnTo>
                  <a:pt x="1659" y="376"/>
                </a:lnTo>
                <a:lnTo>
                  <a:pt x="1633" y="352"/>
                </a:lnTo>
                <a:lnTo>
                  <a:pt x="1639" y="328"/>
                </a:lnTo>
                <a:lnTo>
                  <a:pt x="1645" y="307"/>
                </a:lnTo>
                <a:lnTo>
                  <a:pt x="1648" y="283"/>
                </a:lnTo>
                <a:lnTo>
                  <a:pt x="1649" y="261"/>
                </a:lnTo>
                <a:lnTo>
                  <a:pt x="1645" y="237"/>
                </a:lnTo>
                <a:lnTo>
                  <a:pt x="1642" y="216"/>
                </a:lnTo>
                <a:lnTo>
                  <a:pt x="1636" y="193"/>
                </a:lnTo>
                <a:lnTo>
                  <a:pt x="1627" y="171"/>
                </a:lnTo>
                <a:close/>
              </a:path>
            </a:pathLst>
          </a:custGeom>
          <a:solidFill>
            <a:srgbClr val="FFFFFF"/>
          </a:solidFill>
          <a:ln w="9525">
            <a:noFill/>
            <a:round/>
            <a:headEnd/>
            <a:tailEnd/>
          </a:ln>
        </p:spPr>
        <p:txBody>
          <a:bodyPr/>
          <a:lstStyle/>
          <a:p>
            <a:endParaRPr lang="en-US"/>
          </a:p>
        </p:txBody>
      </p:sp>
      <p:sp>
        <p:nvSpPr>
          <p:cNvPr id="69" name="Freeform 68"/>
          <p:cNvSpPr>
            <a:spLocks/>
          </p:cNvSpPr>
          <p:nvPr/>
        </p:nvSpPr>
        <p:spPr bwMode="auto">
          <a:xfrm>
            <a:off x="6997700" y="3198813"/>
            <a:ext cx="6350" cy="304800"/>
          </a:xfrm>
          <a:custGeom>
            <a:avLst/>
            <a:gdLst>
              <a:gd name="T0" fmla="*/ 6350 w 11"/>
              <a:gd name="T1" fmla="*/ 0 h 577"/>
              <a:gd name="T2" fmla="*/ 0 w 11"/>
              <a:gd name="T3" fmla="*/ 0 h 577"/>
              <a:gd name="T4" fmla="*/ 0 w 11"/>
              <a:gd name="T5" fmla="*/ 4226 h 577"/>
              <a:gd name="T6" fmla="*/ 0 w 11"/>
              <a:gd name="T7" fmla="*/ 300574 h 577"/>
              <a:gd name="T8" fmla="*/ 0 w 11"/>
              <a:gd name="T9" fmla="*/ 304800 h 577"/>
              <a:gd name="T10" fmla="*/ 6350 w 11"/>
              <a:gd name="T11" fmla="*/ 304800 h 577"/>
              <a:gd name="T12" fmla="*/ 6350 w 11"/>
              <a:gd name="T13" fmla="*/ 0 h 577"/>
              <a:gd name="T14" fmla="*/ 0 60000 65536"/>
              <a:gd name="T15" fmla="*/ 0 60000 65536"/>
              <a:gd name="T16" fmla="*/ 0 60000 65536"/>
              <a:gd name="T17" fmla="*/ 0 60000 65536"/>
              <a:gd name="T18" fmla="*/ 0 60000 65536"/>
              <a:gd name="T19" fmla="*/ 0 60000 65536"/>
              <a:gd name="T20" fmla="*/ 0 60000 65536"/>
              <a:gd name="T21" fmla="*/ 0 w 11"/>
              <a:gd name="T22" fmla="*/ 0 h 577"/>
              <a:gd name="T23" fmla="*/ 11 w 11"/>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577">
                <a:moveTo>
                  <a:pt x="11" y="0"/>
                </a:moveTo>
                <a:lnTo>
                  <a:pt x="0" y="0"/>
                </a:lnTo>
                <a:lnTo>
                  <a:pt x="0" y="8"/>
                </a:lnTo>
                <a:lnTo>
                  <a:pt x="0" y="569"/>
                </a:lnTo>
                <a:lnTo>
                  <a:pt x="0" y="577"/>
                </a:lnTo>
                <a:lnTo>
                  <a:pt x="11" y="577"/>
                </a:lnTo>
                <a:lnTo>
                  <a:pt x="11" y="0"/>
                </a:lnTo>
                <a:close/>
              </a:path>
            </a:pathLst>
          </a:custGeom>
          <a:solidFill>
            <a:srgbClr val="666666"/>
          </a:solidFill>
          <a:ln w="9525">
            <a:noFill/>
            <a:round/>
            <a:headEnd/>
            <a:tailEnd/>
          </a:ln>
        </p:spPr>
        <p:txBody>
          <a:bodyPr/>
          <a:lstStyle/>
          <a:p>
            <a:endParaRPr lang="en-US"/>
          </a:p>
        </p:txBody>
      </p:sp>
      <p:sp>
        <p:nvSpPr>
          <p:cNvPr id="70" name="Freeform 69"/>
          <p:cNvSpPr>
            <a:spLocks/>
          </p:cNvSpPr>
          <p:nvPr/>
        </p:nvSpPr>
        <p:spPr bwMode="auto">
          <a:xfrm>
            <a:off x="6886575" y="3341689"/>
            <a:ext cx="71438" cy="41275"/>
          </a:xfrm>
          <a:custGeom>
            <a:avLst/>
            <a:gdLst>
              <a:gd name="T0" fmla="*/ 9596 w 134"/>
              <a:gd name="T1" fmla="*/ 41275 h 78"/>
              <a:gd name="T2" fmla="*/ 59709 w 134"/>
              <a:gd name="T3" fmla="*/ 41275 h 78"/>
              <a:gd name="T4" fmla="*/ 59709 w 134"/>
              <a:gd name="T5" fmla="*/ 40746 h 78"/>
              <a:gd name="T6" fmla="*/ 60242 w 134"/>
              <a:gd name="T7" fmla="*/ 40746 h 78"/>
              <a:gd name="T8" fmla="*/ 61309 w 134"/>
              <a:gd name="T9" fmla="*/ 40746 h 78"/>
              <a:gd name="T10" fmla="*/ 63974 w 134"/>
              <a:gd name="T11" fmla="*/ 40746 h 78"/>
              <a:gd name="T12" fmla="*/ 66107 w 134"/>
              <a:gd name="T13" fmla="*/ 39688 h 78"/>
              <a:gd name="T14" fmla="*/ 68239 w 134"/>
              <a:gd name="T15" fmla="*/ 39158 h 78"/>
              <a:gd name="T16" fmla="*/ 68239 w 134"/>
              <a:gd name="T17" fmla="*/ 37571 h 78"/>
              <a:gd name="T18" fmla="*/ 68239 w 134"/>
              <a:gd name="T19" fmla="*/ 37042 h 78"/>
              <a:gd name="T20" fmla="*/ 69306 w 134"/>
              <a:gd name="T21" fmla="*/ 37042 h 78"/>
              <a:gd name="T22" fmla="*/ 70372 w 134"/>
              <a:gd name="T23" fmla="*/ 35983 h 78"/>
              <a:gd name="T24" fmla="*/ 71438 w 134"/>
              <a:gd name="T25" fmla="*/ 31750 h 78"/>
              <a:gd name="T26" fmla="*/ 71438 w 134"/>
              <a:gd name="T27" fmla="*/ 9525 h 78"/>
              <a:gd name="T28" fmla="*/ 70372 w 134"/>
              <a:gd name="T29" fmla="*/ 5292 h 78"/>
              <a:gd name="T30" fmla="*/ 68239 w 134"/>
              <a:gd name="T31" fmla="*/ 2117 h 78"/>
              <a:gd name="T32" fmla="*/ 63974 w 134"/>
              <a:gd name="T33" fmla="*/ 0 h 78"/>
              <a:gd name="T34" fmla="*/ 59709 w 134"/>
              <a:gd name="T35" fmla="*/ 0 h 78"/>
              <a:gd name="T36" fmla="*/ 9596 w 134"/>
              <a:gd name="T37" fmla="*/ 0 h 78"/>
              <a:gd name="T38" fmla="*/ 5331 w 134"/>
              <a:gd name="T39" fmla="*/ 1058 h 78"/>
              <a:gd name="T40" fmla="*/ 2132 w 134"/>
              <a:gd name="T41" fmla="*/ 2646 h 78"/>
              <a:gd name="T42" fmla="*/ 0 w 134"/>
              <a:gd name="T43" fmla="*/ 5292 h 78"/>
              <a:gd name="T44" fmla="*/ 0 w 134"/>
              <a:gd name="T45" fmla="*/ 9525 h 78"/>
              <a:gd name="T46" fmla="*/ 0 w 134"/>
              <a:gd name="T47" fmla="*/ 31750 h 78"/>
              <a:gd name="T48" fmla="*/ 0 w 134"/>
              <a:gd name="T49" fmla="*/ 34925 h 78"/>
              <a:gd name="T50" fmla="*/ 2132 w 134"/>
              <a:gd name="T51" fmla="*/ 38100 h 78"/>
              <a:gd name="T52" fmla="*/ 5331 w 134"/>
              <a:gd name="T53" fmla="*/ 40217 h 78"/>
              <a:gd name="T54" fmla="*/ 9596 w 134"/>
              <a:gd name="T55" fmla="*/ 41275 h 7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4"/>
              <a:gd name="T85" fmla="*/ 0 h 78"/>
              <a:gd name="T86" fmla="*/ 134 w 134"/>
              <a:gd name="T87" fmla="*/ 78 h 7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4" h="78">
                <a:moveTo>
                  <a:pt x="18" y="78"/>
                </a:moveTo>
                <a:lnTo>
                  <a:pt x="112" y="78"/>
                </a:lnTo>
                <a:lnTo>
                  <a:pt x="112" y="77"/>
                </a:lnTo>
                <a:lnTo>
                  <a:pt x="113" y="77"/>
                </a:lnTo>
                <a:lnTo>
                  <a:pt x="115" y="77"/>
                </a:lnTo>
                <a:lnTo>
                  <a:pt x="120" y="77"/>
                </a:lnTo>
                <a:lnTo>
                  <a:pt x="124" y="75"/>
                </a:lnTo>
                <a:lnTo>
                  <a:pt x="128" y="74"/>
                </a:lnTo>
                <a:lnTo>
                  <a:pt x="128" y="71"/>
                </a:lnTo>
                <a:lnTo>
                  <a:pt x="128" y="70"/>
                </a:lnTo>
                <a:lnTo>
                  <a:pt x="130" y="70"/>
                </a:lnTo>
                <a:lnTo>
                  <a:pt x="132" y="68"/>
                </a:lnTo>
                <a:lnTo>
                  <a:pt x="134" y="60"/>
                </a:lnTo>
                <a:lnTo>
                  <a:pt x="134" y="18"/>
                </a:lnTo>
                <a:lnTo>
                  <a:pt x="132" y="10"/>
                </a:lnTo>
                <a:lnTo>
                  <a:pt x="128" y="4"/>
                </a:lnTo>
                <a:lnTo>
                  <a:pt x="120" y="0"/>
                </a:lnTo>
                <a:lnTo>
                  <a:pt x="112" y="0"/>
                </a:lnTo>
                <a:lnTo>
                  <a:pt x="18" y="0"/>
                </a:lnTo>
                <a:lnTo>
                  <a:pt x="10" y="2"/>
                </a:lnTo>
                <a:lnTo>
                  <a:pt x="4" y="5"/>
                </a:lnTo>
                <a:lnTo>
                  <a:pt x="0" y="10"/>
                </a:lnTo>
                <a:lnTo>
                  <a:pt x="0" y="18"/>
                </a:lnTo>
                <a:lnTo>
                  <a:pt x="0" y="60"/>
                </a:lnTo>
                <a:lnTo>
                  <a:pt x="0" y="66"/>
                </a:lnTo>
                <a:lnTo>
                  <a:pt x="4" y="72"/>
                </a:lnTo>
                <a:lnTo>
                  <a:pt x="10" y="76"/>
                </a:lnTo>
                <a:lnTo>
                  <a:pt x="18" y="78"/>
                </a:lnTo>
                <a:close/>
              </a:path>
            </a:pathLst>
          </a:custGeom>
          <a:solidFill>
            <a:srgbClr val="666666"/>
          </a:solidFill>
          <a:ln w="9525">
            <a:noFill/>
            <a:round/>
            <a:headEnd/>
            <a:tailEnd/>
          </a:ln>
        </p:spPr>
        <p:txBody>
          <a:bodyPr/>
          <a:lstStyle/>
          <a:p>
            <a:endParaRPr lang="en-US"/>
          </a:p>
        </p:txBody>
      </p:sp>
      <p:sp>
        <p:nvSpPr>
          <p:cNvPr id="71" name="Rectangle 70"/>
          <p:cNvSpPr>
            <a:spLocks noChangeArrowheads="1"/>
          </p:cNvSpPr>
          <p:nvPr/>
        </p:nvSpPr>
        <p:spPr bwMode="auto">
          <a:xfrm>
            <a:off x="6910389" y="3367089"/>
            <a:ext cx="26987" cy="9525"/>
          </a:xfrm>
          <a:prstGeom prst="rect">
            <a:avLst/>
          </a:prstGeom>
          <a:solidFill>
            <a:srgbClr val="333333"/>
          </a:solidFill>
          <a:ln w="9525">
            <a:noFill/>
            <a:miter lim="800000"/>
            <a:headEnd/>
            <a:tailEnd/>
          </a:ln>
        </p:spPr>
        <p:txBody>
          <a:bodyPr/>
          <a:lstStyle/>
          <a:p>
            <a:endParaRPr lang="en-US"/>
          </a:p>
        </p:txBody>
      </p:sp>
      <p:sp>
        <p:nvSpPr>
          <p:cNvPr id="72" name="Rectangle 71"/>
          <p:cNvSpPr>
            <a:spLocks noChangeArrowheads="1"/>
          </p:cNvSpPr>
          <p:nvPr/>
        </p:nvSpPr>
        <p:spPr bwMode="auto">
          <a:xfrm>
            <a:off x="6910389" y="3349626"/>
            <a:ext cx="26987" cy="11113"/>
          </a:xfrm>
          <a:prstGeom prst="rect">
            <a:avLst/>
          </a:prstGeom>
          <a:solidFill>
            <a:srgbClr val="333333"/>
          </a:solidFill>
          <a:ln w="9525">
            <a:noFill/>
            <a:miter lim="800000"/>
            <a:headEnd/>
            <a:tailEnd/>
          </a:ln>
        </p:spPr>
        <p:txBody>
          <a:bodyPr/>
          <a:lstStyle/>
          <a:p>
            <a:endParaRPr lang="en-US"/>
          </a:p>
        </p:txBody>
      </p:sp>
      <p:sp>
        <p:nvSpPr>
          <p:cNvPr id="73" name="Rectangle 72"/>
          <p:cNvSpPr>
            <a:spLocks noChangeArrowheads="1"/>
          </p:cNvSpPr>
          <p:nvPr/>
        </p:nvSpPr>
        <p:spPr bwMode="auto">
          <a:xfrm>
            <a:off x="6447134" y="5517232"/>
            <a:ext cx="512962" cy="153888"/>
          </a:xfrm>
          <a:prstGeom prst="rect">
            <a:avLst/>
          </a:prstGeom>
          <a:noFill/>
          <a:ln w="9525">
            <a:noFill/>
            <a:miter lim="800000"/>
            <a:headEnd/>
            <a:tailEnd/>
          </a:ln>
        </p:spPr>
        <p:txBody>
          <a:bodyPr wrap="none" lIns="0" tIns="0" rIns="0" bIns="0">
            <a:spAutoFit/>
          </a:bodyPr>
          <a:lstStyle/>
          <a:p>
            <a:pPr marL="354013" indent="-354013" algn="ctr" defTabSz="941388"/>
            <a:r>
              <a:rPr lang="zh-CN" altLang="en-US" sz="1000" b="1" dirty="0">
                <a:solidFill>
                  <a:srgbClr val="000000"/>
                </a:solidFill>
                <a:latin typeface="Verdana" pitchFamily="34" charset="0"/>
              </a:rPr>
              <a:t>存储阵列</a:t>
            </a:r>
            <a:endParaRPr lang="en-US" dirty="0"/>
          </a:p>
        </p:txBody>
      </p:sp>
      <p:sp>
        <p:nvSpPr>
          <p:cNvPr id="74" name="Line 73"/>
          <p:cNvSpPr>
            <a:spLocks noChangeShapeType="1"/>
          </p:cNvSpPr>
          <p:nvPr/>
        </p:nvSpPr>
        <p:spPr bwMode="auto">
          <a:xfrm>
            <a:off x="4994276" y="3227388"/>
            <a:ext cx="1406525" cy="0"/>
          </a:xfrm>
          <a:prstGeom prst="line">
            <a:avLst/>
          </a:prstGeom>
          <a:noFill/>
          <a:ln w="12700">
            <a:solidFill>
              <a:srgbClr val="0000FF"/>
            </a:solidFill>
            <a:round/>
            <a:headEnd/>
            <a:tailEnd/>
          </a:ln>
        </p:spPr>
        <p:txBody>
          <a:bodyPr/>
          <a:lstStyle/>
          <a:p>
            <a:endParaRPr lang="en-US"/>
          </a:p>
        </p:txBody>
      </p:sp>
      <p:sp>
        <p:nvSpPr>
          <p:cNvPr id="75" name="Line 74"/>
          <p:cNvSpPr>
            <a:spLocks noChangeShapeType="1"/>
          </p:cNvSpPr>
          <p:nvPr/>
        </p:nvSpPr>
        <p:spPr bwMode="auto">
          <a:xfrm>
            <a:off x="5006976" y="3490913"/>
            <a:ext cx="1393825" cy="0"/>
          </a:xfrm>
          <a:prstGeom prst="line">
            <a:avLst/>
          </a:prstGeom>
          <a:noFill/>
          <a:ln w="12700">
            <a:solidFill>
              <a:srgbClr val="0000FF"/>
            </a:solidFill>
            <a:round/>
            <a:headEnd/>
            <a:tailEnd/>
          </a:ln>
        </p:spPr>
        <p:txBody>
          <a:bodyPr/>
          <a:lstStyle/>
          <a:p>
            <a:endParaRPr lang="en-US"/>
          </a:p>
        </p:txBody>
      </p:sp>
      <p:sp>
        <p:nvSpPr>
          <p:cNvPr id="76" name="Freeform 75"/>
          <p:cNvSpPr>
            <a:spLocks/>
          </p:cNvSpPr>
          <p:nvPr/>
        </p:nvSpPr>
        <p:spPr bwMode="auto">
          <a:xfrm>
            <a:off x="4302126" y="3095626"/>
            <a:ext cx="752475" cy="485775"/>
          </a:xfrm>
          <a:custGeom>
            <a:avLst/>
            <a:gdLst/>
            <a:ahLst/>
            <a:cxnLst>
              <a:cxn ang="0">
                <a:pos x="1157" y="5"/>
              </a:cxn>
              <a:cxn ang="0">
                <a:pos x="1228" y="34"/>
              </a:cxn>
              <a:cxn ang="0">
                <a:pos x="1287" y="80"/>
              </a:cxn>
              <a:cxn ang="0">
                <a:pos x="1334" y="157"/>
              </a:cxn>
              <a:cxn ang="0">
                <a:pos x="1346" y="214"/>
              </a:cxn>
              <a:cxn ang="0">
                <a:pos x="1338" y="269"/>
              </a:cxn>
              <a:cxn ang="0">
                <a:pos x="1371" y="328"/>
              </a:cxn>
              <a:cxn ang="0">
                <a:pos x="1408" y="388"/>
              </a:cxn>
              <a:cxn ang="0">
                <a:pos x="1422" y="452"/>
              </a:cxn>
              <a:cxn ang="0">
                <a:pos x="1408" y="515"/>
              </a:cxn>
              <a:cxn ang="0">
                <a:pos x="1371" y="580"/>
              </a:cxn>
              <a:cxn ang="0">
                <a:pos x="1340" y="640"/>
              </a:cxn>
              <a:cxn ang="0">
                <a:pos x="1342" y="719"/>
              </a:cxn>
              <a:cxn ang="0">
                <a:pos x="1328" y="769"/>
              </a:cxn>
              <a:cxn ang="0">
                <a:pos x="1298" y="815"/>
              </a:cxn>
              <a:cxn ang="0">
                <a:pos x="1259" y="853"/>
              </a:cxn>
              <a:cxn ang="0">
                <a:pos x="1228" y="876"/>
              </a:cxn>
              <a:cxn ang="0">
                <a:pos x="1182" y="894"/>
              </a:cxn>
              <a:cxn ang="0">
                <a:pos x="1157" y="902"/>
              </a:cxn>
              <a:cxn ang="0">
                <a:pos x="1067" y="904"/>
              </a:cxn>
              <a:cxn ang="0">
                <a:pos x="1016" y="882"/>
              </a:cxn>
              <a:cxn ang="0">
                <a:pos x="971" y="845"/>
              </a:cxn>
              <a:cxn ang="0">
                <a:pos x="892" y="866"/>
              </a:cxn>
              <a:cxn ang="0">
                <a:pos x="794" y="902"/>
              </a:cxn>
              <a:cxn ang="0">
                <a:pos x="701" y="917"/>
              </a:cxn>
              <a:cxn ang="0">
                <a:pos x="609" y="902"/>
              </a:cxn>
              <a:cxn ang="0">
                <a:pos x="521" y="866"/>
              </a:cxn>
              <a:cxn ang="0">
                <a:pos x="457" y="836"/>
              </a:cxn>
              <a:cxn ang="0">
                <a:pos x="451" y="845"/>
              </a:cxn>
              <a:cxn ang="0">
                <a:pos x="408" y="882"/>
              </a:cxn>
              <a:cxn ang="0">
                <a:pos x="355" y="904"/>
              </a:cxn>
              <a:cxn ang="0">
                <a:pos x="301" y="907"/>
              </a:cxn>
              <a:cxn ang="0">
                <a:pos x="231" y="892"/>
              </a:cxn>
              <a:cxn ang="0">
                <a:pos x="177" y="863"/>
              </a:cxn>
              <a:cxn ang="0">
                <a:pos x="124" y="812"/>
              </a:cxn>
              <a:cxn ang="0">
                <a:pos x="84" y="731"/>
              </a:cxn>
              <a:cxn ang="0">
                <a:pos x="81" y="659"/>
              </a:cxn>
              <a:cxn ang="0">
                <a:pos x="51" y="581"/>
              </a:cxn>
              <a:cxn ang="0">
                <a:pos x="12" y="518"/>
              </a:cxn>
              <a:cxn ang="0">
                <a:pos x="1" y="476"/>
              </a:cxn>
              <a:cxn ang="0">
                <a:pos x="5" y="414"/>
              </a:cxn>
              <a:cxn ang="0">
                <a:pos x="35" y="350"/>
              </a:cxn>
              <a:cxn ang="0">
                <a:pos x="91" y="288"/>
              </a:cxn>
              <a:cxn ang="0">
                <a:pos x="78" y="214"/>
              </a:cxn>
              <a:cxn ang="0">
                <a:pos x="114" y="108"/>
              </a:cxn>
              <a:cxn ang="0">
                <a:pos x="179" y="43"/>
              </a:cxn>
              <a:cxn ang="0">
                <a:pos x="267" y="5"/>
              </a:cxn>
              <a:cxn ang="0">
                <a:pos x="355" y="5"/>
              </a:cxn>
              <a:cxn ang="0">
                <a:pos x="408" y="26"/>
              </a:cxn>
              <a:cxn ang="0">
                <a:pos x="451" y="62"/>
              </a:cxn>
              <a:cxn ang="0">
                <a:pos x="556" y="35"/>
              </a:cxn>
              <a:cxn ang="0">
                <a:pos x="650" y="12"/>
              </a:cxn>
              <a:cxn ang="0">
                <a:pos x="803" y="18"/>
              </a:cxn>
              <a:cxn ang="0">
                <a:pos x="897" y="48"/>
              </a:cxn>
              <a:cxn ang="0">
                <a:pos x="984" y="49"/>
              </a:cxn>
              <a:cxn ang="0">
                <a:pos x="1031" y="17"/>
              </a:cxn>
              <a:cxn ang="0">
                <a:pos x="1088" y="2"/>
              </a:cxn>
            </a:cxnLst>
            <a:rect l="0" t="0" r="r" b="b"/>
            <a:pathLst>
              <a:path w="1422" h="917">
                <a:moveTo>
                  <a:pt x="1088" y="2"/>
                </a:moveTo>
                <a:lnTo>
                  <a:pt x="1121" y="0"/>
                </a:lnTo>
                <a:lnTo>
                  <a:pt x="1157" y="5"/>
                </a:lnTo>
                <a:lnTo>
                  <a:pt x="1174" y="8"/>
                </a:lnTo>
                <a:lnTo>
                  <a:pt x="1192" y="16"/>
                </a:lnTo>
                <a:lnTo>
                  <a:pt x="1228" y="34"/>
                </a:lnTo>
                <a:lnTo>
                  <a:pt x="1244" y="43"/>
                </a:lnTo>
                <a:lnTo>
                  <a:pt x="1259" y="55"/>
                </a:lnTo>
                <a:lnTo>
                  <a:pt x="1287" y="80"/>
                </a:lnTo>
                <a:lnTo>
                  <a:pt x="1308" y="108"/>
                </a:lnTo>
                <a:lnTo>
                  <a:pt x="1328" y="140"/>
                </a:lnTo>
                <a:lnTo>
                  <a:pt x="1334" y="157"/>
                </a:lnTo>
                <a:lnTo>
                  <a:pt x="1340" y="176"/>
                </a:lnTo>
                <a:lnTo>
                  <a:pt x="1343" y="194"/>
                </a:lnTo>
                <a:lnTo>
                  <a:pt x="1346" y="214"/>
                </a:lnTo>
                <a:lnTo>
                  <a:pt x="1344" y="230"/>
                </a:lnTo>
                <a:lnTo>
                  <a:pt x="1342" y="250"/>
                </a:lnTo>
                <a:lnTo>
                  <a:pt x="1338" y="269"/>
                </a:lnTo>
                <a:lnTo>
                  <a:pt x="1332" y="288"/>
                </a:lnTo>
                <a:lnTo>
                  <a:pt x="1353" y="307"/>
                </a:lnTo>
                <a:lnTo>
                  <a:pt x="1371" y="328"/>
                </a:lnTo>
                <a:lnTo>
                  <a:pt x="1386" y="347"/>
                </a:lnTo>
                <a:lnTo>
                  <a:pt x="1400" y="368"/>
                </a:lnTo>
                <a:lnTo>
                  <a:pt x="1408" y="388"/>
                </a:lnTo>
                <a:lnTo>
                  <a:pt x="1416" y="409"/>
                </a:lnTo>
                <a:lnTo>
                  <a:pt x="1420" y="431"/>
                </a:lnTo>
                <a:lnTo>
                  <a:pt x="1422" y="452"/>
                </a:lnTo>
                <a:lnTo>
                  <a:pt x="1420" y="472"/>
                </a:lnTo>
                <a:lnTo>
                  <a:pt x="1416" y="493"/>
                </a:lnTo>
                <a:lnTo>
                  <a:pt x="1408" y="515"/>
                </a:lnTo>
                <a:lnTo>
                  <a:pt x="1400" y="536"/>
                </a:lnTo>
                <a:lnTo>
                  <a:pt x="1386" y="558"/>
                </a:lnTo>
                <a:lnTo>
                  <a:pt x="1371" y="580"/>
                </a:lnTo>
                <a:lnTo>
                  <a:pt x="1353" y="601"/>
                </a:lnTo>
                <a:lnTo>
                  <a:pt x="1332" y="623"/>
                </a:lnTo>
                <a:lnTo>
                  <a:pt x="1340" y="640"/>
                </a:lnTo>
                <a:lnTo>
                  <a:pt x="1344" y="671"/>
                </a:lnTo>
                <a:lnTo>
                  <a:pt x="1344" y="704"/>
                </a:lnTo>
                <a:lnTo>
                  <a:pt x="1342" y="719"/>
                </a:lnTo>
                <a:lnTo>
                  <a:pt x="1338" y="736"/>
                </a:lnTo>
                <a:lnTo>
                  <a:pt x="1334" y="752"/>
                </a:lnTo>
                <a:lnTo>
                  <a:pt x="1328" y="769"/>
                </a:lnTo>
                <a:lnTo>
                  <a:pt x="1318" y="785"/>
                </a:lnTo>
                <a:lnTo>
                  <a:pt x="1308" y="800"/>
                </a:lnTo>
                <a:lnTo>
                  <a:pt x="1298" y="815"/>
                </a:lnTo>
                <a:lnTo>
                  <a:pt x="1287" y="829"/>
                </a:lnTo>
                <a:lnTo>
                  <a:pt x="1272" y="841"/>
                </a:lnTo>
                <a:lnTo>
                  <a:pt x="1259" y="853"/>
                </a:lnTo>
                <a:lnTo>
                  <a:pt x="1251" y="858"/>
                </a:lnTo>
                <a:lnTo>
                  <a:pt x="1244" y="864"/>
                </a:lnTo>
                <a:lnTo>
                  <a:pt x="1228" y="876"/>
                </a:lnTo>
                <a:lnTo>
                  <a:pt x="1209" y="884"/>
                </a:lnTo>
                <a:lnTo>
                  <a:pt x="1192" y="892"/>
                </a:lnTo>
                <a:lnTo>
                  <a:pt x="1182" y="894"/>
                </a:lnTo>
                <a:lnTo>
                  <a:pt x="1178" y="895"/>
                </a:lnTo>
                <a:lnTo>
                  <a:pt x="1174" y="898"/>
                </a:lnTo>
                <a:lnTo>
                  <a:pt x="1157" y="902"/>
                </a:lnTo>
                <a:lnTo>
                  <a:pt x="1121" y="907"/>
                </a:lnTo>
                <a:lnTo>
                  <a:pt x="1088" y="907"/>
                </a:lnTo>
                <a:lnTo>
                  <a:pt x="1067" y="904"/>
                </a:lnTo>
                <a:lnTo>
                  <a:pt x="1049" y="898"/>
                </a:lnTo>
                <a:lnTo>
                  <a:pt x="1031" y="890"/>
                </a:lnTo>
                <a:lnTo>
                  <a:pt x="1016" y="882"/>
                </a:lnTo>
                <a:lnTo>
                  <a:pt x="999" y="871"/>
                </a:lnTo>
                <a:lnTo>
                  <a:pt x="984" y="859"/>
                </a:lnTo>
                <a:lnTo>
                  <a:pt x="971" y="845"/>
                </a:lnTo>
                <a:lnTo>
                  <a:pt x="959" y="829"/>
                </a:lnTo>
                <a:lnTo>
                  <a:pt x="926" y="848"/>
                </a:lnTo>
                <a:lnTo>
                  <a:pt x="892" y="866"/>
                </a:lnTo>
                <a:lnTo>
                  <a:pt x="858" y="881"/>
                </a:lnTo>
                <a:lnTo>
                  <a:pt x="827" y="894"/>
                </a:lnTo>
                <a:lnTo>
                  <a:pt x="794" y="902"/>
                </a:lnTo>
                <a:lnTo>
                  <a:pt x="762" y="911"/>
                </a:lnTo>
                <a:lnTo>
                  <a:pt x="731" y="914"/>
                </a:lnTo>
                <a:lnTo>
                  <a:pt x="701" y="917"/>
                </a:lnTo>
                <a:lnTo>
                  <a:pt x="670" y="914"/>
                </a:lnTo>
                <a:lnTo>
                  <a:pt x="639" y="911"/>
                </a:lnTo>
                <a:lnTo>
                  <a:pt x="609" y="902"/>
                </a:lnTo>
                <a:lnTo>
                  <a:pt x="580" y="894"/>
                </a:lnTo>
                <a:lnTo>
                  <a:pt x="550" y="881"/>
                </a:lnTo>
                <a:lnTo>
                  <a:pt x="521" y="866"/>
                </a:lnTo>
                <a:lnTo>
                  <a:pt x="492" y="848"/>
                </a:lnTo>
                <a:lnTo>
                  <a:pt x="465" y="829"/>
                </a:lnTo>
                <a:lnTo>
                  <a:pt x="457" y="836"/>
                </a:lnTo>
                <a:lnTo>
                  <a:pt x="455" y="838"/>
                </a:lnTo>
                <a:lnTo>
                  <a:pt x="454" y="840"/>
                </a:lnTo>
                <a:lnTo>
                  <a:pt x="451" y="845"/>
                </a:lnTo>
                <a:lnTo>
                  <a:pt x="438" y="859"/>
                </a:lnTo>
                <a:lnTo>
                  <a:pt x="423" y="871"/>
                </a:lnTo>
                <a:lnTo>
                  <a:pt x="408" y="882"/>
                </a:lnTo>
                <a:lnTo>
                  <a:pt x="391" y="890"/>
                </a:lnTo>
                <a:lnTo>
                  <a:pt x="375" y="898"/>
                </a:lnTo>
                <a:lnTo>
                  <a:pt x="355" y="904"/>
                </a:lnTo>
                <a:lnTo>
                  <a:pt x="346" y="905"/>
                </a:lnTo>
                <a:lnTo>
                  <a:pt x="337" y="907"/>
                </a:lnTo>
                <a:lnTo>
                  <a:pt x="301" y="907"/>
                </a:lnTo>
                <a:lnTo>
                  <a:pt x="267" y="902"/>
                </a:lnTo>
                <a:lnTo>
                  <a:pt x="247" y="898"/>
                </a:lnTo>
                <a:lnTo>
                  <a:pt x="231" y="892"/>
                </a:lnTo>
                <a:lnTo>
                  <a:pt x="214" y="884"/>
                </a:lnTo>
                <a:lnTo>
                  <a:pt x="197" y="876"/>
                </a:lnTo>
                <a:lnTo>
                  <a:pt x="177" y="863"/>
                </a:lnTo>
                <a:lnTo>
                  <a:pt x="160" y="850"/>
                </a:lnTo>
                <a:lnTo>
                  <a:pt x="139" y="832"/>
                </a:lnTo>
                <a:lnTo>
                  <a:pt x="124" y="812"/>
                </a:lnTo>
                <a:lnTo>
                  <a:pt x="108" y="791"/>
                </a:lnTo>
                <a:lnTo>
                  <a:pt x="97" y="769"/>
                </a:lnTo>
                <a:lnTo>
                  <a:pt x="84" y="731"/>
                </a:lnTo>
                <a:lnTo>
                  <a:pt x="78" y="695"/>
                </a:lnTo>
                <a:lnTo>
                  <a:pt x="77" y="676"/>
                </a:lnTo>
                <a:lnTo>
                  <a:pt x="81" y="659"/>
                </a:lnTo>
                <a:lnTo>
                  <a:pt x="91" y="623"/>
                </a:lnTo>
                <a:lnTo>
                  <a:pt x="69" y="601"/>
                </a:lnTo>
                <a:lnTo>
                  <a:pt x="51" y="581"/>
                </a:lnTo>
                <a:lnTo>
                  <a:pt x="35" y="559"/>
                </a:lnTo>
                <a:lnTo>
                  <a:pt x="23" y="540"/>
                </a:lnTo>
                <a:lnTo>
                  <a:pt x="12" y="518"/>
                </a:lnTo>
                <a:lnTo>
                  <a:pt x="7" y="508"/>
                </a:lnTo>
                <a:lnTo>
                  <a:pt x="5" y="498"/>
                </a:lnTo>
                <a:lnTo>
                  <a:pt x="1" y="476"/>
                </a:lnTo>
                <a:lnTo>
                  <a:pt x="0" y="457"/>
                </a:lnTo>
                <a:lnTo>
                  <a:pt x="1" y="436"/>
                </a:lnTo>
                <a:lnTo>
                  <a:pt x="5" y="414"/>
                </a:lnTo>
                <a:lnTo>
                  <a:pt x="12" y="392"/>
                </a:lnTo>
                <a:lnTo>
                  <a:pt x="23" y="372"/>
                </a:lnTo>
                <a:lnTo>
                  <a:pt x="35" y="350"/>
                </a:lnTo>
                <a:lnTo>
                  <a:pt x="51" y="329"/>
                </a:lnTo>
                <a:lnTo>
                  <a:pt x="69" y="307"/>
                </a:lnTo>
                <a:lnTo>
                  <a:pt x="91" y="288"/>
                </a:lnTo>
                <a:lnTo>
                  <a:pt x="81" y="250"/>
                </a:lnTo>
                <a:lnTo>
                  <a:pt x="77" y="230"/>
                </a:lnTo>
                <a:lnTo>
                  <a:pt x="78" y="214"/>
                </a:lnTo>
                <a:lnTo>
                  <a:pt x="84" y="176"/>
                </a:lnTo>
                <a:lnTo>
                  <a:pt x="97" y="140"/>
                </a:lnTo>
                <a:lnTo>
                  <a:pt x="114" y="108"/>
                </a:lnTo>
                <a:lnTo>
                  <a:pt x="137" y="80"/>
                </a:lnTo>
                <a:lnTo>
                  <a:pt x="163" y="55"/>
                </a:lnTo>
                <a:lnTo>
                  <a:pt x="179" y="43"/>
                </a:lnTo>
                <a:lnTo>
                  <a:pt x="197" y="34"/>
                </a:lnTo>
                <a:lnTo>
                  <a:pt x="231" y="16"/>
                </a:lnTo>
                <a:lnTo>
                  <a:pt x="267" y="5"/>
                </a:lnTo>
                <a:lnTo>
                  <a:pt x="301" y="0"/>
                </a:lnTo>
                <a:lnTo>
                  <a:pt x="337" y="2"/>
                </a:lnTo>
                <a:lnTo>
                  <a:pt x="355" y="5"/>
                </a:lnTo>
                <a:lnTo>
                  <a:pt x="375" y="11"/>
                </a:lnTo>
                <a:lnTo>
                  <a:pt x="391" y="17"/>
                </a:lnTo>
                <a:lnTo>
                  <a:pt x="408" y="26"/>
                </a:lnTo>
                <a:lnTo>
                  <a:pt x="423" y="36"/>
                </a:lnTo>
                <a:lnTo>
                  <a:pt x="438" y="49"/>
                </a:lnTo>
                <a:lnTo>
                  <a:pt x="451" y="62"/>
                </a:lnTo>
                <a:lnTo>
                  <a:pt x="465" y="80"/>
                </a:lnTo>
                <a:lnTo>
                  <a:pt x="525" y="48"/>
                </a:lnTo>
                <a:lnTo>
                  <a:pt x="556" y="35"/>
                </a:lnTo>
                <a:lnTo>
                  <a:pt x="587" y="26"/>
                </a:lnTo>
                <a:lnTo>
                  <a:pt x="618" y="18"/>
                </a:lnTo>
                <a:lnTo>
                  <a:pt x="650" y="12"/>
                </a:lnTo>
                <a:lnTo>
                  <a:pt x="712" y="8"/>
                </a:lnTo>
                <a:lnTo>
                  <a:pt x="772" y="12"/>
                </a:lnTo>
                <a:lnTo>
                  <a:pt x="803" y="18"/>
                </a:lnTo>
                <a:lnTo>
                  <a:pt x="834" y="26"/>
                </a:lnTo>
                <a:lnTo>
                  <a:pt x="866" y="35"/>
                </a:lnTo>
                <a:lnTo>
                  <a:pt x="897" y="48"/>
                </a:lnTo>
                <a:lnTo>
                  <a:pt x="959" y="80"/>
                </a:lnTo>
                <a:lnTo>
                  <a:pt x="971" y="62"/>
                </a:lnTo>
                <a:lnTo>
                  <a:pt x="984" y="49"/>
                </a:lnTo>
                <a:lnTo>
                  <a:pt x="999" y="36"/>
                </a:lnTo>
                <a:lnTo>
                  <a:pt x="1016" y="26"/>
                </a:lnTo>
                <a:lnTo>
                  <a:pt x="1031" y="17"/>
                </a:lnTo>
                <a:lnTo>
                  <a:pt x="1049" y="11"/>
                </a:lnTo>
                <a:lnTo>
                  <a:pt x="1067" y="5"/>
                </a:lnTo>
                <a:lnTo>
                  <a:pt x="1088" y="2"/>
                </a:lnTo>
              </a:path>
            </a:pathLst>
          </a:custGeom>
          <a:gradFill rotWithShape="1">
            <a:gsLst>
              <a:gs pos="0">
                <a:srgbClr val="2E31AC"/>
              </a:gs>
              <a:gs pos="50000">
                <a:srgbClr val="0000FF">
                  <a:alpha val="39000"/>
                </a:srgbClr>
              </a:gs>
              <a:gs pos="100000">
                <a:srgbClr val="2E31AC"/>
              </a:gs>
            </a:gsLst>
            <a:lin ang="5400000" scaled="1"/>
          </a:gradFill>
          <a:ln w="12700" cap="flat" cmpd="sng">
            <a:solidFill>
              <a:schemeClr val="tx1"/>
            </a:solidFill>
            <a:prstDash val="solid"/>
            <a:round/>
            <a:headEnd type="none" w="med" len="med"/>
            <a:tailEnd type="none" w="med" len="med"/>
          </a:ln>
          <a:effectLst/>
        </p:spPr>
        <p:txBody>
          <a:bodyPr/>
          <a:lstStyle/>
          <a:p>
            <a:pPr>
              <a:defRPr/>
            </a:pPr>
            <a:endParaRPr lang="en-US"/>
          </a:p>
        </p:txBody>
      </p:sp>
      <p:sp>
        <p:nvSpPr>
          <p:cNvPr id="77" name="Rectangle 76"/>
          <p:cNvSpPr>
            <a:spLocks noChangeArrowheads="1"/>
          </p:cNvSpPr>
          <p:nvPr/>
        </p:nvSpPr>
        <p:spPr bwMode="auto">
          <a:xfrm>
            <a:off x="4583755" y="3238500"/>
            <a:ext cx="195566" cy="184666"/>
          </a:xfrm>
          <a:prstGeom prst="rect">
            <a:avLst/>
          </a:prstGeom>
          <a:noFill/>
          <a:ln w="9525">
            <a:noFill/>
            <a:miter lim="800000"/>
            <a:headEnd/>
            <a:tailEnd/>
          </a:ln>
        </p:spPr>
        <p:txBody>
          <a:bodyPr wrap="none" lIns="0" tIns="0" rIns="0" bIns="0">
            <a:spAutoFit/>
          </a:bodyPr>
          <a:lstStyle/>
          <a:p>
            <a:pPr algn="ctr">
              <a:spcBef>
                <a:spcPct val="0"/>
              </a:spcBef>
              <a:buClrTx/>
              <a:buFontTx/>
              <a:buNone/>
            </a:pPr>
            <a:r>
              <a:rPr lang="en-US" sz="1200" b="1">
                <a:solidFill>
                  <a:srgbClr val="000000"/>
                </a:solidFill>
                <a:latin typeface="Verdana" pitchFamily="34" charset="0"/>
              </a:rPr>
              <a:t>IP</a:t>
            </a:r>
            <a:endParaRPr lang="en-US" b="1"/>
          </a:p>
        </p:txBody>
      </p:sp>
      <p:pic>
        <p:nvPicPr>
          <p:cNvPr id="82" name="Picture 1950" descr="图片693"/>
          <p:cNvPicPr>
            <a:picLocks noChangeAspect="1" noChangeArrowheads="1"/>
          </p:cNvPicPr>
          <p:nvPr/>
        </p:nvPicPr>
        <p:blipFill>
          <a:blip r:embed="rId3" cstate="print"/>
          <a:srcRect/>
          <a:stretch>
            <a:fillRect/>
          </a:stretch>
        </p:blipFill>
        <p:spPr bwMode="auto">
          <a:xfrm>
            <a:off x="2401370" y="1772816"/>
            <a:ext cx="598287" cy="582998"/>
          </a:xfrm>
          <a:prstGeom prst="rect">
            <a:avLst/>
          </a:prstGeom>
          <a:noFill/>
        </p:spPr>
      </p:pic>
      <p:pic>
        <p:nvPicPr>
          <p:cNvPr id="83" name="Picture 1950" descr="图片693"/>
          <p:cNvPicPr>
            <a:picLocks noChangeAspect="1" noChangeArrowheads="1"/>
          </p:cNvPicPr>
          <p:nvPr/>
        </p:nvPicPr>
        <p:blipFill>
          <a:blip r:embed="rId3" cstate="print"/>
          <a:srcRect/>
          <a:stretch>
            <a:fillRect/>
          </a:stretch>
        </p:blipFill>
        <p:spPr bwMode="auto">
          <a:xfrm>
            <a:off x="2401370" y="4574073"/>
            <a:ext cx="598287" cy="582998"/>
          </a:xfrm>
          <a:prstGeom prst="rect">
            <a:avLst/>
          </a:prstGeom>
          <a:noFill/>
        </p:spPr>
      </p:pic>
      <p:grpSp>
        <p:nvGrpSpPr>
          <p:cNvPr id="258" name="Group 74"/>
          <p:cNvGrpSpPr>
            <a:grpSpLocks noChangeAspect="1"/>
          </p:cNvGrpSpPr>
          <p:nvPr/>
        </p:nvGrpSpPr>
        <p:grpSpPr bwMode="auto">
          <a:xfrm>
            <a:off x="6136700" y="4581128"/>
            <a:ext cx="1903516" cy="864096"/>
            <a:chOff x="2208" y="2634"/>
            <a:chExt cx="608" cy="276"/>
          </a:xfrm>
        </p:grpSpPr>
        <p:sp>
          <p:nvSpPr>
            <p:cNvPr id="131" name="Freeform 75"/>
            <p:cNvSpPr>
              <a:spLocks noChangeAspect="1"/>
            </p:cNvSpPr>
            <p:nvPr/>
          </p:nvSpPr>
          <p:spPr bwMode="auto">
            <a:xfrm>
              <a:off x="2634" y="2669"/>
              <a:ext cx="182" cy="234"/>
            </a:xfrm>
            <a:custGeom>
              <a:avLst/>
              <a:gdLst/>
              <a:ahLst/>
              <a:cxnLst>
                <a:cxn ang="0">
                  <a:pos x="77" y="0"/>
                </a:cxn>
                <a:cxn ang="0">
                  <a:pos x="77" y="47"/>
                </a:cxn>
                <a:cxn ang="0">
                  <a:pos x="76" y="52"/>
                </a:cxn>
                <a:cxn ang="0">
                  <a:pos x="72" y="55"/>
                </a:cxn>
                <a:cxn ang="0">
                  <a:pos x="0" y="99"/>
                </a:cxn>
                <a:cxn ang="0">
                  <a:pos x="0" y="35"/>
                </a:cxn>
                <a:cxn ang="0">
                  <a:pos x="77" y="0"/>
                </a:cxn>
              </a:cxnLst>
              <a:rect l="0" t="0" r="r" b="b"/>
              <a:pathLst>
                <a:path w="77" h="99">
                  <a:moveTo>
                    <a:pt x="77" y="0"/>
                  </a:moveTo>
                  <a:cubicBezTo>
                    <a:pt x="77" y="47"/>
                    <a:pt x="77" y="47"/>
                    <a:pt x="77" y="47"/>
                  </a:cubicBezTo>
                  <a:cubicBezTo>
                    <a:pt x="77" y="47"/>
                    <a:pt x="77" y="51"/>
                    <a:pt x="76" y="52"/>
                  </a:cubicBezTo>
                  <a:cubicBezTo>
                    <a:pt x="75" y="53"/>
                    <a:pt x="72" y="55"/>
                    <a:pt x="72" y="55"/>
                  </a:cubicBezTo>
                  <a:cubicBezTo>
                    <a:pt x="0" y="99"/>
                    <a:pt x="0" y="99"/>
                    <a:pt x="0" y="99"/>
                  </a:cubicBezTo>
                  <a:cubicBezTo>
                    <a:pt x="0" y="35"/>
                    <a:pt x="0" y="35"/>
                    <a:pt x="0" y="35"/>
                  </a:cubicBezTo>
                  <a:lnTo>
                    <a:pt x="77" y="0"/>
                  </a:lnTo>
                  <a:close/>
                </a:path>
              </a:pathLst>
            </a:custGeom>
            <a:solidFill>
              <a:srgbClr val="0C3C68"/>
            </a:solidFill>
            <a:ln w="9525">
              <a:noFill/>
              <a:round/>
              <a:headEnd/>
              <a:tailEnd/>
            </a:ln>
          </p:spPr>
          <p:txBody>
            <a:bodyPr/>
            <a:lstStyle/>
            <a:p>
              <a:endParaRPr lang="zh-CN" altLang="en-US"/>
            </a:p>
          </p:txBody>
        </p:sp>
        <p:sp>
          <p:nvSpPr>
            <p:cNvPr id="132" name="Freeform 76"/>
            <p:cNvSpPr>
              <a:spLocks noChangeAspect="1"/>
            </p:cNvSpPr>
            <p:nvPr/>
          </p:nvSpPr>
          <p:spPr bwMode="auto">
            <a:xfrm>
              <a:off x="2234" y="2634"/>
              <a:ext cx="579" cy="118"/>
            </a:xfrm>
            <a:custGeom>
              <a:avLst/>
              <a:gdLst/>
              <a:ahLst/>
              <a:cxnLst>
                <a:cxn ang="0">
                  <a:pos x="0" y="73"/>
                </a:cxn>
                <a:cxn ang="0">
                  <a:pos x="196" y="0"/>
                </a:cxn>
                <a:cxn ang="0">
                  <a:pos x="579" y="30"/>
                </a:cxn>
                <a:cxn ang="0">
                  <a:pos x="393" y="118"/>
                </a:cxn>
                <a:cxn ang="0">
                  <a:pos x="0" y="73"/>
                </a:cxn>
              </a:cxnLst>
              <a:rect l="0" t="0" r="r" b="b"/>
              <a:pathLst>
                <a:path w="579" h="118">
                  <a:moveTo>
                    <a:pt x="0" y="73"/>
                  </a:moveTo>
                  <a:lnTo>
                    <a:pt x="196" y="0"/>
                  </a:lnTo>
                  <a:lnTo>
                    <a:pt x="579" y="30"/>
                  </a:lnTo>
                  <a:lnTo>
                    <a:pt x="393" y="118"/>
                  </a:lnTo>
                  <a:lnTo>
                    <a:pt x="0" y="73"/>
                  </a:lnTo>
                  <a:close/>
                </a:path>
              </a:pathLst>
            </a:custGeom>
            <a:solidFill>
              <a:srgbClr val="446487"/>
            </a:solidFill>
            <a:ln w="9525">
              <a:noFill/>
              <a:round/>
              <a:headEnd/>
              <a:tailEnd/>
            </a:ln>
          </p:spPr>
          <p:txBody>
            <a:bodyPr/>
            <a:lstStyle/>
            <a:p>
              <a:endParaRPr lang="zh-CN" altLang="en-US"/>
            </a:p>
          </p:txBody>
        </p:sp>
        <p:sp>
          <p:nvSpPr>
            <p:cNvPr id="133" name="Freeform 77"/>
            <p:cNvSpPr>
              <a:spLocks noChangeAspect="1"/>
            </p:cNvSpPr>
            <p:nvPr/>
          </p:nvSpPr>
          <p:spPr bwMode="auto">
            <a:xfrm>
              <a:off x="2622" y="2664"/>
              <a:ext cx="194" cy="95"/>
            </a:xfrm>
            <a:custGeom>
              <a:avLst/>
              <a:gdLst/>
              <a:ahLst/>
              <a:cxnLst>
                <a:cxn ang="0">
                  <a:pos x="82" y="2"/>
                </a:cxn>
                <a:cxn ang="0">
                  <a:pos x="81" y="0"/>
                </a:cxn>
                <a:cxn ang="0">
                  <a:pos x="0" y="37"/>
                </a:cxn>
                <a:cxn ang="0">
                  <a:pos x="1" y="40"/>
                </a:cxn>
                <a:cxn ang="0">
                  <a:pos x="82" y="2"/>
                </a:cxn>
              </a:cxnLst>
              <a:rect l="0" t="0" r="r" b="b"/>
              <a:pathLst>
                <a:path w="82" h="40">
                  <a:moveTo>
                    <a:pt x="82" y="2"/>
                  </a:moveTo>
                  <a:cubicBezTo>
                    <a:pt x="82" y="1"/>
                    <a:pt x="81" y="1"/>
                    <a:pt x="81" y="0"/>
                  </a:cubicBezTo>
                  <a:cubicBezTo>
                    <a:pt x="77" y="0"/>
                    <a:pt x="0" y="37"/>
                    <a:pt x="0" y="37"/>
                  </a:cubicBezTo>
                  <a:cubicBezTo>
                    <a:pt x="1" y="40"/>
                    <a:pt x="1" y="40"/>
                    <a:pt x="1" y="40"/>
                  </a:cubicBezTo>
                  <a:lnTo>
                    <a:pt x="82" y="2"/>
                  </a:lnTo>
                  <a:close/>
                </a:path>
              </a:pathLst>
            </a:custGeom>
            <a:solidFill>
              <a:srgbClr val="5B7694"/>
            </a:solidFill>
            <a:ln w="9525">
              <a:noFill/>
              <a:round/>
              <a:headEnd/>
              <a:tailEnd/>
            </a:ln>
          </p:spPr>
          <p:txBody>
            <a:bodyPr/>
            <a:lstStyle/>
            <a:p>
              <a:endParaRPr lang="zh-CN" altLang="en-US"/>
            </a:p>
          </p:txBody>
        </p:sp>
        <p:sp>
          <p:nvSpPr>
            <p:cNvPr id="134" name="Freeform 78"/>
            <p:cNvSpPr>
              <a:spLocks noChangeAspect="1"/>
            </p:cNvSpPr>
            <p:nvPr/>
          </p:nvSpPr>
          <p:spPr bwMode="auto">
            <a:xfrm>
              <a:off x="2208" y="2700"/>
              <a:ext cx="449" cy="210"/>
            </a:xfrm>
            <a:custGeom>
              <a:avLst/>
              <a:gdLst/>
              <a:ahLst/>
              <a:cxnLst>
                <a:cxn ang="0">
                  <a:pos x="190" y="86"/>
                </a:cxn>
                <a:cxn ang="0">
                  <a:pos x="187" y="89"/>
                </a:cxn>
                <a:cxn ang="0">
                  <a:pos x="3" y="66"/>
                </a:cxn>
                <a:cxn ang="0">
                  <a:pos x="1" y="63"/>
                </a:cxn>
                <a:cxn ang="0">
                  <a:pos x="0" y="3"/>
                </a:cxn>
                <a:cxn ang="0">
                  <a:pos x="3" y="0"/>
                </a:cxn>
                <a:cxn ang="0">
                  <a:pos x="188" y="21"/>
                </a:cxn>
                <a:cxn ang="0">
                  <a:pos x="190" y="24"/>
                </a:cxn>
                <a:cxn ang="0">
                  <a:pos x="190" y="86"/>
                </a:cxn>
              </a:cxnLst>
              <a:rect l="0" t="0" r="r" b="b"/>
              <a:pathLst>
                <a:path w="190" h="89">
                  <a:moveTo>
                    <a:pt x="190" y="86"/>
                  </a:moveTo>
                  <a:cubicBezTo>
                    <a:pt x="190" y="88"/>
                    <a:pt x="188" y="89"/>
                    <a:pt x="187" y="89"/>
                  </a:cubicBezTo>
                  <a:cubicBezTo>
                    <a:pt x="3" y="66"/>
                    <a:pt x="3" y="66"/>
                    <a:pt x="3" y="66"/>
                  </a:cubicBezTo>
                  <a:cubicBezTo>
                    <a:pt x="2" y="66"/>
                    <a:pt x="1" y="65"/>
                    <a:pt x="1" y="63"/>
                  </a:cubicBezTo>
                  <a:cubicBezTo>
                    <a:pt x="0" y="3"/>
                    <a:pt x="0" y="3"/>
                    <a:pt x="0" y="3"/>
                  </a:cubicBezTo>
                  <a:cubicBezTo>
                    <a:pt x="0" y="2"/>
                    <a:pt x="2" y="0"/>
                    <a:pt x="3" y="0"/>
                  </a:cubicBezTo>
                  <a:cubicBezTo>
                    <a:pt x="188" y="21"/>
                    <a:pt x="188" y="21"/>
                    <a:pt x="188" y="21"/>
                  </a:cubicBezTo>
                  <a:cubicBezTo>
                    <a:pt x="189" y="21"/>
                    <a:pt x="190" y="22"/>
                    <a:pt x="190" y="24"/>
                  </a:cubicBezTo>
                  <a:lnTo>
                    <a:pt x="190" y="86"/>
                  </a:lnTo>
                  <a:close/>
                </a:path>
              </a:pathLst>
            </a:custGeom>
            <a:solidFill>
              <a:srgbClr val="6A84A1"/>
            </a:solidFill>
            <a:ln w="9525">
              <a:noFill/>
              <a:round/>
              <a:headEnd/>
              <a:tailEnd/>
            </a:ln>
          </p:spPr>
          <p:txBody>
            <a:bodyPr/>
            <a:lstStyle/>
            <a:p>
              <a:endParaRPr lang="zh-CN" altLang="en-US"/>
            </a:p>
          </p:txBody>
        </p:sp>
        <p:sp>
          <p:nvSpPr>
            <p:cNvPr id="135" name="Freeform 79"/>
            <p:cNvSpPr>
              <a:spLocks noChangeAspect="1"/>
            </p:cNvSpPr>
            <p:nvPr/>
          </p:nvSpPr>
          <p:spPr bwMode="auto">
            <a:xfrm>
              <a:off x="2208" y="2702"/>
              <a:ext cx="447" cy="208"/>
            </a:xfrm>
            <a:custGeom>
              <a:avLst/>
              <a:gdLst/>
              <a:ahLst/>
              <a:cxnLst>
                <a:cxn ang="0">
                  <a:pos x="189" y="86"/>
                </a:cxn>
                <a:cxn ang="0">
                  <a:pos x="186" y="88"/>
                </a:cxn>
                <a:cxn ang="0">
                  <a:pos x="2" y="66"/>
                </a:cxn>
                <a:cxn ang="0">
                  <a:pos x="0" y="64"/>
                </a:cxn>
                <a:cxn ang="0">
                  <a:pos x="0" y="2"/>
                </a:cxn>
                <a:cxn ang="0">
                  <a:pos x="2" y="0"/>
                </a:cxn>
                <a:cxn ang="0">
                  <a:pos x="186" y="21"/>
                </a:cxn>
                <a:cxn ang="0">
                  <a:pos x="189" y="24"/>
                </a:cxn>
                <a:cxn ang="0">
                  <a:pos x="189" y="86"/>
                </a:cxn>
              </a:cxnLst>
              <a:rect l="0" t="0" r="r" b="b"/>
              <a:pathLst>
                <a:path w="189" h="88">
                  <a:moveTo>
                    <a:pt x="189" y="86"/>
                  </a:moveTo>
                  <a:cubicBezTo>
                    <a:pt x="189" y="87"/>
                    <a:pt x="188" y="88"/>
                    <a:pt x="186" y="88"/>
                  </a:cubicBezTo>
                  <a:cubicBezTo>
                    <a:pt x="2" y="66"/>
                    <a:pt x="2" y="66"/>
                    <a:pt x="2" y="66"/>
                  </a:cubicBezTo>
                  <a:cubicBezTo>
                    <a:pt x="1" y="66"/>
                    <a:pt x="0" y="65"/>
                    <a:pt x="0" y="64"/>
                  </a:cubicBezTo>
                  <a:cubicBezTo>
                    <a:pt x="0" y="2"/>
                    <a:pt x="0" y="2"/>
                    <a:pt x="0" y="2"/>
                  </a:cubicBezTo>
                  <a:cubicBezTo>
                    <a:pt x="0" y="1"/>
                    <a:pt x="1" y="0"/>
                    <a:pt x="2" y="0"/>
                  </a:cubicBezTo>
                  <a:cubicBezTo>
                    <a:pt x="186" y="21"/>
                    <a:pt x="186" y="21"/>
                    <a:pt x="186" y="21"/>
                  </a:cubicBezTo>
                  <a:cubicBezTo>
                    <a:pt x="188" y="22"/>
                    <a:pt x="189" y="23"/>
                    <a:pt x="189" y="24"/>
                  </a:cubicBezTo>
                  <a:lnTo>
                    <a:pt x="189" y="86"/>
                  </a:lnTo>
                  <a:close/>
                </a:path>
              </a:pathLst>
            </a:custGeom>
            <a:solidFill>
              <a:srgbClr val="8AA2BA"/>
            </a:solidFill>
            <a:ln w="9525">
              <a:noFill/>
              <a:round/>
              <a:headEnd/>
              <a:tailEnd/>
            </a:ln>
          </p:spPr>
          <p:txBody>
            <a:bodyPr/>
            <a:lstStyle/>
            <a:p>
              <a:endParaRPr lang="zh-CN" altLang="en-US"/>
            </a:p>
          </p:txBody>
        </p:sp>
        <p:sp>
          <p:nvSpPr>
            <p:cNvPr id="136" name="Freeform 80"/>
            <p:cNvSpPr>
              <a:spLocks noChangeAspect="1"/>
            </p:cNvSpPr>
            <p:nvPr/>
          </p:nvSpPr>
          <p:spPr bwMode="auto">
            <a:xfrm>
              <a:off x="2232" y="2705"/>
              <a:ext cx="387" cy="200"/>
            </a:xfrm>
            <a:custGeom>
              <a:avLst/>
              <a:gdLst/>
              <a:ahLst/>
              <a:cxnLst>
                <a:cxn ang="0">
                  <a:pos x="0" y="156"/>
                </a:cxn>
                <a:cxn ang="0">
                  <a:pos x="0" y="0"/>
                </a:cxn>
                <a:cxn ang="0">
                  <a:pos x="387" y="45"/>
                </a:cxn>
                <a:cxn ang="0">
                  <a:pos x="387" y="200"/>
                </a:cxn>
                <a:cxn ang="0">
                  <a:pos x="0" y="156"/>
                </a:cxn>
              </a:cxnLst>
              <a:rect l="0" t="0" r="r" b="b"/>
              <a:pathLst>
                <a:path w="387" h="200">
                  <a:moveTo>
                    <a:pt x="0" y="156"/>
                  </a:moveTo>
                  <a:lnTo>
                    <a:pt x="0" y="0"/>
                  </a:lnTo>
                  <a:lnTo>
                    <a:pt x="387" y="45"/>
                  </a:lnTo>
                  <a:lnTo>
                    <a:pt x="387" y="200"/>
                  </a:lnTo>
                  <a:lnTo>
                    <a:pt x="0" y="156"/>
                  </a:lnTo>
                  <a:close/>
                </a:path>
              </a:pathLst>
            </a:custGeom>
            <a:solidFill>
              <a:srgbClr val="0C3C68"/>
            </a:solidFill>
            <a:ln w="9525">
              <a:noFill/>
              <a:round/>
              <a:headEnd/>
              <a:tailEnd/>
            </a:ln>
          </p:spPr>
          <p:txBody>
            <a:bodyPr/>
            <a:lstStyle/>
            <a:p>
              <a:endParaRPr lang="zh-CN" altLang="en-US"/>
            </a:p>
          </p:txBody>
        </p:sp>
        <p:sp>
          <p:nvSpPr>
            <p:cNvPr id="137" name="Freeform 81"/>
            <p:cNvSpPr>
              <a:spLocks noChangeAspect="1"/>
            </p:cNvSpPr>
            <p:nvPr/>
          </p:nvSpPr>
          <p:spPr bwMode="auto">
            <a:xfrm>
              <a:off x="2523" y="2863"/>
              <a:ext cx="92" cy="40"/>
            </a:xfrm>
            <a:custGeom>
              <a:avLst/>
              <a:gdLst/>
              <a:ahLst/>
              <a:cxnLst>
                <a:cxn ang="0">
                  <a:pos x="0" y="0"/>
                </a:cxn>
                <a:cxn ang="0">
                  <a:pos x="92" y="12"/>
                </a:cxn>
                <a:cxn ang="0">
                  <a:pos x="92" y="40"/>
                </a:cxn>
                <a:cxn ang="0">
                  <a:pos x="0" y="28"/>
                </a:cxn>
                <a:cxn ang="0">
                  <a:pos x="0" y="0"/>
                </a:cxn>
              </a:cxnLst>
              <a:rect l="0" t="0" r="r" b="b"/>
              <a:pathLst>
                <a:path w="92" h="40">
                  <a:moveTo>
                    <a:pt x="0" y="0"/>
                  </a:moveTo>
                  <a:lnTo>
                    <a:pt x="92" y="12"/>
                  </a:lnTo>
                  <a:lnTo>
                    <a:pt x="92" y="40"/>
                  </a:lnTo>
                  <a:lnTo>
                    <a:pt x="0" y="28"/>
                  </a:lnTo>
                  <a:lnTo>
                    <a:pt x="0" y="0"/>
                  </a:lnTo>
                  <a:close/>
                </a:path>
              </a:pathLst>
            </a:custGeom>
            <a:solidFill>
              <a:srgbClr val="697F9A"/>
            </a:solidFill>
            <a:ln w="9525">
              <a:noFill/>
              <a:round/>
              <a:headEnd/>
              <a:tailEnd/>
            </a:ln>
          </p:spPr>
          <p:txBody>
            <a:bodyPr/>
            <a:lstStyle/>
            <a:p>
              <a:endParaRPr lang="zh-CN" altLang="en-US"/>
            </a:p>
          </p:txBody>
        </p:sp>
        <p:sp>
          <p:nvSpPr>
            <p:cNvPr id="138" name="Freeform 82"/>
            <p:cNvSpPr>
              <a:spLocks noChangeAspect="1"/>
            </p:cNvSpPr>
            <p:nvPr/>
          </p:nvSpPr>
          <p:spPr bwMode="auto">
            <a:xfrm>
              <a:off x="2523" y="2868"/>
              <a:ext cx="16" cy="21"/>
            </a:xfrm>
            <a:custGeom>
              <a:avLst/>
              <a:gdLst/>
              <a:ahLst/>
              <a:cxnLst>
                <a:cxn ang="0">
                  <a:pos x="0" y="21"/>
                </a:cxn>
                <a:cxn ang="0">
                  <a:pos x="16" y="21"/>
                </a:cxn>
                <a:cxn ang="0">
                  <a:pos x="16" y="2"/>
                </a:cxn>
                <a:cxn ang="0">
                  <a:pos x="0" y="0"/>
                </a:cxn>
                <a:cxn ang="0">
                  <a:pos x="0" y="21"/>
                </a:cxn>
              </a:cxnLst>
              <a:rect l="0" t="0" r="r" b="b"/>
              <a:pathLst>
                <a:path w="16" h="21">
                  <a:moveTo>
                    <a:pt x="0" y="21"/>
                  </a:moveTo>
                  <a:lnTo>
                    <a:pt x="16" y="21"/>
                  </a:lnTo>
                  <a:lnTo>
                    <a:pt x="16" y="2"/>
                  </a:lnTo>
                  <a:lnTo>
                    <a:pt x="0" y="0"/>
                  </a:lnTo>
                  <a:lnTo>
                    <a:pt x="0" y="21"/>
                  </a:lnTo>
                  <a:close/>
                </a:path>
              </a:pathLst>
            </a:custGeom>
            <a:solidFill>
              <a:srgbClr val="8AA5BC"/>
            </a:solidFill>
            <a:ln w="9525">
              <a:noFill/>
              <a:round/>
              <a:headEnd/>
              <a:tailEnd/>
            </a:ln>
          </p:spPr>
          <p:txBody>
            <a:bodyPr/>
            <a:lstStyle/>
            <a:p>
              <a:endParaRPr lang="zh-CN" altLang="en-US"/>
            </a:p>
          </p:txBody>
        </p:sp>
        <p:sp>
          <p:nvSpPr>
            <p:cNvPr id="139" name="Freeform 83"/>
            <p:cNvSpPr>
              <a:spLocks noChangeAspect="1"/>
            </p:cNvSpPr>
            <p:nvPr/>
          </p:nvSpPr>
          <p:spPr bwMode="auto">
            <a:xfrm>
              <a:off x="2539" y="2870"/>
              <a:ext cx="57" cy="31"/>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6"/>
                    <a:pt x="0" y="8"/>
                    <a:pt x="0" y="8"/>
                  </a:cubicBezTo>
                </a:path>
              </a:pathLst>
            </a:custGeom>
            <a:solidFill>
              <a:srgbClr val="B0BFCF"/>
            </a:solidFill>
            <a:ln w="9525">
              <a:noFill/>
              <a:round/>
              <a:headEnd/>
              <a:tailEnd/>
            </a:ln>
          </p:spPr>
          <p:txBody>
            <a:bodyPr/>
            <a:lstStyle/>
            <a:p>
              <a:endParaRPr lang="zh-CN" altLang="en-US"/>
            </a:p>
          </p:txBody>
        </p:sp>
        <p:sp>
          <p:nvSpPr>
            <p:cNvPr id="140" name="Freeform 84"/>
            <p:cNvSpPr>
              <a:spLocks noChangeAspect="1"/>
            </p:cNvSpPr>
            <p:nvPr/>
          </p:nvSpPr>
          <p:spPr bwMode="auto">
            <a:xfrm>
              <a:off x="2523" y="2865"/>
              <a:ext cx="16" cy="5"/>
            </a:xfrm>
            <a:custGeom>
              <a:avLst/>
              <a:gdLst/>
              <a:ahLst/>
              <a:cxnLst>
                <a:cxn ang="0">
                  <a:pos x="0" y="3"/>
                </a:cxn>
                <a:cxn ang="0">
                  <a:pos x="0" y="0"/>
                </a:cxn>
                <a:cxn ang="0">
                  <a:pos x="16" y="3"/>
                </a:cxn>
                <a:cxn ang="0">
                  <a:pos x="16" y="5"/>
                </a:cxn>
                <a:cxn ang="0">
                  <a:pos x="0" y="3"/>
                </a:cxn>
              </a:cxnLst>
              <a:rect l="0" t="0" r="r" b="b"/>
              <a:pathLst>
                <a:path w="16" h="5">
                  <a:moveTo>
                    <a:pt x="0" y="3"/>
                  </a:moveTo>
                  <a:lnTo>
                    <a:pt x="0" y="0"/>
                  </a:lnTo>
                  <a:lnTo>
                    <a:pt x="16" y="3"/>
                  </a:lnTo>
                  <a:lnTo>
                    <a:pt x="16" y="5"/>
                  </a:lnTo>
                  <a:lnTo>
                    <a:pt x="0" y="3"/>
                  </a:lnTo>
                  <a:close/>
                </a:path>
              </a:pathLst>
            </a:custGeom>
            <a:solidFill>
              <a:srgbClr val="A4B4CB"/>
            </a:solidFill>
            <a:ln w="9525">
              <a:noFill/>
              <a:round/>
              <a:headEnd/>
              <a:tailEnd/>
            </a:ln>
          </p:spPr>
          <p:txBody>
            <a:bodyPr/>
            <a:lstStyle/>
            <a:p>
              <a:endParaRPr lang="zh-CN" altLang="en-US"/>
            </a:p>
          </p:txBody>
        </p:sp>
        <p:sp>
          <p:nvSpPr>
            <p:cNvPr id="141" name="Freeform 85"/>
            <p:cNvSpPr>
              <a:spLocks noChangeAspect="1"/>
            </p:cNvSpPr>
            <p:nvPr/>
          </p:nvSpPr>
          <p:spPr bwMode="auto">
            <a:xfrm>
              <a:off x="2539" y="2868"/>
              <a:ext cx="57" cy="11"/>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7" y="5"/>
                    <a:pt x="23" y="4"/>
                  </a:cubicBezTo>
                  <a:cubicBezTo>
                    <a:pt x="24" y="5"/>
                    <a:pt x="24" y="4"/>
                    <a:pt x="24" y="4"/>
                  </a:cubicBezTo>
                  <a:cubicBezTo>
                    <a:pt x="24" y="4"/>
                    <a:pt x="14" y="5"/>
                    <a:pt x="7"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142" name="Freeform 86"/>
            <p:cNvSpPr>
              <a:spLocks noChangeAspect="1"/>
            </p:cNvSpPr>
            <p:nvPr/>
          </p:nvSpPr>
          <p:spPr bwMode="auto">
            <a:xfrm>
              <a:off x="2596" y="2877"/>
              <a:ext cx="2" cy="7"/>
            </a:xfrm>
            <a:custGeom>
              <a:avLst/>
              <a:gdLst/>
              <a:ahLst/>
              <a:cxnLst>
                <a:cxn ang="0">
                  <a:pos x="2" y="7"/>
                </a:cxn>
                <a:cxn ang="0">
                  <a:pos x="0" y="7"/>
                </a:cxn>
                <a:cxn ang="0">
                  <a:pos x="0" y="0"/>
                </a:cxn>
                <a:cxn ang="0">
                  <a:pos x="2" y="2"/>
                </a:cxn>
                <a:cxn ang="0">
                  <a:pos x="2" y="7"/>
                </a:cxn>
              </a:cxnLst>
              <a:rect l="0" t="0" r="r" b="b"/>
              <a:pathLst>
                <a:path w="2" h="7">
                  <a:moveTo>
                    <a:pt x="2" y="7"/>
                  </a:moveTo>
                  <a:lnTo>
                    <a:pt x="0" y="7"/>
                  </a:lnTo>
                  <a:lnTo>
                    <a:pt x="0" y="0"/>
                  </a:lnTo>
                  <a:lnTo>
                    <a:pt x="2" y="2"/>
                  </a:lnTo>
                  <a:lnTo>
                    <a:pt x="2" y="7"/>
                  </a:lnTo>
                  <a:close/>
                </a:path>
              </a:pathLst>
            </a:custGeom>
            <a:solidFill>
              <a:srgbClr val="D2DAE4"/>
            </a:solidFill>
            <a:ln w="9525">
              <a:noFill/>
              <a:round/>
              <a:headEnd/>
              <a:tailEnd/>
            </a:ln>
          </p:spPr>
          <p:txBody>
            <a:bodyPr/>
            <a:lstStyle/>
            <a:p>
              <a:endParaRPr lang="zh-CN" altLang="en-US"/>
            </a:p>
          </p:txBody>
        </p:sp>
        <p:sp>
          <p:nvSpPr>
            <p:cNvPr id="143" name="Freeform 87"/>
            <p:cNvSpPr>
              <a:spLocks noChangeAspect="1"/>
            </p:cNvSpPr>
            <p:nvPr/>
          </p:nvSpPr>
          <p:spPr bwMode="auto">
            <a:xfrm>
              <a:off x="2523" y="2832"/>
              <a:ext cx="92" cy="40"/>
            </a:xfrm>
            <a:custGeom>
              <a:avLst/>
              <a:gdLst/>
              <a:ahLst/>
              <a:cxnLst>
                <a:cxn ang="0">
                  <a:pos x="0" y="0"/>
                </a:cxn>
                <a:cxn ang="0">
                  <a:pos x="92" y="12"/>
                </a:cxn>
                <a:cxn ang="0">
                  <a:pos x="92" y="40"/>
                </a:cxn>
                <a:cxn ang="0">
                  <a:pos x="0" y="29"/>
                </a:cxn>
                <a:cxn ang="0">
                  <a:pos x="0" y="0"/>
                </a:cxn>
              </a:cxnLst>
              <a:rect l="0" t="0" r="r" b="b"/>
              <a:pathLst>
                <a:path w="92" h="40">
                  <a:moveTo>
                    <a:pt x="0" y="0"/>
                  </a:moveTo>
                  <a:lnTo>
                    <a:pt x="92" y="12"/>
                  </a:lnTo>
                  <a:lnTo>
                    <a:pt x="92" y="40"/>
                  </a:lnTo>
                  <a:lnTo>
                    <a:pt x="0" y="29"/>
                  </a:lnTo>
                  <a:lnTo>
                    <a:pt x="0" y="0"/>
                  </a:lnTo>
                  <a:close/>
                </a:path>
              </a:pathLst>
            </a:custGeom>
            <a:solidFill>
              <a:srgbClr val="697F9A"/>
            </a:solidFill>
            <a:ln w="9525">
              <a:noFill/>
              <a:round/>
              <a:headEnd/>
              <a:tailEnd/>
            </a:ln>
          </p:spPr>
          <p:txBody>
            <a:bodyPr/>
            <a:lstStyle/>
            <a:p>
              <a:endParaRPr lang="zh-CN" altLang="en-US"/>
            </a:p>
          </p:txBody>
        </p:sp>
        <p:sp>
          <p:nvSpPr>
            <p:cNvPr id="144" name="Freeform 88"/>
            <p:cNvSpPr>
              <a:spLocks noChangeAspect="1"/>
            </p:cNvSpPr>
            <p:nvPr/>
          </p:nvSpPr>
          <p:spPr bwMode="auto">
            <a:xfrm>
              <a:off x="2523" y="2837"/>
              <a:ext cx="16" cy="24"/>
            </a:xfrm>
            <a:custGeom>
              <a:avLst/>
              <a:gdLst/>
              <a:ahLst/>
              <a:cxnLst>
                <a:cxn ang="0">
                  <a:pos x="0" y="21"/>
                </a:cxn>
                <a:cxn ang="0">
                  <a:pos x="16" y="24"/>
                </a:cxn>
                <a:cxn ang="0">
                  <a:pos x="16" y="2"/>
                </a:cxn>
                <a:cxn ang="0">
                  <a:pos x="0" y="0"/>
                </a:cxn>
                <a:cxn ang="0">
                  <a:pos x="0" y="21"/>
                </a:cxn>
              </a:cxnLst>
              <a:rect l="0" t="0" r="r" b="b"/>
              <a:pathLst>
                <a:path w="16" h="24">
                  <a:moveTo>
                    <a:pt x="0" y="21"/>
                  </a:moveTo>
                  <a:lnTo>
                    <a:pt x="16" y="24"/>
                  </a:lnTo>
                  <a:lnTo>
                    <a:pt x="16" y="2"/>
                  </a:lnTo>
                  <a:lnTo>
                    <a:pt x="0" y="0"/>
                  </a:lnTo>
                  <a:lnTo>
                    <a:pt x="0" y="21"/>
                  </a:lnTo>
                  <a:close/>
                </a:path>
              </a:pathLst>
            </a:custGeom>
            <a:solidFill>
              <a:srgbClr val="8AA5BC"/>
            </a:solidFill>
            <a:ln w="9525">
              <a:noFill/>
              <a:round/>
              <a:headEnd/>
              <a:tailEnd/>
            </a:ln>
          </p:spPr>
          <p:txBody>
            <a:bodyPr/>
            <a:lstStyle/>
            <a:p>
              <a:endParaRPr lang="zh-CN" altLang="en-US"/>
            </a:p>
          </p:txBody>
        </p:sp>
        <p:sp>
          <p:nvSpPr>
            <p:cNvPr id="145" name="Freeform 89"/>
            <p:cNvSpPr>
              <a:spLocks noChangeAspect="1"/>
            </p:cNvSpPr>
            <p:nvPr/>
          </p:nvSpPr>
          <p:spPr bwMode="auto">
            <a:xfrm>
              <a:off x="2539" y="2839"/>
              <a:ext cx="57" cy="31"/>
            </a:xfrm>
            <a:custGeom>
              <a:avLst/>
              <a:gdLst/>
              <a:ahLst/>
              <a:cxnLst>
                <a:cxn ang="0">
                  <a:pos x="0" y="9"/>
                </a:cxn>
                <a:cxn ang="0">
                  <a:pos x="24" y="7"/>
                </a:cxn>
                <a:cxn ang="0">
                  <a:pos x="24" y="3"/>
                </a:cxn>
                <a:cxn ang="0">
                  <a:pos x="0" y="0"/>
                </a:cxn>
                <a:cxn ang="0">
                  <a:pos x="0" y="9"/>
                </a:cxn>
              </a:cxnLst>
              <a:rect l="0" t="0" r="r" b="b"/>
              <a:pathLst>
                <a:path w="24" h="13">
                  <a:moveTo>
                    <a:pt x="0" y="9"/>
                  </a:moveTo>
                  <a:cubicBezTo>
                    <a:pt x="0" y="9"/>
                    <a:pt x="11" y="13"/>
                    <a:pt x="24" y="7"/>
                  </a:cubicBezTo>
                  <a:cubicBezTo>
                    <a:pt x="24" y="3"/>
                    <a:pt x="24" y="3"/>
                    <a:pt x="24" y="3"/>
                  </a:cubicBezTo>
                  <a:cubicBezTo>
                    <a:pt x="24" y="3"/>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146" name="Freeform 90"/>
            <p:cNvSpPr>
              <a:spLocks noChangeAspect="1"/>
            </p:cNvSpPr>
            <p:nvPr/>
          </p:nvSpPr>
          <p:spPr bwMode="auto">
            <a:xfrm>
              <a:off x="2523" y="2835"/>
              <a:ext cx="16" cy="4"/>
            </a:xfrm>
            <a:custGeom>
              <a:avLst/>
              <a:gdLst/>
              <a:ahLst/>
              <a:cxnLst>
                <a:cxn ang="0">
                  <a:pos x="0" y="2"/>
                </a:cxn>
                <a:cxn ang="0">
                  <a:pos x="0" y="0"/>
                </a:cxn>
                <a:cxn ang="0">
                  <a:pos x="16" y="2"/>
                </a:cxn>
                <a:cxn ang="0">
                  <a:pos x="16" y="4"/>
                </a:cxn>
                <a:cxn ang="0">
                  <a:pos x="0" y="2"/>
                </a:cxn>
              </a:cxnLst>
              <a:rect l="0" t="0" r="r" b="b"/>
              <a:pathLst>
                <a:path w="16" h="4">
                  <a:moveTo>
                    <a:pt x="0" y="2"/>
                  </a:moveTo>
                  <a:lnTo>
                    <a:pt x="0" y="0"/>
                  </a:lnTo>
                  <a:lnTo>
                    <a:pt x="16" y="2"/>
                  </a:lnTo>
                  <a:lnTo>
                    <a:pt x="16" y="4"/>
                  </a:lnTo>
                  <a:lnTo>
                    <a:pt x="0" y="2"/>
                  </a:lnTo>
                  <a:close/>
                </a:path>
              </a:pathLst>
            </a:custGeom>
            <a:solidFill>
              <a:srgbClr val="A4B4CB"/>
            </a:solidFill>
            <a:ln w="9525">
              <a:noFill/>
              <a:round/>
              <a:headEnd/>
              <a:tailEnd/>
            </a:ln>
          </p:spPr>
          <p:txBody>
            <a:bodyPr/>
            <a:lstStyle/>
            <a:p>
              <a:endParaRPr lang="zh-CN" altLang="en-US"/>
            </a:p>
          </p:txBody>
        </p:sp>
        <p:sp>
          <p:nvSpPr>
            <p:cNvPr id="147" name="Freeform 91"/>
            <p:cNvSpPr>
              <a:spLocks noChangeAspect="1"/>
            </p:cNvSpPr>
            <p:nvPr/>
          </p:nvSpPr>
          <p:spPr bwMode="auto">
            <a:xfrm>
              <a:off x="2539" y="2837"/>
              <a:ext cx="57" cy="12"/>
            </a:xfrm>
            <a:custGeom>
              <a:avLst/>
              <a:gdLst/>
              <a:ahLst/>
              <a:cxnLst>
                <a:cxn ang="0">
                  <a:pos x="0" y="0"/>
                </a:cxn>
                <a:cxn ang="0">
                  <a:pos x="23" y="4"/>
                </a:cxn>
                <a:cxn ang="0">
                  <a:pos x="24" y="5"/>
                </a:cxn>
                <a:cxn ang="0">
                  <a:pos x="7" y="4"/>
                </a:cxn>
                <a:cxn ang="0">
                  <a:pos x="0" y="1"/>
                </a:cxn>
                <a:cxn ang="0">
                  <a:pos x="0" y="0"/>
                </a:cxn>
              </a:cxnLst>
              <a:rect l="0" t="0" r="r" b="b"/>
              <a:pathLst>
                <a:path w="24" h="5">
                  <a:moveTo>
                    <a:pt x="0" y="0"/>
                  </a:moveTo>
                  <a:cubicBezTo>
                    <a:pt x="0" y="0"/>
                    <a:pt x="7" y="5"/>
                    <a:pt x="23" y="4"/>
                  </a:cubicBezTo>
                  <a:cubicBezTo>
                    <a:pt x="24" y="5"/>
                    <a:pt x="24" y="5"/>
                    <a:pt x="24" y="5"/>
                  </a:cubicBezTo>
                  <a:cubicBezTo>
                    <a:pt x="24" y="5"/>
                    <a:pt x="14" y="5"/>
                    <a:pt x="7" y="4"/>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148" name="Freeform 92"/>
            <p:cNvSpPr>
              <a:spLocks noChangeAspect="1"/>
            </p:cNvSpPr>
            <p:nvPr/>
          </p:nvSpPr>
          <p:spPr bwMode="auto">
            <a:xfrm>
              <a:off x="2596" y="2849"/>
              <a:ext cx="2" cy="7"/>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headEnd/>
              <a:tailEnd/>
            </a:ln>
          </p:spPr>
          <p:txBody>
            <a:bodyPr/>
            <a:lstStyle/>
            <a:p>
              <a:endParaRPr lang="zh-CN" altLang="en-US"/>
            </a:p>
          </p:txBody>
        </p:sp>
        <p:sp>
          <p:nvSpPr>
            <p:cNvPr id="149" name="Freeform 93"/>
            <p:cNvSpPr>
              <a:spLocks noChangeAspect="1"/>
            </p:cNvSpPr>
            <p:nvPr/>
          </p:nvSpPr>
          <p:spPr bwMode="auto">
            <a:xfrm>
              <a:off x="2523" y="2804"/>
              <a:ext cx="92" cy="38"/>
            </a:xfrm>
            <a:custGeom>
              <a:avLst/>
              <a:gdLst/>
              <a:ahLst/>
              <a:cxnLst>
                <a:cxn ang="0">
                  <a:pos x="0" y="0"/>
                </a:cxn>
                <a:cxn ang="0">
                  <a:pos x="92" y="9"/>
                </a:cxn>
                <a:cxn ang="0">
                  <a:pos x="92" y="38"/>
                </a:cxn>
                <a:cxn ang="0">
                  <a:pos x="0" y="26"/>
                </a:cxn>
                <a:cxn ang="0">
                  <a:pos x="0" y="0"/>
                </a:cxn>
              </a:cxnLst>
              <a:rect l="0" t="0" r="r" b="b"/>
              <a:pathLst>
                <a:path w="92" h="38">
                  <a:moveTo>
                    <a:pt x="0" y="0"/>
                  </a:moveTo>
                  <a:lnTo>
                    <a:pt x="92" y="9"/>
                  </a:lnTo>
                  <a:lnTo>
                    <a:pt x="92" y="38"/>
                  </a:lnTo>
                  <a:lnTo>
                    <a:pt x="0" y="26"/>
                  </a:lnTo>
                  <a:lnTo>
                    <a:pt x="0" y="0"/>
                  </a:lnTo>
                  <a:close/>
                </a:path>
              </a:pathLst>
            </a:custGeom>
            <a:solidFill>
              <a:srgbClr val="697F9A"/>
            </a:solidFill>
            <a:ln w="9525">
              <a:noFill/>
              <a:round/>
              <a:headEnd/>
              <a:tailEnd/>
            </a:ln>
          </p:spPr>
          <p:txBody>
            <a:bodyPr/>
            <a:lstStyle/>
            <a:p>
              <a:endParaRPr lang="zh-CN" altLang="en-US"/>
            </a:p>
          </p:txBody>
        </p:sp>
        <p:sp>
          <p:nvSpPr>
            <p:cNvPr id="150" name="Freeform 94"/>
            <p:cNvSpPr>
              <a:spLocks noChangeAspect="1"/>
            </p:cNvSpPr>
            <p:nvPr/>
          </p:nvSpPr>
          <p:spPr bwMode="auto">
            <a:xfrm>
              <a:off x="2523" y="2806"/>
              <a:ext cx="16" cy="24"/>
            </a:xfrm>
            <a:custGeom>
              <a:avLst/>
              <a:gdLst/>
              <a:ahLst/>
              <a:cxnLst>
                <a:cxn ang="0">
                  <a:pos x="0" y="22"/>
                </a:cxn>
                <a:cxn ang="0">
                  <a:pos x="16" y="24"/>
                </a:cxn>
                <a:cxn ang="0">
                  <a:pos x="16" y="3"/>
                </a:cxn>
                <a:cxn ang="0">
                  <a:pos x="0" y="0"/>
                </a:cxn>
                <a:cxn ang="0">
                  <a:pos x="0" y="22"/>
                </a:cxn>
              </a:cxnLst>
              <a:rect l="0" t="0" r="r" b="b"/>
              <a:pathLst>
                <a:path w="16" h="24">
                  <a:moveTo>
                    <a:pt x="0" y="22"/>
                  </a:moveTo>
                  <a:lnTo>
                    <a:pt x="16" y="24"/>
                  </a:lnTo>
                  <a:lnTo>
                    <a:pt x="16" y="3"/>
                  </a:lnTo>
                  <a:lnTo>
                    <a:pt x="0" y="0"/>
                  </a:lnTo>
                  <a:lnTo>
                    <a:pt x="0" y="22"/>
                  </a:lnTo>
                  <a:close/>
                </a:path>
              </a:pathLst>
            </a:custGeom>
            <a:solidFill>
              <a:srgbClr val="8AA5BC"/>
            </a:solidFill>
            <a:ln w="9525">
              <a:noFill/>
              <a:round/>
              <a:headEnd/>
              <a:tailEnd/>
            </a:ln>
          </p:spPr>
          <p:txBody>
            <a:bodyPr/>
            <a:lstStyle/>
            <a:p>
              <a:endParaRPr lang="zh-CN" altLang="en-US"/>
            </a:p>
          </p:txBody>
        </p:sp>
        <p:sp>
          <p:nvSpPr>
            <p:cNvPr id="151" name="Freeform 95"/>
            <p:cNvSpPr>
              <a:spLocks noChangeAspect="1"/>
            </p:cNvSpPr>
            <p:nvPr/>
          </p:nvSpPr>
          <p:spPr bwMode="auto">
            <a:xfrm>
              <a:off x="2539" y="2809"/>
              <a:ext cx="57" cy="30"/>
            </a:xfrm>
            <a:custGeom>
              <a:avLst/>
              <a:gdLst/>
              <a:ahLst/>
              <a:cxnLst>
                <a:cxn ang="0">
                  <a:pos x="0" y="9"/>
                </a:cxn>
                <a:cxn ang="0">
                  <a:pos x="24" y="7"/>
                </a:cxn>
                <a:cxn ang="0">
                  <a:pos x="24" y="4"/>
                </a:cxn>
                <a:cxn ang="0">
                  <a:pos x="0" y="0"/>
                </a:cxn>
                <a:cxn ang="0">
                  <a:pos x="0" y="9"/>
                </a:cxn>
              </a:cxnLst>
              <a:rect l="0" t="0" r="r" b="b"/>
              <a:pathLst>
                <a:path w="24" h="13">
                  <a:moveTo>
                    <a:pt x="0" y="9"/>
                  </a:moveTo>
                  <a:cubicBezTo>
                    <a:pt x="0" y="9"/>
                    <a:pt x="11" y="13"/>
                    <a:pt x="24" y="7"/>
                  </a:cubicBezTo>
                  <a:cubicBezTo>
                    <a:pt x="24" y="4"/>
                    <a:pt x="24" y="4"/>
                    <a:pt x="24" y="4"/>
                  </a:cubicBezTo>
                  <a:cubicBezTo>
                    <a:pt x="24"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152" name="Freeform 96"/>
            <p:cNvSpPr>
              <a:spLocks noChangeAspect="1"/>
            </p:cNvSpPr>
            <p:nvPr/>
          </p:nvSpPr>
          <p:spPr bwMode="auto">
            <a:xfrm>
              <a:off x="2523" y="2804"/>
              <a:ext cx="16" cy="5"/>
            </a:xfrm>
            <a:custGeom>
              <a:avLst/>
              <a:gdLst/>
              <a:ahLst/>
              <a:cxnLst>
                <a:cxn ang="0">
                  <a:pos x="0" y="2"/>
                </a:cxn>
                <a:cxn ang="0">
                  <a:pos x="0" y="0"/>
                </a:cxn>
                <a:cxn ang="0">
                  <a:pos x="16" y="5"/>
                </a:cxn>
                <a:cxn ang="0">
                  <a:pos x="16" y="5"/>
                </a:cxn>
                <a:cxn ang="0">
                  <a:pos x="0" y="2"/>
                </a:cxn>
              </a:cxnLst>
              <a:rect l="0" t="0" r="r" b="b"/>
              <a:pathLst>
                <a:path w="16" h="5">
                  <a:moveTo>
                    <a:pt x="0" y="2"/>
                  </a:moveTo>
                  <a:lnTo>
                    <a:pt x="0" y="0"/>
                  </a:lnTo>
                  <a:lnTo>
                    <a:pt x="16" y="5"/>
                  </a:lnTo>
                  <a:lnTo>
                    <a:pt x="16" y="5"/>
                  </a:lnTo>
                  <a:lnTo>
                    <a:pt x="0" y="2"/>
                  </a:lnTo>
                  <a:close/>
                </a:path>
              </a:pathLst>
            </a:custGeom>
            <a:solidFill>
              <a:srgbClr val="A4B4CB"/>
            </a:solidFill>
            <a:ln w="9525">
              <a:noFill/>
              <a:round/>
              <a:headEnd/>
              <a:tailEnd/>
            </a:ln>
          </p:spPr>
          <p:txBody>
            <a:bodyPr/>
            <a:lstStyle/>
            <a:p>
              <a:endParaRPr lang="zh-CN" altLang="en-US"/>
            </a:p>
          </p:txBody>
        </p:sp>
        <p:sp>
          <p:nvSpPr>
            <p:cNvPr id="153" name="Freeform 97"/>
            <p:cNvSpPr>
              <a:spLocks noChangeAspect="1"/>
            </p:cNvSpPr>
            <p:nvPr/>
          </p:nvSpPr>
          <p:spPr bwMode="auto">
            <a:xfrm>
              <a:off x="2539" y="2809"/>
              <a:ext cx="57" cy="9"/>
            </a:xfrm>
            <a:custGeom>
              <a:avLst/>
              <a:gdLst/>
              <a:ahLst/>
              <a:cxnLst>
                <a:cxn ang="0">
                  <a:pos x="0" y="0"/>
                </a:cxn>
                <a:cxn ang="0">
                  <a:pos x="23" y="3"/>
                </a:cxn>
                <a:cxn ang="0">
                  <a:pos x="24" y="4"/>
                </a:cxn>
                <a:cxn ang="0">
                  <a:pos x="7" y="3"/>
                </a:cxn>
                <a:cxn ang="0">
                  <a:pos x="0" y="0"/>
                </a:cxn>
              </a:cxnLst>
              <a:rect l="0" t="0" r="r" b="b"/>
              <a:pathLst>
                <a:path w="24" h="4">
                  <a:moveTo>
                    <a:pt x="0" y="0"/>
                  </a:moveTo>
                  <a:cubicBezTo>
                    <a:pt x="0" y="0"/>
                    <a:pt x="7" y="4"/>
                    <a:pt x="23" y="3"/>
                  </a:cubicBezTo>
                  <a:cubicBezTo>
                    <a:pt x="24" y="4"/>
                    <a:pt x="24" y="4"/>
                    <a:pt x="24" y="4"/>
                  </a:cubicBezTo>
                  <a:cubicBezTo>
                    <a:pt x="24" y="4"/>
                    <a:pt x="14" y="4"/>
                    <a:pt x="7" y="3"/>
                  </a:cubicBezTo>
                  <a:cubicBezTo>
                    <a:pt x="0" y="1"/>
                    <a:pt x="0" y="0"/>
                    <a:pt x="0" y="0"/>
                  </a:cubicBezTo>
                  <a:close/>
                </a:path>
              </a:pathLst>
            </a:custGeom>
            <a:solidFill>
              <a:srgbClr val="A4B4CB"/>
            </a:solidFill>
            <a:ln w="9525">
              <a:noFill/>
              <a:round/>
              <a:headEnd/>
              <a:tailEnd/>
            </a:ln>
          </p:spPr>
          <p:txBody>
            <a:bodyPr/>
            <a:lstStyle/>
            <a:p>
              <a:endParaRPr lang="zh-CN" altLang="en-US"/>
            </a:p>
          </p:txBody>
        </p:sp>
        <p:sp>
          <p:nvSpPr>
            <p:cNvPr id="154" name="Rectangle 98"/>
            <p:cNvSpPr>
              <a:spLocks noChangeAspect="1" noChangeArrowheads="1"/>
            </p:cNvSpPr>
            <p:nvPr/>
          </p:nvSpPr>
          <p:spPr bwMode="auto">
            <a:xfrm>
              <a:off x="2596" y="2818"/>
              <a:ext cx="2" cy="7"/>
            </a:xfrm>
            <a:prstGeom prst="rect">
              <a:avLst/>
            </a:prstGeom>
            <a:solidFill>
              <a:srgbClr val="D2DAE4"/>
            </a:solidFill>
            <a:ln w="9525">
              <a:noFill/>
              <a:miter lim="800000"/>
              <a:headEnd/>
              <a:tailEnd/>
            </a:ln>
          </p:spPr>
          <p:txBody>
            <a:bodyPr/>
            <a:lstStyle/>
            <a:p>
              <a:endParaRPr lang="zh-CN" altLang="en-US"/>
            </a:p>
          </p:txBody>
        </p:sp>
        <p:sp>
          <p:nvSpPr>
            <p:cNvPr id="155" name="Freeform 99"/>
            <p:cNvSpPr>
              <a:spLocks noChangeAspect="1"/>
            </p:cNvSpPr>
            <p:nvPr/>
          </p:nvSpPr>
          <p:spPr bwMode="auto">
            <a:xfrm>
              <a:off x="2523" y="2773"/>
              <a:ext cx="92" cy="38"/>
            </a:xfrm>
            <a:custGeom>
              <a:avLst/>
              <a:gdLst/>
              <a:ahLst/>
              <a:cxnLst>
                <a:cxn ang="0">
                  <a:pos x="0" y="0"/>
                </a:cxn>
                <a:cxn ang="0">
                  <a:pos x="92" y="10"/>
                </a:cxn>
                <a:cxn ang="0">
                  <a:pos x="92" y="38"/>
                </a:cxn>
                <a:cxn ang="0">
                  <a:pos x="0" y="29"/>
                </a:cxn>
                <a:cxn ang="0">
                  <a:pos x="0" y="0"/>
                </a:cxn>
              </a:cxnLst>
              <a:rect l="0" t="0" r="r" b="b"/>
              <a:pathLst>
                <a:path w="92" h="38">
                  <a:moveTo>
                    <a:pt x="0" y="0"/>
                  </a:moveTo>
                  <a:lnTo>
                    <a:pt x="92" y="10"/>
                  </a:lnTo>
                  <a:lnTo>
                    <a:pt x="92" y="38"/>
                  </a:lnTo>
                  <a:lnTo>
                    <a:pt x="0" y="29"/>
                  </a:lnTo>
                  <a:lnTo>
                    <a:pt x="0" y="0"/>
                  </a:lnTo>
                  <a:close/>
                </a:path>
              </a:pathLst>
            </a:custGeom>
            <a:solidFill>
              <a:srgbClr val="697F9A"/>
            </a:solidFill>
            <a:ln w="9525">
              <a:noFill/>
              <a:round/>
              <a:headEnd/>
              <a:tailEnd/>
            </a:ln>
          </p:spPr>
          <p:txBody>
            <a:bodyPr/>
            <a:lstStyle/>
            <a:p>
              <a:endParaRPr lang="zh-CN" altLang="en-US"/>
            </a:p>
          </p:txBody>
        </p:sp>
        <p:sp>
          <p:nvSpPr>
            <p:cNvPr id="156" name="Freeform 100"/>
            <p:cNvSpPr>
              <a:spLocks noChangeAspect="1"/>
            </p:cNvSpPr>
            <p:nvPr/>
          </p:nvSpPr>
          <p:spPr bwMode="auto">
            <a:xfrm>
              <a:off x="2523" y="2776"/>
              <a:ext cx="16" cy="23"/>
            </a:xfrm>
            <a:custGeom>
              <a:avLst/>
              <a:gdLst/>
              <a:ahLst/>
              <a:cxnLst>
                <a:cxn ang="0">
                  <a:pos x="0" y="21"/>
                </a:cxn>
                <a:cxn ang="0">
                  <a:pos x="16" y="23"/>
                </a:cxn>
                <a:cxn ang="0">
                  <a:pos x="16" y="4"/>
                </a:cxn>
                <a:cxn ang="0">
                  <a:pos x="0" y="0"/>
                </a:cxn>
                <a:cxn ang="0">
                  <a:pos x="0" y="21"/>
                </a:cxn>
              </a:cxnLst>
              <a:rect l="0" t="0" r="r" b="b"/>
              <a:pathLst>
                <a:path w="16" h="23">
                  <a:moveTo>
                    <a:pt x="0" y="21"/>
                  </a:moveTo>
                  <a:lnTo>
                    <a:pt x="16" y="23"/>
                  </a:lnTo>
                  <a:lnTo>
                    <a:pt x="16" y="4"/>
                  </a:lnTo>
                  <a:lnTo>
                    <a:pt x="0" y="0"/>
                  </a:lnTo>
                  <a:lnTo>
                    <a:pt x="0" y="21"/>
                  </a:lnTo>
                  <a:close/>
                </a:path>
              </a:pathLst>
            </a:custGeom>
            <a:solidFill>
              <a:srgbClr val="8AA5BC"/>
            </a:solidFill>
            <a:ln w="9525">
              <a:noFill/>
              <a:round/>
              <a:headEnd/>
              <a:tailEnd/>
            </a:ln>
          </p:spPr>
          <p:txBody>
            <a:bodyPr/>
            <a:lstStyle/>
            <a:p>
              <a:endParaRPr lang="zh-CN" altLang="en-US"/>
            </a:p>
          </p:txBody>
        </p:sp>
        <p:sp>
          <p:nvSpPr>
            <p:cNvPr id="157" name="Freeform 101"/>
            <p:cNvSpPr>
              <a:spLocks noChangeAspect="1"/>
            </p:cNvSpPr>
            <p:nvPr/>
          </p:nvSpPr>
          <p:spPr bwMode="auto">
            <a:xfrm>
              <a:off x="2539" y="2780"/>
              <a:ext cx="57" cy="31"/>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5"/>
                    <a:pt x="0" y="8"/>
                    <a:pt x="0" y="8"/>
                  </a:cubicBezTo>
                </a:path>
              </a:pathLst>
            </a:custGeom>
            <a:solidFill>
              <a:srgbClr val="B0BFCF"/>
            </a:solidFill>
            <a:ln w="9525">
              <a:noFill/>
              <a:round/>
              <a:headEnd/>
              <a:tailEnd/>
            </a:ln>
          </p:spPr>
          <p:txBody>
            <a:bodyPr/>
            <a:lstStyle/>
            <a:p>
              <a:endParaRPr lang="zh-CN" altLang="en-US"/>
            </a:p>
          </p:txBody>
        </p:sp>
        <p:sp>
          <p:nvSpPr>
            <p:cNvPr id="158" name="Freeform 102"/>
            <p:cNvSpPr>
              <a:spLocks noChangeAspect="1"/>
            </p:cNvSpPr>
            <p:nvPr/>
          </p:nvSpPr>
          <p:spPr bwMode="auto">
            <a:xfrm>
              <a:off x="2523" y="2776"/>
              <a:ext cx="16" cy="4"/>
            </a:xfrm>
            <a:custGeom>
              <a:avLst/>
              <a:gdLst/>
              <a:ahLst/>
              <a:cxnLst>
                <a:cxn ang="0">
                  <a:pos x="0" y="0"/>
                </a:cxn>
                <a:cxn ang="0">
                  <a:pos x="0" y="0"/>
                </a:cxn>
                <a:cxn ang="0">
                  <a:pos x="16" y="2"/>
                </a:cxn>
                <a:cxn ang="0">
                  <a:pos x="16" y="4"/>
                </a:cxn>
                <a:cxn ang="0">
                  <a:pos x="0" y="0"/>
                </a:cxn>
              </a:cxnLst>
              <a:rect l="0" t="0" r="r" b="b"/>
              <a:pathLst>
                <a:path w="16" h="4">
                  <a:moveTo>
                    <a:pt x="0" y="0"/>
                  </a:moveTo>
                  <a:lnTo>
                    <a:pt x="0" y="0"/>
                  </a:lnTo>
                  <a:lnTo>
                    <a:pt x="16" y="2"/>
                  </a:lnTo>
                  <a:lnTo>
                    <a:pt x="16" y="4"/>
                  </a:lnTo>
                  <a:lnTo>
                    <a:pt x="0" y="0"/>
                  </a:lnTo>
                  <a:close/>
                </a:path>
              </a:pathLst>
            </a:custGeom>
            <a:solidFill>
              <a:srgbClr val="A4B4CB"/>
            </a:solidFill>
            <a:ln w="9525">
              <a:noFill/>
              <a:round/>
              <a:headEnd/>
              <a:tailEnd/>
            </a:ln>
          </p:spPr>
          <p:txBody>
            <a:bodyPr/>
            <a:lstStyle/>
            <a:p>
              <a:endParaRPr lang="zh-CN" altLang="en-US"/>
            </a:p>
          </p:txBody>
        </p:sp>
        <p:sp>
          <p:nvSpPr>
            <p:cNvPr id="159" name="Freeform 103"/>
            <p:cNvSpPr>
              <a:spLocks noChangeAspect="1"/>
            </p:cNvSpPr>
            <p:nvPr/>
          </p:nvSpPr>
          <p:spPr bwMode="auto">
            <a:xfrm>
              <a:off x="2539" y="2778"/>
              <a:ext cx="57" cy="12"/>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6" y="5"/>
                    <a:pt x="23" y="4"/>
                  </a:cubicBezTo>
                  <a:cubicBezTo>
                    <a:pt x="24" y="4"/>
                    <a:pt x="24" y="4"/>
                    <a:pt x="24" y="4"/>
                  </a:cubicBezTo>
                  <a:cubicBezTo>
                    <a:pt x="24" y="4"/>
                    <a:pt x="14" y="5"/>
                    <a:pt x="7"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160" name="Rectangle 104"/>
            <p:cNvSpPr>
              <a:spLocks noChangeAspect="1" noChangeArrowheads="1"/>
            </p:cNvSpPr>
            <p:nvPr/>
          </p:nvSpPr>
          <p:spPr bwMode="auto">
            <a:xfrm>
              <a:off x="2596" y="2787"/>
              <a:ext cx="1" cy="7"/>
            </a:xfrm>
            <a:prstGeom prst="rect">
              <a:avLst/>
            </a:prstGeom>
            <a:solidFill>
              <a:srgbClr val="D2DAE4"/>
            </a:solidFill>
            <a:ln w="9525">
              <a:noFill/>
              <a:miter lim="800000"/>
              <a:headEnd/>
              <a:tailEnd/>
            </a:ln>
          </p:spPr>
          <p:txBody>
            <a:bodyPr/>
            <a:lstStyle/>
            <a:p>
              <a:endParaRPr lang="zh-CN" altLang="en-US"/>
            </a:p>
          </p:txBody>
        </p:sp>
        <p:sp>
          <p:nvSpPr>
            <p:cNvPr id="161" name="Freeform 105"/>
            <p:cNvSpPr>
              <a:spLocks noChangeAspect="1"/>
            </p:cNvSpPr>
            <p:nvPr/>
          </p:nvSpPr>
          <p:spPr bwMode="auto">
            <a:xfrm>
              <a:off x="2523" y="2742"/>
              <a:ext cx="92" cy="41"/>
            </a:xfrm>
            <a:custGeom>
              <a:avLst/>
              <a:gdLst/>
              <a:ahLst/>
              <a:cxnLst>
                <a:cxn ang="0">
                  <a:pos x="0" y="0"/>
                </a:cxn>
                <a:cxn ang="0">
                  <a:pos x="92" y="12"/>
                </a:cxn>
                <a:cxn ang="0">
                  <a:pos x="92" y="41"/>
                </a:cxn>
                <a:cxn ang="0">
                  <a:pos x="0" y="29"/>
                </a:cxn>
                <a:cxn ang="0">
                  <a:pos x="0" y="0"/>
                </a:cxn>
              </a:cxnLst>
              <a:rect l="0" t="0" r="r" b="b"/>
              <a:pathLst>
                <a:path w="92" h="41">
                  <a:moveTo>
                    <a:pt x="0" y="0"/>
                  </a:moveTo>
                  <a:lnTo>
                    <a:pt x="92" y="12"/>
                  </a:lnTo>
                  <a:lnTo>
                    <a:pt x="92" y="41"/>
                  </a:lnTo>
                  <a:lnTo>
                    <a:pt x="0" y="29"/>
                  </a:lnTo>
                  <a:lnTo>
                    <a:pt x="0" y="0"/>
                  </a:lnTo>
                  <a:close/>
                </a:path>
              </a:pathLst>
            </a:custGeom>
            <a:solidFill>
              <a:srgbClr val="697F9A"/>
            </a:solidFill>
            <a:ln w="9525">
              <a:noFill/>
              <a:round/>
              <a:headEnd/>
              <a:tailEnd/>
            </a:ln>
          </p:spPr>
          <p:txBody>
            <a:bodyPr/>
            <a:lstStyle/>
            <a:p>
              <a:endParaRPr lang="zh-CN" altLang="en-US"/>
            </a:p>
          </p:txBody>
        </p:sp>
        <p:sp>
          <p:nvSpPr>
            <p:cNvPr id="162" name="Freeform 106"/>
            <p:cNvSpPr>
              <a:spLocks noChangeAspect="1"/>
            </p:cNvSpPr>
            <p:nvPr/>
          </p:nvSpPr>
          <p:spPr bwMode="auto">
            <a:xfrm>
              <a:off x="2523" y="2745"/>
              <a:ext cx="16" cy="23"/>
            </a:xfrm>
            <a:custGeom>
              <a:avLst/>
              <a:gdLst/>
              <a:ahLst/>
              <a:cxnLst>
                <a:cxn ang="0">
                  <a:pos x="0" y="23"/>
                </a:cxn>
                <a:cxn ang="0">
                  <a:pos x="16" y="23"/>
                </a:cxn>
                <a:cxn ang="0">
                  <a:pos x="16" y="5"/>
                </a:cxn>
                <a:cxn ang="0">
                  <a:pos x="0" y="0"/>
                </a:cxn>
                <a:cxn ang="0">
                  <a:pos x="0" y="23"/>
                </a:cxn>
              </a:cxnLst>
              <a:rect l="0" t="0" r="r" b="b"/>
              <a:pathLst>
                <a:path w="16" h="23">
                  <a:moveTo>
                    <a:pt x="0" y="23"/>
                  </a:moveTo>
                  <a:lnTo>
                    <a:pt x="16" y="23"/>
                  </a:lnTo>
                  <a:lnTo>
                    <a:pt x="16" y="5"/>
                  </a:lnTo>
                  <a:lnTo>
                    <a:pt x="0" y="0"/>
                  </a:lnTo>
                  <a:lnTo>
                    <a:pt x="0" y="23"/>
                  </a:lnTo>
                  <a:close/>
                </a:path>
              </a:pathLst>
            </a:custGeom>
            <a:solidFill>
              <a:srgbClr val="8AA5BC"/>
            </a:solidFill>
            <a:ln w="9525">
              <a:noFill/>
              <a:round/>
              <a:headEnd/>
              <a:tailEnd/>
            </a:ln>
          </p:spPr>
          <p:txBody>
            <a:bodyPr/>
            <a:lstStyle/>
            <a:p>
              <a:endParaRPr lang="zh-CN" altLang="en-US"/>
            </a:p>
          </p:txBody>
        </p:sp>
        <p:sp>
          <p:nvSpPr>
            <p:cNvPr id="163" name="Freeform 107"/>
            <p:cNvSpPr>
              <a:spLocks noChangeAspect="1"/>
            </p:cNvSpPr>
            <p:nvPr/>
          </p:nvSpPr>
          <p:spPr bwMode="auto">
            <a:xfrm>
              <a:off x="2539" y="2750"/>
              <a:ext cx="57" cy="30"/>
            </a:xfrm>
            <a:custGeom>
              <a:avLst/>
              <a:gdLst/>
              <a:ahLst/>
              <a:cxnLst>
                <a:cxn ang="0">
                  <a:pos x="0" y="8"/>
                </a:cxn>
                <a:cxn ang="0">
                  <a:pos x="24" y="6"/>
                </a:cxn>
                <a:cxn ang="0">
                  <a:pos x="24" y="3"/>
                </a:cxn>
                <a:cxn ang="0">
                  <a:pos x="0" y="0"/>
                </a:cxn>
                <a:cxn ang="0">
                  <a:pos x="0" y="8"/>
                </a:cxn>
              </a:cxnLst>
              <a:rect l="0" t="0" r="r" b="b"/>
              <a:pathLst>
                <a:path w="24" h="13">
                  <a:moveTo>
                    <a:pt x="0" y="8"/>
                  </a:moveTo>
                  <a:cubicBezTo>
                    <a:pt x="0" y="8"/>
                    <a:pt x="11" y="13"/>
                    <a:pt x="24" y="6"/>
                  </a:cubicBezTo>
                  <a:cubicBezTo>
                    <a:pt x="24" y="3"/>
                    <a:pt x="24" y="3"/>
                    <a:pt x="24" y="3"/>
                  </a:cubicBezTo>
                  <a:cubicBezTo>
                    <a:pt x="24" y="3"/>
                    <a:pt x="6" y="4"/>
                    <a:pt x="0" y="0"/>
                  </a:cubicBezTo>
                  <a:cubicBezTo>
                    <a:pt x="0" y="6"/>
                    <a:pt x="0" y="8"/>
                    <a:pt x="0" y="8"/>
                  </a:cubicBezTo>
                </a:path>
              </a:pathLst>
            </a:custGeom>
            <a:solidFill>
              <a:srgbClr val="B0BFCF"/>
            </a:solidFill>
            <a:ln w="9525">
              <a:noFill/>
              <a:round/>
              <a:headEnd/>
              <a:tailEnd/>
            </a:ln>
          </p:spPr>
          <p:txBody>
            <a:bodyPr/>
            <a:lstStyle/>
            <a:p>
              <a:endParaRPr lang="zh-CN" altLang="en-US"/>
            </a:p>
          </p:txBody>
        </p:sp>
        <p:sp>
          <p:nvSpPr>
            <p:cNvPr id="164" name="Freeform 108"/>
            <p:cNvSpPr>
              <a:spLocks noChangeAspect="1"/>
            </p:cNvSpPr>
            <p:nvPr/>
          </p:nvSpPr>
          <p:spPr bwMode="auto">
            <a:xfrm>
              <a:off x="2523" y="2745"/>
              <a:ext cx="16" cy="5"/>
            </a:xfrm>
            <a:custGeom>
              <a:avLst/>
              <a:gdLst/>
              <a:ahLst/>
              <a:cxnLst>
                <a:cxn ang="0">
                  <a:pos x="0" y="0"/>
                </a:cxn>
                <a:cxn ang="0">
                  <a:pos x="0" y="0"/>
                </a:cxn>
                <a:cxn ang="0">
                  <a:pos x="16" y="2"/>
                </a:cxn>
                <a:cxn ang="0">
                  <a:pos x="16" y="5"/>
                </a:cxn>
                <a:cxn ang="0">
                  <a:pos x="0" y="0"/>
                </a:cxn>
              </a:cxnLst>
              <a:rect l="0" t="0" r="r" b="b"/>
              <a:pathLst>
                <a:path w="16" h="5">
                  <a:moveTo>
                    <a:pt x="0" y="0"/>
                  </a:moveTo>
                  <a:lnTo>
                    <a:pt x="0" y="0"/>
                  </a:lnTo>
                  <a:lnTo>
                    <a:pt x="16" y="2"/>
                  </a:lnTo>
                  <a:lnTo>
                    <a:pt x="16" y="5"/>
                  </a:lnTo>
                  <a:lnTo>
                    <a:pt x="0" y="0"/>
                  </a:lnTo>
                  <a:close/>
                </a:path>
              </a:pathLst>
            </a:custGeom>
            <a:solidFill>
              <a:srgbClr val="A4B4CB"/>
            </a:solidFill>
            <a:ln w="9525">
              <a:noFill/>
              <a:round/>
              <a:headEnd/>
              <a:tailEnd/>
            </a:ln>
          </p:spPr>
          <p:txBody>
            <a:bodyPr/>
            <a:lstStyle/>
            <a:p>
              <a:endParaRPr lang="zh-CN" altLang="en-US"/>
            </a:p>
          </p:txBody>
        </p:sp>
        <p:sp>
          <p:nvSpPr>
            <p:cNvPr id="165" name="Freeform 109"/>
            <p:cNvSpPr>
              <a:spLocks noChangeAspect="1"/>
            </p:cNvSpPr>
            <p:nvPr/>
          </p:nvSpPr>
          <p:spPr bwMode="auto">
            <a:xfrm>
              <a:off x="2539" y="2747"/>
              <a:ext cx="57" cy="12"/>
            </a:xfrm>
            <a:custGeom>
              <a:avLst/>
              <a:gdLst/>
              <a:ahLst/>
              <a:cxnLst>
                <a:cxn ang="0">
                  <a:pos x="0" y="0"/>
                </a:cxn>
                <a:cxn ang="0">
                  <a:pos x="23" y="4"/>
                </a:cxn>
                <a:cxn ang="0">
                  <a:pos x="24" y="4"/>
                </a:cxn>
                <a:cxn ang="0">
                  <a:pos x="7" y="3"/>
                </a:cxn>
                <a:cxn ang="0">
                  <a:pos x="0" y="1"/>
                </a:cxn>
                <a:cxn ang="0">
                  <a:pos x="0" y="0"/>
                </a:cxn>
              </a:cxnLst>
              <a:rect l="0" t="0" r="r" b="b"/>
              <a:pathLst>
                <a:path w="24" h="5">
                  <a:moveTo>
                    <a:pt x="0" y="0"/>
                  </a:moveTo>
                  <a:cubicBezTo>
                    <a:pt x="0" y="0"/>
                    <a:pt x="6" y="5"/>
                    <a:pt x="23" y="4"/>
                  </a:cubicBezTo>
                  <a:cubicBezTo>
                    <a:pt x="24" y="5"/>
                    <a:pt x="24" y="4"/>
                    <a:pt x="24" y="4"/>
                  </a:cubicBezTo>
                  <a:cubicBezTo>
                    <a:pt x="24" y="4"/>
                    <a:pt x="14" y="5"/>
                    <a:pt x="7"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166" name="Rectangle 110"/>
            <p:cNvSpPr>
              <a:spLocks noChangeAspect="1" noChangeArrowheads="1"/>
            </p:cNvSpPr>
            <p:nvPr/>
          </p:nvSpPr>
          <p:spPr bwMode="auto">
            <a:xfrm>
              <a:off x="2596" y="2757"/>
              <a:ext cx="1" cy="7"/>
            </a:xfrm>
            <a:prstGeom prst="rect">
              <a:avLst/>
            </a:prstGeom>
            <a:solidFill>
              <a:srgbClr val="D2DAE4"/>
            </a:solidFill>
            <a:ln w="9525">
              <a:noFill/>
              <a:miter lim="800000"/>
              <a:headEnd/>
              <a:tailEnd/>
            </a:ln>
          </p:spPr>
          <p:txBody>
            <a:bodyPr/>
            <a:lstStyle/>
            <a:p>
              <a:endParaRPr lang="zh-CN" altLang="en-US"/>
            </a:p>
          </p:txBody>
        </p:sp>
        <p:sp>
          <p:nvSpPr>
            <p:cNvPr id="167" name="Freeform 111"/>
            <p:cNvSpPr>
              <a:spLocks noChangeAspect="1"/>
            </p:cNvSpPr>
            <p:nvPr/>
          </p:nvSpPr>
          <p:spPr bwMode="auto">
            <a:xfrm>
              <a:off x="2234" y="2830"/>
              <a:ext cx="95" cy="38"/>
            </a:xfrm>
            <a:custGeom>
              <a:avLst/>
              <a:gdLst/>
              <a:ahLst/>
              <a:cxnLst>
                <a:cxn ang="0">
                  <a:pos x="0" y="0"/>
                </a:cxn>
                <a:cxn ang="0">
                  <a:pos x="95" y="9"/>
                </a:cxn>
                <a:cxn ang="0">
                  <a:pos x="95" y="38"/>
                </a:cxn>
                <a:cxn ang="0">
                  <a:pos x="0" y="28"/>
                </a:cxn>
                <a:cxn ang="0">
                  <a:pos x="0" y="0"/>
                </a:cxn>
              </a:cxnLst>
              <a:rect l="0" t="0" r="r" b="b"/>
              <a:pathLst>
                <a:path w="95" h="38">
                  <a:moveTo>
                    <a:pt x="0" y="0"/>
                  </a:moveTo>
                  <a:lnTo>
                    <a:pt x="95" y="9"/>
                  </a:lnTo>
                  <a:lnTo>
                    <a:pt x="95" y="38"/>
                  </a:lnTo>
                  <a:lnTo>
                    <a:pt x="0" y="28"/>
                  </a:lnTo>
                  <a:lnTo>
                    <a:pt x="0" y="0"/>
                  </a:lnTo>
                  <a:close/>
                </a:path>
              </a:pathLst>
            </a:custGeom>
            <a:solidFill>
              <a:srgbClr val="697F9A"/>
            </a:solidFill>
            <a:ln w="9525">
              <a:noFill/>
              <a:round/>
              <a:headEnd/>
              <a:tailEnd/>
            </a:ln>
          </p:spPr>
          <p:txBody>
            <a:bodyPr/>
            <a:lstStyle/>
            <a:p>
              <a:endParaRPr lang="zh-CN" altLang="en-US"/>
            </a:p>
          </p:txBody>
        </p:sp>
        <p:sp>
          <p:nvSpPr>
            <p:cNvPr id="168" name="Freeform 112"/>
            <p:cNvSpPr>
              <a:spLocks noChangeAspect="1"/>
            </p:cNvSpPr>
            <p:nvPr/>
          </p:nvSpPr>
          <p:spPr bwMode="auto">
            <a:xfrm>
              <a:off x="2234" y="2832"/>
              <a:ext cx="19" cy="24"/>
            </a:xfrm>
            <a:custGeom>
              <a:avLst/>
              <a:gdLst/>
              <a:ahLst/>
              <a:cxnLst>
                <a:cxn ang="0">
                  <a:pos x="0" y="22"/>
                </a:cxn>
                <a:cxn ang="0">
                  <a:pos x="19" y="24"/>
                </a:cxn>
                <a:cxn ang="0">
                  <a:pos x="19" y="3"/>
                </a:cxn>
                <a:cxn ang="0">
                  <a:pos x="0" y="0"/>
                </a:cxn>
                <a:cxn ang="0">
                  <a:pos x="0" y="22"/>
                </a:cxn>
              </a:cxnLst>
              <a:rect l="0" t="0" r="r" b="b"/>
              <a:pathLst>
                <a:path w="19" h="24">
                  <a:moveTo>
                    <a:pt x="0" y="22"/>
                  </a:moveTo>
                  <a:lnTo>
                    <a:pt x="19" y="24"/>
                  </a:lnTo>
                  <a:lnTo>
                    <a:pt x="19" y="3"/>
                  </a:lnTo>
                  <a:lnTo>
                    <a:pt x="0" y="0"/>
                  </a:lnTo>
                  <a:lnTo>
                    <a:pt x="0" y="22"/>
                  </a:lnTo>
                  <a:close/>
                </a:path>
              </a:pathLst>
            </a:custGeom>
            <a:solidFill>
              <a:srgbClr val="8AA5BC"/>
            </a:solidFill>
            <a:ln w="9525">
              <a:noFill/>
              <a:round/>
              <a:headEnd/>
              <a:tailEnd/>
            </a:ln>
          </p:spPr>
          <p:txBody>
            <a:bodyPr/>
            <a:lstStyle/>
            <a:p>
              <a:endParaRPr lang="zh-CN" altLang="en-US"/>
            </a:p>
          </p:txBody>
        </p:sp>
        <p:sp>
          <p:nvSpPr>
            <p:cNvPr id="169" name="Freeform 113"/>
            <p:cNvSpPr>
              <a:spLocks noChangeAspect="1"/>
            </p:cNvSpPr>
            <p:nvPr/>
          </p:nvSpPr>
          <p:spPr bwMode="auto">
            <a:xfrm>
              <a:off x="2253" y="2835"/>
              <a:ext cx="55" cy="33"/>
            </a:xfrm>
            <a:custGeom>
              <a:avLst/>
              <a:gdLst/>
              <a:ahLst/>
              <a:cxnLst>
                <a:cxn ang="0">
                  <a:pos x="0" y="9"/>
                </a:cxn>
                <a:cxn ang="0">
                  <a:pos x="23" y="7"/>
                </a:cxn>
                <a:cxn ang="0">
                  <a:pos x="23" y="4"/>
                </a:cxn>
                <a:cxn ang="0">
                  <a:pos x="0" y="0"/>
                </a:cxn>
                <a:cxn ang="0">
                  <a:pos x="0" y="9"/>
                </a:cxn>
              </a:cxnLst>
              <a:rect l="0" t="0" r="r" b="b"/>
              <a:pathLst>
                <a:path w="23" h="14">
                  <a:moveTo>
                    <a:pt x="0" y="9"/>
                  </a:moveTo>
                  <a:cubicBezTo>
                    <a:pt x="0" y="9"/>
                    <a:pt x="10" y="14"/>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170" name="Freeform 114"/>
            <p:cNvSpPr>
              <a:spLocks noChangeAspect="1"/>
            </p:cNvSpPr>
            <p:nvPr/>
          </p:nvSpPr>
          <p:spPr bwMode="auto">
            <a:xfrm>
              <a:off x="2234" y="2832"/>
              <a:ext cx="19" cy="3"/>
            </a:xfrm>
            <a:custGeom>
              <a:avLst/>
              <a:gdLst/>
              <a:ahLst/>
              <a:cxnLst>
                <a:cxn ang="0">
                  <a:pos x="0" y="0"/>
                </a:cxn>
                <a:cxn ang="0">
                  <a:pos x="0" y="0"/>
                </a:cxn>
                <a:cxn ang="0">
                  <a:pos x="19" y="3"/>
                </a:cxn>
                <a:cxn ang="0">
                  <a:pos x="19" y="3"/>
                </a:cxn>
                <a:cxn ang="0">
                  <a:pos x="0" y="0"/>
                </a:cxn>
              </a:cxnLst>
              <a:rect l="0" t="0" r="r" b="b"/>
              <a:pathLst>
                <a:path w="19" h="3">
                  <a:moveTo>
                    <a:pt x="0" y="0"/>
                  </a:moveTo>
                  <a:lnTo>
                    <a:pt x="0" y="0"/>
                  </a:lnTo>
                  <a:lnTo>
                    <a:pt x="19" y="3"/>
                  </a:lnTo>
                  <a:lnTo>
                    <a:pt x="19" y="3"/>
                  </a:lnTo>
                  <a:lnTo>
                    <a:pt x="0" y="0"/>
                  </a:lnTo>
                  <a:close/>
                </a:path>
              </a:pathLst>
            </a:custGeom>
            <a:solidFill>
              <a:srgbClr val="A4B4CB"/>
            </a:solidFill>
            <a:ln w="9525">
              <a:noFill/>
              <a:round/>
              <a:headEnd/>
              <a:tailEnd/>
            </a:ln>
          </p:spPr>
          <p:txBody>
            <a:bodyPr/>
            <a:lstStyle/>
            <a:p>
              <a:endParaRPr lang="zh-CN" altLang="en-US"/>
            </a:p>
          </p:txBody>
        </p:sp>
        <p:sp>
          <p:nvSpPr>
            <p:cNvPr id="171" name="Freeform 115"/>
            <p:cNvSpPr>
              <a:spLocks noChangeAspect="1"/>
            </p:cNvSpPr>
            <p:nvPr/>
          </p:nvSpPr>
          <p:spPr bwMode="auto">
            <a:xfrm>
              <a:off x="2253" y="2835"/>
              <a:ext cx="55" cy="11"/>
            </a:xfrm>
            <a:custGeom>
              <a:avLst/>
              <a:gdLst/>
              <a:ahLst/>
              <a:cxnLst>
                <a:cxn ang="0">
                  <a:pos x="0" y="0"/>
                </a:cxn>
                <a:cxn ang="0">
                  <a:pos x="23" y="4"/>
                </a:cxn>
                <a:cxn ang="0">
                  <a:pos x="23" y="4"/>
                </a:cxn>
                <a:cxn ang="0">
                  <a:pos x="6" y="3"/>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0"/>
                    <a:pt x="0" y="0"/>
                  </a:cubicBezTo>
                  <a:close/>
                </a:path>
              </a:pathLst>
            </a:custGeom>
            <a:solidFill>
              <a:srgbClr val="A4B4CB"/>
            </a:solidFill>
            <a:ln w="9525">
              <a:noFill/>
              <a:round/>
              <a:headEnd/>
              <a:tailEnd/>
            </a:ln>
          </p:spPr>
          <p:txBody>
            <a:bodyPr/>
            <a:lstStyle/>
            <a:p>
              <a:endParaRPr lang="zh-CN" altLang="en-US"/>
            </a:p>
          </p:txBody>
        </p:sp>
        <p:sp>
          <p:nvSpPr>
            <p:cNvPr id="172" name="Rectangle 116"/>
            <p:cNvSpPr>
              <a:spLocks noChangeAspect="1" noChangeArrowheads="1"/>
            </p:cNvSpPr>
            <p:nvPr/>
          </p:nvSpPr>
          <p:spPr bwMode="auto">
            <a:xfrm>
              <a:off x="2308" y="2844"/>
              <a:ext cx="2" cy="7"/>
            </a:xfrm>
            <a:prstGeom prst="rect">
              <a:avLst/>
            </a:prstGeom>
            <a:solidFill>
              <a:srgbClr val="D2DAE4"/>
            </a:solidFill>
            <a:ln w="9525">
              <a:noFill/>
              <a:miter lim="800000"/>
              <a:headEnd/>
              <a:tailEnd/>
            </a:ln>
          </p:spPr>
          <p:txBody>
            <a:bodyPr/>
            <a:lstStyle/>
            <a:p>
              <a:endParaRPr lang="zh-CN" altLang="en-US"/>
            </a:p>
          </p:txBody>
        </p:sp>
        <p:sp>
          <p:nvSpPr>
            <p:cNvPr id="173" name="Freeform 117"/>
            <p:cNvSpPr>
              <a:spLocks noChangeAspect="1"/>
            </p:cNvSpPr>
            <p:nvPr/>
          </p:nvSpPr>
          <p:spPr bwMode="auto">
            <a:xfrm>
              <a:off x="2234" y="2799"/>
              <a:ext cx="95" cy="38"/>
            </a:xfrm>
            <a:custGeom>
              <a:avLst/>
              <a:gdLst/>
              <a:ahLst/>
              <a:cxnLst>
                <a:cxn ang="0">
                  <a:pos x="0" y="0"/>
                </a:cxn>
                <a:cxn ang="0">
                  <a:pos x="95" y="12"/>
                </a:cxn>
                <a:cxn ang="0">
                  <a:pos x="95" y="38"/>
                </a:cxn>
                <a:cxn ang="0">
                  <a:pos x="0" y="29"/>
                </a:cxn>
                <a:cxn ang="0">
                  <a:pos x="0" y="0"/>
                </a:cxn>
              </a:cxnLst>
              <a:rect l="0" t="0" r="r" b="b"/>
              <a:pathLst>
                <a:path w="95" h="38">
                  <a:moveTo>
                    <a:pt x="0" y="0"/>
                  </a:moveTo>
                  <a:lnTo>
                    <a:pt x="95" y="12"/>
                  </a:lnTo>
                  <a:lnTo>
                    <a:pt x="95" y="38"/>
                  </a:lnTo>
                  <a:lnTo>
                    <a:pt x="0" y="29"/>
                  </a:lnTo>
                  <a:lnTo>
                    <a:pt x="0" y="0"/>
                  </a:lnTo>
                  <a:close/>
                </a:path>
              </a:pathLst>
            </a:custGeom>
            <a:solidFill>
              <a:srgbClr val="697F9A"/>
            </a:solidFill>
            <a:ln w="9525">
              <a:noFill/>
              <a:round/>
              <a:headEnd/>
              <a:tailEnd/>
            </a:ln>
          </p:spPr>
          <p:txBody>
            <a:bodyPr/>
            <a:lstStyle/>
            <a:p>
              <a:endParaRPr lang="zh-CN" altLang="en-US"/>
            </a:p>
          </p:txBody>
        </p:sp>
        <p:sp>
          <p:nvSpPr>
            <p:cNvPr id="174" name="Freeform 118"/>
            <p:cNvSpPr>
              <a:spLocks noChangeAspect="1"/>
            </p:cNvSpPr>
            <p:nvPr/>
          </p:nvSpPr>
          <p:spPr bwMode="auto">
            <a:xfrm>
              <a:off x="2234" y="2802"/>
              <a:ext cx="19" cy="23"/>
            </a:xfrm>
            <a:custGeom>
              <a:avLst/>
              <a:gdLst/>
              <a:ahLst/>
              <a:cxnLst>
                <a:cxn ang="0">
                  <a:pos x="0" y="21"/>
                </a:cxn>
                <a:cxn ang="0">
                  <a:pos x="19" y="23"/>
                </a:cxn>
                <a:cxn ang="0">
                  <a:pos x="19" y="4"/>
                </a:cxn>
                <a:cxn ang="0">
                  <a:pos x="0" y="0"/>
                </a:cxn>
                <a:cxn ang="0">
                  <a:pos x="0" y="21"/>
                </a:cxn>
              </a:cxnLst>
              <a:rect l="0" t="0" r="r" b="b"/>
              <a:pathLst>
                <a:path w="19" h="23">
                  <a:moveTo>
                    <a:pt x="0" y="21"/>
                  </a:moveTo>
                  <a:lnTo>
                    <a:pt x="19" y="23"/>
                  </a:lnTo>
                  <a:lnTo>
                    <a:pt x="19" y="4"/>
                  </a:lnTo>
                  <a:lnTo>
                    <a:pt x="0" y="0"/>
                  </a:lnTo>
                  <a:lnTo>
                    <a:pt x="0" y="21"/>
                  </a:lnTo>
                  <a:close/>
                </a:path>
              </a:pathLst>
            </a:custGeom>
            <a:solidFill>
              <a:srgbClr val="8AA5BC"/>
            </a:solidFill>
            <a:ln w="9525">
              <a:noFill/>
              <a:round/>
              <a:headEnd/>
              <a:tailEnd/>
            </a:ln>
          </p:spPr>
          <p:txBody>
            <a:bodyPr/>
            <a:lstStyle/>
            <a:p>
              <a:endParaRPr lang="zh-CN" altLang="en-US"/>
            </a:p>
          </p:txBody>
        </p:sp>
        <p:sp>
          <p:nvSpPr>
            <p:cNvPr id="175" name="Freeform 119"/>
            <p:cNvSpPr>
              <a:spLocks noChangeAspect="1"/>
            </p:cNvSpPr>
            <p:nvPr/>
          </p:nvSpPr>
          <p:spPr bwMode="auto">
            <a:xfrm>
              <a:off x="2253" y="2806"/>
              <a:ext cx="55" cy="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headEnd/>
              <a:tailEnd/>
            </a:ln>
          </p:spPr>
          <p:txBody>
            <a:bodyPr/>
            <a:lstStyle/>
            <a:p>
              <a:endParaRPr lang="zh-CN" altLang="en-US"/>
            </a:p>
          </p:txBody>
        </p:sp>
        <p:sp>
          <p:nvSpPr>
            <p:cNvPr id="176" name="Freeform 120"/>
            <p:cNvSpPr>
              <a:spLocks noChangeAspect="1"/>
            </p:cNvSpPr>
            <p:nvPr/>
          </p:nvSpPr>
          <p:spPr bwMode="auto">
            <a:xfrm>
              <a:off x="2234" y="2802"/>
              <a:ext cx="19" cy="4"/>
            </a:xfrm>
            <a:custGeom>
              <a:avLst/>
              <a:gdLst/>
              <a:ahLst/>
              <a:cxnLst>
                <a:cxn ang="0">
                  <a:pos x="0" y="0"/>
                </a:cxn>
                <a:cxn ang="0">
                  <a:pos x="0" y="0"/>
                </a:cxn>
                <a:cxn ang="0">
                  <a:pos x="19" y="2"/>
                </a:cxn>
                <a:cxn ang="0">
                  <a:pos x="19" y="4"/>
                </a:cxn>
                <a:cxn ang="0">
                  <a:pos x="0" y="0"/>
                </a:cxn>
              </a:cxnLst>
              <a:rect l="0" t="0" r="r" b="b"/>
              <a:pathLst>
                <a:path w="19" h="4">
                  <a:moveTo>
                    <a:pt x="0" y="0"/>
                  </a:moveTo>
                  <a:lnTo>
                    <a:pt x="0" y="0"/>
                  </a:lnTo>
                  <a:lnTo>
                    <a:pt x="19" y="2"/>
                  </a:lnTo>
                  <a:lnTo>
                    <a:pt x="19" y="4"/>
                  </a:lnTo>
                  <a:lnTo>
                    <a:pt x="0" y="0"/>
                  </a:lnTo>
                  <a:close/>
                </a:path>
              </a:pathLst>
            </a:custGeom>
            <a:solidFill>
              <a:srgbClr val="A4B4CB"/>
            </a:solidFill>
            <a:ln w="9525">
              <a:noFill/>
              <a:round/>
              <a:headEnd/>
              <a:tailEnd/>
            </a:ln>
          </p:spPr>
          <p:txBody>
            <a:bodyPr/>
            <a:lstStyle/>
            <a:p>
              <a:endParaRPr lang="zh-CN" altLang="en-US"/>
            </a:p>
          </p:txBody>
        </p:sp>
        <p:sp>
          <p:nvSpPr>
            <p:cNvPr id="177" name="Freeform 121"/>
            <p:cNvSpPr>
              <a:spLocks noChangeAspect="1"/>
            </p:cNvSpPr>
            <p:nvPr/>
          </p:nvSpPr>
          <p:spPr bwMode="auto">
            <a:xfrm>
              <a:off x="2253" y="2804"/>
              <a:ext cx="55" cy="12"/>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178" name="Rectangle 122"/>
            <p:cNvSpPr>
              <a:spLocks noChangeAspect="1" noChangeArrowheads="1"/>
            </p:cNvSpPr>
            <p:nvPr/>
          </p:nvSpPr>
          <p:spPr bwMode="auto">
            <a:xfrm>
              <a:off x="2308" y="2813"/>
              <a:ext cx="2" cy="7"/>
            </a:xfrm>
            <a:prstGeom prst="rect">
              <a:avLst/>
            </a:prstGeom>
            <a:solidFill>
              <a:srgbClr val="D2DAE4"/>
            </a:solidFill>
            <a:ln w="9525">
              <a:noFill/>
              <a:miter lim="800000"/>
              <a:headEnd/>
              <a:tailEnd/>
            </a:ln>
          </p:spPr>
          <p:txBody>
            <a:bodyPr/>
            <a:lstStyle/>
            <a:p>
              <a:endParaRPr lang="zh-CN" altLang="en-US"/>
            </a:p>
          </p:txBody>
        </p:sp>
        <p:sp>
          <p:nvSpPr>
            <p:cNvPr id="179" name="Freeform 123"/>
            <p:cNvSpPr>
              <a:spLocks noChangeAspect="1"/>
            </p:cNvSpPr>
            <p:nvPr/>
          </p:nvSpPr>
          <p:spPr bwMode="auto">
            <a:xfrm>
              <a:off x="2234" y="2768"/>
              <a:ext cx="95" cy="41"/>
            </a:xfrm>
            <a:custGeom>
              <a:avLst/>
              <a:gdLst/>
              <a:ahLst/>
              <a:cxnLst>
                <a:cxn ang="0">
                  <a:pos x="0" y="0"/>
                </a:cxn>
                <a:cxn ang="0">
                  <a:pos x="95" y="12"/>
                </a:cxn>
                <a:cxn ang="0">
                  <a:pos x="95" y="41"/>
                </a:cxn>
                <a:cxn ang="0">
                  <a:pos x="0" y="29"/>
                </a:cxn>
                <a:cxn ang="0">
                  <a:pos x="0" y="0"/>
                </a:cxn>
              </a:cxnLst>
              <a:rect l="0" t="0" r="r" b="b"/>
              <a:pathLst>
                <a:path w="95" h="41">
                  <a:moveTo>
                    <a:pt x="0" y="0"/>
                  </a:moveTo>
                  <a:lnTo>
                    <a:pt x="95" y="12"/>
                  </a:lnTo>
                  <a:lnTo>
                    <a:pt x="95" y="41"/>
                  </a:lnTo>
                  <a:lnTo>
                    <a:pt x="0" y="29"/>
                  </a:lnTo>
                  <a:lnTo>
                    <a:pt x="0" y="0"/>
                  </a:lnTo>
                  <a:close/>
                </a:path>
              </a:pathLst>
            </a:custGeom>
            <a:solidFill>
              <a:srgbClr val="697F9A"/>
            </a:solidFill>
            <a:ln w="9525">
              <a:noFill/>
              <a:round/>
              <a:headEnd/>
              <a:tailEnd/>
            </a:ln>
          </p:spPr>
          <p:txBody>
            <a:bodyPr/>
            <a:lstStyle/>
            <a:p>
              <a:endParaRPr lang="zh-CN" altLang="en-US"/>
            </a:p>
          </p:txBody>
        </p:sp>
        <p:sp>
          <p:nvSpPr>
            <p:cNvPr id="180" name="Freeform 124"/>
            <p:cNvSpPr>
              <a:spLocks noChangeAspect="1"/>
            </p:cNvSpPr>
            <p:nvPr/>
          </p:nvSpPr>
          <p:spPr bwMode="auto">
            <a:xfrm>
              <a:off x="2234" y="2773"/>
              <a:ext cx="19" cy="21"/>
            </a:xfrm>
            <a:custGeom>
              <a:avLst/>
              <a:gdLst/>
              <a:ahLst/>
              <a:cxnLst>
                <a:cxn ang="0">
                  <a:pos x="0" y="21"/>
                </a:cxn>
                <a:cxn ang="0">
                  <a:pos x="19" y="21"/>
                </a:cxn>
                <a:cxn ang="0">
                  <a:pos x="19" y="3"/>
                </a:cxn>
                <a:cxn ang="0">
                  <a:pos x="0" y="0"/>
                </a:cxn>
                <a:cxn ang="0">
                  <a:pos x="0" y="21"/>
                </a:cxn>
              </a:cxnLst>
              <a:rect l="0" t="0" r="r" b="b"/>
              <a:pathLst>
                <a:path w="19" h="21">
                  <a:moveTo>
                    <a:pt x="0" y="21"/>
                  </a:moveTo>
                  <a:lnTo>
                    <a:pt x="19" y="21"/>
                  </a:lnTo>
                  <a:lnTo>
                    <a:pt x="19" y="3"/>
                  </a:lnTo>
                  <a:lnTo>
                    <a:pt x="0" y="0"/>
                  </a:lnTo>
                  <a:lnTo>
                    <a:pt x="0" y="21"/>
                  </a:lnTo>
                  <a:close/>
                </a:path>
              </a:pathLst>
            </a:custGeom>
            <a:solidFill>
              <a:srgbClr val="8AA5BC"/>
            </a:solidFill>
            <a:ln w="9525">
              <a:noFill/>
              <a:round/>
              <a:headEnd/>
              <a:tailEnd/>
            </a:ln>
          </p:spPr>
          <p:txBody>
            <a:bodyPr/>
            <a:lstStyle/>
            <a:p>
              <a:endParaRPr lang="zh-CN" altLang="en-US"/>
            </a:p>
          </p:txBody>
        </p:sp>
        <p:sp>
          <p:nvSpPr>
            <p:cNvPr id="181" name="Freeform 125"/>
            <p:cNvSpPr>
              <a:spLocks noChangeAspect="1"/>
            </p:cNvSpPr>
            <p:nvPr/>
          </p:nvSpPr>
          <p:spPr bwMode="auto">
            <a:xfrm>
              <a:off x="2253" y="2776"/>
              <a:ext cx="55" cy="30"/>
            </a:xfrm>
            <a:custGeom>
              <a:avLst/>
              <a:gdLst/>
              <a:ahLst/>
              <a:cxnLst>
                <a:cxn ang="0">
                  <a:pos x="0" y="8"/>
                </a:cxn>
                <a:cxn ang="0">
                  <a:pos x="23" y="7"/>
                </a:cxn>
                <a:cxn ang="0">
                  <a:pos x="23" y="3"/>
                </a:cxn>
                <a:cxn ang="0">
                  <a:pos x="0" y="0"/>
                </a:cxn>
                <a:cxn ang="0">
                  <a:pos x="0" y="8"/>
                </a:cxn>
              </a:cxnLst>
              <a:rect l="0" t="0" r="r" b="b"/>
              <a:pathLst>
                <a:path w="23" h="13">
                  <a:moveTo>
                    <a:pt x="0" y="8"/>
                  </a:moveTo>
                  <a:cubicBezTo>
                    <a:pt x="0" y="8"/>
                    <a:pt x="10" y="13"/>
                    <a:pt x="23" y="7"/>
                  </a:cubicBezTo>
                  <a:cubicBezTo>
                    <a:pt x="23" y="3"/>
                    <a:pt x="23" y="3"/>
                    <a:pt x="23" y="3"/>
                  </a:cubicBezTo>
                  <a:cubicBezTo>
                    <a:pt x="23" y="3"/>
                    <a:pt x="6" y="4"/>
                    <a:pt x="0" y="0"/>
                  </a:cubicBezTo>
                  <a:cubicBezTo>
                    <a:pt x="0" y="6"/>
                    <a:pt x="0" y="8"/>
                    <a:pt x="0" y="8"/>
                  </a:cubicBezTo>
                </a:path>
              </a:pathLst>
            </a:custGeom>
            <a:solidFill>
              <a:srgbClr val="B0BFCF"/>
            </a:solidFill>
            <a:ln w="9525">
              <a:noFill/>
              <a:round/>
              <a:headEnd/>
              <a:tailEnd/>
            </a:ln>
          </p:spPr>
          <p:txBody>
            <a:bodyPr/>
            <a:lstStyle/>
            <a:p>
              <a:endParaRPr lang="zh-CN" altLang="en-US"/>
            </a:p>
          </p:txBody>
        </p:sp>
        <p:sp>
          <p:nvSpPr>
            <p:cNvPr id="182" name="Freeform 126"/>
            <p:cNvSpPr>
              <a:spLocks noChangeAspect="1"/>
            </p:cNvSpPr>
            <p:nvPr/>
          </p:nvSpPr>
          <p:spPr bwMode="auto">
            <a:xfrm>
              <a:off x="2234" y="2771"/>
              <a:ext cx="19" cy="5"/>
            </a:xfrm>
            <a:custGeom>
              <a:avLst/>
              <a:gdLst/>
              <a:ahLst/>
              <a:cxnLst>
                <a:cxn ang="0">
                  <a:pos x="0" y="2"/>
                </a:cxn>
                <a:cxn ang="0">
                  <a:pos x="0" y="0"/>
                </a:cxn>
                <a:cxn ang="0">
                  <a:pos x="19" y="2"/>
                </a:cxn>
                <a:cxn ang="0">
                  <a:pos x="19" y="5"/>
                </a:cxn>
                <a:cxn ang="0">
                  <a:pos x="0" y="2"/>
                </a:cxn>
              </a:cxnLst>
              <a:rect l="0" t="0" r="r" b="b"/>
              <a:pathLst>
                <a:path w="19" h="5">
                  <a:moveTo>
                    <a:pt x="0" y="2"/>
                  </a:moveTo>
                  <a:lnTo>
                    <a:pt x="0" y="0"/>
                  </a:lnTo>
                  <a:lnTo>
                    <a:pt x="19" y="2"/>
                  </a:lnTo>
                  <a:lnTo>
                    <a:pt x="19" y="5"/>
                  </a:lnTo>
                  <a:lnTo>
                    <a:pt x="0" y="2"/>
                  </a:lnTo>
                  <a:close/>
                </a:path>
              </a:pathLst>
            </a:custGeom>
            <a:solidFill>
              <a:srgbClr val="A4B4CB"/>
            </a:solidFill>
            <a:ln w="9525">
              <a:noFill/>
              <a:round/>
              <a:headEnd/>
              <a:tailEnd/>
            </a:ln>
          </p:spPr>
          <p:txBody>
            <a:bodyPr/>
            <a:lstStyle/>
            <a:p>
              <a:endParaRPr lang="zh-CN" altLang="en-US"/>
            </a:p>
          </p:txBody>
        </p:sp>
        <p:sp>
          <p:nvSpPr>
            <p:cNvPr id="183" name="Freeform 127"/>
            <p:cNvSpPr>
              <a:spLocks noChangeAspect="1"/>
            </p:cNvSpPr>
            <p:nvPr/>
          </p:nvSpPr>
          <p:spPr bwMode="auto">
            <a:xfrm>
              <a:off x="2253" y="2773"/>
              <a:ext cx="55" cy="12"/>
            </a:xfrm>
            <a:custGeom>
              <a:avLst/>
              <a:gdLst/>
              <a:ahLst/>
              <a:cxnLst>
                <a:cxn ang="0">
                  <a:pos x="0" y="0"/>
                </a:cxn>
                <a:cxn ang="0">
                  <a:pos x="23" y="4"/>
                </a:cxn>
                <a:cxn ang="0">
                  <a:pos x="23" y="4"/>
                </a:cxn>
                <a:cxn ang="0">
                  <a:pos x="6" y="4"/>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6" y="4"/>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184" name="Freeform 128"/>
            <p:cNvSpPr>
              <a:spLocks noChangeAspect="1"/>
            </p:cNvSpPr>
            <p:nvPr/>
          </p:nvSpPr>
          <p:spPr bwMode="auto">
            <a:xfrm>
              <a:off x="2308" y="2785"/>
              <a:ext cx="2" cy="7"/>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headEnd/>
              <a:tailEnd/>
            </a:ln>
          </p:spPr>
          <p:txBody>
            <a:bodyPr/>
            <a:lstStyle/>
            <a:p>
              <a:endParaRPr lang="zh-CN" altLang="en-US"/>
            </a:p>
          </p:txBody>
        </p:sp>
        <p:sp>
          <p:nvSpPr>
            <p:cNvPr id="185" name="Freeform 129"/>
            <p:cNvSpPr>
              <a:spLocks noChangeAspect="1"/>
            </p:cNvSpPr>
            <p:nvPr/>
          </p:nvSpPr>
          <p:spPr bwMode="auto">
            <a:xfrm>
              <a:off x="2234" y="2740"/>
              <a:ext cx="95" cy="38"/>
            </a:xfrm>
            <a:custGeom>
              <a:avLst/>
              <a:gdLst/>
              <a:ahLst/>
              <a:cxnLst>
                <a:cxn ang="0">
                  <a:pos x="0" y="0"/>
                </a:cxn>
                <a:cxn ang="0">
                  <a:pos x="95" y="10"/>
                </a:cxn>
                <a:cxn ang="0">
                  <a:pos x="95" y="38"/>
                </a:cxn>
                <a:cxn ang="0">
                  <a:pos x="0" y="26"/>
                </a:cxn>
                <a:cxn ang="0">
                  <a:pos x="0" y="0"/>
                </a:cxn>
              </a:cxnLst>
              <a:rect l="0" t="0" r="r" b="b"/>
              <a:pathLst>
                <a:path w="95" h="38">
                  <a:moveTo>
                    <a:pt x="0" y="0"/>
                  </a:moveTo>
                  <a:lnTo>
                    <a:pt x="95" y="10"/>
                  </a:lnTo>
                  <a:lnTo>
                    <a:pt x="95" y="38"/>
                  </a:lnTo>
                  <a:lnTo>
                    <a:pt x="0" y="26"/>
                  </a:lnTo>
                  <a:lnTo>
                    <a:pt x="0" y="0"/>
                  </a:lnTo>
                  <a:close/>
                </a:path>
              </a:pathLst>
            </a:custGeom>
            <a:solidFill>
              <a:srgbClr val="697F9A"/>
            </a:solidFill>
            <a:ln w="9525">
              <a:noFill/>
              <a:round/>
              <a:headEnd/>
              <a:tailEnd/>
            </a:ln>
          </p:spPr>
          <p:txBody>
            <a:bodyPr/>
            <a:lstStyle/>
            <a:p>
              <a:endParaRPr lang="zh-CN" altLang="en-US"/>
            </a:p>
          </p:txBody>
        </p:sp>
        <p:sp>
          <p:nvSpPr>
            <p:cNvPr id="186" name="Freeform 130"/>
            <p:cNvSpPr>
              <a:spLocks noChangeAspect="1"/>
            </p:cNvSpPr>
            <p:nvPr/>
          </p:nvSpPr>
          <p:spPr bwMode="auto">
            <a:xfrm>
              <a:off x="2234" y="2742"/>
              <a:ext cx="19" cy="24"/>
            </a:xfrm>
            <a:custGeom>
              <a:avLst/>
              <a:gdLst/>
              <a:ahLst/>
              <a:cxnLst>
                <a:cxn ang="0">
                  <a:pos x="0" y="22"/>
                </a:cxn>
                <a:cxn ang="0">
                  <a:pos x="19" y="24"/>
                </a:cxn>
                <a:cxn ang="0">
                  <a:pos x="17" y="3"/>
                </a:cxn>
                <a:cxn ang="0">
                  <a:pos x="0" y="0"/>
                </a:cxn>
                <a:cxn ang="0">
                  <a:pos x="0" y="22"/>
                </a:cxn>
              </a:cxnLst>
              <a:rect l="0" t="0" r="r" b="b"/>
              <a:pathLst>
                <a:path w="19" h="24">
                  <a:moveTo>
                    <a:pt x="0" y="22"/>
                  </a:moveTo>
                  <a:lnTo>
                    <a:pt x="19" y="24"/>
                  </a:lnTo>
                  <a:lnTo>
                    <a:pt x="17" y="3"/>
                  </a:lnTo>
                  <a:lnTo>
                    <a:pt x="0" y="0"/>
                  </a:lnTo>
                  <a:lnTo>
                    <a:pt x="0" y="22"/>
                  </a:lnTo>
                  <a:close/>
                </a:path>
              </a:pathLst>
            </a:custGeom>
            <a:solidFill>
              <a:srgbClr val="8AA5BC"/>
            </a:solidFill>
            <a:ln w="9525">
              <a:noFill/>
              <a:round/>
              <a:headEnd/>
              <a:tailEnd/>
            </a:ln>
          </p:spPr>
          <p:txBody>
            <a:bodyPr/>
            <a:lstStyle/>
            <a:p>
              <a:endParaRPr lang="zh-CN" altLang="en-US"/>
            </a:p>
          </p:txBody>
        </p:sp>
        <p:sp>
          <p:nvSpPr>
            <p:cNvPr id="187" name="Freeform 131"/>
            <p:cNvSpPr>
              <a:spLocks noChangeAspect="1"/>
            </p:cNvSpPr>
            <p:nvPr/>
          </p:nvSpPr>
          <p:spPr bwMode="auto">
            <a:xfrm>
              <a:off x="2251" y="2745"/>
              <a:ext cx="57" cy="31"/>
            </a:xfrm>
            <a:custGeom>
              <a:avLst/>
              <a:gdLst/>
              <a:ahLst/>
              <a:cxnLst>
                <a:cxn ang="0">
                  <a:pos x="1" y="9"/>
                </a:cxn>
                <a:cxn ang="0">
                  <a:pos x="24" y="7"/>
                </a:cxn>
                <a:cxn ang="0">
                  <a:pos x="24" y="4"/>
                </a:cxn>
                <a:cxn ang="0">
                  <a:pos x="0" y="0"/>
                </a:cxn>
                <a:cxn ang="0">
                  <a:pos x="1" y="9"/>
                </a:cxn>
              </a:cxnLst>
              <a:rect l="0" t="0" r="r" b="b"/>
              <a:pathLst>
                <a:path w="24" h="13">
                  <a:moveTo>
                    <a:pt x="1" y="9"/>
                  </a:moveTo>
                  <a:cubicBezTo>
                    <a:pt x="1" y="9"/>
                    <a:pt x="11" y="13"/>
                    <a:pt x="24" y="7"/>
                  </a:cubicBezTo>
                  <a:cubicBezTo>
                    <a:pt x="24" y="4"/>
                    <a:pt x="24" y="4"/>
                    <a:pt x="24" y="4"/>
                  </a:cubicBezTo>
                  <a:cubicBezTo>
                    <a:pt x="24" y="4"/>
                    <a:pt x="6" y="5"/>
                    <a:pt x="0" y="0"/>
                  </a:cubicBezTo>
                  <a:cubicBezTo>
                    <a:pt x="1" y="6"/>
                    <a:pt x="1" y="9"/>
                    <a:pt x="1" y="9"/>
                  </a:cubicBezTo>
                </a:path>
              </a:pathLst>
            </a:custGeom>
            <a:solidFill>
              <a:srgbClr val="B0BFCF"/>
            </a:solidFill>
            <a:ln w="9525">
              <a:noFill/>
              <a:round/>
              <a:headEnd/>
              <a:tailEnd/>
            </a:ln>
          </p:spPr>
          <p:txBody>
            <a:bodyPr/>
            <a:lstStyle/>
            <a:p>
              <a:endParaRPr lang="zh-CN" altLang="en-US"/>
            </a:p>
          </p:txBody>
        </p:sp>
        <p:sp>
          <p:nvSpPr>
            <p:cNvPr id="188" name="Freeform 132"/>
            <p:cNvSpPr>
              <a:spLocks noChangeAspect="1"/>
            </p:cNvSpPr>
            <p:nvPr/>
          </p:nvSpPr>
          <p:spPr bwMode="auto">
            <a:xfrm>
              <a:off x="2234" y="2740"/>
              <a:ext cx="19" cy="5"/>
            </a:xfrm>
            <a:custGeom>
              <a:avLst/>
              <a:gdLst/>
              <a:ahLst/>
              <a:cxnLst>
                <a:cxn ang="0">
                  <a:pos x="0" y="2"/>
                </a:cxn>
                <a:cxn ang="0">
                  <a:pos x="0" y="0"/>
                </a:cxn>
                <a:cxn ang="0">
                  <a:pos x="19" y="5"/>
                </a:cxn>
                <a:cxn ang="0">
                  <a:pos x="17" y="5"/>
                </a:cxn>
                <a:cxn ang="0">
                  <a:pos x="0" y="2"/>
                </a:cxn>
              </a:cxnLst>
              <a:rect l="0" t="0" r="r" b="b"/>
              <a:pathLst>
                <a:path w="19" h="5">
                  <a:moveTo>
                    <a:pt x="0" y="2"/>
                  </a:moveTo>
                  <a:lnTo>
                    <a:pt x="0" y="0"/>
                  </a:lnTo>
                  <a:lnTo>
                    <a:pt x="19" y="5"/>
                  </a:lnTo>
                  <a:lnTo>
                    <a:pt x="17" y="5"/>
                  </a:lnTo>
                  <a:lnTo>
                    <a:pt x="0" y="2"/>
                  </a:lnTo>
                  <a:close/>
                </a:path>
              </a:pathLst>
            </a:custGeom>
            <a:solidFill>
              <a:srgbClr val="A4B4CB"/>
            </a:solidFill>
            <a:ln w="9525">
              <a:noFill/>
              <a:round/>
              <a:headEnd/>
              <a:tailEnd/>
            </a:ln>
          </p:spPr>
          <p:txBody>
            <a:bodyPr/>
            <a:lstStyle/>
            <a:p>
              <a:endParaRPr lang="zh-CN" altLang="en-US"/>
            </a:p>
          </p:txBody>
        </p:sp>
        <p:sp>
          <p:nvSpPr>
            <p:cNvPr id="189" name="Freeform 133"/>
            <p:cNvSpPr>
              <a:spLocks noChangeAspect="1"/>
            </p:cNvSpPr>
            <p:nvPr/>
          </p:nvSpPr>
          <p:spPr bwMode="auto">
            <a:xfrm>
              <a:off x="2251" y="2745"/>
              <a:ext cx="57" cy="9"/>
            </a:xfrm>
            <a:custGeom>
              <a:avLst/>
              <a:gdLst/>
              <a:ahLst/>
              <a:cxnLst>
                <a:cxn ang="0">
                  <a:pos x="1" y="0"/>
                </a:cxn>
                <a:cxn ang="0">
                  <a:pos x="24" y="3"/>
                </a:cxn>
                <a:cxn ang="0">
                  <a:pos x="24" y="4"/>
                </a:cxn>
                <a:cxn ang="0">
                  <a:pos x="7" y="3"/>
                </a:cxn>
                <a:cxn ang="0">
                  <a:pos x="0" y="0"/>
                </a:cxn>
                <a:cxn ang="0">
                  <a:pos x="1" y="0"/>
                </a:cxn>
              </a:cxnLst>
              <a:rect l="0" t="0" r="r" b="b"/>
              <a:pathLst>
                <a:path w="24" h="4">
                  <a:moveTo>
                    <a:pt x="1" y="0"/>
                  </a:moveTo>
                  <a:cubicBezTo>
                    <a:pt x="1" y="0"/>
                    <a:pt x="7" y="4"/>
                    <a:pt x="24" y="3"/>
                  </a:cubicBezTo>
                  <a:cubicBezTo>
                    <a:pt x="24" y="4"/>
                    <a:pt x="24" y="4"/>
                    <a:pt x="24" y="4"/>
                  </a:cubicBezTo>
                  <a:cubicBezTo>
                    <a:pt x="24" y="4"/>
                    <a:pt x="14" y="4"/>
                    <a:pt x="7" y="3"/>
                  </a:cubicBezTo>
                  <a:cubicBezTo>
                    <a:pt x="1" y="1"/>
                    <a:pt x="0" y="0"/>
                    <a:pt x="0" y="0"/>
                  </a:cubicBezTo>
                  <a:lnTo>
                    <a:pt x="1" y="0"/>
                  </a:lnTo>
                  <a:close/>
                </a:path>
              </a:pathLst>
            </a:custGeom>
            <a:solidFill>
              <a:srgbClr val="A4B4CB"/>
            </a:solidFill>
            <a:ln w="9525">
              <a:noFill/>
              <a:round/>
              <a:headEnd/>
              <a:tailEnd/>
            </a:ln>
          </p:spPr>
          <p:txBody>
            <a:bodyPr/>
            <a:lstStyle/>
            <a:p>
              <a:endParaRPr lang="zh-CN" altLang="en-US"/>
            </a:p>
          </p:txBody>
        </p:sp>
        <p:sp>
          <p:nvSpPr>
            <p:cNvPr id="190" name="Freeform 134"/>
            <p:cNvSpPr>
              <a:spLocks noChangeAspect="1"/>
            </p:cNvSpPr>
            <p:nvPr/>
          </p:nvSpPr>
          <p:spPr bwMode="auto">
            <a:xfrm>
              <a:off x="2308" y="2754"/>
              <a:ext cx="2" cy="7"/>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headEnd/>
              <a:tailEnd/>
            </a:ln>
          </p:spPr>
          <p:txBody>
            <a:bodyPr/>
            <a:lstStyle/>
            <a:p>
              <a:endParaRPr lang="zh-CN" altLang="en-US"/>
            </a:p>
          </p:txBody>
        </p:sp>
        <p:sp>
          <p:nvSpPr>
            <p:cNvPr id="191" name="Freeform 135"/>
            <p:cNvSpPr>
              <a:spLocks noChangeAspect="1"/>
            </p:cNvSpPr>
            <p:nvPr/>
          </p:nvSpPr>
          <p:spPr bwMode="auto">
            <a:xfrm>
              <a:off x="2234" y="2709"/>
              <a:ext cx="95" cy="38"/>
            </a:xfrm>
            <a:custGeom>
              <a:avLst/>
              <a:gdLst/>
              <a:ahLst/>
              <a:cxnLst>
                <a:cxn ang="0">
                  <a:pos x="0" y="0"/>
                </a:cxn>
                <a:cxn ang="0">
                  <a:pos x="95" y="10"/>
                </a:cxn>
                <a:cxn ang="0">
                  <a:pos x="92" y="38"/>
                </a:cxn>
                <a:cxn ang="0">
                  <a:pos x="0" y="29"/>
                </a:cxn>
                <a:cxn ang="0">
                  <a:pos x="0" y="0"/>
                </a:cxn>
              </a:cxnLst>
              <a:rect l="0" t="0" r="r" b="b"/>
              <a:pathLst>
                <a:path w="95" h="38">
                  <a:moveTo>
                    <a:pt x="0" y="0"/>
                  </a:moveTo>
                  <a:lnTo>
                    <a:pt x="95" y="10"/>
                  </a:lnTo>
                  <a:lnTo>
                    <a:pt x="92" y="38"/>
                  </a:lnTo>
                  <a:lnTo>
                    <a:pt x="0" y="29"/>
                  </a:lnTo>
                  <a:lnTo>
                    <a:pt x="0" y="0"/>
                  </a:lnTo>
                  <a:close/>
                </a:path>
              </a:pathLst>
            </a:custGeom>
            <a:solidFill>
              <a:srgbClr val="697F9A"/>
            </a:solidFill>
            <a:ln w="9525">
              <a:noFill/>
              <a:round/>
              <a:headEnd/>
              <a:tailEnd/>
            </a:ln>
          </p:spPr>
          <p:txBody>
            <a:bodyPr/>
            <a:lstStyle/>
            <a:p>
              <a:endParaRPr lang="zh-CN" altLang="en-US"/>
            </a:p>
          </p:txBody>
        </p:sp>
        <p:sp>
          <p:nvSpPr>
            <p:cNvPr id="192" name="Freeform 136"/>
            <p:cNvSpPr>
              <a:spLocks noChangeAspect="1"/>
            </p:cNvSpPr>
            <p:nvPr/>
          </p:nvSpPr>
          <p:spPr bwMode="auto">
            <a:xfrm>
              <a:off x="2234" y="2712"/>
              <a:ext cx="17" cy="23"/>
            </a:xfrm>
            <a:custGeom>
              <a:avLst/>
              <a:gdLst/>
              <a:ahLst/>
              <a:cxnLst>
                <a:cxn ang="0">
                  <a:pos x="0" y="21"/>
                </a:cxn>
                <a:cxn ang="0">
                  <a:pos x="17" y="23"/>
                </a:cxn>
                <a:cxn ang="0">
                  <a:pos x="17" y="2"/>
                </a:cxn>
                <a:cxn ang="0">
                  <a:pos x="0" y="0"/>
                </a:cxn>
                <a:cxn ang="0">
                  <a:pos x="0" y="21"/>
                </a:cxn>
              </a:cxnLst>
              <a:rect l="0" t="0" r="r" b="b"/>
              <a:pathLst>
                <a:path w="17" h="23">
                  <a:moveTo>
                    <a:pt x="0" y="21"/>
                  </a:moveTo>
                  <a:lnTo>
                    <a:pt x="17" y="23"/>
                  </a:lnTo>
                  <a:lnTo>
                    <a:pt x="17" y="2"/>
                  </a:lnTo>
                  <a:lnTo>
                    <a:pt x="0" y="0"/>
                  </a:lnTo>
                  <a:lnTo>
                    <a:pt x="0" y="21"/>
                  </a:lnTo>
                  <a:close/>
                </a:path>
              </a:pathLst>
            </a:custGeom>
            <a:solidFill>
              <a:srgbClr val="8AA5BC"/>
            </a:solidFill>
            <a:ln w="9525">
              <a:noFill/>
              <a:round/>
              <a:headEnd/>
              <a:tailEnd/>
            </a:ln>
          </p:spPr>
          <p:txBody>
            <a:bodyPr/>
            <a:lstStyle/>
            <a:p>
              <a:endParaRPr lang="zh-CN" altLang="en-US"/>
            </a:p>
          </p:txBody>
        </p:sp>
        <p:sp>
          <p:nvSpPr>
            <p:cNvPr id="193" name="Freeform 137"/>
            <p:cNvSpPr>
              <a:spLocks noChangeAspect="1"/>
            </p:cNvSpPr>
            <p:nvPr/>
          </p:nvSpPr>
          <p:spPr bwMode="auto">
            <a:xfrm>
              <a:off x="2251" y="2714"/>
              <a:ext cx="57" cy="31"/>
            </a:xfrm>
            <a:custGeom>
              <a:avLst/>
              <a:gdLst/>
              <a:ahLst/>
              <a:cxnLst>
                <a:cxn ang="0">
                  <a:pos x="0" y="9"/>
                </a:cxn>
                <a:cxn ang="0">
                  <a:pos x="24" y="7"/>
                </a:cxn>
                <a:cxn ang="0">
                  <a:pos x="24" y="4"/>
                </a:cxn>
                <a:cxn ang="0">
                  <a:pos x="0" y="0"/>
                </a:cxn>
                <a:cxn ang="0">
                  <a:pos x="0" y="9"/>
                </a:cxn>
              </a:cxnLst>
              <a:rect l="0" t="0" r="r" b="b"/>
              <a:pathLst>
                <a:path w="24" h="13">
                  <a:moveTo>
                    <a:pt x="0" y="9"/>
                  </a:moveTo>
                  <a:cubicBezTo>
                    <a:pt x="0" y="9"/>
                    <a:pt x="11" y="13"/>
                    <a:pt x="24" y="7"/>
                  </a:cubicBezTo>
                  <a:cubicBezTo>
                    <a:pt x="24" y="4"/>
                    <a:pt x="24" y="4"/>
                    <a:pt x="24" y="4"/>
                  </a:cubicBezTo>
                  <a:cubicBezTo>
                    <a:pt x="24"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194" name="Freeform 138"/>
            <p:cNvSpPr>
              <a:spLocks noChangeAspect="1"/>
            </p:cNvSpPr>
            <p:nvPr/>
          </p:nvSpPr>
          <p:spPr bwMode="auto">
            <a:xfrm>
              <a:off x="2234" y="2712"/>
              <a:ext cx="19" cy="2"/>
            </a:xfrm>
            <a:custGeom>
              <a:avLst/>
              <a:gdLst/>
              <a:ahLst/>
              <a:cxnLst>
                <a:cxn ang="0">
                  <a:pos x="0" y="0"/>
                </a:cxn>
                <a:cxn ang="0">
                  <a:pos x="0" y="0"/>
                </a:cxn>
                <a:cxn ang="0">
                  <a:pos x="19" y="2"/>
                </a:cxn>
                <a:cxn ang="0">
                  <a:pos x="17" y="2"/>
                </a:cxn>
                <a:cxn ang="0">
                  <a:pos x="0" y="0"/>
                </a:cxn>
              </a:cxnLst>
              <a:rect l="0" t="0" r="r" b="b"/>
              <a:pathLst>
                <a:path w="19" h="2">
                  <a:moveTo>
                    <a:pt x="0" y="0"/>
                  </a:moveTo>
                  <a:lnTo>
                    <a:pt x="0" y="0"/>
                  </a:lnTo>
                  <a:lnTo>
                    <a:pt x="19" y="2"/>
                  </a:lnTo>
                  <a:lnTo>
                    <a:pt x="17" y="2"/>
                  </a:lnTo>
                  <a:lnTo>
                    <a:pt x="0" y="0"/>
                  </a:lnTo>
                  <a:close/>
                </a:path>
              </a:pathLst>
            </a:custGeom>
            <a:solidFill>
              <a:srgbClr val="A4B4CB"/>
            </a:solidFill>
            <a:ln w="9525">
              <a:noFill/>
              <a:round/>
              <a:headEnd/>
              <a:tailEnd/>
            </a:ln>
          </p:spPr>
          <p:txBody>
            <a:bodyPr/>
            <a:lstStyle/>
            <a:p>
              <a:endParaRPr lang="zh-CN" altLang="en-US"/>
            </a:p>
          </p:txBody>
        </p:sp>
        <p:sp>
          <p:nvSpPr>
            <p:cNvPr id="195" name="Freeform 139"/>
            <p:cNvSpPr>
              <a:spLocks noChangeAspect="1"/>
            </p:cNvSpPr>
            <p:nvPr/>
          </p:nvSpPr>
          <p:spPr bwMode="auto">
            <a:xfrm>
              <a:off x="2251" y="2714"/>
              <a:ext cx="57" cy="12"/>
            </a:xfrm>
            <a:custGeom>
              <a:avLst/>
              <a:gdLst/>
              <a:ahLst/>
              <a:cxnLst>
                <a:cxn ang="0">
                  <a:pos x="1" y="0"/>
                </a:cxn>
                <a:cxn ang="0">
                  <a:pos x="24" y="4"/>
                </a:cxn>
                <a:cxn ang="0">
                  <a:pos x="24" y="4"/>
                </a:cxn>
                <a:cxn ang="0">
                  <a:pos x="7" y="3"/>
                </a:cxn>
                <a:cxn ang="0">
                  <a:pos x="0" y="0"/>
                </a:cxn>
                <a:cxn ang="0">
                  <a:pos x="1" y="0"/>
                </a:cxn>
              </a:cxnLst>
              <a:rect l="0" t="0" r="r" b="b"/>
              <a:pathLst>
                <a:path w="24" h="5">
                  <a:moveTo>
                    <a:pt x="1" y="0"/>
                  </a:moveTo>
                  <a:cubicBezTo>
                    <a:pt x="1" y="0"/>
                    <a:pt x="7" y="5"/>
                    <a:pt x="24" y="4"/>
                  </a:cubicBezTo>
                  <a:cubicBezTo>
                    <a:pt x="24" y="4"/>
                    <a:pt x="24" y="4"/>
                    <a:pt x="24" y="4"/>
                  </a:cubicBezTo>
                  <a:cubicBezTo>
                    <a:pt x="24" y="4"/>
                    <a:pt x="14" y="5"/>
                    <a:pt x="7" y="3"/>
                  </a:cubicBezTo>
                  <a:cubicBezTo>
                    <a:pt x="1" y="2"/>
                    <a:pt x="0" y="0"/>
                    <a:pt x="0" y="0"/>
                  </a:cubicBezTo>
                  <a:lnTo>
                    <a:pt x="1" y="0"/>
                  </a:lnTo>
                  <a:close/>
                </a:path>
              </a:pathLst>
            </a:custGeom>
            <a:solidFill>
              <a:srgbClr val="A4B4CB"/>
            </a:solidFill>
            <a:ln w="9525">
              <a:noFill/>
              <a:round/>
              <a:headEnd/>
              <a:tailEnd/>
            </a:ln>
          </p:spPr>
          <p:txBody>
            <a:bodyPr/>
            <a:lstStyle/>
            <a:p>
              <a:endParaRPr lang="zh-CN" altLang="en-US"/>
            </a:p>
          </p:txBody>
        </p:sp>
        <p:sp>
          <p:nvSpPr>
            <p:cNvPr id="196" name="Rectangle 140"/>
            <p:cNvSpPr>
              <a:spLocks noChangeAspect="1" noChangeArrowheads="1"/>
            </p:cNvSpPr>
            <p:nvPr/>
          </p:nvSpPr>
          <p:spPr bwMode="auto">
            <a:xfrm>
              <a:off x="2308" y="2724"/>
              <a:ext cx="2" cy="7"/>
            </a:xfrm>
            <a:prstGeom prst="rect">
              <a:avLst/>
            </a:prstGeom>
            <a:solidFill>
              <a:srgbClr val="D2DAE4"/>
            </a:solidFill>
            <a:ln w="9525">
              <a:noFill/>
              <a:miter lim="800000"/>
              <a:headEnd/>
              <a:tailEnd/>
            </a:ln>
          </p:spPr>
          <p:txBody>
            <a:bodyPr/>
            <a:lstStyle/>
            <a:p>
              <a:endParaRPr lang="zh-CN" altLang="en-US"/>
            </a:p>
          </p:txBody>
        </p:sp>
        <p:sp>
          <p:nvSpPr>
            <p:cNvPr id="197" name="Freeform 141"/>
            <p:cNvSpPr>
              <a:spLocks noChangeAspect="1"/>
            </p:cNvSpPr>
            <p:nvPr/>
          </p:nvSpPr>
          <p:spPr bwMode="auto">
            <a:xfrm>
              <a:off x="2331" y="2842"/>
              <a:ext cx="92" cy="37"/>
            </a:xfrm>
            <a:custGeom>
              <a:avLst/>
              <a:gdLst/>
              <a:ahLst/>
              <a:cxnLst>
                <a:cxn ang="0">
                  <a:pos x="0" y="0"/>
                </a:cxn>
                <a:cxn ang="0">
                  <a:pos x="92" y="9"/>
                </a:cxn>
                <a:cxn ang="0">
                  <a:pos x="92" y="37"/>
                </a:cxn>
                <a:cxn ang="0">
                  <a:pos x="0" y="26"/>
                </a:cxn>
                <a:cxn ang="0">
                  <a:pos x="0" y="0"/>
                </a:cxn>
              </a:cxnLst>
              <a:rect l="0" t="0" r="r" b="b"/>
              <a:pathLst>
                <a:path w="92" h="37">
                  <a:moveTo>
                    <a:pt x="0" y="0"/>
                  </a:moveTo>
                  <a:lnTo>
                    <a:pt x="92" y="9"/>
                  </a:lnTo>
                  <a:lnTo>
                    <a:pt x="92" y="37"/>
                  </a:lnTo>
                  <a:lnTo>
                    <a:pt x="0" y="26"/>
                  </a:lnTo>
                  <a:lnTo>
                    <a:pt x="0" y="0"/>
                  </a:lnTo>
                  <a:close/>
                </a:path>
              </a:pathLst>
            </a:custGeom>
            <a:solidFill>
              <a:srgbClr val="697F9A"/>
            </a:solidFill>
            <a:ln w="9525">
              <a:noFill/>
              <a:round/>
              <a:headEnd/>
              <a:tailEnd/>
            </a:ln>
          </p:spPr>
          <p:txBody>
            <a:bodyPr/>
            <a:lstStyle/>
            <a:p>
              <a:endParaRPr lang="zh-CN" altLang="en-US"/>
            </a:p>
          </p:txBody>
        </p:sp>
        <p:sp>
          <p:nvSpPr>
            <p:cNvPr id="198" name="Freeform 142"/>
            <p:cNvSpPr>
              <a:spLocks noChangeAspect="1"/>
            </p:cNvSpPr>
            <p:nvPr/>
          </p:nvSpPr>
          <p:spPr bwMode="auto">
            <a:xfrm>
              <a:off x="2331" y="2844"/>
              <a:ext cx="17" cy="24"/>
            </a:xfrm>
            <a:custGeom>
              <a:avLst/>
              <a:gdLst/>
              <a:ahLst/>
              <a:cxnLst>
                <a:cxn ang="0">
                  <a:pos x="0" y="21"/>
                </a:cxn>
                <a:cxn ang="0">
                  <a:pos x="17" y="24"/>
                </a:cxn>
                <a:cxn ang="0">
                  <a:pos x="17" y="2"/>
                </a:cxn>
                <a:cxn ang="0">
                  <a:pos x="0" y="0"/>
                </a:cxn>
                <a:cxn ang="0">
                  <a:pos x="0" y="21"/>
                </a:cxn>
              </a:cxnLst>
              <a:rect l="0" t="0" r="r" b="b"/>
              <a:pathLst>
                <a:path w="17" h="24">
                  <a:moveTo>
                    <a:pt x="0" y="21"/>
                  </a:moveTo>
                  <a:lnTo>
                    <a:pt x="17" y="24"/>
                  </a:lnTo>
                  <a:lnTo>
                    <a:pt x="17" y="2"/>
                  </a:lnTo>
                  <a:lnTo>
                    <a:pt x="0" y="0"/>
                  </a:lnTo>
                  <a:lnTo>
                    <a:pt x="0" y="21"/>
                  </a:lnTo>
                  <a:close/>
                </a:path>
              </a:pathLst>
            </a:custGeom>
            <a:solidFill>
              <a:srgbClr val="8AA5BC"/>
            </a:solidFill>
            <a:ln w="9525">
              <a:noFill/>
              <a:round/>
              <a:headEnd/>
              <a:tailEnd/>
            </a:ln>
          </p:spPr>
          <p:txBody>
            <a:bodyPr/>
            <a:lstStyle/>
            <a:p>
              <a:endParaRPr lang="zh-CN" altLang="en-US"/>
            </a:p>
          </p:txBody>
        </p:sp>
        <p:sp>
          <p:nvSpPr>
            <p:cNvPr id="199" name="Freeform 143"/>
            <p:cNvSpPr>
              <a:spLocks noChangeAspect="1"/>
            </p:cNvSpPr>
            <p:nvPr/>
          </p:nvSpPr>
          <p:spPr bwMode="auto">
            <a:xfrm>
              <a:off x="2348" y="2846"/>
              <a:ext cx="54" cy="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200" name="Freeform 144"/>
            <p:cNvSpPr>
              <a:spLocks noChangeAspect="1"/>
            </p:cNvSpPr>
            <p:nvPr/>
          </p:nvSpPr>
          <p:spPr bwMode="auto">
            <a:xfrm>
              <a:off x="2331" y="2842"/>
              <a:ext cx="17" cy="4"/>
            </a:xfrm>
            <a:custGeom>
              <a:avLst/>
              <a:gdLst/>
              <a:ahLst/>
              <a:cxnLst>
                <a:cxn ang="0">
                  <a:pos x="0" y="2"/>
                </a:cxn>
                <a:cxn ang="0">
                  <a:pos x="0" y="0"/>
                </a:cxn>
                <a:cxn ang="0">
                  <a:pos x="17" y="4"/>
                </a:cxn>
                <a:cxn ang="0">
                  <a:pos x="17" y="4"/>
                </a:cxn>
                <a:cxn ang="0">
                  <a:pos x="0" y="2"/>
                </a:cxn>
              </a:cxnLst>
              <a:rect l="0" t="0" r="r" b="b"/>
              <a:pathLst>
                <a:path w="17" h="4">
                  <a:moveTo>
                    <a:pt x="0" y="2"/>
                  </a:moveTo>
                  <a:lnTo>
                    <a:pt x="0" y="0"/>
                  </a:lnTo>
                  <a:lnTo>
                    <a:pt x="17" y="4"/>
                  </a:lnTo>
                  <a:lnTo>
                    <a:pt x="17" y="4"/>
                  </a:lnTo>
                  <a:lnTo>
                    <a:pt x="0" y="2"/>
                  </a:lnTo>
                  <a:close/>
                </a:path>
              </a:pathLst>
            </a:custGeom>
            <a:solidFill>
              <a:srgbClr val="A4B4CB"/>
            </a:solidFill>
            <a:ln w="9525">
              <a:noFill/>
              <a:round/>
              <a:headEnd/>
              <a:tailEnd/>
            </a:ln>
          </p:spPr>
          <p:txBody>
            <a:bodyPr/>
            <a:lstStyle/>
            <a:p>
              <a:endParaRPr lang="zh-CN" altLang="en-US"/>
            </a:p>
          </p:txBody>
        </p:sp>
        <p:sp>
          <p:nvSpPr>
            <p:cNvPr id="201" name="Freeform 145"/>
            <p:cNvSpPr>
              <a:spLocks noChangeAspect="1"/>
            </p:cNvSpPr>
            <p:nvPr/>
          </p:nvSpPr>
          <p:spPr bwMode="auto">
            <a:xfrm>
              <a:off x="2348" y="2846"/>
              <a:ext cx="54" cy="10"/>
            </a:xfrm>
            <a:custGeom>
              <a:avLst/>
              <a:gdLst/>
              <a:ahLst/>
              <a:cxnLst>
                <a:cxn ang="0">
                  <a:pos x="0" y="0"/>
                </a:cxn>
                <a:cxn ang="0">
                  <a:pos x="23" y="3"/>
                </a:cxn>
                <a:cxn ang="0">
                  <a:pos x="23" y="4"/>
                </a:cxn>
                <a:cxn ang="0">
                  <a:pos x="7" y="3"/>
                </a:cxn>
                <a:cxn ang="0">
                  <a:pos x="0" y="0"/>
                </a:cxn>
              </a:cxnLst>
              <a:rect l="0" t="0" r="r" b="b"/>
              <a:pathLst>
                <a:path w="23" h="4">
                  <a:moveTo>
                    <a:pt x="0" y="0"/>
                  </a:moveTo>
                  <a:cubicBezTo>
                    <a:pt x="0" y="0"/>
                    <a:pt x="6" y="4"/>
                    <a:pt x="23" y="3"/>
                  </a:cubicBezTo>
                  <a:cubicBezTo>
                    <a:pt x="23" y="4"/>
                    <a:pt x="23" y="4"/>
                    <a:pt x="23" y="4"/>
                  </a:cubicBezTo>
                  <a:cubicBezTo>
                    <a:pt x="23" y="4"/>
                    <a:pt x="13" y="4"/>
                    <a:pt x="7" y="3"/>
                  </a:cubicBezTo>
                  <a:cubicBezTo>
                    <a:pt x="0" y="1"/>
                    <a:pt x="0" y="0"/>
                    <a:pt x="0" y="0"/>
                  </a:cubicBezTo>
                  <a:close/>
                </a:path>
              </a:pathLst>
            </a:custGeom>
            <a:solidFill>
              <a:srgbClr val="A4B4CB"/>
            </a:solidFill>
            <a:ln w="9525">
              <a:noFill/>
              <a:round/>
              <a:headEnd/>
              <a:tailEnd/>
            </a:ln>
          </p:spPr>
          <p:txBody>
            <a:bodyPr/>
            <a:lstStyle/>
            <a:p>
              <a:endParaRPr lang="zh-CN" altLang="en-US"/>
            </a:p>
          </p:txBody>
        </p:sp>
        <p:sp>
          <p:nvSpPr>
            <p:cNvPr id="202" name="Rectangle 146"/>
            <p:cNvSpPr>
              <a:spLocks noChangeAspect="1" noChangeArrowheads="1"/>
            </p:cNvSpPr>
            <p:nvPr/>
          </p:nvSpPr>
          <p:spPr bwMode="auto">
            <a:xfrm>
              <a:off x="2402" y="2856"/>
              <a:ext cx="2" cy="7"/>
            </a:xfrm>
            <a:prstGeom prst="rect">
              <a:avLst/>
            </a:prstGeom>
            <a:solidFill>
              <a:srgbClr val="D2DAE4"/>
            </a:solidFill>
            <a:ln w="9525">
              <a:noFill/>
              <a:miter lim="800000"/>
              <a:headEnd/>
              <a:tailEnd/>
            </a:ln>
          </p:spPr>
          <p:txBody>
            <a:bodyPr/>
            <a:lstStyle/>
            <a:p>
              <a:endParaRPr lang="zh-CN" altLang="en-US"/>
            </a:p>
          </p:txBody>
        </p:sp>
        <p:sp>
          <p:nvSpPr>
            <p:cNvPr id="203" name="Freeform 147"/>
            <p:cNvSpPr>
              <a:spLocks noChangeAspect="1"/>
            </p:cNvSpPr>
            <p:nvPr/>
          </p:nvSpPr>
          <p:spPr bwMode="auto">
            <a:xfrm>
              <a:off x="2331" y="2811"/>
              <a:ext cx="92" cy="38"/>
            </a:xfrm>
            <a:custGeom>
              <a:avLst/>
              <a:gdLst/>
              <a:ahLst/>
              <a:cxnLst>
                <a:cxn ang="0">
                  <a:pos x="0" y="0"/>
                </a:cxn>
                <a:cxn ang="0">
                  <a:pos x="92" y="9"/>
                </a:cxn>
                <a:cxn ang="0">
                  <a:pos x="92" y="38"/>
                </a:cxn>
                <a:cxn ang="0">
                  <a:pos x="0" y="28"/>
                </a:cxn>
                <a:cxn ang="0">
                  <a:pos x="0" y="0"/>
                </a:cxn>
              </a:cxnLst>
              <a:rect l="0" t="0" r="r" b="b"/>
              <a:pathLst>
                <a:path w="92" h="38">
                  <a:moveTo>
                    <a:pt x="0" y="0"/>
                  </a:moveTo>
                  <a:lnTo>
                    <a:pt x="92" y="9"/>
                  </a:lnTo>
                  <a:lnTo>
                    <a:pt x="92" y="38"/>
                  </a:lnTo>
                  <a:lnTo>
                    <a:pt x="0" y="28"/>
                  </a:lnTo>
                  <a:lnTo>
                    <a:pt x="0" y="0"/>
                  </a:lnTo>
                  <a:close/>
                </a:path>
              </a:pathLst>
            </a:custGeom>
            <a:solidFill>
              <a:srgbClr val="697F9A"/>
            </a:solidFill>
            <a:ln w="9525">
              <a:noFill/>
              <a:round/>
              <a:headEnd/>
              <a:tailEnd/>
            </a:ln>
          </p:spPr>
          <p:txBody>
            <a:bodyPr/>
            <a:lstStyle/>
            <a:p>
              <a:endParaRPr lang="zh-CN" altLang="en-US"/>
            </a:p>
          </p:txBody>
        </p:sp>
        <p:sp>
          <p:nvSpPr>
            <p:cNvPr id="204" name="Freeform 148"/>
            <p:cNvSpPr>
              <a:spLocks noChangeAspect="1"/>
            </p:cNvSpPr>
            <p:nvPr/>
          </p:nvSpPr>
          <p:spPr bwMode="auto">
            <a:xfrm>
              <a:off x="2331" y="2813"/>
              <a:ext cx="17" cy="24"/>
            </a:xfrm>
            <a:custGeom>
              <a:avLst/>
              <a:gdLst/>
              <a:ahLst/>
              <a:cxnLst>
                <a:cxn ang="0">
                  <a:pos x="0" y="22"/>
                </a:cxn>
                <a:cxn ang="0">
                  <a:pos x="17" y="24"/>
                </a:cxn>
                <a:cxn ang="0">
                  <a:pos x="17" y="3"/>
                </a:cxn>
                <a:cxn ang="0">
                  <a:pos x="0" y="0"/>
                </a:cxn>
                <a:cxn ang="0">
                  <a:pos x="0" y="22"/>
                </a:cxn>
              </a:cxnLst>
              <a:rect l="0" t="0" r="r" b="b"/>
              <a:pathLst>
                <a:path w="17" h="24">
                  <a:moveTo>
                    <a:pt x="0" y="22"/>
                  </a:moveTo>
                  <a:lnTo>
                    <a:pt x="17" y="24"/>
                  </a:lnTo>
                  <a:lnTo>
                    <a:pt x="17" y="3"/>
                  </a:lnTo>
                  <a:lnTo>
                    <a:pt x="0" y="0"/>
                  </a:lnTo>
                  <a:lnTo>
                    <a:pt x="0" y="22"/>
                  </a:lnTo>
                  <a:close/>
                </a:path>
              </a:pathLst>
            </a:custGeom>
            <a:solidFill>
              <a:srgbClr val="8AA5BC"/>
            </a:solidFill>
            <a:ln w="9525">
              <a:noFill/>
              <a:round/>
              <a:headEnd/>
              <a:tailEnd/>
            </a:ln>
          </p:spPr>
          <p:txBody>
            <a:bodyPr/>
            <a:lstStyle/>
            <a:p>
              <a:endParaRPr lang="zh-CN" altLang="en-US"/>
            </a:p>
          </p:txBody>
        </p:sp>
        <p:sp>
          <p:nvSpPr>
            <p:cNvPr id="205" name="Freeform 149"/>
            <p:cNvSpPr>
              <a:spLocks noChangeAspect="1"/>
            </p:cNvSpPr>
            <p:nvPr/>
          </p:nvSpPr>
          <p:spPr bwMode="auto">
            <a:xfrm>
              <a:off x="2348" y="2816"/>
              <a:ext cx="54" cy="33"/>
            </a:xfrm>
            <a:custGeom>
              <a:avLst/>
              <a:gdLst/>
              <a:ahLst/>
              <a:cxnLst>
                <a:cxn ang="0">
                  <a:pos x="0" y="9"/>
                </a:cxn>
                <a:cxn ang="0">
                  <a:pos x="23" y="7"/>
                </a:cxn>
                <a:cxn ang="0">
                  <a:pos x="23" y="4"/>
                </a:cxn>
                <a:cxn ang="0">
                  <a:pos x="0" y="0"/>
                </a:cxn>
                <a:cxn ang="0">
                  <a:pos x="0" y="9"/>
                </a:cxn>
              </a:cxnLst>
              <a:rect l="0" t="0" r="r" b="b"/>
              <a:pathLst>
                <a:path w="23" h="14">
                  <a:moveTo>
                    <a:pt x="0" y="9"/>
                  </a:moveTo>
                  <a:cubicBezTo>
                    <a:pt x="0" y="9"/>
                    <a:pt x="10" y="14"/>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206" name="Freeform 150"/>
            <p:cNvSpPr>
              <a:spLocks noChangeAspect="1"/>
            </p:cNvSpPr>
            <p:nvPr/>
          </p:nvSpPr>
          <p:spPr bwMode="auto">
            <a:xfrm>
              <a:off x="2331" y="2813"/>
              <a:ext cx="17" cy="3"/>
            </a:xfrm>
            <a:custGeom>
              <a:avLst/>
              <a:gdLst/>
              <a:ahLst/>
              <a:cxnLst>
                <a:cxn ang="0">
                  <a:pos x="0" y="0"/>
                </a:cxn>
                <a:cxn ang="0">
                  <a:pos x="0" y="0"/>
                </a:cxn>
                <a:cxn ang="0">
                  <a:pos x="17" y="3"/>
                </a:cxn>
                <a:cxn ang="0">
                  <a:pos x="17" y="3"/>
                </a:cxn>
                <a:cxn ang="0">
                  <a:pos x="0" y="0"/>
                </a:cxn>
              </a:cxnLst>
              <a:rect l="0" t="0" r="r" b="b"/>
              <a:pathLst>
                <a:path w="17" h="3">
                  <a:moveTo>
                    <a:pt x="0" y="0"/>
                  </a:moveTo>
                  <a:lnTo>
                    <a:pt x="0" y="0"/>
                  </a:lnTo>
                  <a:lnTo>
                    <a:pt x="17" y="3"/>
                  </a:lnTo>
                  <a:lnTo>
                    <a:pt x="17" y="3"/>
                  </a:lnTo>
                  <a:lnTo>
                    <a:pt x="0" y="0"/>
                  </a:lnTo>
                  <a:close/>
                </a:path>
              </a:pathLst>
            </a:custGeom>
            <a:solidFill>
              <a:srgbClr val="A4B4CB"/>
            </a:solidFill>
            <a:ln w="9525">
              <a:noFill/>
              <a:round/>
              <a:headEnd/>
              <a:tailEnd/>
            </a:ln>
          </p:spPr>
          <p:txBody>
            <a:bodyPr/>
            <a:lstStyle/>
            <a:p>
              <a:endParaRPr lang="zh-CN" altLang="en-US"/>
            </a:p>
          </p:txBody>
        </p:sp>
        <p:sp>
          <p:nvSpPr>
            <p:cNvPr id="207" name="Freeform 151"/>
            <p:cNvSpPr>
              <a:spLocks noChangeAspect="1"/>
            </p:cNvSpPr>
            <p:nvPr/>
          </p:nvSpPr>
          <p:spPr bwMode="auto">
            <a:xfrm>
              <a:off x="2348" y="2816"/>
              <a:ext cx="54" cy="12"/>
            </a:xfrm>
            <a:custGeom>
              <a:avLst/>
              <a:gdLst/>
              <a:ahLst/>
              <a:cxnLst>
                <a:cxn ang="0">
                  <a:pos x="0" y="0"/>
                </a:cxn>
                <a:cxn ang="0">
                  <a:pos x="23" y="4"/>
                </a:cxn>
                <a:cxn ang="0">
                  <a:pos x="23" y="4"/>
                </a:cxn>
                <a:cxn ang="0">
                  <a:pos x="7" y="3"/>
                </a:cxn>
                <a:cxn ang="0">
                  <a:pos x="0" y="0"/>
                </a:cxn>
              </a:cxnLst>
              <a:rect l="0" t="0" r="r" b="b"/>
              <a:pathLst>
                <a:path w="23" h="5">
                  <a:moveTo>
                    <a:pt x="0" y="0"/>
                  </a:moveTo>
                  <a:cubicBezTo>
                    <a:pt x="0" y="0"/>
                    <a:pt x="6" y="5"/>
                    <a:pt x="23" y="4"/>
                  </a:cubicBezTo>
                  <a:cubicBezTo>
                    <a:pt x="23" y="4"/>
                    <a:pt x="23" y="4"/>
                    <a:pt x="23" y="4"/>
                  </a:cubicBezTo>
                  <a:cubicBezTo>
                    <a:pt x="23" y="4"/>
                    <a:pt x="13" y="5"/>
                    <a:pt x="7" y="3"/>
                  </a:cubicBezTo>
                  <a:cubicBezTo>
                    <a:pt x="0" y="2"/>
                    <a:pt x="0" y="0"/>
                    <a:pt x="0" y="0"/>
                  </a:cubicBezTo>
                  <a:close/>
                </a:path>
              </a:pathLst>
            </a:custGeom>
            <a:solidFill>
              <a:srgbClr val="A4B4CB"/>
            </a:solidFill>
            <a:ln w="9525">
              <a:noFill/>
              <a:round/>
              <a:headEnd/>
              <a:tailEnd/>
            </a:ln>
          </p:spPr>
          <p:txBody>
            <a:bodyPr/>
            <a:lstStyle/>
            <a:p>
              <a:endParaRPr lang="zh-CN" altLang="en-US"/>
            </a:p>
          </p:txBody>
        </p:sp>
        <p:sp>
          <p:nvSpPr>
            <p:cNvPr id="208" name="Rectangle 152"/>
            <p:cNvSpPr>
              <a:spLocks noChangeAspect="1" noChangeArrowheads="1"/>
            </p:cNvSpPr>
            <p:nvPr/>
          </p:nvSpPr>
          <p:spPr bwMode="auto">
            <a:xfrm>
              <a:off x="2402" y="2825"/>
              <a:ext cx="2" cy="7"/>
            </a:xfrm>
            <a:prstGeom prst="rect">
              <a:avLst/>
            </a:prstGeom>
            <a:solidFill>
              <a:srgbClr val="D2DAE4"/>
            </a:solidFill>
            <a:ln w="9525">
              <a:noFill/>
              <a:miter lim="800000"/>
              <a:headEnd/>
              <a:tailEnd/>
            </a:ln>
          </p:spPr>
          <p:txBody>
            <a:bodyPr/>
            <a:lstStyle/>
            <a:p>
              <a:endParaRPr lang="zh-CN" altLang="en-US"/>
            </a:p>
          </p:txBody>
        </p:sp>
        <p:sp>
          <p:nvSpPr>
            <p:cNvPr id="209" name="Freeform 153"/>
            <p:cNvSpPr>
              <a:spLocks noChangeAspect="1"/>
            </p:cNvSpPr>
            <p:nvPr/>
          </p:nvSpPr>
          <p:spPr bwMode="auto">
            <a:xfrm>
              <a:off x="2331" y="2780"/>
              <a:ext cx="92" cy="38"/>
            </a:xfrm>
            <a:custGeom>
              <a:avLst/>
              <a:gdLst/>
              <a:ahLst/>
              <a:cxnLst>
                <a:cxn ang="0">
                  <a:pos x="0" y="0"/>
                </a:cxn>
                <a:cxn ang="0">
                  <a:pos x="92" y="12"/>
                </a:cxn>
                <a:cxn ang="0">
                  <a:pos x="92" y="38"/>
                </a:cxn>
                <a:cxn ang="0">
                  <a:pos x="0" y="29"/>
                </a:cxn>
                <a:cxn ang="0">
                  <a:pos x="0" y="0"/>
                </a:cxn>
              </a:cxnLst>
              <a:rect l="0" t="0" r="r" b="b"/>
              <a:pathLst>
                <a:path w="92" h="38">
                  <a:moveTo>
                    <a:pt x="0" y="0"/>
                  </a:moveTo>
                  <a:lnTo>
                    <a:pt x="92" y="12"/>
                  </a:lnTo>
                  <a:lnTo>
                    <a:pt x="92" y="38"/>
                  </a:lnTo>
                  <a:lnTo>
                    <a:pt x="0" y="29"/>
                  </a:lnTo>
                  <a:lnTo>
                    <a:pt x="0" y="0"/>
                  </a:lnTo>
                  <a:close/>
                </a:path>
              </a:pathLst>
            </a:custGeom>
            <a:solidFill>
              <a:srgbClr val="697F9A"/>
            </a:solidFill>
            <a:ln w="9525">
              <a:noFill/>
              <a:round/>
              <a:headEnd/>
              <a:tailEnd/>
            </a:ln>
          </p:spPr>
          <p:txBody>
            <a:bodyPr/>
            <a:lstStyle/>
            <a:p>
              <a:endParaRPr lang="zh-CN" altLang="en-US"/>
            </a:p>
          </p:txBody>
        </p:sp>
        <p:sp>
          <p:nvSpPr>
            <p:cNvPr id="210" name="Freeform 154"/>
            <p:cNvSpPr>
              <a:spLocks noChangeAspect="1"/>
            </p:cNvSpPr>
            <p:nvPr/>
          </p:nvSpPr>
          <p:spPr bwMode="auto">
            <a:xfrm>
              <a:off x="2331" y="2783"/>
              <a:ext cx="17" cy="23"/>
            </a:xfrm>
            <a:custGeom>
              <a:avLst/>
              <a:gdLst/>
              <a:ahLst/>
              <a:cxnLst>
                <a:cxn ang="0">
                  <a:pos x="0" y="21"/>
                </a:cxn>
                <a:cxn ang="0">
                  <a:pos x="17" y="23"/>
                </a:cxn>
                <a:cxn ang="0">
                  <a:pos x="17" y="4"/>
                </a:cxn>
                <a:cxn ang="0">
                  <a:pos x="0" y="0"/>
                </a:cxn>
                <a:cxn ang="0">
                  <a:pos x="0" y="21"/>
                </a:cxn>
              </a:cxnLst>
              <a:rect l="0" t="0" r="r" b="b"/>
              <a:pathLst>
                <a:path w="17" h="23">
                  <a:moveTo>
                    <a:pt x="0" y="21"/>
                  </a:moveTo>
                  <a:lnTo>
                    <a:pt x="17" y="23"/>
                  </a:lnTo>
                  <a:lnTo>
                    <a:pt x="17" y="4"/>
                  </a:lnTo>
                  <a:lnTo>
                    <a:pt x="0" y="0"/>
                  </a:lnTo>
                  <a:lnTo>
                    <a:pt x="0" y="21"/>
                  </a:lnTo>
                  <a:close/>
                </a:path>
              </a:pathLst>
            </a:custGeom>
            <a:solidFill>
              <a:srgbClr val="8AA5BC"/>
            </a:solidFill>
            <a:ln w="9525">
              <a:noFill/>
              <a:round/>
              <a:headEnd/>
              <a:tailEnd/>
            </a:ln>
          </p:spPr>
          <p:txBody>
            <a:bodyPr/>
            <a:lstStyle/>
            <a:p>
              <a:endParaRPr lang="zh-CN" altLang="en-US"/>
            </a:p>
          </p:txBody>
        </p:sp>
        <p:sp>
          <p:nvSpPr>
            <p:cNvPr id="211" name="Freeform 155"/>
            <p:cNvSpPr>
              <a:spLocks noChangeAspect="1"/>
            </p:cNvSpPr>
            <p:nvPr/>
          </p:nvSpPr>
          <p:spPr bwMode="auto">
            <a:xfrm>
              <a:off x="2348" y="2787"/>
              <a:ext cx="54" cy="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headEnd/>
              <a:tailEnd/>
            </a:ln>
          </p:spPr>
          <p:txBody>
            <a:bodyPr/>
            <a:lstStyle/>
            <a:p>
              <a:endParaRPr lang="zh-CN" altLang="en-US"/>
            </a:p>
          </p:txBody>
        </p:sp>
        <p:sp>
          <p:nvSpPr>
            <p:cNvPr id="212" name="Freeform 156"/>
            <p:cNvSpPr>
              <a:spLocks noChangeAspect="1"/>
            </p:cNvSpPr>
            <p:nvPr/>
          </p:nvSpPr>
          <p:spPr bwMode="auto">
            <a:xfrm>
              <a:off x="2331" y="2783"/>
              <a:ext cx="17" cy="4"/>
            </a:xfrm>
            <a:custGeom>
              <a:avLst/>
              <a:gdLst/>
              <a:ahLst/>
              <a:cxnLst>
                <a:cxn ang="0">
                  <a:pos x="0" y="0"/>
                </a:cxn>
                <a:cxn ang="0">
                  <a:pos x="0" y="0"/>
                </a:cxn>
                <a:cxn ang="0">
                  <a:pos x="17" y="2"/>
                </a:cxn>
                <a:cxn ang="0">
                  <a:pos x="17" y="4"/>
                </a:cxn>
                <a:cxn ang="0">
                  <a:pos x="0" y="0"/>
                </a:cxn>
              </a:cxnLst>
              <a:rect l="0" t="0" r="r" b="b"/>
              <a:pathLst>
                <a:path w="17" h="4">
                  <a:moveTo>
                    <a:pt x="0" y="0"/>
                  </a:moveTo>
                  <a:lnTo>
                    <a:pt x="0" y="0"/>
                  </a:lnTo>
                  <a:lnTo>
                    <a:pt x="17" y="2"/>
                  </a:lnTo>
                  <a:lnTo>
                    <a:pt x="17" y="4"/>
                  </a:lnTo>
                  <a:lnTo>
                    <a:pt x="0" y="0"/>
                  </a:lnTo>
                  <a:close/>
                </a:path>
              </a:pathLst>
            </a:custGeom>
            <a:solidFill>
              <a:srgbClr val="A4B4CB"/>
            </a:solidFill>
            <a:ln w="9525">
              <a:noFill/>
              <a:round/>
              <a:headEnd/>
              <a:tailEnd/>
            </a:ln>
          </p:spPr>
          <p:txBody>
            <a:bodyPr/>
            <a:lstStyle/>
            <a:p>
              <a:endParaRPr lang="zh-CN" altLang="en-US"/>
            </a:p>
          </p:txBody>
        </p:sp>
        <p:sp>
          <p:nvSpPr>
            <p:cNvPr id="213" name="Freeform 157"/>
            <p:cNvSpPr>
              <a:spLocks noChangeAspect="1"/>
            </p:cNvSpPr>
            <p:nvPr/>
          </p:nvSpPr>
          <p:spPr bwMode="auto">
            <a:xfrm>
              <a:off x="2348" y="2785"/>
              <a:ext cx="54" cy="12"/>
            </a:xfrm>
            <a:custGeom>
              <a:avLst/>
              <a:gdLst/>
              <a:ahLst/>
              <a:cxnLst>
                <a:cxn ang="0">
                  <a:pos x="0" y="0"/>
                </a:cxn>
                <a:cxn ang="0">
                  <a:pos x="23" y="4"/>
                </a:cxn>
                <a:cxn ang="0">
                  <a:pos x="23" y="4"/>
                </a:cxn>
                <a:cxn ang="0">
                  <a:pos x="7" y="3"/>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7"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214" name="Rectangle 158"/>
            <p:cNvSpPr>
              <a:spLocks noChangeAspect="1" noChangeArrowheads="1"/>
            </p:cNvSpPr>
            <p:nvPr/>
          </p:nvSpPr>
          <p:spPr bwMode="auto">
            <a:xfrm>
              <a:off x="2402" y="2794"/>
              <a:ext cx="2" cy="8"/>
            </a:xfrm>
            <a:prstGeom prst="rect">
              <a:avLst/>
            </a:prstGeom>
            <a:solidFill>
              <a:srgbClr val="D2DAE4"/>
            </a:solidFill>
            <a:ln w="9525">
              <a:noFill/>
              <a:miter lim="800000"/>
              <a:headEnd/>
              <a:tailEnd/>
            </a:ln>
          </p:spPr>
          <p:txBody>
            <a:bodyPr/>
            <a:lstStyle/>
            <a:p>
              <a:endParaRPr lang="zh-CN" altLang="en-US"/>
            </a:p>
          </p:txBody>
        </p:sp>
        <p:sp>
          <p:nvSpPr>
            <p:cNvPr id="215" name="Freeform 159"/>
            <p:cNvSpPr>
              <a:spLocks noChangeAspect="1"/>
            </p:cNvSpPr>
            <p:nvPr/>
          </p:nvSpPr>
          <p:spPr bwMode="auto">
            <a:xfrm>
              <a:off x="2331" y="2750"/>
              <a:ext cx="92" cy="40"/>
            </a:xfrm>
            <a:custGeom>
              <a:avLst/>
              <a:gdLst/>
              <a:ahLst/>
              <a:cxnLst>
                <a:cxn ang="0">
                  <a:pos x="0" y="0"/>
                </a:cxn>
                <a:cxn ang="0">
                  <a:pos x="92" y="11"/>
                </a:cxn>
                <a:cxn ang="0">
                  <a:pos x="92" y="40"/>
                </a:cxn>
                <a:cxn ang="0">
                  <a:pos x="0" y="28"/>
                </a:cxn>
                <a:cxn ang="0">
                  <a:pos x="0" y="0"/>
                </a:cxn>
              </a:cxnLst>
              <a:rect l="0" t="0" r="r" b="b"/>
              <a:pathLst>
                <a:path w="92" h="40">
                  <a:moveTo>
                    <a:pt x="0" y="0"/>
                  </a:moveTo>
                  <a:lnTo>
                    <a:pt x="92" y="11"/>
                  </a:lnTo>
                  <a:lnTo>
                    <a:pt x="92" y="40"/>
                  </a:lnTo>
                  <a:lnTo>
                    <a:pt x="0" y="28"/>
                  </a:lnTo>
                  <a:lnTo>
                    <a:pt x="0" y="0"/>
                  </a:lnTo>
                  <a:close/>
                </a:path>
              </a:pathLst>
            </a:custGeom>
            <a:solidFill>
              <a:srgbClr val="697F9A"/>
            </a:solidFill>
            <a:ln w="9525">
              <a:noFill/>
              <a:round/>
              <a:headEnd/>
              <a:tailEnd/>
            </a:ln>
          </p:spPr>
          <p:txBody>
            <a:bodyPr/>
            <a:lstStyle/>
            <a:p>
              <a:endParaRPr lang="zh-CN" altLang="en-US"/>
            </a:p>
          </p:txBody>
        </p:sp>
        <p:sp>
          <p:nvSpPr>
            <p:cNvPr id="216" name="Freeform 160"/>
            <p:cNvSpPr>
              <a:spLocks noChangeAspect="1"/>
            </p:cNvSpPr>
            <p:nvPr/>
          </p:nvSpPr>
          <p:spPr bwMode="auto">
            <a:xfrm>
              <a:off x="2331" y="2754"/>
              <a:ext cx="17" cy="22"/>
            </a:xfrm>
            <a:custGeom>
              <a:avLst/>
              <a:gdLst/>
              <a:ahLst/>
              <a:cxnLst>
                <a:cxn ang="0">
                  <a:pos x="0" y="22"/>
                </a:cxn>
                <a:cxn ang="0">
                  <a:pos x="17" y="22"/>
                </a:cxn>
                <a:cxn ang="0">
                  <a:pos x="17" y="3"/>
                </a:cxn>
                <a:cxn ang="0">
                  <a:pos x="0" y="0"/>
                </a:cxn>
                <a:cxn ang="0">
                  <a:pos x="0" y="22"/>
                </a:cxn>
              </a:cxnLst>
              <a:rect l="0" t="0" r="r" b="b"/>
              <a:pathLst>
                <a:path w="17" h="22">
                  <a:moveTo>
                    <a:pt x="0" y="22"/>
                  </a:moveTo>
                  <a:lnTo>
                    <a:pt x="17" y="22"/>
                  </a:lnTo>
                  <a:lnTo>
                    <a:pt x="17" y="3"/>
                  </a:lnTo>
                  <a:lnTo>
                    <a:pt x="0" y="0"/>
                  </a:lnTo>
                  <a:lnTo>
                    <a:pt x="0" y="22"/>
                  </a:lnTo>
                  <a:close/>
                </a:path>
              </a:pathLst>
            </a:custGeom>
            <a:solidFill>
              <a:srgbClr val="8AA5BC"/>
            </a:solidFill>
            <a:ln w="9525">
              <a:noFill/>
              <a:round/>
              <a:headEnd/>
              <a:tailEnd/>
            </a:ln>
          </p:spPr>
          <p:txBody>
            <a:bodyPr/>
            <a:lstStyle/>
            <a:p>
              <a:endParaRPr lang="zh-CN" altLang="en-US"/>
            </a:p>
          </p:txBody>
        </p:sp>
        <p:sp>
          <p:nvSpPr>
            <p:cNvPr id="217" name="Freeform 161"/>
            <p:cNvSpPr>
              <a:spLocks noChangeAspect="1"/>
            </p:cNvSpPr>
            <p:nvPr/>
          </p:nvSpPr>
          <p:spPr bwMode="auto">
            <a:xfrm>
              <a:off x="2348" y="2757"/>
              <a:ext cx="54" cy="30"/>
            </a:xfrm>
            <a:custGeom>
              <a:avLst/>
              <a:gdLst/>
              <a:ahLst/>
              <a:cxnLst>
                <a:cxn ang="0">
                  <a:pos x="0" y="8"/>
                </a:cxn>
                <a:cxn ang="0">
                  <a:pos x="23" y="7"/>
                </a:cxn>
                <a:cxn ang="0">
                  <a:pos x="23" y="3"/>
                </a:cxn>
                <a:cxn ang="0">
                  <a:pos x="0" y="0"/>
                </a:cxn>
                <a:cxn ang="0">
                  <a:pos x="0" y="8"/>
                </a:cxn>
              </a:cxnLst>
              <a:rect l="0" t="0" r="r" b="b"/>
              <a:pathLst>
                <a:path w="23" h="13">
                  <a:moveTo>
                    <a:pt x="0" y="8"/>
                  </a:moveTo>
                  <a:cubicBezTo>
                    <a:pt x="0" y="8"/>
                    <a:pt x="10" y="13"/>
                    <a:pt x="23" y="7"/>
                  </a:cubicBezTo>
                  <a:cubicBezTo>
                    <a:pt x="23" y="3"/>
                    <a:pt x="23" y="3"/>
                    <a:pt x="23" y="3"/>
                  </a:cubicBezTo>
                  <a:cubicBezTo>
                    <a:pt x="23" y="3"/>
                    <a:pt x="6" y="4"/>
                    <a:pt x="0" y="0"/>
                  </a:cubicBezTo>
                  <a:cubicBezTo>
                    <a:pt x="0" y="6"/>
                    <a:pt x="0" y="8"/>
                    <a:pt x="0" y="8"/>
                  </a:cubicBezTo>
                </a:path>
              </a:pathLst>
            </a:custGeom>
            <a:solidFill>
              <a:srgbClr val="B0BFCF"/>
            </a:solidFill>
            <a:ln w="9525">
              <a:noFill/>
              <a:round/>
              <a:headEnd/>
              <a:tailEnd/>
            </a:ln>
          </p:spPr>
          <p:txBody>
            <a:bodyPr/>
            <a:lstStyle/>
            <a:p>
              <a:endParaRPr lang="zh-CN" altLang="en-US"/>
            </a:p>
          </p:txBody>
        </p:sp>
        <p:sp>
          <p:nvSpPr>
            <p:cNvPr id="218" name="Freeform 162"/>
            <p:cNvSpPr>
              <a:spLocks noChangeAspect="1"/>
            </p:cNvSpPr>
            <p:nvPr/>
          </p:nvSpPr>
          <p:spPr bwMode="auto">
            <a:xfrm>
              <a:off x="2331" y="2752"/>
              <a:ext cx="17" cy="5"/>
            </a:xfrm>
            <a:custGeom>
              <a:avLst/>
              <a:gdLst/>
              <a:ahLst/>
              <a:cxnLst>
                <a:cxn ang="0">
                  <a:pos x="0" y="2"/>
                </a:cxn>
                <a:cxn ang="0">
                  <a:pos x="0" y="0"/>
                </a:cxn>
                <a:cxn ang="0">
                  <a:pos x="17" y="2"/>
                </a:cxn>
                <a:cxn ang="0">
                  <a:pos x="17" y="5"/>
                </a:cxn>
                <a:cxn ang="0">
                  <a:pos x="0" y="2"/>
                </a:cxn>
              </a:cxnLst>
              <a:rect l="0" t="0" r="r" b="b"/>
              <a:pathLst>
                <a:path w="17" h="5">
                  <a:moveTo>
                    <a:pt x="0" y="2"/>
                  </a:moveTo>
                  <a:lnTo>
                    <a:pt x="0" y="0"/>
                  </a:lnTo>
                  <a:lnTo>
                    <a:pt x="17" y="2"/>
                  </a:lnTo>
                  <a:lnTo>
                    <a:pt x="17" y="5"/>
                  </a:lnTo>
                  <a:lnTo>
                    <a:pt x="0" y="2"/>
                  </a:lnTo>
                  <a:close/>
                </a:path>
              </a:pathLst>
            </a:custGeom>
            <a:solidFill>
              <a:srgbClr val="A4B4CB"/>
            </a:solidFill>
            <a:ln w="9525">
              <a:noFill/>
              <a:round/>
              <a:headEnd/>
              <a:tailEnd/>
            </a:ln>
          </p:spPr>
          <p:txBody>
            <a:bodyPr/>
            <a:lstStyle/>
            <a:p>
              <a:endParaRPr lang="zh-CN" altLang="en-US"/>
            </a:p>
          </p:txBody>
        </p:sp>
        <p:sp>
          <p:nvSpPr>
            <p:cNvPr id="219" name="Freeform 163"/>
            <p:cNvSpPr>
              <a:spLocks noChangeAspect="1"/>
            </p:cNvSpPr>
            <p:nvPr/>
          </p:nvSpPr>
          <p:spPr bwMode="auto">
            <a:xfrm>
              <a:off x="2348" y="2754"/>
              <a:ext cx="54" cy="12"/>
            </a:xfrm>
            <a:custGeom>
              <a:avLst/>
              <a:gdLst/>
              <a:ahLst/>
              <a:cxnLst>
                <a:cxn ang="0">
                  <a:pos x="0" y="0"/>
                </a:cxn>
                <a:cxn ang="0">
                  <a:pos x="23" y="4"/>
                </a:cxn>
                <a:cxn ang="0">
                  <a:pos x="23" y="4"/>
                </a:cxn>
                <a:cxn ang="0">
                  <a:pos x="7" y="4"/>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7" y="4"/>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220" name="Freeform 164"/>
            <p:cNvSpPr>
              <a:spLocks noChangeAspect="1"/>
            </p:cNvSpPr>
            <p:nvPr/>
          </p:nvSpPr>
          <p:spPr bwMode="auto">
            <a:xfrm>
              <a:off x="2402" y="2764"/>
              <a:ext cx="2" cy="9"/>
            </a:xfrm>
            <a:custGeom>
              <a:avLst/>
              <a:gdLst/>
              <a:ahLst/>
              <a:cxnLst>
                <a:cxn ang="0">
                  <a:pos x="2" y="7"/>
                </a:cxn>
                <a:cxn ang="0">
                  <a:pos x="0" y="9"/>
                </a:cxn>
                <a:cxn ang="0">
                  <a:pos x="0" y="0"/>
                </a:cxn>
                <a:cxn ang="0">
                  <a:pos x="2" y="2"/>
                </a:cxn>
                <a:cxn ang="0">
                  <a:pos x="2" y="7"/>
                </a:cxn>
              </a:cxnLst>
              <a:rect l="0" t="0" r="r" b="b"/>
              <a:pathLst>
                <a:path w="2" h="9">
                  <a:moveTo>
                    <a:pt x="2" y="7"/>
                  </a:moveTo>
                  <a:lnTo>
                    <a:pt x="0" y="9"/>
                  </a:lnTo>
                  <a:lnTo>
                    <a:pt x="0" y="0"/>
                  </a:lnTo>
                  <a:lnTo>
                    <a:pt x="2" y="2"/>
                  </a:lnTo>
                  <a:lnTo>
                    <a:pt x="2" y="7"/>
                  </a:lnTo>
                  <a:close/>
                </a:path>
              </a:pathLst>
            </a:custGeom>
            <a:solidFill>
              <a:srgbClr val="D2DAE4"/>
            </a:solidFill>
            <a:ln w="9525">
              <a:noFill/>
              <a:round/>
              <a:headEnd/>
              <a:tailEnd/>
            </a:ln>
          </p:spPr>
          <p:txBody>
            <a:bodyPr/>
            <a:lstStyle/>
            <a:p>
              <a:endParaRPr lang="zh-CN" altLang="en-US"/>
            </a:p>
          </p:txBody>
        </p:sp>
        <p:sp>
          <p:nvSpPr>
            <p:cNvPr id="221" name="Freeform 165"/>
            <p:cNvSpPr>
              <a:spLocks noChangeAspect="1"/>
            </p:cNvSpPr>
            <p:nvPr/>
          </p:nvSpPr>
          <p:spPr bwMode="auto">
            <a:xfrm>
              <a:off x="2331" y="2721"/>
              <a:ext cx="92" cy="38"/>
            </a:xfrm>
            <a:custGeom>
              <a:avLst/>
              <a:gdLst/>
              <a:ahLst/>
              <a:cxnLst>
                <a:cxn ang="0">
                  <a:pos x="0" y="0"/>
                </a:cxn>
                <a:cxn ang="0">
                  <a:pos x="92" y="10"/>
                </a:cxn>
                <a:cxn ang="0">
                  <a:pos x="92" y="38"/>
                </a:cxn>
                <a:cxn ang="0">
                  <a:pos x="0" y="26"/>
                </a:cxn>
                <a:cxn ang="0">
                  <a:pos x="0" y="0"/>
                </a:cxn>
              </a:cxnLst>
              <a:rect l="0" t="0" r="r" b="b"/>
              <a:pathLst>
                <a:path w="92" h="38">
                  <a:moveTo>
                    <a:pt x="0" y="0"/>
                  </a:moveTo>
                  <a:lnTo>
                    <a:pt x="92" y="10"/>
                  </a:lnTo>
                  <a:lnTo>
                    <a:pt x="92" y="38"/>
                  </a:lnTo>
                  <a:lnTo>
                    <a:pt x="0" y="26"/>
                  </a:lnTo>
                  <a:lnTo>
                    <a:pt x="0" y="0"/>
                  </a:lnTo>
                  <a:close/>
                </a:path>
              </a:pathLst>
            </a:custGeom>
            <a:solidFill>
              <a:srgbClr val="697F9A"/>
            </a:solidFill>
            <a:ln w="9525">
              <a:noFill/>
              <a:round/>
              <a:headEnd/>
              <a:tailEnd/>
            </a:ln>
          </p:spPr>
          <p:txBody>
            <a:bodyPr/>
            <a:lstStyle/>
            <a:p>
              <a:endParaRPr lang="zh-CN" altLang="en-US"/>
            </a:p>
          </p:txBody>
        </p:sp>
        <p:sp>
          <p:nvSpPr>
            <p:cNvPr id="222" name="Freeform 166"/>
            <p:cNvSpPr>
              <a:spLocks noChangeAspect="1"/>
            </p:cNvSpPr>
            <p:nvPr/>
          </p:nvSpPr>
          <p:spPr bwMode="auto">
            <a:xfrm>
              <a:off x="2331" y="2724"/>
              <a:ext cx="17" cy="23"/>
            </a:xfrm>
            <a:custGeom>
              <a:avLst/>
              <a:gdLst/>
              <a:ahLst/>
              <a:cxnLst>
                <a:cxn ang="0">
                  <a:pos x="0" y="21"/>
                </a:cxn>
                <a:cxn ang="0">
                  <a:pos x="17" y="23"/>
                </a:cxn>
                <a:cxn ang="0">
                  <a:pos x="17" y="2"/>
                </a:cxn>
                <a:cxn ang="0">
                  <a:pos x="0" y="0"/>
                </a:cxn>
                <a:cxn ang="0">
                  <a:pos x="0" y="21"/>
                </a:cxn>
              </a:cxnLst>
              <a:rect l="0" t="0" r="r" b="b"/>
              <a:pathLst>
                <a:path w="17" h="23">
                  <a:moveTo>
                    <a:pt x="0" y="21"/>
                  </a:moveTo>
                  <a:lnTo>
                    <a:pt x="17" y="23"/>
                  </a:lnTo>
                  <a:lnTo>
                    <a:pt x="17" y="2"/>
                  </a:lnTo>
                  <a:lnTo>
                    <a:pt x="0" y="0"/>
                  </a:lnTo>
                  <a:lnTo>
                    <a:pt x="0" y="21"/>
                  </a:lnTo>
                  <a:close/>
                </a:path>
              </a:pathLst>
            </a:custGeom>
            <a:solidFill>
              <a:srgbClr val="8AA5BC"/>
            </a:solidFill>
            <a:ln w="9525">
              <a:noFill/>
              <a:round/>
              <a:headEnd/>
              <a:tailEnd/>
            </a:ln>
          </p:spPr>
          <p:txBody>
            <a:bodyPr/>
            <a:lstStyle/>
            <a:p>
              <a:endParaRPr lang="zh-CN" altLang="en-US"/>
            </a:p>
          </p:txBody>
        </p:sp>
        <p:sp>
          <p:nvSpPr>
            <p:cNvPr id="223" name="Freeform 167"/>
            <p:cNvSpPr>
              <a:spLocks noChangeAspect="1"/>
            </p:cNvSpPr>
            <p:nvPr/>
          </p:nvSpPr>
          <p:spPr bwMode="auto">
            <a:xfrm>
              <a:off x="2348" y="2726"/>
              <a:ext cx="54" cy="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224" name="Freeform 168"/>
            <p:cNvSpPr>
              <a:spLocks noChangeAspect="1"/>
            </p:cNvSpPr>
            <p:nvPr/>
          </p:nvSpPr>
          <p:spPr bwMode="auto">
            <a:xfrm>
              <a:off x="2331" y="2721"/>
              <a:ext cx="17" cy="5"/>
            </a:xfrm>
            <a:custGeom>
              <a:avLst/>
              <a:gdLst/>
              <a:ahLst/>
              <a:cxnLst>
                <a:cxn ang="0">
                  <a:pos x="0" y="3"/>
                </a:cxn>
                <a:cxn ang="0">
                  <a:pos x="0" y="0"/>
                </a:cxn>
                <a:cxn ang="0">
                  <a:pos x="17" y="5"/>
                </a:cxn>
                <a:cxn ang="0">
                  <a:pos x="17" y="5"/>
                </a:cxn>
                <a:cxn ang="0">
                  <a:pos x="0" y="3"/>
                </a:cxn>
              </a:cxnLst>
              <a:rect l="0" t="0" r="r" b="b"/>
              <a:pathLst>
                <a:path w="17" h="5">
                  <a:moveTo>
                    <a:pt x="0" y="3"/>
                  </a:moveTo>
                  <a:lnTo>
                    <a:pt x="0" y="0"/>
                  </a:lnTo>
                  <a:lnTo>
                    <a:pt x="17" y="5"/>
                  </a:lnTo>
                  <a:lnTo>
                    <a:pt x="17" y="5"/>
                  </a:lnTo>
                  <a:lnTo>
                    <a:pt x="0" y="3"/>
                  </a:lnTo>
                  <a:close/>
                </a:path>
              </a:pathLst>
            </a:custGeom>
            <a:solidFill>
              <a:srgbClr val="A4B4CB"/>
            </a:solidFill>
            <a:ln w="9525">
              <a:noFill/>
              <a:round/>
              <a:headEnd/>
              <a:tailEnd/>
            </a:ln>
          </p:spPr>
          <p:txBody>
            <a:bodyPr/>
            <a:lstStyle/>
            <a:p>
              <a:endParaRPr lang="zh-CN" altLang="en-US"/>
            </a:p>
          </p:txBody>
        </p:sp>
        <p:sp>
          <p:nvSpPr>
            <p:cNvPr id="225" name="Freeform 169"/>
            <p:cNvSpPr>
              <a:spLocks noChangeAspect="1"/>
            </p:cNvSpPr>
            <p:nvPr/>
          </p:nvSpPr>
          <p:spPr bwMode="auto">
            <a:xfrm>
              <a:off x="2348" y="2726"/>
              <a:ext cx="54" cy="9"/>
            </a:xfrm>
            <a:custGeom>
              <a:avLst/>
              <a:gdLst/>
              <a:ahLst/>
              <a:cxnLst>
                <a:cxn ang="0">
                  <a:pos x="0" y="0"/>
                </a:cxn>
                <a:cxn ang="0">
                  <a:pos x="23" y="3"/>
                </a:cxn>
                <a:cxn ang="0">
                  <a:pos x="23" y="4"/>
                </a:cxn>
                <a:cxn ang="0">
                  <a:pos x="7" y="3"/>
                </a:cxn>
                <a:cxn ang="0">
                  <a:pos x="0" y="0"/>
                </a:cxn>
              </a:cxnLst>
              <a:rect l="0" t="0" r="r" b="b"/>
              <a:pathLst>
                <a:path w="23" h="4">
                  <a:moveTo>
                    <a:pt x="0" y="0"/>
                  </a:moveTo>
                  <a:cubicBezTo>
                    <a:pt x="0" y="0"/>
                    <a:pt x="6" y="4"/>
                    <a:pt x="23" y="3"/>
                  </a:cubicBezTo>
                  <a:cubicBezTo>
                    <a:pt x="23" y="4"/>
                    <a:pt x="23" y="4"/>
                    <a:pt x="23" y="4"/>
                  </a:cubicBezTo>
                  <a:cubicBezTo>
                    <a:pt x="23" y="4"/>
                    <a:pt x="13" y="4"/>
                    <a:pt x="7" y="3"/>
                  </a:cubicBezTo>
                  <a:cubicBezTo>
                    <a:pt x="0" y="1"/>
                    <a:pt x="0" y="0"/>
                    <a:pt x="0" y="0"/>
                  </a:cubicBezTo>
                  <a:close/>
                </a:path>
              </a:pathLst>
            </a:custGeom>
            <a:solidFill>
              <a:srgbClr val="A4B4CB"/>
            </a:solidFill>
            <a:ln w="9525">
              <a:noFill/>
              <a:round/>
              <a:headEnd/>
              <a:tailEnd/>
            </a:ln>
          </p:spPr>
          <p:txBody>
            <a:bodyPr/>
            <a:lstStyle/>
            <a:p>
              <a:endParaRPr lang="zh-CN" altLang="en-US"/>
            </a:p>
          </p:txBody>
        </p:sp>
        <p:sp>
          <p:nvSpPr>
            <p:cNvPr id="226" name="Rectangle 170"/>
            <p:cNvSpPr>
              <a:spLocks noChangeAspect="1" noChangeArrowheads="1"/>
            </p:cNvSpPr>
            <p:nvPr/>
          </p:nvSpPr>
          <p:spPr bwMode="auto">
            <a:xfrm>
              <a:off x="2402" y="2735"/>
              <a:ext cx="2" cy="7"/>
            </a:xfrm>
            <a:prstGeom prst="rect">
              <a:avLst/>
            </a:prstGeom>
            <a:solidFill>
              <a:srgbClr val="D2DAE4"/>
            </a:solidFill>
            <a:ln w="9525">
              <a:noFill/>
              <a:miter lim="800000"/>
              <a:headEnd/>
              <a:tailEnd/>
            </a:ln>
          </p:spPr>
          <p:txBody>
            <a:bodyPr/>
            <a:lstStyle/>
            <a:p>
              <a:endParaRPr lang="zh-CN" altLang="en-US"/>
            </a:p>
          </p:txBody>
        </p:sp>
        <p:sp>
          <p:nvSpPr>
            <p:cNvPr id="227" name="Freeform 171"/>
            <p:cNvSpPr>
              <a:spLocks noChangeAspect="1"/>
            </p:cNvSpPr>
            <p:nvPr/>
          </p:nvSpPr>
          <p:spPr bwMode="auto">
            <a:xfrm>
              <a:off x="2426" y="2854"/>
              <a:ext cx="94" cy="37"/>
            </a:xfrm>
            <a:custGeom>
              <a:avLst/>
              <a:gdLst/>
              <a:ahLst/>
              <a:cxnLst>
                <a:cxn ang="0">
                  <a:pos x="0" y="0"/>
                </a:cxn>
                <a:cxn ang="0">
                  <a:pos x="94" y="9"/>
                </a:cxn>
                <a:cxn ang="0">
                  <a:pos x="94" y="37"/>
                </a:cxn>
                <a:cxn ang="0">
                  <a:pos x="0" y="25"/>
                </a:cxn>
                <a:cxn ang="0">
                  <a:pos x="0" y="0"/>
                </a:cxn>
              </a:cxnLst>
              <a:rect l="0" t="0" r="r" b="b"/>
              <a:pathLst>
                <a:path w="94" h="37">
                  <a:moveTo>
                    <a:pt x="0" y="0"/>
                  </a:moveTo>
                  <a:lnTo>
                    <a:pt x="94" y="9"/>
                  </a:lnTo>
                  <a:lnTo>
                    <a:pt x="94" y="37"/>
                  </a:lnTo>
                  <a:lnTo>
                    <a:pt x="0" y="25"/>
                  </a:lnTo>
                  <a:lnTo>
                    <a:pt x="0" y="0"/>
                  </a:lnTo>
                  <a:close/>
                </a:path>
              </a:pathLst>
            </a:custGeom>
            <a:solidFill>
              <a:srgbClr val="697F9A"/>
            </a:solidFill>
            <a:ln w="9525">
              <a:noFill/>
              <a:round/>
              <a:headEnd/>
              <a:tailEnd/>
            </a:ln>
          </p:spPr>
          <p:txBody>
            <a:bodyPr/>
            <a:lstStyle/>
            <a:p>
              <a:endParaRPr lang="zh-CN" altLang="en-US"/>
            </a:p>
          </p:txBody>
        </p:sp>
        <p:sp>
          <p:nvSpPr>
            <p:cNvPr id="228" name="Freeform 172"/>
            <p:cNvSpPr>
              <a:spLocks noChangeAspect="1"/>
            </p:cNvSpPr>
            <p:nvPr/>
          </p:nvSpPr>
          <p:spPr bwMode="auto">
            <a:xfrm>
              <a:off x="2426" y="2856"/>
              <a:ext cx="19" cy="23"/>
            </a:xfrm>
            <a:custGeom>
              <a:avLst/>
              <a:gdLst/>
              <a:ahLst/>
              <a:cxnLst>
                <a:cxn ang="0">
                  <a:pos x="0" y="21"/>
                </a:cxn>
                <a:cxn ang="0">
                  <a:pos x="19" y="23"/>
                </a:cxn>
                <a:cxn ang="0">
                  <a:pos x="19" y="2"/>
                </a:cxn>
                <a:cxn ang="0">
                  <a:pos x="0" y="0"/>
                </a:cxn>
                <a:cxn ang="0">
                  <a:pos x="0" y="21"/>
                </a:cxn>
              </a:cxnLst>
              <a:rect l="0" t="0" r="r" b="b"/>
              <a:pathLst>
                <a:path w="19" h="23">
                  <a:moveTo>
                    <a:pt x="0" y="21"/>
                  </a:moveTo>
                  <a:lnTo>
                    <a:pt x="19" y="23"/>
                  </a:lnTo>
                  <a:lnTo>
                    <a:pt x="19" y="2"/>
                  </a:lnTo>
                  <a:lnTo>
                    <a:pt x="0" y="0"/>
                  </a:lnTo>
                  <a:lnTo>
                    <a:pt x="0" y="21"/>
                  </a:lnTo>
                  <a:close/>
                </a:path>
              </a:pathLst>
            </a:custGeom>
            <a:solidFill>
              <a:srgbClr val="8AA5BC"/>
            </a:solidFill>
            <a:ln w="9525">
              <a:noFill/>
              <a:round/>
              <a:headEnd/>
              <a:tailEnd/>
            </a:ln>
          </p:spPr>
          <p:txBody>
            <a:bodyPr/>
            <a:lstStyle/>
            <a:p>
              <a:endParaRPr lang="zh-CN" altLang="en-US"/>
            </a:p>
          </p:txBody>
        </p:sp>
        <p:sp>
          <p:nvSpPr>
            <p:cNvPr id="229" name="Freeform 173"/>
            <p:cNvSpPr>
              <a:spLocks noChangeAspect="1"/>
            </p:cNvSpPr>
            <p:nvPr/>
          </p:nvSpPr>
          <p:spPr bwMode="auto">
            <a:xfrm>
              <a:off x="2445" y="2858"/>
              <a:ext cx="54" cy="31"/>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230" name="Freeform 174"/>
            <p:cNvSpPr>
              <a:spLocks noChangeAspect="1"/>
            </p:cNvSpPr>
            <p:nvPr/>
          </p:nvSpPr>
          <p:spPr bwMode="auto">
            <a:xfrm>
              <a:off x="2426" y="2854"/>
              <a:ext cx="19" cy="4"/>
            </a:xfrm>
            <a:custGeom>
              <a:avLst/>
              <a:gdLst/>
              <a:ahLst/>
              <a:cxnLst>
                <a:cxn ang="0">
                  <a:pos x="0" y="2"/>
                </a:cxn>
                <a:cxn ang="0">
                  <a:pos x="0" y="0"/>
                </a:cxn>
                <a:cxn ang="0">
                  <a:pos x="19" y="4"/>
                </a:cxn>
                <a:cxn ang="0">
                  <a:pos x="19" y="4"/>
                </a:cxn>
                <a:cxn ang="0">
                  <a:pos x="0" y="2"/>
                </a:cxn>
              </a:cxnLst>
              <a:rect l="0" t="0" r="r" b="b"/>
              <a:pathLst>
                <a:path w="19" h="4">
                  <a:moveTo>
                    <a:pt x="0" y="2"/>
                  </a:moveTo>
                  <a:lnTo>
                    <a:pt x="0" y="0"/>
                  </a:lnTo>
                  <a:lnTo>
                    <a:pt x="19" y="4"/>
                  </a:lnTo>
                  <a:lnTo>
                    <a:pt x="19" y="4"/>
                  </a:lnTo>
                  <a:lnTo>
                    <a:pt x="0" y="2"/>
                  </a:lnTo>
                  <a:close/>
                </a:path>
              </a:pathLst>
            </a:custGeom>
            <a:solidFill>
              <a:srgbClr val="A4B4CB"/>
            </a:solidFill>
            <a:ln w="9525">
              <a:noFill/>
              <a:round/>
              <a:headEnd/>
              <a:tailEnd/>
            </a:ln>
          </p:spPr>
          <p:txBody>
            <a:bodyPr/>
            <a:lstStyle/>
            <a:p>
              <a:endParaRPr lang="zh-CN" altLang="en-US"/>
            </a:p>
          </p:txBody>
        </p:sp>
        <p:sp>
          <p:nvSpPr>
            <p:cNvPr id="231" name="Freeform 175"/>
            <p:cNvSpPr>
              <a:spLocks noChangeAspect="1"/>
            </p:cNvSpPr>
            <p:nvPr/>
          </p:nvSpPr>
          <p:spPr bwMode="auto">
            <a:xfrm>
              <a:off x="2445" y="2858"/>
              <a:ext cx="54" cy="10"/>
            </a:xfrm>
            <a:custGeom>
              <a:avLst/>
              <a:gdLst/>
              <a:ahLst/>
              <a:cxnLst>
                <a:cxn ang="0">
                  <a:pos x="0" y="0"/>
                </a:cxn>
                <a:cxn ang="0">
                  <a:pos x="23" y="3"/>
                </a:cxn>
                <a:cxn ang="0">
                  <a:pos x="23" y="4"/>
                </a:cxn>
                <a:cxn ang="0">
                  <a:pos x="6" y="3"/>
                </a:cxn>
                <a:cxn ang="0">
                  <a:pos x="0" y="0"/>
                </a:cxn>
              </a:cxnLst>
              <a:rect l="0" t="0" r="r" b="b"/>
              <a:pathLst>
                <a:path w="23" h="4">
                  <a:moveTo>
                    <a:pt x="0" y="0"/>
                  </a:moveTo>
                  <a:cubicBezTo>
                    <a:pt x="0" y="0"/>
                    <a:pt x="6" y="4"/>
                    <a:pt x="23" y="3"/>
                  </a:cubicBezTo>
                  <a:cubicBezTo>
                    <a:pt x="23" y="4"/>
                    <a:pt x="23" y="4"/>
                    <a:pt x="23" y="4"/>
                  </a:cubicBezTo>
                  <a:cubicBezTo>
                    <a:pt x="23" y="4"/>
                    <a:pt x="13" y="4"/>
                    <a:pt x="6" y="3"/>
                  </a:cubicBezTo>
                  <a:cubicBezTo>
                    <a:pt x="0" y="1"/>
                    <a:pt x="0" y="0"/>
                    <a:pt x="0" y="0"/>
                  </a:cubicBezTo>
                  <a:close/>
                </a:path>
              </a:pathLst>
            </a:custGeom>
            <a:solidFill>
              <a:srgbClr val="A4B4CB"/>
            </a:solidFill>
            <a:ln w="9525">
              <a:noFill/>
              <a:round/>
              <a:headEnd/>
              <a:tailEnd/>
            </a:ln>
          </p:spPr>
          <p:txBody>
            <a:bodyPr/>
            <a:lstStyle/>
            <a:p>
              <a:endParaRPr lang="zh-CN" altLang="en-US"/>
            </a:p>
          </p:txBody>
        </p:sp>
        <p:sp>
          <p:nvSpPr>
            <p:cNvPr id="232" name="Freeform 176"/>
            <p:cNvSpPr>
              <a:spLocks noChangeAspect="1"/>
            </p:cNvSpPr>
            <p:nvPr/>
          </p:nvSpPr>
          <p:spPr bwMode="auto">
            <a:xfrm>
              <a:off x="2499" y="2868"/>
              <a:ext cx="2" cy="7"/>
            </a:xfrm>
            <a:custGeom>
              <a:avLst/>
              <a:gdLst/>
              <a:ahLst/>
              <a:cxnLst>
                <a:cxn ang="0">
                  <a:pos x="2" y="4"/>
                </a:cxn>
                <a:cxn ang="0">
                  <a:pos x="0" y="7"/>
                </a:cxn>
                <a:cxn ang="0">
                  <a:pos x="0" y="0"/>
                </a:cxn>
                <a:cxn ang="0">
                  <a:pos x="2" y="0"/>
                </a:cxn>
                <a:cxn ang="0">
                  <a:pos x="2" y="4"/>
                </a:cxn>
              </a:cxnLst>
              <a:rect l="0" t="0" r="r" b="b"/>
              <a:pathLst>
                <a:path w="2" h="7">
                  <a:moveTo>
                    <a:pt x="2" y="4"/>
                  </a:moveTo>
                  <a:lnTo>
                    <a:pt x="0" y="7"/>
                  </a:lnTo>
                  <a:lnTo>
                    <a:pt x="0" y="0"/>
                  </a:lnTo>
                  <a:lnTo>
                    <a:pt x="2" y="0"/>
                  </a:lnTo>
                  <a:lnTo>
                    <a:pt x="2" y="4"/>
                  </a:lnTo>
                  <a:close/>
                </a:path>
              </a:pathLst>
            </a:custGeom>
            <a:solidFill>
              <a:srgbClr val="D2DAE4"/>
            </a:solidFill>
            <a:ln w="9525">
              <a:noFill/>
              <a:round/>
              <a:headEnd/>
              <a:tailEnd/>
            </a:ln>
          </p:spPr>
          <p:txBody>
            <a:bodyPr/>
            <a:lstStyle/>
            <a:p>
              <a:endParaRPr lang="zh-CN" altLang="en-US"/>
            </a:p>
          </p:txBody>
        </p:sp>
        <p:sp>
          <p:nvSpPr>
            <p:cNvPr id="233" name="Freeform 177"/>
            <p:cNvSpPr>
              <a:spLocks noChangeAspect="1"/>
            </p:cNvSpPr>
            <p:nvPr/>
          </p:nvSpPr>
          <p:spPr bwMode="auto">
            <a:xfrm>
              <a:off x="2426" y="2823"/>
              <a:ext cx="94" cy="38"/>
            </a:xfrm>
            <a:custGeom>
              <a:avLst/>
              <a:gdLst/>
              <a:ahLst/>
              <a:cxnLst>
                <a:cxn ang="0">
                  <a:pos x="0" y="0"/>
                </a:cxn>
                <a:cxn ang="0">
                  <a:pos x="94" y="9"/>
                </a:cxn>
                <a:cxn ang="0">
                  <a:pos x="94" y="38"/>
                </a:cxn>
                <a:cxn ang="0">
                  <a:pos x="0" y="28"/>
                </a:cxn>
                <a:cxn ang="0">
                  <a:pos x="0" y="0"/>
                </a:cxn>
              </a:cxnLst>
              <a:rect l="0" t="0" r="r" b="b"/>
              <a:pathLst>
                <a:path w="94" h="38">
                  <a:moveTo>
                    <a:pt x="0" y="0"/>
                  </a:moveTo>
                  <a:lnTo>
                    <a:pt x="94" y="9"/>
                  </a:lnTo>
                  <a:lnTo>
                    <a:pt x="94" y="38"/>
                  </a:lnTo>
                  <a:lnTo>
                    <a:pt x="0" y="28"/>
                  </a:lnTo>
                  <a:lnTo>
                    <a:pt x="0" y="0"/>
                  </a:lnTo>
                  <a:close/>
                </a:path>
              </a:pathLst>
            </a:custGeom>
            <a:solidFill>
              <a:srgbClr val="697F9A"/>
            </a:solidFill>
            <a:ln w="9525">
              <a:noFill/>
              <a:round/>
              <a:headEnd/>
              <a:tailEnd/>
            </a:ln>
          </p:spPr>
          <p:txBody>
            <a:bodyPr/>
            <a:lstStyle/>
            <a:p>
              <a:endParaRPr lang="zh-CN" altLang="en-US"/>
            </a:p>
          </p:txBody>
        </p:sp>
        <p:sp>
          <p:nvSpPr>
            <p:cNvPr id="234" name="Freeform 178"/>
            <p:cNvSpPr>
              <a:spLocks noChangeAspect="1"/>
            </p:cNvSpPr>
            <p:nvPr/>
          </p:nvSpPr>
          <p:spPr bwMode="auto">
            <a:xfrm>
              <a:off x="2426" y="2825"/>
              <a:ext cx="19" cy="24"/>
            </a:xfrm>
            <a:custGeom>
              <a:avLst/>
              <a:gdLst/>
              <a:ahLst/>
              <a:cxnLst>
                <a:cxn ang="0">
                  <a:pos x="0" y="21"/>
                </a:cxn>
                <a:cxn ang="0">
                  <a:pos x="19" y="24"/>
                </a:cxn>
                <a:cxn ang="0">
                  <a:pos x="19" y="3"/>
                </a:cxn>
                <a:cxn ang="0">
                  <a:pos x="0" y="0"/>
                </a:cxn>
                <a:cxn ang="0">
                  <a:pos x="0" y="21"/>
                </a:cxn>
              </a:cxnLst>
              <a:rect l="0" t="0" r="r" b="b"/>
              <a:pathLst>
                <a:path w="19" h="24">
                  <a:moveTo>
                    <a:pt x="0" y="21"/>
                  </a:moveTo>
                  <a:lnTo>
                    <a:pt x="19" y="24"/>
                  </a:lnTo>
                  <a:lnTo>
                    <a:pt x="19" y="3"/>
                  </a:lnTo>
                  <a:lnTo>
                    <a:pt x="0" y="0"/>
                  </a:lnTo>
                  <a:lnTo>
                    <a:pt x="0" y="21"/>
                  </a:lnTo>
                  <a:close/>
                </a:path>
              </a:pathLst>
            </a:custGeom>
            <a:solidFill>
              <a:srgbClr val="8AA5BC"/>
            </a:solidFill>
            <a:ln w="9525">
              <a:noFill/>
              <a:round/>
              <a:headEnd/>
              <a:tailEnd/>
            </a:ln>
          </p:spPr>
          <p:txBody>
            <a:bodyPr/>
            <a:lstStyle/>
            <a:p>
              <a:endParaRPr lang="zh-CN" altLang="en-US"/>
            </a:p>
          </p:txBody>
        </p:sp>
        <p:sp>
          <p:nvSpPr>
            <p:cNvPr id="235" name="Freeform 179"/>
            <p:cNvSpPr>
              <a:spLocks noChangeAspect="1"/>
            </p:cNvSpPr>
            <p:nvPr/>
          </p:nvSpPr>
          <p:spPr bwMode="auto">
            <a:xfrm>
              <a:off x="2445" y="2828"/>
              <a:ext cx="54" cy="30"/>
            </a:xfrm>
            <a:custGeom>
              <a:avLst/>
              <a:gdLst/>
              <a:ahLst/>
              <a:cxnLst>
                <a:cxn ang="0">
                  <a:pos x="0" y="9"/>
                </a:cxn>
                <a:cxn ang="0">
                  <a:pos x="23" y="7"/>
                </a:cxn>
                <a:cxn ang="0">
                  <a:pos x="23" y="4"/>
                </a:cxn>
                <a:cxn ang="0">
                  <a:pos x="0" y="0"/>
                </a:cxn>
                <a:cxn ang="0">
                  <a:pos x="0" y="9"/>
                </a:cxn>
              </a:cxnLst>
              <a:rect l="0" t="0" r="r" b="b"/>
              <a:pathLst>
                <a:path w="23" h="13">
                  <a:moveTo>
                    <a:pt x="0" y="9"/>
                  </a:moveTo>
                  <a:cubicBezTo>
                    <a:pt x="0" y="9"/>
                    <a:pt x="10" y="13"/>
                    <a:pt x="23" y="7"/>
                  </a:cubicBezTo>
                  <a:cubicBezTo>
                    <a:pt x="23" y="4"/>
                    <a:pt x="23" y="4"/>
                    <a:pt x="23" y="4"/>
                  </a:cubicBezTo>
                  <a:cubicBezTo>
                    <a:pt x="23" y="4"/>
                    <a:pt x="6" y="5"/>
                    <a:pt x="0" y="0"/>
                  </a:cubicBezTo>
                  <a:cubicBezTo>
                    <a:pt x="0" y="6"/>
                    <a:pt x="0" y="9"/>
                    <a:pt x="0" y="9"/>
                  </a:cubicBezTo>
                </a:path>
              </a:pathLst>
            </a:custGeom>
            <a:solidFill>
              <a:srgbClr val="B0BFCF"/>
            </a:solidFill>
            <a:ln w="9525">
              <a:noFill/>
              <a:round/>
              <a:headEnd/>
              <a:tailEnd/>
            </a:ln>
          </p:spPr>
          <p:txBody>
            <a:bodyPr/>
            <a:lstStyle/>
            <a:p>
              <a:endParaRPr lang="zh-CN" altLang="en-US"/>
            </a:p>
          </p:txBody>
        </p:sp>
        <p:sp>
          <p:nvSpPr>
            <p:cNvPr id="236" name="Freeform 180"/>
            <p:cNvSpPr>
              <a:spLocks noChangeAspect="1"/>
            </p:cNvSpPr>
            <p:nvPr/>
          </p:nvSpPr>
          <p:spPr bwMode="auto">
            <a:xfrm>
              <a:off x="2426" y="2823"/>
              <a:ext cx="19" cy="5"/>
            </a:xfrm>
            <a:custGeom>
              <a:avLst/>
              <a:gdLst/>
              <a:ahLst/>
              <a:cxnLst>
                <a:cxn ang="0">
                  <a:pos x="0" y="2"/>
                </a:cxn>
                <a:cxn ang="0">
                  <a:pos x="0" y="0"/>
                </a:cxn>
                <a:cxn ang="0">
                  <a:pos x="19" y="5"/>
                </a:cxn>
                <a:cxn ang="0">
                  <a:pos x="19" y="5"/>
                </a:cxn>
                <a:cxn ang="0">
                  <a:pos x="0" y="2"/>
                </a:cxn>
              </a:cxnLst>
              <a:rect l="0" t="0" r="r" b="b"/>
              <a:pathLst>
                <a:path w="19" h="5">
                  <a:moveTo>
                    <a:pt x="0" y="2"/>
                  </a:moveTo>
                  <a:lnTo>
                    <a:pt x="0" y="0"/>
                  </a:lnTo>
                  <a:lnTo>
                    <a:pt x="19" y="5"/>
                  </a:lnTo>
                  <a:lnTo>
                    <a:pt x="19" y="5"/>
                  </a:lnTo>
                  <a:lnTo>
                    <a:pt x="0" y="2"/>
                  </a:lnTo>
                  <a:close/>
                </a:path>
              </a:pathLst>
            </a:custGeom>
            <a:solidFill>
              <a:srgbClr val="A4B4CB"/>
            </a:solidFill>
            <a:ln w="9525">
              <a:noFill/>
              <a:round/>
              <a:headEnd/>
              <a:tailEnd/>
            </a:ln>
          </p:spPr>
          <p:txBody>
            <a:bodyPr/>
            <a:lstStyle/>
            <a:p>
              <a:endParaRPr lang="zh-CN" altLang="en-US"/>
            </a:p>
          </p:txBody>
        </p:sp>
        <p:sp>
          <p:nvSpPr>
            <p:cNvPr id="237" name="Freeform 181"/>
            <p:cNvSpPr>
              <a:spLocks noChangeAspect="1"/>
            </p:cNvSpPr>
            <p:nvPr/>
          </p:nvSpPr>
          <p:spPr bwMode="auto">
            <a:xfrm>
              <a:off x="2445" y="2828"/>
              <a:ext cx="54" cy="9"/>
            </a:xfrm>
            <a:custGeom>
              <a:avLst/>
              <a:gdLst/>
              <a:ahLst/>
              <a:cxnLst>
                <a:cxn ang="0">
                  <a:pos x="0" y="0"/>
                </a:cxn>
                <a:cxn ang="0">
                  <a:pos x="23" y="3"/>
                </a:cxn>
                <a:cxn ang="0">
                  <a:pos x="23" y="4"/>
                </a:cxn>
                <a:cxn ang="0">
                  <a:pos x="6" y="3"/>
                </a:cxn>
                <a:cxn ang="0">
                  <a:pos x="0" y="0"/>
                </a:cxn>
              </a:cxnLst>
              <a:rect l="0" t="0" r="r" b="b"/>
              <a:pathLst>
                <a:path w="23" h="4">
                  <a:moveTo>
                    <a:pt x="0" y="0"/>
                  </a:moveTo>
                  <a:cubicBezTo>
                    <a:pt x="0" y="0"/>
                    <a:pt x="6" y="4"/>
                    <a:pt x="23" y="3"/>
                  </a:cubicBezTo>
                  <a:cubicBezTo>
                    <a:pt x="23" y="4"/>
                    <a:pt x="23" y="4"/>
                    <a:pt x="23" y="4"/>
                  </a:cubicBezTo>
                  <a:cubicBezTo>
                    <a:pt x="23" y="4"/>
                    <a:pt x="13" y="4"/>
                    <a:pt x="6" y="3"/>
                  </a:cubicBezTo>
                  <a:cubicBezTo>
                    <a:pt x="0" y="1"/>
                    <a:pt x="0" y="0"/>
                    <a:pt x="0" y="0"/>
                  </a:cubicBezTo>
                  <a:close/>
                </a:path>
              </a:pathLst>
            </a:custGeom>
            <a:solidFill>
              <a:srgbClr val="A4B4CB"/>
            </a:solidFill>
            <a:ln w="9525">
              <a:noFill/>
              <a:round/>
              <a:headEnd/>
              <a:tailEnd/>
            </a:ln>
          </p:spPr>
          <p:txBody>
            <a:bodyPr/>
            <a:lstStyle/>
            <a:p>
              <a:endParaRPr lang="zh-CN" altLang="en-US"/>
            </a:p>
          </p:txBody>
        </p:sp>
        <p:sp>
          <p:nvSpPr>
            <p:cNvPr id="238" name="Rectangle 182"/>
            <p:cNvSpPr>
              <a:spLocks noChangeAspect="1" noChangeArrowheads="1"/>
            </p:cNvSpPr>
            <p:nvPr/>
          </p:nvSpPr>
          <p:spPr bwMode="auto">
            <a:xfrm>
              <a:off x="2499" y="2837"/>
              <a:ext cx="2" cy="7"/>
            </a:xfrm>
            <a:prstGeom prst="rect">
              <a:avLst/>
            </a:prstGeom>
            <a:solidFill>
              <a:srgbClr val="D2DAE4"/>
            </a:solidFill>
            <a:ln w="9525">
              <a:noFill/>
              <a:miter lim="800000"/>
              <a:headEnd/>
              <a:tailEnd/>
            </a:ln>
          </p:spPr>
          <p:txBody>
            <a:bodyPr/>
            <a:lstStyle/>
            <a:p>
              <a:endParaRPr lang="zh-CN" altLang="en-US"/>
            </a:p>
          </p:txBody>
        </p:sp>
        <p:sp>
          <p:nvSpPr>
            <p:cNvPr id="239" name="Freeform 183"/>
            <p:cNvSpPr>
              <a:spLocks noChangeAspect="1"/>
            </p:cNvSpPr>
            <p:nvPr/>
          </p:nvSpPr>
          <p:spPr bwMode="auto">
            <a:xfrm>
              <a:off x="2426" y="2792"/>
              <a:ext cx="94" cy="38"/>
            </a:xfrm>
            <a:custGeom>
              <a:avLst/>
              <a:gdLst/>
              <a:ahLst/>
              <a:cxnLst>
                <a:cxn ang="0">
                  <a:pos x="0" y="0"/>
                </a:cxn>
                <a:cxn ang="0">
                  <a:pos x="94" y="10"/>
                </a:cxn>
                <a:cxn ang="0">
                  <a:pos x="94" y="38"/>
                </a:cxn>
                <a:cxn ang="0">
                  <a:pos x="0" y="28"/>
                </a:cxn>
                <a:cxn ang="0">
                  <a:pos x="0" y="0"/>
                </a:cxn>
              </a:cxnLst>
              <a:rect l="0" t="0" r="r" b="b"/>
              <a:pathLst>
                <a:path w="94" h="38">
                  <a:moveTo>
                    <a:pt x="0" y="0"/>
                  </a:moveTo>
                  <a:lnTo>
                    <a:pt x="94" y="10"/>
                  </a:lnTo>
                  <a:lnTo>
                    <a:pt x="94" y="38"/>
                  </a:lnTo>
                  <a:lnTo>
                    <a:pt x="0" y="28"/>
                  </a:lnTo>
                  <a:lnTo>
                    <a:pt x="0" y="0"/>
                  </a:lnTo>
                  <a:close/>
                </a:path>
              </a:pathLst>
            </a:custGeom>
            <a:solidFill>
              <a:srgbClr val="697F9A"/>
            </a:solidFill>
            <a:ln w="9525">
              <a:noFill/>
              <a:round/>
              <a:headEnd/>
              <a:tailEnd/>
            </a:ln>
          </p:spPr>
          <p:txBody>
            <a:bodyPr/>
            <a:lstStyle/>
            <a:p>
              <a:endParaRPr lang="zh-CN" altLang="en-US"/>
            </a:p>
          </p:txBody>
        </p:sp>
        <p:sp>
          <p:nvSpPr>
            <p:cNvPr id="240" name="Freeform 184"/>
            <p:cNvSpPr>
              <a:spLocks noChangeAspect="1"/>
            </p:cNvSpPr>
            <p:nvPr/>
          </p:nvSpPr>
          <p:spPr bwMode="auto">
            <a:xfrm>
              <a:off x="2426" y="2794"/>
              <a:ext cx="19" cy="24"/>
            </a:xfrm>
            <a:custGeom>
              <a:avLst/>
              <a:gdLst/>
              <a:ahLst/>
              <a:cxnLst>
                <a:cxn ang="0">
                  <a:pos x="0" y="22"/>
                </a:cxn>
                <a:cxn ang="0">
                  <a:pos x="19" y="24"/>
                </a:cxn>
                <a:cxn ang="0">
                  <a:pos x="19" y="5"/>
                </a:cxn>
                <a:cxn ang="0">
                  <a:pos x="0" y="0"/>
                </a:cxn>
                <a:cxn ang="0">
                  <a:pos x="0" y="22"/>
                </a:cxn>
              </a:cxnLst>
              <a:rect l="0" t="0" r="r" b="b"/>
              <a:pathLst>
                <a:path w="19" h="24">
                  <a:moveTo>
                    <a:pt x="0" y="22"/>
                  </a:moveTo>
                  <a:lnTo>
                    <a:pt x="19" y="24"/>
                  </a:lnTo>
                  <a:lnTo>
                    <a:pt x="19" y="5"/>
                  </a:lnTo>
                  <a:lnTo>
                    <a:pt x="0" y="0"/>
                  </a:lnTo>
                  <a:lnTo>
                    <a:pt x="0" y="22"/>
                  </a:lnTo>
                  <a:close/>
                </a:path>
              </a:pathLst>
            </a:custGeom>
            <a:solidFill>
              <a:srgbClr val="8AA5BC"/>
            </a:solidFill>
            <a:ln w="9525">
              <a:noFill/>
              <a:round/>
              <a:headEnd/>
              <a:tailEnd/>
            </a:ln>
          </p:spPr>
          <p:txBody>
            <a:bodyPr/>
            <a:lstStyle/>
            <a:p>
              <a:endParaRPr lang="zh-CN" altLang="en-US"/>
            </a:p>
          </p:txBody>
        </p:sp>
        <p:sp>
          <p:nvSpPr>
            <p:cNvPr id="241" name="Freeform 185"/>
            <p:cNvSpPr>
              <a:spLocks noChangeAspect="1"/>
            </p:cNvSpPr>
            <p:nvPr/>
          </p:nvSpPr>
          <p:spPr bwMode="auto">
            <a:xfrm>
              <a:off x="2445" y="2799"/>
              <a:ext cx="54" cy="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5"/>
                    <a:pt x="0" y="8"/>
                    <a:pt x="0" y="8"/>
                  </a:cubicBezTo>
                </a:path>
              </a:pathLst>
            </a:custGeom>
            <a:solidFill>
              <a:srgbClr val="B0BFCF"/>
            </a:solidFill>
            <a:ln w="9525">
              <a:noFill/>
              <a:round/>
              <a:headEnd/>
              <a:tailEnd/>
            </a:ln>
          </p:spPr>
          <p:txBody>
            <a:bodyPr/>
            <a:lstStyle/>
            <a:p>
              <a:endParaRPr lang="zh-CN" altLang="en-US"/>
            </a:p>
          </p:txBody>
        </p:sp>
        <p:sp>
          <p:nvSpPr>
            <p:cNvPr id="242" name="Freeform 186"/>
            <p:cNvSpPr>
              <a:spLocks noChangeAspect="1"/>
            </p:cNvSpPr>
            <p:nvPr/>
          </p:nvSpPr>
          <p:spPr bwMode="auto">
            <a:xfrm>
              <a:off x="2426" y="2794"/>
              <a:ext cx="19" cy="5"/>
            </a:xfrm>
            <a:custGeom>
              <a:avLst/>
              <a:gdLst/>
              <a:ahLst/>
              <a:cxnLst>
                <a:cxn ang="0">
                  <a:pos x="0" y="0"/>
                </a:cxn>
                <a:cxn ang="0">
                  <a:pos x="0" y="0"/>
                </a:cxn>
                <a:cxn ang="0">
                  <a:pos x="19" y="3"/>
                </a:cxn>
                <a:cxn ang="0">
                  <a:pos x="19" y="5"/>
                </a:cxn>
                <a:cxn ang="0">
                  <a:pos x="0" y="0"/>
                </a:cxn>
              </a:cxnLst>
              <a:rect l="0" t="0" r="r" b="b"/>
              <a:pathLst>
                <a:path w="19" h="5">
                  <a:moveTo>
                    <a:pt x="0" y="0"/>
                  </a:moveTo>
                  <a:lnTo>
                    <a:pt x="0" y="0"/>
                  </a:lnTo>
                  <a:lnTo>
                    <a:pt x="19" y="3"/>
                  </a:lnTo>
                  <a:lnTo>
                    <a:pt x="19" y="5"/>
                  </a:lnTo>
                  <a:lnTo>
                    <a:pt x="0" y="0"/>
                  </a:lnTo>
                  <a:close/>
                </a:path>
              </a:pathLst>
            </a:custGeom>
            <a:solidFill>
              <a:srgbClr val="A4B4CB"/>
            </a:solidFill>
            <a:ln w="9525">
              <a:noFill/>
              <a:round/>
              <a:headEnd/>
              <a:tailEnd/>
            </a:ln>
          </p:spPr>
          <p:txBody>
            <a:bodyPr/>
            <a:lstStyle/>
            <a:p>
              <a:endParaRPr lang="zh-CN" altLang="en-US"/>
            </a:p>
          </p:txBody>
        </p:sp>
        <p:sp>
          <p:nvSpPr>
            <p:cNvPr id="243" name="Freeform 187"/>
            <p:cNvSpPr>
              <a:spLocks noChangeAspect="1"/>
            </p:cNvSpPr>
            <p:nvPr/>
          </p:nvSpPr>
          <p:spPr bwMode="auto">
            <a:xfrm>
              <a:off x="2445" y="2797"/>
              <a:ext cx="54" cy="12"/>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4"/>
                    <a:pt x="23" y="4"/>
                    <a:pt x="23" y="4"/>
                  </a:cubicBezTo>
                  <a:cubicBezTo>
                    <a:pt x="23" y="4"/>
                    <a:pt x="13" y="5"/>
                    <a:pt x="6"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244" name="Rectangle 188"/>
            <p:cNvSpPr>
              <a:spLocks noChangeAspect="1" noChangeArrowheads="1"/>
            </p:cNvSpPr>
            <p:nvPr/>
          </p:nvSpPr>
          <p:spPr bwMode="auto">
            <a:xfrm>
              <a:off x="2499" y="2806"/>
              <a:ext cx="2" cy="7"/>
            </a:xfrm>
            <a:prstGeom prst="rect">
              <a:avLst/>
            </a:prstGeom>
            <a:solidFill>
              <a:srgbClr val="D2DAE4"/>
            </a:solidFill>
            <a:ln w="9525">
              <a:noFill/>
              <a:miter lim="800000"/>
              <a:headEnd/>
              <a:tailEnd/>
            </a:ln>
          </p:spPr>
          <p:txBody>
            <a:bodyPr/>
            <a:lstStyle/>
            <a:p>
              <a:endParaRPr lang="zh-CN" altLang="en-US"/>
            </a:p>
          </p:txBody>
        </p:sp>
        <p:sp>
          <p:nvSpPr>
            <p:cNvPr id="245" name="Freeform 189"/>
            <p:cNvSpPr>
              <a:spLocks noChangeAspect="1"/>
            </p:cNvSpPr>
            <p:nvPr/>
          </p:nvSpPr>
          <p:spPr bwMode="auto">
            <a:xfrm>
              <a:off x="2426" y="2761"/>
              <a:ext cx="94" cy="41"/>
            </a:xfrm>
            <a:custGeom>
              <a:avLst/>
              <a:gdLst/>
              <a:ahLst/>
              <a:cxnLst>
                <a:cxn ang="0">
                  <a:pos x="0" y="0"/>
                </a:cxn>
                <a:cxn ang="0">
                  <a:pos x="94" y="12"/>
                </a:cxn>
                <a:cxn ang="0">
                  <a:pos x="94" y="41"/>
                </a:cxn>
                <a:cxn ang="0">
                  <a:pos x="0" y="29"/>
                </a:cxn>
                <a:cxn ang="0">
                  <a:pos x="0" y="0"/>
                </a:cxn>
              </a:cxnLst>
              <a:rect l="0" t="0" r="r" b="b"/>
              <a:pathLst>
                <a:path w="94" h="41">
                  <a:moveTo>
                    <a:pt x="0" y="0"/>
                  </a:moveTo>
                  <a:lnTo>
                    <a:pt x="94" y="12"/>
                  </a:lnTo>
                  <a:lnTo>
                    <a:pt x="94" y="41"/>
                  </a:lnTo>
                  <a:lnTo>
                    <a:pt x="0" y="29"/>
                  </a:lnTo>
                  <a:lnTo>
                    <a:pt x="0" y="0"/>
                  </a:lnTo>
                  <a:close/>
                </a:path>
              </a:pathLst>
            </a:custGeom>
            <a:solidFill>
              <a:srgbClr val="697F9A"/>
            </a:solidFill>
            <a:ln w="9525">
              <a:noFill/>
              <a:round/>
              <a:headEnd/>
              <a:tailEnd/>
            </a:ln>
          </p:spPr>
          <p:txBody>
            <a:bodyPr/>
            <a:lstStyle/>
            <a:p>
              <a:endParaRPr lang="zh-CN" altLang="en-US"/>
            </a:p>
          </p:txBody>
        </p:sp>
        <p:sp>
          <p:nvSpPr>
            <p:cNvPr id="246" name="Freeform 190"/>
            <p:cNvSpPr>
              <a:spLocks noChangeAspect="1"/>
            </p:cNvSpPr>
            <p:nvPr/>
          </p:nvSpPr>
          <p:spPr bwMode="auto">
            <a:xfrm>
              <a:off x="2426" y="2766"/>
              <a:ext cx="19" cy="21"/>
            </a:xfrm>
            <a:custGeom>
              <a:avLst/>
              <a:gdLst/>
              <a:ahLst/>
              <a:cxnLst>
                <a:cxn ang="0">
                  <a:pos x="0" y="21"/>
                </a:cxn>
                <a:cxn ang="0">
                  <a:pos x="19" y="21"/>
                </a:cxn>
                <a:cxn ang="0">
                  <a:pos x="19" y="2"/>
                </a:cxn>
                <a:cxn ang="0">
                  <a:pos x="0" y="0"/>
                </a:cxn>
                <a:cxn ang="0">
                  <a:pos x="0" y="21"/>
                </a:cxn>
              </a:cxnLst>
              <a:rect l="0" t="0" r="r" b="b"/>
              <a:pathLst>
                <a:path w="19" h="21">
                  <a:moveTo>
                    <a:pt x="0" y="21"/>
                  </a:moveTo>
                  <a:lnTo>
                    <a:pt x="19" y="21"/>
                  </a:lnTo>
                  <a:lnTo>
                    <a:pt x="19" y="2"/>
                  </a:lnTo>
                  <a:lnTo>
                    <a:pt x="0" y="0"/>
                  </a:lnTo>
                  <a:lnTo>
                    <a:pt x="0" y="21"/>
                  </a:lnTo>
                  <a:close/>
                </a:path>
              </a:pathLst>
            </a:custGeom>
            <a:solidFill>
              <a:srgbClr val="8AA5BC"/>
            </a:solidFill>
            <a:ln w="9525">
              <a:noFill/>
              <a:round/>
              <a:headEnd/>
              <a:tailEnd/>
            </a:ln>
          </p:spPr>
          <p:txBody>
            <a:bodyPr/>
            <a:lstStyle/>
            <a:p>
              <a:endParaRPr lang="zh-CN" altLang="en-US"/>
            </a:p>
          </p:txBody>
        </p:sp>
        <p:sp>
          <p:nvSpPr>
            <p:cNvPr id="247" name="Freeform 191"/>
            <p:cNvSpPr>
              <a:spLocks noChangeAspect="1"/>
            </p:cNvSpPr>
            <p:nvPr/>
          </p:nvSpPr>
          <p:spPr bwMode="auto">
            <a:xfrm>
              <a:off x="2445" y="2768"/>
              <a:ext cx="54" cy="31"/>
            </a:xfrm>
            <a:custGeom>
              <a:avLst/>
              <a:gdLst/>
              <a:ahLst/>
              <a:cxnLst>
                <a:cxn ang="0">
                  <a:pos x="0" y="8"/>
                </a:cxn>
                <a:cxn ang="0">
                  <a:pos x="23" y="6"/>
                </a:cxn>
                <a:cxn ang="0">
                  <a:pos x="23" y="3"/>
                </a:cxn>
                <a:cxn ang="0">
                  <a:pos x="0" y="0"/>
                </a:cxn>
                <a:cxn ang="0">
                  <a:pos x="0" y="8"/>
                </a:cxn>
              </a:cxnLst>
              <a:rect l="0" t="0" r="r" b="b"/>
              <a:pathLst>
                <a:path w="23" h="13">
                  <a:moveTo>
                    <a:pt x="0" y="8"/>
                  </a:moveTo>
                  <a:cubicBezTo>
                    <a:pt x="0" y="8"/>
                    <a:pt x="10" y="13"/>
                    <a:pt x="23" y="6"/>
                  </a:cubicBezTo>
                  <a:cubicBezTo>
                    <a:pt x="23" y="3"/>
                    <a:pt x="23" y="3"/>
                    <a:pt x="23" y="3"/>
                  </a:cubicBezTo>
                  <a:cubicBezTo>
                    <a:pt x="23" y="3"/>
                    <a:pt x="6" y="4"/>
                    <a:pt x="0" y="0"/>
                  </a:cubicBezTo>
                  <a:cubicBezTo>
                    <a:pt x="0" y="6"/>
                    <a:pt x="0" y="8"/>
                    <a:pt x="0" y="8"/>
                  </a:cubicBezTo>
                </a:path>
              </a:pathLst>
            </a:custGeom>
            <a:solidFill>
              <a:srgbClr val="B0BFCF"/>
            </a:solidFill>
            <a:ln w="9525">
              <a:noFill/>
              <a:round/>
              <a:headEnd/>
              <a:tailEnd/>
            </a:ln>
          </p:spPr>
          <p:txBody>
            <a:bodyPr/>
            <a:lstStyle/>
            <a:p>
              <a:endParaRPr lang="zh-CN" altLang="en-US"/>
            </a:p>
          </p:txBody>
        </p:sp>
        <p:sp>
          <p:nvSpPr>
            <p:cNvPr id="248" name="Freeform 192"/>
            <p:cNvSpPr>
              <a:spLocks noChangeAspect="1"/>
            </p:cNvSpPr>
            <p:nvPr/>
          </p:nvSpPr>
          <p:spPr bwMode="auto">
            <a:xfrm>
              <a:off x="2426" y="2764"/>
              <a:ext cx="19" cy="4"/>
            </a:xfrm>
            <a:custGeom>
              <a:avLst/>
              <a:gdLst/>
              <a:ahLst/>
              <a:cxnLst>
                <a:cxn ang="0">
                  <a:pos x="0" y="2"/>
                </a:cxn>
                <a:cxn ang="0">
                  <a:pos x="0" y="0"/>
                </a:cxn>
                <a:cxn ang="0">
                  <a:pos x="19" y="2"/>
                </a:cxn>
                <a:cxn ang="0">
                  <a:pos x="19" y="4"/>
                </a:cxn>
                <a:cxn ang="0">
                  <a:pos x="0" y="2"/>
                </a:cxn>
              </a:cxnLst>
              <a:rect l="0" t="0" r="r" b="b"/>
              <a:pathLst>
                <a:path w="19" h="4">
                  <a:moveTo>
                    <a:pt x="0" y="2"/>
                  </a:moveTo>
                  <a:lnTo>
                    <a:pt x="0" y="0"/>
                  </a:lnTo>
                  <a:lnTo>
                    <a:pt x="19" y="2"/>
                  </a:lnTo>
                  <a:lnTo>
                    <a:pt x="19" y="4"/>
                  </a:lnTo>
                  <a:lnTo>
                    <a:pt x="0" y="2"/>
                  </a:lnTo>
                  <a:close/>
                </a:path>
              </a:pathLst>
            </a:custGeom>
            <a:solidFill>
              <a:srgbClr val="A4B4CB"/>
            </a:solidFill>
            <a:ln w="9525">
              <a:noFill/>
              <a:round/>
              <a:headEnd/>
              <a:tailEnd/>
            </a:ln>
          </p:spPr>
          <p:txBody>
            <a:bodyPr/>
            <a:lstStyle/>
            <a:p>
              <a:endParaRPr lang="zh-CN" altLang="en-US"/>
            </a:p>
          </p:txBody>
        </p:sp>
        <p:sp>
          <p:nvSpPr>
            <p:cNvPr id="249" name="Freeform 193"/>
            <p:cNvSpPr>
              <a:spLocks noChangeAspect="1"/>
            </p:cNvSpPr>
            <p:nvPr/>
          </p:nvSpPr>
          <p:spPr bwMode="auto">
            <a:xfrm>
              <a:off x="2445" y="2766"/>
              <a:ext cx="54" cy="12"/>
            </a:xfrm>
            <a:custGeom>
              <a:avLst/>
              <a:gdLst/>
              <a:ahLst/>
              <a:cxnLst>
                <a:cxn ang="0">
                  <a:pos x="0" y="0"/>
                </a:cxn>
                <a:cxn ang="0">
                  <a:pos x="23" y="4"/>
                </a:cxn>
                <a:cxn ang="0">
                  <a:pos x="23" y="4"/>
                </a:cxn>
                <a:cxn ang="0">
                  <a:pos x="6" y="3"/>
                </a:cxn>
                <a:cxn ang="0">
                  <a:pos x="0" y="1"/>
                </a:cxn>
                <a:cxn ang="0">
                  <a:pos x="0" y="0"/>
                </a:cxn>
              </a:cxnLst>
              <a:rect l="0" t="0" r="r" b="b"/>
              <a:pathLst>
                <a:path w="23" h="5">
                  <a:moveTo>
                    <a:pt x="0" y="0"/>
                  </a:moveTo>
                  <a:cubicBezTo>
                    <a:pt x="0" y="0"/>
                    <a:pt x="6" y="5"/>
                    <a:pt x="23" y="4"/>
                  </a:cubicBezTo>
                  <a:cubicBezTo>
                    <a:pt x="23" y="5"/>
                    <a:pt x="23" y="4"/>
                    <a:pt x="23" y="4"/>
                  </a:cubicBezTo>
                  <a:cubicBezTo>
                    <a:pt x="23" y="4"/>
                    <a:pt x="13" y="5"/>
                    <a:pt x="6" y="3"/>
                  </a:cubicBezTo>
                  <a:cubicBezTo>
                    <a:pt x="0" y="2"/>
                    <a:pt x="0" y="1"/>
                    <a:pt x="0" y="1"/>
                  </a:cubicBezTo>
                  <a:lnTo>
                    <a:pt x="0" y="0"/>
                  </a:lnTo>
                  <a:close/>
                </a:path>
              </a:pathLst>
            </a:custGeom>
            <a:solidFill>
              <a:srgbClr val="A4B4CB"/>
            </a:solidFill>
            <a:ln w="9525">
              <a:noFill/>
              <a:round/>
              <a:headEnd/>
              <a:tailEnd/>
            </a:ln>
          </p:spPr>
          <p:txBody>
            <a:bodyPr/>
            <a:lstStyle/>
            <a:p>
              <a:endParaRPr lang="zh-CN" altLang="en-US"/>
            </a:p>
          </p:txBody>
        </p:sp>
        <p:sp>
          <p:nvSpPr>
            <p:cNvPr id="250" name="Rectangle 194"/>
            <p:cNvSpPr>
              <a:spLocks noChangeAspect="1" noChangeArrowheads="1"/>
            </p:cNvSpPr>
            <p:nvPr/>
          </p:nvSpPr>
          <p:spPr bwMode="auto">
            <a:xfrm>
              <a:off x="2499" y="2776"/>
              <a:ext cx="2" cy="7"/>
            </a:xfrm>
            <a:prstGeom prst="rect">
              <a:avLst/>
            </a:prstGeom>
            <a:solidFill>
              <a:srgbClr val="D2DAE4"/>
            </a:solidFill>
            <a:ln w="9525">
              <a:noFill/>
              <a:miter lim="800000"/>
              <a:headEnd/>
              <a:tailEnd/>
            </a:ln>
          </p:spPr>
          <p:txBody>
            <a:bodyPr/>
            <a:lstStyle/>
            <a:p>
              <a:endParaRPr lang="zh-CN" altLang="en-US"/>
            </a:p>
          </p:txBody>
        </p:sp>
        <p:sp>
          <p:nvSpPr>
            <p:cNvPr id="251" name="Freeform 195"/>
            <p:cNvSpPr>
              <a:spLocks noChangeAspect="1"/>
            </p:cNvSpPr>
            <p:nvPr/>
          </p:nvSpPr>
          <p:spPr bwMode="auto">
            <a:xfrm>
              <a:off x="2426" y="2731"/>
              <a:ext cx="94" cy="40"/>
            </a:xfrm>
            <a:custGeom>
              <a:avLst/>
              <a:gdLst/>
              <a:ahLst/>
              <a:cxnLst>
                <a:cxn ang="0">
                  <a:pos x="0" y="0"/>
                </a:cxn>
                <a:cxn ang="0">
                  <a:pos x="94" y="11"/>
                </a:cxn>
                <a:cxn ang="0">
                  <a:pos x="94" y="40"/>
                </a:cxn>
                <a:cxn ang="0">
                  <a:pos x="0" y="28"/>
                </a:cxn>
                <a:cxn ang="0">
                  <a:pos x="0" y="0"/>
                </a:cxn>
              </a:cxnLst>
              <a:rect l="0" t="0" r="r" b="b"/>
              <a:pathLst>
                <a:path w="94" h="40">
                  <a:moveTo>
                    <a:pt x="0" y="0"/>
                  </a:moveTo>
                  <a:lnTo>
                    <a:pt x="94" y="11"/>
                  </a:lnTo>
                  <a:lnTo>
                    <a:pt x="94" y="40"/>
                  </a:lnTo>
                  <a:lnTo>
                    <a:pt x="0" y="28"/>
                  </a:lnTo>
                  <a:lnTo>
                    <a:pt x="0" y="0"/>
                  </a:lnTo>
                  <a:close/>
                </a:path>
              </a:pathLst>
            </a:custGeom>
            <a:solidFill>
              <a:srgbClr val="697F9A"/>
            </a:solidFill>
            <a:ln w="9525">
              <a:noFill/>
              <a:round/>
              <a:headEnd/>
              <a:tailEnd/>
            </a:ln>
          </p:spPr>
          <p:txBody>
            <a:bodyPr/>
            <a:lstStyle/>
            <a:p>
              <a:endParaRPr lang="zh-CN" altLang="en-US"/>
            </a:p>
          </p:txBody>
        </p:sp>
        <p:sp>
          <p:nvSpPr>
            <p:cNvPr id="252" name="Freeform 196"/>
            <p:cNvSpPr>
              <a:spLocks noChangeAspect="1"/>
            </p:cNvSpPr>
            <p:nvPr/>
          </p:nvSpPr>
          <p:spPr bwMode="auto">
            <a:xfrm>
              <a:off x="2426" y="2735"/>
              <a:ext cx="19" cy="24"/>
            </a:xfrm>
            <a:custGeom>
              <a:avLst/>
              <a:gdLst/>
              <a:ahLst/>
              <a:cxnLst>
                <a:cxn ang="0">
                  <a:pos x="0" y="22"/>
                </a:cxn>
                <a:cxn ang="0">
                  <a:pos x="19" y="24"/>
                </a:cxn>
                <a:cxn ang="0">
                  <a:pos x="16" y="3"/>
                </a:cxn>
                <a:cxn ang="0">
                  <a:pos x="0" y="0"/>
                </a:cxn>
                <a:cxn ang="0">
                  <a:pos x="0" y="22"/>
                </a:cxn>
              </a:cxnLst>
              <a:rect l="0" t="0" r="r" b="b"/>
              <a:pathLst>
                <a:path w="19" h="24">
                  <a:moveTo>
                    <a:pt x="0" y="22"/>
                  </a:moveTo>
                  <a:lnTo>
                    <a:pt x="19" y="24"/>
                  </a:lnTo>
                  <a:lnTo>
                    <a:pt x="16" y="3"/>
                  </a:lnTo>
                  <a:lnTo>
                    <a:pt x="0" y="0"/>
                  </a:lnTo>
                  <a:lnTo>
                    <a:pt x="0" y="22"/>
                  </a:lnTo>
                  <a:close/>
                </a:path>
              </a:pathLst>
            </a:custGeom>
            <a:solidFill>
              <a:srgbClr val="8AA5BC"/>
            </a:solidFill>
            <a:ln w="9525">
              <a:noFill/>
              <a:round/>
              <a:headEnd/>
              <a:tailEnd/>
            </a:ln>
          </p:spPr>
          <p:txBody>
            <a:bodyPr/>
            <a:lstStyle/>
            <a:p>
              <a:endParaRPr lang="zh-CN" altLang="en-US"/>
            </a:p>
          </p:txBody>
        </p:sp>
        <p:sp>
          <p:nvSpPr>
            <p:cNvPr id="253" name="Freeform 197"/>
            <p:cNvSpPr>
              <a:spLocks noChangeAspect="1"/>
            </p:cNvSpPr>
            <p:nvPr/>
          </p:nvSpPr>
          <p:spPr bwMode="auto">
            <a:xfrm>
              <a:off x="2442" y="2738"/>
              <a:ext cx="57" cy="30"/>
            </a:xfrm>
            <a:custGeom>
              <a:avLst/>
              <a:gdLst/>
              <a:ahLst/>
              <a:cxnLst>
                <a:cxn ang="0">
                  <a:pos x="1" y="9"/>
                </a:cxn>
                <a:cxn ang="0">
                  <a:pos x="24" y="7"/>
                </a:cxn>
                <a:cxn ang="0">
                  <a:pos x="24" y="4"/>
                </a:cxn>
                <a:cxn ang="0">
                  <a:pos x="0" y="0"/>
                </a:cxn>
                <a:cxn ang="0">
                  <a:pos x="1" y="9"/>
                </a:cxn>
              </a:cxnLst>
              <a:rect l="0" t="0" r="r" b="b"/>
              <a:pathLst>
                <a:path w="24" h="13">
                  <a:moveTo>
                    <a:pt x="1" y="9"/>
                  </a:moveTo>
                  <a:cubicBezTo>
                    <a:pt x="1" y="9"/>
                    <a:pt x="11" y="13"/>
                    <a:pt x="24" y="7"/>
                  </a:cubicBezTo>
                  <a:cubicBezTo>
                    <a:pt x="24" y="4"/>
                    <a:pt x="24" y="4"/>
                    <a:pt x="24" y="4"/>
                  </a:cubicBezTo>
                  <a:cubicBezTo>
                    <a:pt x="24" y="4"/>
                    <a:pt x="6" y="5"/>
                    <a:pt x="0" y="0"/>
                  </a:cubicBezTo>
                  <a:cubicBezTo>
                    <a:pt x="1" y="6"/>
                    <a:pt x="1" y="9"/>
                    <a:pt x="1" y="9"/>
                  </a:cubicBezTo>
                </a:path>
              </a:pathLst>
            </a:custGeom>
            <a:solidFill>
              <a:srgbClr val="B0BFCF"/>
            </a:solidFill>
            <a:ln w="9525">
              <a:noFill/>
              <a:round/>
              <a:headEnd/>
              <a:tailEnd/>
            </a:ln>
          </p:spPr>
          <p:txBody>
            <a:bodyPr/>
            <a:lstStyle/>
            <a:p>
              <a:endParaRPr lang="zh-CN" altLang="en-US"/>
            </a:p>
          </p:txBody>
        </p:sp>
        <p:sp>
          <p:nvSpPr>
            <p:cNvPr id="254" name="Freeform 198"/>
            <p:cNvSpPr>
              <a:spLocks noChangeAspect="1"/>
            </p:cNvSpPr>
            <p:nvPr/>
          </p:nvSpPr>
          <p:spPr bwMode="auto">
            <a:xfrm>
              <a:off x="2426" y="2733"/>
              <a:ext cx="19" cy="5"/>
            </a:xfrm>
            <a:custGeom>
              <a:avLst/>
              <a:gdLst/>
              <a:ahLst/>
              <a:cxnLst>
                <a:cxn ang="0">
                  <a:pos x="0" y="2"/>
                </a:cxn>
                <a:cxn ang="0">
                  <a:pos x="0" y="0"/>
                </a:cxn>
                <a:cxn ang="0">
                  <a:pos x="19" y="5"/>
                </a:cxn>
                <a:cxn ang="0">
                  <a:pos x="16" y="5"/>
                </a:cxn>
                <a:cxn ang="0">
                  <a:pos x="0" y="2"/>
                </a:cxn>
              </a:cxnLst>
              <a:rect l="0" t="0" r="r" b="b"/>
              <a:pathLst>
                <a:path w="19" h="5">
                  <a:moveTo>
                    <a:pt x="0" y="2"/>
                  </a:moveTo>
                  <a:lnTo>
                    <a:pt x="0" y="0"/>
                  </a:lnTo>
                  <a:lnTo>
                    <a:pt x="19" y="5"/>
                  </a:lnTo>
                  <a:lnTo>
                    <a:pt x="16" y="5"/>
                  </a:lnTo>
                  <a:lnTo>
                    <a:pt x="0" y="2"/>
                  </a:lnTo>
                  <a:close/>
                </a:path>
              </a:pathLst>
            </a:custGeom>
            <a:solidFill>
              <a:srgbClr val="A4B4CB"/>
            </a:solidFill>
            <a:ln w="9525">
              <a:noFill/>
              <a:round/>
              <a:headEnd/>
              <a:tailEnd/>
            </a:ln>
          </p:spPr>
          <p:txBody>
            <a:bodyPr/>
            <a:lstStyle/>
            <a:p>
              <a:endParaRPr lang="zh-CN" altLang="en-US"/>
            </a:p>
          </p:txBody>
        </p:sp>
        <p:sp>
          <p:nvSpPr>
            <p:cNvPr id="255" name="Freeform 199"/>
            <p:cNvSpPr>
              <a:spLocks noChangeAspect="1"/>
            </p:cNvSpPr>
            <p:nvPr/>
          </p:nvSpPr>
          <p:spPr bwMode="auto">
            <a:xfrm>
              <a:off x="2442" y="2738"/>
              <a:ext cx="57" cy="9"/>
            </a:xfrm>
            <a:custGeom>
              <a:avLst/>
              <a:gdLst/>
              <a:ahLst/>
              <a:cxnLst>
                <a:cxn ang="0">
                  <a:pos x="1" y="0"/>
                </a:cxn>
                <a:cxn ang="0">
                  <a:pos x="24" y="3"/>
                </a:cxn>
                <a:cxn ang="0">
                  <a:pos x="24" y="4"/>
                </a:cxn>
                <a:cxn ang="0">
                  <a:pos x="7" y="3"/>
                </a:cxn>
                <a:cxn ang="0">
                  <a:pos x="0" y="0"/>
                </a:cxn>
                <a:cxn ang="0">
                  <a:pos x="1" y="0"/>
                </a:cxn>
              </a:cxnLst>
              <a:rect l="0" t="0" r="r" b="b"/>
              <a:pathLst>
                <a:path w="24" h="4">
                  <a:moveTo>
                    <a:pt x="1" y="0"/>
                  </a:moveTo>
                  <a:cubicBezTo>
                    <a:pt x="1" y="0"/>
                    <a:pt x="7" y="4"/>
                    <a:pt x="24" y="3"/>
                  </a:cubicBezTo>
                  <a:cubicBezTo>
                    <a:pt x="24" y="4"/>
                    <a:pt x="24" y="4"/>
                    <a:pt x="24" y="4"/>
                  </a:cubicBezTo>
                  <a:cubicBezTo>
                    <a:pt x="24" y="4"/>
                    <a:pt x="14" y="4"/>
                    <a:pt x="7" y="3"/>
                  </a:cubicBezTo>
                  <a:cubicBezTo>
                    <a:pt x="1" y="1"/>
                    <a:pt x="0" y="0"/>
                    <a:pt x="0" y="0"/>
                  </a:cubicBezTo>
                  <a:lnTo>
                    <a:pt x="1" y="0"/>
                  </a:lnTo>
                  <a:close/>
                </a:path>
              </a:pathLst>
            </a:custGeom>
            <a:solidFill>
              <a:srgbClr val="A4B4CB"/>
            </a:solidFill>
            <a:ln w="9525">
              <a:noFill/>
              <a:round/>
              <a:headEnd/>
              <a:tailEnd/>
            </a:ln>
          </p:spPr>
          <p:txBody>
            <a:bodyPr/>
            <a:lstStyle/>
            <a:p>
              <a:endParaRPr lang="zh-CN" altLang="en-US"/>
            </a:p>
          </p:txBody>
        </p:sp>
        <p:sp>
          <p:nvSpPr>
            <p:cNvPr id="256" name="Freeform 200"/>
            <p:cNvSpPr>
              <a:spLocks noChangeAspect="1"/>
            </p:cNvSpPr>
            <p:nvPr/>
          </p:nvSpPr>
          <p:spPr bwMode="auto">
            <a:xfrm>
              <a:off x="2499" y="2747"/>
              <a:ext cx="2" cy="7"/>
            </a:xfrm>
            <a:custGeom>
              <a:avLst/>
              <a:gdLst/>
              <a:ahLst/>
              <a:cxnLst>
                <a:cxn ang="0">
                  <a:pos x="2" y="5"/>
                </a:cxn>
                <a:cxn ang="0">
                  <a:pos x="0" y="7"/>
                </a:cxn>
                <a:cxn ang="0">
                  <a:pos x="0" y="0"/>
                </a:cxn>
                <a:cxn ang="0">
                  <a:pos x="2" y="0"/>
                </a:cxn>
                <a:cxn ang="0">
                  <a:pos x="2" y="5"/>
                </a:cxn>
              </a:cxnLst>
              <a:rect l="0" t="0" r="r" b="b"/>
              <a:pathLst>
                <a:path w="2" h="7">
                  <a:moveTo>
                    <a:pt x="2" y="5"/>
                  </a:moveTo>
                  <a:lnTo>
                    <a:pt x="0" y="7"/>
                  </a:lnTo>
                  <a:lnTo>
                    <a:pt x="0" y="0"/>
                  </a:lnTo>
                  <a:lnTo>
                    <a:pt x="2" y="0"/>
                  </a:lnTo>
                  <a:lnTo>
                    <a:pt x="2" y="5"/>
                  </a:lnTo>
                  <a:close/>
                </a:path>
              </a:pathLst>
            </a:custGeom>
            <a:solidFill>
              <a:srgbClr val="D2DAE4"/>
            </a:solidFill>
            <a:ln w="9525">
              <a:noFill/>
              <a:round/>
              <a:headEnd/>
              <a:tailEnd/>
            </a:ln>
          </p:spPr>
          <p:txBody>
            <a:bodyPr/>
            <a:lstStyle/>
            <a:p>
              <a:endParaRPr lang="zh-CN" altLang="en-US"/>
            </a:p>
          </p:txBody>
        </p:sp>
      </p:grpSp>
      <p:pic>
        <p:nvPicPr>
          <p:cNvPr id="257" name="Picture 25"/>
          <p:cNvPicPr>
            <a:picLocks noChangeAspect="1" noChangeArrowheads="1"/>
          </p:cNvPicPr>
          <p:nvPr/>
        </p:nvPicPr>
        <p:blipFill>
          <a:blip r:embed="rId4" cstate="print"/>
          <a:srcRect/>
          <a:stretch>
            <a:fillRect/>
          </a:stretch>
        </p:blipFill>
        <p:spPr bwMode="auto">
          <a:xfrm>
            <a:off x="5735961" y="3140968"/>
            <a:ext cx="1466253" cy="46790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AutoShape 21"/>
          <p:cNvSpPr>
            <a:spLocks noChangeArrowheads="1"/>
          </p:cNvSpPr>
          <p:nvPr/>
        </p:nvSpPr>
        <p:spPr bwMode="auto">
          <a:xfrm>
            <a:off x="2339010" y="5025690"/>
            <a:ext cx="3756991" cy="419535"/>
          </a:xfrm>
          <a:prstGeom prst="parallelogram">
            <a:avLst>
              <a:gd name="adj" fmla="val 134454"/>
            </a:avLst>
          </a:prstGeom>
          <a:solidFill>
            <a:srgbClr val="969696"/>
          </a:solidFill>
          <a:ln w="6350">
            <a:solidFill>
              <a:srgbClr val="969696"/>
            </a:solidFill>
            <a:miter lim="800000"/>
          </a:ln>
        </p:spPr>
        <p:txBody>
          <a:bodyPr wrap="none" lIns="72000" tIns="0" rIns="0" bIns="0" anchor="ct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sp>
        <p:nvSpPr>
          <p:cNvPr id="11278" name="AutoShape 22"/>
          <p:cNvSpPr>
            <a:spLocks noChangeArrowheads="1"/>
          </p:cNvSpPr>
          <p:nvPr/>
        </p:nvSpPr>
        <p:spPr bwMode="auto">
          <a:xfrm>
            <a:off x="2325971" y="4695925"/>
            <a:ext cx="3658558" cy="703499"/>
          </a:xfrm>
          <a:prstGeom prst="parallelogram">
            <a:avLst>
              <a:gd name="adj" fmla="val 52865"/>
            </a:avLst>
          </a:prstGeom>
          <a:solidFill>
            <a:srgbClr val="DDDDDD"/>
          </a:solidFill>
          <a:ln w="6350">
            <a:noFill/>
            <a:miter lim="800000"/>
          </a:ln>
        </p:spPr>
        <p:txBody>
          <a:bodyPr wrap="none" lIns="72000" tIns="0" rIns="0" bIns="0" anchor="ct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sp>
        <p:nvSpPr>
          <p:cNvPr id="26" name="Rectangle 24"/>
          <p:cNvSpPr>
            <a:spLocks noChangeArrowheads="1"/>
          </p:cNvSpPr>
          <p:nvPr/>
        </p:nvSpPr>
        <p:spPr bwMode="auto">
          <a:xfrm>
            <a:off x="2629943" y="4851541"/>
            <a:ext cx="3102161" cy="387750"/>
          </a:xfrm>
          <a:prstGeom prst="rect">
            <a:avLst/>
          </a:prstGeom>
          <a:noFill/>
          <a:ln w="28575" algn="ctr">
            <a:noFill/>
            <a:miter lim="800000"/>
          </a:ln>
          <a:effectLst>
            <a:outerShdw sy="50000" kx="-2453608" rotWithShape="0">
              <a:schemeClr val="bg2">
                <a:alpha val="50000"/>
              </a:schemeClr>
            </a:outerShdw>
          </a:effectLst>
        </p:spPr>
        <p:txBody>
          <a:bodyPr lIns="79200" tIns="39600" rIns="79200" bIns="39600">
            <a:spAutoFit/>
          </a:bodyPr>
          <a:lstStyle/>
          <a:p>
            <a:pPr algn="ctr" defTabSz="801370" fontAlgn="base">
              <a:spcBef>
                <a:spcPct val="0"/>
              </a:spcBef>
              <a:spcAft>
                <a:spcPct val="0"/>
              </a:spcAft>
              <a:defRPr/>
            </a:pPr>
            <a:r>
              <a:rPr lang="zh-CN" altLang="en-US" sz="2000" dirty="0">
                <a:solidFill>
                  <a:srgbClr val="000000"/>
                </a:solidFill>
                <a:latin typeface="+mn-ea"/>
              </a:rPr>
              <a:t>数据的安全性需求</a:t>
            </a:r>
          </a:p>
        </p:txBody>
      </p:sp>
      <p:sp>
        <p:nvSpPr>
          <p:cNvPr id="10242" name="Rectangle 2"/>
          <p:cNvSpPr>
            <a:spLocks noGrp="1" noChangeArrowheads="1"/>
          </p:cNvSpPr>
          <p:nvPr>
            <p:ph type="title"/>
          </p:nvPr>
        </p:nvSpPr>
        <p:spPr>
          <a:xfrm>
            <a:off x="520171" y="165033"/>
            <a:ext cx="10284883" cy="868363"/>
          </a:xfrm>
        </p:spPr>
        <p:txBody>
          <a:bodyPr/>
          <a:lstStyle/>
          <a:p>
            <a:pPr eaLnBrk="1" hangingPunct="1"/>
            <a:r>
              <a:rPr lang="zh-CN" altLang="en-US" dirty="0"/>
              <a:t>容灾备份需求</a:t>
            </a:r>
          </a:p>
        </p:txBody>
      </p:sp>
      <p:sp>
        <p:nvSpPr>
          <p:cNvPr id="24" name="Text Placeholder 23"/>
          <p:cNvSpPr>
            <a:spLocks noGrp="1"/>
          </p:cNvSpPr>
          <p:nvPr>
            <p:ph type="body" sz="quarter" idx="10"/>
          </p:nvPr>
        </p:nvSpPr>
        <p:spPr/>
        <p:txBody>
          <a:bodyPr/>
          <a:lstStyle/>
          <a:p>
            <a:pPr>
              <a:buNone/>
            </a:pPr>
            <a:r>
              <a:rPr lang="en-US" altLang="zh-CN" dirty="0">
                <a:latin typeface="+mn-ea"/>
              </a:rPr>
              <a:t> </a:t>
            </a:r>
            <a:endParaRPr lang="zh-CN" altLang="en-US" dirty="0">
              <a:latin typeface="+mn-ea"/>
            </a:endParaRPr>
          </a:p>
        </p:txBody>
      </p:sp>
      <p:sp>
        <p:nvSpPr>
          <p:cNvPr id="5" name="AutoShape 3"/>
          <p:cNvSpPr>
            <a:spLocks noChangeArrowheads="1"/>
          </p:cNvSpPr>
          <p:nvPr/>
        </p:nvSpPr>
        <p:spPr bwMode="auto">
          <a:xfrm>
            <a:off x="7285347" y="1708658"/>
            <a:ext cx="2790571" cy="1710202"/>
          </a:xfrm>
          <a:prstGeom prst="roundRect">
            <a:avLst>
              <a:gd name="adj" fmla="val 16667"/>
            </a:avLst>
          </a:prstGeom>
          <a:solidFill>
            <a:srgbClr val="EAEAEA"/>
          </a:solidFill>
          <a:ln w="9525" algn="ctr">
            <a:noFill/>
            <a:round/>
          </a:ln>
          <a:effectLst>
            <a:outerShdw dist="35921" dir="2700000" algn="ctr" rotWithShape="0">
              <a:schemeClr val="bg2"/>
            </a:outerShdw>
          </a:effectLst>
        </p:spPr>
        <p:txBody>
          <a:bodyPr wrap="square" lIns="79200" tIns="39600" rIns="79200" bIns="39600" anchor="ctr">
            <a:spAutoFit/>
          </a:bodyPr>
          <a:lstStyle/>
          <a:p>
            <a:pPr fontAlgn="base">
              <a:lnSpc>
                <a:spcPct val="140000"/>
              </a:lnSpc>
              <a:spcBef>
                <a:spcPct val="0"/>
              </a:spcBef>
              <a:spcAft>
                <a:spcPct val="0"/>
              </a:spcAft>
              <a:buClr>
                <a:srgbClr val="000000"/>
              </a:buClr>
              <a:buSzPct val="60000"/>
              <a:buFontTx/>
              <a:buChar char="•"/>
              <a:defRPr/>
            </a:pPr>
            <a:endParaRPr lang="zh-CN" altLang="en-US" sz="8000" dirty="0">
              <a:solidFill>
                <a:srgbClr val="000000"/>
              </a:solidFill>
              <a:latin typeface="+mn-ea"/>
            </a:endParaRPr>
          </a:p>
        </p:txBody>
      </p:sp>
      <p:sp>
        <p:nvSpPr>
          <p:cNvPr id="11268" name="Rectangle 4"/>
          <p:cNvSpPr>
            <a:spLocks noChangeArrowheads="1"/>
          </p:cNvSpPr>
          <p:nvPr/>
        </p:nvSpPr>
        <p:spPr bwMode="auto">
          <a:xfrm>
            <a:off x="7410469" y="1742733"/>
            <a:ext cx="2665449" cy="1176619"/>
          </a:xfrm>
          <a:prstGeom prst="rect">
            <a:avLst/>
          </a:prstGeom>
          <a:noFill/>
          <a:ln w="9525" algn="ctr">
            <a:noFill/>
            <a:miter lim="800000"/>
          </a:ln>
        </p:spPr>
        <p:txBody>
          <a:bodyPr wrap="square" lIns="80152" tIns="40076" rIns="80152" bIns="40076">
            <a:spAutoFit/>
          </a:bodyPr>
          <a:lstStyle/>
          <a:p>
            <a:pPr algn="ctr" fontAlgn="base">
              <a:spcBef>
                <a:spcPct val="20000"/>
              </a:spcBef>
              <a:spcAft>
                <a:spcPct val="0"/>
              </a:spcAft>
              <a:buNone/>
              <a:defRPr/>
            </a:pPr>
            <a:r>
              <a:rPr lang="zh-CN" altLang="en-US" sz="2000" dirty="0">
                <a:solidFill>
                  <a:srgbClr val="000000"/>
                </a:solidFill>
                <a:latin typeface="+mn-ea"/>
              </a:rPr>
              <a:t>应用系统和数据</a:t>
            </a:r>
          </a:p>
          <a:p>
            <a:pPr fontAlgn="base">
              <a:spcBef>
                <a:spcPct val="20000"/>
              </a:spcBef>
              <a:spcAft>
                <a:spcPct val="0"/>
              </a:spcAft>
              <a:buNone/>
              <a:defRPr/>
            </a:pPr>
            <a:r>
              <a:rPr lang="zh-CN" altLang="en-US" sz="1600" dirty="0">
                <a:solidFill>
                  <a:srgbClr val="000000"/>
                </a:solidFill>
                <a:latin typeface="+mn-ea"/>
              </a:rPr>
              <a:t>越来越多的应用系统不断的上线，对各种数据的需求持续增加。</a:t>
            </a:r>
          </a:p>
        </p:txBody>
      </p:sp>
      <p:sp>
        <p:nvSpPr>
          <p:cNvPr id="7" name="AutoShape 5"/>
          <p:cNvSpPr>
            <a:spLocks noChangeArrowheads="1"/>
          </p:cNvSpPr>
          <p:nvPr/>
        </p:nvSpPr>
        <p:spPr bwMode="auto">
          <a:xfrm>
            <a:off x="2495600" y="1685745"/>
            <a:ext cx="2663824" cy="1710202"/>
          </a:xfrm>
          <a:prstGeom prst="roundRect">
            <a:avLst>
              <a:gd name="adj" fmla="val 16667"/>
            </a:avLst>
          </a:prstGeom>
          <a:solidFill>
            <a:srgbClr val="EAEAEA"/>
          </a:solidFill>
          <a:ln w="9525" algn="ctr">
            <a:noFill/>
            <a:round/>
          </a:ln>
          <a:effectLst>
            <a:outerShdw dist="35921" dir="2700000" algn="ctr" rotWithShape="0">
              <a:schemeClr val="bg2"/>
            </a:outerShdw>
          </a:effectLst>
        </p:spPr>
        <p:txBody>
          <a:bodyPr wrap="square" lIns="79200" tIns="39600" rIns="79200" bIns="39600" anchor="ctr">
            <a:spAutoFit/>
          </a:bodyPr>
          <a:lstStyle/>
          <a:p>
            <a:pPr fontAlgn="base">
              <a:lnSpc>
                <a:spcPct val="140000"/>
              </a:lnSpc>
              <a:spcBef>
                <a:spcPct val="0"/>
              </a:spcBef>
              <a:spcAft>
                <a:spcPct val="0"/>
              </a:spcAft>
              <a:buClr>
                <a:srgbClr val="000000"/>
              </a:buClr>
              <a:buSzPct val="60000"/>
              <a:buFontTx/>
              <a:buChar char="•"/>
              <a:defRPr/>
            </a:pPr>
            <a:endParaRPr lang="zh-CN" altLang="en-US" sz="8000" dirty="0">
              <a:solidFill>
                <a:srgbClr val="000000"/>
              </a:solidFill>
              <a:latin typeface="+mn-ea"/>
            </a:endParaRPr>
          </a:p>
        </p:txBody>
      </p:sp>
      <p:sp>
        <p:nvSpPr>
          <p:cNvPr id="11270" name="Rectangle 6"/>
          <p:cNvSpPr>
            <a:spLocks noChangeArrowheads="1"/>
          </p:cNvSpPr>
          <p:nvPr/>
        </p:nvSpPr>
        <p:spPr bwMode="auto">
          <a:xfrm>
            <a:off x="2625726" y="1684812"/>
            <a:ext cx="2570175" cy="1422841"/>
          </a:xfrm>
          <a:prstGeom prst="rect">
            <a:avLst/>
          </a:prstGeom>
          <a:noFill/>
          <a:ln w="9525" algn="ctr">
            <a:noFill/>
            <a:miter lim="800000"/>
          </a:ln>
        </p:spPr>
        <p:txBody>
          <a:bodyPr wrap="square" lIns="80152" tIns="40076" rIns="80152" bIns="40076">
            <a:spAutoFit/>
          </a:bodyPr>
          <a:lstStyle/>
          <a:p>
            <a:pPr algn="ctr" fontAlgn="base">
              <a:spcBef>
                <a:spcPct val="20000"/>
              </a:spcBef>
              <a:spcAft>
                <a:spcPct val="0"/>
              </a:spcAft>
              <a:buNone/>
              <a:defRPr/>
            </a:pPr>
            <a:r>
              <a:rPr lang="zh-CN" altLang="en-US" sz="2000" dirty="0">
                <a:solidFill>
                  <a:srgbClr val="000000"/>
                </a:solidFill>
                <a:latin typeface="+mn-ea"/>
              </a:rPr>
              <a:t>企业和数据</a:t>
            </a:r>
          </a:p>
          <a:p>
            <a:pPr fontAlgn="base">
              <a:spcBef>
                <a:spcPct val="20000"/>
              </a:spcBef>
              <a:spcAft>
                <a:spcPct val="0"/>
              </a:spcAft>
              <a:buNone/>
              <a:defRPr/>
            </a:pPr>
            <a:r>
              <a:rPr lang="zh-CN" altLang="en-US" sz="1600" dirty="0">
                <a:solidFill>
                  <a:srgbClr val="000000"/>
                </a:solidFill>
                <a:latin typeface="+mn-ea"/>
              </a:rPr>
              <a:t>企业的业务运行越来越依赖于所存储的数据信息，且企业中关键数据量迅速增长。</a:t>
            </a:r>
            <a:endParaRPr lang="en-US" altLang="zh-CN" sz="1600" dirty="0">
              <a:solidFill>
                <a:srgbClr val="000000"/>
              </a:solidFill>
              <a:latin typeface="+mn-ea"/>
            </a:endParaRPr>
          </a:p>
        </p:txBody>
      </p:sp>
      <p:grpSp>
        <p:nvGrpSpPr>
          <p:cNvPr id="2" name="Group 7"/>
          <p:cNvGrpSpPr/>
          <p:nvPr/>
        </p:nvGrpSpPr>
        <p:grpSpPr bwMode="auto">
          <a:xfrm>
            <a:off x="5015880" y="2001061"/>
            <a:ext cx="2626816" cy="1150755"/>
            <a:chOff x="3653" y="2563"/>
            <a:chExt cx="766" cy="201"/>
          </a:xfrm>
        </p:grpSpPr>
        <p:sp>
          <p:nvSpPr>
            <p:cNvPr id="11287" name="AutoShape 8"/>
            <p:cNvSpPr>
              <a:spLocks noChangeArrowheads="1"/>
            </p:cNvSpPr>
            <p:nvPr/>
          </p:nvSpPr>
          <p:spPr bwMode="auto">
            <a:xfrm>
              <a:off x="3653" y="2563"/>
              <a:ext cx="702" cy="201"/>
            </a:xfrm>
            <a:prstGeom prst="irregularSeal1">
              <a:avLst/>
            </a:prstGeom>
            <a:solidFill>
              <a:srgbClr val="990033"/>
            </a:solidFill>
            <a:ln w="28575" algn="ctr">
              <a:solidFill>
                <a:srgbClr val="660033"/>
              </a:solidFill>
              <a:miter lim="800000"/>
            </a:ln>
          </p:spPr>
          <p:txBody>
            <a:bodyPr wrap="square" lIns="79200" tIns="39600" rIns="79200" bIns="39600" anchor="ctr">
              <a:spAutoFit/>
            </a:bodyP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sp>
          <p:nvSpPr>
            <p:cNvPr id="11288" name="Text Box 9"/>
            <p:cNvSpPr txBox="1">
              <a:spLocks noChangeArrowheads="1"/>
            </p:cNvSpPr>
            <p:nvPr/>
          </p:nvSpPr>
          <p:spPr bwMode="auto">
            <a:xfrm>
              <a:off x="3756" y="2614"/>
              <a:ext cx="663" cy="70"/>
            </a:xfrm>
            <a:prstGeom prst="rect">
              <a:avLst/>
            </a:prstGeom>
            <a:noFill/>
            <a:ln w="28575" algn="ctr">
              <a:noFill/>
              <a:miter lim="800000"/>
            </a:ln>
          </p:spPr>
          <p:txBody>
            <a:bodyPr wrap="square" lIns="79187" tIns="39593" rIns="79187" bIns="39593">
              <a:spAutoFit/>
            </a:bodyPr>
            <a:lstStyle/>
            <a:p>
              <a:pPr defTabSz="801370" fontAlgn="base">
                <a:spcBef>
                  <a:spcPct val="50000"/>
                </a:spcBef>
                <a:spcAft>
                  <a:spcPct val="0"/>
                </a:spcAft>
                <a:defRPr/>
              </a:pPr>
              <a:r>
                <a:rPr lang="zh-CN" altLang="en-US" sz="2000" dirty="0">
                  <a:solidFill>
                    <a:srgbClr val="FFFFFF"/>
                  </a:solidFill>
                  <a:latin typeface="+mn-ea"/>
                </a:rPr>
                <a:t>数据爆炸增长</a:t>
              </a:r>
            </a:p>
          </p:txBody>
        </p:sp>
      </p:grpSp>
      <p:grpSp>
        <p:nvGrpSpPr>
          <p:cNvPr id="3" name="Group 10"/>
          <p:cNvGrpSpPr/>
          <p:nvPr/>
        </p:nvGrpSpPr>
        <p:grpSpPr bwMode="auto">
          <a:xfrm>
            <a:off x="4943476" y="3789363"/>
            <a:ext cx="2409825" cy="895709"/>
            <a:chOff x="2090" y="2387"/>
            <a:chExt cx="1518" cy="317"/>
          </a:xfrm>
        </p:grpSpPr>
        <p:sp>
          <p:nvSpPr>
            <p:cNvPr id="11283" name="Freeform 11"/>
            <p:cNvSpPr/>
            <p:nvPr/>
          </p:nvSpPr>
          <p:spPr bwMode="auto">
            <a:xfrm rot="10800000">
              <a:off x="2090" y="2387"/>
              <a:ext cx="906" cy="228"/>
            </a:xfrm>
            <a:custGeom>
              <a:avLst/>
              <a:gdLst>
                <a:gd name="T0" fmla="*/ 0 w 2750"/>
                <a:gd name="T1" fmla="*/ 0 h 1733"/>
                <a:gd name="T2" fmla="*/ 0 w 2750"/>
                <a:gd name="T3" fmla="*/ 0 h 1733"/>
                <a:gd name="T4" fmla="*/ 0 w 2750"/>
                <a:gd name="T5" fmla="*/ 0 h 1733"/>
                <a:gd name="T6" fmla="*/ 0 w 2750"/>
                <a:gd name="T7" fmla="*/ 0 h 1733"/>
                <a:gd name="T8" fmla="*/ 0 w 2750"/>
                <a:gd name="T9" fmla="*/ 0 h 1733"/>
                <a:gd name="T10" fmla="*/ 0 w 2750"/>
                <a:gd name="T11" fmla="*/ 0 h 1733"/>
                <a:gd name="T12" fmla="*/ 0 w 2750"/>
                <a:gd name="T13" fmla="*/ 0 h 1733"/>
                <a:gd name="T14" fmla="*/ 0 w 2750"/>
                <a:gd name="T15" fmla="*/ 0 h 1733"/>
                <a:gd name="T16" fmla="*/ 0 w 2750"/>
                <a:gd name="T17" fmla="*/ 0 h 1733"/>
                <a:gd name="T18" fmla="*/ 0 w 2750"/>
                <a:gd name="T19" fmla="*/ 0 h 1733"/>
                <a:gd name="T20" fmla="*/ 0 w 2750"/>
                <a:gd name="T21" fmla="*/ 0 h 1733"/>
                <a:gd name="T22" fmla="*/ 0 w 2750"/>
                <a:gd name="T23" fmla="*/ 0 h 1733"/>
                <a:gd name="T24" fmla="*/ 0 w 2750"/>
                <a:gd name="T25" fmla="*/ 0 h 1733"/>
                <a:gd name="T26" fmla="*/ 0 w 2750"/>
                <a:gd name="T27" fmla="*/ 0 h 1733"/>
                <a:gd name="T28" fmla="*/ 0 w 2750"/>
                <a:gd name="T29" fmla="*/ 0 h 1733"/>
                <a:gd name="T30" fmla="*/ 0 w 2750"/>
                <a:gd name="T31" fmla="*/ 0 h 1733"/>
                <a:gd name="T32" fmla="*/ 0 w 2750"/>
                <a:gd name="T33" fmla="*/ 0 h 1733"/>
                <a:gd name="T34" fmla="*/ 0 w 2750"/>
                <a:gd name="T35" fmla="*/ 0 h 1733"/>
                <a:gd name="T36" fmla="*/ 0 w 2750"/>
                <a:gd name="T37" fmla="*/ 0 h 1733"/>
                <a:gd name="T38" fmla="*/ 0 w 2750"/>
                <a:gd name="T39" fmla="*/ 0 h 1733"/>
                <a:gd name="T40" fmla="*/ 0 w 2750"/>
                <a:gd name="T41" fmla="*/ 0 h 1733"/>
                <a:gd name="T42" fmla="*/ 0 w 2750"/>
                <a:gd name="T43" fmla="*/ 0 h 1733"/>
                <a:gd name="T44" fmla="*/ 0 w 2750"/>
                <a:gd name="T45" fmla="*/ 0 h 1733"/>
                <a:gd name="T46" fmla="*/ 0 w 2750"/>
                <a:gd name="T47" fmla="*/ 0 h 1733"/>
                <a:gd name="T48" fmla="*/ 0 w 2750"/>
                <a:gd name="T49" fmla="*/ 0 h 1733"/>
                <a:gd name="T50" fmla="*/ 0 w 2750"/>
                <a:gd name="T51" fmla="*/ 0 h 1733"/>
                <a:gd name="T52" fmla="*/ 0 w 2750"/>
                <a:gd name="T53" fmla="*/ 0 h 1733"/>
                <a:gd name="T54" fmla="*/ 0 w 2750"/>
                <a:gd name="T55" fmla="*/ 0 h 1733"/>
                <a:gd name="T56" fmla="*/ 0 w 2750"/>
                <a:gd name="T57" fmla="*/ 0 h 1733"/>
                <a:gd name="T58" fmla="*/ 0 w 2750"/>
                <a:gd name="T59" fmla="*/ 0 h 1733"/>
                <a:gd name="T60" fmla="*/ 0 w 2750"/>
                <a:gd name="T61" fmla="*/ 0 h 1733"/>
                <a:gd name="T62" fmla="*/ 0 w 2750"/>
                <a:gd name="T63" fmla="*/ 0 h 1733"/>
                <a:gd name="T64" fmla="*/ 0 w 2750"/>
                <a:gd name="T65" fmla="*/ 0 h 1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50"/>
                <a:gd name="T100" fmla="*/ 0 h 1733"/>
                <a:gd name="T101" fmla="*/ 2750 w 2750"/>
                <a:gd name="T102" fmla="*/ 1733 h 17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50" h="1733">
                  <a:moveTo>
                    <a:pt x="892" y="0"/>
                  </a:moveTo>
                  <a:lnTo>
                    <a:pt x="923" y="56"/>
                  </a:lnTo>
                  <a:lnTo>
                    <a:pt x="956" y="112"/>
                  </a:lnTo>
                  <a:lnTo>
                    <a:pt x="992" y="169"/>
                  </a:lnTo>
                  <a:lnTo>
                    <a:pt x="1030" y="226"/>
                  </a:lnTo>
                  <a:lnTo>
                    <a:pt x="1070" y="284"/>
                  </a:lnTo>
                  <a:lnTo>
                    <a:pt x="1113" y="343"/>
                  </a:lnTo>
                  <a:lnTo>
                    <a:pt x="1158" y="401"/>
                  </a:lnTo>
                  <a:lnTo>
                    <a:pt x="1206" y="461"/>
                  </a:lnTo>
                  <a:lnTo>
                    <a:pt x="1255" y="520"/>
                  </a:lnTo>
                  <a:lnTo>
                    <a:pt x="1306" y="579"/>
                  </a:lnTo>
                  <a:lnTo>
                    <a:pt x="1359" y="638"/>
                  </a:lnTo>
                  <a:lnTo>
                    <a:pt x="1414" y="697"/>
                  </a:lnTo>
                  <a:lnTo>
                    <a:pt x="1471" y="756"/>
                  </a:lnTo>
                  <a:lnTo>
                    <a:pt x="1529" y="815"/>
                  </a:lnTo>
                  <a:lnTo>
                    <a:pt x="1588" y="873"/>
                  </a:lnTo>
                  <a:lnTo>
                    <a:pt x="1650" y="931"/>
                  </a:lnTo>
                  <a:lnTo>
                    <a:pt x="1712" y="988"/>
                  </a:lnTo>
                  <a:lnTo>
                    <a:pt x="1776" y="1045"/>
                  </a:lnTo>
                  <a:lnTo>
                    <a:pt x="1841" y="1101"/>
                  </a:lnTo>
                  <a:lnTo>
                    <a:pt x="1907" y="1157"/>
                  </a:lnTo>
                  <a:lnTo>
                    <a:pt x="1974" y="1211"/>
                  </a:lnTo>
                  <a:lnTo>
                    <a:pt x="2041" y="1265"/>
                  </a:lnTo>
                  <a:lnTo>
                    <a:pt x="2110" y="1317"/>
                  </a:lnTo>
                  <a:lnTo>
                    <a:pt x="2180" y="1369"/>
                  </a:lnTo>
                  <a:lnTo>
                    <a:pt x="2250" y="1419"/>
                  </a:lnTo>
                  <a:lnTo>
                    <a:pt x="2320" y="1469"/>
                  </a:lnTo>
                  <a:lnTo>
                    <a:pt x="2391" y="1516"/>
                  </a:lnTo>
                  <a:lnTo>
                    <a:pt x="2462" y="1563"/>
                  </a:lnTo>
                  <a:lnTo>
                    <a:pt x="2534" y="1608"/>
                  </a:lnTo>
                  <a:lnTo>
                    <a:pt x="2606" y="1651"/>
                  </a:lnTo>
                  <a:lnTo>
                    <a:pt x="2678" y="1693"/>
                  </a:lnTo>
                  <a:lnTo>
                    <a:pt x="2750" y="1733"/>
                  </a:lnTo>
                  <a:lnTo>
                    <a:pt x="838" y="1733"/>
                  </a:lnTo>
                  <a:lnTo>
                    <a:pt x="805" y="1687"/>
                  </a:lnTo>
                  <a:lnTo>
                    <a:pt x="771" y="1640"/>
                  </a:lnTo>
                  <a:lnTo>
                    <a:pt x="738" y="1592"/>
                  </a:lnTo>
                  <a:lnTo>
                    <a:pt x="705" y="1542"/>
                  </a:lnTo>
                  <a:lnTo>
                    <a:pt x="672" y="1492"/>
                  </a:lnTo>
                  <a:lnTo>
                    <a:pt x="640" y="1441"/>
                  </a:lnTo>
                  <a:lnTo>
                    <a:pt x="608" y="1389"/>
                  </a:lnTo>
                  <a:lnTo>
                    <a:pt x="576" y="1336"/>
                  </a:lnTo>
                  <a:lnTo>
                    <a:pt x="545" y="1282"/>
                  </a:lnTo>
                  <a:lnTo>
                    <a:pt x="514" y="1227"/>
                  </a:lnTo>
                  <a:lnTo>
                    <a:pt x="483" y="1172"/>
                  </a:lnTo>
                  <a:lnTo>
                    <a:pt x="453" y="1117"/>
                  </a:lnTo>
                  <a:lnTo>
                    <a:pt x="427" y="1057"/>
                  </a:lnTo>
                  <a:lnTo>
                    <a:pt x="421" y="1004"/>
                  </a:lnTo>
                  <a:lnTo>
                    <a:pt x="386" y="947"/>
                  </a:lnTo>
                  <a:lnTo>
                    <a:pt x="355" y="890"/>
                  </a:lnTo>
                  <a:lnTo>
                    <a:pt x="329" y="832"/>
                  </a:lnTo>
                  <a:lnTo>
                    <a:pt x="301" y="779"/>
                  </a:lnTo>
                  <a:lnTo>
                    <a:pt x="277" y="719"/>
                  </a:lnTo>
                  <a:lnTo>
                    <a:pt x="254" y="661"/>
                  </a:lnTo>
                  <a:lnTo>
                    <a:pt x="227" y="607"/>
                  </a:lnTo>
                  <a:lnTo>
                    <a:pt x="205" y="551"/>
                  </a:lnTo>
                  <a:lnTo>
                    <a:pt x="182" y="491"/>
                  </a:lnTo>
                  <a:lnTo>
                    <a:pt x="163" y="437"/>
                  </a:lnTo>
                  <a:lnTo>
                    <a:pt x="140" y="380"/>
                  </a:lnTo>
                  <a:lnTo>
                    <a:pt x="116" y="320"/>
                  </a:lnTo>
                  <a:lnTo>
                    <a:pt x="94" y="268"/>
                  </a:lnTo>
                  <a:lnTo>
                    <a:pt x="76" y="211"/>
                  </a:lnTo>
                  <a:lnTo>
                    <a:pt x="55" y="158"/>
                  </a:lnTo>
                  <a:lnTo>
                    <a:pt x="40" y="106"/>
                  </a:lnTo>
                  <a:lnTo>
                    <a:pt x="25" y="50"/>
                  </a:lnTo>
                  <a:lnTo>
                    <a:pt x="0" y="0"/>
                  </a:lnTo>
                  <a:lnTo>
                    <a:pt x="892" y="0"/>
                  </a:lnTo>
                  <a:close/>
                </a:path>
              </a:pathLst>
            </a:custGeom>
            <a:solidFill>
              <a:srgbClr val="DDDDDD"/>
            </a:solidFill>
            <a:ln w="9525">
              <a:noFill/>
              <a:round/>
            </a:ln>
            <a:effectLst>
              <a:prstShdw prst="shdw17" dist="17961" dir="2700000">
                <a:srgbClr val="858585"/>
              </a:prstShdw>
            </a:effectLst>
          </p:spPr>
          <p:txBody>
            <a:bodyP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sp>
          <p:nvSpPr>
            <p:cNvPr id="11284" name="Freeform 12"/>
            <p:cNvSpPr/>
            <p:nvPr/>
          </p:nvSpPr>
          <p:spPr bwMode="auto">
            <a:xfrm rot="10800000">
              <a:off x="2582" y="2615"/>
              <a:ext cx="534" cy="89"/>
            </a:xfrm>
            <a:custGeom>
              <a:avLst/>
              <a:gdLst>
                <a:gd name="T0" fmla="*/ 0 w 6472"/>
                <a:gd name="T1" fmla="*/ 0 h 2485"/>
                <a:gd name="T2" fmla="*/ 0 w 6472"/>
                <a:gd name="T3" fmla="*/ 0 h 2485"/>
                <a:gd name="T4" fmla="*/ 0 w 6472"/>
                <a:gd name="T5" fmla="*/ 0 h 2485"/>
                <a:gd name="T6" fmla="*/ 0 w 6472"/>
                <a:gd name="T7" fmla="*/ 0 h 2485"/>
                <a:gd name="T8" fmla="*/ 0 60000 65536"/>
                <a:gd name="T9" fmla="*/ 0 60000 65536"/>
                <a:gd name="T10" fmla="*/ 0 60000 65536"/>
                <a:gd name="T11" fmla="*/ 0 60000 65536"/>
                <a:gd name="T12" fmla="*/ 0 w 6472"/>
                <a:gd name="T13" fmla="*/ 0 h 2485"/>
                <a:gd name="T14" fmla="*/ 6472 w 6472"/>
                <a:gd name="T15" fmla="*/ 2485 h 2485"/>
              </a:gdLst>
              <a:ahLst/>
              <a:cxnLst>
                <a:cxn ang="T8">
                  <a:pos x="T0" y="T1"/>
                </a:cxn>
                <a:cxn ang="T9">
                  <a:pos x="T2" y="T3"/>
                </a:cxn>
                <a:cxn ang="T10">
                  <a:pos x="T4" y="T5"/>
                </a:cxn>
                <a:cxn ang="T11">
                  <a:pos x="T6" y="T7"/>
                </a:cxn>
              </a:cxnLst>
              <a:rect l="T12" t="T13" r="T14" b="T15"/>
              <a:pathLst>
                <a:path w="6472" h="2485">
                  <a:moveTo>
                    <a:pt x="0" y="2485"/>
                  </a:moveTo>
                  <a:lnTo>
                    <a:pt x="6472" y="2485"/>
                  </a:lnTo>
                  <a:lnTo>
                    <a:pt x="3236" y="0"/>
                  </a:lnTo>
                  <a:lnTo>
                    <a:pt x="0" y="2485"/>
                  </a:lnTo>
                  <a:close/>
                </a:path>
              </a:pathLst>
            </a:custGeom>
            <a:solidFill>
              <a:srgbClr val="DDDDDD"/>
            </a:solidFill>
            <a:ln w="9525">
              <a:noFill/>
              <a:round/>
            </a:ln>
            <a:effectLst>
              <a:prstShdw prst="shdw17" dist="17961" dir="2700000">
                <a:srgbClr val="858585"/>
              </a:prstShdw>
            </a:effectLst>
          </p:spPr>
          <p:txBody>
            <a:bodyP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sp>
          <p:nvSpPr>
            <p:cNvPr id="11285" name="Freeform 13"/>
            <p:cNvSpPr/>
            <p:nvPr/>
          </p:nvSpPr>
          <p:spPr bwMode="auto">
            <a:xfrm rot="10800000">
              <a:off x="2702" y="2388"/>
              <a:ext cx="906" cy="227"/>
            </a:xfrm>
            <a:custGeom>
              <a:avLst/>
              <a:gdLst>
                <a:gd name="T0" fmla="*/ 0 w 11000"/>
                <a:gd name="T1" fmla="*/ 0 h 6931"/>
                <a:gd name="T2" fmla="*/ 0 w 11000"/>
                <a:gd name="T3" fmla="*/ 0 h 6931"/>
                <a:gd name="T4" fmla="*/ 0 w 11000"/>
                <a:gd name="T5" fmla="*/ 0 h 6931"/>
                <a:gd name="T6" fmla="*/ 0 w 11000"/>
                <a:gd name="T7" fmla="*/ 0 h 6931"/>
                <a:gd name="T8" fmla="*/ 0 w 11000"/>
                <a:gd name="T9" fmla="*/ 0 h 6931"/>
                <a:gd name="T10" fmla="*/ 0 w 11000"/>
                <a:gd name="T11" fmla="*/ 0 h 6931"/>
                <a:gd name="T12" fmla="*/ 0 w 11000"/>
                <a:gd name="T13" fmla="*/ 0 h 6931"/>
                <a:gd name="T14" fmla="*/ 0 w 11000"/>
                <a:gd name="T15" fmla="*/ 0 h 6931"/>
                <a:gd name="T16" fmla="*/ 0 w 11000"/>
                <a:gd name="T17" fmla="*/ 0 h 6931"/>
                <a:gd name="T18" fmla="*/ 0 w 11000"/>
                <a:gd name="T19" fmla="*/ 0 h 6931"/>
                <a:gd name="T20" fmla="*/ 0 w 11000"/>
                <a:gd name="T21" fmla="*/ 0 h 6931"/>
                <a:gd name="T22" fmla="*/ 0 w 11000"/>
                <a:gd name="T23" fmla="*/ 0 h 6931"/>
                <a:gd name="T24" fmla="*/ 0 w 11000"/>
                <a:gd name="T25" fmla="*/ 0 h 6931"/>
                <a:gd name="T26" fmla="*/ 0 w 11000"/>
                <a:gd name="T27" fmla="*/ 0 h 6931"/>
                <a:gd name="T28" fmla="*/ 0 w 11000"/>
                <a:gd name="T29" fmla="*/ 0 h 6931"/>
                <a:gd name="T30" fmla="*/ 0 w 11000"/>
                <a:gd name="T31" fmla="*/ 0 h 6931"/>
                <a:gd name="T32" fmla="*/ 0 w 11000"/>
                <a:gd name="T33" fmla="*/ 0 h 6931"/>
                <a:gd name="T34" fmla="*/ 0 w 11000"/>
                <a:gd name="T35" fmla="*/ 0 h 6931"/>
                <a:gd name="T36" fmla="*/ 0 w 11000"/>
                <a:gd name="T37" fmla="*/ 0 h 6931"/>
                <a:gd name="T38" fmla="*/ 0 w 11000"/>
                <a:gd name="T39" fmla="*/ 0 h 6931"/>
                <a:gd name="T40" fmla="*/ 0 w 11000"/>
                <a:gd name="T41" fmla="*/ 0 h 6931"/>
                <a:gd name="T42" fmla="*/ 0 w 11000"/>
                <a:gd name="T43" fmla="*/ 0 h 6931"/>
                <a:gd name="T44" fmla="*/ 0 w 11000"/>
                <a:gd name="T45" fmla="*/ 0 h 6931"/>
                <a:gd name="T46" fmla="*/ 0 w 11000"/>
                <a:gd name="T47" fmla="*/ 0 h 6931"/>
                <a:gd name="T48" fmla="*/ 0 w 11000"/>
                <a:gd name="T49" fmla="*/ 0 h 6931"/>
                <a:gd name="T50" fmla="*/ 0 w 11000"/>
                <a:gd name="T51" fmla="*/ 0 h 6931"/>
                <a:gd name="T52" fmla="*/ 0 w 11000"/>
                <a:gd name="T53" fmla="*/ 0 h 6931"/>
                <a:gd name="T54" fmla="*/ 0 w 11000"/>
                <a:gd name="T55" fmla="*/ 0 h 6931"/>
                <a:gd name="T56" fmla="*/ 0 w 11000"/>
                <a:gd name="T57" fmla="*/ 0 h 6931"/>
                <a:gd name="T58" fmla="*/ 0 w 11000"/>
                <a:gd name="T59" fmla="*/ 0 h 6931"/>
                <a:gd name="T60" fmla="*/ 0 w 11000"/>
                <a:gd name="T61" fmla="*/ 0 h 6931"/>
                <a:gd name="T62" fmla="*/ 0 w 11000"/>
                <a:gd name="T63" fmla="*/ 0 h 6931"/>
                <a:gd name="T64" fmla="*/ 0 w 11000"/>
                <a:gd name="T65" fmla="*/ 0 h 69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00"/>
                <a:gd name="T100" fmla="*/ 0 h 6931"/>
                <a:gd name="T101" fmla="*/ 11000 w 11000"/>
                <a:gd name="T102" fmla="*/ 6931 h 69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00" h="6931">
                  <a:moveTo>
                    <a:pt x="7432" y="0"/>
                  </a:moveTo>
                  <a:lnTo>
                    <a:pt x="7309" y="222"/>
                  </a:lnTo>
                  <a:lnTo>
                    <a:pt x="7177" y="447"/>
                  </a:lnTo>
                  <a:lnTo>
                    <a:pt x="7034" y="675"/>
                  </a:lnTo>
                  <a:lnTo>
                    <a:pt x="6882" y="905"/>
                  </a:lnTo>
                  <a:lnTo>
                    <a:pt x="6720" y="1137"/>
                  </a:lnTo>
                  <a:lnTo>
                    <a:pt x="6548" y="1370"/>
                  </a:lnTo>
                  <a:lnTo>
                    <a:pt x="6367" y="1605"/>
                  </a:lnTo>
                  <a:lnTo>
                    <a:pt x="6178" y="1842"/>
                  </a:lnTo>
                  <a:lnTo>
                    <a:pt x="5981" y="2078"/>
                  </a:lnTo>
                  <a:lnTo>
                    <a:pt x="5776" y="2315"/>
                  </a:lnTo>
                  <a:lnTo>
                    <a:pt x="5564" y="2551"/>
                  </a:lnTo>
                  <a:lnTo>
                    <a:pt x="5344" y="2788"/>
                  </a:lnTo>
                  <a:lnTo>
                    <a:pt x="5118" y="3023"/>
                  </a:lnTo>
                  <a:lnTo>
                    <a:pt x="4886" y="3258"/>
                  </a:lnTo>
                  <a:lnTo>
                    <a:pt x="4647" y="3491"/>
                  </a:lnTo>
                  <a:lnTo>
                    <a:pt x="4402" y="3722"/>
                  </a:lnTo>
                  <a:lnTo>
                    <a:pt x="4152" y="3953"/>
                  </a:lnTo>
                  <a:lnTo>
                    <a:pt x="3897" y="4180"/>
                  </a:lnTo>
                  <a:lnTo>
                    <a:pt x="3638" y="4405"/>
                  </a:lnTo>
                  <a:lnTo>
                    <a:pt x="3374" y="4626"/>
                  </a:lnTo>
                  <a:lnTo>
                    <a:pt x="3106" y="4844"/>
                  </a:lnTo>
                  <a:lnTo>
                    <a:pt x="2835" y="5058"/>
                  </a:lnTo>
                  <a:lnTo>
                    <a:pt x="2560" y="5269"/>
                  </a:lnTo>
                  <a:lnTo>
                    <a:pt x="2282" y="5475"/>
                  </a:lnTo>
                  <a:lnTo>
                    <a:pt x="2002" y="5677"/>
                  </a:lnTo>
                  <a:lnTo>
                    <a:pt x="1720" y="5874"/>
                  </a:lnTo>
                  <a:lnTo>
                    <a:pt x="1437" y="6065"/>
                  </a:lnTo>
                  <a:lnTo>
                    <a:pt x="1151" y="6251"/>
                  </a:lnTo>
                  <a:lnTo>
                    <a:pt x="864" y="6431"/>
                  </a:lnTo>
                  <a:lnTo>
                    <a:pt x="576" y="6604"/>
                  </a:lnTo>
                  <a:lnTo>
                    <a:pt x="288" y="6771"/>
                  </a:lnTo>
                  <a:lnTo>
                    <a:pt x="0" y="6931"/>
                  </a:lnTo>
                  <a:lnTo>
                    <a:pt x="7647" y="6931"/>
                  </a:lnTo>
                  <a:lnTo>
                    <a:pt x="7782" y="6748"/>
                  </a:lnTo>
                  <a:lnTo>
                    <a:pt x="7915" y="6560"/>
                  </a:lnTo>
                  <a:lnTo>
                    <a:pt x="8049" y="6366"/>
                  </a:lnTo>
                  <a:lnTo>
                    <a:pt x="8180" y="6169"/>
                  </a:lnTo>
                  <a:lnTo>
                    <a:pt x="8312" y="5968"/>
                  </a:lnTo>
                  <a:lnTo>
                    <a:pt x="8442" y="5762"/>
                  </a:lnTo>
                  <a:lnTo>
                    <a:pt x="8570" y="5554"/>
                  </a:lnTo>
                  <a:lnTo>
                    <a:pt x="8696" y="5342"/>
                  </a:lnTo>
                  <a:lnTo>
                    <a:pt x="8822" y="5127"/>
                  </a:lnTo>
                  <a:lnTo>
                    <a:pt x="8946" y="4909"/>
                  </a:lnTo>
                  <a:lnTo>
                    <a:pt x="9069" y="4689"/>
                  </a:lnTo>
                  <a:lnTo>
                    <a:pt x="9188" y="4468"/>
                  </a:lnTo>
                  <a:lnTo>
                    <a:pt x="9307" y="4243"/>
                  </a:lnTo>
                  <a:lnTo>
                    <a:pt x="9422" y="4019"/>
                  </a:lnTo>
                  <a:lnTo>
                    <a:pt x="9536" y="3792"/>
                  </a:lnTo>
                  <a:lnTo>
                    <a:pt x="9647" y="3563"/>
                  </a:lnTo>
                  <a:lnTo>
                    <a:pt x="9756" y="3335"/>
                  </a:lnTo>
                  <a:lnTo>
                    <a:pt x="9862" y="3106"/>
                  </a:lnTo>
                  <a:lnTo>
                    <a:pt x="9966" y="2876"/>
                  </a:lnTo>
                  <a:lnTo>
                    <a:pt x="10066" y="2647"/>
                  </a:lnTo>
                  <a:lnTo>
                    <a:pt x="10163" y="2418"/>
                  </a:lnTo>
                  <a:lnTo>
                    <a:pt x="10257" y="2190"/>
                  </a:lnTo>
                  <a:lnTo>
                    <a:pt x="10348" y="1963"/>
                  </a:lnTo>
                  <a:lnTo>
                    <a:pt x="10436" y="1735"/>
                  </a:lnTo>
                  <a:lnTo>
                    <a:pt x="10520" y="1511"/>
                  </a:lnTo>
                  <a:lnTo>
                    <a:pt x="10601" y="1287"/>
                  </a:lnTo>
                  <a:lnTo>
                    <a:pt x="10677" y="1066"/>
                  </a:lnTo>
                  <a:lnTo>
                    <a:pt x="10750" y="847"/>
                  </a:lnTo>
                  <a:lnTo>
                    <a:pt x="10818" y="631"/>
                  </a:lnTo>
                  <a:lnTo>
                    <a:pt x="10884" y="417"/>
                  </a:lnTo>
                  <a:lnTo>
                    <a:pt x="10944" y="207"/>
                  </a:lnTo>
                  <a:lnTo>
                    <a:pt x="11000" y="0"/>
                  </a:lnTo>
                  <a:lnTo>
                    <a:pt x="7432" y="0"/>
                  </a:lnTo>
                  <a:close/>
                </a:path>
              </a:pathLst>
            </a:custGeom>
            <a:solidFill>
              <a:srgbClr val="DDDDDD"/>
            </a:solidFill>
            <a:ln w="9525">
              <a:noFill/>
              <a:round/>
            </a:ln>
            <a:effectLst>
              <a:prstShdw prst="shdw17" dist="17961" dir="2700000">
                <a:srgbClr val="858585"/>
              </a:prstShdw>
            </a:effectLst>
          </p:spPr>
          <p:txBody>
            <a:bodyP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sp>
          <p:nvSpPr>
            <p:cNvPr id="11286" name="Freeform 14"/>
            <p:cNvSpPr/>
            <p:nvPr/>
          </p:nvSpPr>
          <p:spPr bwMode="auto">
            <a:xfrm rot="10800000">
              <a:off x="2702" y="2471"/>
              <a:ext cx="294" cy="145"/>
            </a:xfrm>
            <a:custGeom>
              <a:avLst/>
              <a:gdLst>
                <a:gd name="T0" fmla="*/ 0 w 3568"/>
                <a:gd name="T1" fmla="*/ 0 h 4416"/>
                <a:gd name="T2" fmla="*/ 0 w 3568"/>
                <a:gd name="T3" fmla="*/ 0 h 4416"/>
                <a:gd name="T4" fmla="*/ 0 w 3568"/>
                <a:gd name="T5" fmla="*/ 0 h 4416"/>
                <a:gd name="T6" fmla="*/ 0 w 3568"/>
                <a:gd name="T7" fmla="*/ 0 h 4416"/>
                <a:gd name="T8" fmla="*/ 0 w 3568"/>
                <a:gd name="T9" fmla="*/ 0 h 4416"/>
                <a:gd name="T10" fmla="*/ 0 w 3568"/>
                <a:gd name="T11" fmla="*/ 0 h 4416"/>
                <a:gd name="T12" fmla="*/ 0 w 3568"/>
                <a:gd name="T13" fmla="*/ 0 h 4416"/>
                <a:gd name="T14" fmla="*/ 0 w 3568"/>
                <a:gd name="T15" fmla="*/ 0 h 4416"/>
                <a:gd name="T16" fmla="*/ 0 w 3568"/>
                <a:gd name="T17" fmla="*/ 0 h 4416"/>
                <a:gd name="T18" fmla="*/ 0 w 3568"/>
                <a:gd name="T19" fmla="*/ 0 h 4416"/>
                <a:gd name="T20" fmla="*/ 0 w 3568"/>
                <a:gd name="T21" fmla="*/ 0 h 4416"/>
                <a:gd name="T22" fmla="*/ 0 w 3568"/>
                <a:gd name="T23" fmla="*/ 0 h 4416"/>
                <a:gd name="T24" fmla="*/ 0 w 3568"/>
                <a:gd name="T25" fmla="*/ 0 h 4416"/>
                <a:gd name="T26" fmla="*/ 0 w 3568"/>
                <a:gd name="T27" fmla="*/ 0 h 4416"/>
                <a:gd name="T28" fmla="*/ 0 w 3568"/>
                <a:gd name="T29" fmla="*/ 0 h 4416"/>
                <a:gd name="T30" fmla="*/ 0 w 3568"/>
                <a:gd name="T31" fmla="*/ 0 h 4416"/>
                <a:gd name="T32" fmla="*/ 0 w 3568"/>
                <a:gd name="T33" fmla="*/ 0 h 4416"/>
                <a:gd name="T34" fmla="*/ 0 w 3568"/>
                <a:gd name="T35" fmla="*/ 0 h 4416"/>
                <a:gd name="T36" fmla="*/ 0 w 3568"/>
                <a:gd name="T37" fmla="*/ 0 h 4416"/>
                <a:gd name="T38" fmla="*/ 0 w 3568"/>
                <a:gd name="T39" fmla="*/ 0 h 4416"/>
                <a:gd name="T40" fmla="*/ 0 w 3568"/>
                <a:gd name="T41" fmla="*/ 0 h 4416"/>
                <a:gd name="T42" fmla="*/ 0 w 3568"/>
                <a:gd name="T43" fmla="*/ 0 h 4416"/>
                <a:gd name="T44" fmla="*/ 0 w 3568"/>
                <a:gd name="T45" fmla="*/ 0 h 4416"/>
                <a:gd name="T46" fmla="*/ 0 w 3568"/>
                <a:gd name="T47" fmla="*/ 0 h 4416"/>
                <a:gd name="T48" fmla="*/ 0 w 3568"/>
                <a:gd name="T49" fmla="*/ 0 h 4416"/>
                <a:gd name="T50" fmla="*/ 0 w 3568"/>
                <a:gd name="T51" fmla="*/ 0 h 4416"/>
                <a:gd name="T52" fmla="*/ 0 w 3568"/>
                <a:gd name="T53" fmla="*/ 0 h 4416"/>
                <a:gd name="T54" fmla="*/ 0 w 3568"/>
                <a:gd name="T55" fmla="*/ 0 h 4416"/>
                <a:gd name="T56" fmla="*/ 0 w 3568"/>
                <a:gd name="T57" fmla="*/ 0 h 4416"/>
                <a:gd name="T58" fmla="*/ 0 w 3568"/>
                <a:gd name="T59" fmla="*/ 0 h 4416"/>
                <a:gd name="T60" fmla="*/ 0 w 3568"/>
                <a:gd name="T61" fmla="*/ 0 h 4416"/>
                <a:gd name="T62" fmla="*/ 0 w 3568"/>
                <a:gd name="T63" fmla="*/ 0 h 4416"/>
                <a:gd name="T64" fmla="*/ 0 w 3568"/>
                <a:gd name="T65" fmla="*/ 0 h 44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68"/>
                <a:gd name="T100" fmla="*/ 0 h 4416"/>
                <a:gd name="T101" fmla="*/ 3568 w 3568"/>
                <a:gd name="T102" fmla="*/ 4416 h 44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68" h="4416">
                  <a:moveTo>
                    <a:pt x="0" y="0"/>
                  </a:moveTo>
                  <a:lnTo>
                    <a:pt x="34" y="128"/>
                  </a:lnTo>
                  <a:lnTo>
                    <a:pt x="70" y="256"/>
                  </a:lnTo>
                  <a:lnTo>
                    <a:pt x="107" y="386"/>
                  </a:lnTo>
                  <a:lnTo>
                    <a:pt x="146" y="517"/>
                  </a:lnTo>
                  <a:lnTo>
                    <a:pt x="187" y="650"/>
                  </a:lnTo>
                  <a:lnTo>
                    <a:pt x="229" y="784"/>
                  </a:lnTo>
                  <a:lnTo>
                    <a:pt x="273" y="918"/>
                  </a:lnTo>
                  <a:lnTo>
                    <a:pt x="319" y="1053"/>
                  </a:lnTo>
                  <a:lnTo>
                    <a:pt x="365" y="1190"/>
                  </a:lnTo>
                  <a:lnTo>
                    <a:pt x="413" y="1328"/>
                  </a:lnTo>
                  <a:lnTo>
                    <a:pt x="463" y="1465"/>
                  </a:lnTo>
                  <a:lnTo>
                    <a:pt x="514" y="1603"/>
                  </a:lnTo>
                  <a:lnTo>
                    <a:pt x="566" y="1742"/>
                  </a:lnTo>
                  <a:lnTo>
                    <a:pt x="620" y="1882"/>
                  </a:lnTo>
                  <a:lnTo>
                    <a:pt x="676" y="2022"/>
                  </a:lnTo>
                  <a:lnTo>
                    <a:pt x="732" y="2163"/>
                  </a:lnTo>
                  <a:lnTo>
                    <a:pt x="790" y="2304"/>
                  </a:lnTo>
                  <a:lnTo>
                    <a:pt x="849" y="2445"/>
                  </a:lnTo>
                  <a:lnTo>
                    <a:pt x="908" y="2586"/>
                  </a:lnTo>
                  <a:lnTo>
                    <a:pt x="970" y="2728"/>
                  </a:lnTo>
                  <a:lnTo>
                    <a:pt x="1032" y="2870"/>
                  </a:lnTo>
                  <a:lnTo>
                    <a:pt x="1095" y="3011"/>
                  </a:lnTo>
                  <a:lnTo>
                    <a:pt x="1160" y="3153"/>
                  </a:lnTo>
                  <a:lnTo>
                    <a:pt x="1225" y="3295"/>
                  </a:lnTo>
                  <a:lnTo>
                    <a:pt x="1292" y="3437"/>
                  </a:lnTo>
                  <a:lnTo>
                    <a:pt x="1359" y="3577"/>
                  </a:lnTo>
                  <a:lnTo>
                    <a:pt x="1428" y="3718"/>
                  </a:lnTo>
                  <a:lnTo>
                    <a:pt x="1497" y="3858"/>
                  </a:lnTo>
                  <a:lnTo>
                    <a:pt x="1567" y="3999"/>
                  </a:lnTo>
                  <a:lnTo>
                    <a:pt x="1639" y="4138"/>
                  </a:lnTo>
                  <a:lnTo>
                    <a:pt x="1711" y="4277"/>
                  </a:lnTo>
                  <a:lnTo>
                    <a:pt x="1784" y="4416"/>
                  </a:lnTo>
                  <a:lnTo>
                    <a:pt x="1857" y="4277"/>
                  </a:lnTo>
                  <a:lnTo>
                    <a:pt x="1929" y="4138"/>
                  </a:lnTo>
                  <a:lnTo>
                    <a:pt x="2001" y="3999"/>
                  </a:lnTo>
                  <a:lnTo>
                    <a:pt x="2071" y="3858"/>
                  </a:lnTo>
                  <a:lnTo>
                    <a:pt x="2140" y="3718"/>
                  </a:lnTo>
                  <a:lnTo>
                    <a:pt x="2208" y="3577"/>
                  </a:lnTo>
                  <a:lnTo>
                    <a:pt x="2276" y="3437"/>
                  </a:lnTo>
                  <a:lnTo>
                    <a:pt x="2343" y="3295"/>
                  </a:lnTo>
                  <a:lnTo>
                    <a:pt x="2408" y="3153"/>
                  </a:lnTo>
                  <a:lnTo>
                    <a:pt x="2473" y="3011"/>
                  </a:lnTo>
                  <a:lnTo>
                    <a:pt x="2536" y="2870"/>
                  </a:lnTo>
                  <a:lnTo>
                    <a:pt x="2598" y="2728"/>
                  </a:lnTo>
                  <a:lnTo>
                    <a:pt x="2660" y="2586"/>
                  </a:lnTo>
                  <a:lnTo>
                    <a:pt x="2719" y="2445"/>
                  </a:lnTo>
                  <a:lnTo>
                    <a:pt x="2778" y="2304"/>
                  </a:lnTo>
                  <a:lnTo>
                    <a:pt x="2836" y="2163"/>
                  </a:lnTo>
                  <a:lnTo>
                    <a:pt x="2892" y="2022"/>
                  </a:lnTo>
                  <a:lnTo>
                    <a:pt x="2948" y="1882"/>
                  </a:lnTo>
                  <a:lnTo>
                    <a:pt x="3002" y="1742"/>
                  </a:lnTo>
                  <a:lnTo>
                    <a:pt x="3054" y="1603"/>
                  </a:lnTo>
                  <a:lnTo>
                    <a:pt x="3105" y="1465"/>
                  </a:lnTo>
                  <a:lnTo>
                    <a:pt x="3155" y="1328"/>
                  </a:lnTo>
                  <a:lnTo>
                    <a:pt x="3203" y="1190"/>
                  </a:lnTo>
                  <a:lnTo>
                    <a:pt x="3249" y="1053"/>
                  </a:lnTo>
                  <a:lnTo>
                    <a:pt x="3295" y="918"/>
                  </a:lnTo>
                  <a:lnTo>
                    <a:pt x="3339" y="784"/>
                  </a:lnTo>
                  <a:lnTo>
                    <a:pt x="3381" y="650"/>
                  </a:lnTo>
                  <a:lnTo>
                    <a:pt x="3422" y="517"/>
                  </a:lnTo>
                  <a:lnTo>
                    <a:pt x="3461" y="386"/>
                  </a:lnTo>
                  <a:lnTo>
                    <a:pt x="3498" y="256"/>
                  </a:lnTo>
                  <a:lnTo>
                    <a:pt x="3534" y="128"/>
                  </a:lnTo>
                  <a:lnTo>
                    <a:pt x="3568" y="0"/>
                  </a:lnTo>
                  <a:lnTo>
                    <a:pt x="0" y="0"/>
                  </a:lnTo>
                  <a:close/>
                </a:path>
              </a:pathLst>
            </a:custGeom>
            <a:solidFill>
              <a:srgbClr val="DDDDDD"/>
            </a:solidFill>
            <a:ln w="9525">
              <a:noFill/>
              <a:round/>
            </a:ln>
            <a:effectLst>
              <a:prstShdw prst="shdw17" dist="17961" dir="2700000">
                <a:srgbClr val="858585"/>
              </a:prstShdw>
            </a:effectLst>
          </p:spPr>
          <p:txBody>
            <a:bodyPr/>
            <a:lstStyle/>
            <a:p>
              <a:pPr fontAlgn="base">
                <a:lnSpc>
                  <a:spcPct val="140000"/>
                </a:lnSpc>
                <a:spcBef>
                  <a:spcPct val="0"/>
                </a:spcBef>
                <a:spcAft>
                  <a:spcPct val="0"/>
                </a:spcAft>
                <a:buClr>
                  <a:srgbClr val="000000"/>
                </a:buClr>
                <a:buSzPct val="60000"/>
                <a:buFontTx/>
                <a:buChar char="•"/>
                <a:defRPr/>
              </a:pPr>
              <a:endParaRPr lang="zh-CN" altLang="en-US" dirty="0">
                <a:solidFill>
                  <a:srgbClr val="000000"/>
                </a:solidFill>
                <a:latin typeface="+mn-ea"/>
              </a:endParaRPr>
            </a:p>
          </p:txBody>
        </p:sp>
      </p:grpSp>
      <p:grpSp>
        <p:nvGrpSpPr>
          <p:cNvPr id="4" name="组合 26"/>
          <p:cNvGrpSpPr/>
          <p:nvPr/>
        </p:nvGrpSpPr>
        <p:grpSpPr>
          <a:xfrm>
            <a:off x="6343494" y="4669716"/>
            <a:ext cx="3604934" cy="703500"/>
            <a:chOff x="2411413" y="4347374"/>
            <a:chExt cx="5205808" cy="703500"/>
          </a:xfrm>
        </p:grpSpPr>
        <p:grpSp>
          <p:nvGrpSpPr>
            <p:cNvPr id="6" name="Group 15"/>
            <p:cNvGrpSpPr/>
            <p:nvPr/>
          </p:nvGrpSpPr>
          <p:grpSpPr bwMode="auto">
            <a:xfrm>
              <a:off x="2411413" y="4347374"/>
              <a:ext cx="5205808" cy="703500"/>
              <a:chOff x="892" y="1560"/>
              <a:chExt cx="4796" cy="384"/>
            </a:xfrm>
          </p:grpSpPr>
          <p:sp>
            <p:nvSpPr>
              <p:cNvPr id="11280" name="AutoShape 16"/>
              <p:cNvSpPr>
                <a:spLocks noChangeArrowheads="1"/>
              </p:cNvSpPr>
              <p:nvPr/>
            </p:nvSpPr>
            <p:spPr bwMode="auto">
              <a:xfrm>
                <a:off x="892" y="1709"/>
                <a:ext cx="4710" cy="229"/>
              </a:xfrm>
              <a:prstGeom prst="parallelogram">
                <a:avLst>
                  <a:gd name="adj" fmla="val 134454"/>
                </a:avLst>
              </a:prstGeom>
              <a:solidFill>
                <a:srgbClr val="969696"/>
              </a:solidFill>
              <a:ln w="6350">
                <a:solidFill>
                  <a:srgbClr val="969696"/>
                </a:solidFill>
                <a:miter lim="800000"/>
              </a:ln>
            </p:spPr>
            <p:txBody>
              <a:bodyPr wrap="none" lIns="72000" tIns="0" rIns="0" bIns="0" anchor="ctr"/>
              <a:lstStyle/>
              <a:p>
                <a:pPr fontAlgn="base">
                  <a:lnSpc>
                    <a:spcPct val="140000"/>
                  </a:lnSpc>
                  <a:spcBef>
                    <a:spcPct val="0"/>
                  </a:spcBef>
                  <a:spcAft>
                    <a:spcPct val="0"/>
                  </a:spcAft>
                  <a:buClr>
                    <a:srgbClr val="000000"/>
                  </a:buClr>
                  <a:buSzPct val="60000"/>
                  <a:buNone/>
                  <a:defRPr/>
                </a:pPr>
                <a:endParaRPr lang="zh-CN" altLang="en-US" sz="2000" dirty="0">
                  <a:solidFill>
                    <a:srgbClr val="000000"/>
                  </a:solidFill>
                  <a:latin typeface="+mn-ea"/>
                </a:endParaRPr>
              </a:p>
            </p:txBody>
          </p:sp>
          <p:sp>
            <p:nvSpPr>
              <p:cNvPr id="11281" name="AutoShape 17"/>
              <p:cNvSpPr>
                <a:spLocks noChangeArrowheads="1"/>
              </p:cNvSpPr>
              <p:nvPr/>
            </p:nvSpPr>
            <p:spPr bwMode="auto">
              <a:xfrm>
                <a:off x="895" y="1560"/>
                <a:ext cx="4793" cy="384"/>
              </a:xfrm>
              <a:prstGeom prst="parallelogram">
                <a:avLst>
                  <a:gd name="adj" fmla="val 52865"/>
                </a:avLst>
              </a:prstGeom>
              <a:solidFill>
                <a:srgbClr val="DDDDDD"/>
              </a:solidFill>
              <a:ln w="6350">
                <a:noFill/>
                <a:miter lim="800000"/>
              </a:ln>
            </p:spPr>
            <p:txBody>
              <a:bodyPr wrap="none" lIns="72000" tIns="0" rIns="0" bIns="0" anchor="ctr"/>
              <a:lstStyle/>
              <a:p>
                <a:pPr fontAlgn="base">
                  <a:lnSpc>
                    <a:spcPct val="140000"/>
                  </a:lnSpc>
                  <a:spcBef>
                    <a:spcPct val="0"/>
                  </a:spcBef>
                  <a:spcAft>
                    <a:spcPct val="0"/>
                  </a:spcAft>
                  <a:buClr>
                    <a:srgbClr val="000000"/>
                  </a:buClr>
                  <a:buSzPct val="60000"/>
                  <a:buNone/>
                  <a:defRPr/>
                </a:pPr>
                <a:endParaRPr lang="zh-CN" altLang="en-US" sz="2000" dirty="0">
                  <a:solidFill>
                    <a:srgbClr val="000000"/>
                  </a:solidFill>
                  <a:latin typeface="+mn-ea"/>
                </a:endParaRPr>
              </a:p>
            </p:txBody>
          </p:sp>
          <p:sp>
            <p:nvSpPr>
              <p:cNvPr id="11282" name="Text Box 18"/>
              <p:cNvSpPr txBox="1">
                <a:spLocks noChangeArrowheads="1"/>
              </p:cNvSpPr>
              <p:nvPr/>
            </p:nvSpPr>
            <p:spPr bwMode="auto">
              <a:xfrm>
                <a:off x="1318" y="1664"/>
                <a:ext cx="3789" cy="168"/>
              </a:xfrm>
              <a:prstGeom prst="rect">
                <a:avLst/>
              </a:prstGeom>
              <a:solidFill>
                <a:srgbClr val="DDDDDD"/>
              </a:solidFill>
              <a:ln w="6350">
                <a:noFill/>
                <a:miter lim="800000"/>
              </a:ln>
            </p:spPr>
            <p:txBody>
              <a:bodyPr lIns="0" tIns="0" rIns="0" bIns="0" anchor="ctr">
                <a:spAutoFit/>
              </a:bodyPr>
              <a:lstStyle/>
              <a:p>
                <a:pPr algn="ctr" eaLnBrk="0" fontAlgn="base" hangingPunct="0">
                  <a:spcBef>
                    <a:spcPct val="0"/>
                  </a:spcBef>
                  <a:spcAft>
                    <a:spcPct val="0"/>
                  </a:spcAft>
                  <a:buNone/>
                  <a:defRPr/>
                </a:pPr>
                <a:endParaRPr kumimoji="1" lang="en-US" altLang="zh-CN" sz="2000" dirty="0">
                  <a:solidFill>
                    <a:srgbClr val="000000"/>
                  </a:solidFill>
                  <a:latin typeface="+mn-ea"/>
                </a:endParaRPr>
              </a:p>
            </p:txBody>
          </p:sp>
        </p:grpSp>
        <p:sp>
          <p:nvSpPr>
            <p:cNvPr id="21" name="Rectangle 19"/>
            <p:cNvSpPr>
              <a:spLocks noChangeArrowheads="1"/>
            </p:cNvSpPr>
            <p:nvPr/>
          </p:nvSpPr>
          <p:spPr bwMode="auto">
            <a:xfrm>
              <a:off x="2968229" y="4508500"/>
              <a:ext cx="3973512" cy="387750"/>
            </a:xfrm>
            <a:prstGeom prst="rect">
              <a:avLst/>
            </a:prstGeom>
            <a:noFill/>
            <a:ln w="28575" algn="ctr">
              <a:noFill/>
              <a:miter lim="800000"/>
            </a:ln>
            <a:effectLst>
              <a:outerShdw sy="50000" kx="-2453608" rotWithShape="0">
                <a:schemeClr val="bg2">
                  <a:alpha val="50000"/>
                </a:schemeClr>
              </a:outerShdw>
            </a:effectLst>
          </p:spPr>
          <p:txBody>
            <a:bodyPr lIns="79200" tIns="39600" rIns="79200" bIns="39600">
              <a:spAutoFit/>
            </a:bodyPr>
            <a:lstStyle/>
            <a:p>
              <a:pPr algn="ctr" defTabSz="801370" fontAlgn="base">
                <a:spcBef>
                  <a:spcPct val="0"/>
                </a:spcBef>
                <a:spcAft>
                  <a:spcPct val="0"/>
                </a:spcAft>
                <a:defRPr/>
              </a:pPr>
              <a:r>
                <a:rPr lang="zh-CN" altLang="en-US" sz="2000" dirty="0">
                  <a:solidFill>
                    <a:srgbClr val="000000"/>
                  </a:solidFill>
                  <a:latin typeface="+mn-ea"/>
                </a:rPr>
                <a:t>业务连续性需求</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9"/>
          <p:cNvGrpSpPr/>
          <p:nvPr/>
        </p:nvGrpSpPr>
        <p:grpSpPr>
          <a:xfrm>
            <a:off x="2261381" y="1325257"/>
            <a:ext cx="416437" cy="2816002"/>
            <a:chOff x="547473" y="1219200"/>
            <a:chExt cx="443127" cy="2895600"/>
          </a:xfrm>
        </p:grpSpPr>
        <p:sp>
          <p:nvSpPr>
            <p:cNvPr id="27" name="Line 3"/>
            <p:cNvSpPr>
              <a:spLocks noChangeShapeType="1"/>
            </p:cNvSpPr>
            <p:nvPr/>
          </p:nvSpPr>
          <p:spPr bwMode="auto">
            <a:xfrm>
              <a:off x="974348" y="1219200"/>
              <a:ext cx="16252" cy="2895600"/>
            </a:xfrm>
            <a:prstGeom prst="line">
              <a:avLst/>
            </a:prstGeom>
            <a:noFill/>
            <a:ln w="9525">
              <a:solidFill>
                <a:schemeClr val="tx1"/>
              </a:solidFill>
              <a:round/>
              <a:headEnd type="triangle"/>
            </a:ln>
            <a:effectLst/>
          </p:spPr>
          <p:txBody>
            <a:bodyPr wrap="square">
              <a:spAutoFit/>
            </a:bodyPr>
            <a:lstStyle/>
            <a:p>
              <a:pPr>
                <a:buNone/>
              </a:pPr>
              <a:endParaRPr lang="zh-CN" altLang="en-US" sz="1400" dirty="0">
                <a:latin typeface="+mn-ea"/>
              </a:endParaRPr>
            </a:p>
          </p:txBody>
        </p:sp>
        <p:sp>
          <p:nvSpPr>
            <p:cNvPr id="29" name="Text Box 5"/>
            <p:cNvSpPr txBox="1">
              <a:spLocks noChangeArrowheads="1"/>
            </p:cNvSpPr>
            <p:nvPr/>
          </p:nvSpPr>
          <p:spPr bwMode="auto">
            <a:xfrm>
              <a:off x="661081" y="1845139"/>
              <a:ext cx="250558" cy="1645656"/>
            </a:xfrm>
            <a:prstGeom prst="rect">
              <a:avLst/>
            </a:prstGeom>
            <a:noFill/>
            <a:ln w="9525" algn="ctr">
              <a:noFill/>
              <a:miter lim="800000"/>
            </a:ln>
            <a:effectLst/>
          </p:spPr>
          <p:txBody>
            <a:bodyPr wrap="square" lIns="91422" tIns="45710" rIns="91422" bIns="45710">
              <a:spAutoFit/>
            </a:bodyPr>
            <a:lstStyle/>
            <a:p>
              <a:pPr>
                <a:buClr>
                  <a:schemeClr val="bg1"/>
                </a:buClr>
                <a:buNone/>
              </a:pPr>
              <a:r>
                <a:rPr lang="zh-CN" altLang="en-US" sz="1400" dirty="0">
                  <a:latin typeface="+mn-ea"/>
                </a:rPr>
                <a:t>每年的发生频率</a:t>
              </a:r>
            </a:p>
          </p:txBody>
        </p:sp>
        <p:sp>
          <p:nvSpPr>
            <p:cNvPr id="35" name="Line 15"/>
            <p:cNvSpPr>
              <a:spLocks noChangeShapeType="1"/>
            </p:cNvSpPr>
            <p:nvPr/>
          </p:nvSpPr>
          <p:spPr bwMode="auto">
            <a:xfrm flipH="1">
              <a:off x="838200" y="3473409"/>
              <a:ext cx="0" cy="565191"/>
            </a:xfrm>
            <a:prstGeom prst="line">
              <a:avLst/>
            </a:prstGeom>
            <a:noFill/>
            <a:ln w="9525">
              <a:solidFill>
                <a:schemeClr val="tx1"/>
              </a:solidFill>
              <a:round/>
              <a:tailEnd type="triangle" w="med" len="med"/>
            </a:ln>
            <a:effectLst/>
          </p:spPr>
          <p:txBody>
            <a:bodyPr wrap="square">
              <a:spAutoFit/>
            </a:bodyPr>
            <a:lstStyle/>
            <a:p>
              <a:pPr>
                <a:buNone/>
              </a:pPr>
              <a:endParaRPr lang="zh-CN" altLang="en-US" sz="1400" dirty="0">
                <a:latin typeface="+mn-ea"/>
              </a:endParaRPr>
            </a:p>
          </p:txBody>
        </p:sp>
        <p:sp>
          <p:nvSpPr>
            <p:cNvPr id="38" name="Line 18"/>
            <p:cNvSpPr>
              <a:spLocks noChangeShapeType="1"/>
            </p:cNvSpPr>
            <p:nvPr/>
          </p:nvSpPr>
          <p:spPr bwMode="auto">
            <a:xfrm flipV="1">
              <a:off x="838200" y="1219200"/>
              <a:ext cx="1" cy="685799"/>
            </a:xfrm>
            <a:prstGeom prst="line">
              <a:avLst/>
            </a:prstGeom>
            <a:noFill/>
            <a:ln w="9525">
              <a:solidFill>
                <a:schemeClr val="tx1"/>
              </a:solidFill>
              <a:round/>
              <a:tailEnd type="triangle" w="med" len="med"/>
            </a:ln>
            <a:effectLst/>
          </p:spPr>
          <p:txBody>
            <a:bodyPr wrap="square">
              <a:spAutoFit/>
            </a:bodyPr>
            <a:lstStyle/>
            <a:p>
              <a:pPr>
                <a:buNone/>
              </a:pPr>
              <a:endParaRPr lang="zh-CN" altLang="en-US" sz="1400" dirty="0">
                <a:latin typeface="+mn-ea"/>
              </a:endParaRPr>
            </a:p>
          </p:txBody>
        </p:sp>
        <p:sp>
          <p:nvSpPr>
            <p:cNvPr id="39" name="Text Box 19"/>
            <p:cNvSpPr txBox="1">
              <a:spLocks noChangeArrowheads="1"/>
            </p:cNvSpPr>
            <p:nvPr/>
          </p:nvSpPr>
          <p:spPr bwMode="auto">
            <a:xfrm>
              <a:off x="547473" y="1524000"/>
              <a:ext cx="387506"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高</a:t>
              </a:r>
            </a:p>
          </p:txBody>
        </p:sp>
        <p:sp>
          <p:nvSpPr>
            <p:cNvPr id="40" name="Text Box 20"/>
            <p:cNvSpPr txBox="1">
              <a:spLocks noChangeArrowheads="1"/>
            </p:cNvSpPr>
            <p:nvPr/>
          </p:nvSpPr>
          <p:spPr bwMode="auto">
            <a:xfrm>
              <a:off x="547473" y="3654644"/>
              <a:ext cx="387506" cy="316455"/>
            </a:xfrm>
            <a:prstGeom prst="rect">
              <a:avLst/>
            </a:prstGeom>
            <a:noFill/>
            <a:ln w="9525" algn="ctr">
              <a:noFill/>
              <a:miter lim="800000"/>
            </a:ln>
            <a:effectLst/>
            <a:scene3d>
              <a:camera prst="orthographicFront">
                <a:rot lat="0" lon="0" rev="0"/>
              </a:camera>
              <a:lightRig rig="threePt" dir="t"/>
            </a:scene3d>
          </p:spPr>
          <p:txBody>
            <a:bodyPr wrap="none" lIns="91422" tIns="45710" rIns="91422" bIns="45710">
              <a:spAutoFit/>
            </a:bodyPr>
            <a:lstStyle/>
            <a:p>
              <a:pPr>
                <a:buClr>
                  <a:schemeClr val="bg1"/>
                </a:buClr>
                <a:buNone/>
              </a:pPr>
              <a:r>
                <a:rPr lang="zh-CN" altLang="en-US" sz="1400" dirty="0">
                  <a:latin typeface="+mn-ea"/>
                </a:rPr>
                <a:t>低</a:t>
              </a:r>
            </a:p>
          </p:txBody>
        </p:sp>
      </p:grpSp>
      <p:grpSp>
        <p:nvGrpSpPr>
          <p:cNvPr id="3" name="组合 60"/>
          <p:cNvGrpSpPr/>
          <p:nvPr/>
        </p:nvGrpSpPr>
        <p:grpSpPr>
          <a:xfrm>
            <a:off x="2705358" y="4150574"/>
            <a:ext cx="6970606" cy="441957"/>
            <a:chOff x="964642" y="3598478"/>
            <a:chExt cx="7417358" cy="454450"/>
          </a:xfrm>
        </p:grpSpPr>
        <p:sp>
          <p:nvSpPr>
            <p:cNvPr id="28" name="Line 4"/>
            <p:cNvSpPr>
              <a:spLocks noChangeShapeType="1"/>
            </p:cNvSpPr>
            <p:nvPr/>
          </p:nvSpPr>
          <p:spPr bwMode="auto">
            <a:xfrm flipH="1" flipV="1">
              <a:off x="964642" y="3598478"/>
              <a:ext cx="7417358" cy="0"/>
            </a:xfrm>
            <a:prstGeom prst="line">
              <a:avLst/>
            </a:prstGeom>
            <a:noFill/>
            <a:ln w="9525">
              <a:solidFill>
                <a:schemeClr val="tx1"/>
              </a:solidFill>
              <a:round/>
              <a:headEnd type="triangle"/>
              <a:tailEnd type="none"/>
            </a:ln>
            <a:effectLst/>
          </p:spPr>
          <p:txBody>
            <a:bodyPr wrap="square">
              <a:spAutoFit/>
            </a:bodyPr>
            <a:lstStyle/>
            <a:p>
              <a:pPr>
                <a:buNone/>
              </a:pPr>
              <a:endParaRPr lang="zh-CN" altLang="en-US" sz="1400" dirty="0">
                <a:latin typeface="+mn-ea"/>
              </a:endParaRPr>
            </a:p>
          </p:txBody>
        </p:sp>
        <p:sp>
          <p:nvSpPr>
            <p:cNvPr id="30" name="Text Box 6"/>
            <p:cNvSpPr txBox="1">
              <a:spLocks noChangeArrowheads="1"/>
            </p:cNvSpPr>
            <p:nvPr/>
          </p:nvSpPr>
          <p:spPr bwMode="auto">
            <a:xfrm>
              <a:off x="3429000" y="3639999"/>
              <a:ext cx="1718266" cy="316456"/>
            </a:xfrm>
            <a:prstGeom prst="rect">
              <a:avLst/>
            </a:prstGeom>
            <a:noFill/>
            <a:ln w="9525" algn="ctr">
              <a:noFill/>
              <a:miter lim="800000"/>
            </a:ln>
            <a:effectLst/>
          </p:spPr>
          <p:txBody>
            <a:bodyPr wrap="square" lIns="91422" tIns="45710" rIns="91422" bIns="45710">
              <a:spAutoFit/>
            </a:bodyPr>
            <a:lstStyle/>
            <a:p>
              <a:pPr>
                <a:buClr>
                  <a:schemeClr val="bg1"/>
                </a:buClr>
                <a:buNone/>
              </a:pPr>
              <a:r>
                <a:rPr lang="zh-CN" altLang="en-US" sz="1400" dirty="0">
                  <a:latin typeface="+mn-ea"/>
                </a:rPr>
                <a:t>单次发生的损失</a:t>
              </a:r>
            </a:p>
          </p:txBody>
        </p:sp>
        <p:sp>
          <p:nvSpPr>
            <p:cNvPr id="36" name="Line 16"/>
            <p:cNvSpPr>
              <a:spLocks noChangeShapeType="1"/>
            </p:cNvSpPr>
            <p:nvPr/>
          </p:nvSpPr>
          <p:spPr bwMode="auto">
            <a:xfrm rot="5400000" flipH="1">
              <a:off x="2279555" y="2677635"/>
              <a:ext cx="17077" cy="2129413"/>
            </a:xfrm>
            <a:prstGeom prst="line">
              <a:avLst/>
            </a:prstGeom>
            <a:noFill/>
            <a:ln w="9525">
              <a:solidFill>
                <a:schemeClr val="tx1"/>
              </a:solidFill>
              <a:round/>
              <a:tailEnd type="triangle" w="med" len="med"/>
            </a:ln>
            <a:effectLst/>
          </p:spPr>
          <p:txBody>
            <a:bodyPr wrap="square">
              <a:spAutoFit/>
            </a:bodyPr>
            <a:lstStyle/>
            <a:p>
              <a:pPr>
                <a:buNone/>
              </a:pPr>
              <a:endParaRPr lang="zh-CN" altLang="en-US" sz="1400" dirty="0">
                <a:latin typeface="+mn-ea"/>
              </a:endParaRPr>
            </a:p>
          </p:txBody>
        </p:sp>
        <p:sp>
          <p:nvSpPr>
            <p:cNvPr id="37" name="Line 17"/>
            <p:cNvSpPr>
              <a:spLocks noChangeShapeType="1"/>
            </p:cNvSpPr>
            <p:nvPr/>
          </p:nvSpPr>
          <p:spPr bwMode="auto">
            <a:xfrm rot="16200000" flipH="1">
              <a:off x="6158218" y="2593896"/>
              <a:ext cx="17078" cy="2296886"/>
            </a:xfrm>
            <a:prstGeom prst="line">
              <a:avLst/>
            </a:prstGeom>
            <a:noFill/>
            <a:ln w="9525">
              <a:solidFill>
                <a:schemeClr val="tx1"/>
              </a:solidFill>
              <a:round/>
              <a:tailEnd type="triangle" w="med" len="med"/>
            </a:ln>
            <a:effectLst/>
          </p:spPr>
          <p:txBody>
            <a:bodyPr wrap="square">
              <a:spAutoFit/>
            </a:bodyPr>
            <a:lstStyle/>
            <a:p>
              <a:pPr>
                <a:buNone/>
              </a:pPr>
              <a:r>
                <a:rPr lang="en-US" altLang="zh-CN" sz="1400" dirty="0">
                  <a:latin typeface="+mn-ea"/>
                </a:rPr>
                <a:t>   </a:t>
              </a:r>
              <a:endParaRPr lang="zh-CN" altLang="en-US" sz="1400" dirty="0">
                <a:latin typeface="+mn-ea"/>
              </a:endParaRPr>
            </a:p>
          </p:txBody>
        </p:sp>
        <p:sp>
          <p:nvSpPr>
            <p:cNvPr id="41" name="Text Box 21"/>
            <p:cNvSpPr txBox="1">
              <a:spLocks noChangeArrowheads="1"/>
            </p:cNvSpPr>
            <p:nvPr/>
          </p:nvSpPr>
          <p:spPr bwMode="auto">
            <a:xfrm>
              <a:off x="2369474" y="3708009"/>
              <a:ext cx="387506" cy="316456"/>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低</a:t>
              </a:r>
            </a:p>
          </p:txBody>
        </p:sp>
        <p:sp>
          <p:nvSpPr>
            <p:cNvPr id="42" name="Text Box 22"/>
            <p:cNvSpPr txBox="1">
              <a:spLocks noChangeArrowheads="1"/>
            </p:cNvSpPr>
            <p:nvPr/>
          </p:nvSpPr>
          <p:spPr bwMode="auto">
            <a:xfrm>
              <a:off x="5743718" y="3736472"/>
              <a:ext cx="387506" cy="316456"/>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高</a:t>
              </a:r>
            </a:p>
          </p:txBody>
        </p:sp>
      </p:grpSp>
      <p:grpSp>
        <p:nvGrpSpPr>
          <p:cNvPr id="4" name="组合 57"/>
          <p:cNvGrpSpPr/>
          <p:nvPr/>
        </p:nvGrpSpPr>
        <p:grpSpPr>
          <a:xfrm rot="228984">
            <a:off x="4607521" y="1651280"/>
            <a:ext cx="2750080" cy="1133703"/>
            <a:chOff x="2772443" y="1339625"/>
            <a:chExt cx="2926335" cy="1165749"/>
          </a:xfrm>
        </p:grpSpPr>
        <p:sp>
          <p:nvSpPr>
            <p:cNvPr id="25" name="Oval 34"/>
            <p:cNvSpPr>
              <a:spLocks noChangeArrowheads="1"/>
            </p:cNvSpPr>
            <p:nvPr/>
          </p:nvSpPr>
          <p:spPr bwMode="auto">
            <a:xfrm>
              <a:off x="2772443" y="1339625"/>
              <a:ext cx="2926335" cy="1165749"/>
            </a:xfrm>
            <a:prstGeom prst="ellipse">
              <a:avLst/>
            </a:prstGeom>
            <a:solidFill>
              <a:schemeClr val="accent1">
                <a:alpha val="30000"/>
              </a:schemeClr>
            </a:solidFill>
            <a:ln w="9525">
              <a:solidFill>
                <a:schemeClr val="tx1"/>
              </a:solidFill>
              <a:round/>
            </a:ln>
            <a:effectLst/>
          </p:spPr>
          <p:txBody>
            <a:bodyPr wrap="none" anchor="ctr"/>
            <a:lstStyle/>
            <a:p>
              <a:pPr>
                <a:buNone/>
              </a:pPr>
              <a:endParaRPr lang="zh-CN" altLang="en-US" sz="1400" dirty="0">
                <a:latin typeface="+mn-ea"/>
              </a:endParaRPr>
            </a:p>
          </p:txBody>
        </p:sp>
        <p:sp>
          <p:nvSpPr>
            <p:cNvPr id="32" name="Text Box 12"/>
            <p:cNvSpPr txBox="1">
              <a:spLocks noChangeArrowheads="1"/>
            </p:cNvSpPr>
            <p:nvPr/>
          </p:nvSpPr>
          <p:spPr bwMode="auto">
            <a:xfrm>
              <a:off x="3400114" y="1414921"/>
              <a:ext cx="960635"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磁盘故障</a:t>
              </a:r>
            </a:p>
          </p:txBody>
        </p:sp>
        <p:sp>
          <p:nvSpPr>
            <p:cNvPr id="33" name="Text Box 13"/>
            <p:cNvSpPr txBox="1">
              <a:spLocks noChangeArrowheads="1"/>
            </p:cNvSpPr>
            <p:nvPr/>
          </p:nvSpPr>
          <p:spPr bwMode="auto">
            <a:xfrm>
              <a:off x="3703831" y="1786061"/>
              <a:ext cx="960635"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组件故障</a:t>
              </a:r>
            </a:p>
          </p:txBody>
        </p:sp>
        <p:sp>
          <p:nvSpPr>
            <p:cNvPr id="44" name="Text Box 24"/>
            <p:cNvSpPr txBox="1">
              <a:spLocks noChangeArrowheads="1"/>
            </p:cNvSpPr>
            <p:nvPr/>
          </p:nvSpPr>
          <p:spPr bwMode="auto">
            <a:xfrm>
              <a:off x="4392776" y="1520546"/>
              <a:ext cx="960635"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应用中断</a:t>
              </a:r>
            </a:p>
          </p:txBody>
        </p:sp>
        <p:sp>
          <p:nvSpPr>
            <p:cNvPr id="45" name="Text Box 25"/>
            <p:cNvSpPr txBox="1">
              <a:spLocks noChangeArrowheads="1"/>
            </p:cNvSpPr>
            <p:nvPr/>
          </p:nvSpPr>
          <p:spPr bwMode="auto">
            <a:xfrm>
              <a:off x="3266579" y="2067701"/>
              <a:ext cx="960635"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数据损坏</a:t>
              </a:r>
            </a:p>
          </p:txBody>
        </p:sp>
      </p:grpSp>
      <p:grpSp>
        <p:nvGrpSpPr>
          <p:cNvPr id="5" name="组合 53"/>
          <p:cNvGrpSpPr/>
          <p:nvPr/>
        </p:nvGrpSpPr>
        <p:grpSpPr>
          <a:xfrm>
            <a:off x="7379521" y="2773057"/>
            <a:ext cx="2720204" cy="1185685"/>
            <a:chOff x="7162800" y="2438400"/>
            <a:chExt cx="2894542" cy="1026506"/>
          </a:xfrm>
        </p:grpSpPr>
        <p:sp>
          <p:nvSpPr>
            <p:cNvPr id="53" name="Oval 32"/>
            <p:cNvSpPr>
              <a:spLocks noChangeArrowheads="1"/>
            </p:cNvSpPr>
            <p:nvPr/>
          </p:nvSpPr>
          <p:spPr bwMode="auto">
            <a:xfrm>
              <a:off x="7162800" y="2438400"/>
              <a:ext cx="2806002" cy="1026506"/>
            </a:xfrm>
            <a:prstGeom prst="ellipse">
              <a:avLst/>
            </a:prstGeom>
            <a:solidFill>
              <a:srgbClr val="0070C0">
                <a:alpha val="30000"/>
              </a:srgbClr>
            </a:solidFill>
            <a:ln w="9525">
              <a:solidFill>
                <a:schemeClr val="tx1"/>
              </a:solidFill>
              <a:round/>
            </a:ln>
            <a:effectLst/>
          </p:spPr>
          <p:txBody>
            <a:bodyPr wrap="none" anchor="ctr"/>
            <a:lstStyle/>
            <a:p>
              <a:pPr>
                <a:buNone/>
              </a:pPr>
              <a:endParaRPr lang="zh-CN" altLang="en-US" sz="1400" dirty="0">
                <a:latin typeface="+mn-ea"/>
              </a:endParaRPr>
            </a:p>
          </p:txBody>
        </p:sp>
        <p:sp>
          <p:nvSpPr>
            <p:cNvPr id="43" name="Text Box 23"/>
            <p:cNvSpPr txBox="1">
              <a:spLocks noChangeArrowheads="1"/>
            </p:cNvSpPr>
            <p:nvPr/>
          </p:nvSpPr>
          <p:spPr bwMode="auto">
            <a:xfrm>
              <a:off x="8287267" y="3079826"/>
              <a:ext cx="960634" cy="266440"/>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自然灾害</a:t>
              </a:r>
            </a:p>
          </p:txBody>
        </p:sp>
        <p:sp>
          <p:nvSpPr>
            <p:cNvPr id="47" name="Text Box 28"/>
            <p:cNvSpPr txBox="1">
              <a:spLocks noChangeArrowheads="1"/>
            </p:cNvSpPr>
            <p:nvPr/>
          </p:nvSpPr>
          <p:spPr bwMode="auto">
            <a:xfrm>
              <a:off x="8248955" y="2768121"/>
              <a:ext cx="1808387" cy="266440"/>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恐怖行动</a:t>
              </a:r>
              <a:r>
                <a:rPr lang="en-US" altLang="zh-CN" sz="1400" dirty="0">
                  <a:latin typeface="+mn-ea"/>
                </a:rPr>
                <a:t>/</a:t>
              </a:r>
              <a:r>
                <a:rPr lang="zh-CN" altLang="en-US" sz="1400" dirty="0">
                  <a:latin typeface="+mn-ea"/>
                </a:rPr>
                <a:t>国内动乱</a:t>
              </a:r>
            </a:p>
          </p:txBody>
        </p:sp>
      </p:grpSp>
      <p:sp>
        <p:nvSpPr>
          <p:cNvPr id="49" name="Text Box 30"/>
          <p:cNvSpPr txBox="1">
            <a:spLocks noChangeArrowheads="1"/>
          </p:cNvSpPr>
          <p:nvPr/>
        </p:nvSpPr>
        <p:spPr bwMode="auto">
          <a:xfrm>
            <a:off x="6204012" y="3573017"/>
            <a:ext cx="1426892" cy="298297"/>
          </a:xfrm>
          <a:prstGeom prst="rect">
            <a:avLst/>
          </a:prstGeom>
          <a:noFill/>
          <a:ln w="9525">
            <a:noFill/>
            <a:miter lim="800000"/>
          </a:ln>
          <a:effectLst/>
        </p:spPr>
        <p:txBody>
          <a:bodyPr wrap="square" lIns="82052" tIns="41026" rIns="82052" bIns="41026">
            <a:spAutoFit/>
          </a:bodyPr>
          <a:lstStyle/>
          <a:p>
            <a:pPr defTabSz="820420"/>
            <a:r>
              <a:rPr lang="zh-CN" altLang="en-US" sz="1400" b="1" dirty="0">
                <a:latin typeface="+mn-ea"/>
              </a:rPr>
              <a:t>数据中心故障</a:t>
            </a:r>
          </a:p>
        </p:txBody>
      </p:sp>
      <p:grpSp>
        <p:nvGrpSpPr>
          <p:cNvPr id="6" name="组合 56"/>
          <p:cNvGrpSpPr/>
          <p:nvPr/>
        </p:nvGrpSpPr>
        <p:grpSpPr>
          <a:xfrm rot="206716">
            <a:off x="6113865" y="2308296"/>
            <a:ext cx="2484956" cy="1213730"/>
            <a:chOff x="4033488" y="1982184"/>
            <a:chExt cx="2019147" cy="1040228"/>
          </a:xfrm>
        </p:grpSpPr>
        <p:sp>
          <p:nvSpPr>
            <p:cNvPr id="52" name="Oval 33"/>
            <p:cNvSpPr>
              <a:spLocks noChangeArrowheads="1"/>
            </p:cNvSpPr>
            <p:nvPr/>
          </p:nvSpPr>
          <p:spPr bwMode="auto">
            <a:xfrm>
              <a:off x="4033488" y="1982184"/>
              <a:ext cx="2019147" cy="1040228"/>
            </a:xfrm>
            <a:prstGeom prst="ellipse">
              <a:avLst/>
            </a:prstGeom>
            <a:solidFill>
              <a:schemeClr val="tx2">
                <a:lumMod val="40000"/>
                <a:lumOff val="60000"/>
                <a:alpha val="30000"/>
              </a:schemeClr>
            </a:solidFill>
            <a:ln w="9525">
              <a:solidFill>
                <a:schemeClr val="tx1"/>
              </a:solidFill>
              <a:round/>
            </a:ln>
            <a:effectLst/>
          </p:spPr>
          <p:txBody>
            <a:bodyPr wrap="none" lIns="91433" tIns="45716" rIns="91433" bIns="45716" anchor="ctr"/>
            <a:lstStyle/>
            <a:p>
              <a:pPr>
                <a:buNone/>
              </a:pPr>
              <a:endParaRPr lang="zh-CN" altLang="zh-CN" sz="1400" dirty="0">
                <a:latin typeface="+mn-ea"/>
              </a:endParaRPr>
            </a:p>
          </p:txBody>
        </p:sp>
        <p:sp>
          <p:nvSpPr>
            <p:cNvPr id="34" name="Text Box 14"/>
            <p:cNvSpPr txBox="1">
              <a:spLocks noChangeArrowheads="1"/>
            </p:cNvSpPr>
            <p:nvPr/>
          </p:nvSpPr>
          <p:spPr bwMode="auto">
            <a:xfrm>
              <a:off x="4155103" y="2443406"/>
              <a:ext cx="733548" cy="263763"/>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电源故障</a:t>
              </a:r>
            </a:p>
          </p:txBody>
        </p:sp>
        <p:sp>
          <p:nvSpPr>
            <p:cNvPr id="46" name="Text Box 26"/>
            <p:cNvSpPr txBox="1">
              <a:spLocks noChangeArrowheads="1"/>
            </p:cNvSpPr>
            <p:nvPr/>
          </p:nvSpPr>
          <p:spPr bwMode="auto">
            <a:xfrm>
              <a:off x="4857646" y="2428547"/>
              <a:ext cx="733548" cy="263763"/>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网络问题</a:t>
              </a:r>
            </a:p>
          </p:txBody>
        </p:sp>
        <p:sp>
          <p:nvSpPr>
            <p:cNvPr id="50" name="Text Box 14"/>
            <p:cNvSpPr txBox="1">
              <a:spLocks noChangeArrowheads="1"/>
            </p:cNvSpPr>
            <p:nvPr/>
          </p:nvSpPr>
          <p:spPr bwMode="auto">
            <a:xfrm>
              <a:off x="4428391" y="2736586"/>
              <a:ext cx="796191" cy="263763"/>
            </a:xfrm>
            <a:prstGeom prst="rect">
              <a:avLst/>
            </a:prstGeom>
            <a:noFill/>
            <a:ln w="9525" algn="ctr">
              <a:noFill/>
              <a:miter lim="800000"/>
            </a:ln>
            <a:effectLst/>
          </p:spPr>
          <p:txBody>
            <a:bodyPr wrap="square" lIns="91422" tIns="45710" rIns="91422" bIns="45710">
              <a:spAutoFit/>
            </a:bodyPr>
            <a:lstStyle/>
            <a:p>
              <a:pPr>
                <a:buClr>
                  <a:schemeClr val="bg1"/>
                </a:buClr>
                <a:buNone/>
              </a:pPr>
              <a:r>
                <a:rPr lang="zh-CN" altLang="en-US" sz="1400" dirty="0">
                  <a:latin typeface="+mn-ea"/>
                </a:rPr>
                <a:t>建筑火灾</a:t>
              </a:r>
            </a:p>
          </p:txBody>
        </p:sp>
        <p:sp>
          <p:nvSpPr>
            <p:cNvPr id="51" name="Text Box 14"/>
            <p:cNvSpPr txBox="1">
              <a:spLocks noChangeArrowheads="1"/>
            </p:cNvSpPr>
            <p:nvPr/>
          </p:nvSpPr>
          <p:spPr bwMode="auto">
            <a:xfrm>
              <a:off x="4921280" y="2085621"/>
              <a:ext cx="733548" cy="263762"/>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空调故障</a:t>
              </a:r>
            </a:p>
          </p:txBody>
        </p:sp>
      </p:grpSp>
      <p:cxnSp>
        <p:nvCxnSpPr>
          <p:cNvPr id="7" name="直接连接符 6"/>
          <p:cNvCxnSpPr/>
          <p:nvPr/>
        </p:nvCxnSpPr>
        <p:spPr bwMode="auto">
          <a:xfrm>
            <a:off x="5322117" y="5430151"/>
            <a:ext cx="1880107" cy="262159"/>
          </a:xfrm>
          <a:prstGeom prst="line">
            <a:avLst/>
          </a:prstGeom>
          <a:noFill/>
          <a:ln w="3175">
            <a:solidFill>
              <a:srgbClr val="C00000"/>
            </a:solidFill>
          </a:ln>
          <a:effectLst/>
        </p:spPr>
      </p:cxnSp>
      <p:sp>
        <p:nvSpPr>
          <p:cNvPr id="55" name="Text Box 31"/>
          <p:cNvSpPr txBox="1">
            <a:spLocks noChangeArrowheads="1"/>
          </p:cNvSpPr>
          <p:nvPr/>
        </p:nvSpPr>
        <p:spPr bwMode="auto">
          <a:xfrm>
            <a:off x="8688288" y="2348881"/>
            <a:ext cx="1333406" cy="298279"/>
          </a:xfrm>
          <a:prstGeom prst="rect">
            <a:avLst/>
          </a:prstGeom>
          <a:noFill/>
          <a:ln w="9525">
            <a:noFill/>
            <a:miter lim="800000"/>
          </a:ln>
          <a:effectLst/>
        </p:spPr>
        <p:txBody>
          <a:bodyPr wrap="square" lIns="82036" tIns="41017" rIns="82036" bIns="41017">
            <a:spAutoFit/>
          </a:bodyPr>
          <a:lstStyle/>
          <a:p>
            <a:pPr defTabSz="820420"/>
            <a:r>
              <a:rPr lang="zh-CN" altLang="en-US" sz="1400" b="1" dirty="0">
                <a:latin typeface="+mn-ea"/>
              </a:rPr>
              <a:t>区域性灾难</a:t>
            </a:r>
          </a:p>
        </p:txBody>
      </p:sp>
      <p:sp>
        <p:nvSpPr>
          <p:cNvPr id="48" name="Text Box 29"/>
          <p:cNvSpPr txBox="1">
            <a:spLocks noChangeArrowheads="1"/>
          </p:cNvSpPr>
          <p:nvPr/>
        </p:nvSpPr>
        <p:spPr bwMode="auto">
          <a:xfrm>
            <a:off x="4712516" y="3001658"/>
            <a:ext cx="1131457" cy="298297"/>
          </a:xfrm>
          <a:prstGeom prst="rect">
            <a:avLst/>
          </a:prstGeom>
          <a:noFill/>
          <a:ln w="9525">
            <a:noFill/>
            <a:miter lim="800000"/>
          </a:ln>
          <a:effectLst/>
        </p:spPr>
        <p:txBody>
          <a:bodyPr wrap="square" lIns="82052" tIns="41026" rIns="82052" bIns="41026">
            <a:spAutoFit/>
          </a:bodyPr>
          <a:lstStyle/>
          <a:p>
            <a:pPr defTabSz="820420"/>
            <a:r>
              <a:rPr lang="zh-CN" altLang="en-US" sz="1400" b="1" dirty="0">
                <a:latin typeface="+mn-ea"/>
              </a:rPr>
              <a:t>设备故障</a:t>
            </a:r>
          </a:p>
        </p:txBody>
      </p:sp>
      <p:cxnSp>
        <p:nvCxnSpPr>
          <p:cNvPr id="56" name="直接连接符 55"/>
          <p:cNvCxnSpPr>
            <a:stCxn id="16" idx="0"/>
          </p:cNvCxnSpPr>
          <p:nvPr/>
        </p:nvCxnSpPr>
        <p:spPr bwMode="auto">
          <a:xfrm flipV="1">
            <a:off x="4948978" y="3236175"/>
            <a:ext cx="373138" cy="1591821"/>
          </a:xfrm>
          <a:prstGeom prst="line">
            <a:avLst/>
          </a:prstGeom>
          <a:noFill/>
          <a:ln w="12700">
            <a:solidFill>
              <a:srgbClr val="7030A0"/>
            </a:solidFill>
            <a:tailEnd type="triangle"/>
          </a:ln>
          <a:effectLst/>
        </p:spPr>
      </p:cxnSp>
      <p:cxnSp>
        <p:nvCxnSpPr>
          <p:cNvPr id="59" name="直接连接符 58"/>
          <p:cNvCxnSpPr>
            <a:endCxn id="49" idx="2"/>
          </p:cNvCxnSpPr>
          <p:nvPr/>
        </p:nvCxnSpPr>
        <p:spPr bwMode="auto">
          <a:xfrm flipH="1" flipV="1">
            <a:off x="6917458" y="3871314"/>
            <a:ext cx="485474" cy="1323853"/>
          </a:xfrm>
          <a:prstGeom prst="line">
            <a:avLst/>
          </a:prstGeom>
          <a:noFill/>
          <a:ln w="12700">
            <a:solidFill>
              <a:srgbClr val="7030A0"/>
            </a:solidFill>
            <a:tailEnd type="triangle"/>
          </a:ln>
          <a:effectLst/>
        </p:spPr>
      </p:cxnSp>
      <p:cxnSp>
        <p:nvCxnSpPr>
          <p:cNvPr id="62" name="直接连接符 61"/>
          <p:cNvCxnSpPr>
            <a:stCxn id="18" idx="0"/>
            <a:endCxn id="55" idx="2"/>
          </p:cNvCxnSpPr>
          <p:nvPr/>
        </p:nvCxnSpPr>
        <p:spPr bwMode="auto">
          <a:xfrm flipH="1" flipV="1">
            <a:off x="9354992" y="2647160"/>
            <a:ext cx="56305" cy="1944581"/>
          </a:xfrm>
          <a:prstGeom prst="line">
            <a:avLst/>
          </a:prstGeom>
          <a:noFill/>
          <a:ln w="12700">
            <a:solidFill>
              <a:srgbClr val="7030A0"/>
            </a:solidFill>
            <a:tailEnd type="triangle"/>
          </a:ln>
          <a:effectLst/>
        </p:spPr>
      </p:cxnSp>
      <p:grpSp>
        <p:nvGrpSpPr>
          <p:cNvPr id="8" name="组合 59"/>
          <p:cNvGrpSpPr/>
          <p:nvPr/>
        </p:nvGrpSpPr>
        <p:grpSpPr>
          <a:xfrm>
            <a:off x="2705358" y="1361771"/>
            <a:ext cx="2429682" cy="1133703"/>
            <a:chOff x="914400" y="1295400"/>
            <a:chExt cx="2585402" cy="1165749"/>
          </a:xfrm>
        </p:grpSpPr>
        <p:sp>
          <p:nvSpPr>
            <p:cNvPr id="63" name="Oval 34"/>
            <p:cNvSpPr>
              <a:spLocks noChangeArrowheads="1"/>
            </p:cNvSpPr>
            <p:nvPr/>
          </p:nvSpPr>
          <p:spPr bwMode="auto">
            <a:xfrm rot="394514">
              <a:off x="914400" y="1295400"/>
              <a:ext cx="2585402" cy="1165749"/>
            </a:xfrm>
            <a:prstGeom prst="ellipse">
              <a:avLst/>
            </a:prstGeom>
            <a:solidFill>
              <a:schemeClr val="accent6">
                <a:lumMod val="60000"/>
                <a:lumOff val="40000"/>
                <a:alpha val="30000"/>
              </a:schemeClr>
            </a:solidFill>
            <a:ln w="9525">
              <a:solidFill>
                <a:schemeClr val="tx1"/>
              </a:solidFill>
              <a:round/>
            </a:ln>
            <a:effectLst/>
          </p:spPr>
          <p:txBody>
            <a:bodyPr wrap="none" anchor="ctr"/>
            <a:lstStyle/>
            <a:p>
              <a:pPr>
                <a:buNone/>
              </a:pPr>
              <a:endParaRPr lang="zh-CN" altLang="en-US" sz="1400" dirty="0">
                <a:latin typeface="+mn-ea"/>
              </a:endParaRPr>
            </a:p>
          </p:txBody>
        </p:sp>
        <p:sp>
          <p:nvSpPr>
            <p:cNvPr id="66" name="Text Box 13"/>
            <p:cNvSpPr txBox="1">
              <a:spLocks noChangeArrowheads="1"/>
            </p:cNvSpPr>
            <p:nvPr/>
          </p:nvSpPr>
          <p:spPr bwMode="auto">
            <a:xfrm>
              <a:off x="1718820" y="2017931"/>
              <a:ext cx="960634"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人为破坏</a:t>
              </a:r>
            </a:p>
          </p:txBody>
        </p:sp>
        <p:sp>
          <p:nvSpPr>
            <p:cNvPr id="67" name="Text Box 12"/>
            <p:cNvSpPr txBox="1">
              <a:spLocks noChangeArrowheads="1"/>
            </p:cNvSpPr>
            <p:nvPr/>
          </p:nvSpPr>
          <p:spPr bwMode="auto">
            <a:xfrm>
              <a:off x="1566081" y="1330177"/>
              <a:ext cx="960634"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操作失误</a:t>
              </a:r>
            </a:p>
          </p:txBody>
        </p:sp>
        <p:sp>
          <p:nvSpPr>
            <p:cNvPr id="69" name="Text Box 13"/>
            <p:cNvSpPr txBox="1">
              <a:spLocks noChangeArrowheads="1"/>
            </p:cNvSpPr>
            <p:nvPr/>
          </p:nvSpPr>
          <p:spPr bwMode="auto">
            <a:xfrm>
              <a:off x="1143000" y="1600200"/>
              <a:ext cx="578548"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病毒</a:t>
              </a:r>
            </a:p>
          </p:txBody>
        </p:sp>
        <p:sp>
          <p:nvSpPr>
            <p:cNvPr id="70" name="Text Box 13"/>
            <p:cNvSpPr txBox="1">
              <a:spLocks noChangeArrowheads="1"/>
            </p:cNvSpPr>
            <p:nvPr/>
          </p:nvSpPr>
          <p:spPr bwMode="auto">
            <a:xfrm>
              <a:off x="2357610" y="1525478"/>
              <a:ext cx="960634" cy="316455"/>
            </a:xfrm>
            <a:prstGeom prst="rect">
              <a:avLst/>
            </a:prstGeom>
            <a:noFill/>
            <a:ln w="9525" algn="ctr">
              <a:noFill/>
              <a:miter lim="800000"/>
            </a:ln>
            <a:effectLst/>
          </p:spPr>
          <p:txBody>
            <a:bodyPr wrap="none" lIns="91422" tIns="45710" rIns="91422" bIns="45710">
              <a:spAutoFit/>
            </a:bodyPr>
            <a:lstStyle/>
            <a:p>
              <a:pPr>
                <a:buClr>
                  <a:schemeClr val="bg1"/>
                </a:buClr>
                <a:buNone/>
              </a:pPr>
              <a:r>
                <a:rPr lang="zh-CN" altLang="en-US" sz="1400" dirty="0">
                  <a:latin typeface="+mn-ea"/>
                </a:rPr>
                <a:t>升级故障</a:t>
              </a:r>
            </a:p>
          </p:txBody>
        </p:sp>
      </p:grpSp>
      <p:sp>
        <p:nvSpPr>
          <p:cNvPr id="85" name="Text Box 29"/>
          <p:cNvSpPr txBox="1">
            <a:spLocks noChangeArrowheads="1"/>
          </p:cNvSpPr>
          <p:nvPr/>
        </p:nvSpPr>
        <p:spPr bwMode="auto">
          <a:xfrm>
            <a:off x="3264716" y="2620658"/>
            <a:ext cx="1031085" cy="298297"/>
          </a:xfrm>
          <a:prstGeom prst="rect">
            <a:avLst/>
          </a:prstGeom>
          <a:noFill/>
          <a:ln w="9525">
            <a:noFill/>
            <a:miter lim="800000"/>
          </a:ln>
          <a:effectLst/>
        </p:spPr>
        <p:txBody>
          <a:bodyPr wrap="square" lIns="82052" tIns="41026" rIns="82052" bIns="41026">
            <a:spAutoFit/>
          </a:bodyPr>
          <a:lstStyle/>
          <a:p>
            <a:pPr defTabSz="820420"/>
            <a:r>
              <a:rPr lang="zh-CN" altLang="en-US" sz="1400" b="1" dirty="0">
                <a:latin typeface="+mn-ea"/>
              </a:rPr>
              <a:t>逻辑错误</a:t>
            </a:r>
          </a:p>
        </p:txBody>
      </p:sp>
      <p:grpSp>
        <p:nvGrpSpPr>
          <p:cNvPr id="9" name="组合 217"/>
          <p:cNvGrpSpPr/>
          <p:nvPr/>
        </p:nvGrpSpPr>
        <p:grpSpPr>
          <a:xfrm>
            <a:off x="6098277" y="4531574"/>
            <a:ext cx="1897163" cy="1657884"/>
            <a:chOff x="4398275" y="4495801"/>
            <a:chExt cx="2018754" cy="1704746"/>
          </a:xfrm>
        </p:grpSpPr>
        <p:grpSp>
          <p:nvGrpSpPr>
            <p:cNvPr id="10" name="组合 70"/>
            <p:cNvGrpSpPr/>
            <p:nvPr/>
          </p:nvGrpSpPr>
          <p:grpSpPr>
            <a:xfrm>
              <a:off x="4398275" y="5127347"/>
              <a:ext cx="2018754" cy="1073200"/>
              <a:chOff x="4626875" y="5435105"/>
              <a:chExt cx="2018754" cy="1073200"/>
            </a:xfrm>
          </p:grpSpPr>
          <p:pic>
            <p:nvPicPr>
              <p:cNvPr id="17" name="Picture 92" descr="3.png"/>
              <p:cNvPicPr>
                <a:picLocks noChangeAspect="1"/>
              </p:cNvPicPr>
              <p:nvPr/>
            </p:nvPicPr>
            <p:blipFill>
              <a:blip r:embed="rId3" cstate="screen"/>
              <a:srcRect/>
              <a:stretch>
                <a:fillRect/>
              </a:stretch>
            </p:blipFill>
            <p:spPr bwMode="auto">
              <a:xfrm>
                <a:off x="5810604" y="5435105"/>
                <a:ext cx="835025" cy="1073200"/>
              </a:xfrm>
              <a:prstGeom prst="rect">
                <a:avLst/>
              </a:prstGeom>
              <a:noFill/>
              <a:ln w="9525">
                <a:noFill/>
                <a:miter lim="800000"/>
                <a:headEnd/>
                <a:tailEnd/>
              </a:ln>
            </p:spPr>
          </p:pic>
          <p:sp>
            <p:nvSpPr>
              <p:cNvPr id="20" name="矩形 19"/>
              <p:cNvSpPr/>
              <p:nvPr/>
            </p:nvSpPr>
            <p:spPr>
              <a:xfrm>
                <a:off x="4626875" y="6115361"/>
                <a:ext cx="1342721" cy="316457"/>
              </a:xfrm>
              <a:prstGeom prst="rect">
                <a:avLst/>
              </a:prstGeom>
            </p:spPr>
            <p:txBody>
              <a:bodyPr wrap="none" lIns="91422" tIns="45711" rIns="91422" bIns="45711">
                <a:spAutoFit/>
              </a:bodyPr>
              <a:lstStyle/>
              <a:p>
                <a:pPr>
                  <a:buNone/>
                </a:pPr>
                <a:r>
                  <a:rPr lang="zh-CN" altLang="en-US" sz="1400" dirty="0">
                    <a:latin typeface="+mn-ea"/>
                  </a:rPr>
                  <a:t>同城数据中心</a:t>
                </a:r>
              </a:p>
            </p:txBody>
          </p:sp>
        </p:grpSp>
        <p:sp>
          <p:nvSpPr>
            <p:cNvPr id="203" name="Text Box 30"/>
            <p:cNvSpPr txBox="1">
              <a:spLocks noChangeArrowheads="1"/>
            </p:cNvSpPr>
            <p:nvPr/>
          </p:nvSpPr>
          <p:spPr bwMode="auto">
            <a:xfrm>
              <a:off x="4953001" y="4495801"/>
              <a:ext cx="940499" cy="306729"/>
            </a:xfrm>
            <a:prstGeom prst="rect">
              <a:avLst/>
            </a:prstGeom>
            <a:noFill/>
            <a:ln w="9525">
              <a:noFill/>
              <a:miter lim="800000"/>
            </a:ln>
            <a:effectLst/>
          </p:spPr>
          <p:txBody>
            <a:bodyPr wrap="none" lIns="82052" tIns="41026" rIns="82052" bIns="41026">
              <a:spAutoFit/>
            </a:bodyPr>
            <a:lstStyle/>
            <a:p>
              <a:pPr defTabSz="820420"/>
              <a:r>
                <a:rPr lang="zh-CN" altLang="en-US" sz="1400" b="1" dirty="0">
                  <a:solidFill>
                    <a:srgbClr val="C00000"/>
                  </a:solidFill>
                  <a:latin typeface="+mn-ea"/>
                </a:rPr>
                <a:t>同城容灾</a:t>
              </a:r>
            </a:p>
          </p:txBody>
        </p:sp>
      </p:grpSp>
      <p:grpSp>
        <p:nvGrpSpPr>
          <p:cNvPr id="11" name="组合 218"/>
          <p:cNvGrpSpPr/>
          <p:nvPr/>
        </p:nvGrpSpPr>
        <p:grpSpPr>
          <a:xfrm>
            <a:off x="8370116" y="4455373"/>
            <a:ext cx="1906342" cy="1490566"/>
            <a:chOff x="6629400" y="4419600"/>
            <a:chExt cx="2028521" cy="1532699"/>
          </a:xfrm>
        </p:grpSpPr>
        <p:grpSp>
          <p:nvGrpSpPr>
            <p:cNvPr id="12" name="组合 71"/>
            <p:cNvGrpSpPr/>
            <p:nvPr/>
          </p:nvGrpSpPr>
          <p:grpSpPr>
            <a:xfrm>
              <a:off x="7315200" y="4559822"/>
              <a:ext cx="1342721" cy="1392477"/>
              <a:chOff x="7239000" y="4102622"/>
              <a:chExt cx="1342721" cy="1392477"/>
            </a:xfrm>
          </p:grpSpPr>
          <p:sp>
            <p:nvSpPr>
              <p:cNvPr id="21" name="矩形 20"/>
              <p:cNvSpPr/>
              <p:nvPr/>
            </p:nvSpPr>
            <p:spPr>
              <a:xfrm>
                <a:off x="7239000" y="5178642"/>
                <a:ext cx="1342721" cy="316457"/>
              </a:xfrm>
              <a:prstGeom prst="rect">
                <a:avLst/>
              </a:prstGeom>
            </p:spPr>
            <p:txBody>
              <a:bodyPr wrap="none" lIns="91422" tIns="45711" rIns="91422" bIns="45711">
                <a:spAutoFit/>
              </a:bodyPr>
              <a:lstStyle/>
              <a:p>
                <a:pPr>
                  <a:buNone/>
                </a:pPr>
                <a:r>
                  <a:rPr lang="zh-CN" altLang="en-US" sz="1400" dirty="0">
                    <a:latin typeface="+mn-ea"/>
                  </a:rPr>
                  <a:t>异地数据中心</a:t>
                </a:r>
              </a:p>
            </p:txBody>
          </p:sp>
          <p:pic>
            <p:nvPicPr>
              <p:cNvPr id="18" name="Picture 92" descr="3.png"/>
              <p:cNvPicPr>
                <a:picLocks noChangeAspect="1"/>
              </p:cNvPicPr>
              <p:nvPr/>
            </p:nvPicPr>
            <p:blipFill>
              <a:blip r:embed="rId3" cstate="screen"/>
              <a:srcRect/>
              <a:stretch>
                <a:fillRect/>
              </a:stretch>
            </p:blipFill>
            <p:spPr bwMode="auto">
              <a:xfrm>
                <a:off x="7243597" y="4102622"/>
                <a:ext cx="835025" cy="1073200"/>
              </a:xfrm>
              <a:prstGeom prst="rect">
                <a:avLst/>
              </a:prstGeom>
              <a:noFill/>
              <a:ln w="9525">
                <a:noFill/>
                <a:miter lim="800000"/>
                <a:headEnd/>
                <a:tailEnd/>
              </a:ln>
            </p:spPr>
          </p:pic>
        </p:grpSp>
        <p:sp>
          <p:nvSpPr>
            <p:cNvPr id="205" name="Text Box 30"/>
            <p:cNvSpPr txBox="1">
              <a:spLocks noChangeArrowheads="1"/>
            </p:cNvSpPr>
            <p:nvPr/>
          </p:nvSpPr>
          <p:spPr bwMode="auto">
            <a:xfrm>
              <a:off x="6629400" y="4419600"/>
              <a:ext cx="940499" cy="306729"/>
            </a:xfrm>
            <a:prstGeom prst="rect">
              <a:avLst/>
            </a:prstGeom>
            <a:noFill/>
            <a:ln w="9525">
              <a:noFill/>
              <a:miter lim="800000"/>
            </a:ln>
            <a:effectLst/>
          </p:spPr>
          <p:txBody>
            <a:bodyPr wrap="none" lIns="82052" tIns="41026" rIns="82052" bIns="41026">
              <a:spAutoFit/>
            </a:bodyPr>
            <a:lstStyle/>
            <a:p>
              <a:pPr defTabSz="820420"/>
              <a:r>
                <a:rPr lang="zh-CN" altLang="en-US" sz="1400" b="1" dirty="0">
                  <a:solidFill>
                    <a:srgbClr val="C00000"/>
                  </a:solidFill>
                  <a:latin typeface="+mn-ea"/>
                </a:rPr>
                <a:t>异地容灾</a:t>
              </a:r>
            </a:p>
          </p:txBody>
        </p:sp>
      </p:grpSp>
      <p:grpSp>
        <p:nvGrpSpPr>
          <p:cNvPr id="13" name="组合 216"/>
          <p:cNvGrpSpPr/>
          <p:nvPr/>
        </p:nvGrpSpPr>
        <p:grpSpPr>
          <a:xfrm>
            <a:off x="4483916" y="4531574"/>
            <a:ext cx="1995346" cy="1583502"/>
            <a:chOff x="2743200" y="4495799"/>
            <a:chExt cx="2123229" cy="1628261"/>
          </a:xfrm>
        </p:grpSpPr>
        <p:grpSp>
          <p:nvGrpSpPr>
            <p:cNvPr id="14" name="组合 67"/>
            <p:cNvGrpSpPr/>
            <p:nvPr/>
          </p:nvGrpSpPr>
          <p:grpSpPr>
            <a:xfrm>
              <a:off x="2743200" y="4800600"/>
              <a:ext cx="1143000" cy="1323460"/>
              <a:chOff x="2514600" y="4631796"/>
              <a:chExt cx="1143000" cy="1323460"/>
            </a:xfrm>
          </p:grpSpPr>
          <p:pic>
            <p:nvPicPr>
              <p:cNvPr id="16" name="Picture 92" descr="3.png"/>
              <p:cNvPicPr>
                <a:picLocks noChangeAspect="1"/>
              </p:cNvPicPr>
              <p:nvPr/>
            </p:nvPicPr>
            <p:blipFill>
              <a:blip r:embed="rId3" cstate="screen"/>
              <a:srcRect/>
              <a:stretch>
                <a:fillRect/>
              </a:stretch>
            </p:blipFill>
            <p:spPr bwMode="auto">
              <a:xfrm>
                <a:off x="2591955" y="4631796"/>
                <a:ext cx="835025" cy="1073200"/>
              </a:xfrm>
              <a:prstGeom prst="rect">
                <a:avLst/>
              </a:prstGeom>
              <a:noFill/>
              <a:ln w="9525">
                <a:noFill/>
                <a:miter lim="800000"/>
                <a:headEnd/>
                <a:tailEnd/>
              </a:ln>
            </p:spPr>
          </p:pic>
          <p:sp>
            <p:nvSpPr>
              <p:cNvPr id="19" name="矩形 18"/>
              <p:cNvSpPr/>
              <p:nvPr/>
            </p:nvSpPr>
            <p:spPr>
              <a:xfrm>
                <a:off x="2514600" y="5638799"/>
                <a:ext cx="1143000" cy="316457"/>
              </a:xfrm>
              <a:prstGeom prst="rect">
                <a:avLst/>
              </a:prstGeom>
            </p:spPr>
            <p:txBody>
              <a:bodyPr wrap="square" lIns="91422" tIns="45711" rIns="91422" bIns="45711">
                <a:spAutoFit/>
              </a:bodyPr>
              <a:lstStyle/>
              <a:p>
                <a:pPr>
                  <a:buNone/>
                </a:pPr>
                <a:r>
                  <a:rPr lang="zh-CN" altLang="en-US" sz="1400" dirty="0">
                    <a:latin typeface="+mn-ea"/>
                  </a:rPr>
                  <a:t>主数据中心</a:t>
                </a:r>
              </a:p>
            </p:txBody>
          </p:sp>
        </p:grpSp>
        <p:sp>
          <p:nvSpPr>
            <p:cNvPr id="206" name="Text Box 30"/>
            <p:cNvSpPr txBox="1">
              <a:spLocks noChangeArrowheads="1"/>
            </p:cNvSpPr>
            <p:nvPr/>
          </p:nvSpPr>
          <p:spPr bwMode="auto">
            <a:xfrm>
              <a:off x="3352801" y="4495799"/>
              <a:ext cx="1513628" cy="306729"/>
            </a:xfrm>
            <a:prstGeom prst="rect">
              <a:avLst/>
            </a:prstGeom>
            <a:noFill/>
            <a:ln w="9525">
              <a:noFill/>
              <a:miter lim="800000"/>
            </a:ln>
            <a:effectLst/>
          </p:spPr>
          <p:txBody>
            <a:bodyPr wrap="none" lIns="82052" tIns="41026" rIns="82052" bIns="41026">
              <a:spAutoFit/>
            </a:bodyPr>
            <a:lstStyle/>
            <a:p>
              <a:pPr defTabSz="820420"/>
              <a:r>
                <a:rPr lang="zh-CN" altLang="en-US" sz="1400" b="1" dirty="0">
                  <a:solidFill>
                    <a:srgbClr val="C00000"/>
                  </a:solidFill>
                  <a:latin typeface="+mn-ea"/>
                </a:rPr>
                <a:t>本地高可用容灾</a:t>
              </a:r>
            </a:p>
          </p:txBody>
        </p:sp>
      </p:grpSp>
      <p:cxnSp>
        <p:nvCxnSpPr>
          <p:cNvPr id="207" name="直接连接符 206"/>
          <p:cNvCxnSpPr>
            <a:endCxn id="85" idx="2"/>
          </p:cNvCxnSpPr>
          <p:nvPr/>
        </p:nvCxnSpPr>
        <p:spPr bwMode="auto">
          <a:xfrm flipV="1">
            <a:off x="3264716" y="2918955"/>
            <a:ext cx="515542" cy="1987707"/>
          </a:xfrm>
          <a:prstGeom prst="line">
            <a:avLst/>
          </a:prstGeom>
          <a:noFill/>
          <a:ln w="12700">
            <a:solidFill>
              <a:srgbClr val="0070C0"/>
            </a:solidFill>
            <a:tailEnd type="triangle"/>
          </a:ln>
          <a:effectLst/>
        </p:spPr>
      </p:cxnSp>
      <p:grpSp>
        <p:nvGrpSpPr>
          <p:cNvPr id="15" name="组合 215"/>
          <p:cNvGrpSpPr/>
          <p:nvPr/>
        </p:nvGrpSpPr>
        <p:grpSpPr>
          <a:xfrm>
            <a:off x="2883717" y="4531575"/>
            <a:ext cx="1313515" cy="1416199"/>
            <a:chOff x="1143000" y="4495801"/>
            <a:chExt cx="1397699" cy="1456231"/>
          </a:xfrm>
        </p:grpSpPr>
        <p:grpSp>
          <p:nvGrpSpPr>
            <p:cNvPr id="22" name="组合 208"/>
            <p:cNvGrpSpPr/>
            <p:nvPr/>
          </p:nvGrpSpPr>
          <p:grpSpPr>
            <a:xfrm>
              <a:off x="1143000" y="4807103"/>
              <a:ext cx="940499" cy="1144929"/>
              <a:chOff x="1143000" y="4648200"/>
              <a:chExt cx="940499" cy="1144929"/>
            </a:xfrm>
          </p:grpSpPr>
          <p:grpSp>
            <p:nvGrpSpPr>
              <p:cNvPr id="23" name="Group 1825"/>
              <p:cNvGrpSpPr>
                <a:grpSpLocks noChangeAspect="1"/>
              </p:cNvGrpSpPr>
              <p:nvPr/>
            </p:nvGrpSpPr>
            <p:grpSpPr bwMode="auto">
              <a:xfrm>
                <a:off x="1219200" y="4648200"/>
                <a:ext cx="762000" cy="747544"/>
                <a:chOff x="3040" y="1793"/>
                <a:chExt cx="449" cy="810"/>
              </a:xfrm>
            </p:grpSpPr>
            <p:sp>
              <p:nvSpPr>
                <p:cNvPr id="145" name="Freeform 1826"/>
                <p:cNvSpPr>
                  <a:spLocks noChangeAspect="1"/>
                </p:cNvSpPr>
                <p:nvPr/>
              </p:nvSpPr>
              <p:spPr bwMode="auto">
                <a:xfrm>
                  <a:off x="3359" y="1833"/>
                  <a:ext cx="130" cy="768"/>
                </a:xfrm>
                <a:custGeom>
                  <a:avLst/>
                  <a:gdLst>
                    <a:gd name="T0" fmla="*/ 130 w 130"/>
                    <a:gd name="T1" fmla="*/ 2 h 768"/>
                    <a:gd name="T2" fmla="*/ 130 w 130"/>
                    <a:gd name="T3" fmla="*/ 0 h 768"/>
                    <a:gd name="T4" fmla="*/ 5 w 130"/>
                    <a:gd name="T5" fmla="*/ 75 h 768"/>
                    <a:gd name="T6" fmla="*/ 0 w 130"/>
                    <a:gd name="T7" fmla="*/ 768 h 768"/>
                    <a:gd name="T8" fmla="*/ 130 w 130"/>
                    <a:gd name="T9" fmla="*/ 657 h 768"/>
                    <a:gd name="T10" fmla="*/ 130 w 130"/>
                    <a:gd name="T11" fmla="*/ 2 h 768"/>
                    <a:gd name="T12" fmla="*/ 0 60000 65536"/>
                    <a:gd name="T13" fmla="*/ 0 60000 65536"/>
                    <a:gd name="T14" fmla="*/ 0 60000 65536"/>
                    <a:gd name="T15" fmla="*/ 0 60000 65536"/>
                    <a:gd name="T16" fmla="*/ 0 60000 65536"/>
                    <a:gd name="T17" fmla="*/ 0 60000 65536"/>
                    <a:gd name="T18" fmla="*/ 0 w 130"/>
                    <a:gd name="T19" fmla="*/ 0 h 768"/>
                    <a:gd name="T20" fmla="*/ 130 w 130"/>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30" h="768">
                      <a:moveTo>
                        <a:pt x="130" y="2"/>
                      </a:moveTo>
                      <a:lnTo>
                        <a:pt x="130" y="0"/>
                      </a:lnTo>
                      <a:lnTo>
                        <a:pt x="5" y="75"/>
                      </a:lnTo>
                      <a:lnTo>
                        <a:pt x="0" y="768"/>
                      </a:lnTo>
                      <a:lnTo>
                        <a:pt x="130" y="657"/>
                      </a:lnTo>
                      <a:lnTo>
                        <a:pt x="130" y="2"/>
                      </a:lnTo>
                      <a:close/>
                    </a:path>
                  </a:pathLst>
                </a:custGeom>
                <a:solidFill>
                  <a:srgbClr val="0C3C68"/>
                </a:solidFill>
                <a:ln w="9525">
                  <a:noFill/>
                  <a:round/>
                </a:ln>
              </p:spPr>
              <p:txBody>
                <a:bodyPr/>
                <a:lstStyle/>
                <a:p>
                  <a:pPr>
                    <a:buNone/>
                  </a:pPr>
                  <a:endParaRPr lang="zh-CN" altLang="en-US">
                    <a:latin typeface="+mn-ea"/>
                  </a:endParaRPr>
                </a:p>
              </p:txBody>
            </p:sp>
            <p:sp>
              <p:nvSpPr>
                <p:cNvPr id="146" name="Freeform 1827"/>
                <p:cNvSpPr>
                  <a:spLocks noChangeAspect="1"/>
                </p:cNvSpPr>
                <p:nvPr/>
              </p:nvSpPr>
              <p:spPr bwMode="auto">
                <a:xfrm>
                  <a:off x="3047" y="1793"/>
                  <a:ext cx="442" cy="115"/>
                </a:xfrm>
                <a:custGeom>
                  <a:avLst/>
                  <a:gdLst>
                    <a:gd name="T0" fmla="*/ 5838 w 187"/>
                    <a:gd name="T1" fmla="*/ 519 h 49"/>
                    <a:gd name="T2" fmla="*/ 5810 w 187"/>
                    <a:gd name="T3" fmla="*/ 491 h 49"/>
                    <a:gd name="T4" fmla="*/ 1877 w 187"/>
                    <a:gd name="T5" fmla="*/ 28 h 49"/>
                    <a:gd name="T6" fmla="*/ 1782 w 187"/>
                    <a:gd name="T7" fmla="*/ 28 h 49"/>
                    <a:gd name="T8" fmla="*/ 1742 w 187"/>
                    <a:gd name="T9" fmla="*/ 28 h 49"/>
                    <a:gd name="T10" fmla="*/ 0 w 187"/>
                    <a:gd name="T11" fmla="*/ 904 h 49"/>
                    <a:gd name="T12" fmla="*/ 4184 w 187"/>
                    <a:gd name="T13" fmla="*/ 1488 h 49"/>
                    <a:gd name="T14" fmla="*/ 5838 w 187"/>
                    <a:gd name="T15" fmla="*/ 519 h 49"/>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49"/>
                    <a:gd name="T26" fmla="*/ 187 w 187"/>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49">
                      <a:moveTo>
                        <a:pt x="187" y="17"/>
                      </a:moveTo>
                      <a:cubicBezTo>
                        <a:pt x="186" y="16"/>
                        <a:pt x="186" y="16"/>
                        <a:pt x="186" y="16"/>
                      </a:cubicBezTo>
                      <a:cubicBezTo>
                        <a:pt x="60" y="1"/>
                        <a:pt x="60" y="1"/>
                        <a:pt x="60" y="1"/>
                      </a:cubicBezTo>
                      <a:cubicBezTo>
                        <a:pt x="60" y="1"/>
                        <a:pt x="58" y="0"/>
                        <a:pt x="57" y="1"/>
                      </a:cubicBezTo>
                      <a:cubicBezTo>
                        <a:pt x="57" y="1"/>
                        <a:pt x="56" y="1"/>
                        <a:pt x="56" y="1"/>
                      </a:cubicBezTo>
                      <a:cubicBezTo>
                        <a:pt x="0" y="30"/>
                        <a:pt x="0" y="30"/>
                        <a:pt x="0" y="30"/>
                      </a:cubicBezTo>
                      <a:cubicBezTo>
                        <a:pt x="134" y="49"/>
                        <a:pt x="134" y="49"/>
                        <a:pt x="134" y="49"/>
                      </a:cubicBezTo>
                      <a:lnTo>
                        <a:pt x="187" y="17"/>
                      </a:lnTo>
                      <a:close/>
                    </a:path>
                  </a:pathLst>
                </a:custGeom>
                <a:solidFill>
                  <a:srgbClr val="446487"/>
                </a:solidFill>
                <a:ln w="9525">
                  <a:noFill/>
                  <a:round/>
                </a:ln>
              </p:spPr>
              <p:txBody>
                <a:bodyPr/>
                <a:lstStyle/>
                <a:p>
                  <a:pPr>
                    <a:buNone/>
                  </a:pPr>
                  <a:endParaRPr lang="zh-CN" altLang="en-US">
                    <a:latin typeface="+mn-ea"/>
                  </a:endParaRPr>
                </a:p>
              </p:txBody>
            </p:sp>
            <p:sp>
              <p:nvSpPr>
                <p:cNvPr id="147" name="Freeform 1828"/>
                <p:cNvSpPr>
                  <a:spLocks noChangeAspect="1"/>
                </p:cNvSpPr>
                <p:nvPr/>
              </p:nvSpPr>
              <p:spPr bwMode="auto">
                <a:xfrm>
                  <a:off x="3354" y="1830"/>
                  <a:ext cx="135" cy="88"/>
                </a:xfrm>
                <a:custGeom>
                  <a:avLst/>
                  <a:gdLst>
                    <a:gd name="T0" fmla="*/ 1795 w 57"/>
                    <a:gd name="T1" fmla="*/ 69 h 37"/>
                    <a:gd name="T2" fmla="*/ 1767 w 57"/>
                    <a:gd name="T3" fmla="*/ 0 h 37"/>
                    <a:gd name="T4" fmla="*/ 0 w 57"/>
                    <a:gd name="T5" fmla="*/ 1023 h 37"/>
                    <a:gd name="T6" fmla="*/ 95 w 57"/>
                    <a:gd name="T7" fmla="*/ 1182 h 37"/>
                    <a:gd name="T8" fmla="*/ 1795 w 57"/>
                    <a:gd name="T9" fmla="*/ 69 h 37"/>
                    <a:gd name="T10" fmla="*/ 0 60000 65536"/>
                    <a:gd name="T11" fmla="*/ 0 60000 65536"/>
                    <a:gd name="T12" fmla="*/ 0 60000 65536"/>
                    <a:gd name="T13" fmla="*/ 0 60000 65536"/>
                    <a:gd name="T14" fmla="*/ 0 60000 65536"/>
                    <a:gd name="T15" fmla="*/ 0 w 57"/>
                    <a:gd name="T16" fmla="*/ 0 h 37"/>
                    <a:gd name="T17" fmla="*/ 57 w 57"/>
                    <a:gd name="T18" fmla="*/ 37 h 37"/>
                  </a:gdLst>
                  <a:ahLst/>
                  <a:cxnLst>
                    <a:cxn ang="T10">
                      <a:pos x="T0" y="T1"/>
                    </a:cxn>
                    <a:cxn ang="T11">
                      <a:pos x="T2" y="T3"/>
                    </a:cxn>
                    <a:cxn ang="T12">
                      <a:pos x="T4" y="T5"/>
                    </a:cxn>
                    <a:cxn ang="T13">
                      <a:pos x="T6" y="T7"/>
                    </a:cxn>
                    <a:cxn ang="T14">
                      <a:pos x="T8" y="T9"/>
                    </a:cxn>
                  </a:cxnLst>
                  <a:rect l="T15" t="T16" r="T17" b="T18"/>
                  <a:pathLst>
                    <a:path w="57" h="37">
                      <a:moveTo>
                        <a:pt x="57" y="2"/>
                      </a:moveTo>
                      <a:cubicBezTo>
                        <a:pt x="57" y="1"/>
                        <a:pt x="57" y="0"/>
                        <a:pt x="56" y="0"/>
                      </a:cubicBezTo>
                      <a:cubicBezTo>
                        <a:pt x="53" y="0"/>
                        <a:pt x="0" y="32"/>
                        <a:pt x="0" y="32"/>
                      </a:cubicBezTo>
                      <a:cubicBezTo>
                        <a:pt x="3" y="37"/>
                        <a:pt x="3" y="37"/>
                        <a:pt x="3" y="37"/>
                      </a:cubicBezTo>
                      <a:lnTo>
                        <a:pt x="57" y="2"/>
                      </a:lnTo>
                      <a:close/>
                    </a:path>
                  </a:pathLst>
                </a:custGeom>
                <a:solidFill>
                  <a:srgbClr val="5B7694"/>
                </a:solidFill>
                <a:ln w="9525">
                  <a:noFill/>
                  <a:round/>
                </a:ln>
              </p:spPr>
              <p:txBody>
                <a:bodyPr/>
                <a:lstStyle/>
                <a:p>
                  <a:pPr>
                    <a:buNone/>
                  </a:pPr>
                  <a:endParaRPr lang="zh-CN" altLang="en-US">
                    <a:latin typeface="+mn-ea"/>
                  </a:endParaRPr>
                </a:p>
              </p:txBody>
            </p:sp>
            <p:sp>
              <p:nvSpPr>
                <p:cNvPr id="148" name="Freeform 1829"/>
                <p:cNvSpPr>
                  <a:spLocks noChangeAspect="1"/>
                </p:cNvSpPr>
                <p:nvPr/>
              </p:nvSpPr>
              <p:spPr bwMode="auto">
                <a:xfrm>
                  <a:off x="3040" y="1864"/>
                  <a:ext cx="324" cy="739"/>
                </a:xfrm>
                <a:custGeom>
                  <a:avLst/>
                  <a:gdLst>
                    <a:gd name="T0" fmla="*/ 314 w 324"/>
                    <a:gd name="T1" fmla="*/ 44 h 739"/>
                    <a:gd name="T2" fmla="*/ 12 w 324"/>
                    <a:gd name="T3" fmla="*/ 0 h 739"/>
                    <a:gd name="T4" fmla="*/ 7 w 324"/>
                    <a:gd name="T5" fmla="*/ 4 h 739"/>
                    <a:gd name="T6" fmla="*/ 0 w 324"/>
                    <a:gd name="T7" fmla="*/ 11 h 739"/>
                    <a:gd name="T8" fmla="*/ 0 w 324"/>
                    <a:gd name="T9" fmla="*/ 670 h 739"/>
                    <a:gd name="T10" fmla="*/ 10 w 324"/>
                    <a:gd name="T11" fmla="*/ 675 h 739"/>
                    <a:gd name="T12" fmla="*/ 12 w 324"/>
                    <a:gd name="T13" fmla="*/ 680 h 739"/>
                    <a:gd name="T14" fmla="*/ 312 w 324"/>
                    <a:gd name="T15" fmla="*/ 739 h 739"/>
                    <a:gd name="T16" fmla="*/ 319 w 324"/>
                    <a:gd name="T17" fmla="*/ 734 h 739"/>
                    <a:gd name="T18" fmla="*/ 324 w 324"/>
                    <a:gd name="T19" fmla="*/ 727 h 739"/>
                    <a:gd name="T20" fmla="*/ 324 w 324"/>
                    <a:gd name="T21" fmla="*/ 61 h 739"/>
                    <a:gd name="T22" fmla="*/ 314 w 324"/>
                    <a:gd name="T23" fmla="*/ 52 h 739"/>
                    <a:gd name="T24" fmla="*/ 314 w 324"/>
                    <a:gd name="T25" fmla="*/ 44 h 7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739"/>
                    <a:gd name="T41" fmla="*/ 324 w 324"/>
                    <a:gd name="T42" fmla="*/ 739 h 7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739">
                      <a:moveTo>
                        <a:pt x="314" y="44"/>
                      </a:moveTo>
                      <a:lnTo>
                        <a:pt x="12" y="0"/>
                      </a:lnTo>
                      <a:lnTo>
                        <a:pt x="7" y="4"/>
                      </a:lnTo>
                      <a:lnTo>
                        <a:pt x="0" y="11"/>
                      </a:lnTo>
                      <a:lnTo>
                        <a:pt x="0" y="670"/>
                      </a:lnTo>
                      <a:lnTo>
                        <a:pt x="10" y="675"/>
                      </a:lnTo>
                      <a:lnTo>
                        <a:pt x="12" y="680"/>
                      </a:lnTo>
                      <a:lnTo>
                        <a:pt x="312" y="739"/>
                      </a:lnTo>
                      <a:lnTo>
                        <a:pt x="319" y="734"/>
                      </a:lnTo>
                      <a:lnTo>
                        <a:pt x="324" y="727"/>
                      </a:lnTo>
                      <a:lnTo>
                        <a:pt x="324" y="61"/>
                      </a:lnTo>
                      <a:lnTo>
                        <a:pt x="314" y="52"/>
                      </a:lnTo>
                      <a:lnTo>
                        <a:pt x="314" y="44"/>
                      </a:lnTo>
                      <a:close/>
                    </a:path>
                  </a:pathLst>
                </a:custGeom>
                <a:solidFill>
                  <a:srgbClr val="446487"/>
                </a:solidFill>
                <a:ln w="9525">
                  <a:noFill/>
                  <a:round/>
                </a:ln>
              </p:spPr>
              <p:txBody>
                <a:bodyPr/>
                <a:lstStyle/>
                <a:p>
                  <a:pPr>
                    <a:buNone/>
                  </a:pPr>
                  <a:endParaRPr lang="zh-CN" altLang="en-US">
                    <a:latin typeface="+mn-ea"/>
                  </a:endParaRPr>
                </a:p>
              </p:txBody>
            </p:sp>
            <p:sp>
              <p:nvSpPr>
                <p:cNvPr id="149" name="Freeform 1830"/>
                <p:cNvSpPr>
                  <a:spLocks noChangeAspect="1" noEditPoints="1"/>
                </p:cNvSpPr>
                <p:nvPr/>
              </p:nvSpPr>
              <p:spPr bwMode="auto">
                <a:xfrm>
                  <a:off x="3040" y="1861"/>
                  <a:ext cx="324" cy="182"/>
                </a:xfrm>
                <a:custGeom>
                  <a:avLst/>
                  <a:gdLst>
                    <a:gd name="T0" fmla="*/ 4101 w 137"/>
                    <a:gd name="T1" fmla="*/ 2401 h 77"/>
                    <a:gd name="T2" fmla="*/ 156 w 137"/>
                    <a:gd name="T3" fmla="*/ 1839 h 77"/>
                    <a:gd name="T4" fmla="*/ 0 w 137"/>
                    <a:gd name="T5" fmla="*/ 1692 h 77"/>
                    <a:gd name="T6" fmla="*/ 0 w 137"/>
                    <a:gd name="T7" fmla="*/ 156 h 77"/>
                    <a:gd name="T8" fmla="*/ 156 w 137"/>
                    <a:gd name="T9" fmla="*/ 28 h 77"/>
                    <a:gd name="T10" fmla="*/ 184 w 137"/>
                    <a:gd name="T11" fmla="*/ 28 h 77"/>
                    <a:gd name="T12" fmla="*/ 4127 w 137"/>
                    <a:gd name="T13" fmla="*/ 593 h 77"/>
                    <a:gd name="T14" fmla="*/ 4285 w 137"/>
                    <a:gd name="T15" fmla="*/ 754 h 77"/>
                    <a:gd name="T16" fmla="*/ 4285 w 137"/>
                    <a:gd name="T17" fmla="*/ 2286 h 77"/>
                    <a:gd name="T18" fmla="*/ 4127 w 137"/>
                    <a:gd name="T19" fmla="*/ 2401 h 77"/>
                    <a:gd name="T20" fmla="*/ 4101 w 137"/>
                    <a:gd name="T21" fmla="*/ 2401 h 77"/>
                    <a:gd name="T22" fmla="*/ 156 w 137"/>
                    <a:gd name="T23" fmla="*/ 156 h 77"/>
                    <a:gd name="T24" fmla="*/ 118 w 137"/>
                    <a:gd name="T25" fmla="*/ 156 h 77"/>
                    <a:gd name="T26" fmla="*/ 118 w 137"/>
                    <a:gd name="T27" fmla="*/ 1692 h 77"/>
                    <a:gd name="T28" fmla="*/ 184 w 137"/>
                    <a:gd name="T29" fmla="*/ 1716 h 77"/>
                    <a:gd name="T30" fmla="*/ 4127 w 137"/>
                    <a:gd name="T31" fmla="*/ 2286 h 77"/>
                    <a:gd name="T32" fmla="*/ 4127 w 137"/>
                    <a:gd name="T33" fmla="*/ 2286 h 77"/>
                    <a:gd name="T34" fmla="*/ 4167 w 137"/>
                    <a:gd name="T35" fmla="*/ 2245 h 77"/>
                    <a:gd name="T36" fmla="*/ 4167 w 137"/>
                    <a:gd name="T37" fmla="*/ 754 h 77"/>
                    <a:gd name="T38" fmla="*/ 4101 w 137"/>
                    <a:gd name="T39" fmla="*/ 716 h 77"/>
                    <a:gd name="T40" fmla="*/ 156 w 137"/>
                    <a:gd name="T41" fmla="*/ 156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7"/>
                    <a:gd name="T64" fmla="*/ 0 h 77"/>
                    <a:gd name="T65" fmla="*/ 137 w 137"/>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7" h="77">
                      <a:moveTo>
                        <a:pt x="131" y="77"/>
                      </a:moveTo>
                      <a:cubicBezTo>
                        <a:pt x="5" y="59"/>
                        <a:pt x="5" y="59"/>
                        <a:pt x="5" y="59"/>
                      </a:cubicBezTo>
                      <a:cubicBezTo>
                        <a:pt x="3" y="59"/>
                        <a:pt x="0" y="56"/>
                        <a:pt x="0" y="54"/>
                      </a:cubicBezTo>
                      <a:cubicBezTo>
                        <a:pt x="0" y="5"/>
                        <a:pt x="0" y="5"/>
                        <a:pt x="0" y="5"/>
                      </a:cubicBezTo>
                      <a:cubicBezTo>
                        <a:pt x="0" y="3"/>
                        <a:pt x="3" y="0"/>
                        <a:pt x="5" y="1"/>
                      </a:cubicBezTo>
                      <a:cubicBezTo>
                        <a:pt x="5" y="1"/>
                        <a:pt x="6" y="1"/>
                        <a:pt x="6" y="1"/>
                      </a:cubicBezTo>
                      <a:cubicBezTo>
                        <a:pt x="132" y="19"/>
                        <a:pt x="132" y="19"/>
                        <a:pt x="132" y="19"/>
                      </a:cubicBezTo>
                      <a:cubicBezTo>
                        <a:pt x="135" y="19"/>
                        <a:pt x="137" y="21"/>
                        <a:pt x="137" y="24"/>
                      </a:cubicBezTo>
                      <a:cubicBezTo>
                        <a:pt x="137" y="73"/>
                        <a:pt x="137" y="73"/>
                        <a:pt x="137" y="73"/>
                      </a:cubicBezTo>
                      <a:cubicBezTo>
                        <a:pt x="137" y="75"/>
                        <a:pt x="135" y="77"/>
                        <a:pt x="132" y="77"/>
                      </a:cubicBezTo>
                      <a:cubicBezTo>
                        <a:pt x="132" y="77"/>
                        <a:pt x="132" y="77"/>
                        <a:pt x="131" y="77"/>
                      </a:cubicBezTo>
                      <a:moveTo>
                        <a:pt x="5" y="5"/>
                      </a:moveTo>
                      <a:cubicBezTo>
                        <a:pt x="5" y="5"/>
                        <a:pt x="5" y="5"/>
                        <a:pt x="4" y="5"/>
                      </a:cubicBezTo>
                      <a:cubicBezTo>
                        <a:pt x="4" y="54"/>
                        <a:pt x="4" y="54"/>
                        <a:pt x="4" y="54"/>
                      </a:cubicBezTo>
                      <a:cubicBezTo>
                        <a:pt x="4" y="54"/>
                        <a:pt x="5" y="55"/>
                        <a:pt x="6" y="55"/>
                      </a:cubicBezTo>
                      <a:cubicBezTo>
                        <a:pt x="132" y="73"/>
                        <a:pt x="132" y="73"/>
                        <a:pt x="132" y="73"/>
                      </a:cubicBezTo>
                      <a:cubicBezTo>
                        <a:pt x="132" y="73"/>
                        <a:pt x="132" y="73"/>
                        <a:pt x="132" y="73"/>
                      </a:cubicBezTo>
                      <a:cubicBezTo>
                        <a:pt x="132" y="73"/>
                        <a:pt x="133" y="73"/>
                        <a:pt x="133" y="72"/>
                      </a:cubicBezTo>
                      <a:cubicBezTo>
                        <a:pt x="133" y="24"/>
                        <a:pt x="133" y="24"/>
                        <a:pt x="133" y="24"/>
                      </a:cubicBezTo>
                      <a:cubicBezTo>
                        <a:pt x="133" y="24"/>
                        <a:pt x="132" y="23"/>
                        <a:pt x="131" y="23"/>
                      </a:cubicBezTo>
                      <a:cubicBezTo>
                        <a:pt x="5" y="5"/>
                        <a:pt x="5" y="5"/>
                        <a:pt x="5" y="5"/>
                      </a:cubicBezTo>
                      <a:close/>
                    </a:path>
                  </a:pathLst>
                </a:custGeom>
                <a:solidFill>
                  <a:srgbClr val="7587A1"/>
                </a:solidFill>
                <a:ln w="9525">
                  <a:noFill/>
                  <a:round/>
                </a:ln>
              </p:spPr>
              <p:txBody>
                <a:bodyPr/>
                <a:lstStyle/>
                <a:p>
                  <a:pPr>
                    <a:buNone/>
                  </a:pPr>
                  <a:endParaRPr lang="zh-CN" altLang="en-US">
                    <a:latin typeface="+mn-ea"/>
                  </a:endParaRPr>
                </a:p>
              </p:txBody>
            </p:sp>
            <p:sp>
              <p:nvSpPr>
                <p:cNvPr id="150" name="Freeform 1831"/>
                <p:cNvSpPr>
                  <a:spLocks noChangeAspect="1" noEditPoints="1"/>
                </p:cNvSpPr>
                <p:nvPr/>
              </p:nvSpPr>
              <p:spPr bwMode="auto">
                <a:xfrm>
                  <a:off x="3080" y="2062"/>
                  <a:ext cx="230" cy="302"/>
                </a:xfrm>
                <a:custGeom>
                  <a:avLst/>
                  <a:gdLst>
                    <a:gd name="T0" fmla="*/ 2907 w 97"/>
                    <a:gd name="T1" fmla="*/ 3968 h 128"/>
                    <a:gd name="T2" fmla="*/ 156 w 97"/>
                    <a:gd name="T3" fmla="*/ 3534 h 128"/>
                    <a:gd name="T4" fmla="*/ 0 w 97"/>
                    <a:gd name="T5" fmla="*/ 3350 h 128"/>
                    <a:gd name="T6" fmla="*/ 0 w 97"/>
                    <a:gd name="T7" fmla="*/ 156 h 128"/>
                    <a:gd name="T8" fmla="*/ 156 w 97"/>
                    <a:gd name="T9" fmla="*/ 28 h 128"/>
                    <a:gd name="T10" fmla="*/ 156 w 97"/>
                    <a:gd name="T11" fmla="*/ 28 h 128"/>
                    <a:gd name="T12" fmla="*/ 2907 w 97"/>
                    <a:gd name="T13" fmla="*/ 368 h 128"/>
                    <a:gd name="T14" fmla="*/ 3064 w 97"/>
                    <a:gd name="T15" fmla="*/ 524 h 128"/>
                    <a:gd name="T16" fmla="*/ 3064 w 97"/>
                    <a:gd name="T17" fmla="*/ 3808 h 128"/>
                    <a:gd name="T18" fmla="*/ 2907 w 97"/>
                    <a:gd name="T19" fmla="*/ 3968 h 128"/>
                    <a:gd name="T20" fmla="*/ 2907 w 97"/>
                    <a:gd name="T21" fmla="*/ 3968 h 128"/>
                    <a:gd name="T22" fmla="*/ 119 w 97"/>
                    <a:gd name="T23" fmla="*/ 156 h 128"/>
                    <a:gd name="T24" fmla="*/ 119 w 97"/>
                    <a:gd name="T25" fmla="*/ 3350 h 128"/>
                    <a:gd name="T26" fmla="*/ 156 w 97"/>
                    <a:gd name="T27" fmla="*/ 3412 h 128"/>
                    <a:gd name="T28" fmla="*/ 2907 w 97"/>
                    <a:gd name="T29" fmla="*/ 3846 h 128"/>
                    <a:gd name="T30" fmla="*/ 2907 w 97"/>
                    <a:gd name="T31" fmla="*/ 3846 h 128"/>
                    <a:gd name="T32" fmla="*/ 2945 w 97"/>
                    <a:gd name="T33" fmla="*/ 3808 h 128"/>
                    <a:gd name="T34" fmla="*/ 2945 w 97"/>
                    <a:gd name="T35" fmla="*/ 524 h 128"/>
                    <a:gd name="T36" fmla="*/ 2907 w 97"/>
                    <a:gd name="T37" fmla="*/ 500 h 128"/>
                    <a:gd name="T38" fmla="*/ 156 w 97"/>
                    <a:gd name="T39" fmla="*/ 156 h 128"/>
                    <a:gd name="T40" fmla="*/ 156 w 97"/>
                    <a:gd name="T41" fmla="*/ 156 h 128"/>
                    <a:gd name="T42" fmla="*/ 119 w 97"/>
                    <a:gd name="T43" fmla="*/ 156 h 1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7"/>
                    <a:gd name="T67" fmla="*/ 0 h 128"/>
                    <a:gd name="T68" fmla="*/ 97 w 97"/>
                    <a:gd name="T69" fmla="*/ 128 h 1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7" h="128">
                      <a:moveTo>
                        <a:pt x="92" y="128"/>
                      </a:moveTo>
                      <a:cubicBezTo>
                        <a:pt x="5" y="114"/>
                        <a:pt x="5" y="114"/>
                        <a:pt x="5" y="114"/>
                      </a:cubicBezTo>
                      <a:cubicBezTo>
                        <a:pt x="2" y="113"/>
                        <a:pt x="0" y="111"/>
                        <a:pt x="0" y="108"/>
                      </a:cubicBezTo>
                      <a:cubicBezTo>
                        <a:pt x="0" y="5"/>
                        <a:pt x="0" y="5"/>
                        <a:pt x="0" y="5"/>
                      </a:cubicBezTo>
                      <a:cubicBezTo>
                        <a:pt x="0" y="3"/>
                        <a:pt x="2" y="0"/>
                        <a:pt x="5" y="1"/>
                      </a:cubicBezTo>
                      <a:cubicBezTo>
                        <a:pt x="5" y="1"/>
                        <a:pt x="5" y="1"/>
                        <a:pt x="5" y="1"/>
                      </a:cubicBezTo>
                      <a:cubicBezTo>
                        <a:pt x="92" y="12"/>
                        <a:pt x="92" y="12"/>
                        <a:pt x="92" y="12"/>
                      </a:cubicBezTo>
                      <a:cubicBezTo>
                        <a:pt x="95" y="12"/>
                        <a:pt x="97" y="14"/>
                        <a:pt x="97" y="17"/>
                      </a:cubicBezTo>
                      <a:cubicBezTo>
                        <a:pt x="97" y="123"/>
                        <a:pt x="97" y="123"/>
                        <a:pt x="97" y="123"/>
                      </a:cubicBezTo>
                      <a:cubicBezTo>
                        <a:pt x="97" y="126"/>
                        <a:pt x="95" y="128"/>
                        <a:pt x="92" y="128"/>
                      </a:cubicBezTo>
                      <a:cubicBezTo>
                        <a:pt x="92" y="128"/>
                        <a:pt x="92" y="128"/>
                        <a:pt x="92" y="128"/>
                      </a:cubicBezTo>
                      <a:moveTo>
                        <a:pt x="4" y="5"/>
                      </a:moveTo>
                      <a:cubicBezTo>
                        <a:pt x="4" y="108"/>
                        <a:pt x="4" y="108"/>
                        <a:pt x="4" y="108"/>
                      </a:cubicBezTo>
                      <a:cubicBezTo>
                        <a:pt x="4" y="109"/>
                        <a:pt x="4" y="110"/>
                        <a:pt x="5" y="110"/>
                      </a:cubicBezTo>
                      <a:cubicBezTo>
                        <a:pt x="92" y="124"/>
                        <a:pt x="92" y="124"/>
                        <a:pt x="92" y="124"/>
                      </a:cubicBezTo>
                      <a:cubicBezTo>
                        <a:pt x="92" y="124"/>
                        <a:pt x="92" y="124"/>
                        <a:pt x="92" y="124"/>
                      </a:cubicBezTo>
                      <a:cubicBezTo>
                        <a:pt x="93" y="124"/>
                        <a:pt x="93" y="123"/>
                        <a:pt x="93" y="123"/>
                      </a:cubicBezTo>
                      <a:cubicBezTo>
                        <a:pt x="93" y="17"/>
                        <a:pt x="93" y="17"/>
                        <a:pt x="93" y="17"/>
                      </a:cubicBezTo>
                      <a:cubicBezTo>
                        <a:pt x="93" y="16"/>
                        <a:pt x="92" y="16"/>
                        <a:pt x="92" y="16"/>
                      </a:cubicBezTo>
                      <a:cubicBezTo>
                        <a:pt x="5" y="5"/>
                        <a:pt x="5" y="5"/>
                        <a:pt x="5" y="5"/>
                      </a:cubicBezTo>
                      <a:cubicBezTo>
                        <a:pt x="5" y="5"/>
                        <a:pt x="5" y="5"/>
                        <a:pt x="5" y="5"/>
                      </a:cubicBezTo>
                      <a:cubicBezTo>
                        <a:pt x="4" y="5"/>
                        <a:pt x="4" y="5"/>
                        <a:pt x="4" y="5"/>
                      </a:cubicBezTo>
                    </a:path>
                  </a:pathLst>
                </a:custGeom>
                <a:solidFill>
                  <a:srgbClr val="7587A1"/>
                </a:solidFill>
                <a:ln w="9525">
                  <a:noFill/>
                  <a:round/>
                </a:ln>
              </p:spPr>
              <p:txBody>
                <a:bodyPr/>
                <a:lstStyle/>
                <a:p>
                  <a:pPr>
                    <a:buNone/>
                  </a:pPr>
                  <a:endParaRPr lang="zh-CN" altLang="en-US">
                    <a:latin typeface="+mn-ea"/>
                  </a:endParaRPr>
                </a:p>
              </p:txBody>
            </p:sp>
            <p:sp>
              <p:nvSpPr>
                <p:cNvPr id="151" name="Freeform 1832"/>
                <p:cNvSpPr>
                  <a:spLocks noChangeAspect="1" noEditPoints="1"/>
                </p:cNvSpPr>
                <p:nvPr/>
              </p:nvSpPr>
              <p:spPr bwMode="auto">
                <a:xfrm>
                  <a:off x="3040" y="2010"/>
                  <a:ext cx="324" cy="593"/>
                </a:xfrm>
                <a:custGeom>
                  <a:avLst/>
                  <a:gdLst>
                    <a:gd name="T0" fmla="*/ 4101 w 137"/>
                    <a:gd name="T1" fmla="*/ 7792 h 251"/>
                    <a:gd name="T2" fmla="*/ 156 w 137"/>
                    <a:gd name="T3" fmla="*/ 7045 h 251"/>
                    <a:gd name="T4" fmla="*/ 0 w 137"/>
                    <a:gd name="T5" fmla="*/ 6861 h 251"/>
                    <a:gd name="T6" fmla="*/ 0 w 137"/>
                    <a:gd name="T7" fmla="*/ 156 h 251"/>
                    <a:gd name="T8" fmla="*/ 156 w 137"/>
                    <a:gd name="T9" fmla="*/ 0 h 251"/>
                    <a:gd name="T10" fmla="*/ 184 w 137"/>
                    <a:gd name="T11" fmla="*/ 28 h 251"/>
                    <a:gd name="T12" fmla="*/ 4127 w 137"/>
                    <a:gd name="T13" fmla="*/ 591 h 251"/>
                    <a:gd name="T14" fmla="*/ 4285 w 137"/>
                    <a:gd name="T15" fmla="*/ 754 h 251"/>
                    <a:gd name="T16" fmla="*/ 4285 w 137"/>
                    <a:gd name="T17" fmla="*/ 7664 h 251"/>
                    <a:gd name="T18" fmla="*/ 4127 w 137"/>
                    <a:gd name="T19" fmla="*/ 7820 h 251"/>
                    <a:gd name="T20" fmla="*/ 4101 w 137"/>
                    <a:gd name="T21" fmla="*/ 7792 h 251"/>
                    <a:gd name="T22" fmla="*/ 156 w 137"/>
                    <a:gd name="T23" fmla="*/ 156 h 251"/>
                    <a:gd name="T24" fmla="*/ 118 w 137"/>
                    <a:gd name="T25" fmla="*/ 156 h 251"/>
                    <a:gd name="T26" fmla="*/ 118 w 137"/>
                    <a:gd name="T27" fmla="*/ 6882 h 251"/>
                    <a:gd name="T28" fmla="*/ 184 w 137"/>
                    <a:gd name="T29" fmla="*/ 6910 h 251"/>
                    <a:gd name="T30" fmla="*/ 4127 w 137"/>
                    <a:gd name="T31" fmla="*/ 7664 h 251"/>
                    <a:gd name="T32" fmla="*/ 4127 w 137"/>
                    <a:gd name="T33" fmla="*/ 7664 h 251"/>
                    <a:gd name="T34" fmla="*/ 4167 w 137"/>
                    <a:gd name="T35" fmla="*/ 7664 h 251"/>
                    <a:gd name="T36" fmla="*/ 4167 w 137"/>
                    <a:gd name="T37" fmla="*/ 754 h 251"/>
                    <a:gd name="T38" fmla="*/ 4101 w 137"/>
                    <a:gd name="T39" fmla="*/ 713 h 251"/>
                    <a:gd name="T40" fmla="*/ 156 w 137"/>
                    <a:gd name="T41" fmla="*/ 156 h 2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7"/>
                    <a:gd name="T64" fmla="*/ 0 h 251"/>
                    <a:gd name="T65" fmla="*/ 137 w 137"/>
                    <a:gd name="T66" fmla="*/ 251 h 2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7" h="251">
                      <a:moveTo>
                        <a:pt x="131" y="250"/>
                      </a:moveTo>
                      <a:cubicBezTo>
                        <a:pt x="5" y="226"/>
                        <a:pt x="5" y="226"/>
                        <a:pt x="5" y="226"/>
                      </a:cubicBezTo>
                      <a:cubicBezTo>
                        <a:pt x="3" y="226"/>
                        <a:pt x="0" y="223"/>
                        <a:pt x="0" y="220"/>
                      </a:cubicBezTo>
                      <a:cubicBezTo>
                        <a:pt x="0" y="5"/>
                        <a:pt x="0" y="5"/>
                        <a:pt x="0" y="5"/>
                      </a:cubicBezTo>
                      <a:cubicBezTo>
                        <a:pt x="0" y="2"/>
                        <a:pt x="3" y="0"/>
                        <a:pt x="5" y="0"/>
                      </a:cubicBezTo>
                      <a:cubicBezTo>
                        <a:pt x="5" y="0"/>
                        <a:pt x="6" y="0"/>
                        <a:pt x="6" y="1"/>
                      </a:cubicBezTo>
                      <a:cubicBezTo>
                        <a:pt x="132" y="19"/>
                        <a:pt x="132" y="19"/>
                        <a:pt x="132" y="19"/>
                      </a:cubicBezTo>
                      <a:cubicBezTo>
                        <a:pt x="135" y="19"/>
                        <a:pt x="137" y="21"/>
                        <a:pt x="137" y="24"/>
                      </a:cubicBezTo>
                      <a:cubicBezTo>
                        <a:pt x="137" y="246"/>
                        <a:pt x="137" y="246"/>
                        <a:pt x="137" y="246"/>
                      </a:cubicBezTo>
                      <a:cubicBezTo>
                        <a:pt x="137" y="248"/>
                        <a:pt x="135" y="251"/>
                        <a:pt x="132" y="251"/>
                      </a:cubicBezTo>
                      <a:cubicBezTo>
                        <a:pt x="132" y="250"/>
                        <a:pt x="132" y="250"/>
                        <a:pt x="131" y="250"/>
                      </a:cubicBezTo>
                      <a:moveTo>
                        <a:pt x="5" y="5"/>
                      </a:moveTo>
                      <a:cubicBezTo>
                        <a:pt x="5" y="5"/>
                        <a:pt x="5" y="5"/>
                        <a:pt x="4" y="5"/>
                      </a:cubicBezTo>
                      <a:cubicBezTo>
                        <a:pt x="4" y="221"/>
                        <a:pt x="4" y="221"/>
                        <a:pt x="4" y="221"/>
                      </a:cubicBezTo>
                      <a:cubicBezTo>
                        <a:pt x="4" y="221"/>
                        <a:pt x="5" y="222"/>
                        <a:pt x="6" y="222"/>
                      </a:cubicBezTo>
                      <a:cubicBezTo>
                        <a:pt x="132" y="246"/>
                        <a:pt x="132" y="246"/>
                        <a:pt x="132" y="246"/>
                      </a:cubicBezTo>
                      <a:cubicBezTo>
                        <a:pt x="132" y="246"/>
                        <a:pt x="132" y="246"/>
                        <a:pt x="132" y="246"/>
                      </a:cubicBezTo>
                      <a:cubicBezTo>
                        <a:pt x="132" y="246"/>
                        <a:pt x="133" y="246"/>
                        <a:pt x="133" y="246"/>
                      </a:cubicBezTo>
                      <a:cubicBezTo>
                        <a:pt x="133" y="24"/>
                        <a:pt x="133" y="24"/>
                        <a:pt x="133" y="24"/>
                      </a:cubicBezTo>
                      <a:cubicBezTo>
                        <a:pt x="133" y="23"/>
                        <a:pt x="132" y="23"/>
                        <a:pt x="131" y="23"/>
                      </a:cubicBezTo>
                      <a:cubicBezTo>
                        <a:pt x="5" y="5"/>
                        <a:pt x="5" y="5"/>
                        <a:pt x="5" y="5"/>
                      </a:cubicBezTo>
                      <a:close/>
                    </a:path>
                  </a:pathLst>
                </a:custGeom>
                <a:solidFill>
                  <a:srgbClr val="7587A1"/>
                </a:solidFill>
                <a:ln w="9525">
                  <a:noFill/>
                  <a:round/>
                </a:ln>
              </p:spPr>
              <p:txBody>
                <a:bodyPr/>
                <a:lstStyle/>
                <a:p>
                  <a:pPr>
                    <a:buNone/>
                  </a:pPr>
                  <a:endParaRPr lang="zh-CN" altLang="en-US">
                    <a:latin typeface="+mn-ea"/>
                  </a:endParaRPr>
                </a:p>
              </p:txBody>
            </p:sp>
            <p:sp>
              <p:nvSpPr>
                <p:cNvPr id="152" name="Freeform 1833"/>
                <p:cNvSpPr>
                  <a:spLocks noChangeAspect="1"/>
                </p:cNvSpPr>
                <p:nvPr/>
              </p:nvSpPr>
              <p:spPr bwMode="auto">
                <a:xfrm>
                  <a:off x="3168" y="2079"/>
                  <a:ext cx="9" cy="262"/>
                </a:xfrm>
                <a:custGeom>
                  <a:avLst/>
                  <a:gdLst>
                    <a:gd name="T0" fmla="*/ 0 w 9"/>
                    <a:gd name="T1" fmla="*/ 259 h 262"/>
                    <a:gd name="T2" fmla="*/ 0 w 9"/>
                    <a:gd name="T3" fmla="*/ 0 h 262"/>
                    <a:gd name="T4" fmla="*/ 9 w 9"/>
                    <a:gd name="T5" fmla="*/ 0 h 262"/>
                    <a:gd name="T6" fmla="*/ 9 w 9"/>
                    <a:gd name="T7" fmla="*/ 262 h 262"/>
                    <a:gd name="T8" fmla="*/ 0 w 9"/>
                    <a:gd name="T9" fmla="*/ 259 h 262"/>
                    <a:gd name="T10" fmla="*/ 0 60000 65536"/>
                    <a:gd name="T11" fmla="*/ 0 60000 65536"/>
                    <a:gd name="T12" fmla="*/ 0 60000 65536"/>
                    <a:gd name="T13" fmla="*/ 0 60000 65536"/>
                    <a:gd name="T14" fmla="*/ 0 60000 65536"/>
                    <a:gd name="T15" fmla="*/ 0 w 9"/>
                    <a:gd name="T16" fmla="*/ 0 h 262"/>
                    <a:gd name="T17" fmla="*/ 9 w 9"/>
                    <a:gd name="T18" fmla="*/ 262 h 262"/>
                  </a:gdLst>
                  <a:ahLst/>
                  <a:cxnLst>
                    <a:cxn ang="T10">
                      <a:pos x="T0" y="T1"/>
                    </a:cxn>
                    <a:cxn ang="T11">
                      <a:pos x="T2" y="T3"/>
                    </a:cxn>
                    <a:cxn ang="T12">
                      <a:pos x="T4" y="T5"/>
                    </a:cxn>
                    <a:cxn ang="T13">
                      <a:pos x="T6" y="T7"/>
                    </a:cxn>
                    <a:cxn ang="T14">
                      <a:pos x="T8" y="T9"/>
                    </a:cxn>
                  </a:cxnLst>
                  <a:rect l="T15" t="T16" r="T17" b="T18"/>
                  <a:pathLst>
                    <a:path w="9" h="262">
                      <a:moveTo>
                        <a:pt x="0" y="259"/>
                      </a:moveTo>
                      <a:lnTo>
                        <a:pt x="0" y="0"/>
                      </a:lnTo>
                      <a:lnTo>
                        <a:pt x="9" y="0"/>
                      </a:lnTo>
                      <a:lnTo>
                        <a:pt x="9" y="262"/>
                      </a:lnTo>
                      <a:lnTo>
                        <a:pt x="0" y="259"/>
                      </a:lnTo>
                      <a:close/>
                    </a:path>
                  </a:pathLst>
                </a:custGeom>
                <a:solidFill>
                  <a:srgbClr val="7587A1"/>
                </a:solidFill>
                <a:ln w="9525">
                  <a:noFill/>
                  <a:round/>
                </a:ln>
              </p:spPr>
              <p:txBody>
                <a:bodyPr/>
                <a:lstStyle/>
                <a:p>
                  <a:pPr>
                    <a:buNone/>
                  </a:pPr>
                  <a:endParaRPr lang="zh-CN" altLang="en-US">
                    <a:latin typeface="+mn-ea"/>
                  </a:endParaRPr>
                </a:p>
              </p:txBody>
            </p:sp>
            <p:sp>
              <p:nvSpPr>
                <p:cNvPr id="153" name="Freeform 1834"/>
                <p:cNvSpPr>
                  <a:spLocks noChangeAspect="1"/>
                </p:cNvSpPr>
                <p:nvPr/>
              </p:nvSpPr>
              <p:spPr bwMode="auto">
                <a:xfrm>
                  <a:off x="3194" y="1873"/>
                  <a:ext cx="118" cy="728"/>
                </a:xfrm>
                <a:custGeom>
                  <a:avLst/>
                  <a:gdLst>
                    <a:gd name="T0" fmla="*/ 656 w 50"/>
                    <a:gd name="T1" fmla="*/ 9521 h 308"/>
                    <a:gd name="T2" fmla="*/ 1548 w 50"/>
                    <a:gd name="T3" fmla="*/ 9547 h 308"/>
                    <a:gd name="T4" fmla="*/ 1548 w 50"/>
                    <a:gd name="T5" fmla="*/ 9547 h 308"/>
                    <a:gd name="T6" fmla="*/ 1548 w 50"/>
                    <a:gd name="T7" fmla="*/ 66 h 308"/>
                    <a:gd name="T8" fmla="*/ 0 w 50"/>
                    <a:gd name="T9" fmla="*/ 0 h 308"/>
                    <a:gd name="T10" fmla="*/ 0 w 50"/>
                    <a:gd name="T11" fmla="*/ 9247 h 308"/>
                    <a:gd name="T12" fmla="*/ 656 w 50"/>
                    <a:gd name="T13" fmla="*/ 9521 h 308"/>
                    <a:gd name="T14" fmla="*/ 0 60000 65536"/>
                    <a:gd name="T15" fmla="*/ 0 60000 65536"/>
                    <a:gd name="T16" fmla="*/ 0 60000 65536"/>
                    <a:gd name="T17" fmla="*/ 0 60000 65536"/>
                    <a:gd name="T18" fmla="*/ 0 60000 65536"/>
                    <a:gd name="T19" fmla="*/ 0 60000 65536"/>
                    <a:gd name="T20" fmla="*/ 0 60000 65536"/>
                    <a:gd name="T21" fmla="*/ 0 w 50"/>
                    <a:gd name="T22" fmla="*/ 0 h 308"/>
                    <a:gd name="T23" fmla="*/ 50 w 50"/>
                    <a:gd name="T24" fmla="*/ 308 h 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08">
                      <a:moveTo>
                        <a:pt x="21" y="305"/>
                      </a:moveTo>
                      <a:cubicBezTo>
                        <a:pt x="32" y="307"/>
                        <a:pt x="41" y="308"/>
                        <a:pt x="50" y="306"/>
                      </a:cubicBezTo>
                      <a:cubicBezTo>
                        <a:pt x="50" y="306"/>
                        <a:pt x="50" y="306"/>
                        <a:pt x="50" y="306"/>
                      </a:cubicBezTo>
                      <a:cubicBezTo>
                        <a:pt x="50" y="2"/>
                        <a:pt x="50" y="2"/>
                        <a:pt x="50" y="2"/>
                      </a:cubicBezTo>
                      <a:cubicBezTo>
                        <a:pt x="0" y="0"/>
                        <a:pt x="0" y="0"/>
                        <a:pt x="0" y="0"/>
                      </a:cubicBezTo>
                      <a:cubicBezTo>
                        <a:pt x="0" y="296"/>
                        <a:pt x="0" y="296"/>
                        <a:pt x="0" y="296"/>
                      </a:cubicBezTo>
                      <a:cubicBezTo>
                        <a:pt x="2" y="297"/>
                        <a:pt x="9" y="303"/>
                        <a:pt x="21" y="305"/>
                      </a:cubicBezTo>
                    </a:path>
                  </a:pathLst>
                </a:custGeom>
                <a:solidFill>
                  <a:srgbClr val="D2DAE4"/>
                </a:solidFill>
                <a:ln w="9525">
                  <a:noFill/>
                  <a:round/>
                </a:ln>
              </p:spPr>
              <p:txBody>
                <a:bodyPr/>
                <a:lstStyle/>
                <a:p>
                  <a:pPr>
                    <a:buNone/>
                  </a:pPr>
                  <a:endParaRPr lang="zh-CN" altLang="en-US">
                    <a:latin typeface="+mn-ea"/>
                  </a:endParaRPr>
                </a:p>
              </p:txBody>
            </p:sp>
            <p:sp>
              <p:nvSpPr>
                <p:cNvPr id="154" name="Freeform 1835"/>
                <p:cNvSpPr>
                  <a:spLocks noChangeAspect="1"/>
                </p:cNvSpPr>
                <p:nvPr/>
              </p:nvSpPr>
              <p:spPr bwMode="auto">
                <a:xfrm>
                  <a:off x="3312" y="1814"/>
                  <a:ext cx="130" cy="782"/>
                </a:xfrm>
                <a:custGeom>
                  <a:avLst/>
                  <a:gdLst>
                    <a:gd name="T0" fmla="*/ 130 w 130"/>
                    <a:gd name="T1" fmla="*/ 0 h 782"/>
                    <a:gd name="T2" fmla="*/ 130 w 130"/>
                    <a:gd name="T3" fmla="*/ 12 h 782"/>
                    <a:gd name="T4" fmla="*/ 5 w 130"/>
                    <a:gd name="T5" fmla="*/ 87 h 782"/>
                    <a:gd name="T6" fmla="*/ 5 w 130"/>
                    <a:gd name="T7" fmla="*/ 782 h 782"/>
                    <a:gd name="T8" fmla="*/ 0 w 130"/>
                    <a:gd name="T9" fmla="*/ 782 h 782"/>
                    <a:gd name="T10" fmla="*/ 0 w 130"/>
                    <a:gd name="T11" fmla="*/ 76 h 782"/>
                    <a:gd name="T12" fmla="*/ 130 w 130"/>
                    <a:gd name="T13" fmla="*/ 0 h 782"/>
                    <a:gd name="T14" fmla="*/ 0 60000 65536"/>
                    <a:gd name="T15" fmla="*/ 0 60000 65536"/>
                    <a:gd name="T16" fmla="*/ 0 60000 65536"/>
                    <a:gd name="T17" fmla="*/ 0 60000 65536"/>
                    <a:gd name="T18" fmla="*/ 0 60000 65536"/>
                    <a:gd name="T19" fmla="*/ 0 60000 65536"/>
                    <a:gd name="T20" fmla="*/ 0 60000 65536"/>
                    <a:gd name="T21" fmla="*/ 0 w 130"/>
                    <a:gd name="T22" fmla="*/ 0 h 782"/>
                    <a:gd name="T23" fmla="*/ 130 w 130"/>
                    <a:gd name="T24" fmla="*/ 782 h 7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782">
                      <a:moveTo>
                        <a:pt x="130" y="0"/>
                      </a:moveTo>
                      <a:lnTo>
                        <a:pt x="130" y="12"/>
                      </a:lnTo>
                      <a:lnTo>
                        <a:pt x="5" y="87"/>
                      </a:lnTo>
                      <a:lnTo>
                        <a:pt x="5" y="782"/>
                      </a:lnTo>
                      <a:lnTo>
                        <a:pt x="0" y="782"/>
                      </a:lnTo>
                      <a:lnTo>
                        <a:pt x="0" y="76"/>
                      </a:lnTo>
                      <a:lnTo>
                        <a:pt x="130" y="0"/>
                      </a:lnTo>
                      <a:close/>
                    </a:path>
                  </a:pathLst>
                </a:custGeom>
                <a:solidFill>
                  <a:srgbClr val="0C3C68"/>
                </a:solidFill>
                <a:ln w="9525">
                  <a:noFill/>
                  <a:round/>
                </a:ln>
              </p:spPr>
              <p:txBody>
                <a:bodyPr/>
                <a:lstStyle/>
                <a:p>
                  <a:pPr>
                    <a:buNone/>
                  </a:pPr>
                  <a:endParaRPr lang="zh-CN" altLang="en-US">
                    <a:latin typeface="+mn-ea"/>
                  </a:endParaRPr>
                </a:p>
              </p:txBody>
            </p:sp>
            <p:sp>
              <p:nvSpPr>
                <p:cNvPr id="155" name="Freeform 1836"/>
                <p:cNvSpPr>
                  <a:spLocks noChangeAspect="1"/>
                </p:cNvSpPr>
                <p:nvPr/>
              </p:nvSpPr>
              <p:spPr bwMode="auto">
                <a:xfrm>
                  <a:off x="3217" y="1927"/>
                  <a:ext cx="69" cy="95"/>
                </a:xfrm>
                <a:custGeom>
                  <a:avLst/>
                  <a:gdLst>
                    <a:gd name="T0" fmla="*/ 69 w 69"/>
                    <a:gd name="T1" fmla="*/ 95 h 95"/>
                    <a:gd name="T2" fmla="*/ 0 w 69"/>
                    <a:gd name="T3" fmla="*/ 85 h 95"/>
                    <a:gd name="T4" fmla="*/ 0 w 69"/>
                    <a:gd name="T5" fmla="*/ 0 h 95"/>
                    <a:gd name="T6" fmla="*/ 69 w 69"/>
                    <a:gd name="T7" fmla="*/ 10 h 95"/>
                    <a:gd name="T8" fmla="*/ 69 w 69"/>
                    <a:gd name="T9" fmla="*/ 95 h 95"/>
                    <a:gd name="T10" fmla="*/ 0 60000 65536"/>
                    <a:gd name="T11" fmla="*/ 0 60000 65536"/>
                    <a:gd name="T12" fmla="*/ 0 60000 65536"/>
                    <a:gd name="T13" fmla="*/ 0 60000 65536"/>
                    <a:gd name="T14" fmla="*/ 0 60000 65536"/>
                    <a:gd name="T15" fmla="*/ 0 w 69"/>
                    <a:gd name="T16" fmla="*/ 0 h 95"/>
                    <a:gd name="T17" fmla="*/ 69 w 69"/>
                    <a:gd name="T18" fmla="*/ 95 h 95"/>
                  </a:gdLst>
                  <a:ahLst/>
                  <a:cxnLst>
                    <a:cxn ang="T10">
                      <a:pos x="T0" y="T1"/>
                    </a:cxn>
                    <a:cxn ang="T11">
                      <a:pos x="T2" y="T3"/>
                    </a:cxn>
                    <a:cxn ang="T12">
                      <a:pos x="T4" y="T5"/>
                    </a:cxn>
                    <a:cxn ang="T13">
                      <a:pos x="T6" y="T7"/>
                    </a:cxn>
                    <a:cxn ang="T14">
                      <a:pos x="T8" y="T9"/>
                    </a:cxn>
                  </a:cxnLst>
                  <a:rect l="T15" t="T16" r="T17" b="T18"/>
                  <a:pathLst>
                    <a:path w="69" h="95">
                      <a:moveTo>
                        <a:pt x="69" y="95"/>
                      </a:moveTo>
                      <a:lnTo>
                        <a:pt x="0" y="85"/>
                      </a:lnTo>
                      <a:lnTo>
                        <a:pt x="0" y="0"/>
                      </a:lnTo>
                      <a:lnTo>
                        <a:pt x="69" y="10"/>
                      </a:lnTo>
                      <a:lnTo>
                        <a:pt x="69" y="95"/>
                      </a:lnTo>
                      <a:close/>
                    </a:path>
                  </a:pathLst>
                </a:custGeom>
                <a:solidFill>
                  <a:srgbClr val="0C3C68"/>
                </a:solidFill>
                <a:ln w="9525">
                  <a:noFill/>
                  <a:round/>
                </a:ln>
              </p:spPr>
              <p:txBody>
                <a:bodyPr/>
                <a:lstStyle/>
                <a:p>
                  <a:pPr>
                    <a:buNone/>
                  </a:pPr>
                  <a:endParaRPr lang="zh-CN" altLang="en-US">
                    <a:latin typeface="+mn-ea"/>
                  </a:endParaRPr>
                </a:p>
              </p:txBody>
            </p:sp>
            <p:sp>
              <p:nvSpPr>
                <p:cNvPr id="156" name="Freeform 1837"/>
                <p:cNvSpPr>
                  <a:spLocks noChangeAspect="1"/>
                </p:cNvSpPr>
                <p:nvPr/>
              </p:nvSpPr>
              <p:spPr bwMode="auto">
                <a:xfrm>
                  <a:off x="3217" y="1930"/>
                  <a:ext cx="69" cy="92"/>
                </a:xfrm>
                <a:custGeom>
                  <a:avLst/>
                  <a:gdLst>
                    <a:gd name="T0" fmla="*/ 69 w 69"/>
                    <a:gd name="T1" fmla="*/ 92 h 92"/>
                    <a:gd name="T2" fmla="*/ 0 w 69"/>
                    <a:gd name="T3" fmla="*/ 82 h 92"/>
                    <a:gd name="T4" fmla="*/ 0 w 69"/>
                    <a:gd name="T5" fmla="*/ 0 h 92"/>
                    <a:gd name="T6" fmla="*/ 69 w 69"/>
                    <a:gd name="T7" fmla="*/ 7 h 92"/>
                    <a:gd name="T8" fmla="*/ 69 w 69"/>
                    <a:gd name="T9" fmla="*/ 92 h 92"/>
                    <a:gd name="T10" fmla="*/ 0 60000 65536"/>
                    <a:gd name="T11" fmla="*/ 0 60000 65536"/>
                    <a:gd name="T12" fmla="*/ 0 60000 65536"/>
                    <a:gd name="T13" fmla="*/ 0 60000 65536"/>
                    <a:gd name="T14" fmla="*/ 0 60000 65536"/>
                    <a:gd name="T15" fmla="*/ 0 w 69"/>
                    <a:gd name="T16" fmla="*/ 0 h 92"/>
                    <a:gd name="T17" fmla="*/ 69 w 69"/>
                    <a:gd name="T18" fmla="*/ 92 h 92"/>
                  </a:gdLst>
                  <a:ahLst/>
                  <a:cxnLst>
                    <a:cxn ang="T10">
                      <a:pos x="T0" y="T1"/>
                    </a:cxn>
                    <a:cxn ang="T11">
                      <a:pos x="T2" y="T3"/>
                    </a:cxn>
                    <a:cxn ang="T12">
                      <a:pos x="T4" y="T5"/>
                    </a:cxn>
                    <a:cxn ang="T13">
                      <a:pos x="T6" y="T7"/>
                    </a:cxn>
                    <a:cxn ang="T14">
                      <a:pos x="T8" y="T9"/>
                    </a:cxn>
                  </a:cxnLst>
                  <a:rect l="T15" t="T16" r="T17" b="T18"/>
                  <a:pathLst>
                    <a:path w="69" h="92">
                      <a:moveTo>
                        <a:pt x="69" y="92"/>
                      </a:moveTo>
                      <a:lnTo>
                        <a:pt x="0" y="82"/>
                      </a:lnTo>
                      <a:lnTo>
                        <a:pt x="0" y="0"/>
                      </a:lnTo>
                      <a:lnTo>
                        <a:pt x="69" y="7"/>
                      </a:lnTo>
                      <a:lnTo>
                        <a:pt x="69" y="92"/>
                      </a:lnTo>
                      <a:close/>
                    </a:path>
                  </a:pathLst>
                </a:custGeom>
                <a:solidFill>
                  <a:srgbClr val="0C3C68"/>
                </a:solidFill>
                <a:ln w="9525">
                  <a:noFill/>
                  <a:round/>
                </a:ln>
              </p:spPr>
              <p:txBody>
                <a:bodyPr/>
                <a:lstStyle/>
                <a:p>
                  <a:pPr>
                    <a:buNone/>
                  </a:pPr>
                  <a:endParaRPr lang="zh-CN" altLang="en-US">
                    <a:latin typeface="+mn-ea"/>
                  </a:endParaRPr>
                </a:p>
              </p:txBody>
            </p:sp>
            <p:sp>
              <p:nvSpPr>
                <p:cNvPr id="157" name="Freeform 1838"/>
                <p:cNvSpPr>
                  <a:spLocks noChangeAspect="1"/>
                </p:cNvSpPr>
                <p:nvPr/>
              </p:nvSpPr>
              <p:spPr bwMode="auto">
                <a:xfrm>
                  <a:off x="3217" y="1927"/>
                  <a:ext cx="69" cy="85"/>
                </a:xfrm>
                <a:custGeom>
                  <a:avLst/>
                  <a:gdLst>
                    <a:gd name="T0" fmla="*/ 3 w 69"/>
                    <a:gd name="T1" fmla="*/ 5 h 85"/>
                    <a:gd name="T2" fmla="*/ 69 w 69"/>
                    <a:gd name="T3" fmla="*/ 12 h 85"/>
                    <a:gd name="T4" fmla="*/ 69 w 69"/>
                    <a:gd name="T5" fmla="*/ 10 h 85"/>
                    <a:gd name="T6" fmla="*/ 0 w 69"/>
                    <a:gd name="T7" fmla="*/ 0 h 85"/>
                    <a:gd name="T8" fmla="*/ 0 w 69"/>
                    <a:gd name="T9" fmla="*/ 85 h 85"/>
                    <a:gd name="T10" fmla="*/ 3 w 69"/>
                    <a:gd name="T11" fmla="*/ 85 h 85"/>
                    <a:gd name="T12" fmla="*/ 3 w 69"/>
                    <a:gd name="T13" fmla="*/ 5 h 85"/>
                    <a:gd name="T14" fmla="*/ 0 60000 65536"/>
                    <a:gd name="T15" fmla="*/ 0 60000 65536"/>
                    <a:gd name="T16" fmla="*/ 0 60000 65536"/>
                    <a:gd name="T17" fmla="*/ 0 60000 65536"/>
                    <a:gd name="T18" fmla="*/ 0 60000 65536"/>
                    <a:gd name="T19" fmla="*/ 0 60000 65536"/>
                    <a:gd name="T20" fmla="*/ 0 60000 65536"/>
                    <a:gd name="T21" fmla="*/ 0 w 69"/>
                    <a:gd name="T22" fmla="*/ 0 h 85"/>
                    <a:gd name="T23" fmla="*/ 69 w 69"/>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85">
                      <a:moveTo>
                        <a:pt x="3" y="5"/>
                      </a:moveTo>
                      <a:lnTo>
                        <a:pt x="69" y="12"/>
                      </a:lnTo>
                      <a:lnTo>
                        <a:pt x="69" y="10"/>
                      </a:lnTo>
                      <a:lnTo>
                        <a:pt x="0" y="0"/>
                      </a:lnTo>
                      <a:lnTo>
                        <a:pt x="0" y="85"/>
                      </a:lnTo>
                      <a:lnTo>
                        <a:pt x="3" y="85"/>
                      </a:lnTo>
                      <a:lnTo>
                        <a:pt x="3" y="5"/>
                      </a:lnTo>
                      <a:close/>
                    </a:path>
                  </a:pathLst>
                </a:custGeom>
                <a:solidFill>
                  <a:srgbClr val="8AA5BC"/>
                </a:solidFill>
                <a:ln w="9525">
                  <a:noFill/>
                  <a:round/>
                </a:ln>
              </p:spPr>
              <p:txBody>
                <a:bodyPr/>
                <a:lstStyle/>
                <a:p>
                  <a:pPr>
                    <a:buNone/>
                  </a:pPr>
                  <a:endParaRPr lang="zh-CN" altLang="en-US">
                    <a:latin typeface="+mn-ea"/>
                  </a:endParaRPr>
                </a:p>
              </p:txBody>
            </p:sp>
            <p:sp>
              <p:nvSpPr>
                <p:cNvPr id="158" name="Freeform 1839"/>
                <p:cNvSpPr>
                  <a:spLocks noChangeAspect="1"/>
                </p:cNvSpPr>
                <p:nvPr/>
              </p:nvSpPr>
              <p:spPr bwMode="auto">
                <a:xfrm>
                  <a:off x="3229" y="1937"/>
                  <a:ext cx="45" cy="45"/>
                </a:xfrm>
                <a:custGeom>
                  <a:avLst/>
                  <a:gdLst>
                    <a:gd name="T0" fmla="*/ 45 w 45"/>
                    <a:gd name="T1" fmla="*/ 45 h 45"/>
                    <a:gd name="T2" fmla="*/ 0 w 45"/>
                    <a:gd name="T3" fmla="*/ 38 h 45"/>
                    <a:gd name="T4" fmla="*/ 0 w 45"/>
                    <a:gd name="T5" fmla="*/ 0 h 45"/>
                    <a:gd name="T6" fmla="*/ 45 w 45"/>
                    <a:gd name="T7" fmla="*/ 5 h 45"/>
                    <a:gd name="T8" fmla="*/ 45 w 45"/>
                    <a:gd name="T9" fmla="*/ 45 h 45"/>
                    <a:gd name="T10" fmla="*/ 0 60000 65536"/>
                    <a:gd name="T11" fmla="*/ 0 60000 65536"/>
                    <a:gd name="T12" fmla="*/ 0 60000 65536"/>
                    <a:gd name="T13" fmla="*/ 0 60000 65536"/>
                    <a:gd name="T14" fmla="*/ 0 60000 65536"/>
                    <a:gd name="T15" fmla="*/ 0 w 45"/>
                    <a:gd name="T16" fmla="*/ 0 h 45"/>
                    <a:gd name="T17" fmla="*/ 45 w 45"/>
                    <a:gd name="T18" fmla="*/ 45 h 45"/>
                  </a:gdLst>
                  <a:ahLst/>
                  <a:cxnLst>
                    <a:cxn ang="T10">
                      <a:pos x="T0" y="T1"/>
                    </a:cxn>
                    <a:cxn ang="T11">
                      <a:pos x="T2" y="T3"/>
                    </a:cxn>
                    <a:cxn ang="T12">
                      <a:pos x="T4" y="T5"/>
                    </a:cxn>
                    <a:cxn ang="T13">
                      <a:pos x="T6" y="T7"/>
                    </a:cxn>
                    <a:cxn ang="T14">
                      <a:pos x="T8" y="T9"/>
                    </a:cxn>
                  </a:cxnLst>
                  <a:rect l="T15" t="T16" r="T17" b="T18"/>
                  <a:pathLst>
                    <a:path w="45" h="45">
                      <a:moveTo>
                        <a:pt x="45" y="45"/>
                      </a:moveTo>
                      <a:lnTo>
                        <a:pt x="0" y="38"/>
                      </a:lnTo>
                      <a:lnTo>
                        <a:pt x="0" y="0"/>
                      </a:lnTo>
                      <a:lnTo>
                        <a:pt x="45" y="5"/>
                      </a:lnTo>
                      <a:lnTo>
                        <a:pt x="45" y="45"/>
                      </a:lnTo>
                      <a:close/>
                    </a:path>
                  </a:pathLst>
                </a:custGeom>
                <a:solidFill>
                  <a:srgbClr val="446487"/>
                </a:solidFill>
                <a:ln w="9525">
                  <a:noFill/>
                  <a:round/>
                </a:ln>
              </p:spPr>
              <p:txBody>
                <a:bodyPr/>
                <a:lstStyle/>
                <a:p>
                  <a:pPr>
                    <a:buNone/>
                  </a:pPr>
                  <a:endParaRPr lang="zh-CN" altLang="en-US">
                    <a:latin typeface="+mn-ea"/>
                  </a:endParaRPr>
                </a:p>
              </p:txBody>
            </p:sp>
            <p:sp>
              <p:nvSpPr>
                <p:cNvPr id="159" name="Freeform 1840"/>
                <p:cNvSpPr>
                  <a:spLocks noChangeAspect="1"/>
                </p:cNvSpPr>
                <p:nvPr/>
              </p:nvSpPr>
              <p:spPr bwMode="auto">
                <a:xfrm>
                  <a:off x="3227" y="1989"/>
                  <a:ext cx="9" cy="9"/>
                </a:xfrm>
                <a:custGeom>
                  <a:avLst/>
                  <a:gdLst>
                    <a:gd name="T0" fmla="*/ 9 w 9"/>
                    <a:gd name="T1" fmla="*/ 9 h 9"/>
                    <a:gd name="T2" fmla="*/ 0 w 9"/>
                    <a:gd name="T3" fmla="*/ 7 h 9"/>
                    <a:gd name="T4" fmla="*/ 0 w 9"/>
                    <a:gd name="T5" fmla="*/ 0 h 9"/>
                    <a:gd name="T6" fmla="*/ 9 w 9"/>
                    <a:gd name="T7" fmla="*/ 2 h 9"/>
                    <a:gd name="T8" fmla="*/ 9 w 9"/>
                    <a:gd name="T9" fmla="*/ 9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9"/>
                      </a:moveTo>
                      <a:lnTo>
                        <a:pt x="0" y="7"/>
                      </a:lnTo>
                      <a:lnTo>
                        <a:pt x="0" y="0"/>
                      </a:lnTo>
                      <a:lnTo>
                        <a:pt x="9" y="2"/>
                      </a:lnTo>
                      <a:lnTo>
                        <a:pt x="9" y="9"/>
                      </a:lnTo>
                      <a:close/>
                    </a:path>
                  </a:pathLst>
                </a:custGeom>
                <a:solidFill>
                  <a:srgbClr val="8AA5BC"/>
                </a:solidFill>
                <a:ln w="9525">
                  <a:noFill/>
                  <a:round/>
                </a:ln>
              </p:spPr>
              <p:txBody>
                <a:bodyPr/>
                <a:lstStyle/>
                <a:p>
                  <a:pPr>
                    <a:buNone/>
                  </a:pPr>
                  <a:endParaRPr lang="zh-CN" altLang="en-US">
                    <a:latin typeface="+mn-ea"/>
                  </a:endParaRPr>
                </a:p>
              </p:txBody>
            </p:sp>
            <p:sp>
              <p:nvSpPr>
                <p:cNvPr id="160" name="Rectangle 1841"/>
                <p:cNvSpPr>
                  <a:spLocks noChangeAspect="1" noChangeArrowheads="1"/>
                </p:cNvSpPr>
                <p:nvPr/>
              </p:nvSpPr>
              <p:spPr bwMode="auto">
                <a:xfrm>
                  <a:off x="3250" y="1993"/>
                  <a:ext cx="10" cy="8"/>
                </a:xfrm>
                <a:prstGeom prst="rect">
                  <a:avLst/>
                </a:prstGeom>
                <a:solidFill>
                  <a:srgbClr val="8AA5BC"/>
                </a:solidFill>
                <a:ln w="9525">
                  <a:noFill/>
                  <a:miter lim="800000"/>
                </a:ln>
              </p:spPr>
              <p:txBody>
                <a:bodyPr/>
                <a:lstStyle/>
                <a:p>
                  <a:pPr>
                    <a:buNone/>
                  </a:pPr>
                  <a:endParaRPr lang="zh-CN" altLang="en-US">
                    <a:latin typeface="+mn-ea"/>
                  </a:endParaRPr>
                </a:p>
              </p:txBody>
            </p:sp>
            <p:sp>
              <p:nvSpPr>
                <p:cNvPr id="161" name="Freeform 1842"/>
                <p:cNvSpPr>
                  <a:spLocks noChangeAspect="1"/>
                </p:cNvSpPr>
                <p:nvPr/>
              </p:nvSpPr>
              <p:spPr bwMode="auto">
                <a:xfrm>
                  <a:off x="3239" y="1984"/>
                  <a:ext cx="9" cy="9"/>
                </a:xfrm>
                <a:custGeom>
                  <a:avLst/>
                  <a:gdLst>
                    <a:gd name="T0" fmla="*/ 9 w 9"/>
                    <a:gd name="T1" fmla="*/ 9 h 9"/>
                    <a:gd name="T2" fmla="*/ 0 w 9"/>
                    <a:gd name="T3" fmla="*/ 7 h 9"/>
                    <a:gd name="T4" fmla="*/ 0 w 9"/>
                    <a:gd name="T5" fmla="*/ 0 h 9"/>
                    <a:gd name="T6" fmla="*/ 9 w 9"/>
                    <a:gd name="T7" fmla="*/ 2 h 9"/>
                    <a:gd name="T8" fmla="*/ 9 w 9"/>
                    <a:gd name="T9" fmla="*/ 9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9"/>
                      </a:moveTo>
                      <a:lnTo>
                        <a:pt x="0" y="7"/>
                      </a:lnTo>
                      <a:lnTo>
                        <a:pt x="0" y="0"/>
                      </a:lnTo>
                      <a:lnTo>
                        <a:pt x="9" y="2"/>
                      </a:lnTo>
                      <a:lnTo>
                        <a:pt x="9" y="9"/>
                      </a:lnTo>
                      <a:close/>
                    </a:path>
                  </a:pathLst>
                </a:custGeom>
                <a:solidFill>
                  <a:srgbClr val="8AA5BC"/>
                </a:solidFill>
                <a:ln w="9525">
                  <a:noFill/>
                  <a:round/>
                </a:ln>
              </p:spPr>
              <p:txBody>
                <a:bodyPr/>
                <a:lstStyle/>
                <a:p>
                  <a:pPr>
                    <a:buNone/>
                  </a:pPr>
                  <a:endParaRPr lang="zh-CN" altLang="en-US">
                    <a:latin typeface="+mn-ea"/>
                  </a:endParaRPr>
                </a:p>
              </p:txBody>
            </p:sp>
            <p:sp>
              <p:nvSpPr>
                <p:cNvPr id="162" name="Freeform 1843"/>
                <p:cNvSpPr>
                  <a:spLocks noChangeAspect="1"/>
                </p:cNvSpPr>
                <p:nvPr/>
              </p:nvSpPr>
              <p:spPr bwMode="auto">
                <a:xfrm>
                  <a:off x="3239" y="1998"/>
                  <a:ext cx="9" cy="10"/>
                </a:xfrm>
                <a:custGeom>
                  <a:avLst/>
                  <a:gdLst>
                    <a:gd name="T0" fmla="*/ 9 w 9"/>
                    <a:gd name="T1" fmla="*/ 10 h 10"/>
                    <a:gd name="T2" fmla="*/ 0 w 9"/>
                    <a:gd name="T3" fmla="*/ 7 h 10"/>
                    <a:gd name="T4" fmla="*/ 0 w 9"/>
                    <a:gd name="T5" fmla="*/ 0 h 10"/>
                    <a:gd name="T6" fmla="*/ 9 w 9"/>
                    <a:gd name="T7" fmla="*/ 3 h 10"/>
                    <a:gd name="T8" fmla="*/ 9 w 9"/>
                    <a:gd name="T9" fmla="*/ 1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9" y="10"/>
                      </a:moveTo>
                      <a:lnTo>
                        <a:pt x="0" y="7"/>
                      </a:lnTo>
                      <a:lnTo>
                        <a:pt x="0" y="0"/>
                      </a:lnTo>
                      <a:lnTo>
                        <a:pt x="9" y="3"/>
                      </a:lnTo>
                      <a:lnTo>
                        <a:pt x="9" y="10"/>
                      </a:lnTo>
                      <a:close/>
                    </a:path>
                  </a:pathLst>
                </a:custGeom>
                <a:solidFill>
                  <a:srgbClr val="8AA5BC"/>
                </a:solidFill>
                <a:ln w="9525">
                  <a:noFill/>
                  <a:round/>
                </a:ln>
              </p:spPr>
              <p:txBody>
                <a:bodyPr/>
                <a:lstStyle/>
                <a:p>
                  <a:pPr>
                    <a:buNone/>
                  </a:pPr>
                  <a:endParaRPr lang="zh-CN" altLang="en-US">
                    <a:latin typeface="+mn-ea"/>
                  </a:endParaRPr>
                </a:p>
              </p:txBody>
            </p:sp>
            <p:sp>
              <p:nvSpPr>
                <p:cNvPr id="163" name="Freeform 1844"/>
                <p:cNvSpPr>
                  <a:spLocks noChangeAspect="1"/>
                </p:cNvSpPr>
                <p:nvPr/>
              </p:nvSpPr>
              <p:spPr bwMode="auto">
                <a:xfrm>
                  <a:off x="3269" y="1998"/>
                  <a:ext cx="10" cy="10"/>
                </a:xfrm>
                <a:custGeom>
                  <a:avLst/>
                  <a:gdLst>
                    <a:gd name="T0" fmla="*/ 10 w 10"/>
                    <a:gd name="T1" fmla="*/ 10 h 10"/>
                    <a:gd name="T2" fmla="*/ 0 w 10"/>
                    <a:gd name="T3" fmla="*/ 10 h 10"/>
                    <a:gd name="T4" fmla="*/ 0 w 10"/>
                    <a:gd name="T5" fmla="*/ 0 h 10"/>
                    <a:gd name="T6" fmla="*/ 10 w 10"/>
                    <a:gd name="T7" fmla="*/ 3 h 10"/>
                    <a:gd name="T8" fmla="*/ 10 w 10"/>
                    <a:gd name="T9" fmla="*/ 1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0" y="10"/>
                      </a:moveTo>
                      <a:lnTo>
                        <a:pt x="0" y="10"/>
                      </a:lnTo>
                      <a:lnTo>
                        <a:pt x="0" y="0"/>
                      </a:lnTo>
                      <a:lnTo>
                        <a:pt x="10" y="3"/>
                      </a:lnTo>
                      <a:lnTo>
                        <a:pt x="10" y="10"/>
                      </a:lnTo>
                      <a:close/>
                    </a:path>
                  </a:pathLst>
                </a:custGeom>
                <a:solidFill>
                  <a:srgbClr val="8AA5BC"/>
                </a:solidFill>
                <a:ln w="9525">
                  <a:noFill/>
                  <a:round/>
                </a:ln>
              </p:spPr>
              <p:txBody>
                <a:bodyPr/>
                <a:lstStyle/>
                <a:p>
                  <a:pPr>
                    <a:buNone/>
                  </a:pPr>
                  <a:endParaRPr lang="zh-CN" altLang="en-US">
                    <a:latin typeface="+mn-ea"/>
                  </a:endParaRPr>
                </a:p>
              </p:txBody>
            </p:sp>
            <p:sp>
              <p:nvSpPr>
                <p:cNvPr id="164" name="Freeform 1845"/>
                <p:cNvSpPr>
                  <a:spLocks noChangeAspect="1"/>
                </p:cNvSpPr>
                <p:nvPr/>
              </p:nvSpPr>
              <p:spPr bwMode="auto">
                <a:xfrm>
                  <a:off x="3232" y="1939"/>
                  <a:ext cx="40" cy="40"/>
                </a:xfrm>
                <a:custGeom>
                  <a:avLst/>
                  <a:gdLst>
                    <a:gd name="T0" fmla="*/ 40 w 40"/>
                    <a:gd name="T1" fmla="*/ 40 h 40"/>
                    <a:gd name="T2" fmla="*/ 0 w 40"/>
                    <a:gd name="T3" fmla="*/ 33 h 40"/>
                    <a:gd name="T4" fmla="*/ 0 w 40"/>
                    <a:gd name="T5" fmla="*/ 0 h 40"/>
                    <a:gd name="T6" fmla="*/ 40 w 40"/>
                    <a:gd name="T7" fmla="*/ 5 h 40"/>
                    <a:gd name="T8" fmla="*/ 40 w 40"/>
                    <a:gd name="T9" fmla="*/ 40 h 40"/>
                    <a:gd name="T10" fmla="*/ 0 60000 65536"/>
                    <a:gd name="T11" fmla="*/ 0 60000 65536"/>
                    <a:gd name="T12" fmla="*/ 0 60000 65536"/>
                    <a:gd name="T13" fmla="*/ 0 60000 65536"/>
                    <a:gd name="T14" fmla="*/ 0 60000 65536"/>
                    <a:gd name="T15" fmla="*/ 0 w 40"/>
                    <a:gd name="T16" fmla="*/ 0 h 40"/>
                    <a:gd name="T17" fmla="*/ 40 w 40"/>
                    <a:gd name="T18" fmla="*/ 40 h 40"/>
                  </a:gdLst>
                  <a:ahLst/>
                  <a:cxnLst>
                    <a:cxn ang="T10">
                      <a:pos x="T0" y="T1"/>
                    </a:cxn>
                    <a:cxn ang="T11">
                      <a:pos x="T2" y="T3"/>
                    </a:cxn>
                    <a:cxn ang="T12">
                      <a:pos x="T4" y="T5"/>
                    </a:cxn>
                    <a:cxn ang="T13">
                      <a:pos x="T6" y="T7"/>
                    </a:cxn>
                    <a:cxn ang="T14">
                      <a:pos x="T8" y="T9"/>
                    </a:cxn>
                  </a:cxnLst>
                  <a:rect l="T15" t="T16" r="T17" b="T18"/>
                  <a:pathLst>
                    <a:path w="40" h="40">
                      <a:moveTo>
                        <a:pt x="40" y="40"/>
                      </a:moveTo>
                      <a:lnTo>
                        <a:pt x="0" y="33"/>
                      </a:lnTo>
                      <a:lnTo>
                        <a:pt x="0" y="0"/>
                      </a:lnTo>
                      <a:lnTo>
                        <a:pt x="40" y="5"/>
                      </a:lnTo>
                      <a:lnTo>
                        <a:pt x="40" y="40"/>
                      </a:lnTo>
                      <a:close/>
                    </a:path>
                  </a:pathLst>
                </a:custGeom>
                <a:solidFill>
                  <a:srgbClr val="8AA5BC"/>
                </a:solidFill>
                <a:ln w="9525">
                  <a:noFill/>
                  <a:round/>
                </a:ln>
              </p:spPr>
              <p:txBody>
                <a:bodyPr/>
                <a:lstStyle/>
                <a:p>
                  <a:pPr>
                    <a:buNone/>
                  </a:pPr>
                  <a:endParaRPr lang="zh-CN" altLang="en-US">
                    <a:latin typeface="+mn-ea"/>
                  </a:endParaRPr>
                </a:p>
              </p:txBody>
            </p:sp>
            <p:sp>
              <p:nvSpPr>
                <p:cNvPr id="165" name="Freeform 1846"/>
                <p:cNvSpPr>
                  <a:spLocks noChangeAspect="1"/>
                </p:cNvSpPr>
                <p:nvPr/>
              </p:nvSpPr>
              <p:spPr bwMode="auto">
                <a:xfrm>
                  <a:off x="3224" y="2060"/>
                  <a:ext cx="52" cy="19"/>
                </a:xfrm>
                <a:custGeom>
                  <a:avLst/>
                  <a:gdLst>
                    <a:gd name="T0" fmla="*/ 52 w 52"/>
                    <a:gd name="T1" fmla="*/ 19 h 19"/>
                    <a:gd name="T2" fmla="*/ 0 w 52"/>
                    <a:gd name="T3" fmla="*/ 14 h 19"/>
                    <a:gd name="T4" fmla="*/ 0 w 52"/>
                    <a:gd name="T5" fmla="*/ 0 h 19"/>
                    <a:gd name="T6" fmla="*/ 52 w 52"/>
                    <a:gd name="T7" fmla="*/ 4 h 19"/>
                    <a:gd name="T8" fmla="*/ 52 w 52"/>
                    <a:gd name="T9" fmla="*/ 19 h 19"/>
                    <a:gd name="T10" fmla="*/ 0 60000 65536"/>
                    <a:gd name="T11" fmla="*/ 0 60000 65536"/>
                    <a:gd name="T12" fmla="*/ 0 60000 65536"/>
                    <a:gd name="T13" fmla="*/ 0 60000 65536"/>
                    <a:gd name="T14" fmla="*/ 0 60000 65536"/>
                    <a:gd name="T15" fmla="*/ 0 w 52"/>
                    <a:gd name="T16" fmla="*/ 0 h 19"/>
                    <a:gd name="T17" fmla="*/ 52 w 52"/>
                    <a:gd name="T18" fmla="*/ 19 h 19"/>
                  </a:gdLst>
                  <a:ahLst/>
                  <a:cxnLst>
                    <a:cxn ang="T10">
                      <a:pos x="T0" y="T1"/>
                    </a:cxn>
                    <a:cxn ang="T11">
                      <a:pos x="T2" y="T3"/>
                    </a:cxn>
                    <a:cxn ang="T12">
                      <a:pos x="T4" y="T5"/>
                    </a:cxn>
                    <a:cxn ang="T13">
                      <a:pos x="T6" y="T7"/>
                    </a:cxn>
                    <a:cxn ang="T14">
                      <a:pos x="T8" y="T9"/>
                    </a:cxn>
                  </a:cxnLst>
                  <a:rect l="T15" t="T16" r="T17" b="T18"/>
                  <a:pathLst>
                    <a:path w="52" h="19">
                      <a:moveTo>
                        <a:pt x="52" y="19"/>
                      </a:moveTo>
                      <a:lnTo>
                        <a:pt x="0" y="14"/>
                      </a:lnTo>
                      <a:lnTo>
                        <a:pt x="0" y="0"/>
                      </a:lnTo>
                      <a:lnTo>
                        <a:pt x="52" y="4"/>
                      </a:lnTo>
                      <a:lnTo>
                        <a:pt x="52" y="19"/>
                      </a:lnTo>
                      <a:close/>
                    </a:path>
                  </a:pathLst>
                </a:custGeom>
                <a:solidFill>
                  <a:srgbClr val="0C3C68"/>
                </a:solidFill>
                <a:ln w="9525">
                  <a:noFill/>
                  <a:round/>
                </a:ln>
              </p:spPr>
              <p:txBody>
                <a:bodyPr/>
                <a:lstStyle/>
                <a:p>
                  <a:pPr>
                    <a:buNone/>
                  </a:pPr>
                  <a:endParaRPr lang="zh-CN" altLang="en-US">
                    <a:latin typeface="+mn-ea"/>
                  </a:endParaRPr>
                </a:p>
              </p:txBody>
            </p:sp>
            <p:sp>
              <p:nvSpPr>
                <p:cNvPr id="166" name="Freeform 1847"/>
                <p:cNvSpPr>
                  <a:spLocks noChangeAspect="1"/>
                </p:cNvSpPr>
                <p:nvPr/>
              </p:nvSpPr>
              <p:spPr bwMode="auto">
                <a:xfrm>
                  <a:off x="3227" y="2060"/>
                  <a:ext cx="49" cy="19"/>
                </a:xfrm>
                <a:custGeom>
                  <a:avLst/>
                  <a:gdLst>
                    <a:gd name="T0" fmla="*/ 49 w 49"/>
                    <a:gd name="T1" fmla="*/ 19 h 19"/>
                    <a:gd name="T2" fmla="*/ 0 w 49"/>
                    <a:gd name="T3" fmla="*/ 14 h 19"/>
                    <a:gd name="T4" fmla="*/ 0 w 49"/>
                    <a:gd name="T5" fmla="*/ 0 h 19"/>
                    <a:gd name="T6" fmla="*/ 49 w 49"/>
                    <a:gd name="T7" fmla="*/ 4 h 19"/>
                    <a:gd name="T8" fmla="*/ 49 w 49"/>
                    <a:gd name="T9" fmla="*/ 19 h 19"/>
                    <a:gd name="T10" fmla="*/ 0 60000 65536"/>
                    <a:gd name="T11" fmla="*/ 0 60000 65536"/>
                    <a:gd name="T12" fmla="*/ 0 60000 65536"/>
                    <a:gd name="T13" fmla="*/ 0 60000 65536"/>
                    <a:gd name="T14" fmla="*/ 0 60000 65536"/>
                    <a:gd name="T15" fmla="*/ 0 w 49"/>
                    <a:gd name="T16" fmla="*/ 0 h 19"/>
                    <a:gd name="T17" fmla="*/ 49 w 49"/>
                    <a:gd name="T18" fmla="*/ 19 h 19"/>
                  </a:gdLst>
                  <a:ahLst/>
                  <a:cxnLst>
                    <a:cxn ang="T10">
                      <a:pos x="T0" y="T1"/>
                    </a:cxn>
                    <a:cxn ang="T11">
                      <a:pos x="T2" y="T3"/>
                    </a:cxn>
                    <a:cxn ang="T12">
                      <a:pos x="T4" y="T5"/>
                    </a:cxn>
                    <a:cxn ang="T13">
                      <a:pos x="T6" y="T7"/>
                    </a:cxn>
                    <a:cxn ang="T14">
                      <a:pos x="T8" y="T9"/>
                    </a:cxn>
                  </a:cxnLst>
                  <a:rect l="T15" t="T16" r="T17" b="T18"/>
                  <a:pathLst>
                    <a:path w="49" h="19">
                      <a:moveTo>
                        <a:pt x="49" y="19"/>
                      </a:moveTo>
                      <a:lnTo>
                        <a:pt x="0" y="14"/>
                      </a:lnTo>
                      <a:lnTo>
                        <a:pt x="0" y="0"/>
                      </a:lnTo>
                      <a:lnTo>
                        <a:pt x="49" y="4"/>
                      </a:lnTo>
                      <a:lnTo>
                        <a:pt x="49" y="19"/>
                      </a:lnTo>
                      <a:close/>
                    </a:path>
                  </a:pathLst>
                </a:custGeom>
                <a:solidFill>
                  <a:srgbClr val="0C3C68"/>
                </a:solidFill>
                <a:ln w="9525">
                  <a:noFill/>
                  <a:round/>
                </a:ln>
              </p:spPr>
              <p:txBody>
                <a:bodyPr/>
                <a:lstStyle/>
                <a:p>
                  <a:pPr>
                    <a:buNone/>
                  </a:pPr>
                  <a:endParaRPr lang="zh-CN" altLang="en-US">
                    <a:latin typeface="+mn-ea"/>
                  </a:endParaRPr>
                </a:p>
              </p:txBody>
            </p:sp>
            <p:sp>
              <p:nvSpPr>
                <p:cNvPr id="167" name="Freeform 1848"/>
                <p:cNvSpPr>
                  <a:spLocks noChangeAspect="1"/>
                </p:cNvSpPr>
                <p:nvPr/>
              </p:nvSpPr>
              <p:spPr bwMode="auto">
                <a:xfrm>
                  <a:off x="3224" y="2060"/>
                  <a:ext cx="52" cy="14"/>
                </a:xfrm>
                <a:custGeom>
                  <a:avLst/>
                  <a:gdLst>
                    <a:gd name="T0" fmla="*/ 3 w 52"/>
                    <a:gd name="T1" fmla="*/ 0 h 14"/>
                    <a:gd name="T2" fmla="*/ 52 w 52"/>
                    <a:gd name="T3" fmla="*/ 7 h 14"/>
                    <a:gd name="T4" fmla="*/ 52 w 52"/>
                    <a:gd name="T5" fmla="*/ 4 h 14"/>
                    <a:gd name="T6" fmla="*/ 0 w 52"/>
                    <a:gd name="T7" fmla="*/ 0 h 14"/>
                    <a:gd name="T8" fmla="*/ 0 w 52"/>
                    <a:gd name="T9" fmla="*/ 14 h 14"/>
                    <a:gd name="T10" fmla="*/ 3 w 52"/>
                    <a:gd name="T11" fmla="*/ 14 h 14"/>
                    <a:gd name="T12" fmla="*/ 3 w 52"/>
                    <a:gd name="T13" fmla="*/ 0 h 14"/>
                    <a:gd name="T14" fmla="*/ 0 60000 65536"/>
                    <a:gd name="T15" fmla="*/ 0 60000 65536"/>
                    <a:gd name="T16" fmla="*/ 0 60000 65536"/>
                    <a:gd name="T17" fmla="*/ 0 60000 65536"/>
                    <a:gd name="T18" fmla="*/ 0 60000 65536"/>
                    <a:gd name="T19" fmla="*/ 0 60000 65536"/>
                    <a:gd name="T20" fmla="*/ 0 60000 65536"/>
                    <a:gd name="T21" fmla="*/ 0 w 52"/>
                    <a:gd name="T22" fmla="*/ 0 h 14"/>
                    <a:gd name="T23" fmla="*/ 52 w 52"/>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4">
                      <a:moveTo>
                        <a:pt x="3" y="0"/>
                      </a:moveTo>
                      <a:lnTo>
                        <a:pt x="52" y="7"/>
                      </a:lnTo>
                      <a:lnTo>
                        <a:pt x="52" y="4"/>
                      </a:lnTo>
                      <a:lnTo>
                        <a:pt x="0" y="0"/>
                      </a:lnTo>
                      <a:lnTo>
                        <a:pt x="0" y="14"/>
                      </a:lnTo>
                      <a:lnTo>
                        <a:pt x="3" y="14"/>
                      </a:lnTo>
                      <a:lnTo>
                        <a:pt x="3" y="0"/>
                      </a:lnTo>
                      <a:close/>
                    </a:path>
                  </a:pathLst>
                </a:custGeom>
                <a:solidFill>
                  <a:srgbClr val="8AA5BC"/>
                </a:solidFill>
                <a:ln w="9525">
                  <a:noFill/>
                  <a:round/>
                </a:ln>
              </p:spPr>
              <p:txBody>
                <a:bodyPr/>
                <a:lstStyle/>
                <a:p>
                  <a:pPr>
                    <a:buNone/>
                  </a:pPr>
                  <a:endParaRPr lang="zh-CN" altLang="en-US">
                    <a:latin typeface="+mn-ea"/>
                  </a:endParaRPr>
                </a:p>
              </p:txBody>
            </p:sp>
            <p:sp>
              <p:nvSpPr>
                <p:cNvPr id="168" name="Freeform 1849"/>
                <p:cNvSpPr>
                  <a:spLocks noChangeAspect="1"/>
                </p:cNvSpPr>
                <p:nvPr/>
              </p:nvSpPr>
              <p:spPr bwMode="auto">
                <a:xfrm>
                  <a:off x="3217" y="2090"/>
                  <a:ext cx="69" cy="263"/>
                </a:xfrm>
                <a:custGeom>
                  <a:avLst/>
                  <a:gdLst>
                    <a:gd name="T0" fmla="*/ 928 w 29"/>
                    <a:gd name="T1" fmla="*/ 3469 h 111"/>
                    <a:gd name="T2" fmla="*/ 447 w 29"/>
                    <a:gd name="T3" fmla="*/ 3469 h 111"/>
                    <a:gd name="T4" fmla="*/ 0 w 29"/>
                    <a:gd name="T5" fmla="*/ 3379 h 111"/>
                    <a:gd name="T6" fmla="*/ 0 w 29"/>
                    <a:gd name="T7" fmla="*/ 0 h 111"/>
                    <a:gd name="T8" fmla="*/ 419 w 29"/>
                    <a:gd name="T9" fmla="*/ 66 h 111"/>
                    <a:gd name="T10" fmla="*/ 928 w 29"/>
                    <a:gd name="T11" fmla="*/ 95 h 111"/>
                    <a:gd name="T12" fmla="*/ 928 w 29"/>
                    <a:gd name="T13" fmla="*/ 3469 h 111"/>
                    <a:gd name="T14" fmla="*/ 0 60000 65536"/>
                    <a:gd name="T15" fmla="*/ 0 60000 65536"/>
                    <a:gd name="T16" fmla="*/ 0 60000 65536"/>
                    <a:gd name="T17" fmla="*/ 0 60000 65536"/>
                    <a:gd name="T18" fmla="*/ 0 60000 65536"/>
                    <a:gd name="T19" fmla="*/ 0 60000 65536"/>
                    <a:gd name="T20" fmla="*/ 0 60000 65536"/>
                    <a:gd name="T21" fmla="*/ 0 w 29"/>
                    <a:gd name="T22" fmla="*/ 0 h 111"/>
                    <a:gd name="T23" fmla="*/ 29 w 29"/>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11">
                      <a:moveTo>
                        <a:pt x="29" y="110"/>
                      </a:moveTo>
                      <a:cubicBezTo>
                        <a:pt x="29" y="110"/>
                        <a:pt x="23" y="111"/>
                        <a:pt x="14" y="110"/>
                      </a:cubicBezTo>
                      <a:cubicBezTo>
                        <a:pt x="5" y="109"/>
                        <a:pt x="0" y="107"/>
                        <a:pt x="0" y="107"/>
                      </a:cubicBezTo>
                      <a:cubicBezTo>
                        <a:pt x="0" y="0"/>
                        <a:pt x="0" y="0"/>
                        <a:pt x="0" y="0"/>
                      </a:cubicBezTo>
                      <a:cubicBezTo>
                        <a:pt x="13" y="2"/>
                        <a:pt x="13" y="2"/>
                        <a:pt x="13" y="2"/>
                      </a:cubicBezTo>
                      <a:cubicBezTo>
                        <a:pt x="29" y="3"/>
                        <a:pt x="29" y="3"/>
                        <a:pt x="29" y="3"/>
                      </a:cubicBezTo>
                      <a:lnTo>
                        <a:pt x="29" y="110"/>
                      </a:lnTo>
                      <a:close/>
                    </a:path>
                  </a:pathLst>
                </a:custGeom>
                <a:solidFill>
                  <a:srgbClr val="0C3C68"/>
                </a:solidFill>
                <a:ln w="9525">
                  <a:noFill/>
                  <a:round/>
                </a:ln>
              </p:spPr>
              <p:txBody>
                <a:bodyPr/>
                <a:lstStyle/>
                <a:p>
                  <a:pPr>
                    <a:buNone/>
                  </a:pPr>
                  <a:endParaRPr lang="zh-CN" altLang="en-US">
                    <a:latin typeface="+mn-ea"/>
                  </a:endParaRPr>
                </a:p>
              </p:txBody>
            </p:sp>
            <p:sp>
              <p:nvSpPr>
                <p:cNvPr id="169" name="Freeform 1850"/>
                <p:cNvSpPr>
                  <a:spLocks noChangeAspect="1"/>
                </p:cNvSpPr>
                <p:nvPr/>
              </p:nvSpPr>
              <p:spPr bwMode="auto">
                <a:xfrm>
                  <a:off x="3217" y="2090"/>
                  <a:ext cx="107" cy="255"/>
                </a:xfrm>
                <a:custGeom>
                  <a:avLst/>
                  <a:gdLst>
                    <a:gd name="T0" fmla="*/ 0 w 45"/>
                    <a:gd name="T1" fmla="*/ 0 h 108"/>
                    <a:gd name="T2" fmla="*/ 0 w 45"/>
                    <a:gd name="T3" fmla="*/ 3329 h 108"/>
                    <a:gd name="T4" fmla="*/ 29 w 45"/>
                    <a:gd name="T5" fmla="*/ 3355 h 108"/>
                    <a:gd name="T6" fmla="*/ 29 w 45"/>
                    <a:gd name="T7" fmla="*/ 28 h 108"/>
                    <a:gd name="T8" fmla="*/ 927 w 45"/>
                    <a:gd name="T9" fmla="*/ 118 h 108"/>
                    <a:gd name="T10" fmla="*/ 927 w 45"/>
                    <a:gd name="T11" fmla="*/ 118 h 108"/>
                    <a:gd name="T12" fmla="*/ 927 w 45"/>
                    <a:gd name="T13" fmla="*/ 94 h 108"/>
                    <a:gd name="T14" fmla="*/ 0 w 45"/>
                    <a:gd name="T15" fmla="*/ 0 h 108"/>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108"/>
                    <a:gd name="T26" fmla="*/ 45 w 45"/>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108">
                      <a:moveTo>
                        <a:pt x="0" y="0"/>
                      </a:moveTo>
                      <a:cubicBezTo>
                        <a:pt x="0" y="107"/>
                        <a:pt x="0" y="107"/>
                        <a:pt x="0" y="107"/>
                      </a:cubicBezTo>
                      <a:cubicBezTo>
                        <a:pt x="1" y="108"/>
                        <a:pt x="1" y="108"/>
                        <a:pt x="1" y="108"/>
                      </a:cubicBezTo>
                      <a:cubicBezTo>
                        <a:pt x="1" y="1"/>
                        <a:pt x="1" y="1"/>
                        <a:pt x="1" y="1"/>
                      </a:cubicBezTo>
                      <a:cubicBezTo>
                        <a:pt x="1" y="1"/>
                        <a:pt x="13" y="3"/>
                        <a:pt x="29" y="4"/>
                      </a:cubicBezTo>
                      <a:cubicBezTo>
                        <a:pt x="45" y="4"/>
                        <a:pt x="29" y="4"/>
                        <a:pt x="29" y="4"/>
                      </a:cubicBezTo>
                      <a:cubicBezTo>
                        <a:pt x="29" y="3"/>
                        <a:pt x="29" y="3"/>
                        <a:pt x="29" y="3"/>
                      </a:cubicBezTo>
                      <a:cubicBezTo>
                        <a:pt x="29" y="3"/>
                        <a:pt x="18" y="3"/>
                        <a:pt x="0" y="0"/>
                      </a:cubicBezTo>
                    </a:path>
                  </a:pathLst>
                </a:custGeom>
                <a:solidFill>
                  <a:srgbClr val="8AA5BC"/>
                </a:solidFill>
                <a:ln w="9525">
                  <a:noFill/>
                  <a:round/>
                </a:ln>
              </p:spPr>
              <p:txBody>
                <a:bodyPr/>
                <a:lstStyle/>
                <a:p>
                  <a:pPr>
                    <a:buNone/>
                  </a:pPr>
                  <a:endParaRPr lang="zh-CN" altLang="en-US">
                    <a:latin typeface="+mn-ea"/>
                  </a:endParaRPr>
                </a:p>
              </p:txBody>
            </p:sp>
            <p:sp>
              <p:nvSpPr>
                <p:cNvPr id="170" name="Freeform 1851"/>
                <p:cNvSpPr>
                  <a:spLocks noChangeAspect="1"/>
                </p:cNvSpPr>
                <p:nvPr/>
              </p:nvSpPr>
              <p:spPr bwMode="auto">
                <a:xfrm>
                  <a:off x="3224" y="2260"/>
                  <a:ext cx="55" cy="24"/>
                </a:xfrm>
                <a:custGeom>
                  <a:avLst/>
                  <a:gdLst>
                    <a:gd name="T0" fmla="*/ 55 w 55"/>
                    <a:gd name="T1" fmla="*/ 24 h 24"/>
                    <a:gd name="T2" fmla="*/ 0 w 55"/>
                    <a:gd name="T3" fmla="*/ 17 h 24"/>
                    <a:gd name="T4" fmla="*/ 0 w 55"/>
                    <a:gd name="T5" fmla="*/ 0 h 24"/>
                    <a:gd name="T6" fmla="*/ 55 w 55"/>
                    <a:gd name="T7" fmla="*/ 8 h 24"/>
                    <a:gd name="T8" fmla="*/ 55 w 55"/>
                    <a:gd name="T9" fmla="*/ 24 h 24"/>
                    <a:gd name="T10" fmla="*/ 0 60000 65536"/>
                    <a:gd name="T11" fmla="*/ 0 60000 65536"/>
                    <a:gd name="T12" fmla="*/ 0 60000 65536"/>
                    <a:gd name="T13" fmla="*/ 0 60000 65536"/>
                    <a:gd name="T14" fmla="*/ 0 60000 65536"/>
                    <a:gd name="T15" fmla="*/ 0 w 55"/>
                    <a:gd name="T16" fmla="*/ 0 h 24"/>
                    <a:gd name="T17" fmla="*/ 55 w 55"/>
                    <a:gd name="T18" fmla="*/ 24 h 24"/>
                  </a:gdLst>
                  <a:ahLst/>
                  <a:cxnLst>
                    <a:cxn ang="T10">
                      <a:pos x="T0" y="T1"/>
                    </a:cxn>
                    <a:cxn ang="T11">
                      <a:pos x="T2" y="T3"/>
                    </a:cxn>
                    <a:cxn ang="T12">
                      <a:pos x="T4" y="T5"/>
                    </a:cxn>
                    <a:cxn ang="T13">
                      <a:pos x="T6" y="T7"/>
                    </a:cxn>
                    <a:cxn ang="T14">
                      <a:pos x="T8" y="T9"/>
                    </a:cxn>
                  </a:cxnLst>
                  <a:rect l="T15" t="T16" r="T17" b="T18"/>
                  <a:pathLst>
                    <a:path w="55" h="24">
                      <a:moveTo>
                        <a:pt x="55" y="24"/>
                      </a:moveTo>
                      <a:lnTo>
                        <a:pt x="0" y="17"/>
                      </a:lnTo>
                      <a:lnTo>
                        <a:pt x="0" y="0"/>
                      </a:lnTo>
                      <a:lnTo>
                        <a:pt x="55" y="8"/>
                      </a:lnTo>
                      <a:lnTo>
                        <a:pt x="55" y="24"/>
                      </a:lnTo>
                      <a:close/>
                    </a:path>
                  </a:pathLst>
                </a:custGeom>
                <a:solidFill>
                  <a:srgbClr val="5B7695"/>
                </a:solidFill>
                <a:ln w="9525">
                  <a:noFill/>
                  <a:round/>
                </a:ln>
              </p:spPr>
              <p:txBody>
                <a:bodyPr/>
                <a:lstStyle/>
                <a:p>
                  <a:pPr>
                    <a:buNone/>
                  </a:pPr>
                  <a:endParaRPr lang="zh-CN" altLang="en-US">
                    <a:latin typeface="+mn-ea"/>
                  </a:endParaRPr>
                </a:p>
              </p:txBody>
            </p:sp>
            <p:sp>
              <p:nvSpPr>
                <p:cNvPr id="171" name="Freeform 1852"/>
                <p:cNvSpPr>
                  <a:spLocks noChangeAspect="1"/>
                </p:cNvSpPr>
                <p:nvPr/>
              </p:nvSpPr>
              <p:spPr bwMode="auto">
                <a:xfrm>
                  <a:off x="3224" y="2253"/>
                  <a:ext cx="74" cy="15"/>
                </a:xfrm>
                <a:custGeom>
                  <a:avLst/>
                  <a:gdLst>
                    <a:gd name="T0" fmla="*/ 55 w 74"/>
                    <a:gd name="T1" fmla="*/ 15 h 15"/>
                    <a:gd name="T2" fmla="*/ 0 w 74"/>
                    <a:gd name="T3" fmla="*/ 7 h 15"/>
                    <a:gd name="T4" fmla="*/ 22 w 74"/>
                    <a:gd name="T5" fmla="*/ 0 h 15"/>
                    <a:gd name="T6" fmla="*/ 74 w 74"/>
                    <a:gd name="T7" fmla="*/ 5 h 15"/>
                    <a:gd name="T8" fmla="*/ 55 w 74"/>
                    <a:gd name="T9" fmla="*/ 15 h 15"/>
                    <a:gd name="T10" fmla="*/ 0 60000 65536"/>
                    <a:gd name="T11" fmla="*/ 0 60000 65536"/>
                    <a:gd name="T12" fmla="*/ 0 60000 65536"/>
                    <a:gd name="T13" fmla="*/ 0 60000 65536"/>
                    <a:gd name="T14" fmla="*/ 0 60000 65536"/>
                    <a:gd name="T15" fmla="*/ 0 w 74"/>
                    <a:gd name="T16" fmla="*/ 0 h 15"/>
                    <a:gd name="T17" fmla="*/ 74 w 74"/>
                    <a:gd name="T18" fmla="*/ 15 h 15"/>
                  </a:gdLst>
                  <a:ahLst/>
                  <a:cxnLst>
                    <a:cxn ang="T10">
                      <a:pos x="T0" y="T1"/>
                    </a:cxn>
                    <a:cxn ang="T11">
                      <a:pos x="T2" y="T3"/>
                    </a:cxn>
                    <a:cxn ang="T12">
                      <a:pos x="T4" y="T5"/>
                    </a:cxn>
                    <a:cxn ang="T13">
                      <a:pos x="T6" y="T7"/>
                    </a:cxn>
                    <a:cxn ang="T14">
                      <a:pos x="T8" y="T9"/>
                    </a:cxn>
                  </a:cxnLst>
                  <a:rect l="T15" t="T16" r="T17" b="T18"/>
                  <a:pathLst>
                    <a:path w="74" h="15">
                      <a:moveTo>
                        <a:pt x="55" y="15"/>
                      </a:moveTo>
                      <a:lnTo>
                        <a:pt x="0" y="7"/>
                      </a:lnTo>
                      <a:lnTo>
                        <a:pt x="22" y="0"/>
                      </a:lnTo>
                      <a:lnTo>
                        <a:pt x="74" y="5"/>
                      </a:lnTo>
                      <a:lnTo>
                        <a:pt x="55" y="15"/>
                      </a:lnTo>
                      <a:close/>
                    </a:path>
                  </a:pathLst>
                </a:custGeom>
                <a:solidFill>
                  <a:srgbClr val="8AA5BC"/>
                </a:solidFill>
                <a:ln w="9525">
                  <a:noFill/>
                  <a:round/>
                </a:ln>
              </p:spPr>
              <p:txBody>
                <a:bodyPr/>
                <a:lstStyle/>
                <a:p>
                  <a:pPr>
                    <a:buNone/>
                  </a:pPr>
                  <a:endParaRPr lang="zh-CN" altLang="en-US">
                    <a:latin typeface="+mn-ea"/>
                  </a:endParaRPr>
                </a:p>
              </p:txBody>
            </p:sp>
            <p:sp>
              <p:nvSpPr>
                <p:cNvPr id="172" name="Freeform 1853"/>
                <p:cNvSpPr>
                  <a:spLocks noChangeAspect="1"/>
                </p:cNvSpPr>
                <p:nvPr/>
              </p:nvSpPr>
              <p:spPr bwMode="auto">
                <a:xfrm>
                  <a:off x="3279" y="2258"/>
                  <a:ext cx="19" cy="26"/>
                </a:xfrm>
                <a:custGeom>
                  <a:avLst/>
                  <a:gdLst>
                    <a:gd name="T0" fmla="*/ 19 w 19"/>
                    <a:gd name="T1" fmla="*/ 17 h 26"/>
                    <a:gd name="T2" fmla="*/ 0 w 19"/>
                    <a:gd name="T3" fmla="*/ 26 h 26"/>
                    <a:gd name="T4" fmla="*/ 0 w 19"/>
                    <a:gd name="T5" fmla="*/ 10 h 26"/>
                    <a:gd name="T6" fmla="*/ 19 w 19"/>
                    <a:gd name="T7" fmla="*/ 0 h 26"/>
                    <a:gd name="T8" fmla="*/ 19 w 19"/>
                    <a:gd name="T9" fmla="*/ 17 h 26"/>
                    <a:gd name="T10" fmla="*/ 0 60000 65536"/>
                    <a:gd name="T11" fmla="*/ 0 60000 65536"/>
                    <a:gd name="T12" fmla="*/ 0 60000 65536"/>
                    <a:gd name="T13" fmla="*/ 0 60000 65536"/>
                    <a:gd name="T14" fmla="*/ 0 60000 65536"/>
                    <a:gd name="T15" fmla="*/ 0 w 19"/>
                    <a:gd name="T16" fmla="*/ 0 h 26"/>
                    <a:gd name="T17" fmla="*/ 19 w 19"/>
                    <a:gd name="T18" fmla="*/ 26 h 26"/>
                  </a:gdLst>
                  <a:ahLst/>
                  <a:cxnLst>
                    <a:cxn ang="T10">
                      <a:pos x="T0" y="T1"/>
                    </a:cxn>
                    <a:cxn ang="T11">
                      <a:pos x="T2" y="T3"/>
                    </a:cxn>
                    <a:cxn ang="T12">
                      <a:pos x="T4" y="T5"/>
                    </a:cxn>
                    <a:cxn ang="T13">
                      <a:pos x="T6" y="T7"/>
                    </a:cxn>
                    <a:cxn ang="T14">
                      <a:pos x="T8" y="T9"/>
                    </a:cxn>
                  </a:cxnLst>
                  <a:rect l="T15" t="T16" r="T17" b="T18"/>
                  <a:pathLst>
                    <a:path w="19" h="26">
                      <a:moveTo>
                        <a:pt x="19" y="17"/>
                      </a:moveTo>
                      <a:lnTo>
                        <a:pt x="0" y="26"/>
                      </a:lnTo>
                      <a:lnTo>
                        <a:pt x="0" y="10"/>
                      </a:lnTo>
                      <a:lnTo>
                        <a:pt x="19" y="0"/>
                      </a:lnTo>
                      <a:lnTo>
                        <a:pt x="19" y="17"/>
                      </a:lnTo>
                      <a:close/>
                    </a:path>
                  </a:pathLst>
                </a:custGeom>
                <a:solidFill>
                  <a:srgbClr val="446487"/>
                </a:solidFill>
                <a:ln w="9525">
                  <a:noFill/>
                  <a:round/>
                </a:ln>
              </p:spPr>
              <p:txBody>
                <a:bodyPr/>
                <a:lstStyle/>
                <a:p>
                  <a:pPr>
                    <a:buNone/>
                  </a:pPr>
                  <a:endParaRPr lang="zh-CN" altLang="en-US">
                    <a:latin typeface="+mn-ea"/>
                  </a:endParaRPr>
                </a:p>
              </p:txBody>
            </p:sp>
            <p:sp>
              <p:nvSpPr>
                <p:cNvPr id="173" name="Freeform 1854"/>
                <p:cNvSpPr>
                  <a:spLocks noChangeAspect="1"/>
                </p:cNvSpPr>
                <p:nvPr/>
              </p:nvSpPr>
              <p:spPr bwMode="auto">
                <a:xfrm>
                  <a:off x="3229" y="2263"/>
                  <a:ext cx="14" cy="14"/>
                </a:xfrm>
                <a:custGeom>
                  <a:avLst/>
                  <a:gdLst>
                    <a:gd name="T0" fmla="*/ 180 w 6"/>
                    <a:gd name="T1" fmla="*/ 86 h 6"/>
                    <a:gd name="T2" fmla="*/ 86 w 6"/>
                    <a:gd name="T3" fmla="*/ 152 h 6"/>
                    <a:gd name="T4" fmla="*/ 0 w 6"/>
                    <a:gd name="T5" fmla="*/ 86 h 6"/>
                    <a:gd name="T6" fmla="*/ 86 w 6"/>
                    <a:gd name="T7" fmla="*/ 0 h 6"/>
                    <a:gd name="T8" fmla="*/ 180 w 6"/>
                    <a:gd name="T9" fmla="*/ 86 h 6"/>
                    <a:gd name="T10" fmla="*/ 0 60000 65536"/>
                    <a:gd name="T11" fmla="*/ 0 60000 65536"/>
                    <a:gd name="T12" fmla="*/ 0 60000 65536"/>
                    <a:gd name="T13" fmla="*/ 0 60000 65536"/>
                    <a:gd name="T14" fmla="*/ 0 60000 65536"/>
                    <a:gd name="T15" fmla="*/ 0 w 6"/>
                    <a:gd name="T16" fmla="*/ 0 h 6"/>
                    <a:gd name="T17" fmla="*/ 6 w 6"/>
                    <a:gd name="T18" fmla="*/ 6 h 6"/>
                  </a:gdLst>
                  <a:ahLst/>
                  <a:cxnLst>
                    <a:cxn ang="T10">
                      <a:pos x="T0" y="T1"/>
                    </a:cxn>
                    <a:cxn ang="T11">
                      <a:pos x="T2" y="T3"/>
                    </a:cxn>
                    <a:cxn ang="T12">
                      <a:pos x="T4" y="T5"/>
                    </a:cxn>
                    <a:cxn ang="T13">
                      <a:pos x="T6" y="T7"/>
                    </a:cxn>
                    <a:cxn ang="T14">
                      <a:pos x="T8" y="T9"/>
                    </a:cxn>
                  </a:cxnLst>
                  <a:rect l="T15" t="T16" r="T17" b="T18"/>
                  <a:pathLst>
                    <a:path w="6" h="6">
                      <a:moveTo>
                        <a:pt x="6" y="3"/>
                      </a:moveTo>
                      <a:cubicBezTo>
                        <a:pt x="6" y="4"/>
                        <a:pt x="5" y="6"/>
                        <a:pt x="3" y="5"/>
                      </a:cubicBezTo>
                      <a:cubicBezTo>
                        <a:pt x="1" y="5"/>
                        <a:pt x="0" y="4"/>
                        <a:pt x="0" y="3"/>
                      </a:cubicBezTo>
                      <a:cubicBezTo>
                        <a:pt x="0" y="1"/>
                        <a:pt x="1" y="0"/>
                        <a:pt x="3" y="0"/>
                      </a:cubicBezTo>
                      <a:cubicBezTo>
                        <a:pt x="5" y="0"/>
                        <a:pt x="6" y="2"/>
                        <a:pt x="6" y="3"/>
                      </a:cubicBezTo>
                    </a:path>
                  </a:pathLst>
                </a:custGeom>
                <a:solidFill>
                  <a:srgbClr val="FFFFFF"/>
                </a:solidFill>
                <a:ln w="9525">
                  <a:noFill/>
                  <a:round/>
                </a:ln>
              </p:spPr>
              <p:txBody>
                <a:bodyPr/>
                <a:lstStyle/>
                <a:p>
                  <a:pPr>
                    <a:buNone/>
                  </a:pPr>
                  <a:endParaRPr lang="zh-CN" altLang="en-US">
                    <a:latin typeface="+mn-ea"/>
                  </a:endParaRPr>
                </a:p>
              </p:txBody>
            </p:sp>
            <p:sp>
              <p:nvSpPr>
                <p:cNvPr id="174" name="Freeform 1855"/>
                <p:cNvSpPr>
                  <a:spLocks noChangeAspect="1"/>
                </p:cNvSpPr>
                <p:nvPr/>
              </p:nvSpPr>
              <p:spPr bwMode="auto">
                <a:xfrm>
                  <a:off x="3258" y="2268"/>
                  <a:ext cx="16" cy="11"/>
                </a:xfrm>
                <a:custGeom>
                  <a:avLst/>
                  <a:gdLst>
                    <a:gd name="T0" fmla="*/ 194 w 7"/>
                    <a:gd name="T1" fmla="*/ 73 h 5"/>
                    <a:gd name="T2" fmla="*/ 110 w 7"/>
                    <a:gd name="T3" fmla="*/ 117 h 5"/>
                    <a:gd name="T4" fmla="*/ 0 w 7"/>
                    <a:gd name="T5" fmla="*/ 44 h 5"/>
                    <a:gd name="T6" fmla="*/ 110 w 7"/>
                    <a:gd name="T7" fmla="*/ 0 h 5"/>
                    <a:gd name="T8" fmla="*/ 194 w 7"/>
                    <a:gd name="T9" fmla="*/ 73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7" y="3"/>
                      </a:moveTo>
                      <a:cubicBezTo>
                        <a:pt x="7" y="4"/>
                        <a:pt x="5" y="5"/>
                        <a:pt x="4" y="5"/>
                      </a:cubicBezTo>
                      <a:cubicBezTo>
                        <a:pt x="2" y="5"/>
                        <a:pt x="0" y="4"/>
                        <a:pt x="0" y="2"/>
                      </a:cubicBezTo>
                      <a:cubicBezTo>
                        <a:pt x="0" y="1"/>
                        <a:pt x="2" y="0"/>
                        <a:pt x="4" y="0"/>
                      </a:cubicBezTo>
                      <a:cubicBezTo>
                        <a:pt x="5" y="0"/>
                        <a:pt x="7" y="1"/>
                        <a:pt x="7" y="3"/>
                      </a:cubicBezTo>
                    </a:path>
                  </a:pathLst>
                </a:custGeom>
                <a:solidFill>
                  <a:srgbClr val="FFFFFF"/>
                </a:solidFill>
                <a:ln w="9525">
                  <a:noFill/>
                  <a:round/>
                </a:ln>
              </p:spPr>
              <p:txBody>
                <a:bodyPr/>
                <a:lstStyle/>
                <a:p>
                  <a:pPr>
                    <a:buNone/>
                  </a:pPr>
                  <a:endParaRPr lang="zh-CN" altLang="en-US">
                    <a:latin typeface="+mn-ea"/>
                  </a:endParaRPr>
                </a:p>
              </p:txBody>
            </p:sp>
            <p:sp>
              <p:nvSpPr>
                <p:cNvPr id="175" name="Freeform 1856"/>
                <p:cNvSpPr>
                  <a:spLocks noChangeAspect="1"/>
                </p:cNvSpPr>
                <p:nvPr/>
              </p:nvSpPr>
              <p:spPr bwMode="auto">
                <a:xfrm>
                  <a:off x="3236" y="2263"/>
                  <a:ext cx="31" cy="7"/>
                </a:xfrm>
                <a:custGeom>
                  <a:avLst/>
                  <a:gdLst>
                    <a:gd name="T0" fmla="*/ 0 w 31"/>
                    <a:gd name="T1" fmla="*/ 0 h 7"/>
                    <a:gd name="T2" fmla="*/ 31 w 31"/>
                    <a:gd name="T3" fmla="*/ 5 h 7"/>
                    <a:gd name="T4" fmla="*/ 31 w 31"/>
                    <a:gd name="T5" fmla="*/ 5 h 7"/>
                    <a:gd name="T6" fmla="*/ 31 w 31"/>
                    <a:gd name="T7" fmla="*/ 7 h 7"/>
                    <a:gd name="T8" fmla="*/ 3 w 31"/>
                    <a:gd name="T9" fmla="*/ 5 h 7"/>
                    <a:gd name="T10" fmla="*/ 0 w 31"/>
                    <a:gd name="T11" fmla="*/ 0 h 7"/>
                    <a:gd name="T12" fmla="*/ 0 60000 65536"/>
                    <a:gd name="T13" fmla="*/ 0 60000 65536"/>
                    <a:gd name="T14" fmla="*/ 0 60000 65536"/>
                    <a:gd name="T15" fmla="*/ 0 60000 65536"/>
                    <a:gd name="T16" fmla="*/ 0 60000 65536"/>
                    <a:gd name="T17" fmla="*/ 0 60000 65536"/>
                    <a:gd name="T18" fmla="*/ 0 w 31"/>
                    <a:gd name="T19" fmla="*/ 0 h 7"/>
                    <a:gd name="T20" fmla="*/ 31 w 31"/>
                    <a:gd name="T21" fmla="*/ 7 h 7"/>
                  </a:gdLst>
                  <a:ahLst/>
                  <a:cxnLst>
                    <a:cxn ang="T12">
                      <a:pos x="T0" y="T1"/>
                    </a:cxn>
                    <a:cxn ang="T13">
                      <a:pos x="T2" y="T3"/>
                    </a:cxn>
                    <a:cxn ang="T14">
                      <a:pos x="T4" y="T5"/>
                    </a:cxn>
                    <a:cxn ang="T15">
                      <a:pos x="T6" y="T7"/>
                    </a:cxn>
                    <a:cxn ang="T16">
                      <a:pos x="T8" y="T9"/>
                    </a:cxn>
                    <a:cxn ang="T17">
                      <a:pos x="T10" y="T11"/>
                    </a:cxn>
                  </a:cxnLst>
                  <a:rect l="T18" t="T19" r="T20" b="T21"/>
                  <a:pathLst>
                    <a:path w="31" h="7">
                      <a:moveTo>
                        <a:pt x="0" y="0"/>
                      </a:moveTo>
                      <a:lnTo>
                        <a:pt x="31" y="5"/>
                      </a:lnTo>
                      <a:lnTo>
                        <a:pt x="31" y="7"/>
                      </a:lnTo>
                      <a:lnTo>
                        <a:pt x="3" y="5"/>
                      </a:lnTo>
                      <a:lnTo>
                        <a:pt x="0" y="0"/>
                      </a:lnTo>
                      <a:close/>
                    </a:path>
                  </a:pathLst>
                </a:custGeom>
                <a:solidFill>
                  <a:srgbClr val="FFFFFF"/>
                </a:solidFill>
                <a:ln w="9525">
                  <a:noFill/>
                  <a:round/>
                </a:ln>
              </p:spPr>
              <p:txBody>
                <a:bodyPr/>
                <a:lstStyle/>
                <a:p>
                  <a:pPr>
                    <a:buNone/>
                  </a:pPr>
                  <a:endParaRPr lang="zh-CN" altLang="en-US">
                    <a:latin typeface="+mn-ea"/>
                  </a:endParaRPr>
                </a:p>
              </p:txBody>
            </p:sp>
            <p:sp>
              <p:nvSpPr>
                <p:cNvPr id="176" name="Freeform 1857"/>
                <p:cNvSpPr>
                  <a:spLocks noChangeAspect="1"/>
                </p:cNvSpPr>
                <p:nvPr/>
              </p:nvSpPr>
              <p:spPr bwMode="auto">
                <a:xfrm>
                  <a:off x="3224" y="2223"/>
                  <a:ext cx="55" cy="21"/>
                </a:xfrm>
                <a:custGeom>
                  <a:avLst/>
                  <a:gdLst>
                    <a:gd name="T0" fmla="*/ 55 w 55"/>
                    <a:gd name="T1" fmla="*/ 21 h 21"/>
                    <a:gd name="T2" fmla="*/ 0 w 55"/>
                    <a:gd name="T3" fmla="*/ 16 h 21"/>
                    <a:gd name="T4" fmla="*/ 0 w 55"/>
                    <a:gd name="T5" fmla="*/ 0 h 21"/>
                    <a:gd name="T6" fmla="*/ 55 w 55"/>
                    <a:gd name="T7" fmla="*/ 4 h 21"/>
                    <a:gd name="T8" fmla="*/ 55 w 55"/>
                    <a:gd name="T9" fmla="*/ 21 h 21"/>
                    <a:gd name="T10" fmla="*/ 0 60000 65536"/>
                    <a:gd name="T11" fmla="*/ 0 60000 65536"/>
                    <a:gd name="T12" fmla="*/ 0 60000 65536"/>
                    <a:gd name="T13" fmla="*/ 0 60000 65536"/>
                    <a:gd name="T14" fmla="*/ 0 60000 65536"/>
                    <a:gd name="T15" fmla="*/ 0 w 55"/>
                    <a:gd name="T16" fmla="*/ 0 h 21"/>
                    <a:gd name="T17" fmla="*/ 55 w 55"/>
                    <a:gd name="T18" fmla="*/ 21 h 21"/>
                  </a:gdLst>
                  <a:ahLst/>
                  <a:cxnLst>
                    <a:cxn ang="T10">
                      <a:pos x="T0" y="T1"/>
                    </a:cxn>
                    <a:cxn ang="T11">
                      <a:pos x="T2" y="T3"/>
                    </a:cxn>
                    <a:cxn ang="T12">
                      <a:pos x="T4" y="T5"/>
                    </a:cxn>
                    <a:cxn ang="T13">
                      <a:pos x="T6" y="T7"/>
                    </a:cxn>
                    <a:cxn ang="T14">
                      <a:pos x="T8" y="T9"/>
                    </a:cxn>
                  </a:cxnLst>
                  <a:rect l="T15" t="T16" r="T17" b="T18"/>
                  <a:pathLst>
                    <a:path w="55" h="21">
                      <a:moveTo>
                        <a:pt x="55" y="21"/>
                      </a:moveTo>
                      <a:lnTo>
                        <a:pt x="0" y="16"/>
                      </a:lnTo>
                      <a:lnTo>
                        <a:pt x="0" y="0"/>
                      </a:lnTo>
                      <a:lnTo>
                        <a:pt x="55" y="4"/>
                      </a:lnTo>
                      <a:lnTo>
                        <a:pt x="55" y="21"/>
                      </a:lnTo>
                      <a:close/>
                    </a:path>
                  </a:pathLst>
                </a:custGeom>
                <a:solidFill>
                  <a:srgbClr val="5B7695"/>
                </a:solidFill>
                <a:ln w="9525">
                  <a:noFill/>
                  <a:round/>
                </a:ln>
              </p:spPr>
              <p:txBody>
                <a:bodyPr/>
                <a:lstStyle/>
                <a:p>
                  <a:pPr>
                    <a:buNone/>
                  </a:pPr>
                  <a:endParaRPr lang="zh-CN" altLang="en-US">
                    <a:latin typeface="+mn-ea"/>
                  </a:endParaRPr>
                </a:p>
              </p:txBody>
            </p:sp>
            <p:sp>
              <p:nvSpPr>
                <p:cNvPr id="177" name="Freeform 1858"/>
                <p:cNvSpPr>
                  <a:spLocks noChangeAspect="1"/>
                </p:cNvSpPr>
                <p:nvPr/>
              </p:nvSpPr>
              <p:spPr bwMode="auto">
                <a:xfrm>
                  <a:off x="3224" y="2216"/>
                  <a:ext cx="74" cy="11"/>
                </a:xfrm>
                <a:custGeom>
                  <a:avLst/>
                  <a:gdLst>
                    <a:gd name="T0" fmla="*/ 55 w 74"/>
                    <a:gd name="T1" fmla="*/ 11 h 11"/>
                    <a:gd name="T2" fmla="*/ 0 w 74"/>
                    <a:gd name="T3" fmla="*/ 7 h 11"/>
                    <a:gd name="T4" fmla="*/ 22 w 74"/>
                    <a:gd name="T5" fmla="*/ 0 h 11"/>
                    <a:gd name="T6" fmla="*/ 74 w 74"/>
                    <a:gd name="T7" fmla="*/ 4 h 11"/>
                    <a:gd name="T8" fmla="*/ 55 w 74"/>
                    <a:gd name="T9" fmla="*/ 11 h 11"/>
                    <a:gd name="T10" fmla="*/ 0 60000 65536"/>
                    <a:gd name="T11" fmla="*/ 0 60000 65536"/>
                    <a:gd name="T12" fmla="*/ 0 60000 65536"/>
                    <a:gd name="T13" fmla="*/ 0 60000 65536"/>
                    <a:gd name="T14" fmla="*/ 0 60000 65536"/>
                    <a:gd name="T15" fmla="*/ 0 w 74"/>
                    <a:gd name="T16" fmla="*/ 0 h 11"/>
                    <a:gd name="T17" fmla="*/ 74 w 74"/>
                    <a:gd name="T18" fmla="*/ 11 h 11"/>
                  </a:gdLst>
                  <a:ahLst/>
                  <a:cxnLst>
                    <a:cxn ang="T10">
                      <a:pos x="T0" y="T1"/>
                    </a:cxn>
                    <a:cxn ang="T11">
                      <a:pos x="T2" y="T3"/>
                    </a:cxn>
                    <a:cxn ang="T12">
                      <a:pos x="T4" y="T5"/>
                    </a:cxn>
                    <a:cxn ang="T13">
                      <a:pos x="T6" y="T7"/>
                    </a:cxn>
                    <a:cxn ang="T14">
                      <a:pos x="T8" y="T9"/>
                    </a:cxn>
                  </a:cxnLst>
                  <a:rect l="T15" t="T16" r="T17" b="T18"/>
                  <a:pathLst>
                    <a:path w="74" h="11">
                      <a:moveTo>
                        <a:pt x="55" y="11"/>
                      </a:moveTo>
                      <a:lnTo>
                        <a:pt x="0" y="7"/>
                      </a:lnTo>
                      <a:lnTo>
                        <a:pt x="22" y="0"/>
                      </a:lnTo>
                      <a:lnTo>
                        <a:pt x="74" y="4"/>
                      </a:lnTo>
                      <a:lnTo>
                        <a:pt x="55" y="11"/>
                      </a:lnTo>
                      <a:close/>
                    </a:path>
                  </a:pathLst>
                </a:custGeom>
                <a:solidFill>
                  <a:srgbClr val="8AA5BC"/>
                </a:solidFill>
                <a:ln w="9525">
                  <a:noFill/>
                  <a:round/>
                </a:ln>
              </p:spPr>
              <p:txBody>
                <a:bodyPr/>
                <a:lstStyle/>
                <a:p>
                  <a:pPr>
                    <a:buNone/>
                  </a:pPr>
                  <a:endParaRPr lang="zh-CN" altLang="en-US">
                    <a:latin typeface="+mn-ea"/>
                  </a:endParaRPr>
                </a:p>
              </p:txBody>
            </p:sp>
            <p:sp>
              <p:nvSpPr>
                <p:cNvPr id="178" name="Freeform 1859"/>
                <p:cNvSpPr>
                  <a:spLocks noChangeAspect="1"/>
                </p:cNvSpPr>
                <p:nvPr/>
              </p:nvSpPr>
              <p:spPr bwMode="auto">
                <a:xfrm>
                  <a:off x="3279" y="2220"/>
                  <a:ext cx="19" cy="24"/>
                </a:xfrm>
                <a:custGeom>
                  <a:avLst/>
                  <a:gdLst>
                    <a:gd name="T0" fmla="*/ 19 w 19"/>
                    <a:gd name="T1" fmla="*/ 17 h 24"/>
                    <a:gd name="T2" fmla="*/ 0 w 19"/>
                    <a:gd name="T3" fmla="*/ 24 h 24"/>
                    <a:gd name="T4" fmla="*/ 0 w 19"/>
                    <a:gd name="T5" fmla="*/ 7 h 24"/>
                    <a:gd name="T6" fmla="*/ 19 w 19"/>
                    <a:gd name="T7" fmla="*/ 0 h 24"/>
                    <a:gd name="T8" fmla="*/ 19 w 19"/>
                    <a:gd name="T9" fmla="*/ 17 h 24"/>
                    <a:gd name="T10" fmla="*/ 0 60000 65536"/>
                    <a:gd name="T11" fmla="*/ 0 60000 65536"/>
                    <a:gd name="T12" fmla="*/ 0 60000 65536"/>
                    <a:gd name="T13" fmla="*/ 0 60000 65536"/>
                    <a:gd name="T14" fmla="*/ 0 60000 65536"/>
                    <a:gd name="T15" fmla="*/ 0 w 19"/>
                    <a:gd name="T16" fmla="*/ 0 h 24"/>
                    <a:gd name="T17" fmla="*/ 19 w 19"/>
                    <a:gd name="T18" fmla="*/ 24 h 24"/>
                  </a:gdLst>
                  <a:ahLst/>
                  <a:cxnLst>
                    <a:cxn ang="T10">
                      <a:pos x="T0" y="T1"/>
                    </a:cxn>
                    <a:cxn ang="T11">
                      <a:pos x="T2" y="T3"/>
                    </a:cxn>
                    <a:cxn ang="T12">
                      <a:pos x="T4" y="T5"/>
                    </a:cxn>
                    <a:cxn ang="T13">
                      <a:pos x="T6" y="T7"/>
                    </a:cxn>
                    <a:cxn ang="T14">
                      <a:pos x="T8" y="T9"/>
                    </a:cxn>
                  </a:cxnLst>
                  <a:rect l="T15" t="T16" r="T17" b="T18"/>
                  <a:pathLst>
                    <a:path w="19" h="24">
                      <a:moveTo>
                        <a:pt x="19" y="17"/>
                      </a:moveTo>
                      <a:lnTo>
                        <a:pt x="0" y="24"/>
                      </a:lnTo>
                      <a:lnTo>
                        <a:pt x="0" y="7"/>
                      </a:lnTo>
                      <a:lnTo>
                        <a:pt x="19" y="0"/>
                      </a:lnTo>
                      <a:lnTo>
                        <a:pt x="19" y="17"/>
                      </a:lnTo>
                      <a:close/>
                    </a:path>
                  </a:pathLst>
                </a:custGeom>
                <a:solidFill>
                  <a:srgbClr val="446487"/>
                </a:solidFill>
                <a:ln w="9525">
                  <a:noFill/>
                  <a:round/>
                </a:ln>
              </p:spPr>
              <p:txBody>
                <a:bodyPr/>
                <a:lstStyle/>
                <a:p>
                  <a:pPr>
                    <a:buNone/>
                  </a:pPr>
                  <a:endParaRPr lang="zh-CN" altLang="en-US">
                    <a:latin typeface="+mn-ea"/>
                  </a:endParaRPr>
                </a:p>
              </p:txBody>
            </p:sp>
            <p:sp>
              <p:nvSpPr>
                <p:cNvPr id="179" name="Oval 1860"/>
                <p:cNvSpPr>
                  <a:spLocks noChangeAspect="1" noChangeArrowheads="1"/>
                </p:cNvSpPr>
                <p:nvPr/>
              </p:nvSpPr>
              <p:spPr bwMode="auto">
                <a:xfrm>
                  <a:off x="3229" y="2225"/>
                  <a:ext cx="14" cy="12"/>
                </a:xfrm>
                <a:prstGeom prst="ellipse">
                  <a:avLst/>
                </a:prstGeom>
                <a:solidFill>
                  <a:srgbClr val="FFFFFF"/>
                </a:solidFill>
                <a:ln w="9525">
                  <a:noFill/>
                  <a:round/>
                </a:ln>
              </p:spPr>
              <p:txBody>
                <a:bodyPr/>
                <a:lstStyle/>
                <a:p>
                  <a:pPr>
                    <a:buNone/>
                  </a:pPr>
                  <a:endParaRPr lang="zh-CN" altLang="en-US">
                    <a:latin typeface="+mn-ea"/>
                  </a:endParaRPr>
                </a:p>
              </p:txBody>
            </p:sp>
            <p:sp>
              <p:nvSpPr>
                <p:cNvPr id="180" name="Oval 1861"/>
                <p:cNvSpPr>
                  <a:spLocks noChangeAspect="1" noChangeArrowheads="1"/>
                </p:cNvSpPr>
                <p:nvPr/>
              </p:nvSpPr>
              <p:spPr bwMode="auto">
                <a:xfrm>
                  <a:off x="3258" y="2230"/>
                  <a:ext cx="16" cy="12"/>
                </a:xfrm>
                <a:prstGeom prst="ellipse">
                  <a:avLst/>
                </a:prstGeom>
                <a:solidFill>
                  <a:srgbClr val="FFFFFF"/>
                </a:solidFill>
                <a:ln w="9525">
                  <a:noFill/>
                  <a:round/>
                </a:ln>
              </p:spPr>
              <p:txBody>
                <a:bodyPr/>
                <a:lstStyle/>
                <a:p>
                  <a:pPr>
                    <a:buNone/>
                  </a:pPr>
                  <a:endParaRPr lang="zh-CN" altLang="en-US">
                    <a:latin typeface="+mn-ea"/>
                  </a:endParaRPr>
                </a:p>
              </p:txBody>
            </p:sp>
            <p:sp>
              <p:nvSpPr>
                <p:cNvPr id="181" name="Freeform 1862"/>
                <p:cNvSpPr>
                  <a:spLocks noChangeAspect="1"/>
                </p:cNvSpPr>
                <p:nvPr/>
              </p:nvSpPr>
              <p:spPr bwMode="auto">
                <a:xfrm>
                  <a:off x="3236" y="2225"/>
                  <a:ext cx="31" cy="7"/>
                </a:xfrm>
                <a:custGeom>
                  <a:avLst/>
                  <a:gdLst>
                    <a:gd name="T0" fmla="*/ 0 w 31"/>
                    <a:gd name="T1" fmla="*/ 0 h 7"/>
                    <a:gd name="T2" fmla="*/ 31 w 31"/>
                    <a:gd name="T3" fmla="*/ 5 h 7"/>
                    <a:gd name="T4" fmla="*/ 31 w 31"/>
                    <a:gd name="T5" fmla="*/ 5 h 7"/>
                    <a:gd name="T6" fmla="*/ 31 w 31"/>
                    <a:gd name="T7" fmla="*/ 7 h 7"/>
                    <a:gd name="T8" fmla="*/ 3 w 31"/>
                    <a:gd name="T9" fmla="*/ 5 h 7"/>
                    <a:gd name="T10" fmla="*/ 0 w 31"/>
                    <a:gd name="T11" fmla="*/ 0 h 7"/>
                    <a:gd name="T12" fmla="*/ 0 60000 65536"/>
                    <a:gd name="T13" fmla="*/ 0 60000 65536"/>
                    <a:gd name="T14" fmla="*/ 0 60000 65536"/>
                    <a:gd name="T15" fmla="*/ 0 60000 65536"/>
                    <a:gd name="T16" fmla="*/ 0 60000 65536"/>
                    <a:gd name="T17" fmla="*/ 0 60000 65536"/>
                    <a:gd name="T18" fmla="*/ 0 w 31"/>
                    <a:gd name="T19" fmla="*/ 0 h 7"/>
                    <a:gd name="T20" fmla="*/ 31 w 31"/>
                    <a:gd name="T21" fmla="*/ 7 h 7"/>
                  </a:gdLst>
                  <a:ahLst/>
                  <a:cxnLst>
                    <a:cxn ang="T12">
                      <a:pos x="T0" y="T1"/>
                    </a:cxn>
                    <a:cxn ang="T13">
                      <a:pos x="T2" y="T3"/>
                    </a:cxn>
                    <a:cxn ang="T14">
                      <a:pos x="T4" y="T5"/>
                    </a:cxn>
                    <a:cxn ang="T15">
                      <a:pos x="T6" y="T7"/>
                    </a:cxn>
                    <a:cxn ang="T16">
                      <a:pos x="T8" y="T9"/>
                    </a:cxn>
                    <a:cxn ang="T17">
                      <a:pos x="T10" y="T11"/>
                    </a:cxn>
                  </a:cxnLst>
                  <a:rect l="T18" t="T19" r="T20" b="T21"/>
                  <a:pathLst>
                    <a:path w="31" h="7">
                      <a:moveTo>
                        <a:pt x="0" y="0"/>
                      </a:moveTo>
                      <a:lnTo>
                        <a:pt x="31" y="5"/>
                      </a:lnTo>
                      <a:lnTo>
                        <a:pt x="31" y="7"/>
                      </a:lnTo>
                      <a:lnTo>
                        <a:pt x="3" y="5"/>
                      </a:lnTo>
                      <a:lnTo>
                        <a:pt x="0" y="0"/>
                      </a:lnTo>
                      <a:close/>
                    </a:path>
                  </a:pathLst>
                </a:custGeom>
                <a:solidFill>
                  <a:srgbClr val="FFFFFF"/>
                </a:solidFill>
                <a:ln w="9525">
                  <a:noFill/>
                  <a:round/>
                </a:ln>
              </p:spPr>
              <p:txBody>
                <a:bodyPr/>
                <a:lstStyle/>
                <a:p>
                  <a:pPr>
                    <a:buNone/>
                  </a:pPr>
                  <a:endParaRPr lang="zh-CN" altLang="en-US">
                    <a:latin typeface="+mn-ea"/>
                  </a:endParaRPr>
                </a:p>
              </p:txBody>
            </p:sp>
            <p:sp>
              <p:nvSpPr>
                <p:cNvPr id="182" name="Freeform 1863"/>
                <p:cNvSpPr>
                  <a:spLocks noChangeAspect="1"/>
                </p:cNvSpPr>
                <p:nvPr/>
              </p:nvSpPr>
              <p:spPr bwMode="auto">
                <a:xfrm>
                  <a:off x="3224" y="2185"/>
                  <a:ext cx="55" cy="23"/>
                </a:xfrm>
                <a:custGeom>
                  <a:avLst/>
                  <a:gdLst>
                    <a:gd name="T0" fmla="*/ 55 w 55"/>
                    <a:gd name="T1" fmla="*/ 23 h 23"/>
                    <a:gd name="T2" fmla="*/ 0 w 55"/>
                    <a:gd name="T3" fmla="*/ 16 h 23"/>
                    <a:gd name="T4" fmla="*/ 0 w 55"/>
                    <a:gd name="T5" fmla="*/ 0 h 23"/>
                    <a:gd name="T6" fmla="*/ 55 w 55"/>
                    <a:gd name="T7" fmla="*/ 7 h 23"/>
                    <a:gd name="T8" fmla="*/ 55 w 55"/>
                    <a:gd name="T9" fmla="*/ 23 h 23"/>
                    <a:gd name="T10" fmla="*/ 0 60000 65536"/>
                    <a:gd name="T11" fmla="*/ 0 60000 65536"/>
                    <a:gd name="T12" fmla="*/ 0 60000 65536"/>
                    <a:gd name="T13" fmla="*/ 0 60000 65536"/>
                    <a:gd name="T14" fmla="*/ 0 60000 65536"/>
                    <a:gd name="T15" fmla="*/ 0 w 55"/>
                    <a:gd name="T16" fmla="*/ 0 h 23"/>
                    <a:gd name="T17" fmla="*/ 55 w 55"/>
                    <a:gd name="T18" fmla="*/ 23 h 23"/>
                  </a:gdLst>
                  <a:ahLst/>
                  <a:cxnLst>
                    <a:cxn ang="T10">
                      <a:pos x="T0" y="T1"/>
                    </a:cxn>
                    <a:cxn ang="T11">
                      <a:pos x="T2" y="T3"/>
                    </a:cxn>
                    <a:cxn ang="T12">
                      <a:pos x="T4" y="T5"/>
                    </a:cxn>
                    <a:cxn ang="T13">
                      <a:pos x="T6" y="T7"/>
                    </a:cxn>
                    <a:cxn ang="T14">
                      <a:pos x="T8" y="T9"/>
                    </a:cxn>
                  </a:cxnLst>
                  <a:rect l="T15" t="T16" r="T17" b="T18"/>
                  <a:pathLst>
                    <a:path w="55" h="23">
                      <a:moveTo>
                        <a:pt x="55" y="23"/>
                      </a:moveTo>
                      <a:lnTo>
                        <a:pt x="0" y="16"/>
                      </a:lnTo>
                      <a:lnTo>
                        <a:pt x="0" y="0"/>
                      </a:lnTo>
                      <a:lnTo>
                        <a:pt x="55" y="7"/>
                      </a:lnTo>
                      <a:lnTo>
                        <a:pt x="55" y="23"/>
                      </a:lnTo>
                      <a:close/>
                    </a:path>
                  </a:pathLst>
                </a:custGeom>
                <a:solidFill>
                  <a:srgbClr val="5B7695"/>
                </a:solidFill>
                <a:ln w="9525">
                  <a:noFill/>
                  <a:round/>
                </a:ln>
              </p:spPr>
              <p:txBody>
                <a:bodyPr/>
                <a:lstStyle/>
                <a:p>
                  <a:pPr>
                    <a:buNone/>
                  </a:pPr>
                  <a:endParaRPr lang="zh-CN" altLang="en-US">
                    <a:latin typeface="+mn-ea"/>
                  </a:endParaRPr>
                </a:p>
              </p:txBody>
            </p:sp>
            <p:sp>
              <p:nvSpPr>
                <p:cNvPr id="183" name="Freeform 1864"/>
                <p:cNvSpPr>
                  <a:spLocks noChangeAspect="1"/>
                </p:cNvSpPr>
                <p:nvPr/>
              </p:nvSpPr>
              <p:spPr bwMode="auto">
                <a:xfrm>
                  <a:off x="3224" y="2178"/>
                  <a:ext cx="74" cy="14"/>
                </a:xfrm>
                <a:custGeom>
                  <a:avLst/>
                  <a:gdLst>
                    <a:gd name="T0" fmla="*/ 55 w 74"/>
                    <a:gd name="T1" fmla="*/ 14 h 14"/>
                    <a:gd name="T2" fmla="*/ 0 w 74"/>
                    <a:gd name="T3" fmla="*/ 7 h 14"/>
                    <a:gd name="T4" fmla="*/ 22 w 74"/>
                    <a:gd name="T5" fmla="*/ 0 h 14"/>
                    <a:gd name="T6" fmla="*/ 74 w 74"/>
                    <a:gd name="T7" fmla="*/ 4 h 14"/>
                    <a:gd name="T8" fmla="*/ 55 w 74"/>
                    <a:gd name="T9" fmla="*/ 14 h 14"/>
                    <a:gd name="T10" fmla="*/ 0 60000 65536"/>
                    <a:gd name="T11" fmla="*/ 0 60000 65536"/>
                    <a:gd name="T12" fmla="*/ 0 60000 65536"/>
                    <a:gd name="T13" fmla="*/ 0 60000 65536"/>
                    <a:gd name="T14" fmla="*/ 0 60000 65536"/>
                    <a:gd name="T15" fmla="*/ 0 w 74"/>
                    <a:gd name="T16" fmla="*/ 0 h 14"/>
                    <a:gd name="T17" fmla="*/ 74 w 74"/>
                    <a:gd name="T18" fmla="*/ 14 h 14"/>
                  </a:gdLst>
                  <a:ahLst/>
                  <a:cxnLst>
                    <a:cxn ang="T10">
                      <a:pos x="T0" y="T1"/>
                    </a:cxn>
                    <a:cxn ang="T11">
                      <a:pos x="T2" y="T3"/>
                    </a:cxn>
                    <a:cxn ang="T12">
                      <a:pos x="T4" y="T5"/>
                    </a:cxn>
                    <a:cxn ang="T13">
                      <a:pos x="T6" y="T7"/>
                    </a:cxn>
                    <a:cxn ang="T14">
                      <a:pos x="T8" y="T9"/>
                    </a:cxn>
                  </a:cxnLst>
                  <a:rect l="T15" t="T16" r="T17" b="T18"/>
                  <a:pathLst>
                    <a:path w="74" h="14">
                      <a:moveTo>
                        <a:pt x="55" y="14"/>
                      </a:moveTo>
                      <a:lnTo>
                        <a:pt x="0" y="7"/>
                      </a:lnTo>
                      <a:lnTo>
                        <a:pt x="22" y="0"/>
                      </a:lnTo>
                      <a:lnTo>
                        <a:pt x="74" y="4"/>
                      </a:lnTo>
                      <a:lnTo>
                        <a:pt x="55" y="14"/>
                      </a:lnTo>
                      <a:close/>
                    </a:path>
                  </a:pathLst>
                </a:custGeom>
                <a:solidFill>
                  <a:srgbClr val="8AA5BC"/>
                </a:solidFill>
                <a:ln w="9525">
                  <a:noFill/>
                  <a:round/>
                </a:ln>
              </p:spPr>
              <p:txBody>
                <a:bodyPr/>
                <a:lstStyle/>
                <a:p>
                  <a:pPr>
                    <a:buNone/>
                  </a:pPr>
                  <a:endParaRPr lang="zh-CN" altLang="en-US">
                    <a:latin typeface="+mn-ea"/>
                  </a:endParaRPr>
                </a:p>
              </p:txBody>
            </p:sp>
            <p:sp>
              <p:nvSpPr>
                <p:cNvPr id="184" name="Freeform 1865"/>
                <p:cNvSpPr>
                  <a:spLocks noChangeAspect="1"/>
                </p:cNvSpPr>
                <p:nvPr/>
              </p:nvSpPr>
              <p:spPr bwMode="auto">
                <a:xfrm>
                  <a:off x="3279" y="2182"/>
                  <a:ext cx="19" cy="26"/>
                </a:xfrm>
                <a:custGeom>
                  <a:avLst/>
                  <a:gdLst>
                    <a:gd name="T0" fmla="*/ 19 w 19"/>
                    <a:gd name="T1" fmla="*/ 19 h 26"/>
                    <a:gd name="T2" fmla="*/ 0 w 19"/>
                    <a:gd name="T3" fmla="*/ 26 h 26"/>
                    <a:gd name="T4" fmla="*/ 0 w 19"/>
                    <a:gd name="T5" fmla="*/ 10 h 26"/>
                    <a:gd name="T6" fmla="*/ 19 w 19"/>
                    <a:gd name="T7" fmla="*/ 0 h 26"/>
                    <a:gd name="T8" fmla="*/ 19 w 19"/>
                    <a:gd name="T9" fmla="*/ 19 h 26"/>
                    <a:gd name="T10" fmla="*/ 0 60000 65536"/>
                    <a:gd name="T11" fmla="*/ 0 60000 65536"/>
                    <a:gd name="T12" fmla="*/ 0 60000 65536"/>
                    <a:gd name="T13" fmla="*/ 0 60000 65536"/>
                    <a:gd name="T14" fmla="*/ 0 60000 65536"/>
                    <a:gd name="T15" fmla="*/ 0 w 19"/>
                    <a:gd name="T16" fmla="*/ 0 h 26"/>
                    <a:gd name="T17" fmla="*/ 19 w 19"/>
                    <a:gd name="T18" fmla="*/ 26 h 26"/>
                  </a:gdLst>
                  <a:ahLst/>
                  <a:cxnLst>
                    <a:cxn ang="T10">
                      <a:pos x="T0" y="T1"/>
                    </a:cxn>
                    <a:cxn ang="T11">
                      <a:pos x="T2" y="T3"/>
                    </a:cxn>
                    <a:cxn ang="T12">
                      <a:pos x="T4" y="T5"/>
                    </a:cxn>
                    <a:cxn ang="T13">
                      <a:pos x="T6" y="T7"/>
                    </a:cxn>
                    <a:cxn ang="T14">
                      <a:pos x="T8" y="T9"/>
                    </a:cxn>
                  </a:cxnLst>
                  <a:rect l="T15" t="T16" r="T17" b="T18"/>
                  <a:pathLst>
                    <a:path w="19" h="26">
                      <a:moveTo>
                        <a:pt x="19" y="19"/>
                      </a:moveTo>
                      <a:lnTo>
                        <a:pt x="0" y="26"/>
                      </a:lnTo>
                      <a:lnTo>
                        <a:pt x="0" y="10"/>
                      </a:lnTo>
                      <a:lnTo>
                        <a:pt x="19" y="0"/>
                      </a:lnTo>
                      <a:lnTo>
                        <a:pt x="19" y="19"/>
                      </a:lnTo>
                      <a:close/>
                    </a:path>
                  </a:pathLst>
                </a:custGeom>
                <a:solidFill>
                  <a:srgbClr val="446487"/>
                </a:solidFill>
                <a:ln w="9525">
                  <a:noFill/>
                  <a:round/>
                </a:ln>
              </p:spPr>
              <p:txBody>
                <a:bodyPr/>
                <a:lstStyle/>
                <a:p>
                  <a:pPr>
                    <a:buNone/>
                  </a:pPr>
                  <a:endParaRPr lang="zh-CN" altLang="en-US">
                    <a:latin typeface="+mn-ea"/>
                  </a:endParaRPr>
                </a:p>
              </p:txBody>
            </p:sp>
            <p:sp>
              <p:nvSpPr>
                <p:cNvPr id="185" name="Freeform 1866"/>
                <p:cNvSpPr>
                  <a:spLocks noChangeAspect="1"/>
                </p:cNvSpPr>
                <p:nvPr/>
              </p:nvSpPr>
              <p:spPr bwMode="auto">
                <a:xfrm>
                  <a:off x="3229" y="2187"/>
                  <a:ext cx="14" cy="14"/>
                </a:xfrm>
                <a:custGeom>
                  <a:avLst/>
                  <a:gdLst>
                    <a:gd name="T0" fmla="*/ 180 w 6"/>
                    <a:gd name="T1" fmla="*/ 86 h 6"/>
                    <a:gd name="T2" fmla="*/ 86 w 6"/>
                    <a:gd name="T3" fmla="*/ 180 h 6"/>
                    <a:gd name="T4" fmla="*/ 0 w 6"/>
                    <a:gd name="T5" fmla="*/ 86 h 6"/>
                    <a:gd name="T6" fmla="*/ 86 w 6"/>
                    <a:gd name="T7" fmla="*/ 0 h 6"/>
                    <a:gd name="T8" fmla="*/ 180 w 6"/>
                    <a:gd name="T9" fmla="*/ 86 h 6"/>
                    <a:gd name="T10" fmla="*/ 0 60000 65536"/>
                    <a:gd name="T11" fmla="*/ 0 60000 65536"/>
                    <a:gd name="T12" fmla="*/ 0 60000 65536"/>
                    <a:gd name="T13" fmla="*/ 0 60000 65536"/>
                    <a:gd name="T14" fmla="*/ 0 60000 65536"/>
                    <a:gd name="T15" fmla="*/ 0 w 6"/>
                    <a:gd name="T16" fmla="*/ 0 h 6"/>
                    <a:gd name="T17" fmla="*/ 6 w 6"/>
                    <a:gd name="T18" fmla="*/ 6 h 6"/>
                  </a:gdLst>
                  <a:ahLst/>
                  <a:cxnLst>
                    <a:cxn ang="T10">
                      <a:pos x="T0" y="T1"/>
                    </a:cxn>
                    <a:cxn ang="T11">
                      <a:pos x="T2" y="T3"/>
                    </a:cxn>
                    <a:cxn ang="T12">
                      <a:pos x="T4" y="T5"/>
                    </a:cxn>
                    <a:cxn ang="T13">
                      <a:pos x="T6" y="T7"/>
                    </a:cxn>
                    <a:cxn ang="T14">
                      <a:pos x="T8" y="T9"/>
                    </a:cxn>
                  </a:cxnLst>
                  <a:rect l="T15" t="T16" r="T17" b="T18"/>
                  <a:pathLst>
                    <a:path w="6" h="6">
                      <a:moveTo>
                        <a:pt x="6" y="3"/>
                      </a:moveTo>
                      <a:cubicBezTo>
                        <a:pt x="6" y="4"/>
                        <a:pt x="5" y="6"/>
                        <a:pt x="3" y="6"/>
                      </a:cubicBezTo>
                      <a:cubicBezTo>
                        <a:pt x="1" y="5"/>
                        <a:pt x="0" y="4"/>
                        <a:pt x="0" y="3"/>
                      </a:cubicBezTo>
                      <a:cubicBezTo>
                        <a:pt x="0" y="2"/>
                        <a:pt x="1" y="0"/>
                        <a:pt x="3" y="0"/>
                      </a:cubicBezTo>
                      <a:cubicBezTo>
                        <a:pt x="5" y="1"/>
                        <a:pt x="6" y="2"/>
                        <a:pt x="6" y="3"/>
                      </a:cubicBezTo>
                    </a:path>
                  </a:pathLst>
                </a:custGeom>
                <a:solidFill>
                  <a:srgbClr val="FFFFFF"/>
                </a:solidFill>
                <a:ln w="9525">
                  <a:noFill/>
                  <a:round/>
                </a:ln>
              </p:spPr>
              <p:txBody>
                <a:bodyPr/>
                <a:lstStyle/>
                <a:p>
                  <a:pPr>
                    <a:buNone/>
                  </a:pPr>
                  <a:endParaRPr lang="zh-CN" altLang="en-US">
                    <a:latin typeface="+mn-ea"/>
                  </a:endParaRPr>
                </a:p>
              </p:txBody>
            </p:sp>
            <p:sp>
              <p:nvSpPr>
                <p:cNvPr id="186" name="Freeform 1867"/>
                <p:cNvSpPr>
                  <a:spLocks noChangeAspect="1"/>
                </p:cNvSpPr>
                <p:nvPr/>
              </p:nvSpPr>
              <p:spPr bwMode="auto">
                <a:xfrm>
                  <a:off x="3258" y="2192"/>
                  <a:ext cx="16" cy="12"/>
                </a:xfrm>
                <a:custGeom>
                  <a:avLst/>
                  <a:gdLst>
                    <a:gd name="T0" fmla="*/ 194 w 7"/>
                    <a:gd name="T1" fmla="*/ 98 h 5"/>
                    <a:gd name="T2" fmla="*/ 110 w 7"/>
                    <a:gd name="T3" fmla="*/ 168 h 5"/>
                    <a:gd name="T4" fmla="*/ 0 w 7"/>
                    <a:gd name="T5" fmla="*/ 70 h 5"/>
                    <a:gd name="T6" fmla="*/ 110 w 7"/>
                    <a:gd name="T7" fmla="*/ 0 h 5"/>
                    <a:gd name="T8" fmla="*/ 194 w 7"/>
                    <a:gd name="T9" fmla="*/ 98 h 5"/>
                    <a:gd name="T10" fmla="*/ 0 60000 65536"/>
                    <a:gd name="T11" fmla="*/ 0 60000 65536"/>
                    <a:gd name="T12" fmla="*/ 0 60000 65536"/>
                    <a:gd name="T13" fmla="*/ 0 60000 65536"/>
                    <a:gd name="T14" fmla="*/ 0 60000 65536"/>
                    <a:gd name="T15" fmla="*/ 0 w 7"/>
                    <a:gd name="T16" fmla="*/ 0 h 5"/>
                    <a:gd name="T17" fmla="*/ 7 w 7"/>
                    <a:gd name="T18" fmla="*/ 5 h 5"/>
                  </a:gdLst>
                  <a:ahLst/>
                  <a:cxnLst>
                    <a:cxn ang="T10">
                      <a:pos x="T0" y="T1"/>
                    </a:cxn>
                    <a:cxn ang="T11">
                      <a:pos x="T2" y="T3"/>
                    </a:cxn>
                    <a:cxn ang="T12">
                      <a:pos x="T4" y="T5"/>
                    </a:cxn>
                    <a:cxn ang="T13">
                      <a:pos x="T6" y="T7"/>
                    </a:cxn>
                    <a:cxn ang="T14">
                      <a:pos x="T8" y="T9"/>
                    </a:cxn>
                  </a:cxnLst>
                  <a:rect l="T15" t="T16" r="T17" b="T18"/>
                  <a:pathLst>
                    <a:path w="7" h="5">
                      <a:moveTo>
                        <a:pt x="7" y="3"/>
                      </a:moveTo>
                      <a:cubicBezTo>
                        <a:pt x="7" y="4"/>
                        <a:pt x="5" y="5"/>
                        <a:pt x="4" y="5"/>
                      </a:cubicBezTo>
                      <a:cubicBezTo>
                        <a:pt x="2" y="5"/>
                        <a:pt x="0" y="4"/>
                        <a:pt x="0" y="2"/>
                      </a:cubicBezTo>
                      <a:cubicBezTo>
                        <a:pt x="0" y="1"/>
                        <a:pt x="2" y="0"/>
                        <a:pt x="4" y="0"/>
                      </a:cubicBezTo>
                      <a:cubicBezTo>
                        <a:pt x="5" y="0"/>
                        <a:pt x="7" y="1"/>
                        <a:pt x="7" y="3"/>
                      </a:cubicBezTo>
                    </a:path>
                  </a:pathLst>
                </a:custGeom>
                <a:solidFill>
                  <a:srgbClr val="FFFFFF"/>
                </a:solidFill>
                <a:ln w="9525">
                  <a:noFill/>
                  <a:round/>
                </a:ln>
              </p:spPr>
              <p:txBody>
                <a:bodyPr/>
                <a:lstStyle/>
                <a:p>
                  <a:pPr>
                    <a:buNone/>
                  </a:pPr>
                  <a:endParaRPr lang="zh-CN" altLang="en-US">
                    <a:latin typeface="+mn-ea"/>
                  </a:endParaRPr>
                </a:p>
              </p:txBody>
            </p:sp>
            <p:sp>
              <p:nvSpPr>
                <p:cNvPr id="187" name="Freeform 1868"/>
                <p:cNvSpPr>
                  <a:spLocks noChangeAspect="1"/>
                </p:cNvSpPr>
                <p:nvPr/>
              </p:nvSpPr>
              <p:spPr bwMode="auto">
                <a:xfrm>
                  <a:off x="3236" y="2187"/>
                  <a:ext cx="31" cy="7"/>
                </a:xfrm>
                <a:custGeom>
                  <a:avLst/>
                  <a:gdLst>
                    <a:gd name="T0" fmla="*/ 0 w 31"/>
                    <a:gd name="T1" fmla="*/ 0 h 7"/>
                    <a:gd name="T2" fmla="*/ 31 w 31"/>
                    <a:gd name="T3" fmla="*/ 5 h 7"/>
                    <a:gd name="T4" fmla="*/ 31 w 31"/>
                    <a:gd name="T5" fmla="*/ 5 h 7"/>
                    <a:gd name="T6" fmla="*/ 31 w 31"/>
                    <a:gd name="T7" fmla="*/ 7 h 7"/>
                    <a:gd name="T8" fmla="*/ 3 w 31"/>
                    <a:gd name="T9" fmla="*/ 5 h 7"/>
                    <a:gd name="T10" fmla="*/ 0 w 31"/>
                    <a:gd name="T11" fmla="*/ 0 h 7"/>
                    <a:gd name="T12" fmla="*/ 0 60000 65536"/>
                    <a:gd name="T13" fmla="*/ 0 60000 65536"/>
                    <a:gd name="T14" fmla="*/ 0 60000 65536"/>
                    <a:gd name="T15" fmla="*/ 0 60000 65536"/>
                    <a:gd name="T16" fmla="*/ 0 60000 65536"/>
                    <a:gd name="T17" fmla="*/ 0 60000 65536"/>
                    <a:gd name="T18" fmla="*/ 0 w 31"/>
                    <a:gd name="T19" fmla="*/ 0 h 7"/>
                    <a:gd name="T20" fmla="*/ 31 w 31"/>
                    <a:gd name="T21" fmla="*/ 7 h 7"/>
                  </a:gdLst>
                  <a:ahLst/>
                  <a:cxnLst>
                    <a:cxn ang="T12">
                      <a:pos x="T0" y="T1"/>
                    </a:cxn>
                    <a:cxn ang="T13">
                      <a:pos x="T2" y="T3"/>
                    </a:cxn>
                    <a:cxn ang="T14">
                      <a:pos x="T4" y="T5"/>
                    </a:cxn>
                    <a:cxn ang="T15">
                      <a:pos x="T6" y="T7"/>
                    </a:cxn>
                    <a:cxn ang="T16">
                      <a:pos x="T8" y="T9"/>
                    </a:cxn>
                    <a:cxn ang="T17">
                      <a:pos x="T10" y="T11"/>
                    </a:cxn>
                  </a:cxnLst>
                  <a:rect l="T18" t="T19" r="T20" b="T21"/>
                  <a:pathLst>
                    <a:path w="31" h="7">
                      <a:moveTo>
                        <a:pt x="0" y="0"/>
                      </a:moveTo>
                      <a:lnTo>
                        <a:pt x="31" y="5"/>
                      </a:lnTo>
                      <a:lnTo>
                        <a:pt x="31" y="7"/>
                      </a:lnTo>
                      <a:lnTo>
                        <a:pt x="3" y="5"/>
                      </a:lnTo>
                      <a:lnTo>
                        <a:pt x="0" y="0"/>
                      </a:lnTo>
                      <a:close/>
                    </a:path>
                  </a:pathLst>
                </a:custGeom>
                <a:solidFill>
                  <a:srgbClr val="FFFFFF"/>
                </a:solidFill>
                <a:ln w="9525">
                  <a:noFill/>
                  <a:round/>
                </a:ln>
              </p:spPr>
              <p:txBody>
                <a:bodyPr/>
                <a:lstStyle/>
                <a:p>
                  <a:pPr>
                    <a:buNone/>
                  </a:pPr>
                  <a:endParaRPr lang="zh-CN" altLang="en-US">
                    <a:latin typeface="+mn-ea"/>
                  </a:endParaRPr>
                </a:p>
              </p:txBody>
            </p:sp>
            <p:sp>
              <p:nvSpPr>
                <p:cNvPr id="188" name="Rectangle 1869"/>
                <p:cNvSpPr>
                  <a:spLocks noChangeAspect="1" noChangeArrowheads="1"/>
                </p:cNvSpPr>
                <p:nvPr/>
              </p:nvSpPr>
              <p:spPr bwMode="auto">
                <a:xfrm>
                  <a:off x="3286" y="2093"/>
                  <a:ext cx="14" cy="257"/>
                </a:xfrm>
                <a:prstGeom prst="rect">
                  <a:avLst/>
                </a:prstGeom>
                <a:solidFill>
                  <a:srgbClr val="D2DAE4"/>
                </a:solidFill>
                <a:ln w="9525">
                  <a:noFill/>
                  <a:miter lim="800000"/>
                </a:ln>
              </p:spPr>
              <p:txBody>
                <a:bodyPr/>
                <a:lstStyle/>
                <a:p>
                  <a:pPr>
                    <a:buNone/>
                  </a:pPr>
                  <a:endParaRPr lang="zh-CN" altLang="en-US">
                    <a:latin typeface="+mn-ea"/>
                  </a:endParaRPr>
                </a:p>
              </p:txBody>
            </p:sp>
            <p:sp>
              <p:nvSpPr>
                <p:cNvPr id="189" name="Freeform 1870"/>
                <p:cNvSpPr>
                  <a:spLocks noChangeAspect="1"/>
                </p:cNvSpPr>
                <p:nvPr/>
              </p:nvSpPr>
              <p:spPr bwMode="auto">
                <a:xfrm>
                  <a:off x="3194" y="2516"/>
                  <a:ext cx="118" cy="30"/>
                </a:xfrm>
                <a:custGeom>
                  <a:avLst/>
                  <a:gdLst>
                    <a:gd name="T0" fmla="*/ 0 w 50"/>
                    <a:gd name="T1" fmla="*/ 0 h 13"/>
                    <a:gd name="T2" fmla="*/ 0 w 50"/>
                    <a:gd name="T3" fmla="*/ 28 h 13"/>
                    <a:gd name="T4" fmla="*/ 1548 w 50"/>
                    <a:gd name="T5" fmla="*/ 256 h 13"/>
                    <a:gd name="T6" fmla="*/ 1548 w 50"/>
                    <a:gd name="T7" fmla="*/ 196 h 13"/>
                    <a:gd name="T8" fmla="*/ 0 w 50"/>
                    <a:gd name="T9" fmla="*/ 0 h 13"/>
                    <a:gd name="T10" fmla="*/ 0 60000 65536"/>
                    <a:gd name="T11" fmla="*/ 0 60000 65536"/>
                    <a:gd name="T12" fmla="*/ 0 60000 65536"/>
                    <a:gd name="T13" fmla="*/ 0 60000 65536"/>
                    <a:gd name="T14" fmla="*/ 0 60000 65536"/>
                    <a:gd name="T15" fmla="*/ 0 w 50"/>
                    <a:gd name="T16" fmla="*/ 0 h 13"/>
                    <a:gd name="T17" fmla="*/ 50 w 50"/>
                    <a:gd name="T18" fmla="*/ 13 h 13"/>
                  </a:gdLst>
                  <a:ahLst/>
                  <a:cxnLst>
                    <a:cxn ang="T10">
                      <a:pos x="T0" y="T1"/>
                    </a:cxn>
                    <a:cxn ang="T11">
                      <a:pos x="T2" y="T3"/>
                    </a:cxn>
                    <a:cxn ang="T12">
                      <a:pos x="T4" y="T5"/>
                    </a:cxn>
                    <a:cxn ang="T13">
                      <a:pos x="T6" y="T7"/>
                    </a:cxn>
                    <a:cxn ang="T14">
                      <a:pos x="T8" y="T9"/>
                    </a:cxn>
                  </a:cxnLst>
                  <a:rect l="T15" t="T16" r="T17" b="T18"/>
                  <a:pathLst>
                    <a:path w="50" h="13">
                      <a:moveTo>
                        <a:pt x="0" y="0"/>
                      </a:moveTo>
                      <a:cubicBezTo>
                        <a:pt x="0" y="1"/>
                        <a:pt x="0" y="1"/>
                        <a:pt x="0" y="1"/>
                      </a:cubicBezTo>
                      <a:cubicBezTo>
                        <a:pt x="33" y="13"/>
                        <a:pt x="50" y="9"/>
                        <a:pt x="50" y="9"/>
                      </a:cubicBezTo>
                      <a:cubicBezTo>
                        <a:pt x="50" y="7"/>
                        <a:pt x="50" y="7"/>
                        <a:pt x="50" y="7"/>
                      </a:cubicBezTo>
                      <a:cubicBezTo>
                        <a:pt x="32" y="11"/>
                        <a:pt x="2" y="0"/>
                        <a:pt x="0" y="0"/>
                      </a:cubicBezTo>
                    </a:path>
                  </a:pathLst>
                </a:custGeom>
                <a:solidFill>
                  <a:srgbClr val="FFFFFF"/>
                </a:solidFill>
                <a:ln w="9525">
                  <a:noFill/>
                  <a:round/>
                </a:ln>
              </p:spPr>
              <p:txBody>
                <a:bodyPr/>
                <a:lstStyle/>
                <a:p>
                  <a:pPr>
                    <a:buNone/>
                  </a:pPr>
                  <a:endParaRPr lang="zh-CN" altLang="en-US">
                    <a:latin typeface="+mn-ea"/>
                  </a:endParaRPr>
                </a:p>
              </p:txBody>
            </p:sp>
            <p:sp>
              <p:nvSpPr>
                <p:cNvPr id="190" name="Freeform 1871"/>
                <p:cNvSpPr>
                  <a:spLocks noChangeAspect="1"/>
                </p:cNvSpPr>
                <p:nvPr/>
              </p:nvSpPr>
              <p:spPr bwMode="auto">
                <a:xfrm>
                  <a:off x="3194" y="2513"/>
                  <a:ext cx="118" cy="31"/>
                </a:xfrm>
                <a:custGeom>
                  <a:avLst/>
                  <a:gdLst>
                    <a:gd name="T0" fmla="*/ 0 w 50"/>
                    <a:gd name="T1" fmla="*/ 0 h 13"/>
                    <a:gd name="T2" fmla="*/ 0 w 50"/>
                    <a:gd name="T3" fmla="*/ 29 h 13"/>
                    <a:gd name="T4" fmla="*/ 1548 w 50"/>
                    <a:gd name="T5" fmla="*/ 284 h 13"/>
                    <a:gd name="T6" fmla="*/ 1548 w 50"/>
                    <a:gd name="T7" fmla="*/ 255 h 13"/>
                    <a:gd name="T8" fmla="*/ 0 w 50"/>
                    <a:gd name="T9" fmla="*/ 0 h 13"/>
                    <a:gd name="T10" fmla="*/ 0 60000 65536"/>
                    <a:gd name="T11" fmla="*/ 0 60000 65536"/>
                    <a:gd name="T12" fmla="*/ 0 60000 65536"/>
                    <a:gd name="T13" fmla="*/ 0 60000 65536"/>
                    <a:gd name="T14" fmla="*/ 0 60000 65536"/>
                    <a:gd name="T15" fmla="*/ 0 w 50"/>
                    <a:gd name="T16" fmla="*/ 0 h 13"/>
                    <a:gd name="T17" fmla="*/ 50 w 50"/>
                    <a:gd name="T18" fmla="*/ 13 h 13"/>
                  </a:gdLst>
                  <a:ahLst/>
                  <a:cxnLst>
                    <a:cxn ang="T10">
                      <a:pos x="T0" y="T1"/>
                    </a:cxn>
                    <a:cxn ang="T11">
                      <a:pos x="T2" y="T3"/>
                    </a:cxn>
                    <a:cxn ang="T12">
                      <a:pos x="T4" y="T5"/>
                    </a:cxn>
                    <a:cxn ang="T13">
                      <a:pos x="T6" y="T7"/>
                    </a:cxn>
                    <a:cxn ang="T14">
                      <a:pos x="T8" y="T9"/>
                    </a:cxn>
                  </a:cxnLst>
                  <a:rect l="T15" t="T16" r="T17" b="T18"/>
                  <a:pathLst>
                    <a:path w="50" h="13">
                      <a:moveTo>
                        <a:pt x="0" y="0"/>
                      </a:moveTo>
                      <a:cubicBezTo>
                        <a:pt x="0" y="1"/>
                        <a:pt x="0" y="1"/>
                        <a:pt x="0" y="1"/>
                      </a:cubicBezTo>
                      <a:cubicBezTo>
                        <a:pt x="33" y="13"/>
                        <a:pt x="50" y="9"/>
                        <a:pt x="50" y="9"/>
                      </a:cubicBezTo>
                      <a:cubicBezTo>
                        <a:pt x="50" y="8"/>
                        <a:pt x="50" y="8"/>
                        <a:pt x="50" y="8"/>
                      </a:cubicBezTo>
                      <a:cubicBezTo>
                        <a:pt x="32" y="11"/>
                        <a:pt x="2" y="1"/>
                        <a:pt x="0" y="0"/>
                      </a:cubicBezTo>
                    </a:path>
                  </a:pathLst>
                </a:custGeom>
                <a:solidFill>
                  <a:srgbClr val="446487"/>
                </a:solidFill>
                <a:ln w="9525">
                  <a:noFill/>
                  <a:round/>
                </a:ln>
              </p:spPr>
              <p:txBody>
                <a:bodyPr/>
                <a:lstStyle/>
                <a:p>
                  <a:pPr>
                    <a:buNone/>
                  </a:pPr>
                  <a:endParaRPr lang="zh-CN" altLang="en-US">
                    <a:latin typeface="+mn-ea"/>
                  </a:endParaRPr>
                </a:p>
              </p:txBody>
            </p:sp>
            <p:sp>
              <p:nvSpPr>
                <p:cNvPr id="191" name="Freeform 1872"/>
                <p:cNvSpPr>
                  <a:spLocks noChangeAspect="1"/>
                </p:cNvSpPr>
                <p:nvPr/>
              </p:nvSpPr>
              <p:spPr bwMode="auto">
                <a:xfrm>
                  <a:off x="3194" y="2029"/>
                  <a:ext cx="118" cy="28"/>
                </a:xfrm>
                <a:custGeom>
                  <a:avLst/>
                  <a:gdLst>
                    <a:gd name="T0" fmla="*/ 0 w 50"/>
                    <a:gd name="T1" fmla="*/ 0 h 12"/>
                    <a:gd name="T2" fmla="*/ 0 w 50"/>
                    <a:gd name="T3" fmla="*/ 28 h 12"/>
                    <a:gd name="T4" fmla="*/ 1548 w 50"/>
                    <a:gd name="T5" fmla="*/ 201 h 12"/>
                    <a:gd name="T6" fmla="*/ 1548 w 50"/>
                    <a:gd name="T7" fmla="*/ 180 h 12"/>
                    <a:gd name="T8" fmla="*/ 0 w 50"/>
                    <a:gd name="T9" fmla="*/ 0 h 12"/>
                    <a:gd name="T10" fmla="*/ 0 60000 65536"/>
                    <a:gd name="T11" fmla="*/ 0 60000 65536"/>
                    <a:gd name="T12" fmla="*/ 0 60000 65536"/>
                    <a:gd name="T13" fmla="*/ 0 60000 65536"/>
                    <a:gd name="T14" fmla="*/ 0 60000 65536"/>
                    <a:gd name="T15" fmla="*/ 0 w 50"/>
                    <a:gd name="T16" fmla="*/ 0 h 12"/>
                    <a:gd name="T17" fmla="*/ 50 w 50"/>
                    <a:gd name="T18" fmla="*/ 12 h 12"/>
                  </a:gdLst>
                  <a:ahLst/>
                  <a:cxnLst>
                    <a:cxn ang="T10">
                      <a:pos x="T0" y="T1"/>
                    </a:cxn>
                    <a:cxn ang="T11">
                      <a:pos x="T2" y="T3"/>
                    </a:cxn>
                    <a:cxn ang="T12">
                      <a:pos x="T4" y="T5"/>
                    </a:cxn>
                    <a:cxn ang="T13">
                      <a:pos x="T6" y="T7"/>
                    </a:cxn>
                    <a:cxn ang="T14">
                      <a:pos x="T8" y="T9"/>
                    </a:cxn>
                  </a:cxnLst>
                  <a:rect l="T15" t="T16" r="T17" b="T18"/>
                  <a:pathLst>
                    <a:path w="50" h="12">
                      <a:moveTo>
                        <a:pt x="0" y="0"/>
                      </a:moveTo>
                      <a:cubicBezTo>
                        <a:pt x="0" y="1"/>
                        <a:pt x="0" y="1"/>
                        <a:pt x="0" y="1"/>
                      </a:cubicBezTo>
                      <a:cubicBezTo>
                        <a:pt x="33" y="12"/>
                        <a:pt x="50" y="7"/>
                        <a:pt x="50" y="7"/>
                      </a:cubicBezTo>
                      <a:cubicBezTo>
                        <a:pt x="50" y="6"/>
                        <a:pt x="50" y="6"/>
                        <a:pt x="50" y="6"/>
                      </a:cubicBezTo>
                      <a:cubicBezTo>
                        <a:pt x="32" y="10"/>
                        <a:pt x="2" y="0"/>
                        <a:pt x="0" y="0"/>
                      </a:cubicBezTo>
                    </a:path>
                  </a:pathLst>
                </a:custGeom>
                <a:solidFill>
                  <a:srgbClr val="FFFFFF"/>
                </a:solidFill>
                <a:ln w="9525">
                  <a:noFill/>
                  <a:round/>
                </a:ln>
              </p:spPr>
              <p:txBody>
                <a:bodyPr/>
                <a:lstStyle/>
                <a:p>
                  <a:pPr>
                    <a:buNone/>
                  </a:pPr>
                  <a:endParaRPr lang="zh-CN" altLang="en-US">
                    <a:latin typeface="+mn-ea"/>
                  </a:endParaRPr>
                </a:p>
              </p:txBody>
            </p:sp>
            <p:sp>
              <p:nvSpPr>
                <p:cNvPr id="192" name="Freeform 1873"/>
                <p:cNvSpPr>
                  <a:spLocks noChangeAspect="1"/>
                </p:cNvSpPr>
                <p:nvPr/>
              </p:nvSpPr>
              <p:spPr bwMode="auto">
                <a:xfrm>
                  <a:off x="3194" y="2027"/>
                  <a:ext cx="118" cy="28"/>
                </a:xfrm>
                <a:custGeom>
                  <a:avLst/>
                  <a:gdLst>
                    <a:gd name="T0" fmla="*/ 0 w 50"/>
                    <a:gd name="T1" fmla="*/ 0 h 12"/>
                    <a:gd name="T2" fmla="*/ 0 w 50"/>
                    <a:gd name="T3" fmla="*/ 28 h 12"/>
                    <a:gd name="T4" fmla="*/ 1548 w 50"/>
                    <a:gd name="T5" fmla="*/ 240 h 12"/>
                    <a:gd name="T6" fmla="*/ 1548 w 50"/>
                    <a:gd name="T7" fmla="*/ 180 h 12"/>
                    <a:gd name="T8" fmla="*/ 0 w 50"/>
                    <a:gd name="T9" fmla="*/ 0 h 12"/>
                    <a:gd name="T10" fmla="*/ 0 60000 65536"/>
                    <a:gd name="T11" fmla="*/ 0 60000 65536"/>
                    <a:gd name="T12" fmla="*/ 0 60000 65536"/>
                    <a:gd name="T13" fmla="*/ 0 60000 65536"/>
                    <a:gd name="T14" fmla="*/ 0 60000 65536"/>
                    <a:gd name="T15" fmla="*/ 0 w 50"/>
                    <a:gd name="T16" fmla="*/ 0 h 12"/>
                    <a:gd name="T17" fmla="*/ 50 w 50"/>
                    <a:gd name="T18" fmla="*/ 12 h 12"/>
                  </a:gdLst>
                  <a:ahLst/>
                  <a:cxnLst>
                    <a:cxn ang="T10">
                      <a:pos x="T0" y="T1"/>
                    </a:cxn>
                    <a:cxn ang="T11">
                      <a:pos x="T2" y="T3"/>
                    </a:cxn>
                    <a:cxn ang="T12">
                      <a:pos x="T4" y="T5"/>
                    </a:cxn>
                    <a:cxn ang="T13">
                      <a:pos x="T6" y="T7"/>
                    </a:cxn>
                    <a:cxn ang="T14">
                      <a:pos x="T8" y="T9"/>
                    </a:cxn>
                  </a:cxnLst>
                  <a:rect l="T15" t="T16" r="T17" b="T18"/>
                  <a:pathLst>
                    <a:path w="50" h="12">
                      <a:moveTo>
                        <a:pt x="0" y="0"/>
                      </a:moveTo>
                      <a:cubicBezTo>
                        <a:pt x="0" y="1"/>
                        <a:pt x="0" y="1"/>
                        <a:pt x="0" y="1"/>
                      </a:cubicBezTo>
                      <a:cubicBezTo>
                        <a:pt x="33" y="12"/>
                        <a:pt x="50" y="8"/>
                        <a:pt x="50" y="8"/>
                      </a:cubicBezTo>
                      <a:cubicBezTo>
                        <a:pt x="50" y="6"/>
                        <a:pt x="50" y="6"/>
                        <a:pt x="50" y="6"/>
                      </a:cubicBezTo>
                      <a:cubicBezTo>
                        <a:pt x="32" y="10"/>
                        <a:pt x="2" y="1"/>
                        <a:pt x="0" y="0"/>
                      </a:cubicBezTo>
                    </a:path>
                  </a:pathLst>
                </a:custGeom>
                <a:solidFill>
                  <a:srgbClr val="446487"/>
                </a:solidFill>
                <a:ln w="9525">
                  <a:noFill/>
                  <a:round/>
                </a:ln>
              </p:spPr>
              <p:txBody>
                <a:bodyPr/>
                <a:lstStyle/>
                <a:p>
                  <a:pPr>
                    <a:buNone/>
                  </a:pPr>
                  <a:endParaRPr lang="zh-CN" altLang="en-US">
                    <a:latin typeface="+mn-ea"/>
                  </a:endParaRPr>
                </a:p>
              </p:txBody>
            </p:sp>
            <p:sp>
              <p:nvSpPr>
                <p:cNvPr id="193" name="Freeform 1874"/>
                <p:cNvSpPr>
                  <a:spLocks noChangeAspect="1"/>
                </p:cNvSpPr>
                <p:nvPr/>
              </p:nvSpPr>
              <p:spPr bwMode="auto">
                <a:xfrm>
                  <a:off x="3194" y="2530"/>
                  <a:ext cx="118" cy="30"/>
                </a:xfrm>
                <a:custGeom>
                  <a:avLst/>
                  <a:gdLst>
                    <a:gd name="T0" fmla="*/ 0 w 50"/>
                    <a:gd name="T1" fmla="*/ 0 h 13"/>
                    <a:gd name="T2" fmla="*/ 0 w 50"/>
                    <a:gd name="T3" fmla="*/ 28 h 13"/>
                    <a:gd name="T4" fmla="*/ 1548 w 50"/>
                    <a:gd name="T5" fmla="*/ 256 h 13"/>
                    <a:gd name="T6" fmla="*/ 1548 w 50"/>
                    <a:gd name="T7" fmla="*/ 224 h 13"/>
                    <a:gd name="T8" fmla="*/ 0 w 50"/>
                    <a:gd name="T9" fmla="*/ 0 h 13"/>
                    <a:gd name="T10" fmla="*/ 0 60000 65536"/>
                    <a:gd name="T11" fmla="*/ 0 60000 65536"/>
                    <a:gd name="T12" fmla="*/ 0 60000 65536"/>
                    <a:gd name="T13" fmla="*/ 0 60000 65536"/>
                    <a:gd name="T14" fmla="*/ 0 60000 65536"/>
                    <a:gd name="T15" fmla="*/ 0 w 50"/>
                    <a:gd name="T16" fmla="*/ 0 h 13"/>
                    <a:gd name="T17" fmla="*/ 50 w 50"/>
                    <a:gd name="T18" fmla="*/ 13 h 13"/>
                  </a:gdLst>
                  <a:ahLst/>
                  <a:cxnLst>
                    <a:cxn ang="T10">
                      <a:pos x="T0" y="T1"/>
                    </a:cxn>
                    <a:cxn ang="T11">
                      <a:pos x="T2" y="T3"/>
                    </a:cxn>
                    <a:cxn ang="T12">
                      <a:pos x="T4" y="T5"/>
                    </a:cxn>
                    <a:cxn ang="T13">
                      <a:pos x="T6" y="T7"/>
                    </a:cxn>
                    <a:cxn ang="T14">
                      <a:pos x="T8" y="T9"/>
                    </a:cxn>
                  </a:cxnLst>
                  <a:rect l="T15" t="T16" r="T17" b="T18"/>
                  <a:pathLst>
                    <a:path w="50" h="13">
                      <a:moveTo>
                        <a:pt x="0" y="0"/>
                      </a:moveTo>
                      <a:cubicBezTo>
                        <a:pt x="0" y="1"/>
                        <a:pt x="0" y="1"/>
                        <a:pt x="0" y="1"/>
                      </a:cubicBezTo>
                      <a:cubicBezTo>
                        <a:pt x="33" y="13"/>
                        <a:pt x="50" y="9"/>
                        <a:pt x="50" y="9"/>
                      </a:cubicBezTo>
                      <a:cubicBezTo>
                        <a:pt x="50" y="8"/>
                        <a:pt x="50" y="8"/>
                        <a:pt x="50" y="8"/>
                      </a:cubicBezTo>
                      <a:cubicBezTo>
                        <a:pt x="32" y="11"/>
                        <a:pt x="2" y="1"/>
                        <a:pt x="0" y="0"/>
                      </a:cubicBezTo>
                    </a:path>
                  </a:pathLst>
                </a:custGeom>
                <a:solidFill>
                  <a:srgbClr val="FFFFFF"/>
                </a:solidFill>
                <a:ln w="9525">
                  <a:noFill/>
                  <a:round/>
                </a:ln>
              </p:spPr>
              <p:txBody>
                <a:bodyPr/>
                <a:lstStyle/>
                <a:p>
                  <a:pPr>
                    <a:buNone/>
                  </a:pPr>
                  <a:endParaRPr lang="zh-CN" altLang="en-US">
                    <a:latin typeface="+mn-ea"/>
                  </a:endParaRPr>
                </a:p>
              </p:txBody>
            </p:sp>
            <p:sp>
              <p:nvSpPr>
                <p:cNvPr id="194" name="Freeform 1875"/>
                <p:cNvSpPr>
                  <a:spLocks noChangeAspect="1"/>
                </p:cNvSpPr>
                <p:nvPr/>
              </p:nvSpPr>
              <p:spPr bwMode="auto">
                <a:xfrm>
                  <a:off x="3194" y="2527"/>
                  <a:ext cx="118" cy="31"/>
                </a:xfrm>
                <a:custGeom>
                  <a:avLst/>
                  <a:gdLst>
                    <a:gd name="T0" fmla="*/ 0 w 50"/>
                    <a:gd name="T1" fmla="*/ 0 h 13"/>
                    <a:gd name="T2" fmla="*/ 0 w 50"/>
                    <a:gd name="T3" fmla="*/ 69 h 13"/>
                    <a:gd name="T4" fmla="*/ 1548 w 50"/>
                    <a:gd name="T5" fmla="*/ 284 h 13"/>
                    <a:gd name="T6" fmla="*/ 1548 w 50"/>
                    <a:gd name="T7" fmla="*/ 255 h 13"/>
                    <a:gd name="T8" fmla="*/ 0 w 50"/>
                    <a:gd name="T9" fmla="*/ 0 h 13"/>
                    <a:gd name="T10" fmla="*/ 0 60000 65536"/>
                    <a:gd name="T11" fmla="*/ 0 60000 65536"/>
                    <a:gd name="T12" fmla="*/ 0 60000 65536"/>
                    <a:gd name="T13" fmla="*/ 0 60000 65536"/>
                    <a:gd name="T14" fmla="*/ 0 60000 65536"/>
                    <a:gd name="T15" fmla="*/ 0 w 50"/>
                    <a:gd name="T16" fmla="*/ 0 h 13"/>
                    <a:gd name="T17" fmla="*/ 50 w 50"/>
                    <a:gd name="T18" fmla="*/ 13 h 13"/>
                  </a:gdLst>
                  <a:ahLst/>
                  <a:cxnLst>
                    <a:cxn ang="T10">
                      <a:pos x="T0" y="T1"/>
                    </a:cxn>
                    <a:cxn ang="T11">
                      <a:pos x="T2" y="T3"/>
                    </a:cxn>
                    <a:cxn ang="T12">
                      <a:pos x="T4" y="T5"/>
                    </a:cxn>
                    <a:cxn ang="T13">
                      <a:pos x="T6" y="T7"/>
                    </a:cxn>
                    <a:cxn ang="T14">
                      <a:pos x="T8" y="T9"/>
                    </a:cxn>
                  </a:cxnLst>
                  <a:rect l="T15" t="T16" r="T17" b="T18"/>
                  <a:pathLst>
                    <a:path w="50" h="13">
                      <a:moveTo>
                        <a:pt x="0" y="0"/>
                      </a:moveTo>
                      <a:cubicBezTo>
                        <a:pt x="0" y="2"/>
                        <a:pt x="0" y="2"/>
                        <a:pt x="0" y="2"/>
                      </a:cubicBezTo>
                      <a:cubicBezTo>
                        <a:pt x="33" y="13"/>
                        <a:pt x="50" y="9"/>
                        <a:pt x="50" y="9"/>
                      </a:cubicBezTo>
                      <a:cubicBezTo>
                        <a:pt x="50" y="8"/>
                        <a:pt x="50" y="8"/>
                        <a:pt x="50" y="8"/>
                      </a:cubicBezTo>
                      <a:cubicBezTo>
                        <a:pt x="32" y="11"/>
                        <a:pt x="2" y="1"/>
                        <a:pt x="0" y="0"/>
                      </a:cubicBezTo>
                    </a:path>
                  </a:pathLst>
                </a:custGeom>
                <a:solidFill>
                  <a:srgbClr val="446487"/>
                </a:solidFill>
                <a:ln w="9525">
                  <a:noFill/>
                  <a:round/>
                </a:ln>
              </p:spPr>
              <p:txBody>
                <a:bodyPr/>
                <a:lstStyle/>
                <a:p>
                  <a:pPr>
                    <a:buNone/>
                  </a:pPr>
                  <a:endParaRPr lang="zh-CN" altLang="en-US">
                    <a:latin typeface="+mn-ea"/>
                  </a:endParaRPr>
                </a:p>
              </p:txBody>
            </p:sp>
            <p:sp>
              <p:nvSpPr>
                <p:cNvPr id="195" name="Freeform 1876"/>
                <p:cNvSpPr>
                  <a:spLocks noChangeAspect="1"/>
                </p:cNvSpPr>
                <p:nvPr/>
              </p:nvSpPr>
              <p:spPr bwMode="auto">
                <a:xfrm>
                  <a:off x="3194" y="2544"/>
                  <a:ext cx="118" cy="31"/>
                </a:xfrm>
                <a:custGeom>
                  <a:avLst/>
                  <a:gdLst>
                    <a:gd name="T0" fmla="*/ 0 w 50"/>
                    <a:gd name="T1" fmla="*/ 0 h 13"/>
                    <a:gd name="T2" fmla="*/ 0 w 50"/>
                    <a:gd name="T3" fmla="*/ 29 h 13"/>
                    <a:gd name="T4" fmla="*/ 1548 w 50"/>
                    <a:gd name="T5" fmla="*/ 284 h 13"/>
                    <a:gd name="T6" fmla="*/ 1548 w 50"/>
                    <a:gd name="T7" fmla="*/ 234 h 13"/>
                    <a:gd name="T8" fmla="*/ 0 w 50"/>
                    <a:gd name="T9" fmla="*/ 0 h 13"/>
                    <a:gd name="T10" fmla="*/ 0 60000 65536"/>
                    <a:gd name="T11" fmla="*/ 0 60000 65536"/>
                    <a:gd name="T12" fmla="*/ 0 60000 65536"/>
                    <a:gd name="T13" fmla="*/ 0 60000 65536"/>
                    <a:gd name="T14" fmla="*/ 0 60000 65536"/>
                    <a:gd name="T15" fmla="*/ 0 w 50"/>
                    <a:gd name="T16" fmla="*/ 0 h 13"/>
                    <a:gd name="T17" fmla="*/ 50 w 50"/>
                    <a:gd name="T18" fmla="*/ 13 h 13"/>
                  </a:gdLst>
                  <a:ahLst/>
                  <a:cxnLst>
                    <a:cxn ang="T10">
                      <a:pos x="T0" y="T1"/>
                    </a:cxn>
                    <a:cxn ang="T11">
                      <a:pos x="T2" y="T3"/>
                    </a:cxn>
                    <a:cxn ang="T12">
                      <a:pos x="T4" y="T5"/>
                    </a:cxn>
                    <a:cxn ang="T13">
                      <a:pos x="T6" y="T7"/>
                    </a:cxn>
                    <a:cxn ang="T14">
                      <a:pos x="T8" y="T9"/>
                    </a:cxn>
                  </a:cxnLst>
                  <a:rect l="T15" t="T16" r="T17" b="T18"/>
                  <a:pathLst>
                    <a:path w="50" h="13">
                      <a:moveTo>
                        <a:pt x="0" y="0"/>
                      </a:moveTo>
                      <a:cubicBezTo>
                        <a:pt x="0" y="1"/>
                        <a:pt x="0" y="1"/>
                        <a:pt x="0" y="1"/>
                      </a:cubicBezTo>
                      <a:cubicBezTo>
                        <a:pt x="33" y="13"/>
                        <a:pt x="50" y="9"/>
                        <a:pt x="50" y="9"/>
                      </a:cubicBezTo>
                      <a:cubicBezTo>
                        <a:pt x="50" y="7"/>
                        <a:pt x="50" y="7"/>
                        <a:pt x="50" y="7"/>
                      </a:cubicBezTo>
                      <a:cubicBezTo>
                        <a:pt x="32" y="11"/>
                        <a:pt x="2" y="0"/>
                        <a:pt x="0" y="0"/>
                      </a:cubicBezTo>
                    </a:path>
                  </a:pathLst>
                </a:custGeom>
                <a:solidFill>
                  <a:srgbClr val="FFFFFF"/>
                </a:solidFill>
                <a:ln w="9525">
                  <a:noFill/>
                  <a:round/>
                </a:ln>
              </p:spPr>
              <p:txBody>
                <a:bodyPr/>
                <a:lstStyle/>
                <a:p>
                  <a:pPr>
                    <a:buNone/>
                  </a:pPr>
                  <a:endParaRPr lang="zh-CN" altLang="en-US">
                    <a:latin typeface="+mn-ea"/>
                  </a:endParaRPr>
                </a:p>
              </p:txBody>
            </p:sp>
            <p:sp>
              <p:nvSpPr>
                <p:cNvPr id="196" name="Freeform 1877"/>
                <p:cNvSpPr>
                  <a:spLocks noChangeAspect="1"/>
                </p:cNvSpPr>
                <p:nvPr/>
              </p:nvSpPr>
              <p:spPr bwMode="auto">
                <a:xfrm>
                  <a:off x="3194" y="2542"/>
                  <a:ext cx="118" cy="30"/>
                </a:xfrm>
                <a:custGeom>
                  <a:avLst/>
                  <a:gdLst>
                    <a:gd name="T0" fmla="*/ 0 w 50"/>
                    <a:gd name="T1" fmla="*/ 0 h 13"/>
                    <a:gd name="T2" fmla="*/ 0 w 50"/>
                    <a:gd name="T3" fmla="*/ 28 h 13"/>
                    <a:gd name="T4" fmla="*/ 1548 w 50"/>
                    <a:gd name="T5" fmla="*/ 256 h 13"/>
                    <a:gd name="T6" fmla="*/ 1548 w 50"/>
                    <a:gd name="T7" fmla="*/ 224 h 13"/>
                    <a:gd name="T8" fmla="*/ 0 w 50"/>
                    <a:gd name="T9" fmla="*/ 0 h 13"/>
                    <a:gd name="T10" fmla="*/ 0 60000 65536"/>
                    <a:gd name="T11" fmla="*/ 0 60000 65536"/>
                    <a:gd name="T12" fmla="*/ 0 60000 65536"/>
                    <a:gd name="T13" fmla="*/ 0 60000 65536"/>
                    <a:gd name="T14" fmla="*/ 0 60000 65536"/>
                    <a:gd name="T15" fmla="*/ 0 w 50"/>
                    <a:gd name="T16" fmla="*/ 0 h 13"/>
                    <a:gd name="T17" fmla="*/ 50 w 50"/>
                    <a:gd name="T18" fmla="*/ 13 h 13"/>
                  </a:gdLst>
                  <a:ahLst/>
                  <a:cxnLst>
                    <a:cxn ang="T10">
                      <a:pos x="T0" y="T1"/>
                    </a:cxn>
                    <a:cxn ang="T11">
                      <a:pos x="T2" y="T3"/>
                    </a:cxn>
                    <a:cxn ang="T12">
                      <a:pos x="T4" y="T5"/>
                    </a:cxn>
                    <a:cxn ang="T13">
                      <a:pos x="T6" y="T7"/>
                    </a:cxn>
                    <a:cxn ang="T14">
                      <a:pos x="T8" y="T9"/>
                    </a:cxn>
                  </a:cxnLst>
                  <a:rect l="T15" t="T16" r="T17" b="T18"/>
                  <a:pathLst>
                    <a:path w="50" h="13">
                      <a:moveTo>
                        <a:pt x="0" y="0"/>
                      </a:moveTo>
                      <a:cubicBezTo>
                        <a:pt x="0" y="1"/>
                        <a:pt x="0" y="1"/>
                        <a:pt x="0" y="1"/>
                      </a:cubicBezTo>
                      <a:cubicBezTo>
                        <a:pt x="33" y="13"/>
                        <a:pt x="50" y="9"/>
                        <a:pt x="50" y="9"/>
                      </a:cubicBezTo>
                      <a:cubicBezTo>
                        <a:pt x="50" y="8"/>
                        <a:pt x="50" y="8"/>
                        <a:pt x="50" y="8"/>
                      </a:cubicBezTo>
                      <a:cubicBezTo>
                        <a:pt x="32" y="11"/>
                        <a:pt x="2" y="1"/>
                        <a:pt x="0" y="0"/>
                      </a:cubicBezTo>
                    </a:path>
                  </a:pathLst>
                </a:custGeom>
                <a:solidFill>
                  <a:srgbClr val="446487"/>
                </a:solidFill>
                <a:ln w="9525">
                  <a:noFill/>
                  <a:round/>
                </a:ln>
              </p:spPr>
              <p:txBody>
                <a:bodyPr/>
                <a:lstStyle/>
                <a:p>
                  <a:pPr>
                    <a:buNone/>
                  </a:pPr>
                  <a:endParaRPr lang="zh-CN" altLang="en-US">
                    <a:latin typeface="+mn-ea"/>
                  </a:endParaRPr>
                </a:p>
              </p:txBody>
            </p:sp>
            <p:sp>
              <p:nvSpPr>
                <p:cNvPr id="197" name="Freeform 1878"/>
                <p:cNvSpPr>
                  <a:spLocks noChangeAspect="1"/>
                </p:cNvSpPr>
                <p:nvPr/>
              </p:nvSpPr>
              <p:spPr bwMode="auto">
                <a:xfrm>
                  <a:off x="3194" y="1805"/>
                  <a:ext cx="248" cy="85"/>
                </a:xfrm>
                <a:custGeom>
                  <a:avLst/>
                  <a:gdLst>
                    <a:gd name="T0" fmla="*/ 2031 w 105"/>
                    <a:gd name="T1" fmla="*/ 0 h 36"/>
                    <a:gd name="T2" fmla="*/ 0 w 105"/>
                    <a:gd name="T3" fmla="*/ 937 h 36"/>
                    <a:gd name="T4" fmla="*/ 1556 w 105"/>
                    <a:gd name="T5" fmla="*/ 1122 h 36"/>
                    <a:gd name="T6" fmla="*/ 3269 w 105"/>
                    <a:gd name="T7" fmla="*/ 118 h 36"/>
                    <a:gd name="T8" fmla="*/ 2031 w 105"/>
                    <a:gd name="T9" fmla="*/ 0 h 36"/>
                    <a:gd name="T10" fmla="*/ 0 60000 65536"/>
                    <a:gd name="T11" fmla="*/ 0 60000 65536"/>
                    <a:gd name="T12" fmla="*/ 0 60000 65536"/>
                    <a:gd name="T13" fmla="*/ 0 60000 65536"/>
                    <a:gd name="T14" fmla="*/ 0 60000 65536"/>
                    <a:gd name="T15" fmla="*/ 0 w 105"/>
                    <a:gd name="T16" fmla="*/ 0 h 36"/>
                    <a:gd name="T17" fmla="*/ 105 w 105"/>
                    <a:gd name="T18" fmla="*/ 36 h 36"/>
                  </a:gdLst>
                  <a:ahLst/>
                  <a:cxnLst>
                    <a:cxn ang="T10">
                      <a:pos x="T0" y="T1"/>
                    </a:cxn>
                    <a:cxn ang="T11">
                      <a:pos x="T2" y="T3"/>
                    </a:cxn>
                    <a:cxn ang="T12">
                      <a:pos x="T4" y="T5"/>
                    </a:cxn>
                    <a:cxn ang="T13">
                      <a:pos x="T6" y="T7"/>
                    </a:cxn>
                    <a:cxn ang="T14">
                      <a:pos x="T8" y="T9"/>
                    </a:cxn>
                  </a:cxnLst>
                  <a:rect l="T15" t="T16" r="T17" b="T18"/>
                  <a:pathLst>
                    <a:path w="105" h="36">
                      <a:moveTo>
                        <a:pt x="65" y="0"/>
                      </a:moveTo>
                      <a:cubicBezTo>
                        <a:pt x="0" y="30"/>
                        <a:pt x="0" y="30"/>
                        <a:pt x="0" y="30"/>
                      </a:cubicBezTo>
                      <a:cubicBezTo>
                        <a:pt x="0" y="30"/>
                        <a:pt x="27" y="36"/>
                        <a:pt x="50" y="36"/>
                      </a:cubicBezTo>
                      <a:cubicBezTo>
                        <a:pt x="105" y="4"/>
                        <a:pt x="105" y="4"/>
                        <a:pt x="105" y="4"/>
                      </a:cubicBezTo>
                      <a:lnTo>
                        <a:pt x="65" y="0"/>
                      </a:lnTo>
                      <a:close/>
                    </a:path>
                  </a:pathLst>
                </a:custGeom>
                <a:solidFill>
                  <a:srgbClr val="8AA5BC"/>
                </a:solidFill>
                <a:ln w="9525">
                  <a:noFill/>
                  <a:round/>
                </a:ln>
              </p:spPr>
              <p:txBody>
                <a:bodyPr/>
                <a:lstStyle/>
                <a:p>
                  <a:pPr>
                    <a:buNone/>
                  </a:pPr>
                  <a:endParaRPr lang="zh-CN" altLang="en-US">
                    <a:latin typeface="+mn-ea"/>
                  </a:endParaRPr>
                </a:p>
              </p:txBody>
            </p:sp>
            <p:sp>
              <p:nvSpPr>
                <p:cNvPr id="198" name="Freeform 1879"/>
                <p:cNvSpPr>
                  <a:spLocks noChangeAspect="1"/>
                </p:cNvSpPr>
                <p:nvPr/>
              </p:nvSpPr>
              <p:spPr bwMode="auto">
                <a:xfrm>
                  <a:off x="3331" y="2140"/>
                  <a:ext cx="28" cy="28"/>
                </a:xfrm>
                <a:custGeom>
                  <a:avLst/>
                  <a:gdLst>
                    <a:gd name="T0" fmla="*/ 0 w 28"/>
                    <a:gd name="T1" fmla="*/ 21 h 28"/>
                    <a:gd name="T2" fmla="*/ 2 w 28"/>
                    <a:gd name="T3" fmla="*/ 2 h 28"/>
                    <a:gd name="T4" fmla="*/ 7 w 28"/>
                    <a:gd name="T5" fmla="*/ 0 h 28"/>
                    <a:gd name="T6" fmla="*/ 28 w 28"/>
                    <a:gd name="T7" fmla="*/ 2 h 28"/>
                    <a:gd name="T8" fmla="*/ 28 w 28"/>
                    <a:gd name="T9" fmla="*/ 28 h 28"/>
                    <a:gd name="T10" fmla="*/ 5 w 28"/>
                    <a:gd name="T11" fmla="*/ 26 h 28"/>
                    <a:gd name="T12" fmla="*/ 0 w 28"/>
                    <a:gd name="T13" fmla="*/ 21 h 28"/>
                    <a:gd name="T14" fmla="*/ 0 60000 65536"/>
                    <a:gd name="T15" fmla="*/ 0 60000 65536"/>
                    <a:gd name="T16" fmla="*/ 0 60000 65536"/>
                    <a:gd name="T17" fmla="*/ 0 60000 65536"/>
                    <a:gd name="T18" fmla="*/ 0 60000 65536"/>
                    <a:gd name="T19" fmla="*/ 0 60000 65536"/>
                    <a:gd name="T20" fmla="*/ 0 60000 65536"/>
                    <a:gd name="T21" fmla="*/ 0 w 28"/>
                    <a:gd name="T22" fmla="*/ 0 h 28"/>
                    <a:gd name="T23" fmla="*/ 28 w 28"/>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8">
                      <a:moveTo>
                        <a:pt x="0" y="21"/>
                      </a:moveTo>
                      <a:lnTo>
                        <a:pt x="2" y="2"/>
                      </a:lnTo>
                      <a:lnTo>
                        <a:pt x="7" y="0"/>
                      </a:lnTo>
                      <a:lnTo>
                        <a:pt x="28" y="2"/>
                      </a:lnTo>
                      <a:lnTo>
                        <a:pt x="28" y="28"/>
                      </a:lnTo>
                      <a:lnTo>
                        <a:pt x="5" y="26"/>
                      </a:lnTo>
                      <a:lnTo>
                        <a:pt x="0" y="21"/>
                      </a:lnTo>
                      <a:close/>
                    </a:path>
                  </a:pathLst>
                </a:custGeom>
                <a:solidFill>
                  <a:srgbClr val="7587A1"/>
                </a:solidFill>
                <a:ln w="9525">
                  <a:noFill/>
                  <a:round/>
                </a:ln>
              </p:spPr>
              <p:txBody>
                <a:bodyPr/>
                <a:lstStyle/>
                <a:p>
                  <a:pPr>
                    <a:buNone/>
                  </a:pPr>
                  <a:endParaRPr lang="zh-CN" altLang="en-US">
                    <a:latin typeface="+mn-ea"/>
                  </a:endParaRPr>
                </a:p>
              </p:txBody>
            </p:sp>
            <p:sp>
              <p:nvSpPr>
                <p:cNvPr id="199" name="Oval 1880"/>
                <p:cNvSpPr>
                  <a:spLocks noChangeAspect="1" noChangeArrowheads="1"/>
                </p:cNvSpPr>
                <p:nvPr/>
              </p:nvSpPr>
              <p:spPr bwMode="auto">
                <a:xfrm>
                  <a:off x="3340" y="2149"/>
                  <a:ext cx="7" cy="7"/>
                </a:xfrm>
                <a:prstGeom prst="ellipse">
                  <a:avLst/>
                </a:prstGeom>
                <a:solidFill>
                  <a:srgbClr val="0C3C68"/>
                </a:solidFill>
                <a:ln w="9525">
                  <a:noFill/>
                  <a:round/>
                </a:ln>
              </p:spPr>
              <p:txBody>
                <a:bodyPr/>
                <a:lstStyle/>
                <a:p>
                  <a:pPr>
                    <a:buNone/>
                  </a:pPr>
                  <a:endParaRPr lang="zh-CN" altLang="en-US">
                    <a:latin typeface="+mn-ea"/>
                  </a:endParaRPr>
                </a:p>
              </p:txBody>
            </p:sp>
            <p:sp>
              <p:nvSpPr>
                <p:cNvPr id="200" name="Freeform 1881"/>
                <p:cNvSpPr>
                  <a:spLocks noChangeAspect="1"/>
                </p:cNvSpPr>
                <p:nvPr/>
              </p:nvSpPr>
              <p:spPr bwMode="auto">
                <a:xfrm>
                  <a:off x="3331" y="2485"/>
                  <a:ext cx="28" cy="31"/>
                </a:xfrm>
                <a:custGeom>
                  <a:avLst/>
                  <a:gdLst>
                    <a:gd name="T0" fmla="*/ 0 w 28"/>
                    <a:gd name="T1" fmla="*/ 21 h 31"/>
                    <a:gd name="T2" fmla="*/ 2 w 28"/>
                    <a:gd name="T3" fmla="*/ 5 h 31"/>
                    <a:gd name="T4" fmla="*/ 7 w 28"/>
                    <a:gd name="T5" fmla="*/ 0 h 31"/>
                    <a:gd name="T6" fmla="*/ 28 w 28"/>
                    <a:gd name="T7" fmla="*/ 5 h 31"/>
                    <a:gd name="T8" fmla="*/ 28 w 28"/>
                    <a:gd name="T9" fmla="*/ 31 h 31"/>
                    <a:gd name="T10" fmla="*/ 5 w 28"/>
                    <a:gd name="T11" fmla="*/ 28 h 31"/>
                    <a:gd name="T12" fmla="*/ 0 w 28"/>
                    <a:gd name="T13" fmla="*/ 21 h 31"/>
                    <a:gd name="T14" fmla="*/ 0 60000 65536"/>
                    <a:gd name="T15" fmla="*/ 0 60000 65536"/>
                    <a:gd name="T16" fmla="*/ 0 60000 65536"/>
                    <a:gd name="T17" fmla="*/ 0 60000 65536"/>
                    <a:gd name="T18" fmla="*/ 0 60000 65536"/>
                    <a:gd name="T19" fmla="*/ 0 60000 65536"/>
                    <a:gd name="T20" fmla="*/ 0 60000 65536"/>
                    <a:gd name="T21" fmla="*/ 0 w 28"/>
                    <a:gd name="T22" fmla="*/ 0 h 31"/>
                    <a:gd name="T23" fmla="*/ 28 w 2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1">
                      <a:moveTo>
                        <a:pt x="0" y="21"/>
                      </a:moveTo>
                      <a:lnTo>
                        <a:pt x="2" y="5"/>
                      </a:lnTo>
                      <a:lnTo>
                        <a:pt x="7" y="0"/>
                      </a:lnTo>
                      <a:lnTo>
                        <a:pt x="28" y="5"/>
                      </a:lnTo>
                      <a:lnTo>
                        <a:pt x="28" y="31"/>
                      </a:lnTo>
                      <a:lnTo>
                        <a:pt x="5" y="28"/>
                      </a:lnTo>
                      <a:lnTo>
                        <a:pt x="0" y="21"/>
                      </a:lnTo>
                      <a:close/>
                    </a:path>
                  </a:pathLst>
                </a:custGeom>
                <a:solidFill>
                  <a:srgbClr val="7587A1"/>
                </a:solidFill>
                <a:ln w="9525">
                  <a:noFill/>
                  <a:round/>
                </a:ln>
              </p:spPr>
              <p:txBody>
                <a:bodyPr/>
                <a:lstStyle/>
                <a:p>
                  <a:pPr>
                    <a:buNone/>
                  </a:pPr>
                  <a:endParaRPr lang="zh-CN" altLang="en-US">
                    <a:latin typeface="+mn-ea"/>
                  </a:endParaRPr>
                </a:p>
              </p:txBody>
            </p:sp>
            <p:sp>
              <p:nvSpPr>
                <p:cNvPr id="201" name="Oval 1882"/>
                <p:cNvSpPr>
                  <a:spLocks noChangeAspect="1" noChangeArrowheads="1"/>
                </p:cNvSpPr>
                <p:nvPr/>
              </p:nvSpPr>
              <p:spPr bwMode="auto">
                <a:xfrm>
                  <a:off x="3340" y="2497"/>
                  <a:ext cx="7" cy="7"/>
                </a:xfrm>
                <a:prstGeom prst="ellipse">
                  <a:avLst/>
                </a:prstGeom>
                <a:solidFill>
                  <a:srgbClr val="0C3C68"/>
                </a:solidFill>
                <a:ln w="9525">
                  <a:noFill/>
                  <a:round/>
                </a:ln>
              </p:spPr>
              <p:txBody>
                <a:bodyPr/>
                <a:lstStyle/>
                <a:p>
                  <a:pPr>
                    <a:buNone/>
                  </a:pPr>
                  <a:endParaRPr lang="zh-CN" altLang="en-US">
                    <a:latin typeface="+mn-ea"/>
                  </a:endParaRPr>
                </a:p>
              </p:txBody>
            </p:sp>
          </p:grpSp>
          <p:sp>
            <p:nvSpPr>
              <p:cNvPr id="202" name="Text Box 29"/>
              <p:cNvSpPr txBox="1">
                <a:spLocks noChangeArrowheads="1"/>
              </p:cNvSpPr>
              <p:nvPr/>
            </p:nvSpPr>
            <p:spPr bwMode="auto">
              <a:xfrm>
                <a:off x="1143000" y="5486400"/>
                <a:ext cx="940499" cy="306729"/>
              </a:xfrm>
              <a:prstGeom prst="rect">
                <a:avLst/>
              </a:prstGeom>
              <a:noFill/>
              <a:ln w="9525">
                <a:noFill/>
                <a:miter lim="800000"/>
              </a:ln>
              <a:effectLst/>
            </p:spPr>
            <p:txBody>
              <a:bodyPr wrap="none" lIns="82052" tIns="41026" rIns="82052" bIns="41026">
                <a:spAutoFit/>
              </a:bodyPr>
              <a:lstStyle/>
              <a:p>
                <a:pPr defTabSz="820420"/>
                <a:r>
                  <a:rPr lang="zh-CN" altLang="en-US" sz="1400" dirty="0">
                    <a:latin typeface="+mn-ea"/>
                  </a:rPr>
                  <a:t>备份系统</a:t>
                </a:r>
              </a:p>
            </p:txBody>
          </p:sp>
        </p:grpSp>
        <p:sp>
          <p:nvSpPr>
            <p:cNvPr id="208" name="Text Box 30"/>
            <p:cNvSpPr txBox="1">
              <a:spLocks noChangeArrowheads="1"/>
            </p:cNvSpPr>
            <p:nvPr/>
          </p:nvSpPr>
          <p:spPr bwMode="auto">
            <a:xfrm>
              <a:off x="1600200" y="4495801"/>
              <a:ext cx="940499" cy="306729"/>
            </a:xfrm>
            <a:prstGeom prst="rect">
              <a:avLst/>
            </a:prstGeom>
            <a:noFill/>
            <a:ln w="9525">
              <a:noFill/>
              <a:miter lim="800000"/>
            </a:ln>
            <a:effectLst/>
          </p:spPr>
          <p:txBody>
            <a:bodyPr wrap="none" lIns="82052" tIns="41026" rIns="82052" bIns="41026">
              <a:spAutoFit/>
            </a:bodyPr>
            <a:lstStyle/>
            <a:p>
              <a:pPr defTabSz="820420"/>
              <a:r>
                <a:rPr lang="zh-CN" altLang="en-US" sz="1400" b="1" dirty="0">
                  <a:solidFill>
                    <a:srgbClr val="0070C0"/>
                  </a:solidFill>
                  <a:latin typeface="+mn-ea"/>
                </a:rPr>
                <a:t>数据备份</a:t>
              </a:r>
            </a:p>
          </p:txBody>
        </p:sp>
      </p:grpSp>
      <p:cxnSp>
        <p:nvCxnSpPr>
          <p:cNvPr id="212" name="直接连接符 211"/>
          <p:cNvCxnSpPr/>
          <p:nvPr/>
        </p:nvCxnSpPr>
        <p:spPr bwMode="auto">
          <a:xfrm>
            <a:off x="4560117" y="5217373"/>
            <a:ext cx="31369" cy="74106"/>
          </a:xfrm>
          <a:prstGeom prst="line">
            <a:avLst/>
          </a:prstGeom>
          <a:noFill/>
          <a:ln w="3175">
            <a:solidFill>
              <a:schemeClr val="tx2">
                <a:lumMod val="60000"/>
                <a:lumOff val="40000"/>
              </a:schemeClr>
            </a:solidFill>
          </a:ln>
          <a:effectLst/>
        </p:spPr>
      </p:cxnSp>
      <p:cxnSp>
        <p:nvCxnSpPr>
          <p:cNvPr id="26" name="直接连接符 25"/>
          <p:cNvCxnSpPr>
            <a:endCxn id="18" idx="1"/>
          </p:cNvCxnSpPr>
          <p:nvPr/>
        </p:nvCxnSpPr>
        <p:spPr bwMode="auto">
          <a:xfrm flipV="1">
            <a:off x="5398316" y="5113590"/>
            <a:ext cx="3620614" cy="103784"/>
          </a:xfrm>
          <a:prstGeom prst="line">
            <a:avLst/>
          </a:prstGeom>
          <a:noFill/>
          <a:ln w="3175">
            <a:solidFill>
              <a:srgbClr val="C00000"/>
            </a:solidFill>
          </a:ln>
          <a:effectLst/>
        </p:spPr>
      </p:cxnSp>
      <p:sp>
        <p:nvSpPr>
          <p:cNvPr id="133" name="Text Box 13"/>
          <p:cNvSpPr txBox="1">
            <a:spLocks noChangeArrowheads="1"/>
          </p:cNvSpPr>
          <p:nvPr/>
        </p:nvSpPr>
        <p:spPr bwMode="auto">
          <a:xfrm>
            <a:off x="3477661" y="1783935"/>
            <a:ext cx="1034163" cy="307756"/>
          </a:xfrm>
          <a:prstGeom prst="rect">
            <a:avLst/>
          </a:prstGeom>
          <a:noFill/>
          <a:ln w="9525" algn="ctr">
            <a:noFill/>
            <a:miter lim="800000"/>
          </a:ln>
          <a:effectLst/>
        </p:spPr>
        <p:txBody>
          <a:bodyPr wrap="square" lIns="91422" tIns="45710" rIns="91422" bIns="45710">
            <a:spAutoFit/>
          </a:bodyPr>
          <a:lstStyle/>
          <a:p>
            <a:pPr>
              <a:buClr>
                <a:schemeClr val="bg1"/>
              </a:buClr>
              <a:buNone/>
            </a:pPr>
            <a:r>
              <a:rPr lang="zh-CN" altLang="en-US" sz="1400" dirty="0">
                <a:latin typeface="+mn-ea"/>
              </a:rPr>
              <a:t>软件缺陷</a:t>
            </a:r>
          </a:p>
        </p:txBody>
      </p:sp>
      <p:sp>
        <p:nvSpPr>
          <p:cNvPr id="128" name="矩形 127"/>
          <p:cNvSpPr/>
          <p:nvPr/>
        </p:nvSpPr>
        <p:spPr bwMode="auto">
          <a:xfrm>
            <a:off x="2537919" y="4545124"/>
            <a:ext cx="1546721" cy="1610138"/>
          </a:xfrm>
          <a:prstGeom prst="rect">
            <a:avLst/>
          </a:prstGeom>
          <a:solidFill>
            <a:schemeClr val="bg2">
              <a:alpha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t">
              <a:lnSpc>
                <a:spcPct val="100000"/>
              </a:lnSpc>
              <a:buClrTx/>
              <a:buSzTx/>
              <a:buNone/>
            </a:pPr>
            <a:endParaRPr lang="en-US" sz="1000">
              <a:latin typeface="+mn-ea"/>
            </a:endParaRPr>
          </a:p>
        </p:txBody>
      </p:sp>
      <p:sp>
        <p:nvSpPr>
          <p:cNvPr id="129" name="TextBox 128"/>
          <p:cNvSpPr txBox="1"/>
          <p:nvPr/>
        </p:nvSpPr>
        <p:spPr>
          <a:xfrm>
            <a:off x="9077966" y="32302"/>
            <a:ext cx="4362850" cy="646331"/>
          </a:xfrm>
          <a:prstGeom prst="rect">
            <a:avLst/>
          </a:prstGeom>
          <a:noFill/>
        </p:spPr>
        <p:txBody>
          <a:bodyPr wrap="square" rtlCol="0">
            <a:spAutoFit/>
          </a:bodyPr>
          <a:lstStyle/>
          <a:p>
            <a:endParaRPr lang="en-US" altLang="zh-CN" dirty="0"/>
          </a:p>
          <a:p>
            <a:endParaRPr lang="zh-CN" altLang="en-US" dirty="0"/>
          </a:p>
        </p:txBody>
      </p:sp>
      <p:sp>
        <p:nvSpPr>
          <p:cNvPr id="130" name="标题 129"/>
          <p:cNvSpPr>
            <a:spLocks noGrp="1"/>
          </p:cNvSpPr>
          <p:nvPr>
            <p:ph type="title"/>
          </p:nvPr>
        </p:nvSpPr>
        <p:spPr>
          <a:xfrm>
            <a:off x="529686" y="190166"/>
            <a:ext cx="10284883" cy="868363"/>
          </a:xfrm>
        </p:spPr>
        <p:txBody>
          <a:bodyPr/>
          <a:lstStyle/>
          <a:p>
            <a:r>
              <a:rPr lang="zh-CN" altLang="en-US" dirty="0"/>
              <a:t>容灾备份解决方案全景图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ppt_x"/>
                                          </p:val>
                                        </p:tav>
                                        <p:tav tm="100000">
                                          <p:val>
                                            <p:strVal val="#ppt_x"/>
                                          </p:val>
                                        </p:tav>
                                      </p:tavLst>
                                    </p:anim>
                                    <p:anim calcmode="lin" valueType="num">
                                      <p:cBhvr additive="base">
                                        <p:cTn id="1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5551" y="114300"/>
            <a:ext cx="10284883" cy="868363"/>
          </a:xfrm>
        </p:spPr>
        <p:txBody>
          <a:bodyPr/>
          <a:lstStyle/>
          <a:p>
            <a:pPr eaLnBrk="1" hangingPunct="1"/>
            <a:r>
              <a:rPr lang="zh-CN" altLang="en-US" dirty="0">
                <a:cs typeface="Times New Roman" pitchFamily="18" charset="0"/>
              </a:rPr>
              <a:t>典型容灾解决方案</a:t>
            </a:r>
            <a:r>
              <a:rPr lang="en-US" altLang="zh-CN" dirty="0">
                <a:cs typeface="Times New Roman" pitchFamily="18" charset="0"/>
              </a:rPr>
              <a:t>——</a:t>
            </a:r>
            <a:r>
              <a:rPr lang="zh-CN" altLang="en-US" dirty="0">
                <a:cs typeface="Times New Roman" pitchFamily="18" charset="0"/>
              </a:rPr>
              <a:t>两地三中心</a:t>
            </a:r>
            <a:endParaRPr lang="zh-CN" altLang="en-US" dirty="0"/>
          </a:p>
        </p:txBody>
      </p:sp>
      <p:sp>
        <p:nvSpPr>
          <p:cNvPr id="137" name="Text Placeholder 136"/>
          <p:cNvSpPr>
            <a:spLocks noGrp="1"/>
          </p:cNvSpPr>
          <p:nvPr>
            <p:ph type="body" sz="quarter" idx="10"/>
          </p:nvPr>
        </p:nvSpPr>
        <p:spPr/>
        <p:txBody>
          <a:bodyPr/>
          <a:lstStyle/>
          <a:p>
            <a:pPr>
              <a:buNone/>
            </a:pPr>
            <a:r>
              <a:rPr lang="en-US" altLang="zh-CN" dirty="0">
                <a:latin typeface="+mn-ea"/>
              </a:rPr>
              <a:t> </a:t>
            </a:r>
            <a:endParaRPr lang="zh-CN" altLang="en-US" dirty="0">
              <a:latin typeface="+mn-ea"/>
            </a:endParaRPr>
          </a:p>
        </p:txBody>
      </p:sp>
      <p:sp>
        <p:nvSpPr>
          <p:cNvPr id="48131" name="AutoShape 3"/>
          <p:cNvSpPr>
            <a:spLocks noChangeArrowheads="1"/>
          </p:cNvSpPr>
          <p:nvPr/>
        </p:nvSpPr>
        <p:spPr bwMode="auto">
          <a:xfrm>
            <a:off x="3090864" y="1525588"/>
            <a:ext cx="2867025" cy="3124200"/>
          </a:xfrm>
          <a:prstGeom prst="roundRect">
            <a:avLst>
              <a:gd name="adj" fmla="val 3264"/>
            </a:avLst>
          </a:prstGeom>
          <a:solidFill>
            <a:srgbClr val="E4EAF4"/>
          </a:solidFill>
          <a:ln w="28575" algn="ctr">
            <a:solidFill>
              <a:srgbClr val="557BBE"/>
            </a:solidFill>
            <a:round/>
          </a:ln>
        </p:spPr>
        <p:txBody>
          <a:bodyPr wrap="none" anchor="ctr"/>
          <a:lstStyle/>
          <a:p>
            <a:pPr algn="ctr" eaLnBrk="0" hangingPunct="0"/>
            <a:endParaRPr lang="zh-CN" altLang="en-US" sz="4800" b="1">
              <a:solidFill>
                <a:srgbClr val="000000"/>
              </a:solidFill>
              <a:latin typeface="+mn-ea"/>
              <a:cs typeface="Arial" charset="0"/>
            </a:endParaRPr>
          </a:p>
        </p:txBody>
      </p:sp>
      <p:sp>
        <p:nvSpPr>
          <p:cNvPr id="48132" name="AutoShape 4"/>
          <p:cNvSpPr>
            <a:spLocks noChangeArrowheads="1"/>
          </p:cNvSpPr>
          <p:nvPr/>
        </p:nvSpPr>
        <p:spPr bwMode="auto">
          <a:xfrm>
            <a:off x="3856038" y="1412875"/>
            <a:ext cx="1370012" cy="242888"/>
          </a:xfrm>
          <a:prstGeom prst="roundRect">
            <a:avLst>
              <a:gd name="adj" fmla="val 16667"/>
            </a:avLst>
          </a:prstGeom>
          <a:solidFill>
            <a:srgbClr val="FFFFFF"/>
          </a:solidFill>
          <a:ln w="28575" algn="ctr">
            <a:solidFill>
              <a:srgbClr val="3366FF"/>
            </a:solidFill>
            <a:round/>
          </a:ln>
        </p:spPr>
        <p:txBody>
          <a:bodyPr wrap="none" lIns="0" tIns="0" rIns="0" bIns="0"/>
          <a:lstStyle/>
          <a:p>
            <a:pPr algn="ctr" eaLnBrk="0" hangingPunct="0"/>
            <a:r>
              <a:rPr lang="zh-CN" altLang="en-US" sz="1600" b="1">
                <a:solidFill>
                  <a:srgbClr val="000000"/>
                </a:solidFill>
                <a:latin typeface="+mn-ea"/>
                <a:cs typeface="Arial" charset="0"/>
              </a:rPr>
              <a:t>主站点</a:t>
            </a:r>
          </a:p>
        </p:txBody>
      </p:sp>
      <p:cxnSp>
        <p:nvCxnSpPr>
          <p:cNvPr id="48133" name="AutoShape 5"/>
          <p:cNvCxnSpPr>
            <a:cxnSpLocks noChangeShapeType="1"/>
          </p:cNvCxnSpPr>
          <p:nvPr/>
        </p:nvCxnSpPr>
        <p:spPr bwMode="auto">
          <a:xfrm flipH="1" flipV="1">
            <a:off x="4333875" y="2657476"/>
            <a:ext cx="19050" cy="536575"/>
          </a:xfrm>
          <a:prstGeom prst="straightConnector1">
            <a:avLst/>
          </a:prstGeom>
          <a:noFill/>
          <a:ln w="12700">
            <a:solidFill>
              <a:srgbClr val="FF6600"/>
            </a:solidFill>
            <a:round/>
          </a:ln>
        </p:spPr>
      </p:cxnSp>
      <p:pic>
        <p:nvPicPr>
          <p:cNvPr id="48134" name="Picture 6" descr="图片146"/>
          <p:cNvPicPr>
            <a:picLocks noChangeAspect="1" noChangeArrowheads="1"/>
          </p:cNvPicPr>
          <p:nvPr/>
        </p:nvPicPr>
        <p:blipFill>
          <a:blip r:embed="rId3" cstate="print"/>
          <a:srcRect/>
          <a:stretch>
            <a:fillRect/>
          </a:stretch>
        </p:blipFill>
        <p:spPr bwMode="auto">
          <a:xfrm>
            <a:off x="3162301" y="2324100"/>
            <a:ext cx="238125" cy="338138"/>
          </a:xfrm>
          <a:prstGeom prst="rect">
            <a:avLst/>
          </a:prstGeom>
          <a:noFill/>
          <a:ln w="9525">
            <a:noFill/>
            <a:miter lim="800000"/>
            <a:headEnd/>
            <a:tailEnd/>
          </a:ln>
        </p:spPr>
      </p:pic>
      <p:pic>
        <p:nvPicPr>
          <p:cNvPr id="48135" name="Picture 7" descr="图片146"/>
          <p:cNvPicPr>
            <a:picLocks noChangeAspect="1" noChangeArrowheads="1"/>
          </p:cNvPicPr>
          <p:nvPr/>
        </p:nvPicPr>
        <p:blipFill>
          <a:blip r:embed="rId3" cstate="print"/>
          <a:srcRect/>
          <a:stretch>
            <a:fillRect/>
          </a:stretch>
        </p:blipFill>
        <p:spPr bwMode="auto">
          <a:xfrm>
            <a:off x="3484564" y="2324100"/>
            <a:ext cx="236537" cy="338138"/>
          </a:xfrm>
          <a:prstGeom prst="rect">
            <a:avLst/>
          </a:prstGeom>
          <a:noFill/>
          <a:ln w="9525">
            <a:noFill/>
            <a:miter lim="800000"/>
            <a:headEnd/>
            <a:tailEnd/>
          </a:ln>
        </p:spPr>
      </p:pic>
      <p:pic>
        <p:nvPicPr>
          <p:cNvPr id="48136" name="Picture 8" descr="图片146"/>
          <p:cNvPicPr>
            <a:picLocks noChangeAspect="1" noChangeArrowheads="1"/>
          </p:cNvPicPr>
          <p:nvPr/>
        </p:nvPicPr>
        <p:blipFill>
          <a:blip r:embed="rId3" cstate="print"/>
          <a:srcRect/>
          <a:stretch>
            <a:fillRect/>
          </a:stretch>
        </p:blipFill>
        <p:spPr bwMode="auto">
          <a:xfrm>
            <a:off x="3821114" y="2320925"/>
            <a:ext cx="238125" cy="336550"/>
          </a:xfrm>
          <a:prstGeom prst="rect">
            <a:avLst/>
          </a:prstGeom>
          <a:noFill/>
          <a:ln w="9525">
            <a:noFill/>
            <a:miter lim="800000"/>
            <a:headEnd/>
            <a:tailEnd/>
          </a:ln>
        </p:spPr>
      </p:pic>
      <p:pic>
        <p:nvPicPr>
          <p:cNvPr id="48137" name="Picture 9" descr="图片146"/>
          <p:cNvPicPr>
            <a:picLocks noChangeAspect="1" noChangeArrowheads="1"/>
          </p:cNvPicPr>
          <p:nvPr/>
        </p:nvPicPr>
        <p:blipFill>
          <a:blip r:embed="rId3" cstate="print"/>
          <a:srcRect/>
          <a:stretch>
            <a:fillRect/>
          </a:stretch>
        </p:blipFill>
        <p:spPr bwMode="auto">
          <a:xfrm>
            <a:off x="4214814" y="2320925"/>
            <a:ext cx="238125" cy="336550"/>
          </a:xfrm>
          <a:prstGeom prst="rect">
            <a:avLst/>
          </a:prstGeom>
          <a:noFill/>
          <a:ln w="9525">
            <a:noFill/>
            <a:miter lim="800000"/>
            <a:headEnd/>
            <a:tailEnd/>
          </a:ln>
        </p:spPr>
      </p:pic>
      <p:cxnSp>
        <p:nvCxnSpPr>
          <p:cNvPr id="48138" name="AutoShape 10"/>
          <p:cNvCxnSpPr>
            <a:cxnSpLocks noChangeShapeType="1"/>
          </p:cNvCxnSpPr>
          <p:nvPr/>
        </p:nvCxnSpPr>
        <p:spPr bwMode="auto">
          <a:xfrm>
            <a:off x="3940175" y="2657476"/>
            <a:ext cx="412750" cy="536575"/>
          </a:xfrm>
          <a:prstGeom prst="straightConnector1">
            <a:avLst/>
          </a:prstGeom>
          <a:noFill/>
          <a:ln w="12700">
            <a:solidFill>
              <a:srgbClr val="FF6600"/>
            </a:solidFill>
            <a:round/>
          </a:ln>
        </p:spPr>
      </p:cxnSp>
      <p:cxnSp>
        <p:nvCxnSpPr>
          <p:cNvPr id="48139" name="AutoShape 11"/>
          <p:cNvCxnSpPr>
            <a:cxnSpLocks noChangeShapeType="1"/>
          </p:cNvCxnSpPr>
          <p:nvPr/>
        </p:nvCxnSpPr>
        <p:spPr bwMode="auto">
          <a:xfrm>
            <a:off x="3603625" y="2662238"/>
            <a:ext cx="749300" cy="531812"/>
          </a:xfrm>
          <a:prstGeom prst="straightConnector1">
            <a:avLst/>
          </a:prstGeom>
          <a:noFill/>
          <a:ln w="12700">
            <a:solidFill>
              <a:srgbClr val="FF6600"/>
            </a:solidFill>
            <a:round/>
          </a:ln>
        </p:spPr>
      </p:cxnSp>
      <p:cxnSp>
        <p:nvCxnSpPr>
          <p:cNvPr id="48140" name="AutoShape 12"/>
          <p:cNvCxnSpPr>
            <a:cxnSpLocks noChangeShapeType="1"/>
          </p:cNvCxnSpPr>
          <p:nvPr/>
        </p:nvCxnSpPr>
        <p:spPr bwMode="auto">
          <a:xfrm>
            <a:off x="3281363" y="2662238"/>
            <a:ext cx="1071562" cy="531812"/>
          </a:xfrm>
          <a:prstGeom prst="straightConnector1">
            <a:avLst/>
          </a:prstGeom>
          <a:noFill/>
          <a:ln w="12700">
            <a:solidFill>
              <a:srgbClr val="FF6600"/>
            </a:solidFill>
            <a:round/>
          </a:ln>
        </p:spPr>
      </p:cxnSp>
      <p:sp>
        <p:nvSpPr>
          <p:cNvPr id="48141" name="Line 13"/>
          <p:cNvSpPr>
            <a:spLocks noChangeShapeType="1"/>
          </p:cNvSpPr>
          <p:nvPr/>
        </p:nvSpPr>
        <p:spPr bwMode="auto">
          <a:xfrm>
            <a:off x="3275013" y="2155826"/>
            <a:ext cx="0" cy="168275"/>
          </a:xfrm>
          <a:prstGeom prst="line">
            <a:avLst/>
          </a:prstGeom>
          <a:noFill/>
          <a:ln w="12700">
            <a:solidFill>
              <a:srgbClr val="808080"/>
            </a:solidFill>
            <a:round/>
          </a:ln>
        </p:spPr>
        <p:txBody>
          <a:bodyPr/>
          <a:lstStyle/>
          <a:p>
            <a:endParaRPr lang="zh-CN" altLang="en-US">
              <a:latin typeface="+mn-ea"/>
            </a:endParaRPr>
          </a:p>
        </p:txBody>
      </p:sp>
      <p:sp>
        <p:nvSpPr>
          <p:cNvPr id="48142" name="Line 14"/>
          <p:cNvSpPr>
            <a:spLocks noChangeShapeType="1"/>
          </p:cNvSpPr>
          <p:nvPr/>
        </p:nvSpPr>
        <p:spPr bwMode="auto">
          <a:xfrm>
            <a:off x="3933825" y="2155826"/>
            <a:ext cx="0" cy="168275"/>
          </a:xfrm>
          <a:prstGeom prst="line">
            <a:avLst/>
          </a:prstGeom>
          <a:noFill/>
          <a:ln w="12700">
            <a:solidFill>
              <a:srgbClr val="808080"/>
            </a:solidFill>
            <a:round/>
          </a:ln>
        </p:spPr>
        <p:txBody>
          <a:bodyPr/>
          <a:lstStyle/>
          <a:p>
            <a:endParaRPr lang="zh-CN" altLang="en-US">
              <a:latin typeface="+mn-ea"/>
            </a:endParaRPr>
          </a:p>
        </p:txBody>
      </p:sp>
      <p:sp>
        <p:nvSpPr>
          <p:cNvPr id="48143" name="Line 15"/>
          <p:cNvSpPr>
            <a:spLocks noChangeShapeType="1"/>
          </p:cNvSpPr>
          <p:nvPr/>
        </p:nvSpPr>
        <p:spPr bwMode="auto">
          <a:xfrm>
            <a:off x="3597275" y="2152651"/>
            <a:ext cx="0" cy="168275"/>
          </a:xfrm>
          <a:prstGeom prst="line">
            <a:avLst/>
          </a:prstGeom>
          <a:noFill/>
          <a:ln w="12700">
            <a:solidFill>
              <a:srgbClr val="808080"/>
            </a:solidFill>
            <a:round/>
          </a:ln>
        </p:spPr>
        <p:txBody>
          <a:bodyPr/>
          <a:lstStyle/>
          <a:p>
            <a:endParaRPr lang="zh-CN" altLang="en-US">
              <a:latin typeface="+mn-ea"/>
            </a:endParaRPr>
          </a:p>
        </p:txBody>
      </p:sp>
      <p:sp>
        <p:nvSpPr>
          <p:cNvPr id="48144" name="Line 16"/>
          <p:cNvSpPr>
            <a:spLocks noChangeShapeType="1"/>
          </p:cNvSpPr>
          <p:nvPr/>
        </p:nvSpPr>
        <p:spPr bwMode="auto">
          <a:xfrm>
            <a:off x="4776788" y="2155826"/>
            <a:ext cx="0" cy="168275"/>
          </a:xfrm>
          <a:prstGeom prst="line">
            <a:avLst/>
          </a:prstGeom>
          <a:noFill/>
          <a:ln w="12700">
            <a:solidFill>
              <a:srgbClr val="808080"/>
            </a:solidFill>
            <a:round/>
          </a:ln>
        </p:spPr>
        <p:txBody>
          <a:bodyPr/>
          <a:lstStyle/>
          <a:p>
            <a:endParaRPr lang="zh-CN" altLang="en-US">
              <a:latin typeface="+mn-ea"/>
            </a:endParaRPr>
          </a:p>
        </p:txBody>
      </p:sp>
      <p:cxnSp>
        <p:nvCxnSpPr>
          <p:cNvPr id="48145" name="AutoShape 17"/>
          <p:cNvCxnSpPr>
            <a:cxnSpLocks noChangeShapeType="1"/>
            <a:stCxn id="48160" idx="2"/>
          </p:cNvCxnSpPr>
          <p:nvPr/>
        </p:nvCxnSpPr>
        <p:spPr bwMode="auto">
          <a:xfrm flipH="1" flipV="1">
            <a:off x="4311650" y="3729038"/>
            <a:ext cx="109538" cy="23812"/>
          </a:xfrm>
          <a:prstGeom prst="straightConnector1">
            <a:avLst/>
          </a:prstGeom>
          <a:noFill/>
          <a:ln w="12700">
            <a:solidFill>
              <a:srgbClr val="FF6600"/>
            </a:solidFill>
            <a:round/>
          </a:ln>
        </p:spPr>
      </p:cxnSp>
      <p:sp>
        <p:nvSpPr>
          <p:cNvPr id="48146" name="Text Box 18"/>
          <p:cNvSpPr txBox="1">
            <a:spLocks noChangeArrowheads="1"/>
          </p:cNvSpPr>
          <p:nvPr/>
        </p:nvSpPr>
        <p:spPr bwMode="auto">
          <a:xfrm>
            <a:off x="5411852" y="2204864"/>
            <a:ext cx="612141" cy="523220"/>
          </a:xfrm>
          <a:prstGeom prst="rect">
            <a:avLst/>
          </a:prstGeom>
          <a:noFill/>
          <a:ln w="9525">
            <a:noFill/>
            <a:miter lim="800000"/>
          </a:ln>
        </p:spPr>
        <p:txBody>
          <a:bodyPr wrap="square">
            <a:spAutoFit/>
          </a:bodyPr>
          <a:lstStyle/>
          <a:p>
            <a:r>
              <a:rPr lang="zh-CN" altLang="en-US" sz="1400" b="1" dirty="0">
                <a:solidFill>
                  <a:srgbClr val="000000"/>
                </a:solidFill>
                <a:latin typeface="+mn-ea"/>
              </a:rPr>
              <a:t>应用服务</a:t>
            </a:r>
            <a:endParaRPr lang="en-US" altLang="zh-CN" sz="1400" b="1" dirty="0">
              <a:solidFill>
                <a:srgbClr val="000000"/>
              </a:solidFill>
              <a:latin typeface="+mn-ea"/>
            </a:endParaRPr>
          </a:p>
        </p:txBody>
      </p:sp>
      <p:sp>
        <p:nvSpPr>
          <p:cNvPr id="48147" name="Line 19"/>
          <p:cNvSpPr>
            <a:spLocks noChangeShapeType="1"/>
          </p:cNvSpPr>
          <p:nvPr/>
        </p:nvSpPr>
        <p:spPr bwMode="auto">
          <a:xfrm>
            <a:off x="3668713" y="2041526"/>
            <a:ext cx="0" cy="112713"/>
          </a:xfrm>
          <a:prstGeom prst="line">
            <a:avLst/>
          </a:prstGeom>
          <a:noFill/>
          <a:ln w="25400">
            <a:solidFill>
              <a:schemeClr val="tx1"/>
            </a:solidFill>
            <a:round/>
          </a:ln>
        </p:spPr>
        <p:txBody>
          <a:bodyPr/>
          <a:lstStyle/>
          <a:p>
            <a:endParaRPr lang="zh-CN" altLang="en-US">
              <a:latin typeface="+mn-ea"/>
            </a:endParaRPr>
          </a:p>
        </p:txBody>
      </p:sp>
      <p:sp>
        <p:nvSpPr>
          <p:cNvPr id="48148" name="Line 20"/>
          <p:cNvSpPr>
            <a:spLocks noChangeShapeType="1"/>
          </p:cNvSpPr>
          <p:nvPr/>
        </p:nvSpPr>
        <p:spPr bwMode="auto">
          <a:xfrm>
            <a:off x="4456113" y="2041526"/>
            <a:ext cx="0" cy="112713"/>
          </a:xfrm>
          <a:prstGeom prst="line">
            <a:avLst/>
          </a:prstGeom>
          <a:noFill/>
          <a:ln w="25400">
            <a:solidFill>
              <a:schemeClr val="tx1"/>
            </a:solidFill>
            <a:round/>
          </a:ln>
        </p:spPr>
        <p:txBody>
          <a:bodyPr/>
          <a:lstStyle/>
          <a:p>
            <a:endParaRPr lang="zh-CN" altLang="en-US">
              <a:latin typeface="+mn-ea"/>
            </a:endParaRPr>
          </a:p>
        </p:txBody>
      </p:sp>
      <p:sp>
        <p:nvSpPr>
          <p:cNvPr id="48149" name="Line 21"/>
          <p:cNvSpPr>
            <a:spLocks noChangeShapeType="1"/>
          </p:cNvSpPr>
          <p:nvPr/>
        </p:nvSpPr>
        <p:spPr bwMode="auto">
          <a:xfrm>
            <a:off x="4960938" y="2041526"/>
            <a:ext cx="0" cy="112713"/>
          </a:xfrm>
          <a:prstGeom prst="line">
            <a:avLst/>
          </a:prstGeom>
          <a:noFill/>
          <a:ln w="25400">
            <a:solidFill>
              <a:schemeClr val="tx1"/>
            </a:solidFill>
            <a:round/>
          </a:ln>
        </p:spPr>
        <p:txBody>
          <a:bodyPr/>
          <a:lstStyle/>
          <a:p>
            <a:endParaRPr lang="zh-CN" altLang="en-US">
              <a:latin typeface="+mn-ea"/>
            </a:endParaRPr>
          </a:p>
        </p:txBody>
      </p:sp>
      <p:sp>
        <p:nvSpPr>
          <p:cNvPr id="48150" name="Line 22"/>
          <p:cNvSpPr>
            <a:spLocks noChangeShapeType="1"/>
          </p:cNvSpPr>
          <p:nvPr/>
        </p:nvSpPr>
        <p:spPr bwMode="auto">
          <a:xfrm>
            <a:off x="5356225" y="2041526"/>
            <a:ext cx="0" cy="112713"/>
          </a:xfrm>
          <a:prstGeom prst="line">
            <a:avLst/>
          </a:prstGeom>
          <a:noFill/>
          <a:ln w="25400">
            <a:solidFill>
              <a:schemeClr val="tx1"/>
            </a:solidFill>
            <a:round/>
          </a:ln>
        </p:spPr>
        <p:txBody>
          <a:bodyPr/>
          <a:lstStyle/>
          <a:p>
            <a:endParaRPr lang="zh-CN" altLang="en-US">
              <a:latin typeface="+mn-ea"/>
            </a:endParaRPr>
          </a:p>
        </p:txBody>
      </p:sp>
      <p:sp>
        <p:nvSpPr>
          <p:cNvPr id="48151" name="Line 23"/>
          <p:cNvSpPr>
            <a:spLocks noChangeShapeType="1"/>
          </p:cNvSpPr>
          <p:nvPr/>
        </p:nvSpPr>
        <p:spPr bwMode="auto">
          <a:xfrm>
            <a:off x="4060825" y="2041526"/>
            <a:ext cx="0" cy="112713"/>
          </a:xfrm>
          <a:prstGeom prst="line">
            <a:avLst/>
          </a:prstGeom>
          <a:noFill/>
          <a:ln w="25400">
            <a:solidFill>
              <a:schemeClr val="tx1"/>
            </a:solidFill>
            <a:round/>
          </a:ln>
        </p:spPr>
        <p:txBody>
          <a:bodyPr/>
          <a:lstStyle/>
          <a:p>
            <a:endParaRPr lang="zh-CN" altLang="en-US">
              <a:latin typeface="+mn-ea"/>
            </a:endParaRPr>
          </a:p>
        </p:txBody>
      </p:sp>
      <p:sp>
        <p:nvSpPr>
          <p:cNvPr id="48152" name="Rectangle 24"/>
          <p:cNvSpPr>
            <a:spLocks noChangeArrowheads="1"/>
          </p:cNvSpPr>
          <p:nvPr/>
        </p:nvSpPr>
        <p:spPr bwMode="auto">
          <a:xfrm>
            <a:off x="3000375" y="1573213"/>
            <a:ext cx="615950" cy="523862"/>
          </a:xfrm>
          <a:prstGeom prst="rect">
            <a:avLst/>
          </a:prstGeom>
          <a:noFill/>
          <a:ln w="9525">
            <a:noFill/>
            <a:miter lim="800000"/>
          </a:ln>
        </p:spPr>
        <p:txBody>
          <a:bodyPr lIns="92075" tIns="46038" rIns="92075" bIns="46038" anchorCtr="1">
            <a:spAutoFit/>
          </a:bodyPr>
          <a:lstStyle/>
          <a:p>
            <a:pPr algn="ctr"/>
            <a:r>
              <a:rPr lang="zh-CN" altLang="en-US" sz="1400" dirty="0">
                <a:solidFill>
                  <a:srgbClr val="000000"/>
                </a:solidFill>
                <a:latin typeface="+mn-ea"/>
                <a:cs typeface="Arial" charset="0"/>
              </a:rPr>
              <a:t>终端用户</a:t>
            </a:r>
            <a:endParaRPr lang="en-US" altLang="zh-CN" sz="1400" dirty="0">
              <a:solidFill>
                <a:srgbClr val="000000"/>
              </a:solidFill>
              <a:latin typeface="+mn-ea"/>
              <a:cs typeface="Arial" charset="0"/>
            </a:endParaRPr>
          </a:p>
        </p:txBody>
      </p:sp>
      <p:sp>
        <p:nvSpPr>
          <p:cNvPr id="48153" name="AutoShape 25"/>
          <p:cNvSpPr>
            <a:spLocks noChangeArrowheads="1"/>
          </p:cNvSpPr>
          <p:nvPr/>
        </p:nvSpPr>
        <p:spPr bwMode="auto">
          <a:xfrm>
            <a:off x="7588251" y="1636714"/>
            <a:ext cx="2024063" cy="1862137"/>
          </a:xfrm>
          <a:prstGeom prst="roundRect">
            <a:avLst>
              <a:gd name="adj" fmla="val 10236"/>
            </a:avLst>
          </a:prstGeom>
          <a:solidFill>
            <a:srgbClr val="FFE8D1"/>
          </a:solidFill>
          <a:ln w="28575" algn="ctr">
            <a:solidFill>
              <a:srgbClr val="FF9900"/>
            </a:solidFill>
            <a:round/>
          </a:ln>
        </p:spPr>
        <p:txBody>
          <a:bodyPr wrap="none" anchor="ctr"/>
          <a:lstStyle/>
          <a:p>
            <a:endParaRPr lang="zh-CN" altLang="en-US">
              <a:solidFill>
                <a:srgbClr val="000000"/>
              </a:solidFill>
              <a:latin typeface="+mn-ea"/>
            </a:endParaRPr>
          </a:p>
        </p:txBody>
      </p:sp>
      <p:sp>
        <p:nvSpPr>
          <p:cNvPr id="48154" name="Line 26"/>
          <p:cNvSpPr>
            <a:spLocks noChangeShapeType="1"/>
          </p:cNvSpPr>
          <p:nvPr/>
        </p:nvSpPr>
        <p:spPr bwMode="auto">
          <a:xfrm flipV="1">
            <a:off x="3143251" y="2146300"/>
            <a:ext cx="2589213" cy="6350"/>
          </a:xfrm>
          <a:prstGeom prst="line">
            <a:avLst/>
          </a:prstGeom>
          <a:noFill/>
          <a:ln w="38100">
            <a:solidFill>
              <a:srgbClr val="808080"/>
            </a:solidFill>
            <a:round/>
          </a:ln>
        </p:spPr>
        <p:txBody>
          <a:bodyPr/>
          <a:lstStyle/>
          <a:p>
            <a:endParaRPr lang="zh-CN" altLang="en-US">
              <a:latin typeface="+mn-ea"/>
            </a:endParaRPr>
          </a:p>
        </p:txBody>
      </p:sp>
      <p:sp>
        <p:nvSpPr>
          <p:cNvPr id="48155" name="Line 27"/>
          <p:cNvSpPr>
            <a:spLocks noChangeShapeType="1"/>
          </p:cNvSpPr>
          <p:nvPr/>
        </p:nvSpPr>
        <p:spPr bwMode="auto">
          <a:xfrm>
            <a:off x="4325938" y="2155826"/>
            <a:ext cx="0" cy="168275"/>
          </a:xfrm>
          <a:prstGeom prst="line">
            <a:avLst/>
          </a:prstGeom>
          <a:noFill/>
          <a:ln w="12700">
            <a:solidFill>
              <a:srgbClr val="808080"/>
            </a:solidFill>
            <a:round/>
          </a:ln>
        </p:spPr>
        <p:txBody>
          <a:bodyPr/>
          <a:lstStyle/>
          <a:p>
            <a:endParaRPr lang="zh-CN" altLang="en-US">
              <a:latin typeface="+mn-ea"/>
            </a:endParaRPr>
          </a:p>
        </p:txBody>
      </p:sp>
      <p:sp>
        <p:nvSpPr>
          <p:cNvPr id="48156" name="Line 28"/>
          <p:cNvSpPr>
            <a:spLocks noChangeShapeType="1"/>
          </p:cNvSpPr>
          <p:nvPr/>
        </p:nvSpPr>
        <p:spPr bwMode="auto">
          <a:xfrm>
            <a:off x="5338763" y="2155826"/>
            <a:ext cx="0" cy="168275"/>
          </a:xfrm>
          <a:prstGeom prst="line">
            <a:avLst/>
          </a:prstGeom>
          <a:noFill/>
          <a:ln w="12700">
            <a:solidFill>
              <a:srgbClr val="808080"/>
            </a:solidFill>
            <a:round/>
          </a:ln>
        </p:spPr>
        <p:txBody>
          <a:bodyPr/>
          <a:lstStyle/>
          <a:p>
            <a:endParaRPr lang="zh-CN" altLang="en-US">
              <a:latin typeface="+mn-ea"/>
            </a:endParaRPr>
          </a:p>
        </p:txBody>
      </p:sp>
      <p:sp>
        <p:nvSpPr>
          <p:cNvPr id="48157" name="Line 29"/>
          <p:cNvSpPr>
            <a:spLocks noChangeShapeType="1"/>
          </p:cNvSpPr>
          <p:nvPr/>
        </p:nvSpPr>
        <p:spPr bwMode="auto">
          <a:xfrm>
            <a:off x="5057775" y="2152651"/>
            <a:ext cx="0" cy="168275"/>
          </a:xfrm>
          <a:prstGeom prst="line">
            <a:avLst/>
          </a:prstGeom>
          <a:noFill/>
          <a:ln w="12700">
            <a:solidFill>
              <a:srgbClr val="808080"/>
            </a:solidFill>
            <a:round/>
          </a:ln>
        </p:spPr>
        <p:txBody>
          <a:bodyPr/>
          <a:lstStyle/>
          <a:p>
            <a:endParaRPr lang="zh-CN" altLang="en-US">
              <a:latin typeface="+mn-ea"/>
            </a:endParaRPr>
          </a:p>
        </p:txBody>
      </p:sp>
      <p:grpSp>
        <p:nvGrpSpPr>
          <p:cNvPr id="2" name="Group 30"/>
          <p:cNvGrpSpPr/>
          <p:nvPr/>
        </p:nvGrpSpPr>
        <p:grpSpPr bwMode="auto">
          <a:xfrm>
            <a:off x="5988051" y="2201863"/>
            <a:ext cx="1547813" cy="996950"/>
            <a:chOff x="2585" y="2070"/>
            <a:chExt cx="933" cy="740"/>
          </a:xfrm>
        </p:grpSpPr>
        <p:pic>
          <p:nvPicPr>
            <p:cNvPr id="48263" name="Picture 31" descr="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85" y="2070"/>
              <a:ext cx="933" cy="740"/>
            </a:xfrm>
            <a:prstGeom prst="rect">
              <a:avLst/>
            </a:prstGeom>
            <a:noFill/>
            <a:ln w="9525">
              <a:noFill/>
              <a:miter lim="800000"/>
              <a:headEnd/>
              <a:tailEnd/>
            </a:ln>
          </p:spPr>
        </p:pic>
        <p:sp>
          <p:nvSpPr>
            <p:cNvPr id="48264" name="Rectangle 32"/>
            <p:cNvSpPr>
              <a:spLocks noChangeArrowheads="1"/>
            </p:cNvSpPr>
            <p:nvPr/>
          </p:nvSpPr>
          <p:spPr bwMode="auto">
            <a:xfrm>
              <a:off x="2650" y="2165"/>
              <a:ext cx="803" cy="548"/>
            </a:xfrm>
            <a:prstGeom prst="rect">
              <a:avLst/>
            </a:prstGeom>
            <a:noFill/>
            <a:ln w="9525">
              <a:noFill/>
              <a:miter lim="800000"/>
            </a:ln>
          </p:spPr>
          <p:txBody>
            <a:bodyPr lIns="92075" tIns="46038" rIns="92075" bIns="46038" anchorCtr="1">
              <a:spAutoFit/>
            </a:bodyPr>
            <a:lstStyle/>
            <a:p>
              <a:pPr algn="ctr"/>
              <a:r>
                <a:rPr lang="en-US" altLang="zh-CN" sz="1400" dirty="0">
                  <a:solidFill>
                    <a:srgbClr val="000000"/>
                  </a:solidFill>
                  <a:latin typeface="+mn-ea"/>
                  <a:cs typeface="Arial" charset="0"/>
                </a:rPr>
                <a:t>Replication network</a:t>
              </a:r>
            </a:p>
            <a:p>
              <a:pPr algn="ctr"/>
              <a:r>
                <a:rPr lang="en-US" altLang="zh-CN" sz="1400" dirty="0">
                  <a:solidFill>
                    <a:srgbClr val="000000"/>
                  </a:solidFill>
                  <a:latin typeface="+mn-ea"/>
                  <a:cs typeface="Arial" charset="0"/>
                </a:rPr>
                <a:t>LAN/WAN</a:t>
              </a:r>
              <a:endParaRPr lang="zh-CN" altLang="en-US" sz="1400" dirty="0">
                <a:solidFill>
                  <a:srgbClr val="000000"/>
                </a:solidFill>
                <a:latin typeface="+mn-ea"/>
                <a:cs typeface="Arial" charset="0"/>
              </a:endParaRPr>
            </a:p>
          </p:txBody>
        </p:sp>
      </p:grpSp>
      <p:grpSp>
        <p:nvGrpSpPr>
          <p:cNvPr id="3" name="Group 33"/>
          <p:cNvGrpSpPr/>
          <p:nvPr/>
        </p:nvGrpSpPr>
        <p:grpSpPr bwMode="auto">
          <a:xfrm>
            <a:off x="3863975" y="3194050"/>
            <a:ext cx="1079500" cy="522288"/>
            <a:chOff x="3606" y="1480"/>
            <a:chExt cx="672" cy="395"/>
          </a:xfrm>
        </p:grpSpPr>
        <p:pic>
          <p:nvPicPr>
            <p:cNvPr id="48261" name="Picture 34" descr="图片775"/>
            <p:cNvPicPr>
              <a:picLocks noChangeAspect="1" noChangeArrowheads="1"/>
            </p:cNvPicPr>
            <p:nvPr/>
          </p:nvPicPr>
          <p:blipFill>
            <a:blip r:embed="rId5" cstate="print"/>
            <a:srcRect/>
            <a:stretch>
              <a:fillRect/>
            </a:stretch>
          </p:blipFill>
          <p:spPr bwMode="auto">
            <a:xfrm>
              <a:off x="3606" y="1480"/>
              <a:ext cx="672" cy="395"/>
            </a:xfrm>
            <a:prstGeom prst="rect">
              <a:avLst/>
            </a:prstGeom>
            <a:noFill/>
            <a:ln w="9525">
              <a:noFill/>
              <a:miter lim="800000"/>
              <a:headEnd/>
              <a:tailEnd/>
            </a:ln>
          </p:spPr>
        </p:pic>
        <p:sp>
          <p:nvSpPr>
            <p:cNvPr id="48262" name="Rectangle 35"/>
            <p:cNvSpPr>
              <a:spLocks noChangeArrowheads="1"/>
            </p:cNvSpPr>
            <p:nvPr/>
          </p:nvSpPr>
          <p:spPr bwMode="auto">
            <a:xfrm>
              <a:off x="3696" y="1616"/>
              <a:ext cx="499" cy="136"/>
            </a:xfrm>
            <a:prstGeom prst="rect">
              <a:avLst/>
            </a:prstGeom>
            <a:solidFill>
              <a:srgbClr val="5B7694"/>
            </a:solidFill>
            <a:ln w="9525" algn="ctr">
              <a:noFill/>
              <a:miter lim="800000"/>
            </a:ln>
          </p:spPr>
          <p:txBody>
            <a:bodyPr wrap="none" anchor="ctr"/>
            <a:lstStyle/>
            <a:p>
              <a:endParaRPr lang="zh-CN" altLang="en-US">
                <a:solidFill>
                  <a:srgbClr val="000000"/>
                </a:solidFill>
                <a:latin typeface="+mn-ea"/>
              </a:endParaRPr>
            </a:p>
          </p:txBody>
        </p:sp>
      </p:grpSp>
      <p:sp>
        <p:nvSpPr>
          <p:cNvPr id="48160" name="Rectangle 36"/>
          <p:cNvSpPr>
            <a:spLocks noChangeArrowheads="1"/>
          </p:cNvSpPr>
          <p:nvPr/>
        </p:nvSpPr>
        <p:spPr bwMode="auto">
          <a:xfrm>
            <a:off x="4043363" y="3228976"/>
            <a:ext cx="755650" cy="523875"/>
          </a:xfrm>
          <a:prstGeom prst="rect">
            <a:avLst/>
          </a:prstGeom>
          <a:noFill/>
          <a:ln w="9525">
            <a:noFill/>
            <a:miter lim="800000"/>
          </a:ln>
        </p:spPr>
        <p:txBody>
          <a:bodyPr lIns="92075" tIns="46038" rIns="92075" bIns="46038" anchorCtr="1">
            <a:spAutoFit/>
          </a:bodyPr>
          <a:lstStyle/>
          <a:p>
            <a:pPr algn="ctr"/>
            <a:r>
              <a:rPr lang="en-US" altLang="zh-CN" sz="1400">
                <a:solidFill>
                  <a:srgbClr val="FFFFFF"/>
                </a:solidFill>
                <a:latin typeface="+mn-ea"/>
                <a:cs typeface="Arial" charset="0"/>
              </a:rPr>
              <a:t>FC/IP SAN</a:t>
            </a:r>
          </a:p>
        </p:txBody>
      </p:sp>
      <p:sp>
        <p:nvSpPr>
          <p:cNvPr id="48161" name="AutoShape 37"/>
          <p:cNvSpPr>
            <a:spLocks noChangeArrowheads="1"/>
          </p:cNvSpPr>
          <p:nvPr/>
        </p:nvSpPr>
        <p:spPr bwMode="auto">
          <a:xfrm>
            <a:off x="7616826" y="3998914"/>
            <a:ext cx="2079625" cy="1806575"/>
          </a:xfrm>
          <a:prstGeom prst="roundRect">
            <a:avLst>
              <a:gd name="adj" fmla="val 10236"/>
            </a:avLst>
          </a:prstGeom>
          <a:solidFill>
            <a:srgbClr val="FFE8D1"/>
          </a:solidFill>
          <a:ln w="28575" algn="ctr">
            <a:solidFill>
              <a:srgbClr val="FF9900"/>
            </a:solidFill>
            <a:round/>
          </a:ln>
        </p:spPr>
        <p:txBody>
          <a:bodyPr wrap="none" anchor="ctr"/>
          <a:lstStyle/>
          <a:p>
            <a:endParaRPr lang="zh-CN" altLang="en-US">
              <a:solidFill>
                <a:srgbClr val="000000"/>
              </a:solidFill>
              <a:latin typeface="+mn-ea"/>
            </a:endParaRPr>
          </a:p>
        </p:txBody>
      </p:sp>
      <p:cxnSp>
        <p:nvCxnSpPr>
          <p:cNvPr id="48162" name="AutoShape 38"/>
          <p:cNvCxnSpPr>
            <a:cxnSpLocks noChangeShapeType="1"/>
          </p:cNvCxnSpPr>
          <p:nvPr/>
        </p:nvCxnSpPr>
        <p:spPr bwMode="auto">
          <a:xfrm rot="10800000" flipV="1">
            <a:off x="7535863" y="2682876"/>
            <a:ext cx="684212" cy="17463"/>
          </a:xfrm>
          <a:prstGeom prst="curvedConnector3">
            <a:avLst>
              <a:gd name="adj1" fmla="val 50000"/>
            </a:avLst>
          </a:prstGeom>
          <a:noFill/>
          <a:ln w="19050">
            <a:solidFill>
              <a:srgbClr val="FF9900"/>
            </a:solidFill>
            <a:prstDash val="dash"/>
            <a:round/>
            <a:headEnd type="triangle" w="lg" len="lg"/>
          </a:ln>
        </p:spPr>
      </p:cxnSp>
      <p:cxnSp>
        <p:nvCxnSpPr>
          <p:cNvPr id="48163" name="AutoShape 39"/>
          <p:cNvCxnSpPr>
            <a:cxnSpLocks noChangeShapeType="1"/>
          </p:cNvCxnSpPr>
          <p:nvPr/>
        </p:nvCxnSpPr>
        <p:spPr bwMode="auto">
          <a:xfrm rot="10800000">
            <a:off x="8426450" y="3138489"/>
            <a:ext cx="46038" cy="2339975"/>
          </a:xfrm>
          <a:prstGeom prst="curvedConnector3">
            <a:avLst>
              <a:gd name="adj1" fmla="val 3462065"/>
            </a:avLst>
          </a:prstGeom>
          <a:noFill/>
          <a:ln w="19050">
            <a:solidFill>
              <a:srgbClr val="FF9900"/>
            </a:solidFill>
            <a:prstDash val="dash"/>
            <a:round/>
            <a:headEnd type="triangle" w="lg" len="lg"/>
          </a:ln>
        </p:spPr>
      </p:cxnSp>
      <p:cxnSp>
        <p:nvCxnSpPr>
          <p:cNvPr id="48164" name="AutoShape 40"/>
          <p:cNvCxnSpPr>
            <a:cxnSpLocks noChangeShapeType="1"/>
          </p:cNvCxnSpPr>
          <p:nvPr/>
        </p:nvCxnSpPr>
        <p:spPr bwMode="auto">
          <a:xfrm rot="10800000" flipV="1">
            <a:off x="4548188" y="2816225"/>
            <a:ext cx="1979612" cy="1117600"/>
          </a:xfrm>
          <a:prstGeom prst="curvedConnector3">
            <a:avLst>
              <a:gd name="adj1" fmla="val 50000"/>
            </a:avLst>
          </a:prstGeom>
          <a:noFill/>
          <a:ln w="19050">
            <a:solidFill>
              <a:srgbClr val="FF9900"/>
            </a:solidFill>
            <a:prstDash val="dash"/>
            <a:round/>
            <a:headEnd type="triangle" w="lg" len="lg"/>
          </a:ln>
        </p:spPr>
      </p:cxnSp>
      <p:sp>
        <p:nvSpPr>
          <p:cNvPr id="48165" name="AutoShape 41"/>
          <p:cNvSpPr>
            <a:spLocks noChangeArrowheads="1"/>
          </p:cNvSpPr>
          <p:nvPr/>
        </p:nvSpPr>
        <p:spPr bwMode="auto">
          <a:xfrm>
            <a:off x="7932738" y="1376364"/>
            <a:ext cx="1331912" cy="288925"/>
          </a:xfrm>
          <a:prstGeom prst="roundRect">
            <a:avLst>
              <a:gd name="adj" fmla="val 16667"/>
            </a:avLst>
          </a:prstGeom>
          <a:solidFill>
            <a:srgbClr val="FFFFFF"/>
          </a:solidFill>
          <a:ln w="28575" algn="ctr">
            <a:solidFill>
              <a:srgbClr val="3366FF"/>
            </a:solidFill>
            <a:round/>
          </a:ln>
        </p:spPr>
        <p:txBody>
          <a:bodyPr wrap="none" lIns="0" tIns="0" rIns="0" bIns="0" anchor="ctr"/>
          <a:lstStyle/>
          <a:p>
            <a:pPr algn="ctr" eaLnBrk="0" hangingPunct="0"/>
            <a:r>
              <a:rPr lang="zh-CN" altLang="en-US" sz="1600" b="1">
                <a:solidFill>
                  <a:srgbClr val="000000"/>
                </a:solidFill>
                <a:latin typeface="+mn-ea"/>
                <a:cs typeface="Arial" charset="0"/>
              </a:rPr>
              <a:t>同城灾备站点</a:t>
            </a:r>
            <a:endParaRPr lang="en-US" altLang="zh-CN" sz="1600" b="1">
              <a:solidFill>
                <a:srgbClr val="000000"/>
              </a:solidFill>
              <a:latin typeface="+mn-ea"/>
              <a:cs typeface="Arial" charset="0"/>
            </a:endParaRPr>
          </a:p>
        </p:txBody>
      </p:sp>
      <p:sp>
        <p:nvSpPr>
          <p:cNvPr id="48166" name="AutoShape 42"/>
          <p:cNvSpPr>
            <a:spLocks noChangeArrowheads="1"/>
          </p:cNvSpPr>
          <p:nvPr/>
        </p:nvSpPr>
        <p:spPr bwMode="auto">
          <a:xfrm>
            <a:off x="7967664" y="3752851"/>
            <a:ext cx="1368425" cy="288925"/>
          </a:xfrm>
          <a:prstGeom prst="roundRect">
            <a:avLst>
              <a:gd name="adj" fmla="val 16667"/>
            </a:avLst>
          </a:prstGeom>
          <a:solidFill>
            <a:srgbClr val="FFFFFF"/>
          </a:solidFill>
          <a:ln w="28575" algn="ctr">
            <a:solidFill>
              <a:srgbClr val="3366FF"/>
            </a:solidFill>
            <a:round/>
          </a:ln>
        </p:spPr>
        <p:txBody>
          <a:bodyPr wrap="none" lIns="0" tIns="0" rIns="0" bIns="0" anchor="ctr"/>
          <a:lstStyle/>
          <a:p>
            <a:pPr algn="ctr" eaLnBrk="0" hangingPunct="0"/>
            <a:r>
              <a:rPr lang="zh-CN" altLang="en-US" sz="1600" b="1">
                <a:solidFill>
                  <a:srgbClr val="000000"/>
                </a:solidFill>
                <a:latin typeface="+mn-ea"/>
                <a:cs typeface="Arial" charset="0"/>
              </a:rPr>
              <a:t>远程灾备站点</a:t>
            </a:r>
            <a:endParaRPr lang="en-US" altLang="zh-CN" sz="1600" b="1">
              <a:solidFill>
                <a:srgbClr val="000000"/>
              </a:solidFill>
              <a:latin typeface="+mn-ea"/>
              <a:cs typeface="Arial" charset="0"/>
            </a:endParaRPr>
          </a:p>
        </p:txBody>
      </p:sp>
      <p:cxnSp>
        <p:nvCxnSpPr>
          <p:cNvPr id="48167" name="AutoShape 43"/>
          <p:cNvCxnSpPr>
            <a:cxnSpLocks noChangeShapeType="1"/>
          </p:cNvCxnSpPr>
          <p:nvPr/>
        </p:nvCxnSpPr>
        <p:spPr bwMode="auto">
          <a:xfrm flipV="1">
            <a:off x="4352925" y="2940050"/>
            <a:ext cx="679450" cy="254000"/>
          </a:xfrm>
          <a:prstGeom prst="straightConnector1">
            <a:avLst/>
          </a:prstGeom>
          <a:noFill/>
          <a:ln w="12700">
            <a:solidFill>
              <a:srgbClr val="FF6600"/>
            </a:solidFill>
            <a:round/>
          </a:ln>
        </p:spPr>
      </p:cxnSp>
      <p:sp>
        <p:nvSpPr>
          <p:cNvPr id="48168" name="Rectangle 44"/>
          <p:cNvSpPr>
            <a:spLocks noChangeArrowheads="1"/>
          </p:cNvSpPr>
          <p:nvPr/>
        </p:nvSpPr>
        <p:spPr bwMode="auto">
          <a:xfrm>
            <a:off x="3359150" y="2087564"/>
            <a:ext cx="115888"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69" name="Rectangle 45"/>
          <p:cNvSpPr>
            <a:spLocks noChangeArrowheads="1"/>
          </p:cNvSpPr>
          <p:nvPr/>
        </p:nvSpPr>
        <p:spPr bwMode="auto">
          <a:xfrm>
            <a:off x="3697289" y="2087564"/>
            <a:ext cx="115887"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70" name="Rectangle 46"/>
          <p:cNvSpPr>
            <a:spLocks noChangeArrowheads="1"/>
          </p:cNvSpPr>
          <p:nvPr/>
        </p:nvSpPr>
        <p:spPr bwMode="auto">
          <a:xfrm>
            <a:off x="4033839" y="2087564"/>
            <a:ext cx="115887"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71" name="Rectangle 47"/>
          <p:cNvSpPr>
            <a:spLocks noChangeArrowheads="1"/>
          </p:cNvSpPr>
          <p:nvPr/>
        </p:nvSpPr>
        <p:spPr bwMode="auto">
          <a:xfrm>
            <a:off x="4427539" y="2087564"/>
            <a:ext cx="115887"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grpSp>
        <p:nvGrpSpPr>
          <p:cNvPr id="4" name="Group 48"/>
          <p:cNvGrpSpPr/>
          <p:nvPr/>
        </p:nvGrpSpPr>
        <p:grpSpPr bwMode="auto">
          <a:xfrm>
            <a:off x="4608514" y="2201864"/>
            <a:ext cx="846137" cy="738187"/>
            <a:chOff x="1383" y="1434"/>
            <a:chExt cx="683" cy="593"/>
          </a:xfrm>
        </p:grpSpPr>
        <p:pic>
          <p:nvPicPr>
            <p:cNvPr id="48255" name="Picture 57" descr="VirtualServer_emptyPlat"/>
            <p:cNvPicPr>
              <a:picLocks noChangeAspect="1" noChangeArrowheads="1"/>
            </p:cNvPicPr>
            <p:nvPr/>
          </p:nvPicPr>
          <p:blipFill>
            <a:blip r:embed="rId6" cstate="print"/>
            <a:srcRect/>
            <a:stretch>
              <a:fillRect/>
            </a:stretch>
          </p:blipFill>
          <p:spPr bwMode="auto">
            <a:xfrm>
              <a:off x="1383" y="1525"/>
              <a:ext cx="683" cy="502"/>
            </a:xfrm>
            <a:prstGeom prst="rect">
              <a:avLst/>
            </a:prstGeom>
            <a:noFill/>
            <a:ln w="9525">
              <a:noFill/>
              <a:miter lim="800000"/>
              <a:headEnd/>
              <a:tailEnd/>
            </a:ln>
          </p:spPr>
        </p:pic>
        <p:grpSp>
          <p:nvGrpSpPr>
            <p:cNvPr id="5" name="Group 112"/>
            <p:cNvGrpSpPr/>
            <p:nvPr/>
          </p:nvGrpSpPr>
          <p:grpSpPr bwMode="auto">
            <a:xfrm>
              <a:off x="1530" y="1434"/>
              <a:ext cx="491" cy="272"/>
              <a:chOff x="3792" y="1680"/>
              <a:chExt cx="741" cy="573"/>
            </a:xfrm>
          </p:grpSpPr>
          <p:pic>
            <p:nvPicPr>
              <p:cNvPr id="48257" name="Picture 107" descr="orangeserver_blue_shadow"/>
              <p:cNvPicPr>
                <a:picLocks noChangeAspect="1" noChangeArrowheads="1"/>
              </p:cNvPicPr>
              <p:nvPr/>
            </p:nvPicPr>
            <p:blipFill>
              <a:blip r:embed="rId7" cstate="print"/>
              <a:srcRect/>
              <a:stretch>
                <a:fillRect/>
              </a:stretch>
            </p:blipFill>
            <p:spPr bwMode="auto">
              <a:xfrm>
                <a:off x="3792" y="1680"/>
                <a:ext cx="213" cy="285"/>
              </a:xfrm>
              <a:prstGeom prst="rect">
                <a:avLst/>
              </a:prstGeom>
              <a:noFill/>
              <a:ln w="9525">
                <a:noFill/>
                <a:miter lim="800000"/>
                <a:headEnd/>
                <a:tailEnd/>
              </a:ln>
            </p:spPr>
          </p:pic>
          <p:pic>
            <p:nvPicPr>
              <p:cNvPr id="48258" name="Picture 108" descr="orangeserver_blue_shadow"/>
              <p:cNvPicPr>
                <a:picLocks noChangeAspect="1" noChangeArrowheads="1"/>
              </p:cNvPicPr>
              <p:nvPr/>
            </p:nvPicPr>
            <p:blipFill>
              <a:blip r:embed="rId7" cstate="print"/>
              <a:srcRect/>
              <a:stretch>
                <a:fillRect/>
              </a:stretch>
            </p:blipFill>
            <p:spPr bwMode="auto">
              <a:xfrm>
                <a:off x="3936" y="1776"/>
                <a:ext cx="213" cy="285"/>
              </a:xfrm>
              <a:prstGeom prst="rect">
                <a:avLst/>
              </a:prstGeom>
              <a:noFill/>
              <a:ln w="9525">
                <a:noFill/>
                <a:miter lim="800000"/>
                <a:headEnd/>
                <a:tailEnd/>
              </a:ln>
            </p:spPr>
          </p:pic>
          <p:pic>
            <p:nvPicPr>
              <p:cNvPr id="48259" name="Picture 109" descr="orangeserver_blue_shadow"/>
              <p:cNvPicPr>
                <a:picLocks noChangeAspect="1" noChangeArrowheads="1"/>
              </p:cNvPicPr>
              <p:nvPr/>
            </p:nvPicPr>
            <p:blipFill>
              <a:blip r:embed="rId7" cstate="print"/>
              <a:srcRect/>
              <a:stretch>
                <a:fillRect/>
              </a:stretch>
            </p:blipFill>
            <p:spPr bwMode="auto">
              <a:xfrm>
                <a:off x="4128" y="1872"/>
                <a:ext cx="213" cy="285"/>
              </a:xfrm>
              <a:prstGeom prst="rect">
                <a:avLst/>
              </a:prstGeom>
              <a:noFill/>
              <a:ln w="9525">
                <a:noFill/>
                <a:miter lim="800000"/>
                <a:headEnd/>
                <a:tailEnd/>
              </a:ln>
            </p:spPr>
          </p:pic>
          <p:pic>
            <p:nvPicPr>
              <p:cNvPr id="48260" name="Picture 110" descr="orangeserver_blue_shadow"/>
              <p:cNvPicPr>
                <a:picLocks noChangeAspect="1" noChangeArrowheads="1"/>
              </p:cNvPicPr>
              <p:nvPr/>
            </p:nvPicPr>
            <p:blipFill>
              <a:blip r:embed="rId7" cstate="print"/>
              <a:srcRect/>
              <a:stretch>
                <a:fillRect/>
              </a:stretch>
            </p:blipFill>
            <p:spPr bwMode="auto">
              <a:xfrm>
                <a:off x="4320" y="1968"/>
                <a:ext cx="213" cy="285"/>
              </a:xfrm>
              <a:prstGeom prst="rect">
                <a:avLst/>
              </a:prstGeom>
              <a:noFill/>
              <a:ln w="9525">
                <a:noFill/>
                <a:miter lim="800000"/>
                <a:headEnd/>
                <a:tailEnd/>
              </a:ln>
            </p:spPr>
          </p:pic>
        </p:grpSp>
      </p:grpSp>
      <p:sp>
        <p:nvSpPr>
          <p:cNvPr id="48173" name="Rectangle 55"/>
          <p:cNvSpPr>
            <a:spLocks noChangeArrowheads="1"/>
          </p:cNvSpPr>
          <p:nvPr/>
        </p:nvSpPr>
        <p:spPr bwMode="auto">
          <a:xfrm>
            <a:off x="4881564" y="1889126"/>
            <a:ext cx="46037"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74" name="Rectangle 56"/>
          <p:cNvSpPr>
            <a:spLocks noChangeArrowheads="1"/>
          </p:cNvSpPr>
          <p:nvPr/>
        </p:nvSpPr>
        <p:spPr bwMode="auto">
          <a:xfrm>
            <a:off x="4994275" y="1946276"/>
            <a:ext cx="46038"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75" name="Rectangle 57"/>
          <p:cNvSpPr>
            <a:spLocks noChangeArrowheads="1"/>
          </p:cNvSpPr>
          <p:nvPr/>
        </p:nvSpPr>
        <p:spPr bwMode="auto">
          <a:xfrm>
            <a:off x="5160964" y="2001839"/>
            <a:ext cx="46037"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76" name="Rectangle 58"/>
          <p:cNvSpPr>
            <a:spLocks noChangeArrowheads="1"/>
          </p:cNvSpPr>
          <p:nvPr/>
        </p:nvSpPr>
        <p:spPr bwMode="auto">
          <a:xfrm>
            <a:off x="5329239" y="2058989"/>
            <a:ext cx="46037" cy="117475"/>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177" name="Rectangle 59"/>
          <p:cNvSpPr>
            <a:spLocks noChangeArrowheads="1"/>
          </p:cNvSpPr>
          <p:nvPr/>
        </p:nvSpPr>
        <p:spPr bwMode="auto">
          <a:xfrm>
            <a:off x="3035301" y="3933825"/>
            <a:ext cx="1116013" cy="369888"/>
          </a:xfrm>
          <a:prstGeom prst="rect">
            <a:avLst/>
          </a:prstGeom>
          <a:noFill/>
          <a:ln w="9525">
            <a:noFill/>
            <a:miter lim="800000"/>
          </a:ln>
        </p:spPr>
        <p:txBody>
          <a:bodyPr lIns="92075" tIns="46038" rIns="92075" bIns="46038" anchorCtr="1">
            <a:spAutoFit/>
          </a:bodyPr>
          <a:lstStyle/>
          <a:p>
            <a:pPr algn="ctr"/>
            <a:r>
              <a:rPr lang="en-US" altLang="zh-CN">
                <a:solidFill>
                  <a:srgbClr val="000000"/>
                </a:solidFill>
                <a:latin typeface="+mn-ea"/>
              </a:rPr>
              <a:t> </a:t>
            </a:r>
            <a:r>
              <a:rPr lang="zh-CN" altLang="en-US" sz="1400">
                <a:solidFill>
                  <a:srgbClr val="000000"/>
                </a:solidFill>
                <a:latin typeface="+mn-ea"/>
              </a:rPr>
              <a:t>存储阵列</a:t>
            </a:r>
          </a:p>
        </p:txBody>
      </p:sp>
      <p:pic>
        <p:nvPicPr>
          <p:cNvPr id="48178" name="Picture 60" descr="图片15"/>
          <p:cNvPicPr>
            <a:picLocks noChangeAspect="1" noChangeArrowheads="1"/>
          </p:cNvPicPr>
          <p:nvPr/>
        </p:nvPicPr>
        <p:blipFill>
          <a:blip r:embed="rId8" cstate="print"/>
          <a:srcRect/>
          <a:stretch>
            <a:fillRect/>
          </a:stretch>
        </p:blipFill>
        <p:spPr bwMode="auto">
          <a:xfrm>
            <a:off x="4156076" y="3781425"/>
            <a:ext cx="384175" cy="723900"/>
          </a:xfrm>
          <a:prstGeom prst="rect">
            <a:avLst/>
          </a:prstGeom>
          <a:noFill/>
          <a:ln w="9525">
            <a:noFill/>
            <a:miter lim="800000"/>
            <a:headEnd/>
            <a:tailEnd/>
          </a:ln>
        </p:spPr>
      </p:pic>
      <p:cxnSp>
        <p:nvCxnSpPr>
          <p:cNvPr id="48179" name="AutoShape 61"/>
          <p:cNvCxnSpPr>
            <a:cxnSpLocks noChangeShapeType="1"/>
            <a:stCxn id="48181" idx="2"/>
          </p:cNvCxnSpPr>
          <p:nvPr/>
        </p:nvCxnSpPr>
        <p:spPr bwMode="auto">
          <a:xfrm flipH="1" flipV="1">
            <a:off x="8615364" y="2849564"/>
            <a:ext cx="1587" cy="115887"/>
          </a:xfrm>
          <a:prstGeom prst="straightConnector1">
            <a:avLst/>
          </a:prstGeom>
          <a:noFill/>
          <a:ln w="12700">
            <a:solidFill>
              <a:srgbClr val="FF6600"/>
            </a:solidFill>
            <a:round/>
          </a:ln>
        </p:spPr>
      </p:cxnSp>
      <p:grpSp>
        <p:nvGrpSpPr>
          <p:cNvPr id="6" name="Group 62"/>
          <p:cNvGrpSpPr/>
          <p:nvPr/>
        </p:nvGrpSpPr>
        <p:grpSpPr bwMode="auto">
          <a:xfrm>
            <a:off x="8220076" y="2405064"/>
            <a:ext cx="893763" cy="555625"/>
            <a:chOff x="3606" y="1480"/>
            <a:chExt cx="672" cy="395"/>
          </a:xfrm>
        </p:grpSpPr>
        <p:pic>
          <p:nvPicPr>
            <p:cNvPr id="48253" name="Picture 63" descr="图片775"/>
            <p:cNvPicPr>
              <a:picLocks noChangeAspect="1" noChangeArrowheads="1"/>
            </p:cNvPicPr>
            <p:nvPr/>
          </p:nvPicPr>
          <p:blipFill>
            <a:blip r:embed="rId5" cstate="print"/>
            <a:srcRect/>
            <a:stretch>
              <a:fillRect/>
            </a:stretch>
          </p:blipFill>
          <p:spPr bwMode="auto">
            <a:xfrm>
              <a:off x="3606" y="1480"/>
              <a:ext cx="672" cy="395"/>
            </a:xfrm>
            <a:prstGeom prst="rect">
              <a:avLst/>
            </a:prstGeom>
            <a:noFill/>
            <a:ln w="9525">
              <a:noFill/>
              <a:miter lim="800000"/>
              <a:headEnd/>
              <a:tailEnd/>
            </a:ln>
          </p:spPr>
        </p:pic>
        <p:sp>
          <p:nvSpPr>
            <p:cNvPr id="48254" name="Rectangle 64"/>
            <p:cNvSpPr>
              <a:spLocks noChangeArrowheads="1"/>
            </p:cNvSpPr>
            <p:nvPr/>
          </p:nvSpPr>
          <p:spPr bwMode="auto">
            <a:xfrm>
              <a:off x="3696" y="1616"/>
              <a:ext cx="499" cy="136"/>
            </a:xfrm>
            <a:prstGeom prst="rect">
              <a:avLst/>
            </a:prstGeom>
            <a:solidFill>
              <a:srgbClr val="5B7694"/>
            </a:solidFill>
            <a:ln w="9525" algn="ctr">
              <a:noFill/>
              <a:miter lim="800000"/>
            </a:ln>
          </p:spPr>
          <p:txBody>
            <a:bodyPr wrap="none" anchor="ctr"/>
            <a:lstStyle/>
            <a:p>
              <a:endParaRPr lang="zh-CN" altLang="en-US">
                <a:solidFill>
                  <a:srgbClr val="000000"/>
                </a:solidFill>
                <a:latin typeface="+mn-ea"/>
              </a:endParaRPr>
            </a:p>
          </p:txBody>
        </p:sp>
      </p:grpSp>
      <p:sp>
        <p:nvSpPr>
          <p:cNvPr id="48181" name="Rectangle 65"/>
          <p:cNvSpPr>
            <a:spLocks noChangeArrowheads="1"/>
          </p:cNvSpPr>
          <p:nvPr/>
        </p:nvSpPr>
        <p:spPr bwMode="auto">
          <a:xfrm>
            <a:off x="8075614" y="2441576"/>
            <a:ext cx="1081087" cy="523875"/>
          </a:xfrm>
          <a:prstGeom prst="rect">
            <a:avLst/>
          </a:prstGeom>
          <a:noFill/>
          <a:ln w="9525">
            <a:noFill/>
            <a:miter lim="800000"/>
          </a:ln>
        </p:spPr>
        <p:txBody>
          <a:bodyPr lIns="92075" tIns="46038" rIns="92075" bIns="46038" anchorCtr="1">
            <a:spAutoFit/>
          </a:bodyPr>
          <a:lstStyle/>
          <a:p>
            <a:pPr algn="ctr"/>
            <a:r>
              <a:rPr lang="en-US" altLang="zh-CN" sz="1400">
                <a:solidFill>
                  <a:srgbClr val="FFFFFF"/>
                </a:solidFill>
                <a:latin typeface="+mn-ea"/>
                <a:cs typeface="Arial" charset="0"/>
              </a:rPr>
              <a:t>FC/IP </a:t>
            </a:r>
          </a:p>
          <a:p>
            <a:pPr algn="ctr"/>
            <a:r>
              <a:rPr lang="en-US" altLang="zh-CN" sz="1400">
                <a:solidFill>
                  <a:srgbClr val="FFFFFF"/>
                </a:solidFill>
                <a:latin typeface="+mn-ea"/>
                <a:cs typeface="Arial" charset="0"/>
              </a:rPr>
              <a:t>SAN</a:t>
            </a:r>
          </a:p>
        </p:txBody>
      </p:sp>
      <p:pic>
        <p:nvPicPr>
          <p:cNvPr id="48182" name="Picture 66" descr="图片15"/>
          <p:cNvPicPr>
            <a:picLocks noChangeAspect="1" noChangeArrowheads="1"/>
          </p:cNvPicPr>
          <p:nvPr/>
        </p:nvPicPr>
        <p:blipFill>
          <a:blip r:embed="rId9" cstate="print"/>
          <a:srcRect/>
          <a:stretch>
            <a:fillRect/>
          </a:stretch>
        </p:blipFill>
        <p:spPr bwMode="auto">
          <a:xfrm>
            <a:off x="8426450" y="2849563"/>
            <a:ext cx="304800" cy="576262"/>
          </a:xfrm>
          <a:prstGeom prst="rect">
            <a:avLst/>
          </a:prstGeom>
          <a:noFill/>
          <a:ln w="9525">
            <a:noFill/>
            <a:miter lim="800000"/>
            <a:headEnd/>
            <a:tailEnd/>
          </a:ln>
        </p:spPr>
      </p:pic>
      <p:grpSp>
        <p:nvGrpSpPr>
          <p:cNvPr id="7" name="Group 67"/>
          <p:cNvGrpSpPr/>
          <p:nvPr/>
        </p:nvGrpSpPr>
        <p:grpSpPr bwMode="auto">
          <a:xfrm>
            <a:off x="8112126" y="4713289"/>
            <a:ext cx="1152525" cy="479425"/>
            <a:chOff x="3606" y="1480"/>
            <a:chExt cx="672" cy="395"/>
          </a:xfrm>
        </p:grpSpPr>
        <p:pic>
          <p:nvPicPr>
            <p:cNvPr id="48251" name="Picture 68" descr="图片775"/>
            <p:cNvPicPr>
              <a:picLocks noChangeAspect="1" noChangeArrowheads="1"/>
            </p:cNvPicPr>
            <p:nvPr/>
          </p:nvPicPr>
          <p:blipFill>
            <a:blip r:embed="rId5" cstate="print"/>
            <a:srcRect/>
            <a:stretch>
              <a:fillRect/>
            </a:stretch>
          </p:blipFill>
          <p:spPr bwMode="auto">
            <a:xfrm>
              <a:off x="3606" y="1480"/>
              <a:ext cx="672" cy="395"/>
            </a:xfrm>
            <a:prstGeom prst="rect">
              <a:avLst/>
            </a:prstGeom>
            <a:noFill/>
            <a:ln w="9525">
              <a:noFill/>
              <a:miter lim="800000"/>
              <a:headEnd/>
              <a:tailEnd/>
            </a:ln>
          </p:spPr>
        </p:pic>
        <p:sp>
          <p:nvSpPr>
            <p:cNvPr id="48252" name="Rectangle 69"/>
            <p:cNvSpPr>
              <a:spLocks noChangeArrowheads="1"/>
            </p:cNvSpPr>
            <p:nvPr/>
          </p:nvSpPr>
          <p:spPr bwMode="auto">
            <a:xfrm>
              <a:off x="3696" y="1616"/>
              <a:ext cx="499" cy="136"/>
            </a:xfrm>
            <a:prstGeom prst="rect">
              <a:avLst/>
            </a:prstGeom>
            <a:solidFill>
              <a:srgbClr val="5B7694"/>
            </a:solidFill>
            <a:ln w="9525" algn="ctr">
              <a:noFill/>
              <a:miter lim="800000"/>
            </a:ln>
          </p:spPr>
          <p:txBody>
            <a:bodyPr wrap="none" anchor="ctr"/>
            <a:lstStyle/>
            <a:p>
              <a:endParaRPr lang="zh-CN" altLang="en-US">
                <a:solidFill>
                  <a:srgbClr val="000000"/>
                </a:solidFill>
                <a:latin typeface="+mn-ea"/>
              </a:endParaRPr>
            </a:p>
          </p:txBody>
        </p:sp>
      </p:grpSp>
      <p:sp>
        <p:nvSpPr>
          <p:cNvPr id="48184" name="Rectangle 70"/>
          <p:cNvSpPr>
            <a:spLocks noChangeArrowheads="1"/>
          </p:cNvSpPr>
          <p:nvPr/>
        </p:nvSpPr>
        <p:spPr bwMode="auto">
          <a:xfrm>
            <a:off x="8328025" y="4724401"/>
            <a:ext cx="674688" cy="523875"/>
          </a:xfrm>
          <a:prstGeom prst="rect">
            <a:avLst/>
          </a:prstGeom>
          <a:noFill/>
          <a:ln w="9525">
            <a:noFill/>
            <a:miter lim="800000"/>
          </a:ln>
        </p:spPr>
        <p:txBody>
          <a:bodyPr lIns="92075" tIns="46038" rIns="92075" bIns="46038" anchorCtr="1">
            <a:spAutoFit/>
          </a:bodyPr>
          <a:lstStyle/>
          <a:p>
            <a:pPr algn="ctr"/>
            <a:r>
              <a:rPr lang="en-US" altLang="zh-CN" sz="1400">
                <a:solidFill>
                  <a:srgbClr val="FFFFFF"/>
                </a:solidFill>
                <a:latin typeface="+mn-ea"/>
                <a:cs typeface="Arial" charset="0"/>
              </a:rPr>
              <a:t>FC/IP SAN</a:t>
            </a:r>
          </a:p>
        </p:txBody>
      </p:sp>
      <p:sp>
        <p:nvSpPr>
          <p:cNvPr id="48185" name="Text Box 71"/>
          <p:cNvSpPr txBox="1">
            <a:spLocks noChangeArrowheads="1"/>
          </p:cNvSpPr>
          <p:nvPr/>
        </p:nvSpPr>
        <p:spPr bwMode="auto">
          <a:xfrm>
            <a:off x="4764088" y="3673476"/>
            <a:ext cx="1282700" cy="295275"/>
          </a:xfrm>
          <a:prstGeom prst="rect">
            <a:avLst/>
          </a:prstGeom>
          <a:noFill/>
          <a:ln w="9525" algn="ctr">
            <a:noFill/>
            <a:miter lim="800000"/>
          </a:ln>
        </p:spPr>
        <p:txBody>
          <a:bodyPr lIns="79200" tIns="39600" rIns="79200" bIns="39600">
            <a:spAutoFit/>
          </a:bodyPr>
          <a:lstStyle/>
          <a:p>
            <a:pPr algn="ctr" defTabSz="801370">
              <a:spcBef>
                <a:spcPct val="50000"/>
              </a:spcBef>
            </a:pPr>
            <a:r>
              <a:rPr lang="zh-CN" altLang="en-US" sz="1400" b="1">
                <a:solidFill>
                  <a:srgbClr val="000000"/>
                </a:solidFill>
                <a:latin typeface="+mn-ea"/>
              </a:rPr>
              <a:t>同步远程镜像</a:t>
            </a:r>
            <a:endParaRPr lang="zh-CN" altLang="en-US" sz="1400">
              <a:solidFill>
                <a:srgbClr val="FF0000"/>
              </a:solidFill>
              <a:latin typeface="+mn-ea"/>
            </a:endParaRPr>
          </a:p>
        </p:txBody>
      </p:sp>
      <p:sp>
        <p:nvSpPr>
          <p:cNvPr id="48186" name="Rectangle 72"/>
          <p:cNvSpPr>
            <a:spLocks noChangeArrowheads="1"/>
          </p:cNvSpPr>
          <p:nvPr/>
        </p:nvSpPr>
        <p:spPr bwMode="auto">
          <a:xfrm>
            <a:off x="8509001" y="5268914"/>
            <a:ext cx="1368425" cy="307975"/>
          </a:xfrm>
          <a:prstGeom prst="rect">
            <a:avLst/>
          </a:prstGeom>
          <a:noFill/>
          <a:ln w="9525">
            <a:noFill/>
            <a:miter lim="800000"/>
          </a:ln>
        </p:spPr>
        <p:txBody>
          <a:bodyPr lIns="92075" tIns="46038" rIns="92075" bIns="46038" anchorCtr="1">
            <a:spAutoFit/>
          </a:bodyPr>
          <a:lstStyle/>
          <a:p>
            <a:pPr algn="ctr"/>
            <a:r>
              <a:rPr lang="en-US" altLang="zh-CN" sz="1400">
                <a:solidFill>
                  <a:srgbClr val="000000"/>
                </a:solidFill>
                <a:latin typeface="+mn-ea"/>
              </a:rPr>
              <a:t> </a:t>
            </a:r>
            <a:r>
              <a:rPr lang="zh-CN" altLang="en-US" sz="1400">
                <a:solidFill>
                  <a:srgbClr val="000000"/>
                </a:solidFill>
                <a:latin typeface="+mn-ea"/>
              </a:rPr>
              <a:t>存储阵列</a:t>
            </a:r>
            <a:endParaRPr lang="zh-CN" altLang="en-US" sz="1400">
              <a:solidFill>
                <a:srgbClr val="000000"/>
              </a:solidFill>
              <a:latin typeface="+mn-ea"/>
              <a:cs typeface="Arial" charset="0"/>
            </a:endParaRPr>
          </a:p>
        </p:txBody>
      </p:sp>
      <p:sp>
        <p:nvSpPr>
          <p:cNvPr id="48187" name="Rectangle 73"/>
          <p:cNvSpPr>
            <a:spLocks noChangeArrowheads="1"/>
          </p:cNvSpPr>
          <p:nvPr/>
        </p:nvSpPr>
        <p:spPr bwMode="auto">
          <a:xfrm>
            <a:off x="8509001" y="2990851"/>
            <a:ext cx="1235075" cy="307975"/>
          </a:xfrm>
          <a:prstGeom prst="rect">
            <a:avLst/>
          </a:prstGeom>
          <a:noFill/>
          <a:ln w="9525">
            <a:noFill/>
            <a:miter lim="800000"/>
          </a:ln>
        </p:spPr>
        <p:txBody>
          <a:bodyPr lIns="92075" tIns="46038" rIns="92075" bIns="46038" anchorCtr="1">
            <a:spAutoFit/>
          </a:bodyPr>
          <a:lstStyle/>
          <a:p>
            <a:pPr algn="ctr"/>
            <a:r>
              <a:rPr lang="en-US" altLang="zh-CN" sz="1400" dirty="0">
                <a:solidFill>
                  <a:srgbClr val="000000"/>
                </a:solidFill>
                <a:latin typeface="+mn-ea"/>
              </a:rPr>
              <a:t> </a:t>
            </a:r>
            <a:r>
              <a:rPr lang="zh-CN" altLang="en-US" sz="1400" dirty="0">
                <a:solidFill>
                  <a:srgbClr val="000000"/>
                </a:solidFill>
                <a:latin typeface="+mn-ea"/>
              </a:rPr>
              <a:t>存储阵列</a:t>
            </a:r>
            <a:endParaRPr lang="zh-CN" altLang="en-US" sz="1400" dirty="0">
              <a:solidFill>
                <a:srgbClr val="000000"/>
              </a:solidFill>
              <a:latin typeface="+mn-ea"/>
              <a:cs typeface="Arial" charset="0"/>
            </a:endParaRPr>
          </a:p>
        </p:txBody>
      </p:sp>
      <p:sp>
        <p:nvSpPr>
          <p:cNvPr id="48188" name="Text Box 74"/>
          <p:cNvSpPr txBox="1">
            <a:spLocks noChangeArrowheads="1"/>
          </p:cNvSpPr>
          <p:nvPr/>
        </p:nvSpPr>
        <p:spPr bwMode="auto">
          <a:xfrm>
            <a:off x="6240463" y="4738689"/>
            <a:ext cx="1295400" cy="295275"/>
          </a:xfrm>
          <a:prstGeom prst="rect">
            <a:avLst/>
          </a:prstGeom>
          <a:noFill/>
          <a:ln w="9525" algn="ctr">
            <a:noFill/>
            <a:miter lim="800000"/>
          </a:ln>
        </p:spPr>
        <p:txBody>
          <a:bodyPr lIns="79200" tIns="39600" rIns="79200" bIns="39600">
            <a:spAutoFit/>
          </a:bodyPr>
          <a:lstStyle/>
          <a:p>
            <a:pPr algn="ctr" defTabSz="801370">
              <a:spcBef>
                <a:spcPct val="50000"/>
              </a:spcBef>
            </a:pPr>
            <a:r>
              <a:rPr lang="zh-CN" altLang="en-US" sz="1400" b="1">
                <a:solidFill>
                  <a:srgbClr val="000000"/>
                </a:solidFill>
                <a:latin typeface="+mn-ea"/>
              </a:rPr>
              <a:t>异步远程镜像</a:t>
            </a:r>
            <a:endParaRPr lang="zh-CN" altLang="en-US" sz="1400">
              <a:solidFill>
                <a:srgbClr val="FF0000"/>
              </a:solidFill>
              <a:latin typeface="+mn-ea"/>
            </a:endParaRPr>
          </a:p>
        </p:txBody>
      </p:sp>
      <p:grpSp>
        <p:nvGrpSpPr>
          <p:cNvPr id="8" name="Group 75"/>
          <p:cNvGrpSpPr/>
          <p:nvPr/>
        </p:nvGrpSpPr>
        <p:grpSpPr bwMode="auto">
          <a:xfrm>
            <a:off x="5843589" y="3527425"/>
            <a:ext cx="1692275" cy="1162050"/>
            <a:chOff x="2476" y="1923"/>
            <a:chExt cx="1088" cy="863"/>
          </a:xfrm>
        </p:grpSpPr>
        <p:pic>
          <p:nvPicPr>
            <p:cNvPr id="48249" name="Picture 76" descr="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476" y="1923"/>
              <a:ext cx="1088" cy="863"/>
            </a:xfrm>
            <a:prstGeom prst="rect">
              <a:avLst/>
            </a:prstGeom>
            <a:noFill/>
            <a:ln w="9525">
              <a:noFill/>
              <a:miter lim="800000"/>
              <a:headEnd/>
              <a:tailEnd/>
            </a:ln>
          </p:spPr>
        </p:pic>
        <p:sp>
          <p:nvSpPr>
            <p:cNvPr id="48250" name="Rectangle 77"/>
            <p:cNvSpPr>
              <a:spLocks noChangeArrowheads="1"/>
            </p:cNvSpPr>
            <p:nvPr/>
          </p:nvSpPr>
          <p:spPr bwMode="auto">
            <a:xfrm>
              <a:off x="2638" y="2063"/>
              <a:ext cx="810" cy="550"/>
            </a:xfrm>
            <a:prstGeom prst="rect">
              <a:avLst/>
            </a:prstGeom>
            <a:noFill/>
            <a:ln w="9525">
              <a:noFill/>
              <a:miter lim="800000"/>
            </a:ln>
          </p:spPr>
          <p:txBody>
            <a:bodyPr lIns="92075" tIns="46038" rIns="92075" bIns="46038" anchorCtr="1">
              <a:spAutoFit/>
            </a:bodyPr>
            <a:lstStyle/>
            <a:p>
              <a:pPr algn="ctr"/>
              <a:r>
                <a:rPr lang="en-US" altLang="zh-CN" sz="1400" dirty="0">
                  <a:solidFill>
                    <a:srgbClr val="000000"/>
                  </a:solidFill>
                  <a:latin typeface="+mn-ea"/>
                  <a:cs typeface="Arial" charset="0"/>
                </a:rPr>
                <a:t>Replication network</a:t>
              </a:r>
            </a:p>
            <a:p>
              <a:pPr algn="ctr"/>
              <a:r>
                <a:rPr lang="en-US" altLang="zh-CN" sz="1400" dirty="0">
                  <a:solidFill>
                    <a:srgbClr val="000000"/>
                  </a:solidFill>
                  <a:latin typeface="+mn-ea"/>
                  <a:cs typeface="Arial" charset="0"/>
                </a:rPr>
                <a:t>LAN/WAN</a:t>
              </a:r>
              <a:endParaRPr lang="zh-CN" altLang="en-US" sz="1400" dirty="0">
                <a:solidFill>
                  <a:srgbClr val="000000"/>
                </a:solidFill>
                <a:latin typeface="+mn-ea"/>
                <a:cs typeface="Arial" charset="0"/>
              </a:endParaRPr>
            </a:p>
          </p:txBody>
        </p:sp>
      </p:grpSp>
      <p:sp>
        <p:nvSpPr>
          <p:cNvPr id="48190" name="Line 78"/>
          <p:cNvSpPr>
            <a:spLocks noChangeShapeType="1"/>
          </p:cNvSpPr>
          <p:nvPr/>
        </p:nvSpPr>
        <p:spPr bwMode="auto">
          <a:xfrm>
            <a:off x="8483600" y="1751013"/>
            <a:ext cx="0" cy="169862"/>
          </a:xfrm>
          <a:prstGeom prst="line">
            <a:avLst/>
          </a:prstGeom>
          <a:noFill/>
          <a:ln w="12700">
            <a:solidFill>
              <a:srgbClr val="808080"/>
            </a:solidFill>
            <a:round/>
          </a:ln>
        </p:spPr>
        <p:txBody>
          <a:bodyPr/>
          <a:lstStyle/>
          <a:p>
            <a:endParaRPr lang="zh-CN" altLang="en-US">
              <a:latin typeface="+mn-ea"/>
            </a:endParaRPr>
          </a:p>
        </p:txBody>
      </p:sp>
      <p:sp>
        <p:nvSpPr>
          <p:cNvPr id="48191" name="Line 79"/>
          <p:cNvSpPr>
            <a:spLocks noChangeShapeType="1"/>
          </p:cNvSpPr>
          <p:nvPr/>
        </p:nvSpPr>
        <p:spPr bwMode="auto">
          <a:xfrm>
            <a:off x="8147050" y="1747839"/>
            <a:ext cx="0" cy="168275"/>
          </a:xfrm>
          <a:prstGeom prst="line">
            <a:avLst/>
          </a:prstGeom>
          <a:noFill/>
          <a:ln w="12700">
            <a:solidFill>
              <a:srgbClr val="808080"/>
            </a:solidFill>
            <a:round/>
          </a:ln>
        </p:spPr>
        <p:txBody>
          <a:bodyPr/>
          <a:lstStyle/>
          <a:p>
            <a:endParaRPr lang="zh-CN" altLang="en-US">
              <a:latin typeface="+mn-ea"/>
            </a:endParaRPr>
          </a:p>
        </p:txBody>
      </p:sp>
      <p:sp>
        <p:nvSpPr>
          <p:cNvPr id="48192" name="Line 80"/>
          <p:cNvSpPr>
            <a:spLocks noChangeShapeType="1"/>
          </p:cNvSpPr>
          <p:nvPr/>
        </p:nvSpPr>
        <p:spPr bwMode="auto">
          <a:xfrm flipH="1">
            <a:off x="7813675" y="1747838"/>
            <a:ext cx="1574800" cy="0"/>
          </a:xfrm>
          <a:prstGeom prst="line">
            <a:avLst/>
          </a:prstGeom>
          <a:noFill/>
          <a:ln w="38100">
            <a:solidFill>
              <a:srgbClr val="808080"/>
            </a:solidFill>
            <a:round/>
          </a:ln>
        </p:spPr>
        <p:txBody>
          <a:bodyPr/>
          <a:lstStyle/>
          <a:p>
            <a:endParaRPr lang="zh-CN" altLang="en-US">
              <a:latin typeface="+mn-ea"/>
            </a:endParaRPr>
          </a:p>
        </p:txBody>
      </p:sp>
      <p:sp>
        <p:nvSpPr>
          <p:cNvPr id="48193" name="Line 81"/>
          <p:cNvSpPr>
            <a:spLocks noChangeShapeType="1"/>
          </p:cNvSpPr>
          <p:nvPr/>
        </p:nvSpPr>
        <p:spPr bwMode="auto">
          <a:xfrm>
            <a:off x="8821738" y="1747839"/>
            <a:ext cx="0" cy="168275"/>
          </a:xfrm>
          <a:prstGeom prst="line">
            <a:avLst/>
          </a:prstGeom>
          <a:noFill/>
          <a:ln w="12700">
            <a:solidFill>
              <a:srgbClr val="808080"/>
            </a:solidFill>
            <a:round/>
          </a:ln>
        </p:spPr>
        <p:txBody>
          <a:bodyPr/>
          <a:lstStyle/>
          <a:p>
            <a:endParaRPr lang="zh-CN" altLang="en-US">
              <a:latin typeface="+mn-ea"/>
            </a:endParaRPr>
          </a:p>
        </p:txBody>
      </p:sp>
      <p:sp>
        <p:nvSpPr>
          <p:cNvPr id="48194" name="Line 82"/>
          <p:cNvSpPr>
            <a:spLocks noChangeShapeType="1"/>
          </p:cNvSpPr>
          <p:nvPr/>
        </p:nvSpPr>
        <p:spPr bwMode="auto">
          <a:xfrm>
            <a:off x="9158288" y="1747839"/>
            <a:ext cx="0" cy="168275"/>
          </a:xfrm>
          <a:prstGeom prst="line">
            <a:avLst/>
          </a:prstGeom>
          <a:noFill/>
          <a:ln w="12700">
            <a:solidFill>
              <a:srgbClr val="808080"/>
            </a:solidFill>
            <a:round/>
          </a:ln>
        </p:spPr>
        <p:txBody>
          <a:bodyPr/>
          <a:lstStyle/>
          <a:p>
            <a:endParaRPr lang="zh-CN" altLang="en-US">
              <a:latin typeface="+mn-ea"/>
            </a:endParaRPr>
          </a:p>
        </p:txBody>
      </p:sp>
      <p:sp>
        <p:nvSpPr>
          <p:cNvPr id="48195" name="Text Box 83"/>
          <p:cNvSpPr txBox="1">
            <a:spLocks noChangeArrowheads="1"/>
          </p:cNvSpPr>
          <p:nvPr/>
        </p:nvSpPr>
        <p:spPr bwMode="auto">
          <a:xfrm>
            <a:off x="7532688" y="1754232"/>
            <a:ext cx="579536" cy="523220"/>
          </a:xfrm>
          <a:prstGeom prst="rect">
            <a:avLst/>
          </a:prstGeom>
          <a:noFill/>
          <a:ln w="9525">
            <a:noFill/>
            <a:miter lim="800000"/>
          </a:ln>
        </p:spPr>
        <p:txBody>
          <a:bodyPr wrap="square">
            <a:spAutoFit/>
          </a:bodyPr>
          <a:lstStyle/>
          <a:p>
            <a:r>
              <a:rPr lang="zh-CN" altLang="en-US" sz="1400" b="1" dirty="0">
                <a:solidFill>
                  <a:srgbClr val="000000"/>
                </a:solidFill>
                <a:latin typeface="+mn-ea"/>
              </a:rPr>
              <a:t>应用服务</a:t>
            </a:r>
            <a:endParaRPr lang="en-US" altLang="zh-CN" sz="1400" b="1" dirty="0">
              <a:solidFill>
                <a:srgbClr val="000000"/>
              </a:solidFill>
              <a:latin typeface="+mn-ea"/>
            </a:endParaRPr>
          </a:p>
        </p:txBody>
      </p:sp>
      <p:pic>
        <p:nvPicPr>
          <p:cNvPr id="48196" name="Picture 84" descr="图片146"/>
          <p:cNvPicPr>
            <a:picLocks noChangeAspect="1" noChangeArrowheads="1"/>
          </p:cNvPicPr>
          <p:nvPr/>
        </p:nvPicPr>
        <p:blipFill>
          <a:blip r:embed="rId3" cstate="print"/>
          <a:srcRect/>
          <a:stretch>
            <a:fillRect/>
          </a:stretch>
        </p:blipFill>
        <p:spPr bwMode="auto">
          <a:xfrm>
            <a:off x="8021639" y="1916114"/>
            <a:ext cx="238125" cy="339725"/>
          </a:xfrm>
          <a:prstGeom prst="rect">
            <a:avLst/>
          </a:prstGeom>
          <a:noFill/>
          <a:ln w="9525">
            <a:noFill/>
            <a:miter lim="800000"/>
            <a:headEnd/>
            <a:tailEnd/>
          </a:ln>
        </p:spPr>
      </p:pic>
      <p:sp>
        <p:nvSpPr>
          <p:cNvPr id="48197" name="Rectangle 85"/>
          <p:cNvSpPr>
            <a:spLocks noChangeArrowheads="1"/>
          </p:cNvSpPr>
          <p:nvPr/>
        </p:nvSpPr>
        <p:spPr bwMode="auto">
          <a:xfrm>
            <a:off x="8207376" y="2024064"/>
            <a:ext cx="104775" cy="134937"/>
          </a:xfrm>
          <a:prstGeom prst="rect">
            <a:avLst/>
          </a:prstGeom>
          <a:solidFill>
            <a:srgbClr val="FF9900"/>
          </a:solidFill>
          <a:ln w="9525" algn="ctr">
            <a:noFill/>
            <a:miter lim="800000"/>
          </a:ln>
        </p:spPr>
        <p:txBody>
          <a:bodyPr wrap="none" lIns="79200" tIns="39600" rIns="79200" bIns="39600" anchor="ctr"/>
          <a:lstStyle/>
          <a:p>
            <a:endParaRPr lang="zh-CN" altLang="en-US">
              <a:solidFill>
                <a:srgbClr val="000000"/>
              </a:solidFill>
              <a:latin typeface="+mn-ea"/>
            </a:endParaRPr>
          </a:p>
        </p:txBody>
      </p:sp>
      <p:pic>
        <p:nvPicPr>
          <p:cNvPr id="48198" name="Picture 86" descr="图片146"/>
          <p:cNvPicPr>
            <a:picLocks noChangeAspect="1" noChangeArrowheads="1"/>
          </p:cNvPicPr>
          <p:nvPr/>
        </p:nvPicPr>
        <p:blipFill>
          <a:blip r:embed="rId3" cstate="print"/>
          <a:srcRect/>
          <a:stretch>
            <a:fillRect/>
          </a:stretch>
        </p:blipFill>
        <p:spPr bwMode="auto">
          <a:xfrm>
            <a:off x="8302625" y="1916114"/>
            <a:ext cx="236538" cy="339725"/>
          </a:xfrm>
          <a:prstGeom prst="rect">
            <a:avLst/>
          </a:prstGeom>
          <a:noFill/>
          <a:ln w="9525">
            <a:noFill/>
            <a:miter lim="800000"/>
            <a:headEnd/>
            <a:tailEnd/>
          </a:ln>
        </p:spPr>
      </p:pic>
      <p:sp>
        <p:nvSpPr>
          <p:cNvPr id="48199" name="Rectangle 87"/>
          <p:cNvSpPr>
            <a:spLocks noChangeArrowheads="1"/>
          </p:cNvSpPr>
          <p:nvPr/>
        </p:nvSpPr>
        <p:spPr bwMode="auto">
          <a:xfrm>
            <a:off x="8509000" y="2024064"/>
            <a:ext cx="103188" cy="134937"/>
          </a:xfrm>
          <a:prstGeom prst="rect">
            <a:avLst/>
          </a:prstGeom>
          <a:solidFill>
            <a:srgbClr val="FF9900"/>
          </a:solidFill>
          <a:ln w="9525" algn="ctr">
            <a:noFill/>
            <a:miter lim="800000"/>
          </a:ln>
        </p:spPr>
        <p:txBody>
          <a:bodyPr wrap="none" lIns="79200" tIns="39600" rIns="79200" bIns="39600" anchor="ctr"/>
          <a:lstStyle/>
          <a:p>
            <a:endParaRPr lang="zh-CN" altLang="en-US">
              <a:solidFill>
                <a:srgbClr val="000000"/>
              </a:solidFill>
              <a:latin typeface="+mn-ea"/>
            </a:endParaRPr>
          </a:p>
        </p:txBody>
      </p:sp>
      <p:grpSp>
        <p:nvGrpSpPr>
          <p:cNvPr id="9" name="Group 88"/>
          <p:cNvGrpSpPr/>
          <p:nvPr/>
        </p:nvGrpSpPr>
        <p:grpSpPr bwMode="auto">
          <a:xfrm>
            <a:off x="8769351" y="1803401"/>
            <a:ext cx="506413" cy="511175"/>
            <a:chOff x="1383" y="1434"/>
            <a:chExt cx="683" cy="593"/>
          </a:xfrm>
        </p:grpSpPr>
        <p:pic>
          <p:nvPicPr>
            <p:cNvPr id="48243" name="Picture 57" descr="VirtualServer_emptyPlat"/>
            <p:cNvPicPr>
              <a:picLocks noChangeAspect="1" noChangeArrowheads="1"/>
            </p:cNvPicPr>
            <p:nvPr/>
          </p:nvPicPr>
          <p:blipFill>
            <a:blip r:embed="rId6" cstate="print"/>
            <a:srcRect/>
            <a:stretch>
              <a:fillRect/>
            </a:stretch>
          </p:blipFill>
          <p:spPr bwMode="auto">
            <a:xfrm>
              <a:off x="1383" y="1525"/>
              <a:ext cx="683" cy="502"/>
            </a:xfrm>
            <a:prstGeom prst="rect">
              <a:avLst/>
            </a:prstGeom>
            <a:noFill/>
            <a:ln w="9525">
              <a:noFill/>
              <a:miter lim="800000"/>
              <a:headEnd/>
              <a:tailEnd/>
            </a:ln>
          </p:spPr>
        </p:pic>
        <p:grpSp>
          <p:nvGrpSpPr>
            <p:cNvPr id="10" name="Group 112"/>
            <p:cNvGrpSpPr/>
            <p:nvPr/>
          </p:nvGrpSpPr>
          <p:grpSpPr bwMode="auto">
            <a:xfrm>
              <a:off x="1530" y="1434"/>
              <a:ext cx="491" cy="272"/>
              <a:chOff x="3792" y="1680"/>
              <a:chExt cx="741" cy="573"/>
            </a:xfrm>
          </p:grpSpPr>
          <p:pic>
            <p:nvPicPr>
              <p:cNvPr id="48245" name="Picture 107" descr="orangeserver_blue_shadow"/>
              <p:cNvPicPr>
                <a:picLocks noChangeAspect="1" noChangeArrowheads="1"/>
              </p:cNvPicPr>
              <p:nvPr/>
            </p:nvPicPr>
            <p:blipFill>
              <a:blip r:embed="rId11" cstate="print"/>
              <a:srcRect/>
              <a:stretch>
                <a:fillRect/>
              </a:stretch>
            </p:blipFill>
            <p:spPr bwMode="auto">
              <a:xfrm>
                <a:off x="3792" y="1680"/>
                <a:ext cx="213" cy="285"/>
              </a:xfrm>
              <a:prstGeom prst="rect">
                <a:avLst/>
              </a:prstGeom>
              <a:noFill/>
              <a:ln w="9525">
                <a:noFill/>
                <a:miter lim="800000"/>
                <a:headEnd/>
                <a:tailEnd/>
              </a:ln>
            </p:spPr>
          </p:pic>
          <p:pic>
            <p:nvPicPr>
              <p:cNvPr id="48246" name="Picture 108" descr="orangeserver_blue_shadow"/>
              <p:cNvPicPr>
                <a:picLocks noChangeAspect="1" noChangeArrowheads="1"/>
              </p:cNvPicPr>
              <p:nvPr/>
            </p:nvPicPr>
            <p:blipFill>
              <a:blip r:embed="rId11" cstate="print"/>
              <a:srcRect/>
              <a:stretch>
                <a:fillRect/>
              </a:stretch>
            </p:blipFill>
            <p:spPr bwMode="auto">
              <a:xfrm>
                <a:off x="3936" y="1776"/>
                <a:ext cx="213" cy="285"/>
              </a:xfrm>
              <a:prstGeom prst="rect">
                <a:avLst/>
              </a:prstGeom>
              <a:noFill/>
              <a:ln w="9525">
                <a:noFill/>
                <a:miter lim="800000"/>
                <a:headEnd/>
                <a:tailEnd/>
              </a:ln>
            </p:spPr>
          </p:pic>
          <p:pic>
            <p:nvPicPr>
              <p:cNvPr id="48247" name="Picture 109" descr="orangeserver_blue_shadow"/>
              <p:cNvPicPr>
                <a:picLocks noChangeAspect="1" noChangeArrowheads="1"/>
              </p:cNvPicPr>
              <p:nvPr/>
            </p:nvPicPr>
            <p:blipFill>
              <a:blip r:embed="rId11" cstate="print"/>
              <a:srcRect/>
              <a:stretch>
                <a:fillRect/>
              </a:stretch>
            </p:blipFill>
            <p:spPr bwMode="auto">
              <a:xfrm>
                <a:off x="4128" y="1872"/>
                <a:ext cx="213" cy="285"/>
              </a:xfrm>
              <a:prstGeom prst="rect">
                <a:avLst/>
              </a:prstGeom>
              <a:noFill/>
              <a:ln w="9525">
                <a:noFill/>
                <a:miter lim="800000"/>
                <a:headEnd/>
                <a:tailEnd/>
              </a:ln>
            </p:spPr>
          </p:pic>
          <p:pic>
            <p:nvPicPr>
              <p:cNvPr id="48248" name="Picture 110" descr="orangeserver_blue_shadow"/>
              <p:cNvPicPr>
                <a:picLocks noChangeAspect="1" noChangeArrowheads="1"/>
              </p:cNvPicPr>
              <p:nvPr/>
            </p:nvPicPr>
            <p:blipFill>
              <a:blip r:embed="rId11" cstate="print"/>
              <a:srcRect/>
              <a:stretch>
                <a:fillRect/>
              </a:stretch>
            </p:blipFill>
            <p:spPr bwMode="auto">
              <a:xfrm>
                <a:off x="4320" y="1968"/>
                <a:ext cx="213" cy="285"/>
              </a:xfrm>
              <a:prstGeom prst="rect">
                <a:avLst/>
              </a:prstGeom>
              <a:noFill/>
              <a:ln w="9525">
                <a:noFill/>
                <a:miter lim="800000"/>
                <a:headEnd/>
                <a:tailEnd/>
              </a:ln>
            </p:spPr>
          </p:pic>
        </p:grpSp>
      </p:grpSp>
      <p:sp>
        <p:nvSpPr>
          <p:cNvPr id="48201" name="Rectangle 95"/>
          <p:cNvSpPr>
            <a:spLocks noChangeArrowheads="1"/>
          </p:cNvSpPr>
          <p:nvPr/>
        </p:nvSpPr>
        <p:spPr bwMode="auto">
          <a:xfrm flipV="1">
            <a:off x="8890000" y="1825625"/>
            <a:ext cx="46038" cy="134938"/>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202" name="Rectangle 96"/>
          <p:cNvSpPr>
            <a:spLocks noChangeArrowheads="1"/>
          </p:cNvSpPr>
          <p:nvPr/>
        </p:nvSpPr>
        <p:spPr bwMode="auto">
          <a:xfrm flipV="1">
            <a:off x="8951914" y="1881188"/>
            <a:ext cx="60325" cy="100012"/>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203" name="Rectangle 97"/>
          <p:cNvSpPr>
            <a:spLocks noChangeArrowheads="1"/>
          </p:cNvSpPr>
          <p:nvPr/>
        </p:nvSpPr>
        <p:spPr bwMode="auto">
          <a:xfrm flipV="1">
            <a:off x="9059864" y="1901825"/>
            <a:ext cx="46037" cy="134938"/>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204" name="Rectangle 98"/>
          <p:cNvSpPr>
            <a:spLocks noChangeArrowheads="1"/>
          </p:cNvSpPr>
          <p:nvPr/>
        </p:nvSpPr>
        <p:spPr bwMode="auto">
          <a:xfrm flipV="1">
            <a:off x="9170989" y="1939925"/>
            <a:ext cx="46037" cy="134938"/>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cxnSp>
        <p:nvCxnSpPr>
          <p:cNvPr id="48205" name="AutoShape 99"/>
          <p:cNvCxnSpPr>
            <a:cxnSpLocks noChangeShapeType="1"/>
          </p:cNvCxnSpPr>
          <p:nvPr/>
        </p:nvCxnSpPr>
        <p:spPr bwMode="auto">
          <a:xfrm>
            <a:off x="8140701" y="2255839"/>
            <a:ext cx="460375" cy="149225"/>
          </a:xfrm>
          <a:prstGeom prst="straightConnector1">
            <a:avLst/>
          </a:prstGeom>
          <a:noFill/>
          <a:ln w="12700">
            <a:solidFill>
              <a:srgbClr val="FF6600"/>
            </a:solidFill>
            <a:round/>
          </a:ln>
        </p:spPr>
      </p:cxnSp>
      <p:cxnSp>
        <p:nvCxnSpPr>
          <p:cNvPr id="48206" name="AutoShape 100"/>
          <p:cNvCxnSpPr>
            <a:cxnSpLocks noChangeShapeType="1"/>
          </p:cNvCxnSpPr>
          <p:nvPr/>
        </p:nvCxnSpPr>
        <p:spPr bwMode="auto">
          <a:xfrm>
            <a:off x="8421689" y="2255839"/>
            <a:ext cx="179387" cy="149225"/>
          </a:xfrm>
          <a:prstGeom prst="straightConnector1">
            <a:avLst/>
          </a:prstGeom>
          <a:noFill/>
          <a:ln w="12700">
            <a:solidFill>
              <a:srgbClr val="FF6600"/>
            </a:solidFill>
            <a:round/>
          </a:ln>
        </p:spPr>
      </p:cxnSp>
      <p:cxnSp>
        <p:nvCxnSpPr>
          <p:cNvPr id="48207" name="AutoShape 101"/>
          <p:cNvCxnSpPr>
            <a:cxnSpLocks noChangeShapeType="1"/>
          </p:cNvCxnSpPr>
          <p:nvPr/>
        </p:nvCxnSpPr>
        <p:spPr bwMode="auto">
          <a:xfrm flipH="1">
            <a:off x="8601075" y="2255839"/>
            <a:ext cx="433388" cy="149225"/>
          </a:xfrm>
          <a:prstGeom prst="straightConnector1">
            <a:avLst/>
          </a:prstGeom>
          <a:noFill/>
          <a:ln w="12700">
            <a:solidFill>
              <a:srgbClr val="FF6600"/>
            </a:solidFill>
            <a:round/>
          </a:ln>
        </p:spPr>
      </p:cxnSp>
      <p:sp>
        <p:nvSpPr>
          <p:cNvPr id="48208" name="Line 102"/>
          <p:cNvSpPr>
            <a:spLocks noChangeShapeType="1"/>
          </p:cNvSpPr>
          <p:nvPr/>
        </p:nvSpPr>
        <p:spPr bwMode="auto">
          <a:xfrm>
            <a:off x="8512175" y="4135438"/>
            <a:ext cx="0" cy="169862"/>
          </a:xfrm>
          <a:prstGeom prst="line">
            <a:avLst/>
          </a:prstGeom>
          <a:noFill/>
          <a:ln w="12700">
            <a:solidFill>
              <a:srgbClr val="808080"/>
            </a:solidFill>
            <a:round/>
          </a:ln>
        </p:spPr>
        <p:txBody>
          <a:bodyPr/>
          <a:lstStyle/>
          <a:p>
            <a:endParaRPr lang="zh-CN" altLang="en-US">
              <a:latin typeface="+mn-ea"/>
            </a:endParaRPr>
          </a:p>
        </p:txBody>
      </p:sp>
      <p:sp>
        <p:nvSpPr>
          <p:cNvPr id="48209" name="Line 103"/>
          <p:cNvSpPr>
            <a:spLocks noChangeShapeType="1"/>
          </p:cNvSpPr>
          <p:nvPr/>
        </p:nvSpPr>
        <p:spPr bwMode="auto">
          <a:xfrm>
            <a:off x="8175625" y="4132263"/>
            <a:ext cx="0" cy="169862"/>
          </a:xfrm>
          <a:prstGeom prst="line">
            <a:avLst/>
          </a:prstGeom>
          <a:noFill/>
          <a:ln w="12700">
            <a:solidFill>
              <a:srgbClr val="808080"/>
            </a:solidFill>
            <a:round/>
          </a:ln>
        </p:spPr>
        <p:txBody>
          <a:bodyPr/>
          <a:lstStyle/>
          <a:p>
            <a:endParaRPr lang="zh-CN" altLang="en-US">
              <a:latin typeface="+mn-ea"/>
            </a:endParaRPr>
          </a:p>
        </p:txBody>
      </p:sp>
      <p:sp>
        <p:nvSpPr>
          <p:cNvPr id="48210" name="Line 104"/>
          <p:cNvSpPr>
            <a:spLocks noChangeShapeType="1"/>
          </p:cNvSpPr>
          <p:nvPr/>
        </p:nvSpPr>
        <p:spPr bwMode="auto">
          <a:xfrm flipH="1">
            <a:off x="7842250" y="4132263"/>
            <a:ext cx="1574800" cy="0"/>
          </a:xfrm>
          <a:prstGeom prst="line">
            <a:avLst/>
          </a:prstGeom>
          <a:noFill/>
          <a:ln w="38100">
            <a:solidFill>
              <a:srgbClr val="808080"/>
            </a:solidFill>
            <a:round/>
          </a:ln>
        </p:spPr>
        <p:txBody>
          <a:bodyPr/>
          <a:lstStyle/>
          <a:p>
            <a:endParaRPr lang="zh-CN" altLang="en-US">
              <a:latin typeface="+mn-ea"/>
            </a:endParaRPr>
          </a:p>
        </p:txBody>
      </p:sp>
      <p:sp>
        <p:nvSpPr>
          <p:cNvPr id="48211" name="Line 105"/>
          <p:cNvSpPr>
            <a:spLocks noChangeShapeType="1"/>
          </p:cNvSpPr>
          <p:nvPr/>
        </p:nvSpPr>
        <p:spPr bwMode="auto">
          <a:xfrm>
            <a:off x="8850313" y="4132263"/>
            <a:ext cx="0" cy="169862"/>
          </a:xfrm>
          <a:prstGeom prst="line">
            <a:avLst/>
          </a:prstGeom>
          <a:noFill/>
          <a:ln w="12700">
            <a:solidFill>
              <a:srgbClr val="808080"/>
            </a:solidFill>
            <a:round/>
          </a:ln>
        </p:spPr>
        <p:txBody>
          <a:bodyPr/>
          <a:lstStyle/>
          <a:p>
            <a:endParaRPr lang="zh-CN" altLang="en-US">
              <a:latin typeface="+mn-ea"/>
            </a:endParaRPr>
          </a:p>
        </p:txBody>
      </p:sp>
      <p:sp>
        <p:nvSpPr>
          <p:cNvPr id="48212" name="Line 106"/>
          <p:cNvSpPr>
            <a:spLocks noChangeShapeType="1"/>
          </p:cNvSpPr>
          <p:nvPr/>
        </p:nvSpPr>
        <p:spPr bwMode="auto">
          <a:xfrm>
            <a:off x="9186863" y="4132263"/>
            <a:ext cx="0" cy="169862"/>
          </a:xfrm>
          <a:prstGeom prst="line">
            <a:avLst/>
          </a:prstGeom>
          <a:noFill/>
          <a:ln w="12700">
            <a:solidFill>
              <a:srgbClr val="808080"/>
            </a:solidFill>
            <a:round/>
          </a:ln>
        </p:spPr>
        <p:txBody>
          <a:bodyPr/>
          <a:lstStyle/>
          <a:p>
            <a:endParaRPr lang="zh-CN" altLang="en-US">
              <a:latin typeface="+mn-ea"/>
            </a:endParaRPr>
          </a:p>
        </p:txBody>
      </p:sp>
      <p:sp>
        <p:nvSpPr>
          <p:cNvPr id="48213" name="Text Box 107"/>
          <p:cNvSpPr txBox="1">
            <a:spLocks noChangeArrowheads="1"/>
          </p:cNvSpPr>
          <p:nvPr/>
        </p:nvSpPr>
        <p:spPr bwMode="auto">
          <a:xfrm>
            <a:off x="7536161" y="4130496"/>
            <a:ext cx="658973" cy="523220"/>
          </a:xfrm>
          <a:prstGeom prst="rect">
            <a:avLst/>
          </a:prstGeom>
          <a:noFill/>
          <a:ln w="9525">
            <a:noFill/>
            <a:miter lim="800000"/>
          </a:ln>
        </p:spPr>
        <p:txBody>
          <a:bodyPr wrap="square">
            <a:spAutoFit/>
          </a:bodyPr>
          <a:lstStyle/>
          <a:p>
            <a:r>
              <a:rPr lang="zh-CN" altLang="en-US" sz="1400" b="1" dirty="0">
                <a:solidFill>
                  <a:srgbClr val="000000"/>
                </a:solidFill>
                <a:latin typeface="+mn-ea"/>
              </a:rPr>
              <a:t>应用服务</a:t>
            </a:r>
            <a:endParaRPr lang="en-US" altLang="zh-CN" sz="1400" b="1" dirty="0">
              <a:solidFill>
                <a:srgbClr val="000000"/>
              </a:solidFill>
              <a:latin typeface="+mn-ea"/>
            </a:endParaRPr>
          </a:p>
        </p:txBody>
      </p:sp>
      <p:pic>
        <p:nvPicPr>
          <p:cNvPr id="48214" name="Picture 108" descr="图片146"/>
          <p:cNvPicPr>
            <a:picLocks noChangeAspect="1" noChangeArrowheads="1"/>
          </p:cNvPicPr>
          <p:nvPr/>
        </p:nvPicPr>
        <p:blipFill>
          <a:blip r:embed="rId3" cstate="print"/>
          <a:srcRect/>
          <a:stretch>
            <a:fillRect/>
          </a:stretch>
        </p:blipFill>
        <p:spPr bwMode="auto">
          <a:xfrm>
            <a:off x="8050214" y="4302125"/>
            <a:ext cx="238125" cy="338138"/>
          </a:xfrm>
          <a:prstGeom prst="rect">
            <a:avLst/>
          </a:prstGeom>
          <a:noFill/>
          <a:ln w="9525">
            <a:noFill/>
            <a:miter lim="800000"/>
            <a:headEnd/>
            <a:tailEnd/>
          </a:ln>
        </p:spPr>
      </p:pic>
      <p:sp>
        <p:nvSpPr>
          <p:cNvPr id="48215" name="Rectangle 109"/>
          <p:cNvSpPr>
            <a:spLocks noChangeArrowheads="1"/>
          </p:cNvSpPr>
          <p:nvPr/>
        </p:nvSpPr>
        <p:spPr bwMode="auto">
          <a:xfrm>
            <a:off x="8235951" y="4410075"/>
            <a:ext cx="104775" cy="134938"/>
          </a:xfrm>
          <a:prstGeom prst="rect">
            <a:avLst/>
          </a:prstGeom>
          <a:solidFill>
            <a:srgbClr val="FF9900"/>
          </a:solidFill>
          <a:ln w="9525" algn="ctr">
            <a:noFill/>
            <a:miter lim="800000"/>
          </a:ln>
        </p:spPr>
        <p:txBody>
          <a:bodyPr wrap="none" lIns="79200" tIns="39600" rIns="79200" bIns="39600" anchor="ctr"/>
          <a:lstStyle/>
          <a:p>
            <a:endParaRPr lang="zh-CN" altLang="en-US">
              <a:solidFill>
                <a:srgbClr val="000000"/>
              </a:solidFill>
              <a:latin typeface="+mn-ea"/>
            </a:endParaRPr>
          </a:p>
        </p:txBody>
      </p:sp>
      <p:pic>
        <p:nvPicPr>
          <p:cNvPr id="48216" name="Picture 110" descr="图片146"/>
          <p:cNvPicPr>
            <a:picLocks noChangeAspect="1" noChangeArrowheads="1"/>
          </p:cNvPicPr>
          <p:nvPr/>
        </p:nvPicPr>
        <p:blipFill>
          <a:blip r:embed="rId3" cstate="print"/>
          <a:srcRect/>
          <a:stretch>
            <a:fillRect/>
          </a:stretch>
        </p:blipFill>
        <p:spPr bwMode="auto">
          <a:xfrm>
            <a:off x="8331200" y="4302125"/>
            <a:ext cx="236538" cy="338138"/>
          </a:xfrm>
          <a:prstGeom prst="rect">
            <a:avLst/>
          </a:prstGeom>
          <a:noFill/>
          <a:ln w="9525">
            <a:noFill/>
            <a:miter lim="800000"/>
            <a:headEnd/>
            <a:tailEnd/>
          </a:ln>
        </p:spPr>
      </p:pic>
      <p:sp>
        <p:nvSpPr>
          <p:cNvPr id="48217" name="Rectangle 111"/>
          <p:cNvSpPr>
            <a:spLocks noChangeArrowheads="1"/>
          </p:cNvSpPr>
          <p:nvPr/>
        </p:nvSpPr>
        <p:spPr bwMode="auto">
          <a:xfrm>
            <a:off x="8543926" y="4410075"/>
            <a:ext cx="104775" cy="134938"/>
          </a:xfrm>
          <a:prstGeom prst="rect">
            <a:avLst/>
          </a:prstGeom>
          <a:solidFill>
            <a:srgbClr val="FF9900"/>
          </a:solidFill>
          <a:ln w="9525" algn="ctr">
            <a:noFill/>
            <a:miter lim="800000"/>
          </a:ln>
        </p:spPr>
        <p:txBody>
          <a:bodyPr wrap="none" lIns="79200" tIns="39600" rIns="79200" bIns="39600" anchor="ctr"/>
          <a:lstStyle/>
          <a:p>
            <a:endParaRPr lang="zh-CN" altLang="en-US">
              <a:solidFill>
                <a:srgbClr val="000000"/>
              </a:solidFill>
              <a:latin typeface="+mn-ea"/>
            </a:endParaRPr>
          </a:p>
        </p:txBody>
      </p:sp>
      <p:grpSp>
        <p:nvGrpSpPr>
          <p:cNvPr id="11" name="Group 112"/>
          <p:cNvGrpSpPr/>
          <p:nvPr/>
        </p:nvGrpSpPr>
        <p:grpSpPr bwMode="auto">
          <a:xfrm>
            <a:off x="8797926" y="4187826"/>
            <a:ext cx="506413" cy="511175"/>
            <a:chOff x="1383" y="1434"/>
            <a:chExt cx="683" cy="593"/>
          </a:xfrm>
        </p:grpSpPr>
        <p:pic>
          <p:nvPicPr>
            <p:cNvPr id="48237" name="Picture 57" descr="VirtualServer_emptyPlat"/>
            <p:cNvPicPr>
              <a:picLocks noChangeAspect="1" noChangeArrowheads="1"/>
            </p:cNvPicPr>
            <p:nvPr/>
          </p:nvPicPr>
          <p:blipFill>
            <a:blip r:embed="rId6" cstate="print"/>
            <a:srcRect/>
            <a:stretch>
              <a:fillRect/>
            </a:stretch>
          </p:blipFill>
          <p:spPr bwMode="auto">
            <a:xfrm>
              <a:off x="1383" y="1525"/>
              <a:ext cx="683" cy="502"/>
            </a:xfrm>
            <a:prstGeom prst="rect">
              <a:avLst/>
            </a:prstGeom>
            <a:noFill/>
            <a:ln w="9525">
              <a:noFill/>
              <a:miter lim="800000"/>
              <a:headEnd/>
              <a:tailEnd/>
            </a:ln>
          </p:spPr>
        </p:pic>
        <p:grpSp>
          <p:nvGrpSpPr>
            <p:cNvPr id="12" name="Group 112"/>
            <p:cNvGrpSpPr/>
            <p:nvPr/>
          </p:nvGrpSpPr>
          <p:grpSpPr bwMode="auto">
            <a:xfrm>
              <a:off x="1530" y="1434"/>
              <a:ext cx="491" cy="272"/>
              <a:chOff x="3792" y="1680"/>
              <a:chExt cx="741" cy="573"/>
            </a:xfrm>
          </p:grpSpPr>
          <p:pic>
            <p:nvPicPr>
              <p:cNvPr id="48239" name="Picture 107" descr="orangeserver_blue_shadow"/>
              <p:cNvPicPr>
                <a:picLocks noChangeAspect="1" noChangeArrowheads="1"/>
              </p:cNvPicPr>
              <p:nvPr/>
            </p:nvPicPr>
            <p:blipFill>
              <a:blip r:embed="rId11" cstate="print"/>
              <a:srcRect/>
              <a:stretch>
                <a:fillRect/>
              </a:stretch>
            </p:blipFill>
            <p:spPr bwMode="auto">
              <a:xfrm>
                <a:off x="3792" y="1680"/>
                <a:ext cx="213" cy="285"/>
              </a:xfrm>
              <a:prstGeom prst="rect">
                <a:avLst/>
              </a:prstGeom>
              <a:noFill/>
              <a:ln w="9525">
                <a:noFill/>
                <a:miter lim="800000"/>
                <a:headEnd/>
                <a:tailEnd/>
              </a:ln>
            </p:spPr>
          </p:pic>
          <p:pic>
            <p:nvPicPr>
              <p:cNvPr id="48240" name="Picture 108" descr="orangeserver_blue_shadow"/>
              <p:cNvPicPr>
                <a:picLocks noChangeAspect="1" noChangeArrowheads="1"/>
              </p:cNvPicPr>
              <p:nvPr/>
            </p:nvPicPr>
            <p:blipFill>
              <a:blip r:embed="rId11" cstate="print"/>
              <a:srcRect/>
              <a:stretch>
                <a:fillRect/>
              </a:stretch>
            </p:blipFill>
            <p:spPr bwMode="auto">
              <a:xfrm>
                <a:off x="3936" y="1776"/>
                <a:ext cx="213" cy="285"/>
              </a:xfrm>
              <a:prstGeom prst="rect">
                <a:avLst/>
              </a:prstGeom>
              <a:noFill/>
              <a:ln w="9525">
                <a:noFill/>
                <a:miter lim="800000"/>
                <a:headEnd/>
                <a:tailEnd/>
              </a:ln>
            </p:spPr>
          </p:pic>
          <p:pic>
            <p:nvPicPr>
              <p:cNvPr id="48241" name="Picture 109" descr="orangeserver_blue_shadow"/>
              <p:cNvPicPr>
                <a:picLocks noChangeAspect="1" noChangeArrowheads="1"/>
              </p:cNvPicPr>
              <p:nvPr/>
            </p:nvPicPr>
            <p:blipFill>
              <a:blip r:embed="rId11" cstate="print"/>
              <a:srcRect/>
              <a:stretch>
                <a:fillRect/>
              </a:stretch>
            </p:blipFill>
            <p:spPr bwMode="auto">
              <a:xfrm>
                <a:off x="4128" y="1872"/>
                <a:ext cx="213" cy="285"/>
              </a:xfrm>
              <a:prstGeom prst="rect">
                <a:avLst/>
              </a:prstGeom>
              <a:noFill/>
              <a:ln w="9525">
                <a:noFill/>
                <a:miter lim="800000"/>
                <a:headEnd/>
                <a:tailEnd/>
              </a:ln>
            </p:spPr>
          </p:pic>
          <p:pic>
            <p:nvPicPr>
              <p:cNvPr id="48242" name="Picture 110" descr="orangeserver_blue_shadow"/>
              <p:cNvPicPr>
                <a:picLocks noChangeAspect="1" noChangeArrowheads="1"/>
              </p:cNvPicPr>
              <p:nvPr/>
            </p:nvPicPr>
            <p:blipFill>
              <a:blip r:embed="rId11" cstate="print"/>
              <a:srcRect/>
              <a:stretch>
                <a:fillRect/>
              </a:stretch>
            </p:blipFill>
            <p:spPr bwMode="auto">
              <a:xfrm>
                <a:off x="4320" y="1968"/>
                <a:ext cx="213" cy="285"/>
              </a:xfrm>
              <a:prstGeom prst="rect">
                <a:avLst/>
              </a:prstGeom>
              <a:noFill/>
              <a:ln w="9525">
                <a:noFill/>
                <a:miter lim="800000"/>
                <a:headEnd/>
                <a:tailEnd/>
              </a:ln>
            </p:spPr>
          </p:pic>
        </p:grpSp>
      </p:grpSp>
      <p:sp>
        <p:nvSpPr>
          <p:cNvPr id="48219" name="Rectangle 119"/>
          <p:cNvSpPr>
            <a:spLocks noChangeArrowheads="1"/>
          </p:cNvSpPr>
          <p:nvPr/>
        </p:nvSpPr>
        <p:spPr bwMode="auto">
          <a:xfrm flipV="1">
            <a:off x="8924925" y="4214814"/>
            <a:ext cx="46038" cy="134937"/>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220" name="Rectangle 120"/>
          <p:cNvSpPr>
            <a:spLocks noChangeArrowheads="1"/>
          </p:cNvSpPr>
          <p:nvPr/>
        </p:nvSpPr>
        <p:spPr bwMode="auto">
          <a:xfrm flipV="1">
            <a:off x="8980489" y="4184650"/>
            <a:ext cx="46037" cy="179388"/>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221" name="Rectangle 121"/>
          <p:cNvSpPr>
            <a:spLocks noChangeArrowheads="1"/>
          </p:cNvSpPr>
          <p:nvPr/>
        </p:nvSpPr>
        <p:spPr bwMode="auto">
          <a:xfrm flipV="1">
            <a:off x="9094789" y="4313238"/>
            <a:ext cx="60325" cy="100012"/>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sp>
        <p:nvSpPr>
          <p:cNvPr id="48222" name="Rectangle 122"/>
          <p:cNvSpPr>
            <a:spLocks noChangeArrowheads="1"/>
          </p:cNvSpPr>
          <p:nvPr/>
        </p:nvSpPr>
        <p:spPr bwMode="auto">
          <a:xfrm flipV="1">
            <a:off x="9205914" y="4329114"/>
            <a:ext cx="46037" cy="134937"/>
          </a:xfrm>
          <a:prstGeom prst="rect">
            <a:avLst/>
          </a:prstGeom>
          <a:solidFill>
            <a:srgbClr val="FF9900"/>
          </a:solidFill>
          <a:ln w="9525" algn="ctr">
            <a:noFill/>
            <a:miter lim="800000"/>
          </a:ln>
        </p:spPr>
        <p:txBody>
          <a:bodyPr lIns="79200" tIns="39600" rIns="79200" bIns="39600" anchor="ctr"/>
          <a:lstStyle/>
          <a:p>
            <a:endParaRPr lang="zh-CN" altLang="en-US">
              <a:solidFill>
                <a:srgbClr val="000000"/>
              </a:solidFill>
              <a:latin typeface="+mn-ea"/>
            </a:endParaRPr>
          </a:p>
        </p:txBody>
      </p:sp>
      <p:cxnSp>
        <p:nvCxnSpPr>
          <p:cNvPr id="48223" name="AutoShape 123"/>
          <p:cNvCxnSpPr>
            <a:cxnSpLocks noChangeShapeType="1"/>
          </p:cNvCxnSpPr>
          <p:nvPr/>
        </p:nvCxnSpPr>
        <p:spPr bwMode="auto">
          <a:xfrm>
            <a:off x="8169276" y="4640264"/>
            <a:ext cx="460375" cy="149225"/>
          </a:xfrm>
          <a:prstGeom prst="straightConnector1">
            <a:avLst/>
          </a:prstGeom>
          <a:noFill/>
          <a:ln w="12700">
            <a:solidFill>
              <a:srgbClr val="FF6600"/>
            </a:solidFill>
            <a:round/>
          </a:ln>
        </p:spPr>
      </p:cxnSp>
      <p:cxnSp>
        <p:nvCxnSpPr>
          <p:cNvPr id="48224" name="AutoShape 124"/>
          <p:cNvCxnSpPr>
            <a:cxnSpLocks noChangeShapeType="1"/>
          </p:cNvCxnSpPr>
          <p:nvPr/>
        </p:nvCxnSpPr>
        <p:spPr bwMode="auto">
          <a:xfrm>
            <a:off x="8450264" y="4640264"/>
            <a:ext cx="179387" cy="149225"/>
          </a:xfrm>
          <a:prstGeom prst="straightConnector1">
            <a:avLst/>
          </a:prstGeom>
          <a:noFill/>
          <a:ln w="12700">
            <a:solidFill>
              <a:srgbClr val="FF6600"/>
            </a:solidFill>
            <a:round/>
          </a:ln>
        </p:spPr>
      </p:cxnSp>
      <p:cxnSp>
        <p:nvCxnSpPr>
          <p:cNvPr id="48225" name="AutoShape 125"/>
          <p:cNvCxnSpPr>
            <a:cxnSpLocks noChangeShapeType="1"/>
          </p:cNvCxnSpPr>
          <p:nvPr/>
        </p:nvCxnSpPr>
        <p:spPr bwMode="auto">
          <a:xfrm flipH="1">
            <a:off x="8629650" y="4640264"/>
            <a:ext cx="433388" cy="149225"/>
          </a:xfrm>
          <a:prstGeom prst="straightConnector1">
            <a:avLst/>
          </a:prstGeom>
          <a:noFill/>
          <a:ln w="12700">
            <a:solidFill>
              <a:srgbClr val="FF6600"/>
            </a:solidFill>
            <a:round/>
          </a:ln>
        </p:spPr>
      </p:cxnSp>
      <p:sp>
        <p:nvSpPr>
          <p:cNvPr id="48226" name="Line 126"/>
          <p:cNvSpPr>
            <a:spLocks noChangeShapeType="1"/>
          </p:cNvSpPr>
          <p:nvPr/>
        </p:nvSpPr>
        <p:spPr bwMode="auto">
          <a:xfrm>
            <a:off x="2736851" y="5302250"/>
            <a:ext cx="506413" cy="0"/>
          </a:xfrm>
          <a:prstGeom prst="line">
            <a:avLst/>
          </a:prstGeom>
          <a:noFill/>
          <a:ln w="19050">
            <a:solidFill>
              <a:srgbClr val="FF9900"/>
            </a:solidFill>
            <a:prstDash val="dash"/>
            <a:round/>
            <a:tailEnd type="triangle" w="med" len="med"/>
          </a:ln>
        </p:spPr>
        <p:txBody>
          <a:bodyPr/>
          <a:lstStyle/>
          <a:p>
            <a:endParaRPr lang="zh-CN" altLang="en-US">
              <a:latin typeface="+mn-ea"/>
            </a:endParaRPr>
          </a:p>
        </p:txBody>
      </p:sp>
      <p:sp>
        <p:nvSpPr>
          <p:cNvPr id="48227" name="Rectangle 127"/>
          <p:cNvSpPr>
            <a:spLocks noChangeArrowheads="1"/>
          </p:cNvSpPr>
          <p:nvPr/>
        </p:nvSpPr>
        <p:spPr bwMode="auto">
          <a:xfrm>
            <a:off x="2963864" y="5192713"/>
            <a:ext cx="3132137" cy="309562"/>
          </a:xfrm>
          <a:prstGeom prst="rect">
            <a:avLst/>
          </a:prstGeom>
          <a:noFill/>
          <a:ln w="9525">
            <a:noFill/>
            <a:miter lim="800000"/>
          </a:ln>
        </p:spPr>
        <p:txBody>
          <a:bodyPr lIns="92075" tIns="46038" rIns="92075" bIns="46038" anchorCtr="1">
            <a:spAutoFit/>
          </a:bodyPr>
          <a:lstStyle/>
          <a:p>
            <a:pPr algn="ctr"/>
            <a:r>
              <a:rPr lang="zh-CN" altLang="en-US" sz="1400" dirty="0">
                <a:solidFill>
                  <a:srgbClr val="000000"/>
                </a:solidFill>
                <a:latin typeface="+mn-ea"/>
                <a:cs typeface="Arial" charset="0"/>
              </a:rPr>
              <a:t>数据备份流</a:t>
            </a:r>
            <a:endParaRPr lang="en-US" altLang="zh-CN" sz="1400" dirty="0">
              <a:solidFill>
                <a:srgbClr val="000000"/>
              </a:solidFill>
              <a:latin typeface="+mn-ea"/>
              <a:cs typeface="Arial" charset="0"/>
            </a:endParaRPr>
          </a:p>
        </p:txBody>
      </p:sp>
      <p:sp>
        <p:nvSpPr>
          <p:cNvPr id="48228" name="Rectangle 128"/>
          <p:cNvSpPr>
            <a:spLocks noChangeArrowheads="1"/>
          </p:cNvSpPr>
          <p:nvPr/>
        </p:nvSpPr>
        <p:spPr bwMode="auto">
          <a:xfrm>
            <a:off x="3341626" y="5573714"/>
            <a:ext cx="2646363" cy="308419"/>
          </a:xfrm>
          <a:prstGeom prst="rect">
            <a:avLst/>
          </a:prstGeom>
          <a:noFill/>
          <a:ln w="9525">
            <a:noFill/>
            <a:miter lim="800000"/>
          </a:ln>
        </p:spPr>
        <p:txBody>
          <a:bodyPr lIns="92075" tIns="46038" rIns="92075" bIns="46038" anchorCtr="1">
            <a:spAutoFit/>
          </a:bodyPr>
          <a:lstStyle/>
          <a:p>
            <a:r>
              <a:rPr lang="en-US" altLang="zh-CN" sz="1400" dirty="0" err="1">
                <a:solidFill>
                  <a:srgbClr val="000000"/>
                </a:solidFill>
                <a:latin typeface="华文细黑" pitchFamily="2" charset="-122"/>
                <a:cs typeface="Arial" charset="0"/>
              </a:rPr>
              <a:t>Diskguard</a:t>
            </a:r>
            <a:r>
              <a:rPr lang="en-US" altLang="zh-CN" sz="1400" dirty="0">
                <a:solidFill>
                  <a:srgbClr val="000000"/>
                </a:solidFill>
                <a:latin typeface="华文细黑" pitchFamily="2" charset="-122"/>
                <a:cs typeface="Arial" charset="0"/>
              </a:rPr>
              <a:t>/Host Agent</a:t>
            </a:r>
          </a:p>
        </p:txBody>
      </p:sp>
      <p:sp>
        <p:nvSpPr>
          <p:cNvPr id="48229" name="Rectangle 129"/>
          <p:cNvSpPr>
            <a:spLocks noChangeArrowheads="1"/>
          </p:cNvSpPr>
          <p:nvPr/>
        </p:nvSpPr>
        <p:spPr bwMode="auto">
          <a:xfrm>
            <a:off x="2855913" y="5588000"/>
            <a:ext cx="233362" cy="254000"/>
          </a:xfrm>
          <a:prstGeom prst="rect">
            <a:avLst/>
          </a:prstGeom>
          <a:solidFill>
            <a:srgbClr val="FF9900"/>
          </a:solidFill>
          <a:ln w="9525" algn="ctr">
            <a:noFill/>
            <a:miter lim="800000"/>
          </a:ln>
        </p:spPr>
        <p:txBody>
          <a:bodyPr lIns="79200" tIns="39600" rIns="79200" bIns="39600" anchor="ctr"/>
          <a:lstStyle/>
          <a:p>
            <a:endParaRPr lang="zh-CN" altLang="en-US" sz="3600">
              <a:solidFill>
                <a:srgbClr val="000000"/>
              </a:solidFill>
              <a:latin typeface="+mn-ea"/>
            </a:endParaRPr>
          </a:p>
        </p:txBody>
      </p:sp>
      <p:pic>
        <p:nvPicPr>
          <p:cNvPr id="48230" name="Picture 132" descr="图片319"/>
          <p:cNvPicPr>
            <a:picLocks noChangeAspect="1" noChangeArrowheads="1"/>
          </p:cNvPicPr>
          <p:nvPr/>
        </p:nvPicPr>
        <p:blipFill>
          <a:blip r:embed="rId12" cstate="print"/>
          <a:srcRect/>
          <a:stretch>
            <a:fillRect/>
          </a:stretch>
        </p:blipFill>
        <p:spPr bwMode="auto">
          <a:xfrm>
            <a:off x="3876675" y="1817688"/>
            <a:ext cx="279400" cy="271462"/>
          </a:xfrm>
          <a:prstGeom prst="rect">
            <a:avLst/>
          </a:prstGeom>
          <a:noFill/>
          <a:ln w="9525">
            <a:noFill/>
            <a:miter lim="800000"/>
            <a:headEnd/>
            <a:tailEnd/>
          </a:ln>
        </p:spPr>
      </p:pic>
      <p:pic>
        <p:nvPicPr>
          <p:cNvPr id="48231" name="Picture 133" descr="图片319"/>
          <p:cNvPicPr>
            <a:picLocks noChangeAspect="1" noChangeArrowheads="1"/>
          </p:cNvPicPr>
          <p:nvPr/>
        </p:nvPicPr>
        <p:blipFill>
          <a:blip r:embed="rId13" cstate="print"/>
          <a:srcRect/>
          <a:stretch>
            <a:fillRect/>
          </a:stretch>
        </p:blipFill>
        <p:spPr bwMode="auto">
          <a:xfrm>
            <a:off x="4325939" y="1817688"/>
            <a:ext cx="282575" cy="271462"/>
          </a:xfrm>
          <a:prstGeom prst="rect">
            <a:avLst/>
          </a:prstGeom>
          <a:noFill/>
          <a:ln w="9525">
            <a:noFill/>
            <a:miter lim="800000"/>
            <a:headEnd/>
            <a:tailEnd/>
          </a:ln>
        </p:spPr>
      </p:pic>
      <p:pic>
        <p:nvPicPr>
          <p:cNvPr id="48232" name="Picture 134" descr="图片319"/>
          <p:cNvPicPr>
            <a:picLocks noChangeAspect="1" noChangeArrowheads="1"/>
          </p:cNvPicPr>
          <p:nvPr/>
        </p:nvPicPr>
        <p:blipFill>
          <a:blip r:embed="rId12" cstate="print"/>
          <a:srcRect/>
          <a:stretch>
            <a:fillRect/>
          </a:stretch>
        </p:blipFill>
        <p:spPr bwMode="auto">
          <a:xfrm>
            <a:off x="4778375" y="1817688"/>
            <a:ext cx="279400" cy="271462"/>
          </a:xfrm>
          <a:prstGeom prst="rect">
            <a:avLst/>
          </a:prstGeom>
          <a:noFill/>
          <a:ln w="9525">
            <a:noFill/>
            <a:miter lim="800000"/>
            <a:headEnd/>
            <a:tailEnd/>
          </a:ln>
        </p:spPr>
      </p:pic>
      <p:pic>
        <p:nvPicPr>
          <p:cNvPr id="48233" name="Picture 135" descr="图片319"/>
          <p:cNvPicPr>
            <a:picLocks noChangeAspect="1" noChangeArrowheads="1"/>
          </p:cNvPicPr>
          <p:nvPr/>
        </p:nvPicPr>
        <p:blipFill>
          <a:blip r:embed="rId13" cstate="print"/>
          <a:srcRect/>
          <a:stretch>
            <a:fillRect/>
          </a:stretch>
        </p:blipFill>
        <p:spPr bwMode="auto">
          <a:xfrm>
            <a:off x="5170489" y="1817688"/>
            <a:ext cx="280987" cy="271462"/>
          </a:xfrm>
          <a:prstGeom prst="rect">
            <a:avLst/>
          </a:prstGeom>
          <a:noFill/>
          <a:ln w="9525">
            <a:noFill/>
            <a:miter lim="800000"/>
            <a:headEnd/>
            <a:tailEnd/>
          </a:ln>
        </p:spPr>
      </p:pic>
      <p:pic>
        <p:nvPicPr>
          <p:cNvPr id="48234" name="Picture 136" descr="图片319"/>
          <p:cNvPicPr>
            <a:picLocks noChangeAspect="1" noChangeArrowheads="1"/>
          </p:cNvPicPr>
          <p:nvPr/>
        </p:nvPicPr>
        <p:blipFill>
          <a:blip r:embed="rId12" cstate="print"/>
          <a:srcRect/>
          <a:stretch>
            <a:fillRect/>
          </a:stretch>
        </p:blipFill>
        <p:spPr bwMode="auto">
          <a:xfrm>
            <a:off x="3509963" y="1822451"/>
            <a:ext cx="279400" cy="271463"/>
          </a:xfrm>
          <a:prstGeom prst="rect">
            <a:avLst/>
          </a:prstGeom>
          <a:noFill/>
          <a:ln w="9525">
            <a:noFill/>
            <a:miter lim="800000"/>
            <a:headEnd/>
            <a:tailEnd/>
          </a:ln>
        </p:spPr>
      </p:pic>
      <p:pic>
        <p:nvPicPr>
          <p:cNvPr id="48235" name="Picture 138" descr="图片15"/>
          <p:cNvPicPr>
            <a:picLocks noChangeAspect="1" noChangeArrowheads="1"/>
          </p:cNvPicPr>
          <p:nvPr/>
        </p:nvPicPr>
        <p:blipFill>
          <a:blip r:embed="rId9" cstate="print"/>
          <a:srcRect/>
          <a:stretch>
            <a:fillRect/>
          </a:stretch>
        </p:blipFill>
        <p:spPr bwMode="auto">
          <a:xfrm>
            <a:off x="8472488" y="5226051"/>
            <a:ext cx="304800" cy="576263"/>
          </a:xfrm>
          <a:prstGeom prst="rect">
            <a:avLst/>
          </a:prstGeom>
          <a:noFill/>
          <a:ln w="9525">
            <a:noFill/>
            <a:miter lim="800000"/>
            <a:headEnd/>
            <a:tailEnd/>
          </a:ln>
        </p:spPr>
      </p:pic>
      <p:cxnSp>
        <p:nvCxnSpPr>
          <p:cNvPr id="48236" name="AutoShape 139"/>
          <p:cNvCxnSpPr>
            <a:cxnSpLocks noChangeShapeType="1"/>
            <a:stCxn id="48184" idx="2"/>
          </p:cNvCxnSpPr>
          <p:nvPr/>
        </p:nvCxnSpPr>
        <p:spPr bwMode="auto">
          <a:xfrm flipH="1" flipV="1">
            <a:off x="8615363" y="5132389"/>
            <a:ext cx="50800" cy="115887"/>
          </a:xfrm>
          <a:prstGeom prst="straightConnector1">
            <a:avLst/>
          </a:prstGeom>
          <a:noFill/>
          <a:ln w="12700">
            <a:solidFill>
              <a:srgbClr val="FF6600"/>
            </a:solidFill>
            <a:roun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3493" y="59446"/>
            <a:ext cx="10560049" cy="868363"/>
          </a:xfrm>
        </p:spPr>
        <p:txBody>
          <a:bodyPr/>
          <a:lstStyle/>
          <a:p>
            <a:r>
              <a:rPr lang="zh-CN" altLang="en-US" dirty="0"/>
              <a:t>备份 </a:t>
            </a:r>
            <a:r>
              <a:rPr lang="en-US" altLang="zh-CN" dirty="0"/>
              <a:t>VS </a:t>
            </a:r>
            <a:r>
              <a:rPr lang="zh-CN" altLang="en-US" dirty="0"/>
              <a:t>容灾 </a:t>
            </a:r>
            <a:r>
              <a:rPr lang="en-US" altLang="zh-CN" dirty="0"/>
              <a:t>VS </a:t>
            </a:r>
            <a:r>
              <a:rPr lang="zh-CN" altLang="en-US" dirty="0"/>
              <a:t>归档</a:t>
            </a:r>
            <a:endParaRPr lang="en-US" dirty="0"/>
          </a:p>
        </p:txBody>
      </p:sp>
      <p:graphicFrame>
        <p:nvGraphicFramePr>
          <p:cNvPr id="7" name="表格 6"/>
          <p:cNvGraphicFramePr>
            <a:graphicFrameLocks noGrp="1"/>
          </p:cNvGraphicFramePr>
          <p:nvPr/>
        </p:nvGraphicFramePr>
        <p:xfrm>
          <a:off x="2423592" y="1628800"/>
          <a:ext cx="5064430" cy="1568318"/>
        </p:xfrm>
        <a:graphic>
          <a:graphicData uri="http://schemas.openxmlformats.org/drawingml/2006/table">
            <a:tbl>
              <a:tblPr firstRow="1" bandRow="1">
                <a:tableStyleId>{9DCAF9ED-07DC-4A11-8D7F-57B35C25682E}</a:tableStyleId>
              </a:tblPr>
              <a:tblGrid>
                <a:gridCol w="2532215">
                  <a:extLst>
                    <a:ext uri="{9D8B030D-6E8A-4147-A177-3AD203B41FA5}">
                      <a16:colId xmlns:a16="http://schemas.microsoft.com/office/drawing/2014/main" val="20000"/>
                    </a:ext>
                  </a:extLst>
                </a:gridCol>
                <a:gridCol w="2532215">
                  <a:extLst>
                    <a:ext uri="{9D8B030D-6E8A-4147-A177-3AD203B41FA5}">
                      <a16:colId xmlns:a16="http://schemas.microsoft.com/office/drawing/2014/main" val="20001"/>
                    </a:ext>
                  </a:extLst>
                </a:gridCol>
              </a:tblGrid>
              <a:tr h="396044">
                <a:tc>
                  <a:txBody>
                    <a:bodyPr/>
                    <a:lstStyle/>
                    <a:p>
                      <a:pPr algn="ctr"/>
                      <a:r>
                        <a:rPr lang="zh-CN" altLang="en-US" dirty="0">
                          <a:latin typeface="+mn-lt"/>
                          <a:ea typeface="+mn-ea"/>
                        </a:rPr>
                        <a:t>备份</a:t>
                      </a:r>
                      <a:endParaRPr lang="en-US" dirty="0">
                        <a:latin typeface="+mn-lt"/>
                        <a:ea typeface="+mn-ea"/>
                      </a:endParaRPr>
                    </a:p>
                  </a:txBody>
                  <a:tcPr/>
                </a:tc>
                <a:tc>
                  <a:txBody>
                    <a:bodyPr/>
                    <a:lstStyle/>
                    <a:p>
                      <a:pPr algn="ctr"/>
                      <a:r>
                        <a:rPr lang="zh-CN" altLang="en-US" dirty="0">
                          <a:latin typeface="+mn-lt"/>
                          <a:ea typeface="+mn-ea"/>
                        </a:rPr>
                        <a:t>容灾</a:t>
                      </a:r>
                      <a:endParaRPr lang="en-US" dirty="0">
                        <a:latin typeface="+mn-lt"/>
                        <a:ea typeface="+mn-ea"/>
                      </a:endParaRPr>
                    </a:p>
                  </a:txBody>
                  <a:tcPr/>
                </a:tc>
                <a:extLst>
                  <a:ext uri="{0D108BD9-81ED-4DB2-BD59-A6C34878D82A}">
                    <a16:rowId xmlns:a16="http://schemas.microsoft.com/office/drawing/2014/main" val="10000"/>
                  </a:ext>
                </a:extLst>
              </a:tr>
              <a:tr h="747496">
                <a:tc>
                  <a:txBody>
                    <a:bodyPr/>
                    <a:lstStyle/>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解决数据丢失的找回</a:t>
                      </a:r>
                      <a:endParaRPr lang="en-US" altLang="zh-CN" sz="1100" kern="0" dirty="0">
                        <a:latin typeface="+mn-lt"/>
                        <a:ea typeface="+mn-ea"/>
                      </a:endParaRPr>
                    </a:p>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解决数据损坏的找回</a:t>
                      </a:r>
                      <a:endParaRPr lang="en-US" altLang="zh-CN" sz="1100" kern="0" dirty="0">
                        <a:latin typeface="+mn-lt"/>
                        <a:ea typeface="+mn-ea"/>
                      </a:endParaRPr>
                    </a:p>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解决历史数据的找回</a:t>
                      </a:r>
                      <a:endParaRPr lang="en-US" altLang="zh-CN" sz="1100" kern="0" dirty="0">
                        <a:latin typeface="+mn-lt"/>
                        <a:ea typeface="+mn-ea"/>
                      </a:endParaRPr>
                    </a:p>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无法直接接管业务</a:t>
                      </a:r>
                      <a:endParaRPr lang="en-US" altLang="zh-CN" sz="1100" kern="0" dirty="0">
                        <a:latin typeface="+mn-lt"/>
                        <a:ea typeface="+mn-ea"/>
                      </a:endParaRPr>
                    </a:p>
                  </a:txBody>
                  <a:tcPr/>
                </a:tc>
                <a:tc>
                  <a:txBody>
                    <a:bodyPr/>
                    <a:lstStyle/>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无法解决数据丢失</a:t>
                      </a:r>
                      <a:endParaRPr lang="en-US" altLang="zh-CN" sz="1100" kern="0" dirty="0">
                        <a:latin typeface="+mn-lt"/>
                        <a:ea typeface="+mn-ea"/>
                      </a:endParaRPr>
                    </a:p>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无法解决数据损坏</a:t>
                      </a:r>
                      <a:endParaRPr lang="en-US" altLang="zh-CN" sz="1100" kern="0" dirty="0">
                        <a:latin typeface="+mn-lt"/>
                        <a:ea typeface="+mn-ea"/>
                      </a:endParaRPr>
                    </a:p>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可以恢复到业务较近的运行时刻</a:t>
                      </a:r>
                      <a:endParaRPr lang="en-US" altLang="zh-CN" sz="1100" kern="0" dirty="0">
                        <a:latin typeface="+mn-lt"/>
                        <a:ea typeface="+mn-ea"/>
                      </a:endParaRPr>
                    </a:p>
                    <a:p>
                      <a:pPr marL="171450" lvl="1" indent="-171450">
                        <a:lnSpc>
                          <a:spcPct val="150000"/>
                        </a:lnSpc>
                        <a:spcBef>
                          <a:spcPts val="300"/>
                        </a:spcBef>
                        <a:buClrTx/>
                        <a:buSzPct val="50000"/>
                        <a:buFont typeface="Wingdings" pitchFamily="2" charset="2"/>
                        <a:buChar char="l"/>
                      </a:pPr>
                      <a:r>
                        <a:rPr lang="zh-CN" altLang="en-US" sz="1100" kern="0" dirty="0">
                          <a:latin typeface="+mn-lt"/>
                          <a:ea typeface="+mn-ea"/>
                        </a:rPr>
                        <a:t>可以直接接管业务</a:t>
                      </a:r>
                      <a:endParaRPr lang="en-US" altLang="zh-CN" sz="1100" kern="0" dirty="0">
                        <a:latin typeface="+mn-lt"/>
                        <a:ea typeface="+mn-ea"/>
                      </a:endParaRPr>
                    </a:p>
                  </a:txBody>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2423592" y="3897053"/>
          <a:ext cx="5064430" cy="2033138"/>
        </p:xfrm>
        <a:graphic>
          <a:graphicData uri="http://schemas.openxmlformats.org/drawingml/2006/table">
            <a:tbl>
              <a:tblPr firstRow="1" bandRow="1">
                <a:tableStyleId>{9DCAF9ED-07DC-4A11-8D7F-57B35C25682E}</a:tableStyleId>
              </a:tblPr>
              <a:tblGrid>
                <a:gridCol w="2532215">
                  <a:extLst>
                    <a:ext uri="{9D8B030D-6E8A-4147-A177-3AD203B41FA5}">
                      <a16:colId xmlns:a16="http://schemas.microsoft.com/office/drawing/2014/main" val="20000"/>
                    </a:ext>
                  </a:extLst>
                </a:gridCol>
                <a:gridCol w="2532215">
                  <a:extLst>
                    <a:ext uri="{9D8B030D-6E8A-4147-A177-3AD203B41FA5}">
                      <a16:colId xmlns:a16="http://schemas.microsoft.com/office/drawing/2014/main" val="20001"/>
                    </a:ext>
                  </a:extLst>
                </a:gridCol>
              </a:tblGrid>
              <a:tr h="396044">
                <a:tc>
                  <a:txBody>
                    <a:bodyPr/>
                    <a:lstStyle/>
                    <a:p>
                      <a:pPr algn="ctr"/>
                      <a:r>
                        <a:rPr lang="zh-CN" altLang="en-US" dirty="0">
                          <a:latin typeface="+mn-lt"/>
                          <a:ea typeface="+mn-ea"/>
                        </a:rPr>
                        <a:t>备份</a:t>
                      </a:r>
                      <a:endParaRPr lang="en-US" dirty="0">
                        <a:latin typeface="+mn-lt"/>
                        <a:ea typeface="+mn-ea"/>
                      </a:endParaRPr>
                    </a:p>
                  </a:txBody>
                  <a:tcPr/>
                </a:tc>
                <a:tc>
                  <a:txBody>
                    <a:bodyPr/>
                    <a:lstStyle/>
                    <a:p>
                      <a:pPr algn="ctr"/>
                      <a:r>
                        <a:rPr lang="zh-CN" altLang="en-US" dirty="0">
                          <a:latin typeface="+mn-lt"/>
                          <a:ea typeface="+mn-ea"/>
                        </a:rPr>
                        <a:t>归档</a:t>
                      </a:r>
                      <a:endParaRPr lang="en-US" dirty="0">
                        <a:latin typeface="+mn-lt"/>
                        <a:ea typeface="+mn-ea"/>
                      </a:endParaRPr>
                    </a:p>
                  </a:txBody>
                  <a:tcPr/>
                </a:tc>
                <a:extLst>
                  <a:ext uri="{0D108BD9-81ED-4DB2-BD59-A6C34878D82A}">
                    <a16:rowId xmlns:a16="http://schemas.microsoft.com/office/drawing/2014/main" val="10000"/>
                  </a:ext>
                </a:extLst>
              </a:tr>
              <a:tr h="747496">
                <a:tc>
                  <a:txBody>
                    <a:bodyPr/>
                    <a:lstStyle/>
                    <a:p>
                      <a:pPr marL="171450" lvl="1" indent="-171450">
                        <a:lnSpc>
                          <a:spcPct val="150000"/>
                        </a:lnSpc>
                        <a:spcBef>
                          <a:spcPts val="300"/>
                        </a:spcBef>
                        <a:buClr>
                          <a:schemeClr val="tx1"/>
                        </a:buClr>
                        <a:buSzPct val="50000"/>
                        <a:buFont typeface="Wingdings" panose="05000000000000000000" pitchFamily="2" charset="2"/>
                        <a:buChar char="l"/>
                      </a:pPr>
                      <a:r>
                        <a:rPr lang="en-US" altLang="en-US" sz="1100" kern="0" dirty="0" err="1">
                          <a:latin typeface="+mn-ea"/>
                          <a:ea typeface="+mn-ea"/>
                        </a:rPr>
                        <a:t>用于恢复因为损坏或丢失而受损的系统和数据</a:t>
                      </a:r>
                      <a:endParaRPr lang="en-US" altLang="en-US" sz="1100" kern="0" dirty="0">
                        <a:latin typeface="+mn-ea"/>
                        <a:ea typeface="+mn-ea"/>
                      </a:endParaRPr>
                    </a:p>
                    <a:p>
                      <a:pPr marL="171450" lvl="1" indent="-171450">
                        <a:lnSpc>
                          <a:spcPct val="150000"/>
                        </a:lnSpc>
                        <a:spcBef>
                          <a:spcPts val="300"/>
                        </a:spcBef>
                        <a:buClr>
                          <a:schemeClr val="tx1"/>
                        </a:buClr>
                        <a:buSzPct val="50000"/>
                        <a:buFont typeface="Wingdings" panose="05000000000000000000" pitchFamily="2" charset="2"/>
                        <a:buChar char="l"/>
                      </a:pPr>
                      <a:r>
                        <a:rPr lang="en-US" altLang="en-US" sz="1100" kern="0" dirty="0" err="1">
                          <a:latin typeface="+mn-ea"/>
                          <a:ea typeface="+mn-ea"/>
                        </a:rPr>
                        <a:t>满足</a:t>
                      </a:r>
                      <a:r>
                        <a:rPr lang="en-US" altLang="en-US" sz="1100" kern="0" dirty="0">
                          <a:latin typeface="+mn-ea"/>
                          <a:ea typeface="+mn-ea"/>
                        </a:rPr>
                        <a:t> </a:t>
                      </a:r>
                      <a:r>
                        <a:rPr lang="en-US" altLang="en-US" sz="1100" kern="0" dirty="0">
                          <a:latin typeface="+mn-lt"/>
                          <a:ea typeface="+mn-ea"/>
                        </a:rPr>
                        <a:t>SLA – </a:t>
                      </a:r>
                      <a:r>
                        <a:rPr lang="en-US" altLang="en-US" sz="1100" kern="0" dirty="0" err="1">
                          <a:latin typeface="+mn-ea"/>
                          <a:ea typeface="+mn-ea"/>
                        </a:rPr>
                        <a:t>具体而言为</a:t>
                      </a:r>
                      <a:r>
                        <a:rPr lang="en-US" altLang="en-US" sz="1100" kern="0" dirty="0">
                          <a:latin typeface="+mn-ea"/>
                          <a:ea typeface="+mn-ea"/>
                        </a:rPr>
                        <a:t> </a:t>
                      </a:r>
                      <a:r>
                        <a:rPr lang="en-US" altLang="en-US" sz="1100" kern="0" dirty="0">
                          <a:latin typeface="+mn-lt"/>
                          <a:ea typeface="+mn-ea"/>
                        </a:rPr>
                        <a:t>RPO </a:t>
                      </a:r>
                      <a:r>
                        <a:rPr lang="en-US" altLang="en-US" sz="1100" kern="0" dirty="0">
                          <a:latin typeface="+mn-ea"/>
                          <a:ea typeface="+mn-ea"/>
                        </a:rPr>
                        <a:t>和</a:t>
                      </a:r>
                      <a:r>
                        <a:rPr lang="en-US" altLang="en-US" sz="1100" kern="0" dirty="0">
                          <a:latin typeface="+mn-lt"/>
                          <a:ea typeface="+mn-ea"/>
                        </a:rPr>
                        <a:t> RTO</a:t>
                      </a:r>
                    </a:p>
                    <a:p>
                      <a:pPr marL="171450" lvl="1" indent="-171450">
                        <a:lnSpc>
                          <a:spcPct val="150000"/>
                        </a:lnSpc>
                        <a:spcBef>
                          <a:spcPts val="300"/>
                        </a:spcBef>
                        <a:buClr>
                          <a:schemeClr val="tx1"/>
                        </a:buClr>
                        <a:buSzPct val="50000"/>
                        <a:buFont typeface="Wingdings" panose="05000000000000000000" pitchFamily="2" charset="2"/>
                        <a:buChar char="l"/>
                      </a:pPr>
                      <a:r>
                        <a:rPr lang="en-US" altLang="en-US" sz="1100" kern="0" dirty="0" err="1">
                          <a:latin typeface="+mn-ea"/>
                          <a:ea typeface="+mn-ea"/>
                        </a:rPr>
                        <a:t>第二份数据副本</a:t>
                      </a:r>
                      <a:r>
                        <a:rPr lang="en-US" altLang="en-US" sz="1100" kern="0" dirty="0">
                          <a:latin typeface="+mn-ea"/>
                          <a:ea typeface="+mn-ea"/>
                        </a:rPr>
                        <a:t> – </a:t>
                      </a:r>
                      <a:r>
                        <a:rPr lang="en-US" altLang="en-US" sz="1100" kern="0" dirty="0" err="1">
                          <a:latin typeface="+mn-ea"/>
                          <a:ea typeface="+mn-ea"/>
                        </a:rPr>
                        <a:t>原始数据保留在原始位置</a:t>
                      </a:r>
                      <a:endParaRPr lang="en-US" altLang="en-US" sz="1100" kern="0" dirty="0">
                        <a:latin typeface="+mn-ea"/>
                        <a:ea typeface="+mn-ea"/>
                      </a:endParaRPr>
                    </a:p>
                  </a:txBody>
                  <a:tcPr/>
                </a:tc>
                <a:tc>
                  <a:txBody>
                    <a:bodyPr/>
                    <a:lstStyle/>
                    <a:p>
                      <a:pPr marL="171450" lvl="1" indent="-171450">
                        <a:lnSpc>
                          <a:spcPct val="150000"/>
                        </a:lnSpc>
                        <a:spcBef>
                          <a:spcPts val="300"/>
                        </a:spcBef>
                        <a:buClr>
                          <a:schemeClr val="tx1"/>
                        </a:buClr>
                        <a:buSzPct val="50000"/>
                        <a:buFont typeface="Wingdings" panose="05000000000000000000" pitchFamily="2" charset="2"/>
                        <a:buChar char="l"/>
                      </a:pPr>
                      <a:r>
                        <a:rPr lang="en-US" altLang="en-US" sz="1100" kern="0" dirty="0" err="1">
                          <a:latin typeface="+mn-ea"/>
                          <a:ea typeface="+mn-ea"/>
                        </a:rPr>
                        <a:t>用于长期保存信息</a:t>
                      </a:r>
                      <a:endParaRPr lang="en-US" altLang="en-US" sz="1100" kern="0" dirty="0">
                        <a:latin typeface="+mn-ea"/>
                        <a:ea typeface="+mn-ea"/>
                      </a:endParaRPr>
                    </a:p>
                    <a:p>
                      <a:pPr marL="171450" lvl="1" indent="-171450">
                        <a:lnSpc>
                          <a:spcPct val="150000"/>
                        </a:lnSpc>
                        <a:spcBef>
                          <a:spcPts val="300"/>
                        </a:spcBef>
                        <a:buClr>
                          <a:schemeClr val="tx1"/>
                        </a:buClr>
                        <a:buSzPct val="50000"/>
                        <a:buFont typeface="Wingdings" panose="05000000000000000000" pitchFamily="2" charset="2"/>
                        <a:buChar char="l"/>
                      </a:pPr>
                      <a:r>
                        <a:rPr lang="en-US" altLang="en-US" sz="1100" kern="0" dirty="0" err="1">
                          <a:latin typeface="+mn-ea"/>
                          <a:ea typeface="+mn-ea"/>
                        </a:rPr>
                        <a:t>满足法规遵从性和企业效率需求</a:t>
                      </a:r>
                      <a:endParaRPr lang="en-US" altLang="en-US" sz="1100" kern="0" dirty="0">
                        <a:latin typeface="+mn-ea"/>
                        <a:ea typeface="+mn-ea"/>
                      </a:endParaRPr>
                    </a:p>
                    <a:p>
                      <a:pPr marL="171450" lvl="1" indent="-171450">
                        <a:lnSpc>
                          <a:spcPct val="150000"/>
                        </a:lnSpc>
                        <a:spcBef>
                          <a:spcPts val="300"/>
                        </a:spcBef>
                        <a:buClr>
                          <a:schemeClr val="tx1"/>
                        </a:buClr>
                        <a:buSzPct val="50000"/>
                        <a:buFont typeface="Wingdings" panose="05000000000000000000" pitchFamily="2" charset="2"/>
                        <a:buChar char="l"/>
                      </a:pPr>
                      <a:r>
                        <a:rPr lang="en-US" altLang="en-US" sz="1100" kern="0" dirty="0" err="1">
                          <a:latin typeface="+mn-ea"/>
                          <a:ea typeface="+mn-ea"/>
                        </a:rPr>
                        <a:t>只保留数据副本，删除原始数据</a:t>
                      </a:r>
                      <a:endParaRPr lang="en-US" altLang="en-US" sz="1100" kern="0" dirty="0">
                        <a:latin typeface="+mn-ea"/>
                        <a:ea typeface="+mn-ea"/>
                      </a:endParaRPr>
                    </a:p>
                  </a:txBody>
                  <a:tcPr/>
                </a:tc>
                <a:extLst>
                  <a:ext uri="{0D108BD9-81ED-4DB2-BD59-A6C34878D82A}">
                    <a16:rowId xmlns:a16="http://schemas.microsoft.com/office/drawing/2014/main" val="10001"/>
                  </a:ext>
                </a:extLst>
              </a:tr>
            </a:tbl>
          </a:graphicData>
        </a:graphic>
      </p:graphicFrame>
      <p:sp>
        <p:nvSpPr>
          <p:cNvPr id="11" name="右箭头 10"/>
          <p:cNvSpPr/>
          <p:nvPr/>
        </p:nvSpPr>
        <p:spPr bwMode="auto">
          <a:xfrm>
            <a:off x="7716180" y="2312876"/>
            <a:ext cx="39604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t">
              <a:spcBef>
                <a:spcPct val="0"/>
              </a:spcBef>
              <a:spcAft>
                <a:spcPct val="0"/>
              </a:spcAft>
            </a:pPr>
            <a:endParaRPr lang="en-US" sz="1000"/>
          </a:p>
        </p:txBody>
      </p:sp>
      <p:sp>
        <p:nvSpPr>
          <p:cNvPr id="12" name="竖卷形 11"/>
          <p:cNvSpPr/>
          <p:nvPr/>
        </p:nvSpPr>
        <p:spPr bwMode="auto">
          <a:xfrm>
            <a:off x="8076418" y="1459453"/>
            <a:ext cx="1944018" cy="2088232"/>
          </a:xfrm>
          <a:prstGeom prst="verticalScroll">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r>
              <a:rPr lang="zh-CN" altLang="en-US" dirty="0">
                <a:solidFill>
                  <a:srgbClr val="C00000"/>
                </a:solidFill>
              </a:rPr>
              <a:t>备份关注的是数据的可恢复性，容灾关注的是业务的连续性。</a:t>
            </a:r>
            <a:endParaRPr lang="en-US" dirty="0">
              <a:solidFill>
                <a:srgbClr val="C00000"/>
              </a:solidFill>
            </a:endParaRPr>
          </a:p>
        </p:txBody>
      </p:sp>
      <p:sp>
        <p:nvSpPr>
          <p:cNvPr id="13" name="右箭头 12"/>
          <p:cNvSpPr/>
          <p:nvPr/>
        </p:nvSpPr>
        <p:spPr bwMode="auto">
          <a:xfrm>
            <a:off x="7716180" y="4786479"/>
            <a:ext cx="39604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t">
              <a:spcBef>
                <a:spcPct val="0"/>
              </a:spcBef>
              <a:spcAft>
                <a:spcPct val="0"/>
              </a:spcAft>
            </a:pPr>
            <a:endParaRPr lang="en-US" sz="1000"/>
          </a:p>
        </p:txBody>
      </p:sp>
      <p:sp>
        <p:nvSpPr>
          <p:cNvPr id="14" name="竖卷形 13"/>
          <p:cNvSpPr/>
          <p:nvPr/>
        </p:nvSpPr>
        <p:spPr bwMode="auto">
          <a:xfrm>
            <a:off x="8076418" y="3933056"/>
            <a:ext cx="1944018" cy="2088232"/>
          </a:xfrm>
          <a:prstGeom prst="verticalScroll">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r>
              <a:rPr lang="zh-CN" altLang="en-US" dirty="0">
                <a:solidFill>
                  <a:srgbClr val="C00000"/>
                </a:solidFill>
              </a:rPr>
              <a:t>备份是为了数据恢复，归档是为了法规遵从。</a:t>
            </a:r>
            <a:endParaRPr lang="en-US" dirty="0">
              <a:solidFill>
                <a:srgbClr val="C00000"/>
              </a:solidFill>
            </a:endParaRPr>
          </a:p>
        </p:txBody>
      </p:sp>
    </p:spTree>
    <p:extLst>
      <p:ext uri="{BB962C8B-B14F-4D97-AF65-F5344CB8AC3E}">
        <p14:creationId xmlns:p14="http://schemas.microsoft.com/office/powerpoint/2010/main" val="112752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348" y="123279"/>
            <a:ext cx="10560049" cy="868363"/>
          </a:xfrm>
        </p:spPr>
        <p:txBody>
          <a:bodyPr/>
          <a:lstStyle/>
          <a:p>
            <a:r>
              <a:rPr lang="zh-CN" altLang="en-US" dirty="0"/>
              <a:t>备份系统三要素</a:t>
            </a:r>
            <a:endParaRPr lang="en-US" altLang="en-US" dirty="0"/>
          </a:p>
        </p:txBody>
      </p:sp>
      <p:sp>
        <p:nvSpPr>
          <p:cNvPr id="11" name="AutoShape 7"/>
          <p:cNvSpPr>
            <a:spLocks noChangeArrowheads="1"/>
          </p:cNvSpPr>
          <p:nvPr/>
        </p:nvSpPr>
        <p:spPr bwMode="gray">
          <a:xfrm>
            <a:off x="5973779" y="1855288"/>
            <a:ext cx="4199219" cy="414609"/>
          </a:xfrm>
          <a:prstGeom prst="homePlate">
            <a:avLst>
              <a:gd name="adj" fmla="val 74929"/>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p:spPr>
        <p:style>
          <a:lnRef idx="1">
            <a:schemeClr val="accent5"/>
          </a:lnRef>
          <a:fillRef idx="2">
            <a:schemeClr val="accent5"/>
          </a:fillRef>
          <a:effectRef idx="1">
            <a:schemeClr val="accent5"/>
          </a:effectRef>
          <a:fontRef idx="minor">
            <a:schemeClr val="dk1"/>
          </a:fontRef>
        </p:style>
        <p:txBody>
          <a:bodyPr rtlCol="0" anchor="b" anchorCtr="0"/>
          <a:lstStyle/>
          <a:p>
            <a:pPr algn="ctr" defTabSz="457200">
              <a:buClr>
                <a:srgbClr val="990000"/>
              </a:buClr>
              <a:buSzPct val="60000"/>
              <a:defRPr/>
            </a:pPr>
            <a:endParaRPr lang="zh-CN" altLang="en-US" dirty="0">
              <a:solidFill>
                <a:srgbClr val="000000"/>
              </a:solidFill>
              <a:cs typeface="Arial" pitchFamily="34" charset="0"/>
            </a:endParaRPr>
          </a:p>
        </p:txBody>
      </p:sp>
      <p:sp>
        <p:nvSpPr>
          <p:cNvPr id="14" name="Line 11"/>
          <p:cNvSpPr>
            <a:spLocks noChangeShapeType="1"/>
          </p:cNvSpPr>
          <p:nvPr/>
        </p:nvSpPr>
        <p:spPr bwMode="gray">
          <a:xfrm flipV="1">
            <a:off x="6794452" y="2269897"/>
            <a:ext cx="0" cy="621471"/>
          </a:xfrm>
          <a:prstGeom prst="line">
            <a:avLst/>
          </a:prstGeom>
          <a:noFill/>
          <a:ln w="19050">
            <a:solidFill>
              <a:schemeClr val="tx1"/>
            </a:solidFill>
            <a:round/>
            <a:headEnd/>
            <a:tailEnd type="triangle" w="lg" len="lg"/>
          </a:ln>
        </p:spPr>
        <p:txBody>
          <a:bodyPr/>
          <a:lstStyle/>
          <a:p>
            <a:endParaRPr lang="zh-CN" altLang="en-US" dirty="0">
              <a:solidFill>
                <a:srgbClr val="000000"/>
              </a:solidFill>
            </a:endParaRPr>
          </a:p>
        </p:txBody>
      </p:sp>
      <p:sp>
        <p:nvSpPr>
          <p:cNvPr id="16" name="Line 13"/>
          <p:cNvSpPr>
            <a:spLocks noChangeShapeType="1"/>
          </p:cNvSpPr>
          <p:nvPr/>
        </p:nvSpPr>
        <p:spPr bwMode="gray">
          <a:xfrm flipV="1">
            <a:off x="9363560" y="2269897"/>
            <a:ext cx="0" cy="621471"/>
          </a:xfrm>
          <a:prstGeom prst="line">
            <a:avLst/>
          </a:prstGeom>
          <a:noFill/>
          <a:ln w="19050">
            <a:solidFill>
              <a:schemeClr val="tx1"/>
            </a:solidFill>
            <a:round/>
            <a:headEnd/>
            <a:tailEnd type="triangle" w="lg" len="lg"/>
          </a:ln>
        </p:spPr>
        <p:txBody>
          <a:bodyPr/>
          <a:lstStyle/>
          <a:p>
            <a:endParaRPr lang="zh-CN" altLang="en-US" dirty="0">
              <a:solidFill>
                <a:srgbClr val="000000"/>
              </a:solidFill>
            </a:endParaRPr>
          </a:p>
        </p:txBody>
      </p:sp>
      <p:sp>
        <p:nvSpPr>
          <p:cNvPr id="17" name="Line 15"/>
          <p:cNvSpPr>
            <a:spLocks noChangeShapeType="1"/>
          </p:cNvSpPr>
          <p:nvPr/>
        </p:nvSpPr>
        <p:spPr bwMode="gray">
          <a:xfrm flipV="1">
            <a:off x="9948712" y="2269897"/>
            <a:ext cx="0" cy="621471"/>
          </a:xfrm>
          <a:prstGeom prst="line">
            <a:avLst/>
          </a:prstGeom>
          <a:noFill/>
          <a:ln w="19050">
            <a:solidFill>
              <a:schemeClr val="tx1"/>
            </a:solidFill>
            <a:round/>
            <a:headEnd/>
            <a:tailEnd type="triangle" w="lg" len="lg"/>
          </a:ln>
        </p:spPr>
        <p:txBody>
          <a:bodyPr/>
          <a:lstStyle/>
          <a:p>
            <a:endParaRPr lang="zh-CN" altLang="en-US" dirty="0">
              <a:solidFill>
                <a:srgbClr val="000000"/>
              </a:solidFill>
            </a:endParaRPr>
          </a:p>
        </p:txBody>
      </p:sp>
      <p:sp>
        <p:nvSpPr>
          <p:cNvPr id="18" name="AutoShape 17"/>
          <p:cNvSpPr>
            <a:spLocks noChangeArrowheads="1"/>
          </p:cNvSpPr>
          <p:nvPr/>
        </p:nvSpPr>
        <p:spPr bwMode="gray">
          <a:xfrm flipH="1">
            <a:off x="3787641" y="1855288"/>
            <a:ext cx="2172947" cy="414609"/>
          </a:xfrm>
          <a:prstGeom prst="homePlate">
            <a:avLst>
              <a:gd name="adj" fmla="val 60475"/>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p:spPr>
        <p:style>
          <a:lnRef idx="1">
            <a:schemeClr val="accent5"/>
          </a:lnRef>
          <a:fillRef idx="2">
            <a:schemeClr val="accent5"/>
          </a:fillRef>
          <a:effectRef idx="1">
            <a:schemeClr val="accent5"/>
          </a:effectRef>
          <a:fontRef idx="minor">
            <a:schemeClr val="dk1"/>
          </a:fontRef>
        </p:style>
        <p:txBody>
          <a:bodyPr rtlCol="0" anchor="b" anchorCtr="0"/>
          <a:lstStyle/>
          <a:p>
            <a:pPr algn="ctr" defTabSz="457200">
              <a:buClr>
                <a:srgbClr val="990000"/>
              </a:buClr>
              <a:buSzPct val="60000"/>
              <a:defRPr/>
            </a:pPr>
            <a:endParaRPr lang="zh-CN" altLang="en-US" dirty="0">
              <a:solidFill>
                <a:srgbClr val="000000"/>
              </a:solidFill>
              <a:cs typeface="Arial" pitchFamily="34" charset="0"/>
            </a:endParaRPr>
          </a:p>
        </p:txBody>
      </p:sp>
      <p:sp>
        <p:nvSpPr>
          <p:cNvPr id="19" name="Line 18"/>
          <p:cNvSpPr>
            <a:spLocks noChangeShapeType="1"/>
          </p:cNvSpPr>
          <p:nvPr/>
        </p:nvSpPr>
        <p:spPr bwMode="gray">
          <a:xfrm flipV="1">
            <a:off x="3746265" y="2269897"/>
            <a:ext cx="0" cy="621471"/>
          </a:xfrm>
          <a:prstGeom prst="line">
            <a:avLst/>
          </a:prstGeom>
          <a:noFill/>
          <a:ln w="19050">
            <a:solidFill>
              <a:schemeClr val="tx1"/>
            </a:solidFill>
            <a:round/>
            <a:headEnd/>
            <a:tailEnd type="triangle" w="lg" len="lg"/>
          </a:ln>
        </p:spPr>
        <p:txBody>
          <a:bodyPr/>
          <a:lstStyle/>
          <a:p>
            <a:endParaRPr lang="zh-CN" altLang="en-US" dirty="0">
              <a:solidFill>
                <a:srgbClr val="000000"/>
              </a:solidFill>
            </a:endParaRPr>
          </a:p>
        </p:txBody>
      </p:sp>
      <p:sp>
        <p:nvSpPr>
          <p:cNvPr id="21" name="Line 23"/>
          <p:cNvSpPr>
            <a:spLocks noChangeShapeType="1"/>
          </p:cNvSpPr>
          <p:nvPr/>
        </p:nvSpPr>
        <p:spPr bwMode="gray">
          <a:xfrm flipV="1">
            <a:off x="3773427" y="4323445"/>
            <a:ext cx="2172947" cy="0"/>
          </a:xfrm>
          <a:prstGeom prst="line">
            <a:avLst/>
          </a:prstGeom>
          <a:noFill/>
          <a:ln w="57150">
            <a:solidFill>
              <a:srgbClr val="CC3300"/>
            </a:solidFill>
            <a:round/>
            <a:headEnd type="triangle" w="med" len="med"/>
            <a:tailEnd type="triangle" w="med" len="med"/>
          </a:ln>
        </p:spPr>
        <p:txBody>
          <a:bodyPr/>
          <a:lstStyle/>
          <a:p>
            <a:endParaRPr lang="zh-CN" altLang="en-US" dirty="0">
              <a:solidFill>
                <a:srgbClr val="000000"/>
              </a:solidFill>
            </a:endParaRPr>
          </a:p>
        </p:txBody>
      </p:sp>
      <p:sp>
        <p:nvSpPr>
          <p:cNvPr id="22" name="Text Box 24"/>
          <p:cNvSpPr txBox="1">
            <a:spLocks noChangeArrowheads="1"/>
          </p:cNvSpPr>
          <p:nvPr/>
        </p:nvSpPr>
        <p:spPr bwMode="gray">
          <a:xfrm>
            <a:off x="4532944" y="4552705"/>
            <a:ext cx="479909" cy="519429"/>
          </a:xfrm>
          <a:prstGeom prst="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13500000" scaled="1"/>
            <a:tileRect/>
          </a:gradFill>
          <a:ln w="9525" algn="ctr">
            <a:noFill/>
            <a:miter lim="800000"/>
            <a:headEnd/>
            <a:tailEnd/>
          </a:ln>
          <a:effectLst>
            <a:outerShdw blurRad="63500" sx="101000" sy="101000" algn="ctr" rotWithShape="0">
              <a:srgbClr val="000000">
                <a:alpha val="30000"/>
              </a:srgbClr>
            </a:outerShdw>
          </a:effectLst>
        </p:spPr>
        <p:txBody>
          <a:bodyPr wrap="square" lIns="65787" tIns="32893" rIns="65787" bIns="32893" anchor="ctr"/>
          <a:lstStyle/>
          <a:p>
            <a:pPr algn="ctr" defTabSz="658147">
              <a:lnSpc>
                <a:spcPct val="85000"/>
              </a:lnSpc>
            </a:pPr>
            <a:r>
              <a:rPr lang="en-US" altLang="ja-JP" sz="1200" b="1" dirty="0">
                <a:solidFill>
                  <a:srgbClr val="FFFFFF"/>
                </a:solidFill>
                <a:cs typeface="Arial" pitchFamily="34" charset="0"/>
              </a:rPr>
              <a:t>RPO</a:t>
            </a:r>
          </a:p>
        </p:txBody>
      </p:sp>
      <p:sp>
        <p:nvSpPr>
          <p:cNvPr id="23" name="Line 26"/>
          <p:cNvSpPr>
            <a:spLocks noChangeShapeType="1"/>
          </p:cNvSpPr>
          <p:nvPr/>
        </p:nvSpPr>
        <p:spPr bwMode="gray">
          <a:xfrm flipV="1">
            <a:off x="5946374" y="4320217"/>
            <a:ext cx="4002339" cy="3229"/>
          </a:xfrm>
          <a:prstGeom prst="line">
            <a:avLst/>
          </a:prstGeom>
          <a:noFill/>
          <a:ln w="57150">
            <a:solidFill>
              <a:srgbClr val="CC3300"/>
            </a:solidFill>
            <a:round/>
            <a:headEnd type="triangle" w="med" len="med"/>
            <a:tailEnd type="triangle" w="med" len="med"/>
          </a:ln>
        </p:spPr>
        <p:txBody>
          <a:bodyPr/>
          <a:lstStyle/>
          <a:p>
            <a:endParaRPr lang="zh-CN" altLang="en-US" dirty="0">
              <a:solidFill>
                <a:srgbClr val="000000"/>
              </a:solidFill>
            </a:endParaRPr>
          </a:p>
        </p:txBody>
      </p:sp>
      <p:sp>
        <p:nvSpPr>
          <p:cNvPr id="24" name="AutoShape 28"/>
          <p:cNvSpPr>
            <a:spLocks noChangeArrowheads="1"/>
          </p:cNvSpPr>
          <p:nvPr/>
        </p:nvSpPr>
        <p:spPr bwMode="gray">
          <a:xfrm>
            <a:off x="5533244" y="1734784"/>
            <a:ext cx="809424" cy="655615"/>
          </a:xfrm>
          <a:prstGeom prst="irregularSeal1">
            <a:avLst/>
          </a:prstGeom>
          <a:gradFill rotWithShape="1">
            <a:gsLst>
              <a:gs pos="0">
                <a:srgbClr val="FFFF00"/>
              </a:gs>
              <a:gs pos="100000">
                <a:srgbClr val="FF6600"/>
              </a:gs>
            </a:gsLst>
            <a:path path="shape">
              <a:fillToRect l="50000" t="50000" r="50000" b="50000"/>
            </a:path>
          </a:gradFill>
          <a:ln w="9525">
            <a:solidFill>
              <a:srgbClr val="FF0000"/>
            </a:solidFill>
            <a:miter lim="800000"/>
            <a:headEnd/>
            <a:tailEnd/>
          </a:ln>
        </p:spPr>
        <p:txBody>
          <a:bodyPr wrap="none" anchor="ctr"/>
          <a:lstStyle/>
          <a:p>
            <a:endParaRPr lang="zh-CN" altLang="en-US" dirty="0">
              <a:solidFill>
                <a:srgbClr val="000000"/>
              </a:solidFill>
            </a:endParaRPr>
          </a:p>
        </p:txBody>
      </p:sp>
      <p:sp>
        <p:nvSpPr>
          <p:cNvPr id="27" name="Line 32"/>
          <p:cNvSpPr>
            <a:spLocks noChangeShapeType="1"/>
          </p:cNvSpPr>
          <p:nvPr/>
        </p:nvSpPr>
        <p:spPr bwMode="gray">
          <a:xfrm>
            <a:off x="3746265" y="3555332"/>
            <a:ext cx="0" cy="764885"/>
          </a:xfrm>
          <a:prstGeom prst="line">
            <a:avLst/>
          </a:prstGeom>
          <a:noFill/>
          <a:ln w="19050" cap="rnd">
            <a:solidFill>
              <a:schemeClr val="tx1"/>
            </a:solidFill>
            <a:prstDash val="sysDot"/>
            <a:round/>
            <a:headEnd/>
            <a:tailEnd/>
          </a:ln>
        </p:spPr>
        <p:txBody>
          <a:bodyPr/>
          <a:lstStyle/>
          <a:p>
            <a:endParaRPr lang="zh-CN" altLang="en-US" dirty="0">
              <a:solidFill>
                <a:srgbClr val="000000"/>
              </a:solidFill>
            </a:endParaRPr>
          </a:p>
        </p:txBody>
      </p:sp>
      <p:sp>
        <p:nvSpPr>
          <p:cNvPr id="28" name="Line 33"/>
          <p:cNvSpPr>
            <a:spLocks noChangeShapeType="1"/>
          </p:cNvSpPr>
          <p:nvPr/>
        </p:nvSpPr>
        <p:spPr bwMode="gray">
          <a:xfrm>
            <a:off x="5946373" y="3555332"/>
            <a:ext cx="0" cy="764885"/>
          </a:xfrm>
          <a:prstGeom prst="line">
            <a:avLst/>
          </a:prstGeom>
          <a:noFill/>
          <a:ln w="19050" cap="rnd">
            <a:solidFill>
              <a:schemeClr val="tx1"/>
            </a:solidFill>
            <a:prstDash val="sysDot"/>
            <a:round/>
            <a:headEnd/>
            <a:tailEnd/>
          </a:ln>
        </p:spPr>
        <p:txBody>
          <a:bodyPr/>
          <a:lstStyle/>
          <a:p>
            <a:endParaRPr lang="zh-CN" altLang="en-US" dirty="0">
              <a:solidFill>
                <a:srgbClr val="000000"/>
              </a:solidFill>
            </a:endParaRPr>
          </a:p>
        </p:txBody>
      </p:sp>
      <p:sp>
        <p:nvSpPr>
          <p:cNvPr id="30" name="Line 37"/>
          <p:cNvSpPr>
            <a:spLocks noChangeShapeType="1"/>
          </p:cNvSpPr>
          <p:nvPr/>
        </p:nvSpPr>
        <p:spPr bwMode="gray">
          <a:xfrm>
            <a:off x="9948712" y="3555332"/>
            <a:ext cx="0" cy="764885"/>
          </a:xfrm>
          <a:prstGeom prst="line">
            <a:avLst/>
          </a:prstGeom>
          <a:noFill/>
          <a:ln w="19050" cap="rnd">
            <a:solidFill>
              <a:schemeClr val="tx1"/>
            </a:solidFill>
            <a:prstDash val="sysDot"/>
            <a:round/>
            <a:headEnd/>
            <a:tailEnd/>
          </a:ln>
        </p:spPr>
        <p:txBody>
          <a:bodyPr/>
          <a:lstStyle/>
          <a:p>
            <a:endParaRPr lang="zh-CN" altLang="en-US" dirty="0">
              <a:solidFill>
                <a:srgbClr val="000000"/>
              </a:solidFill>
            </a:endParaRPr>
          </a:p>
        </p:txBody>
      </p:sp>
      <p:sp>
        <p:nvSpPr>
          <p:cNvPr id="31" name="Text Box 44"/>
          <p:cNvSpPr txBox="1">
            <a:spLocks noChangeArrowheads="1"/>
          </p:cNvSpPr>
          <p:nvPr/>
        </p:nvSpPr>
        <p:spPr bwMode="auto">
          <a:xfrm>
            <a:off x="3481226" y="4601173"/>
            <a:ext cx="903584" cy="277000"/>
          </a:xfrm>
          <a:prstGeom prst="rect">
            <a:avLst/>
          </a:prstGeom>
          <a:noFill/>
          <a:ln w="9525">
            <a:noFill/>
            <a:miter lim="800000"/>
            <a:headEnd/>
            <a:tailEnd/>
          </a:ln>
        </p:spPr>
        <p:txBody>
          <a:bodyPr>
            <a:spAutoFit/>
          </a:bodyPr>
          <a:lstStyle/>
          <a:p>
            <a:pPr>
              <a:spcBef>
                <a:spcPct val="50000"/>
              </a:spcBef>
            </a:pPr>
            <a:r>
              <a:rPr lang="en-US" altLang="zh-CN" sz="1200" dirty="0">
                <a:solidFill>
                  <a:srgbClr val="000000"/>
                </a:solidFill>
              </a:rPr>
              <a:t>00:00</a:t>
            </a:r>
          </a:p>
        </p:txBody>
      </p:sp>
      <p:sp>
        <p:nvSpPr>
          <p:cNvPr id="32" name="Text Box 45"/>
          <p:cNvSpPr txBox="1">
            <a:spLocks noChangeArrowheads="1"/>
          </p:cNvSpPr>
          <p:nvPr/>
        </p:nvSpPr>
        <p:spPr bwMode="auto">
          <a:xfrm>
            <a:off x="5671134" y="4601173"/>
            <a:ext cx="903584" cy="277000"/>
          </a:xfrm>
          <a:prstGeom prst="rect">
            <a:avLst/>
          </a:prstGeom>
          <a:noFill/>
          <a:ln w="9525">
            <a:noFill/>
            <a:miter lim="800000"/>
            <a:headEnd/>
            <a:tailEnd/>
          </a:ln>
        </p:spPr>
        <p:txBody>
          <a:bodyPr>
            <a:spAutoFit/>
          </a:bodyPr>
          <a:lstStyle/>
          <a:p>
            <a:pPr>
              <a:spcBef>
                <a:spcPct val="50000"/>
              </a:spcBef>
            </a:pPr>
            <a:r>
              <a:rPr lang="en-US" altLang="zh-CN" sz="1200" dirty="0">
                <a:solidFill>
                  <a:srgbClr val="000000"/>
                </a:solidFill>
              </a:rPr>
              <a:t>06:00</a:t>
            </a:r>
          </a:p>
        </p:txBody>
      </p:sp>
      <p:sp>
        <p:nvSpPr>
          <p:cNvPr id="33" name="Text Box 46"/>
          <p:cNvSpPr txBox="1">
            <a:spLocks noChangeArrowheads="1"/>
          </p:cNvSpPr>
          <p:nvPr/>
        </p:nvSpPr>
        <p:spPr bwMode="auto">
          <a:xfrm>
            <a:off x="9528882" y="4601173"/>
            <a:ext cx="873384" cy="277000"/>
          </a:xfrm>
          <a:prstGeom prst="rect">
            <a:avLst/>
          </a:prstGeom>
          <a:noFill/>
          <a:ln w="9525">
            <a:noFill/>
            <a:miter lim="800000"/>
            <a:headEnd/>
            <a:tailEnd/>
          </a:ln>
        </p:spPr>
        <p:txBody>
          <a:bodyPr wrap="square">
            <a:spAutoFit/>
          </a:bodyPr>
          <a:lstStyle/>
          <a:p>
            <a:pPr>
              <a:spcBef>
                <a:spcPct val="50000"/>
              </a:spcBef>
            </a:pPr>
            <a:r>
              <a:rPr lang="en-US" altLang="zh-CN" sz="1200" dirty="0">
                <a:solidFill>
                  <a:srgbClr val="000000"/>
                </a:solidFill>
              </a:rPr>
              <a:t>12:00</a:t>
            </a:r>
          </a:p>
        </p:txBody>
      </p:sp>
      <p:sp>
        <p:nvSpPr>
          <p:cNvPr id="34" name="Line 18"/>
          <p:cNvSpPr>
            <a:spLocks noChangeShapeType="1"/>
          </p:cNvSpPr>
          <p:nvPr/>
        </p:nvSpPr>
        <p:spPr bwMode="gray">
          <a:xfrm flipV="1">
            <a:off x="2511081" y="2269897"/>
            <a:ext cx="0" cy="621471"/>
          </a:xfrm>
          <a:prstGeom prst="line">
            <a:avLst/>
          </a:prstGeom>
          <a:noFill/>
          <a:ln w="19050">
            <a:solidFill>
              <a:schemeClr val="tx1"/>
            </a:solidFill>
            <a:round/>
            <a:headEnd/>
            <a:tailEnd type="triangle" w="lg" len="lg"/>
          </a:ln>
        </p:spPr>
        <p:txBody>
          <a:bodyPr/>
          <a:lstStyle/>
          <a:p>
            <a:endParaRPr lang="zh-CN" altLang="en-US" dirty="0">
              <a:solidFill>
                <a:srgbClr val="000000"/>
              </a:solidFill>
            </a:endParaRPr>
          </a:p>
        </p:txBody>
      </p:sp>
      <p:sp>
        <p:nvSpPr>
          <p:cNvPr id="49" name="Line 36"/>
          <p:cNvSpPr>
            <a:spLocks noChangeShapeType="1"/>
          </p:cNvSpPr>
          <p:nvPr/>
        </p:nvSpPr>
        <p:spPr bwMode="gray">
          <a:xfrm flipV="1">
            <a:off x="5937956" y="2269897"/>
            <a:ext cx="0" cy="621470"/>
          </a:xfrm>
          <a:prstGeom prst="line">
            <a:avLst/>
          </a:prstGeom>
          <a:noFill/>
          <a:ln w="19050">
            <a:solidFill>
              <a:schemeClr val="tx1"/>
            </a:solidFill>
            <a:round/>
            <a:headEnd/>
            <a:tailEnd type="triangle" w="lg" len="lg"/>
          </a:ln>
        </p:spPr>
        <p:txBody>
          <a:bodyPr/>
          <a:lstStyle/>
          <a:p>
            <a:endParaRPr lang="zh-CN" altLang="en-US" sz="1400" dirty="0">
              <a:solidFill>
                <a:srgbClr val="000000"/>
              </a:solidFill>
            </a:endParaRPr>
          </a:p>
        </p:txBody>
      </p:sp>
      <p:grpSp>
        <p:nvGrpSpPr>
          <p:cNvPr id="8" name="组合 7"/>
          <p:cNvGrpSpPr/>
          <p:nvPr/>
        </p:nvGrpSpPr>
        <p:grpSpPr>
          <a:xfrm>
            <a:off x="2338763" y="2937094"/>
            <a:ext cx="7789487" cy="366254"/>
            <a:chOff x="793058" y="3139657"/>
            <a:chExt cx="7789487" cy="366254"/>
          </a:xfrm>
        </p:grpSpPr>
        <p:sp>
          <p:nvSpPr>
            <p:cNvPr id="12" name="Text Box 8"/>
            <p:cNvSpPr txBox="1">
              <a:spLocks noChangeArrowheads="1"/>
            </p:cNvSpPr>
            <p:nvPr/>
          </p:nvSpPr>
          <p:spPr bwMode="gray">
            <a:xfrm>
              <a:off x="8223472" y="3139657"/>
              <a:ext cx="359073" cy="366253"/>
            </a:xfrm>
            <a:prstGeom prst="rect">
              <a:avLst/>
            </a:prstGeom>
            <a:noFill/>
            <a:ln w="9525" algn="ctr">
              <a:noFill/>
              <a:miter lim="800000"/>
              <a:headEnd/>
              <a:tailEnd/>
            </a:ln>
          </p:spPr>
          <p:txBody>
            <a:bodyPr wrap="none" lIns="0" tIns="0" rIns="0" bIns="0">
              <a:spAutoFit/>
            </a:bodyPr>
            <a:lstStyle/>
            <a:p>
              <a:pPr>
                <a:lnSpc>
                  <a:spcPct val="85000"/>
                </a:lnSpc>
              </a:pPr>
              <a:r>
                <a:rPr lang="ja-JP" altLang="en-US" sz="1400" dirty="0">
                  <a:solidFill>
                    <a:srgbClr val="000000"/>
                  </a:solidFill>
                  <a:cs typeface="SimSung"/>
                </a:rPr>
                <a:t>应用</a:t>
              </a:r>
              <a:endParaRPr lang="en-US" altLang="ja-JP" sz="1400" dirty="0">
                <a:solidFill>
                  <a:srgbClr val="000000"/>
                </a:solidFill>
                <a:cs typeface="SimSung"/>
              </a:endParaRPr>
            </a:p>
            <a:p>
              <a:pPr>
                <a:lnSpc>
                  <a:spcPct val="85000"/>
                </a:lnSpc>
              </a:pPr>
              <a:r>
                <a:rPr lang="zh-CN" altLang="en-US" sz="1400" dirty="0">
                  <a:solidFill>
                    <a:srgbClr val="000000"/>
                  </a:solidFill>
                  <a:cs typeface="SimSung"/>
                </a:rPr>
                <a:t>恢复</a:t>
              </a:r>
              <a:endParaRPr lang="ja-JP" altLang="en-US" sz="1400" dirty="0">
                <a:solidFill>
                  <a:srgbClr val="000000"/>
                </a:solidFill>
                <a:cs typeface="SimSung"/>
              </a:endParaRPr>
            </a:p>
          </p:txBody>
        </p:sp>
        <p:sp>
          <p:nvSpPr>
            <p:cNvPr id="13" name="Text Box 10"/>
            <p:cNvSpPr txBox="1">
              <a:spLocks noChangeArrowheads="1"/>
            </p:cNvSpPr>
            <p:nvPr/>
          </p:nvSpPr>
          <p:spPr bwMode="gray">
            <a:xfrm>
              <a:off x="5090916" y="3139657"/>
              <a:ext cx="359073" cy="366253"/>
            </a:xfrm>
            <a:prstGeom prst="rect">
              <a:avLst/>
            </a:prstGeom>
            <a:noFill/>
            <a:ln w="9525" algn="ctr">
              <a:noFill/>
              <a:miter lim="800000"/>
              <a:headEnd/>
              <a:tailEnd/>
            </a:ln>
          </p:spPr>
          <p:txBody>
            <a:bodyPr wrap="none" lIns="0" tIns="0" rIns="0" bIns="0">
              <a:spAutoFit/>
            </a:bodyPr>
            <a:lstStyle/>
            <a:p>
              <a:pPr>
                <a:lnSpc>
                  <a:spcPct val="85000"/>
                </a:lnSpc>
              </a:pPr>
              <a:r>
                <a:rPr lang="ja-JP" altLang="en-US" sz="1400" dirty="0">
                  <a:solidFill>
                    <a:srgbClr val="000000"/>
                  </a:solidFill>
                  <a:cs typeface="SimSung"/>
                </a:rPr>
                <a:t>启动</a:t>
              </a:r>
            </a:p>
            <a:p>
              <a:pPr>
                <a:lnSpc>
                  <a:spcPct val="85000"/>
                </a:lnSpc>
              </a:pPr>
              <a:r>
                <a:rPr lang="zh-CN" altLang="en-US" sz="1400" dirty="0">
                  <a:solidFill>
                    <a:srgbClr val="000000"/>
                  </a:solidFill>
                  <a:cs typeface="SimSung"/>
                </a:rPr>
                <a:t>恢复</a:t>
              </a:r>
              <a:endParaRPr lang="ja-JP" altLang="en-US" sz="1400" dirty="0">
                <a:solidFill>
                  <a:srgbClr val="000000"/>
                </a:solidFill>
                <a:cs typeface="SimSung"/>
              </a:endParaRPr>
            </a:p>
          </p:txBody>
        </p:sp>
        <p:sp>
          <p:nvSpPr>
            <p:cNvPr id="15" name="Text Box 12"/>
            <p:cNvSpPr txBox="1">
              <a:spLocks noChangeArrowheads="1"/>
            </p:cNvSpPr>
            <p:nvPr/>
          </p:nvSpPr>
          <p:spPr bwMode="gray">
            <a:xfrm>
              <a:off x="7638320" y="3139657"/>
              <a:ext cx="359073" cy="366253"/>
            </a:xfrm>
            <a:prstGeom prst="rect">
              <a:avLst/>
            </a:prstGeom>
            <a:noFill/>
            <a:ln w="9525" algn="ctr">
              <a:noFill/>
              <a:miter lim="800000"/>
              <a:headEnd/>
              <a:tailEnd/>
            </a:ln>
          </p:spPr>
          <p:txBody>
            <a:bodyPr wrap="none" lIns="0" tIns="0" rIns="0" bIns="0">
              <a:spAutoFit/>
            </a:bodyPr>
            <a:lstStyle/>
            <a:p>
              <a:pPr>
                <a:lnSpc>
                  <a:spcPct val="85000"/>
                </a:lnSpc>
              </a:pPr>
              <a:r>
                <a:rPr lang="zh-CN" altLang="en-US" sz="1400" dirty="0">
                  <a:solidFill>
                    <a:srgbClr val="000000"/>
                  </a:solidFill>
                  <a:cs typeface="SimSung"/>
                </a:rPr>
                <a:t>完成</a:t>
              </a:r>
              <a:endParaRPr lang="ja-JP" altLang="en-US" sz="1400" dirty="0">
                <a:solidFill>
                  <a:srgbClr val="000000"/>
                </a:solidFill>
                <a:cs typeface="SimSung"/>
              </a:endParaRPr>
            </a:p>
            <a:p>
              <a:pPr>
                <a:lnSpc>
                  <a:spcPct val="85000"/>
                </a:lnSpc>
              </a:pPr>
              <a:r>
                <a:rPr lang="ja-JP" altLang="en-US" sz="1400" dirty="0">
                  <a:solidFill>
                    <a:srgbClr val="000000"/>
                  </a:solidFill>
                  <a:cs typeface="SimSung"/>
                </a:rPr>
                <a:t>恢复</a:t>
              </a:r>
            </a:p>
          </p:txBody>
        </p:sp>
        <p:sp>
          <p:nvSpPr>
            <p:cNvPr id="20" name="Text Box 19"/>
            <p:cNvSpPr txBox="1">
              <a:spLocks noChangeArrowheads="1"/>
            </p:cNvSpPr>
            <p:nvPr/>
          </p:nvSpPr>
          <p:spPr bwMode="gray">
            <a:xfrm>
              <a:off x="2028241" y="3139657"/>
              <a:ext cx="359073" cy="366253"/>
            </a:xfrm>
            <a:prstGeom prst="rect">
              <a:avLst/>
            </a:prstGeom>
            <a:noFill/>
            <a:ln w="9525">
              <a:noFill/>
              <a:miter lim="800000"/>
              <a:headEnd/>
              <a:tailEnd/>
            </a:ln>
          </p:spPr>
          <p:txBody>
            <a:bodyPr wrap="none" lIns="0" tIns="0" rIns="0" bIns="0">
              <a:spAutoFit/>
            </a:bodyPr>
            <a:lstStyle/>
            <a:p>
              <a:pPr>
                <a:lnSpc>
                  <a:spcPct val="85000"/>
                </a:lnSpc>
              </a:pPr>
              <a:r>
                <a:rPr lang="zh-CN" altLang="en-US" sz="1400" dirty="0">
                  <a:solidFill>
                    <a:srgbClr val="000000"/>
                  </a:solidFill>
                  <a:cs typeface="SimSung"/>
                </a:rPr>
                <a:t>备份</a:t>
              </a:r>
            </a:p>
            <a:p>
              <a:pPr>
                <a:lnSpc>
                  <a:spcPct val="85000"/>
                </a:lnSpc>
              </a:pPr>
              <a:r>
                <a:rPr lang="zh-CN" altLang="en-US" sz="1400" dirty="0">
                  <a:solidFill>
                    <a:srgbClr val="000000"/>
                  </a:solidFill>
                  <a:cs typeface="SimSung"/>
                </a:rPr>
                <a:t>完成</a:t>
              </a:r>
            </a:p>
          </p:txBody>
        </p:sp>
        <p:sp>
          <p:nvSpPr>
            <p:cNvPr id="48" name="Text Box 35"/>
            <p:cNvSpPr txBox="1">
              <a:spLocks noChangeArrowheads="1"/>
            </p:cNvSpPr>
            <p:nvPr/>
          </p:nvSpPr>
          <p:spPr bwMode="gray">
            <a:xfrm>
              <a:off x="3979661" y="3139657"/>
              <a:ext cx="897682" cy="366254"/>
            </a:xfrm>
            <a:prstGeom prst="rect">
              <a:avLst/>
            </a:prstGeom>
            <a:noFill/>
            <a:ln w="9525" algn="ctr">
              <a:noFill/>
              <a:miter lim="800000"/>
              <a:headEnd/>
              <a:tailEnd/>
            </a:ln>
          </p:spPr>
          <p:txBody>
            <a:bodyPr wrap="none" lIns="0" tIns="0" rIns="0" bIns="0">
              <a:spAutoFit/>
            </a:bodyPr>
            <a:lstStyle/>
            <a:p>
              <a:pPr>
                <a:lnSpc>
                  <a:spcPct val="85000"/>
                </a:lnSpc>
              </a:pPr>
              <a:r>
                <a:rPr lang="ja-JP" altLang="en-US" sz="1400" dirty="0">
                  <a:solidFill>
                    <a:srgbClr val="000000"/>
                  </a:solidFill>
                  <a:cs typeface="SimSung"/>
                </a:rPr>
                <a:t>故障 /灾难</a:t>
              </a:r>
              <a:endParaRPr lang="en-US" altLang="ja-JP" sz="1400" dirty="0">
                <a:solidFill>
                  <a:srgbClr val="000000"/>
                </a:solidFill>
                <a:cs typeface="SimSung"/>
              </a:endParaRPr>
            </a:p>
            <a:p>
              <a:pPr>
                <a:lnSpc>
                  <a:spcPct val="85000"/>
                </a:lnSpc>
              </a:pPr>
              <a:r>
                <a:rPr lang="zh-CN" altLang="en-US" sz="1400" dirty="0">
                  <a:solidFill>
                    <a:srgbClr val="000000"/>
                  </a:solidFill>
                  <a:cs typeface="SimSung"/>
                </a:rPr>
                <a:t>  发生</a:t>
              </a:r>
              <a:endParaRPr lang="ja-JP" altLang="en-US" sz="1400" dirty="0">
                <a:solidFill>
                  <a:srgbClr val="000000"/>
                </a:solidFill>
                <a:cs typeface="SimSung"/>
              </a:endParaRPr>
            </a:p>
          </p:txBody>
        </p:sp>
        <p:sp>
          <p:nvSpPr>
            <p:cNvPr id="35" name="Text Box 19"/>
            <p:cNvSpPr txBox="1">
              <a:spLocks noChangeArrowheads="1"/>
            </p:cNvSpPr>
            <p:nvPr/>
          </p:nvSpPr>
          <p:spPr bwMode="gray">
            <a:xfrm>
              <a:off x="793058" y="3139657"/>
              <a:ext cx="359073" cy="366253"/>
            </a:xfrm>
            <a:prstGeom prst="rect">
              <a:avLst/>
            </a:prstGeom>
            <a:noFill/>
            <a:ln w="9525">
              <a:noFill/>
              <a:miter lim="800000"/>
              <a:headEnd/>
              <a:tailEnd/>
            </a:ln>
          </p:spPr>
          <p:txBody>
            <a:bodyPr wrap="none" lIns="0" tIns="0" rIns="0" bIns="0">
              <a:spAutoFit/>
            </a:bodyPr>
            <a:lstStyle/>
            <a:p>
              <a:pPr>
                <a:lnSpc>
                  <a:spcPct val="85000"/>
                </a:lnSpc>
              </a:pPr>
              <a:r>
                <a:rPr lang="zh-CN" altLang="en-US" sz="1400" dirty="0">
                  <a:solidFill>
                    <a:srgbClr val="000000"/>
                  </a:solidFill>
                  <a:cs typeface="SimSung"/>
                </a:rPr>
                <a:t>备份</a:t>
              </a:r>
            </a:p>
            <a:p>
              <a:pPr>
                <a:lnSpc>
                  <a:spcPct val="85000"/>
                </a:lnSpc>
              </a:pPr>
              <a:r>
                <a:rPr lang="zh-CN" altLang="en-US" sz="1400" dirty="0">
                  <a:solidFill>
                    <a:srgbClr val="000000"/>
                  </a:solidFill>
                  <a:cs typeface="SimSung"/>
                </a:rPr>
                <a:t>开始</a:t>
              </a:r>
            </a:p>
          </p:txBody>
        </p:sp>
      </p:grpSp>
      <p:sp>
        <p:nvSpPr>
          <p:cNvPr id="36" name="Line 32"/>
          <p:cNvSpPr>
            <a:spLocks noChangeShapeType="1"/>
          </p:cNvSpPr>
          <p:nvPr/>
        </p:nvSpPr>
        <p:spPr bwMode="gray">
          <a:xfrm>
            <a:off x="2511082" y="3555332"/>
            <a:ext cx="0" cy="764885"/>
          </a:xfrm>
          <a:prstGeom prst="line">
            <a:avLst/>
          </a:prstGeom>
          <a:noFill/>
          <a:ln w="19050" cap="rnd">
            <a:solidFill>
              <a:schemeClr val="tx1"/>
            </a:solidFill>
            <a:prstDash val="sysDot"/>
            <a:round/>
            <a:headEnd/>
            <a:tailEnd/>
          </a:ln>
        </p:spPr>
        <p:txBody>
          <a:bodyPr/>
          <a:lstStyle/>
          <a:p>
            <a:endParaRPr lang="zh-CN" altLang="en-US" dirty="0">
              <a:solidFill>
                <a:srgbClr val="000000"/>
              </a:solidFill>
            </a:endParaRPr>
          </a:p>
        </p:txBody>
      </p:sp>
      <p:sp>
        <p:nvSpPr>
          <p:cNvPr id="37" name="AutoShape 17"/>
          <p:cNvSpPr>
            <a:spLocks noChangeArrowheads="1"/>
          </p:cNvSpPr>
          <p:nvPr/>
        </p:nvSpPr>
        <p:spPr bwMode="gray">
          <a:xfrm flipH="1">
            <a:off x="2279652" y="1855287"/>
            <a:ext cx="1515857" cy="377930"/>
          </a:xfrm>
          <a:prstGeom prst="homePlate">
            <a:avLst>
              <a:gd name="adj" fmla="val 60475"/>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p:spPr>
        <p:style>
          <a:lnRef idx="1">
            <a:schemeClr val="accent5"/>
          </a:lnRef>
          <a:fillRef idx="2">
            <a:schemeClr val="accent5"/>
          </a:fillRef>
          <a:effectRef idx="1">
            <a:schemeClr val="accent5"/>
          </a:effectRef>
          <a:fontRef idx="minor">
            <a:schemeClr val="dk1"/>
          </a:fontRef>
        </p:style>
        <p:txBody>
          <a:bodyPr rtlCol="0" anchor="b" anchorCtr="0"/>
          <a:lstStyle/>
          <a:p>
            <a:pPr algn="ctr" defTabSz="457200">
              <a:buClr>
                <a:srgbClr val="990000"/>
              </a:buClr>
              <a:buSzPct val="60000"/>
              <a:defRPr/>
            </a:pPr>
            <a:endParaRPr lang="zh-CN" altLang="en-US" dirty="0">
              <a:solidFill>
                <a:srgbClr val="000000"/>
              </a:solidFill>
              <a:cs typeface="Arial" pitchFamily="34" charset="0"/>
            </a:endParaRPr>
          </a:p>
        </p:txBody>
      </p:sp>
      <p:sp>
        <p:nvSpPr>
          <p:cNvPr id="38" name="Line 23"/>
          <p:cNvSpPr>
            <a:spLocks noChangeShapeType="1"/>
          </p:cNvSpPr>
          <p:nvPr/>
        </p:nvSpPr>
        <p:spPr bwMode="gray">
          <a:xfrm>
            <a:off x="2549250" y="4310616"/>
            <a:ext cx="1149907" cy="0"/>
          </a:xfrm>
          <a:prstGeom prst="line">
            <a:avLst/>
          </a:prstGeom>
          <a:noFill/>
          <a:ln w="57150">
            <a:solidFill>
              <a:srgbClr val="CC3300"/>
            </a:solidFill>
            <a:round/>
            <a:headEnd type="triangle" w="med" len="med"/>
            <a:tailEnd type="triangle" w="med" len="med"/>
          </a:ln>
        </p:spPr>
        <p:txBody>
          <a:bodyPr/>
          <a:lstStyle/>
          <a:p>
            <a:endParaRPr lang="zh-CN" altLang="en-US" dirty="0">
              <a:solidFill>
                <a:srgbClr val="000000"/>
              </a:solidFill>
            </a:endParaRPr>
          </a:p>
        </p:txBody>
      </p:sp>
      <p:sp>
        <p:nvSpPr>
          <p:cNvPr id="41" name="Text Box 24"/>
          <p:cNvSpPr txBox="1">
            <a:spLocks noChangeArrowheads="1"/>
          </p:cNvSpPr>
          <p:nvPr/>
        </p:nvSpPr>
        <p:spPr bwMode="gray">
          <a:xfrm>
            <a:off x="7755507" y="4552705"/>
            <a:ext cx="563888" cy="519429"/>
          </a:xfrm>
          <a:prstGeom prst="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13500000" scaled="1"/>
            <a:tileRect/>
          </a:gradFill>
          <a:ln w="9525" algn="ctr">
            <a:noFill/>
            <a:miter lim="800000"/>
            <a:headEnd/>
            <a:tailEnd/>
          </a:ln>
          <a:effectLst>
            <a:outerShdw blurRad="63500" sx="101000" sy="101000" algn="ctr" rotWithShape="0">
              <a:srgbClr val="000000">
                <a:alpha val="30000"/>
              </a:srgbClr>
            </a:outerShdw>
          </a:effectLst>
        </p:spPr>
        <p:txBody>
          <a:bodyPr wrap="square" lIns="65787" tIns="32893" rIns="65787" bIns="32893" anchor="ctr"/>
          <a:lstStyle/>
          <a:p>
            <a:pPr algn="ctr" defTabSz="658147">
              <a:lnSpc>
                <a:spcPct val="85000"/>
              </a:lnSpc>
            </a:pPr>
            <a:r>
              <a:rPr lang="en-US" altLang="ja-JP" sz="1200" b="1" dirty="0">
                <a:solidFill>
                  <a:srgbClr val="FFFFFF"/>
                </a:solidFill>
                <a:cs typeface="Arial" pitchFamily="34" charset="0"/>
              </a:rPr>
              <a:t>RTO</a:t>
            </a:r>
          </a:p>
        </p:txBody>
      </p:sp>
      <p:sp>
        <p:nvSpPr>
          <p:cNvPr id="42" name="Text Box 24"/>
          <p:cNvSpPr txBox="1">
            <a:spLocks noChangeArrowheads="1"/>
          </p:cNvSpPr>
          <p:nvPr/>
        </p:nvSpPr>
        <p:spPr bwMode="gray">
          <a:xfrm>
            <a:off x="2841127" y="4552705"/>
            <a:ext cx="498024" cy="519429"/>
          </a:xfrm>
          <a:prstGeom prst="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13500000" scaled="1"/>
            <a:tileRect/>
          </a:gradFill>
          <a:ln w="9525" algn="ctr">
            <a:noFill/>
            <a:miter lim="800000"/>
            <a:headEnd/>
            <a:tailEnd/>
          </a:ln>
          <a:effectLst>
            <a:outerShdw blurRad="63500" sx="101000" sy="101000" algn="ctr" rotWithShape="0">
              <a:srgbClr val="000000">
                <a:alpha val="30000"/>
              </a:srgbClr>
            </a:outerShdw>
          </a:effectLst>
        </p:spPr>
        <p:txBody>
          <a:bodyPr wrap="square" lIns="65787" tIns="32893" rIns="65787" bIns="32893" anchor="ctr"/>
          <a:lstStyle/>
          <a:p>
            <a:pPr algn="ctr" defTabSz="658147">
              <a:lnSpc>
                <a:spcPct val="85000"/>
              </a:lnSpc>
            </a:pPr>
            <a:r>
              <a:rPr lang="en-US" altLang="ja-JP" sz="1200" b="1" dirty="0">
                <a:solidFill>
                  <a:srgbClr val="FFFFFF"/>
                </a:solidFill>
                <a:cs typeface="Arial" pitchFamily="34" charset="0"/>
              </a:rPr>
              <a:t>BW</a:t>
            </a:r>
          </a:p>
        </p:txBody>
      </p:sp>
      <p:sp>
        <p:nvSpPr>
          <p:cNvPr id="52" name="Text Box 24"/>
          <p:cNvSpPr txBox="1">
            <a:spLocks noChangeArrowheads="1"/>
          </p:cNvSpPr>
          <p:nvPr/>
        </p:nvSpPr>
        <p:spPr bwMode="gray">
          <a:xfrm>
            <a:off x="4207123" y="3011163"/>
            <a:ext cx="1138341" cy="1195631"/>
          </a:xfrm>
          <a:prstGeom prst="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13500000" scaled="1"/>
            <a:tileRect/>
          </a:gradFill>
          <a:ln w="9525" algn="ctr">
            <a:noFill/>
            <a:miter lim="800000"/>
            <a:headEnd/>
            <a:tailEnd/>
          </a:ln>
          <a:effectLst>
            <a:outerShdw blurRad="63500" sx="101000" sy="101000" algn="ctr" rotWithShape="0">
              <a:srgbClr val="000000">
                <a:alpha val="30000"/>
              </a:srgbClr>
            </a:outerShdw>
          </a:effectLst>
        </p:spPr>
        <p:txBody>
          <a:bodyPr wrap="square" lIns="65787" tIns="32893" rIns="65787" bIns="32893" anchor="ctr"/>
          <a:lstStyle/>
          <a:p>
            <a:pPr algn="ctr" defTabSz="658147">
              <a:lnSpc>
                <a:spcPct val="85000"/>
              </a:lnSpc>
            </a:pPr>
            <a:r>
              <a:rPr lang="zh-CN" altLang="en-US" sz="1200" b="1" dirty="0">
                <a:solidFill>
                  <a:srgbClr val="FFFFFF"/>
                </a:solidFill>
                <a:cs typeface="Arial" pitchFamily="34" charset="0"/>
              </a:rPr>
              <a:t>故障发生后数据可以恢复到的时间点</a:t>
            </a:r>
            <a:endParaRPr lang="en-US" altLang="ja-JP" sz="1200" b="1" dirty="0">
              <a:solidFill>
                <a:srgbClr val="FFFFFF"/>
              </a:solidFill>
              <a:cs typeface="Arial" pitchFamily="34" charset="0"/>
            </a:endParaRPr>
          </a:p>
        </p:txBody>
      </p:sp>
    </p:spTree>
    <p:extLst>
      <p:ext uri="{BB962C8B-B14F-4D97-AF65-F5344CB8AC3E}">
        <p14:creationId xmlns:p14="http://schemas.microsoft.com/office/powerpoint/2010/main" val="14587331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描述"/>
          <p:cNvPicPr/>
          <p:nvPr/>
        </p:nvPicPr>
        <p:blipFill>
          <a:blip r:embed="rId3">
            <a:extLst>
              <a:ext uri="{28A0092B-C50C-407E-A947-70E740481C1C}">
                <a14:useLocalDpi xmlns:a14="http://schemas.microsoft.com/office/drawing/2010/main" val="0"/>
              </a:ext>
            </a:extLst>
          </a:blip>
          <a:srcRect/>
          <a:stretch>
            <a:fillRect/>
          </a:stretch>
        </p:blipFill>
        <p:spPr bwMode="auto">
          <a:xfrm>
            <a:off x="2880130" y="3212977"/>
            <a:ext cx="6431740" cy="2061089"/>
          </a:xfrm>
          <a:prstGeom prst="rect">
            <a:avLst/>
          </a:prstGeom>
          <a:noFill/>
          <a:ln>
            <a:noFill/>
          </a:ln>
        </p:spPr>
      </p:pic>
      <p:sp>
        <p:nvSpPr>
          <p:cNvPr id="5" name="标题 4"/>
          <p:cNvSpPr>
            <a:spLocks noGrp="1"/>
          </p:cNvSpPr>
          <p:nvPr>
            <p:ph type="title"/>
          </p:nvPr>
        </p:nvSpPr>
        <p:spPr>
          <a:xfrm>
            <a:off x="629480" y="132827"/>
            <a:ext cx="10284883" cy="868363"/>
          </a:xfrm>
        </p:spPr>
        <p:txBody>
          <a:bodyPr/>
          <a:lstStyle/>
          <a:p>
            <a:r>
              <a:rPr lang="zh-CN" altLang="en-US" dirty="0"/>
              <a:t>衡量容灾系统的主要指标</a:t>
            </a:r>
          </a:p>
        </p:txBody>
      </p:sp>
      <p:sp>
        <p:nvSpPr>
          <p:cNvPr id="10" name="文本占位符 9"/>
          <p:cNvSpPr>
            <a:spLocks noGrp="1"/>
          </p:cNvSpPr>
          <p:nvPr>
            <p:ph type="body" sz="quarter" idx="10"/>
          </p:nvPr>
        </p:nvSpPr>
        <p:spPr>
          <a:xfrm>
            <a:off x="2279651" y="1376364"/>
            <a:ext cx="7920037" cy="1332557"/>
          </a:xfrm>
        </p:spPr>
        <p:txBody>
          <a:bodyPr/>
          <a:lstStyle/>
          <a:p>
            <a:r>
              <a:rPr lang="en-US" altLang="zh-CN" sz="1600"/>
              <a:t>RPO</a:t>
            </a:r>
            <a:r>
              <a:rPr lang="zh-CN" altLang="en-US" sz="1600"/>
              <a:t>（</a:t>
            </a:r>
            <a:r>
              <a:rPr lang="en-US" altLang="zh-CN" sz="1600"/>
              <a:t>Recovery Point Objective</a:t>
            </a:r>
            <a:r>
              <a:rPr lang="zh-CN" altLang="en-US" sz="1600"/>
              <a:t>）代表 了当灾难发生时允许丢失的数据量。</a:t>
            </a:r>
          </a:p>
          <a:p>
            <a:r>
              <a:rPr lang="en-US" altLang="zh-CN" sz="1600"/>
              <a:t>RTO</a:t>
            </a:r>
            <a:r>
              <a:rPr lang="zh-CN" altLang="en-US" sz="1600"/>
              <a:t>（</a:t>
            </a:r>
            <a:r>
              <a:rPr lang="en-US" altLang="zh-CN" sz="1600"/>
              <a:t>Recovery Time Object </a:t>
            </a:r>
            <a:r>
              <a:rPr lang="zh-CN" altLang="en-US" sz="1600"/>
              <a:t>）代表了系统恢复的时间。</a:t>
            </a:r>
          </a:p>
          <a:p>
            <a:r>
              <a:rPr lang="en-US" altLang="zh-CN" sz="1600"/>
              <a:t>RPO </a:t>
            </a:r>
            <a:r>
              <a:rPr lang="zh-CN" altLang="en-US" sz="1600"/>
              <a:t>与 </a:t>
            </a:r>
            <a:r>
              <a:rPr lang="en-US" altLang="zh-CN" sz="1600"/>
              <a:t>RTO </a:t>
            </a:r>
            <a:r>
              <a:rPr lang="zh-CN" altLang="en-US" sz="1600"/>
              <a:t>越小，系统的可用性就越高，当然用户需要的投资也越大。</a:t>
            </a:r>
          </a:p>
          <a:p>
            <a:endParaRPr lang="zh-CN" altLang="en-US" sz="1600"/>
          </a:p>
        </p:txBody>
      </p:sp>
    </p:spTree>
    <p:extLst>
      <p:ext uri="{BB962C8B-B14F-4D97-AF65-F5344CB8AC3E}">
        <p14:creationId xmlns:p14="http://schemas.microsoft.com/office/powerpoint/2010/main" val="17156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数字证书</a:t>
            </a:r>
          </a:p>
        </p:txBody>
      </p:sp>
      <p:sp>
        <p:nvSpPr>
          <p:cNvPr id="4" name="灯片编号占位符 3"/>
          <p:cNvSpPr>
            <a:spLocks noGrp="1"/>
          </p:cNvSpPr>
          <p:nvPr>
            <p:ph type="sldNum" sz="quarter" idx="10"/>
          </p:nvPr>
        </p:nvSpPr>
        <p:spPr/>
        <p:txBody>
          <a:bodyPr/>
          <a:lstStyle/>
          <a:p>
            <a:pPr fontAlgn="base">
              <a:spcBef>
                <a:spcPct val="0"/>
              </a:spcBef>
              <a:spcAft>
                <a:spcPct val="0"/>
              </a:spcAft>
              <a:defRPr/>
            </a:pPr>
            <a:fld id="{F5E0E65E-9137-4309-8D78-B392A1917D52}" type="slidenum">
              <a:rPr lang="zh-CN" altLang="en-US">
                <a:solidFill>
                  <a:srgbClr val="000000"/>
                </a:solidFill>
              </a:rPr>
              <a:pPr fontAlgn="base">
                <a:spcBef>
                  <a:spcPct val="0"/>
                </a:spcBef>
                <a:spcAft>
                  <a:spcPct val="0"/>
                </a:spcAft>
                <a:defRPr/>
              </a:pPr>
              <a:t>2</a:t>
            </a:fld>
            <a:endParaRPr lang="en-US" altLang="zh-CN">
              <a:solidFill>
                <a:srgbClr val="000000"/>
              </a:solidFill>
            </a:endParaRPr>
          </a:p>
        </p:txBody>
      </p:sp>
      <p:pic>
        <p:nvPicPr>
          <p:cNvPr id="5" name="Picture 46" descr="324P_108"/>
          <p:cNvPicPr>
            <a:picLocks noGrp="1" noChangeAspect="1" noChangeArrowheads="1"/>
          </p:cNvPicPr>
          <p:nvPr>
            <p:ph idx="1"/>
          </p:nvPr>
        </p:nvPicPr>
        <p:blipFill>
          <a:blip r:embed="rId2" cstate="print"/>
          <a:srcRect/>
          <a:stretch>
            <a:fillRect/>
          </a:stretch>
        </p:blipFill>
        <p:spPr bwMode="auto">
          <a:xfrm>
            <a:off x="2243572" y="1304764"/>
            <a:ext cx="7624290" cy="5105400"/>
          </a:xfrm>
          <a:prstGeom prst="rect">
            <a:avLst/>
          </a:prstGeom>
          <a:noFill/>
          <a:ln w="9525">
            <a:noFill/>
            <a:miter lim="800000"/>
            <a:headEnd/>
            <a:tailEnd/>
          </a:ln>
        </p:spPr>
      </p:pic>
    </p:spTree>
    <p:extLst>
      <p:ext uri="{BB962C8B-B14F-4D97-AF65-F5344CB8AC3E}">
        <p14:creationId xmlns:p14="http://schemas.microsoft.com/office/powerpoint/2010/main" val="10922661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279651" y="1520789"/>
          <a:ext cx="7848599" cy="4117471"/>
        </p:xfrm>
        <a:graphic>
          <a:graphicData uri="http://schemas.openxmlformats.org/drawingml/2006/table">
            <a:tbl>
              <a:tblPr firstRow="1" firstCol="1" bandRow="1"/>
              <a:tblGrid>
                <a:gridCol w="682487">
                  <a:extLst>
                    <a:ext uri="{9D8B030D-6E8A-4147-A177-3AD203B41FA5}">
                      <a16:colId xmlns:a16="http://schemas.microsoft.com/office/drawing/2014/main" val="20000"/>
                    </a:ext>
                  </a:extLst>
                </a:gridCol>
                <a:gridCol w="4720534">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137478">
                  <a:extLst>
                    <a:ext uri="{9D8B030D-6E8A-4147-A177-3AD203B41FA5}">
                      <a16:colId xmlns:a16="http://schemas.microsoft.com/office/drawing/2014/main" val="20003"/>
                    </a:ext>
                  </a:extLst>
                </a:gridCol>
              </a:tblGrid>
              <a:tr h="223510">
                <a:tc>
                  <a:txBody>
                    <a:bodyPr/>
                    <a:lstStyle/>
                    <a:p>
                      <a:pPr algn="ctr">
                        <a:lnSpc>
                          <a:spcPts val="2040"/>
                        </a:lnSpc>
                        <a:spcBef>
                          <a:spcPts val="375"/>
                        </a:spcBef>
                        <a:spcAft>
                          <a:spcPts val="375"/>
                        </a:spcAft>
                      </a:pPr>
                      <a:r>
                        <a:rPr lang="zh-CN" sz="1500" b="1" kern="0" dirty="0">
                          <a:effectLst/>
                        </a:rPr>
                        <a:t>级别</a:t>
                      </a:r>
                      <a:endParaRPr lang="zh-CN" sz="1800" b="1" kern="100" dirty="0">
                        <a:solidFill>
                          <a:srgbClr val="FFC000"/>
                        </a:solidFill>
                        <a:effectLst/>
                        <a:latin typeface="+mn-ea"/>
                        <a:ea typeface="+mn-ea"/>
                        <a:cs typeface="Times New Roman" panose="02020603050405020304" pitchFamily="18" charset="0"/>
                      </a:endParaRPr>
                    </a:p>
                  </a:txBody>
                  <a:tcPr marL="90000" marR="90000" marT="46800" marB="468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ts val="2040"/>
                        </a:lnSpc>
                        <a:spcBef>
                          <a:spcPts val="375"/>
                        </a:spcBef>
                        <a:spcAft>
                          <a:spcPts val="375"/>
                        </a:spcAft>
                      </a:pPr>
                      <a:r>
                        <a:rPr lang="zh-CN" sz="1500" b="1" kern="0" dirty="0">
                          <a:effectLst/>
                        </a:rPr>
                        <a:t>定义</a:t>
                      </a:r>
                      <a:endParaRPr lang="zh-CN" sz="1800" b="1" kern="100" dirty="0">
                        <a:solidFill>
                          <a:srgbClr val="FFC000"/>
                        </a:solidFill>
                        <a:effectLst/>
                        <a:latin typeface="+mn-ea"/>
                        <a:ea typeface="+mn-ea"/>
                        <a:cs typeface="Times New Roman" panose="02020603050405020304" pitchFamily="18" charset="0"/>
                      </a:endParaRPr>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ts val="2040"/>
                        </a:lnSpc>
                        <a:spcBef>
                          <a:spcPts val="375"/>
                        </a:spcBef>
                        <a:spcAft>
                          <a:spcPts val="375"/>
                        </a:spcAft>
                      </a:pPr>
                      <a:r>
                        <a:rPr lang="en-US" sz="1500" b="1" kern="0" dirty="0">
                          <a:effectLst/>
                        </a:rPr>
                        <a:t>RTO</a:t>
                      </a:r>
                      <a:endParaRPr lang="zh-CN" sz="1800" b="1" kern="100" dirty="0">
                        <a:solidFill>
                          <a:srgbClr val="FFC000"/>
                        </a:solidFill>
                        <a:effectLst/>
                        <a:latin typeface="+mn-ea"/>
                        <a:ea typeface="+mn-ea"/>
                        <a:cs typeface="Times New Roman" panose="02020603050405020304" pitchFamily="18" charset="0"/>
                      </a:endParaRPr>
                    </a:p>
                  </a:txBody>
                  <a:tcPr marL="90000" marR="90000" marT="46800" marB="4680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ts val="2040"/>
                        </a:lnSpc>
                        <a:spcBef>
                          <a:spcPts val="375"/>
                        </a:spcBef>
                        <a:spcAft>
                          <a:spcPts val="375"/>
                        </a:spcAft>
                      </a:pPr>
                      <a:r>
                        <a:rPr lang="en-US" altLang="zh-CN" sz="1500" b="1" kern="0" dirty="0">
                          <a:effectLst/>
                        </a:rPr>
                        <a:t>TC</a:t>
                      </a:r>
                      <a:r>
                        <a:rPr lang="en-US" sz="1500" b="1" kern="0" dirty="0">
                          <a:effectLst/>
                        </a:rPr>
                        <a:t>O</a:t>
                      </a:r>
                      <a:endParaRPr lang="zh-CN" sz="1800" b="1" kern="100" dirty="0">
                        <a:solidFill>
                          <a:srgbClr val="FFC000"/>
                        </a:solidFill>
                        <a:effectLst/>
                        <a:latin typeface="+mn-ea"/>
                        <a:ea typeface="+mn-ea"/>
                        <a:cs typeface="Times New Roman" panose="02020603050405020304" pitchFamily="18" charset="0"/>
                      </a:endParaRPr>
                    </a:p>
                  </a:txBody>
                  <a:tcPr marL="90000" marR="90000" marT="46800" marB="468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1845561">
                <a:tc>
                  <a:txBody>
                    <a:bodyPr/>
                    <a:lstStyle/>
                    <a:p>
                      <a:pPr algn="ctr">
                        <a:lnSpc>
                          <a:spcPts val="2040"/>
                        </a:lnSpc>
                        <a:spcBef>
                          <a:spcPts val="375"/>
                        </a:spcBef>
                        <a:spcAft>
                          <a:spcPts val="375"/>
                        </a:spcAft>
                      </a:pPr>
                      <a:r>
                        <a:rPr lang="zh-CN" sz="1500" b="1" kern="0" dirty="0">
                          <a:effectLst/>
                        </a:rPr>
                        <a:t>数据级</a:t>
                      </a:r>
                      <a:r>
                        <a:rPr lang="en-US" sz="1500" b="1" kern="0" dirty="0">
                          <a:effectLst/>
                        </a:rPr>
                        <a:t> </a:t>
                      </a:r>
                      <a:endParaRPr lang="zh-CN" sz="1500" b="1" kern="100" dirty="0">
                        <a:solidFill>
                          <a:schemeClr val="bg1"/>
                        </a:solidFill>
                        <a:effectLst/>
                        <a:latin typeface="+mn-ea"/>
                        <a:ea typeface="+mn-ea"/>
                        <a:cs typeface="Times New Roman" panose="02020603050405020304" pitchFamily="18" charset="0"/>
                      </a:endParaRPr>
                    </a:p>
                  </a:txBody>
                  <a:tcPr marL="90000" marR="90000" marT="46800" marB="46800" anchor="ctr">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algn="l">
                        <a:lnSpc>
                          <a:spcPct val="100000"/>
                        </a:lnSpc>
                        <a:spcAft>
                          <a:spcPts val="600"/>
                        </a:spcAft>
                      </a:pPr>
                      <a:r>
                        <a:rPr lang="zh-CN" sz="1200" kern="0" dirty="0">
                          <a:effectLst/>
                        </a:rPr>
                        <a:t>通过建立异地容灾中心，做数据的远程备份，在灾难发生之后要确保原有的数据不会丢失或者遭到破坏。</a:t>
                      </a:r>
                      <a:endParaRPr lang="en-US" altLang="zh-CN" sz="1200" kern="0" dirty="0">
                        <a:effectLst/>
                      </a:endParaRPr>
                    </a:p>
                    <a:p>
                      <a:pPr algn="l">
                        <a:lnSpc>
                          <a:spcPct val="100000"/>
                        </a:lnSpc>
                        <a:spcAft>
                          <a:spcPts val="600"/>
                        </a:spcAft>
                      </a:pPr>
                      <a:r>
                        <a:rPr lang="zh-CN" sz="1200" kern="0" dirty="0">
                          <a:effectLst/>
                        </a:rPr>
                        <a:t>在数据级容灾方式下，所建立的异地容灾中心可以简单地把它理解成一个远程的数据备份中心。</a:t>
                      </a:r>
                      <a:r>
                        <a:rPr lang="zh-CN" altLang="zh-CN" sz="1200" kern="0" dirty="0">
                          <a:effectLst/>
                        </a:rPr>
                        <a:t>在数据级容灾这个级别，发生灾难时应用是会中断的。</a:t>
                      </a:r>
                      <a:endParaRPr lang="en-US" altLang="zh-CN" sz="1200" kern="0" dirty="0">
                        <a:effectLst/>
                      </a:endParaRPr>
                    </a:p>
                    <a:p>
                      <a:pPr algn="l">
                        <a:lnSpc>
                          <a:spcPct val="100000"/>
                        </a:lnSpc>
                        <a:spcAft>
                          <a:spcPts val="600"/>
                        </a:spcAft>
                      </a:pPr>
                      <a:r>
                        <a:rPr lang="zh-CN" sz="1200" kern="0" dirty="0">
                          <a:effectLst/>
                        </a:rPr>
                        <a:t>数据级容灾的恢复时间比较长，但是相比其他容灾级别来讲它的费用比较低，而且构建实施也相对简单。</a:t>
                      </a:r>
                      <a:endParaRPr lang="zh-CN" sz="1200" kern="100" dirty="0">
                        <a:effectLst/>
                      </a:endParaRPr>
                    </a:p>
                    <a:p>
                      <a:pPr algn="l">
                        <a:lnSpc>
                          <a:spcPct val="100000"/>
                        </a:lnSpc>
                        <a:spcAft>
                          <a:spcPts val="600"/>
                        </a:spcAft>
                      </a:pPr>
                      <a:r>
                        <a:rPr lang="zh-CN" sz="1200" kern="0" dirty="0">
                          <a:effectLst/>
                        </a:rPr>
                        <a:t>数据源是一切关键性业务系统的生命源泉，因此数据级容灾必不可少。</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tc>
                <a:tc>
                  <a:txBody>
                    <a:bodyPr/>
                    <a:lstStyle/>
                    <a:p>
                      <a:pPr algn="l">
                        <a:lnSpc>
                          <a:spcPct val="100000"/>
                        </a:lnSpc>
                        <a:spcAft>
                          <a:spcPts val="0"/>
                        </a:spcAft>
                      </a:pPr>
                      <a:r>
                        <a:rPr lang="en-US" sz="1200" kern="0" dirty="0">
                          <a:effectLst/>
                        </a:rPr>
                        <a:t>RTO </a:t>
                      </a:r>
                      <a:r>
                        <a:rPr lang="zh-CN" sz="1200" kern="0" dirty="0">
                          <a:effectLst/>
                        </a:rPr>
                        <a:t>最长</a:t>
                      </a:r>
                      <a:r>
                        <a:rPr lang="en-US" sz="1200" kern="0" dirty="0">
                          <a:effectLst/>
                        </a:rPr>
                        <a:t>(</a:t>
                      </a:r>
                      <a:r>
                        <a:rPr lang="zh-CN" sz="1200" kern="0" dirty="0">
                          <a:effectLst/>
                        </a:rPr>
                        <a:t>若干天</a:t>
                      </a:r>
                      <a:r>
                        <a:rPr lang="en-US" sz="1200" kern="0" dirty="0">
                          <a:effectLst/>
                        </a:rPr>
                        <a:t>) </a:t>
                      </a:r>
                      <a:r>
                        <a:rPr lang="zh-CN" sz="1200" kern="0" dirty="0">
                          <a:effectLst/>
                        </a:rPr>
                        <a:t>，因为灾难发生时，需要重新部署机器，利用备份数据恢复</a:t>
                      </a:r>
                      <a:r>
                        <a:rPr lang="zh-CN" altLang="en-US" sz="1200" kern="0" dirty="0">
                          <a:effectLst/>
                        </a:rPr>
                        <a:t>业务</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tc>
                <a:tc>
                  <a:txBody>
                    <a:bodyPr/>
                    <a:lstStyle/>
                    <a:p>
                      <a:pPr algn="l">
                        <a:lnSpc>
                          <a:spcPct val="100000"/>
                        </a:lnSpc>
                        <a:spcAft>
                          <a:spcPts val="0"/>
                        </a:spcAft>
                      </a:pPr>
                      <a:r>
                        <a:rPr lang="zh-CN" sz="1200" kern="0" dirty="0">
                          <a:effectLst/>
                        </a:rPr>
                        <a:t>最低</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974266">
                <a:tc>
                  <a:txBody>
                    <a:bodyPr/>
                    <a:lstStyle/>
                    <a:p>
                      <a:pPr algn="ctr">
                        <a:lnSpc>
                          <a:spcPts val="2040"/>
                        </a:lnSpc>
                        <a:spcAft>
                          <a:spcPts val="0"/>
                        </a:spcAft>
                      </a:pPr>
                      <a:r>
                        <a:rPr lang="zh-CN" sz="1500" b="1" kern="0" dirty="0">
                          <a:effectLst/>
                        </a:rPr>
                        <a:t>应用级</a:t>
                      </a:r>
                      <a:endParaRPr lang="zh-CN" sz="1500" b="1" kern="100" dirty="0">
                        <a:solidFill>
                          <a:schemeClr val="bg1"/>
                        </a:solidFill>
                        <a:effectLst/>
                        <a:latin typeface="+mn-ea"/>
                        <a:ea typeface="+mn-ea"/>
                        <a:cs typeface="Times New Roman" panose="02020603050405020304" pitchFamily="18" charset="0"/>
                      </a:endParaRPr>
                    </a:p>
                  </a:txBody>
                  <a:tcPr marL="90000" marR="90000" marT="46800" marB="46800" anchor="ctr">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algn="l">
                        <a:lnSpc>
                          <a:spcPct val="100000"/>
                        </a:lnSpc>
                        <a:spcAft>
                          <a:spcPts val="0"/>
                        </a:spcAft>
                      </a:pPr>
                      <a:r>
                        <a:rPr lang="zh-CN" sz="1200" kern="0" dirty="0">
                          <a:effectLst/>
                        </a:rPr>
                        <a:t>在数据级容灾的基础之上，在备份站点同样构建一套相同的应用系统，通过同步或异步复制技术，这样可以保证关键应用在允许的时间范围内恢复运行，尽可能减少灾难带来的损失，让用户基本感受不到灾难的发生，这样就使系统所提供的服务是完整的、可靠的和安全的。</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tc>
                <a:tc>
                  <a:txBody>
                    <a:bodyPr/>
                    <a:lstStyle/>
                    <a:p>
                      <a:pPr algn="l">
                        <a:lnSpc>
                          <a:spcPct val="100000"/>
                        </a:lnSpc>
                        <a:spcAft>
                          <a:spcPts val="0"/>
                        </a:spcAft>
                      </a:pPr>
                      <a:r>
                        <a:rPr lang="en-US" sz="1200" kern="0" dirty="0">
                          <a:effectLst/>
                        </a:rPr>
                        <a:t>RTO </a:t>
                      </a:r>
                      <a:r>
                        <a:rPr lang="zh-CN" sz="1200" kern="0" dirty="0">
                          <a:effectLst/>
                        </a:rPr>
                        <a:t>中等（若干小时）</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tc>
                <a:tc>
                  <a:txBody>
                    <a:bodyPr/>
                    <a:lstStyle/>
                    <a:p>
                      <a:pPr algn="l">
                        <a:lnSpc>
                          <a:spcPct val="100000"/>
                        </a:lnSpc>
                        <a:spcAft>
                          <a:spcPts val="0"/>
                        </a:spcAft>
                      </a:pPr>
                      <a:r>
                        <a:rPr lang="zh-CN" sz="1200" kern="0" dirty="0">
                          <a:effectLst/>
                        </a:rPr>
                        <a:t>中等。异地可以搭建一样的系统，或者小些的系统。</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815849">
                <a:tc>
                  <a:txBody>
                    <a:bodyPr/>
                    <a:lstStyle/>
                    <a:p>
                      <a:pPr algn="ctr">
                        <a:lnSpc>
                          <a:spcPts val="2040"/>
                        </a:lnSpc>
                        <a:spcAft>
                          <a:spcPts val="0"/>
                        </a:spcAft>
                      </a:pPr>
                      <a:r>
                        <a:rPr lang="zh-CN" sz="1500" b="1" kern="0" dirty="0">
                          <a:effectLst/>
                        </a:rPr>
                        <a:t>业务级</a:t>
                      </a:r>
                      <a:endParaRPr lang="zh-CN" sz="1500" b="1" kern="100" dirty="0">
                        <a:solidFill>
                          <a:schemeClr val="bg1"/>
                        </a:solidFill>
                        <a:effectLst/>
                        <a:latin typeface="+mn-ea"/>
                        <a:ea typeface="+mn-ea"/>
                        <a:cs typeface="Times New Roman" panose="02020603050405020304" pitchFamily="18" charset="0"/>
                      </a:endParaRPr>
                    </a:p>
                  </a:txBody>
                  <a:tcPr marL="90000" marR="90000" marT="46800" marB="468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l">
                        <a:lnSpc>
                          <a:spcPct val="100000"/>
                        </a:lnSpc>
                        <a:spcAft>
                          <a:spcPts val="0"/>
                        </a:spcAft>
                      </a:pPr>
                      <a:r>
                        <a:rPr lang="zh-CN" sz="1200" kern="0" dirty="0">
                          <a:effectLst/>
                        </a:rPr>
                        <a:t>全业务的灾备，除了必要的</a:t>
                      </a:r>
                      <a:r>
                        <a:rPr lang="en-US" sz="1200" kern="0" dirty="0">
                          <a:effectLst/>
                        </a:rPr>
                        <a:t> IT </a:t>
                      </a:r>
                      <a:r>
                        <a:rPr lang="zh-CN" sz="1200" kern="0" dirty="0">
                          <a:effectLst/>
                        </a:rPr>
                        <a:t>相关技术，还要求具备全部的基础设施。其大部分内容是非</a:t>
                      </a:r>
                      <a:r>
                        <a:rPr lang="en-US" sz="1200" kern="0" dirty="0">
                          <a:effectLst/>
                        </a:rPr>
                        <a:t>IT</a:t>
                      </a:r>
                      <a:r>
                        <a:rPr lang="zh-CN" sz="1200" kern="0" dirty="0">
                          <a:effectLst/>
                        </a:rPr>
                        <a:t>系统（如电话、办公地点等），当大灾难发生后，原有的办公场所都会受到破坏，除了数据和应用的恢复，更需要一个备份的工作场所能够正常的开展业务。</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00" kern="0" dirty="0">
                          <a:effectLst/>
                        </a:rPr>
                        <a:t> RTO </a:t>
                      </a:r>
                      <a:r>
                        <a:rPr lang="zh-CN" sz="1200" kern="0" dirty="0">
                          <a:effectLst/>
                        </a:rPr>
                        <a:t>最小（若干分钟或者秒）</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zh-CN" sz="1200" kern="0" dirty="0">
                          <a:effectLst/>
                        </a:rPr>
                        <a:t>最高</a:t>
                      </a:r>
                      <a:endParaRPr lang="zh-CN" sz="1200" kern="100" dirty="0">
                        <a:solidFill>
                          <a:schemeClr val="bg1"/>
                        </a:solidFill>
                        <a:effectLst/>
                        <a:latin typeface="+mn-ea"/>
                        <a:ea typeface="+mn-ea"/>
                        <a:cs typeface="Times New Roman" panose="02020603050405020304" pitchFamily="18" charset="0"/>
                      </a:endParaRPr>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标题 3"/>
          <p:cNvSpPr>
            <a:spLocks noGrp="1"/>
          </p:cNvSpPr>
          <p:nvPr>
            <p:ph type="title"/>
          </p:nvPr>
        </p:nvSpPr>
        <p:spPr>
          <a:xfrm>
            <a:off x="563492" y="161108"/>
            <a:ext cx="10560049" cy="868363"/>
          </a:xfrm>
        </p:spPr>
        <p:txBody>
          <a:bodyPr/>
          <a:lstStyle/>
          <a:p>
            <a:r>
              <a:rPr lang="zh-CN" altLang="en-US" dirty="0"/>
              <a:t>容灾系统的级别</a:t>
            </a:r>
          </a:p>
        </p:txBody>
      </p:sp>
    </p:spTree>
    <p:extLst>
      <p:ext uri="{BB962C8B-B14F-4D97-AF65-F5344CB8AC3E}">
        <p14:creationId xmlns:p14="http://schemas.microsoft.com/office/powerpoint/2010/main" val="425647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6233123" y="5668147"/>
            <a:ext cx="1813986" cy="334695"/>
          </a:xfrm>
          <a:prstGeom prst="rect">
            <a:avLst/>
          </a:prstGeom>
          <a:noFill/>
          <a:ln w="12700" algn="ctr">
            <a:noFill/>
            <a:miter lim="800000"/>
            <a:headEnd/>
            <a:tailEnd/>
          </a:ln>
          <a:effectLst/>
        </p:spPr>
        <p:txBody>
          <a:bodyPr lIns="91427" tIns="45714" rIns="91427" bIns="45714">
            <a:spAutoFit/>
          </a:bodyPr>
          <a:lstStyle/>
          <a:p>
            <a:pPr>
              <a:spcBef>
                <a:spcPct val="50000"/>
              </a:spcBef>
              <a:buClrTx/>
              <a:buFontTx/>
              <a:buNone/>
            </a:pPr>
            <a:r>
              <a:rPr lang="zh-CN" altLang="en-US" sz="1575" dirty="0">
                <a:solidFill>
                  <a:srgbClr val="000000"/>
                </a:solidFill>
              </a:rPr>
              <a:t>磁盘阵列</a:t>
            </a:r>
          </a:p>
        </p:txBody>
      </p:sp>
      <p:grpSp>
        <p:nvGrpSpPr>
          <p:cNvPr id="2" name="组合 161"/>
          <p:cNvGrpSpPr/>
          <p:nvPr/>
        </p:nvGrpSpPr>
        <p:grpSpPr>
          <a:xfrm>
            <a:off x="4229107" y="3496876"/>
            <a:ext cx="1632587" cy="1876340"/>
            <a:chOff x="1428751" y="2960370"/>
            <a:chExt cx="960120" cy="1103707"/>
          </a:xfrm>
        </p:grpSpPr>
        <p:sp>
          <p:nvSpPr>
            <p:cNvPr id="6" name="Text Box 12"/>
            <p:cNvSpPr txBox="1">
              <a:spLocks noChangeArrowheads="1"/>
            </p:cNvSpPr>
            <p:nvPr/>
          </p:nvSpPr>
          <p:spPr bwMode="auto">
            <a:xfrm>
              <a:off x="1428751" y="2960370"/>
              <a:ext cx="960120" cy="170179"/>
            </a:xfrm>
            <a:prstGeom prst="rect">
              <a:avLst/>
            </a:prstGeom>
            <a:solidFill>
              <a:schemeClr val="bg1"/>
            </a:solidFill>
            <a:ln w="12700">
              <a:solidFill>
                <a:schemeClr val="tx1"/>
              </a:solidFill>
              <a:miter lim="800000"/>
              <a:headEnd/>
              <a:tailEnd/>
            </a:ln>
            <a:effectLst/>
          </p:spPr>
          <p:txBody>
            <a:bodyPr wrap="square">
              <a:spAutoFit/>
            </a:bodyPr>
            <a:lstStyle/>
            <a:p>
              <a:pPr algn="ctr">
                <a:lnSpc>
                  <a:spcPct val="80000"/>
                </a:lnSpc>
                <a:spcBef>
                  <a:spcPct val="50000"/>
                </a:spcBef>
                <a:buClrTx/>
                <a:buFontTx/>
                <a:buNone/>
              </a:pPr>
              <a:r>
                <a:rPr lang="zh-CN" altLang="en-US" sz="1600" dirty="0">
                  <a:solidFill>
                    <a:srgbClr val="000000"/>
                  </a:solidFill>
                </a:rPr>
                <a:t>控制器</a:t>
              </a:r>
            </a:p>
          </p:txBody>
        </p:sp>
        <p:grpSp>
          <p:nvGrpSpPr>
            <p:cNvPr id="5" name="Group 13"/>
            <p:cNvGrpSpPr>
              <a:grpSpLocks/>
            </p:cNvGrpSpPr>
            <p:nvPr/>
          </p:nvGrpSpPr>
          <p:grpSpPr bwMode="auto">
            <a:xfrm>
              <a:off x="1560513" y="3223496"/>
              <a:ext cx="679450" cy="290512"/>
              <a:chOff x="3750" y="3074"/>
              <a:chExt cx="428" cy="244"/>
            </a:xfrm>
            <a:solidFill>
              <a:srgbClr val="C00000"/>
            </a:solidFill>
          </p:grpSpPr>
          <p:sp>
            <p:nvSpPr>
              <p:cNvPr id="18" name="Rectangle 14"/>
              <p:cNvSpPr>
                <a:spLocks noChangeArrowheads="1"/>
              </p:cNvSpPr>
              <p:nvPr/>
            </p:nvSpPr>
            <p:spPr bwMode="auto">
              <a:xfrm>
                <a:off x="3750" y="3074"/>
                <a:ext cx="428" cy="244"/>
              </a:xfrm>
              <a:prstGeom prst="rect">
                <a:avLst/>
              </a:prstGeom>
              <a:grpFill/>
              <a:ln w="12700">
                <a:solidFill>
                  <a:srgbClr val="FFFF00"/>
                </a:solidFill>
                <a:miter lim="800000"/>
                <a:headEnd/>
                <a:tailEnd/>
              </a:ln>
              <a:effectLst/>
            </p:spPr>
            <p:txBody>
              <a:bodyPr wrap="none" anchor="ctr"/>
              <a:lstStyle/>
              <a:p>
                <a:pPr algn="ctr"/>
                <a:endParaRPr lang="zh-CN" altLang="en-US" sz="1600">
                  <a:solidFill>
                    <a:srgbClr val="000000"/>
                  </a:solidFill>
                </a:endParaRPr>
              </a:p>
            </p:txBody>
          </p:sp>
          <p:grpSp>
            <p:nvGrpSpPr>
              <p:cNvPr id="7" name="Group 15"/>
              <p:cNvGrpSpPr>
                <a:grpSpLocks/>
              </p:cNvGrpSpPr>
              <p:nvPr/>
            </p:nvGrpSpPr>
            <p:grpSpPr bwMode="auto">
              <a:xfrm>
                <a:off x="3781" y="3127"/>
                <a:ext cx="394" cy="189"/>
                <a:chOff x="3179" y="2482"/>
                <a:chExt cx="461" cy="270"/>
              </a:xfrm>
              <a:grpFill/>
            </p:grpSpPr>
            <p:sp>
              <p:nvSpPr>
                <p:cNvPr id="20" name="AutoShape 16"/>
                <p:cNvSpPr>
                  <a:spLocks noChangeArrowheads="1"/>
                </p:cNvSpPr>
                <p:nvPr/>
              </p:nvSpPr>
              <p:spPr bwMode="auto">
                <a:xfrm>
                  <a:off x="3179"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21" name="AutoShape 17"/>
                <p:cNvSpPr>
                  <a:spLocks noChangeArrowheads="1"/>
                </p:cNvSpPr>
                <p:nvPr/>
              </p:nvSpPr>
              <p:spPr bwMode="auto">
                <a:xfrm>
                  <a:off x="3426" y="2483"/>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grpSp>
        </p:grpSp>
        <p:grpSp>
          <p:nvGrpSpPr>
            <p:cNvPr id="8" name="Group 22"/>
            <p:cNvGrpSpPr>
              <a:grpSpLocks/>
            </p:cNvGrpSpPr>
            <p:nvPr/>
          </p:nvGrpSpPr>
          <p:grpSpPr bwMode="auto">
            <a:xfrm>
              <a:off x="1560513" y="3494959"/>
              <a:ext cx="679450" cy="290512"/>
              <a:chOff x="3750" y="3074"/>
              <a:chExt cx="428" cy="244"/>
            </a:xfrm>
            <a:solidFill>
              <a:schemeClr val="bg1">
                <a:lumMod val="85000"/>
              </a:schemeClr>
            </a:solidFill>
          </p:grpSpPr>
          <p:sp>
            <p:nvSpPr>
              <p:cNvPr id="14" name="Rectangle 23"/>
              <p:cNvSpPr>
                <a:spLocks noChangeArrowheads="1"/>
              </p:cNvSpPr>
              <p:nvPr/>
            </p:nvSpPr>
            <p:spPr bwMode="auto">
              <a:xfrm>
                <a:off x="3750" y="3074"/>
                <a:ext cx="428" cy="244"/>
              </a:xfrm>
              <a:prstGeom prst="rect">
                <a:avLst/>
              </a:prstGeom>
              <a:grpFill/>
              <a:ln w="12700">
                <a:solidFill>
                  <a:schemeClr val="tx1"/>
                </a:solidFill>
                <a:miter lim="800000"/>
                <a:headEnd/>
                <a:tailEnd/>
              </a:ln>
              <a:effectLst/>
            </p:spPr>
            <p:txBody>
              <a:bodyPr wrap="none" anchor="ctr"/>
              <a:lstStyle/>
              <a:p>
                <a:pPr algn="ctr"/>
                <a:endParaRPr lang="zh-CN" altLang="en-US" sz="1600">
                  <a:solidFill>
                    <a:srgbClr val="000000"/>
                  </a:solidFill>
                </a:endParaRPr>
              </a:p>
            </p:txBody>
          </p:sp>
          <p:grpSp>
            <p:nvGrpSpPr>
              <p:cNvPr id="9" name="Group 24"/>
              <p:cNvGrpSpPr>
                <a:grpSpLocks/>
              </p:cNvGrpSpPr>
              <p:nvPr/>
            </p:nvGrpSpPr>
            <p:grpSpPr bwMode="auto">
              <a:xfrm>
                <a:off x="3781" y="3127"/>
                <a:ext cx="394" cy="189"/>
                <a:chOff x="3179" y="2482"/>
                <a:chExt cx="461" cy="270"/>
              </a:xfrm>
              <a:grpFill/>
            </p:grpSpPr>
            <p:sp>
              <p:nvSpPr>
                <p:cNvPr id="16" name="AutoShape 25"/>
                <p:cNvSpPr>
                  <a:spLocks noChangeArrowheads="1"/>
                </p:cNvSpPr>
                <p:nvPr/>
              </p:nvSpPr>
              <p:spPr bwMode="auto">
                <a:xfrm>
                  <a:off x="3179"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17" name="AutoShape 26"/>
                <p:cNvSpPr>
                  <a:spLocks noChangeArrowheads="1"/>
                </p:cNvSpPr>
                <p:nvPr/>
              </p:nvSpPr>
              <p:spPr bwMode="auto">
                <a:xfrm>
                  <a:off x="3426" y="2483"/>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grpSp>
        </p:grpSp>
        <p:grpSp>
          <p:nvGrpSpPr>
            <p:cNvPr id="11" name="Group 31"/>
            <p:cNvGrpSpPr>
              <a:grpSpLocks/>
            </p:cNvGrpSpPr>
            <p:nvPr/>
          </p:nvGrpSpPr>
          <p:grpSpPr bwMode="auto">
            <a:xfrm>
              <a:off x="1560513" y="3773565"/>
              <a:ext cx="679450" cy="290512"/>
              <a:chOff x="3750" y="3074"/>
              <a:chExt cx="428" cy="244"/>
            </a:xfrm>
          </p:grpSpPr>
          <p:sp>
            <p:nvSpPr>
              <p:cNvPr id="10" name="Rectangle 32"/>
              <p:cNvSpPr>
                <a:spLocks noChangeArrowheads="1"/>
              </p:cNvSpPr>
              <p:nvPr/>
            </p:nvSpPr>
            <p:spPr bwMode="auto">
              <a:xfrm>
                <a:off x="3750" y="3074"/>
                <a:ext cx="428" cy="244"/>
              </a:xfrm>
              <a:prstGeom prst="rect">
                <a:avLst/>
              </a:prstGeom>
              <a:solidFill>
                <a:schemeClr val="bg1"/>
              </a:solidFill>
              <a:ln w="12700">
                <a:solidFill>
                  <a:schemeClr val="tx1"/>
                </a:solidFill>
                <a:miter lim="800000"/>
                <a:headEnd/>
                <a:tailEnd/>
              </a:ln>
              <a:effectLst/>
            </p:spPr>
            <p:txBody>
              <a:bodyPr wrap="none" anchor="ctr"/>
              <a:lstStyle/>
              <a:p>
                <a:endParaRPr lang="zh-CN" altLang="en-US" sz="1600">
                  <a:solidFill>
                    <a:srgbClr val="000000"/>
                  </a:solidFill>
                </a:endParaRPr>
              </a:p>
            </p:txBody>
          </p:sp>
          <p:grpSp>
            <p:nvGrpSpPr>
              <p:cNvPr id="15" name="Group 33"/>
              <p:cNvGrpSpPr>
                <a:grpSpLocks/>
              </p:cNvGrpSpPr>
              <p:nvPr/>
            </p:nvGrpSpPr>
            <p:grpSpPr bwMode="auto">
              <a:xfrm>
                <a:off x="3781" y="3127"/>
                <a:ext cx="394" cy="189"/>
                <a:chOff x="3179" y="2482"/>
                <a:chExt cx="461" cy="270"/>
              </a:xfrm>
            </p:grpSpPr>
            <p:sp>
              <p:nvSpPr>
                <p:cNvPr id="12" name="AutoShape 34"/>
                <p:cNvSpPr>
                  <a:spLocks noChangeArrowheads="1"/>
                </p:cNvSpPr>
                <p:nvPr/>
              </p:nvSpPr>
              <p:spPr bwMode="auto">
                <a:xfrm>
                  <a:off x="3179" y="2482"/>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13" name="AutoShape 35"/>
                <p:cNvSpPr>
                  <a:spLocks noChangeArrowheads="1"/>
                </p:cNvSpPr>
                <p:nvPr/>
              </p:nvSpPr>
              <p:spPr bwMode="auto">
                <a:xfrm>
                  <a:off x="3426" y="2483"/>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grpSp>
        </p:grpSp>
      </p:grpSp>
      <p:sp>
        <p:nvSpPr>
          <p:cNvPr id="22" name="Line 42"/>
          <p:cNvSpPr>
            <a:spLocks noChangeShapeType="1"/>
          </p:cNvSpPr>
          <p:nvPr/>
        </p:nvSpPr>
        <p:spPr bwMode="auto">
          <a:xfrm flipH="1">
            <a:off x="5045400" y="2666050"/>
            <a:ext cx="8639" cy="830827"/>
          </a:xfrm>
          <a:prstGeom prst="line">
            <a:avLst/>
          </a:prstGeom>
          <a:noFill/>
          <a:ln w="38100">
            <a:solidFill>
              <a:schemeClr val="tx1"/>
            </a:solidFill>
            <a:round/>
            <a:headEnd/>
            <a:tailEnd/>
          </a:ln>
          <a:effectLst/>
        </p:spPr>
        <p:txBody>
          <a:bodyPr wrap="square" lIns="91427" tIns="45714" rIns="91427" bIns="45714">
            <a:spAutoFit/>
          </a:bodyPr>
          <a:lstStyle/>
          <a:p>
            <a:pPr algn="ctr"/>
            <a:endParaRPr lang="zh-CN" altLang="en-US" sz="1600">
              <a:solidFill>
                <a:srgbClr val="000000"/>
              </a:solidFill>
            </a:endParaRPr>
          </a:p>
        </p:txBody>
      </p:sp>
      <p:sp>
        <p:nvSpPr>
          <p:cNvPr id="23" name="Line 43"/>
          <p:cNvSpPr>
            <a:spLocks noChangeShapeType="1"/>
          </p:cNvSpPr>
          <p:nvPr/>
        </p:nvSpPr>
        <p:spPr bwMode="auto">
          <a:xfrm>
            <a:off x="6720350" y="2666048"/>
            <a:ext cx="1" cy="836894"/>
          </a:xfrm>
          <a:prstGeom prst="line">
            <a:avLst/>
          </a:prstGeom>
          <a:noFill/>
          <a:ln w="38100">
            <a:solidFill>
              <a:schemeClr val="tx1"/>
            </a:solidFill>
            <a:round/>
            <a:headEnd/>
            <a:tailEnd/>
          </a:ln>
          <a:effectLst/>
        </p:spPr>
        <p:txBody>
          <a:bodyPr wrap="square" lIns="91427" tIns="45714" rIns="91427" bIns="45714">
            <a:spAutoFit/>
          </a:bodyPr>
          <a:lstStyle/>
          <a:p>
            <a:pPr algn="ctr"/>
            <a:endParaRPr lang="zh-CN" altLang="en-US" sz="1600">
              <a:solidFill>
                <a:srgbClr val="000000"/>
              </a:solidFill>
            </a:endParaRPr>
          </a:p>
        </p:txBody>
      </p:sp>
      <p:sp>
        <p:nvSpPr>
          <p:cNvPr id="24" name="Line 46"/>
          <p:cNvSpPr>
            <a:spLocks noChangeShapeType="1"/>
          </p:cNvSpPr>
          <p:nvPr/>
        </p:nvSpPr>
        <p:spPr bwMode="auto">
          <a:xfrm>
            <a:off x="8357249" y="2666048"/>
            <a:ext cx="0" cy="836894"/>
          </a:xfrm>
          <a:prstGeom prst="line">
            <a:avLst/>
          </a:prstGeom>
          <a:noFill/>
          <a:ln w="38100">
            <a:solidFill>
              <a:schemeClr val="tx1"/>
            </a:solidFill>
            <a:round/>
            <a:headEnd/>
            <a:tailEnd/>
          </a:ln>
          <a:effectLst/>
        </p:spPr>
        <p:txBody>
          <a:bodyPr wrap="square" lIns="91427" tIns="45714" rIns="91427" bIns="45714">
            <a:spAutoFit/>
          </a:bodyPr>
          <a:lstStyle/>
          <a:p>
            <a:pPr algn="ctr"/>
            <a:endParaRPr lang="zh-CN" altLang="en-US" sz="1600">
              <a:solidFill>
                <a:srgbClr val="000000"/>
              </a:solidFill>
            </a:endParaRPr>
          </a:p>
        </p:txBody>
      </p:sp>
      <p:sp>
        <p:nvSpPr>
          <p:cNvPr id="25" name="Text Box 47"/>
          <p:cNvSpPr txBox="1">
            <a:spLocks noChangeArrowheads="1"/>
          </p:cNvSpPr>
          <p:nvPr/>
        </p:nvSpPr>
        <p:spPr bwMode="auto">
          <a:xfrm>
            <a:off x="3288394" y="1901608"/>
            <a:ext cx="1813986" cy="338542"/>
          </a:xfrm>
          <a:prstGeom prst="rect">
            <a:avLst/>
          </a:prstGeom>
          <a:noFill/>
          <a:ln w="12700" algn="ctr">
            <a:noFill/>
            <a:miter lim="800000"/>
            <a:headEnd/>
            <a:tailEnd/>
          </a:ln>
          <a:effectLst/>
        </p:spPr>
        <p:txBody>
          <a:bodyPr lIns="91427" tIns="45714" rIns="91427" bIns="45714">
            <a:spAutoFit/>
          </a:bodyPr>
          <a:lstStyle/>
          <a:p>
            <a:pPr algn="ctr">
              <a:spcBef>
                <a:spcPct val="50000"/>
              </a:spcBef>
              <a:buClrTx/>
              <a:buFontTx/>
              <a:buNone/>
            </a:pPr>
            <a:r>
              <a:rPr lang="zh-CN" altLang="en-US" sz="1600" dirty="0">
                <a:solidFill>
                  <a:srgbClr val="000000"/>
                </a:solidFill>
              </a:rPr>
              <a:t>服务器</a:t>
            </a:r>
          </a:p>
        </p:txBody>
      </p:sp>
      <p:grpSp>
        <p:nvGrpSpPr>
          <p:cNvPr id="19" name="组合 162"/>
          <p:cNvGrpSpPr/>
          <p:nvPr/>
        </p:nvGrpSpPr>
        <p:grpSpPr>
          <a:xfrm>
            <a:off x="5939578" y="3496876"/>
            <a:ext cx="1632587" cy="1876340"/>
            <a:chOff x="1428751" y="2960370"/>
            <a:chExt cx="960120" cy="1103707"/>
          </a:xfrm>
        </p:grpSpPr>
        <p:sp>
          <p:nvSpPr>
            <p:cNvPr id="27" name="Text Box 12"/>
            <p:cNvSpPr txBox="1">
              <a:spLocks noChangeArrowheads="1"/>
            </p:cNvSpPr>
            <p:nvPr/>
          </p:nvSpPr>
          <p:spPr bwMode="auto">
            <a:xfrm>
              <a:off x="1428751" y="2960370"/>
              <a:ext cx="960120" cy="170179"/>
            </a:xfrm>
            <a:prstGeom prst="rect">
              <a:avLst/>
            </a:prstGeom>
            <a:solidFill>
              <a:schemeClr val="bg1"/>
            </a:solidFill>
            <a:ln w="12700">
              <a:solidFill>
                <a:schemeClr val="tx1"/>
              </a:solidFill>
              <a:miter lim="800000"/>
              <a:headEnd/>
              <a:tailEnd/>
            </a:ln>
            <a:effectLst/>
          </p:spPr>
          <p:txBody>
            <a:bodyPr wrap="square">
              <a:spAutoFit/>
            </a:bodyPr>
            <a:lstStyle/>
            <a:p>
              <a:pPr algn="ctr">
                <a:lnSpc>
                  <a:spcPct val="80000"/>
                </a:lnSpc>
                <a:spcBef>
                  <a:spcPct val="50000"/>
                </a:spcBef>
                <a:buClrTx/>
                <a:buFontTx/>
                <a:buNone/>
              </a:pPr>
              <a:r>
                <a:rPr lang="zh-CN" altLang="en-US" sz="1600" dirty="0">
                  <a:solidFill>
                    <a:srgbClr val="000000"/>
                  </a:solidFill>
                </a:rPr>
                <a:t>控制器</a:t>
              </a:r>
            </a:p>
          </p:txBody>
        </p:sp>
        <p:grpSp>
          <p:nvGrpSpPr>
            <p:cNvPr id="26" name="Group 13"/>
            <p:cNvGrpSpPr>
              <a:grpSpLocks/>
            </p:cNvGrpSpPr>
            <p:nvPr/>
          </p:nvGrpSpPr>
          <p:grpSpPr bwMode="auto">
            <a:xfrm>
              <a:off x="1560513" y="3223496"/>
              <a:ext cx="679450" cy="290512"/>
              <a:chOff x="3750" y="3074"/>
              <a:chExt cx="428" cy="244"/>
            </a:xfrm>
            <a:solidFill>
              <a:srgbClr val="C00000"/>
            </a:solidFill>
          </p:grpSpPr>
          <p:sp>
            <p:nvSpPr>
              <p:cNvPr id="39" name="Rectangle 14"/>
              <p:cNvSpPr>
                <a:spLocks noChangeArrowheads="1"/>
              </p:cNvSpPr>
              <p:nvPr/>
            </p:nvSpPr>
            <p:spPr bwMode="auto">
              <a:xfrm>
                <a:off x="3750" y="3074"/>
                <a:ext cx="428" cy="244"/>
              </a:xfrm>
              <a:prstGeom prst="rect">
                <a:avLst/>
              </a:prstGeom>
              <a:grpFill/>
              <a:ln w="12700">
                <a:solidFill>
                  <a:srgbClr val="FFFF00"/>
                </a:solidFill>
                <a:miter lim="800000"/>
                <a:headEnd/>
                <a:tailEnd/>
              </a:ln>
              <a:effectLst/>
            </p:spPr>
            <p:txBody>
              <a:bodyPr wrap="none" anchor="ctr"/>
              <a:lstStyle/>
              <a:p>
                <a:pPr algn="ctr"/>
                <a:endParaRPr lang="zh-CN" altLang="en-US" sz="1600">
                  <a:solidFill>
                    <a:srgbClr val="000000"/>
                  </a:solidFill>
                </a:endParaRPr>
              </a:p>
            </p:txBody>
          </p:sp>
          <p:grpSp>
            <p:nvGrpSpPr>
              <p:cNvPr id="28" name="Group 15"/>
              <p:cNvGrpSpPr>
                <a:grpSpLocks/>
              </p:cNvGrpSpPr>
              <p:nvPr/>
            </p:nvGrpSpPr>
            <p:grpSpPr bwMode="auto">
              <a:xfrm>
                <a:off x="3781" y="3127"/>
                <a:ext cx="394" cy="189"/>
                <a:chOff x="3179" y="2482"/>
                <a:chExt cx="461" cy="270"/>
              </a:xfrm>
              <a:grpFill/>
            </p:grpSpPr>
            <p:sp>
              <p:nvSpPr>
                <p:cNvPr id="41" name="AutoShape 16"/>
                <p:cNvSpPr>
                  <a:spLocks noChangeArrowheads="1"/>
                </p:cNvSpPr>
                <p:nvPr/>
              </p:nvSpPr>
              <p:spPr bwMode="auto">
                <a:xfrm>
                  <a:off x="3179"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42" name="AutoShape 17"/>
                <p:cNvSpPr>
                  <a:spLocks noChangeArrowheads="1"/>
                </p:cNvSpPr>
                <p:nvPr/>
              </p:nvSpPr>
              <p:spPr bwMode="auto">
                <a:xfrm>
                  <a:off x="3426" y="2483"/>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grpSp>
        </p:grpSp>
        <p:grpSp>
          <p:nvGrpSpPr>
            <p:cNvPr id="29" name="Group 22"/>
            <p:cNvGrpSpPr>
              <a:grpSpLocks/>
            </p:cNvGrpSpPr>
            <p:nvPr/>
          </p:nvGrpSpPr>
          <p:grpSpPr bwMode="auto">
            <a:xfrm>
              <a:off x="1560513" y="3494959"/>
              <a:ext cx="679450" cy="290512"/>
              <a:chOff x="3750" y="3074"/>
              <a:chExt cx="428" cy="244"/>
            </a:xfrm>
            <a:solidFill>
              <a:schemeClr val="bg1">
                <a:lumMod val="85000"/>
              </a:schemeClr>
            </a:solidFill>
          </p:grpSpPr>
          <p:sp>
            <p:nvSpPr>
              <p:cNvPr id="35" name="Rectangle 23"/>
              <p:cNvSpPr>
                <a:spLocks noChangeArrowheads="1"/>
              </p:cNvSpPr>
              <p:nvPr/>
            </p:nvSpPr>
            <p:spPr bwMode="auto">
              <a:xfrm>
                <a:off x="3750" y="3074"/>
                <a:ext cx="428" cy="244"/>
              </a:xfrm>
              <a:prstGeom prst="rect">
                <a:avLst/>
              </a:prstGeom>
              <a:grpFill/>
              <a:ln w="12700">
                <a:solidFill>
                  <a:schemeClr val="tx1"/>
                </a:solidFill>
                <a:miter lim="800000"/>
                <a:headEnd/>
                <a:tailEnd/>
              </a:ln>
              <a:effectLst/>
            </p:spPr>
            <p:txBody>
              <a:bodyPr wrap="none" anchor="ctr"/>
              <a:lstStyle/>
              <a:p>
                <a:pPr algn="ctr"/>
                <a:endParaRPr lang="zh-CN" altLang="en-US" sz="1600">
                  <a:solidFill>
                    <a:srgbClr val="000000"/>
                  </a:solidFill>
                </a:endParaRPr>
              </a:p>
            </p:txBody>
          </p:sp>
          <p:grpSp>
            <p:nvGrpSpPr>
              <p:cNvPr id="30" name="Group 24"/>
              <p:cNvGrpSpPr>
                <a:grpSpLocks/>
              </p:cNvGrpSpPr>
              <p:nvPr/>
            </p:nvGrpSpPr>
            <p:grpSpPr bwMode="auto">
              <a:xfrm>
                <a:off x="3781" y="3127"/>
                <a:ext cx="394" cy="189"/>
                <a:chOff x="3179" y="2482"/>
                <a:chExt cx="461" cy="270"/>
              </a:xfrm>
              <a:grpFill/>
            </p:grpSpPr>
            <p:sp>
              <p:nvSpPr>
                <p:cNvPr id="37" name="AutoShape 25"/>
                <p:cNvSpPr>
                  <a:spLocks noChangeArrowheads="1"/>
                </p:cNvSpPr>
                <p:nvPr/>
              </p:nvSpPr>
              <p:spPr bwMode="auto">
                <a:xfrm>
                  <a:off x="3179"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8" name="AutoShape 26"/>
                <p:cNvSpPr>
                  <a:spLocks noChangeArrowheads="1"/>
                </p:cNvSpPr>
                <p:nvPr/>
              </p:nvSpPr>
              <p:spPr bwMode="auto">
                <a:xfrm>
                  <a:off x="3426" y="2483"/>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grpSp>
        </p:grpSp>
        <p:grpSp>
          <p:nvGrpSpPr>
            <p:cNvPr id="32" name="Group 31"/>
            <p:cNvGrpSpPr>
              <a:grpSpLocks/>
            </p:cNvGrpSpPr>
            <p:nvPr/>
          </p:nvGrpSpPr>
          <p:grpSpPr bwMode="auto">
            <a:xfrm>
              <a:off x="1560513" y="3773565"/>
              <a:ext cx="679450" cy="290512"/>
              <a:chOff x="3750" y="3074"/>
              <a:chExt cx="428" cy="244"/>
            </a:xfrm>
          </p:grpSpPr>
          <p:sp>
            <p:nvSpPr>
              <p:cNvPr id="31" name="Rectangle 32"/>
              <p:cNvSpPr>
                <a:spLocks noChangeArrowheads="1"/>
              </p:cNvSpPr>
              <p:nvPr/>
            </p:nvSpPr>
            <p:spPr bwMode="auto">
              <a:xfrm>
                <a:off x="3750" y="3074"/>
                <a:ext cx="428" cy="244"/>
              </a:xfrm>
              <a:prstGeom prst="rect">
                <a:avLst/>
              </a:prstGeom>
              <a:solidFill>
                <a:schemeClr val="bg1"/>
              </a:solidFill>
              <a:ln w="12700">
                <a:solidFill>
                  <a:schemeClr val="tx1"/>
                </a:solidFill>
                <a:miter lim="800000"/>
                <a:headEnd/>
                <a:tailEnd/>
              </a:ln>
              <a:effectLst/>
            </p:spPr>
            <p:txBody>
              <a:bodyPr wrap="none" anchor="ctr"/>
              <a:lstStyle/>
              <a:p>
                <a:endParaRPr lang="zh-CN" altLang="en-US" sz="1600">
                  <a:solidFill>
                    <a:srgbClr val="000000"/>
                  </a:solidFill>
                </a:endParaRPr>
              </a:p>
            </p:txBody>
          </p:sp>
          <p:grpSp>
            <p:nvGrpSpPr>
              <p:cNvPr id="36" name="Group 33"/>
              <p:cNvGrpSpPr>
                <a:grpSpLocks/>
              </p:cNvGrpSpPr>
              <p:nvPr/>
            </p:nvGrpSpPr>
            <p:grpSpPr bwMode="auto">
              <a:xfrm>
                <a:off x="3781" y="3127"/>
                <a:ext cx="394" cy="189"/>
                <a:chOff x="3179" y="2482"/>
                <a:chExt cx="461" cy="270"/>
              </a:xfrm>
            </p:grpSpPr>
            <p:sp>
              <p:nvSpPr>
                <p:cNvPr id="33" name="AutoShape 34"/>
                <p:cNvSpPr>
                  <a:spLocks noChangeArrowheads="1"/>
                </p:cNvSpPr>
                <p:nvPr/>
              </p:nvSpPr>
              <p:spPr bwMode="auto">
                <a:xfrm>
                  <a:off x="3179" y="2482"/>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34" name="AutoShape 35"/>
                <p:cNvSpPr>
                  <a:spLocks noChangeArrowheads="1"/>
                </p:cNvSpPr>
                <p:nvPr/>
              </p:nvSpPr>
              <p:spPr bwMode="auto">
                <a:xfrm>
                  <a:off x="3426" y="2483"/>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grpSp>
        </p:grpSp>
      </p:grpSp>
      <p:grpSp>
        <p:nvGrpSpPr>
          <p:cNvPr id="40" name="组合 179"/>
          <p:cNvGrpSpPr/>
          <p:nvPr/>
        </p:nvGrpSpPr>
        <p:grpSpPr>
          <a:xfrm>
            <a:off x="7649768" y="3496876"/>
            <a:ext cx="1632587" cy="1876340"/>
            <a:chOff x="1428751" y="2960370"/>
            <a:chExt cx="960120" cy="1103707"/>
          </a:xfrm>
        </p:grpSpPr>
        <p:sp>
          <p:nvSpPr>
            <p:cNvPr id="44" name="Text Box 12"/>
            <p:cNvSpPr txBox="1">
              <a:spLocks noChangeArrowheads="1"/>
            </p:cNvSpPr>
            <p:nvPr/>
          </p:nvSpPr>
          <p:spPr bwMode="auto">
            <a:xfrm>
              <a:off x="1428751" y="2960370"/>
              <a:ext cx="960120" cy="170179"/>
            </a:xfrm>
            <a:prstGeom prst="rect">
              <a:avLst/>
            </a:prstGeom>
            <a:solidFill>
              <a:schemeClr val="bg1"/>
            </a:solidFill>
            <a:ln w="12700">
              <a:solidFill>
                <a:schemeClr val="tx1"/>
              </a:solidFill>
              <a:miter lim="800000"/>
              <a:headEnd/>
              <a:tailEnd/>
            </a:ln>
            <a:effectLst/>
          </p:spPr>
          <p:txBody>
            <a:bodyPr wrap="square">
              <a:spAutoFit/>
            </a:bodyPr>
            <a:lstStyle/>
            <a:p>
              <a:pPr algn="ctr">
                <a:lnSpc>
                  <a:spcPct val="80000"/>
                </a:lnSpc>
                <a:spcBef>
                  <a:spcPct val="50000"/>
                </a:spcBef>
                <a:buClrTx/>
                <a:buFontTx/>
                <a:buNone/>
              </a:pPr>
              <a:r>
                <a:rPr lang="zh-CN" altLang="en-US" sz="1600" dirty="0">
                  <a:solidFill>
                    <a:srgbClr val="000000"/>
                  </a:solidFill>
                </a:rPr>
                <a:t>控制器</a:t>
              </a:r>
            </a:p>
          </p:txBody>
        </p:sp>
        <p:grpSp>
          <p:nvGrpSpPr>
            <p:cNvPr id="43" name="Group 13"/>
            <p:cNvGrpSpPr>
              <a:grpSpLocks/>
            </p:cNvGrpSpPr>
            <p:nvPr/>
          </p:nvGrpSpPr>
          <p:grpSpPr bwMode="auto">
            <a:xfrm>
              <a:off x="1560513" y="3223496"/>
              <a:ext cx="679450" cy="290512"/>
              <a:chOff x="3750" y="3074"/>
              <a:chExt cx="428" cy="244"/>
            </a:xfrm>
            <a:solidFill>
              <a:srgbClr val="C00000"/>
            </a:solidFill>
          </p:grpSpPr>
          <p:sp>
            <p:nvSpPr>
              <p:cNvPr id="56" name="Rectangle 14"/>
              <p:cNvSpPr>
                <a:spLocks noChangeArrowheads="1"/>
              </p:cNvSpPr>
              <p:nvPr/>
            </p:nvSpPr>
            <p:spPr bwMode="auto">
              <a:xfrm>
                <a:off x="3750" y="3074"/>
                <a:ext cx="428" cy="244"/>
              </a:xfrm>
              <a:prstGeom prst="rect">
                <a:avLst/>
              </a:prstGeom>
              <a:grpFill/>
              <a:ln w="12700">
                <a:solidFill>
                  <a:srgbClr val="FFFF00"/>
                </a:solidFill>
                <a:miter lim="800000"/>
                <a:headEnd/>
                <a:tailEnd/>
              </a:ln>
              <a:effectLst/>
            </p:spPr>
            <p:txBody>
              <a:bodyPr wrap="none" anchor="ctr"/>
              <a:lstStyle/>
              <a:p>
                <a:pPr algn="ctr"/>
                <a:endParaRPr lang="zh-CN" altLang="en-US" sz="1600">
                  <a:solidFill>
                    <a:srgbClr val="000000"/>
                  </a:solidFill>
                </a:endParaRPr>
              </a:p>
            </p:txBody>
          </p:sp>
          <p:grpSp>
            <p:nvGrpSpPr>
              <p:cNvPr id="45" name="Group 15"/>
              <p:cNvGrpSpPr>
                <a:grpSpLocks/>
              </p:cNvGrpSpPr>
              <p:nvPr/>
            </p:nvGrpSpPr>
            <p:grpSpPr bwMode="auto">
              <a:xfrm>
                <a:off x="3781" y="3127"/>
                <a:ext cx="394" cy="189"/>
                <a:chOff x="3179" y="2482"/>
                <a:chExt cx="461" cy="270"/>
              </a:xfrm>
              <a:grpFill/>
            </p:grpSpPr>
            <p:sp>
              <p:nvSpPr>
                <p:cNvPr id="58" name="AutoShape 16"/>
                <p:cNvSpPr>
                  <a:spLocks noChangeArrowheads="1"/>
                </p:cNvSpPr>
                <p:nvPr/>
              </p:nvSpPr>
              <p:spPr bwMode="auto">
                <a:xfrm>
                  <a:off x="3179"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59" name="AutoShape 17"/>
                <p:cNvSpPr>
                  <a:spLocks noChangeArrowheads="1"/>
                </p:cNvSpPr>
                <p:nvPr/>
              </p:nvSpPr>
              <p:spPr bwMode="auto">
                <a:xfrm>
                  <a:off x="3426" y="2483"/>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grpSp>
        </p:grpSp>
        <p:grpSp>
          <p:nvGrpSpPr>
            <p:cNvPr id="46" name="Group 22"/>
            <p:cNvGrpSpPr>
              <a:grpSpLocks/>
            </p:cNvGrpSpPr>
            <p:nvPr/>
          </p:nvGrpSpPr>
          <p:grpSpPr bwMode="auto">
            <a:xfrm>
              <a:off x="1560513" y="3494959"/>
              <a:ext cx="679450" cy="290512"/>
              <a:chOff x="3750" y="3074"/>
              <a:chExt cx="428" cy="244"/>
            </a:xfrm>
            <a:solidFill>
              <a:schemeClr val="bg1">
                <a:lumMod val="85000"/>
              </a:schemeClr>
            </a:solidFill>
          </p:grpSpPr>
          <p:sp>
            <p:nvSpPr>
              <p:cNvPr id="52" name="Rectangle 23"/>
              <p:cNvSpPr>
                <a:spLocks noChangeArrowheads="1"/>
              </p:cNvSpPr>
              <p:nvPr/>
            </p:nvSpPr>
            <p:spPr bwMode="auto">
              <a:xfrm>
                <a:off x="3750" y="3074"/>
                <a:ext cx="428" cy="244"/>
              </a:xfrm>
              <a:prstGeom prst="rect">
                <a:avLst/>
              </a:prstGeom>
              <a:grpFill/>
              <a:ln w="12700">
                <a:solidFill>
                  <a:schemeClr val="tx1"/>
                </a:solidFill>
                <a:miter lim="800000"/>
                <a:headEnd/>
                <a:tailEnd/>
              </a:ln>
              <a:effectLst/>
            </p:spPr>
            <p:txBody>
              <a:bodyPr wrap="none" anchor="ctr"/>
              <a:lstStyle/>
              <a:p>
                <a:pPr algn="ctr"/>
                <a:endParaRPr lang="zh-CN" altLang="en-US" sz="1600">
                  <a:solidFill>
                    <a:srgbClr val="000000"/>
                  </a:solidFill>
                </a:endParaRPr>
              </a:p>
            </p:txBody>
          </p:sp>
          <p:grpSp>
            <p:nvGrpSpPr>
              <p:cNvPr id="47" name="Group 24"/>
              <p:cNvGrpSpPr>
                <a:grpSpLocks/>
              </p:cNvGrpSpPr>
              <p:nvPr/>
            </p:nvGrpSpPr>
            <p:grpSpPr bwMode="auto">
              <a:xfrm>
                <a:off x="3781" y="3127"/>
                <a:ext cx="394" cy="189"/>
                <a:chOff x="3179" y="2482"/>
                <a:chExt cx="461" cy="270"/>
              </a:xfrm>
              <a:grpFill/>
            </p:grpSpPr>
            <p:sp>
              <p:nvSpPr>
                <p:cNvPr id="54" name="AutoShape 25"/>
                <p:cNvSpPr>
                  <a:spLocks noChangeArrowheads="1"/>
                </p:cNvSpPr>
                <p:nvPr/>
              </p:nvSpPr>
              <p:spPr bwMode="auto">
                <a:xfrm>
                  <a:off x="3179"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55" name="AutoShape 26"/>
                <p:cNvSpPr>
                  <a:spLocks noChangeArrowheads="1"/>
                </p:cNvSpPr>
                <p:nvPr/>
              </p:nvSpPr>
              <p:spPr bwMode="auto">
                <a:xfrm>
                  <a:off x="3426" y="2483"/>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grpSp>
        </p:grpSp>
        <p:grpSp>
          <p:nvGrpSpPr>
            <p:cNvPr id="49" name="Group 31"/>
            <p:cNvGrpSpPr>
              <a:grpSpLocks/>
            </p:cNvGrpSpPr>
            <p:nvPr/>
          </p:nvGrpSpPr>
          <p:grpSpPr bwMode="auto">
            <a:xfrm>
              <a:off x="1560513" y="3773565"/>
              <a:ext cx="679450" cy="290512"/>
              <a:chOff x="3750" y="3074"/>
              <a:chExt cx="428" cy="244"/>
            </a:xfrm>
          </p:grpSpPr>
          <p:sp>
            <p:nvSpPr>
              <p:cNvPr id="48" name="Rectangle 32"/>
              <p:cNvSpPr>
                <a:spLocks noChangeArrowheads="1"/>
              </p:cNvSpPr>
              <p:nvPr/>
            </p:nvSpPr>
            <p:spPr bwMode="auto">
              <a:xfrm>
                <a:off x="3750" y="3074"/>
                <a:ext cx="428" cy="244"/>
              </a:xfrm>
              <a:prstGeom prst="rect">
                <a:avLst/>
              </a:prstGeom>
              <a:solidFill>
                <a:schemeClr val="bg1"/>
              </a:solidFill>
              <a:ln w="12700">
                <a:solidFill>
                  <a:schemeClr val="tx1"/>
                </a:solidFill>
                <a:miter lim="800000"/>
                <a:headEnd/>
                <a:tailEnd/>
              </a:ln>
              <a:effectLst/>
            </p:spPr>
            <p:txBody>
              <a:bodyPr wrap="none" anchor="ctr"/>
              <a:lstStyle/>
              <a:p>
                <a:endParaRPr lang="zh-CN" altLang="en-US" sz="1600">
                  <a:solidFill>
                    <a:srgbClr val="000000"/>
                  </a:solidFill>
                </a:endParaRPr>
              </a:p>
            </p:txBody>
          </p:sp>
          <p:grpSp>
            <p:nvGrpSpPr>
              <p:cNvPr id="53" name="Group 33"/>
              <p:cNvGrpSpPr>
                <a:grpSpLocks/>
              </p:cNvGrpSpPr>
              <p:nvPr/>
            </p:nvGrpSpPr>
            <p:grpSpPr bwMode="auto">
              <a:xfrm>
                <a:off x="3781" y="3127"/>
                <a:ext cx="394" cy="189"/>
                <a:chOff x="3179" y="2482"/>
                <a:chExt cx="461" cy="270"/>
              </a:xfrm>
            </p:grpSpPr>
            <p:sp>
              <p:nvSpPr>
                <p:cNvPr id="50" name="AutoShape 34"/>
                <p:cNvSpPr>
                  <a:spLocks noChangeArrowheads="1"/>
                </p:cNvSpPr>
                <p:nvPr/>
              </p:nvSpPr>
              <p:spPr bwMode="auto">
                <a:xfrm>
                  <a:off x="3179" y="2482"/>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51" name="AutoShape 35"/>
                <p:cNvSpPr>
                  <a:spLocks noChangeArrowheads="1"/>
                </p:cNvSpPr>
                <p:nvPr/>
              </p:nvSpPr>
              <p:spPr bwMode="auto">
                <a:xfrm>
                  <a:off x="3426" y="2483"/>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grpSp>
        </p:grpSp>
      </p:grpSp>
      <p:grpSp>
        <p:nvGrpSpPr>
          <p:cNvPr id="57" name="组合 521"/>
          <p:cNvGrpSpPr/>
          <p:nvPr/>
        </p:nvGrpSpPr>
        <p:grpSpPr>
          <a:xfrm>
            <a:off x="4617819" y="1403007"/>
            <a:ext cx="885399" cy="1273837"/>
            <a:chOff x="-909638" y="971550"/>
            <a:chExt cx="909638" cy="2039938"/>
          </a:xfrm>
          <a:solidFill>
            <a:schemeClr val="tx1">
              <a:lumMod val="50000"/>
              <a:lumOff val="50000"/>
            </a:schemeClr>
          </a:solidFill>
        </p:grpSpPr>
        <p:sp>
          <p:nvSpPr>
            <p:cNvPr id="61"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2"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3"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4"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5"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60" name="组合 521"/>
          <p:cNvGrpSpPr/>
          <p:nvPr/>
        </p:nvGrpSpPr>
        <p:grpSpPr>
          <a:xfrm>
            <a:off x="6254718" y="1403007"/>
            <a:ext cx="885399" cy="1273837"/>
            <a:chOff x="-909638" y="971550"/>
            <a:chExt cx="909638" cy="2039938"/>
          </a:xfrm>
          <a:solidFill>
            <a:schemeClr val="tx1">
              <a:lumMod val="50000"/>
              <a:lumOff val="50000"/>
            </a:schemeClr>
          </a:solidFill>
        </p:grpSpPr>
        <p:sp>
          <p:nvSpPr>
            <p:cNvPr id="67"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8"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9"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0"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1"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66" name="组合 521"/>
          <p:cNvGrpSpPr/>
          <p:nvPr/>
        </p:nvGrpSpPr>
        <p:grpSpPr>
          <a:xfrm>
            <a:off x="7941298" y="1403007"/>
            <a:ext cx="885399" cy="1273837"/>
            <a:chOff x="-909638" y="971550"/>
            <a:chExt cx="909638" cy="2039938"/>
          </a:xfrm>
          <a:solidFill>
            <a:schemeClr val="tx1">
              <a:lumMod val="50000"/>
              <a:lumOff val="50000"/>
            </a:schemeClr>
          </a:solidFill>
        </p:grpSpPr>
        <p:sp>
          <p:nvSpPr>
            <p:cNvPr id="73"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4"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5"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6"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7"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sp>
        <p:nvSpPr>
          <p:cNvPr id="78" name="Text Box 40"/>
          <p:cNvSpPr txBox="1">
            <a:spLocks noChangeArrowheads="1"/>
          </p:cNvSpPr>
          <p:nvPr/>
        </p:nvSpPr>
        <p:spPr bwMode="auto">
          <a:xfrm>
            <a:off x="3805846" y="2665585"/>
            <a:ext cx="1317299" cy="338542"/>
          </a:xfrm>
          <a:prstGeom prst="rect">
            <a:avLst/>
          </a:prstGeom>
          <a:noFill/>
          <a:ln w="12700" algn="ctr">
            <a:noFill/>
            <a:miter lim="800000"/>
            <a:headEnd/>
            <a:tailEnd/>
          </a:ln>
          <a:effectLst/>
        </p:spPr>
        <p:txBody>
          <a:bodyPr wrap="square" lIns="91427" tIns="45714" rIns="91427" bIns="45714">
            <a:spAutoFit/>
          </a:bodyPr>
          <a:lstStyle/>
          <a:p>
            <a:pPr algn="ctr">
              <a:spcBef>
                <a:spcPct val="50000"/>
              </a:spcBef>
              <a:buClrTx/>
              <a:buFontTx/>
              <a:buNone/>
            </a:pPr>
            <a:r>
              <a:rPr lang="en-US" altLang="zh-CN" sz="1600" dirty="0">
                <a:solidFill>
                  <a:srgbClr val="000000"/>
                </a:solidFill>
              </a:rPr>
              <a:t>SAS</a:t>
            </a:r>
            <a:endParaRPr lang="zh-CN" altLang="en-US" sz="1600" dirty="0">
              <a:solidFill>
                <a:srgbClr val="000000"/>
              </a:solidFill>
            </a:endParaRPr>
          </a:p>
        </p:txBody>
      </p:sp>
      <p:sp>
        <p:nvSpPr>
          <p:cNvPr id="79" name="Text Box 40"/>
          <p:cNvSpPr txBox="1">
            <a:spLocks noChangeArrowheads="1"/>
          </p:cNvSpPr>
          <p:nvPr/>
        </p:nvSpPr>
        <p:spPr bwMode="auto">
          <a:xfrm>
            <a:off x="5699956" y="2663952"/>
            <a:ext cx="943704" cy="338542"/>
          </a:xfrm>
          <a:prstGeom prst="rect">
            <a:avLst/>
          </a:prstGeom>
          <a:noFill/>
          <a:ln w="12700" algn="ctr">
            <a:noFill/>
            <a:miter lim="800000"/>
            <a:headEnd/>
            <a:tailEnd/>
          </a:ln>
          <a:effectLst/>
        </p:spPr>
        <p:txBody>
          <a:bodyPr wrap="square" lIns="91427" tIns="45714" rIns="91427" bIns="45714">
            <a:spAutoFit/>
          </a:bodyPr>
          <a:lstStyle/>
          <a:p>
            <a:pPr algn="ctr">
              <a:spcBef>
                <a:spcPct val="50000"/>
              </a:spcBef>
              <a:buClrTx/>
              <a:buFontTx/>
              <a:buNone/>
            </a:pPr>
            <a:r>
              <a:rPr lang="en-US" altLang="zh-CN" sz="1600" dirty="0">
                <a:solidFill>
                  <a:srgbClr val="000000"/>
                </a:solidFill>
              </a:rPr>
              <a:t>FC</a:t>
            </a:r>
            <a:endParaRPr lang="zh-CN" altLang="en-US" sz="1600" dirty="0">
              <a:solidFill>
                <a:srgbClr val="000000"/>
              </a:solidFill>
            </a:endParaRPr>
          </a:p>
        </p:txBody>
      </p:sp>
      <p:sp>
        <p:nvSpPr>
          <p:cNvPr id="80" name="Text Box 40"/>
          <p:cNvSpPr txBox="1">
            <a:spLocks noChangeArrowheads="1"/>
          </p:cNvSpPr>
          <p:nvPr/>
        </p:nvSpPr>
        <p:spPr bwMode="auto">
          <a:xfrm>
            <a:off x="7212125" y="2660583"/>
            <a:ext cx="1127263" cy="338542"/>
          </a:xfrm>
          <a:prstGeom prst="rect">
            <a:avLst/>
          </a:prstGeom>
          <a:noFill/>
          <a:ln w="12700" algn="ctr">
            <a:noFill/>
            <a:miter lim="800000"/>
            <a:headEnd/>
            <a:tailEnd/>
          </a:ln>
          <a:effectLst/>
        </p:spPr>
        <p:txBody>
          <a:bodyPr wrap="square" lIns="91427" tIns="45714" rIns="91427" bIns="45714">
            <a:spAutoFit/>
          </a:bodyPr>
          <a:lstStyle/>
          <a:p>
            <a:pPr algn="ctr">
              <a:spcBef>
                <a:spcPct val="50000"/>
              </a:spcBef>
              <a:buClrTx/>
              <a:buFontTx/>
              <a:buNone/>
            </a:pPr>
            <a:r>
              <a:rPr lang="en-US" altLang="zh-CN" sz="1600" dirty="0">
                <a:solidFill>
                  <a:srgbClr val="000000"/>
                </a:solidFill>
              </a:rPr>
              <a:t>SCSI</a:t>
            </a:r>
            <a:endParaRPr lang="zh-CN" altLang="en-US" sz="1600" dirty="0">
              <a:solidFill>
                <a:srgbClr val="000000"/>
              </a:solidFill>
            </a:endParaRPr>
          </a:p>
        </p:txBody>
      </p:sp>
      <p:sp>
        <p:nvSpPr>
          <p:cNvPr id="83" name="标题 82"/>
          <p:cNvSpPr>
            <a:spLocks noGrp="1"/>
          </p:cNvSpPr>
          <p:nvPr>
            <p:ph type="title"/>
          </p:nvPr>
        </p:nvSpPr>
        <p:spPr/>
        <p:txBody>
          <a:bodyPr/>
          <a:lstStyle/>
          <a:p>
            <a:r>
              <a:rPr lang="en-US" altLang="zh-CN" dirty="0"/>
              <a:t>DAS</a:t>
            </a:r>
            <a:r>
              <a:rPr lang="zh-CN" altLang="en-US" dirty="0"/>
              <a:t>架构</a:t>
            </a:r>
            <a:br>
              <a:rPr lang="en-US" altLang="zh-CN" dirty="0"/>
            </a:br>
            <a:endParaRPr lang="zh-CN" altLang="en-US" dirty="0"/>
          </a:p>
        </p:txBody>
      </p:sp>
    </p:spTree>
    <p:extLst>
      <p:ext uri="{BB962C8B-B14F-4D97-AF65-F5344CB8AC3E}">
        <p14:creationId xmlns:p14="http://schemas.microsoft.com/office/powerpoint/2010/main" val="1320343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Line 2"/>
          <p:cNvSpPr>
            <a:spLocks noChangeShapeType="1"/>
          </p:cNvSpPr>
          <p:nvPr/>
        </p:nvSpPr>
        <p:spPr bwMode="auto">
          <a:xfrm flipV="1">
            <a:off x="5803496" y="3046532"/>
            <a:ext cx="14638" cy="1019049"/>
          </a:xfrm>
          <a:prstGeom prst="line">
            <a:avLst/>
          </a:prstGeom>
          <a:noFill/>
          <a:ln w="28575">
            <a:solidFill>
              <a:schemeClr val="hlink"/>
            </a:solidFill>
            <a:round/>
            <a:headEnd/>
            <a:tailEnd/>
          </a:ln>
          <a:effectLst/>
        </p:spPr>
        <p:txBody>
          <a:bodyPr wrap="none" lIns="91427" tIns="45714" rIns="91427" bIns="45714" anchor="ctr"/>
          <a:lstStyle/>
          <a:p>
            <a:endParaRPr lang="zh-CN" altLang="en-US" sz="1600">
              <a:solidFill>
                <a:srgbClr val="000000"/>
              </a:solidFill>
            </a:endParaRPr>
          </a:p>
        </p:txBody>
      </p:sp>
      <p:sp>
        <p:nvSpPr>
          <p:cNvPr id="75" name="Line 3"/>
          <p:cNvSpPr>
            <a:spLocks noChangeShapeType="1"/>
          </p:cNvSpPr>
          <p:nvPr/>
        </p:nvSpPr>
        <p:spPr bwMode="auto">
          <a:xfrm>
            <a:off x="3791745" y="3046532"/>
            <a:ext cx="1518366" cy="1019049"/>
          </a:xfrm>
          <a:prstGeom prst="line">
            <a:avLst/>
          </a:prstGeom>
          <a:noFill/>
          <a:ln w="28575">
            <a:solidFill>
              <a:schemeClr val="hlink"/>
            </a:solidFill>
            <a:round/>
            <a:headEnd/>
            <a:tailEnd/>
          </a:ln>
          <a:effectLst/>
        </p:spPr>
        <p:txBody>
          <a:bodyPr wrap="none" lIns="91427" tIns="45714" rIns="91427" bIns="45714" anchor="ctr"/>
          <a:lstStyle/>
          <a:p>
            <a:endParaRPr lang="zh-CN" altLang="en-US" sz="1600">
              <a:solidFill>
                <a:srgbClr val="000000"/>
              </a:solidFill>
            </a:endParaRPr>
          </a:p>
        </p:txBody>
      </p:sp>
      <p:sp>
        <p:nvSpPr>
          <p:cNvPr id="76" name="Line 4"/>
          <p:cNvSpPr>
            <a:spLocks noChangeShapeType="1"/>
          </p:cNvSpPr>
          <p:nvPr/>
        </p:nvSpPr>
        <p:spPr bwMode="auto">
          <a:xfrm>
            <a:off x="5808916" y="4183314"/>
            <a:ext cx="0" cy="825652"/>
          </a:xfrm>
          <a:prstGeom prst="line">
            <a:avLst/>
          </a:prstGeom>
          <a:noFill/>
          <a:ln w="28575">
            <a:solidFill>
              <a:schemeClr val="hlink"/>
            </a:solidFill>
            <a:round/>
            <a:headEnd/>
            <a:tailEnd/>
          </a:ln>
          <a:effectLst/>
        </p:spPr>
        <p:txBody>
          <a:bodyPr wrap="none" lIns="91427" tIns="45714" rIns="91427" bIns="45714" anchor="ctr"/>
          <a:lstStyle/>
          <a:p>
            <a:endParaRPr lang="zh-CN" altLang="en-US" sz="1600">
              <a:solidFill>
                <a:srgbClr val="000000"/>
              </a:solidFill>
            </a:endParaRPr>
          </a:p>
        </p:txBody>
      </p:sp>
      <p:sp>
        <p:nvSpPr>
          <p:cNvPr id="77" name="Text Box 6"/>
          <p:cNvSpPr txBox="1">
            <a:spLocks noChangeArrowheads="1"/>
          </p:cNvSpPr>
          <p:nvPr/>
        </p:nvSpPr>
        <p:spPr bwMode="gray">
          <a:xfrm>
            <a:off x="3035661" y="1389380"/>
            <a:ext cx="5489583" cy="338542"/>
          </a:xfrm>
          <a:prstGeom prst="rect">
            <a:avLst/>
          </a:prstGeom>
          <a:solidFill>
            <a:srgbClr val="C00000"/>
          </a:solidFill>
          <a:ln w="25400">
            <a:noFill/>
            <a:miter lim="800000"/>
            <a:headEnd/>
            <a:tailEnd/>
          </a:ln>
          <a:effectLst/>
        </p:spPr>
        <p:txBody>
          <a:bodyPr lIns="91427" tIns="45714" rIns="91427" bIns="45714">
            <a:spAutoFit/>
          </a:bodyPr>
          <a:lstStyle/>
          <a:p>
            <a:pPr algn="ctr" eaLnBrk="0" hangingPunct="0">
              <a:buClrTx/>
              <a:buFontTx/>
              <a:buNone/>
            </a:pPr>
            <a:r>
              <a:rPr lang="en-US" altLang="zh-CN" sz="1600" b="1" dirty="0">
                <a:solidFill>
                  <a:schemeClr val="bg1"/>
                </a:solidFill>
              </a:rPr>
              <a:t>NAS</a:t>
            </a:r>
            <a:r>
              <a:rPr lang="zh-CN" altLang="en-US" sz="1600" b="1" dirty="0">
                <a:solidFill>
                  <a:schemeClr val="bg1"/>
                </a:solidFill>
              </a:rPr>
              <a:t>应用系统架构</a:t>
            </a:r>
          </a:p>
        </p:txBody>
      </p:sp>
      <p:sp>
        <p:nvSpPr>
          <p:cNvPr id="78" name="Text Box 7"/>
          <p:cNvSpPr txBox="1">
            <a:spLocks noChangeArrowheads="1"/>
          </p:cNvSpPr>
          <p:nvPr/>
        </p:nvSpPr>
        <p:spPr bwMode="auto">
          <a:xfrm>
            <a:off x="3564668" y="4920736"/>
            <a:ext cx="1537153" cy="338542"/>
          </a:xfrm>
          <a:prstGeom prst="rect">
            <a:avLst/>
          </a:prstGeom>
          <a:noFill/>
          <a:ln w="9525">
            <a:noFill/>
            <a:miter lim="800000"/>
            <a:headEnd/>
            <a:tailEnd/>
          </a:ln>
          <a:effectLst/>
        </p:spPr>
        <p:txBody>
          <a:bodyPr wrap="square" lIns="91427" tIns="45714" rIns="91427" bIns="45714">
            <a:spAutoFit/>
          </a:bodyPr>
          <a:lstStyle/>
          <a:p>
            <a:pPr algn="l" eaLnBrk="0" hangingPunct="0">
              <a:buClrTx/>
              <a:buFontTx/>
              <a:buNone/>
            </a:pPr>
            <a:r>
              <a:rPr lang="en-US" altLang="zh-CN" sz="1600" dirty="0">
                <a:solidFill>
                  <a:srgbClr val="000000"/>
                </a:solidFill>
              </a:rPr>
              <a:t>NFS,CIFS</a:t>
            </a:r>
          </a:p>
        </p:txBody>
      </p:sp>
      <p:sp>
        <p:nvSpPr>
          <p:cNvPr id="79" name="Text Box 8"/>
          <p:cNvSpPr txBox="1">
            <a:spLocks noChangeArrowheads="1"/>
          </p:cNvSpPr>
          <p:nvPr/>
        </p:nvSpPr>
        <p:spPr bwMode="auto">
          <a:xfrm>
            <a:off x="6481224" y="4003692"/>
            <a:ext cx="1005377" cy="584763"/>
          </a:xfrm>
          <a:prstGeom prst="rect">
            <a:avLst/>
          </a:prstGeom>
          <a:noFill/>
          <a:ln w="12700">
            <a:noFill/>
            <a:miter lim="800000"/>
            <a:headEnd/>
            <a:tailEnd/>
          </a:ln>
          <a:effectLst/>
        </p:spPr>
        <p:txBody>
          <a:bodyPr wrap="none" lIns="91427" tIns="45714" rIns="91427" bIns="45714">
            <a:spAutoFit/>
          </a:bodyPr>
          <a:lstStyle/>
          <a:p>
            <a:pPr>
              <a:buClrTx/>
              <a:buFontTx/>
              <a:buNone/>
            </a:pPr>
            <a:r>
              <a:rPr lang="zh-CN" altLang="en-US" sz="1600" dirty="0">
                <a:solidFill>
                  <a:srgbClr val="000000"/>
                </a:solidFill>
              </a:rPr>
              <a:t>专用</a:t>
            </a:r>
            <a:r>
              <a:rPr lang="en-US" altLang="zh-CN" sz="1600" dirty="0">
                <a:solidFill>
                  <a:srgbClr val="000000"/>
                </a:solidFill>
              </a:rPr>
              <a:t>IP</a:t>
            </a:r>
          </a:p>
          <a:p>
            <a:pPr>
              <a:buClrTx/>
              <a:buFontTx/>
              <a:buNone/>
            </a:pPr>
            <a:r>
              <a:rPr lang="zh-CN" altLang="en-US" sz="1600" dirty="0">
                <a:solidFill>
                  <a:srgbClr val="000000"/>
                </a:solidFill>
              </a:rPr>
              <a:t>存储网络</a:t>
            </a:r>
          </a:p>
        </p:txBody>
      </p:sp>
      <p:grpSp>
        <p:nvGrpSpPr>
          <p:cNvPr id="2" name="Group 9"/>
          <p:cNvGrpSpPr>
            <a:grpSpLocks/>
          </p:cNvGrpSpPr>
          <p:nvPr/>
        </p:nvGrpSpPr>
        <p:grpSpPr bwMode="auto">
          <a:xfrm>
            <a:off x="5323665" y="4053504"/>
            <a:ext cx="975926" cy="543390"/>
            <a:chOff x="1940" y="1756"/>
            <a:chExt cx="268" cy="268"/>
          </a:xfrm>
        </p:grpSpPr>
        <p:sp>
          <p:nvSpPr>
            <p:cNvPr id="81" name="Rectangle 10"/>
            <p:cNvSpPr>
              <a:spLocks noChangeArrowheads="1"/>
            </p:cNvSpPr>
            <p:nvPr/>
          </p:nvSpPr>
          <p:spPr bwMode="auto">
            <a:xfrm>
              <a:off x="1942" y="1758"/>
              <a:ext cx="261" cy="263"/>
            </a:xfrm>
            <a:prstGeom prst="rect">
              <a:avLst/>
            </a:prstGeom>
            <a:solidFill>
              <a:schemeClr val="bg1"/>
            </a:solidFill>
            <a:ln w="12700">
              <a:noFill/>
              <a:miter lim="800000"/>
              <a:headEnd/>
              <a:tailEnd/>
            </a:ln>
            <a:effectLst/>
          </p:spPr>
          <p:txBody>
            <a:bodyPr wrap="none" anchor="ctr"/>
            <a:lstStyle/>
            <a:p>
              <a:endParaRPr lang="zh-CN" altLang="en-US" sz="1600">
                <a:solidFill>
                  <a:srgbClr val="000000"/>
                </a:solidFill>
              </a:endParaRPr>
            </a:p>
          </p:txBody>
        </p:sp>
        <p:pic>
          <p:nvPicPr>
            <p:cNvPr id="82" name="Picture 11" descr="ethernet switch"/>
            <p:cNvPicPr>
              <a:picLocks noChangeAspect="1" noChangeArrowheads="1"/>
            </p:cNvPicPr>
            <p:nvPr/>
          </p:nvPicPr>
          <p:blipFill>
            <a:blip r:embed="rId3" cstate="print">
              <a:clrChange>
                <a:clrFrom>
                  <a:srgbClr val="FBFBFB"/>
                </a:clrFrom>
                <a:clrTo>
                  <a:srgbClr val="FBFBFB">
                    <a:alpha val="0"/>
                  </a:srgbClr>
                </a:clrTo>
              </a:clrChange>
            </a:blip>
            <a:srcRect/>
            <a:stretch>
              <a:fillRect/>
            </a:stretch>
          </p:blipFill>
          <p:spPr bwMode="auto">
            <a:xfrm>
              <a:off x="1940" y="1756"/>
              <a:ext cx="268" cy="268"/>
            </a:xfrm>
            <a:prstGeom prst="rect">
              <a:avLst/>
            </a:prstGeom>
            <a:noFill/>
          </p:spPr>
        </p:pic>
      </p:grpSp>
      <p:sp>
        <p:nvSpPr>
          <p:cNvPr id="84" name="Rectangle 13"/>
          <p:cNvSpPr>
            <a:spLocks noChangeArrowheads="1"/>
          </p:cNvSpPr>
          <p:nvPr/>
        </p:nvSpPr>
        <p:spPr bwMode="auto">
          <a:xfrm>
            <a:off x="4784197" y="4945571"/>
            <a:ext cx="2125349" cy="1160743"/>
          </a:xfrm>
          <a:prstGeom prst="rect">
            <a:avLst/>
          </a:prstGeom>
          <a:solidFill>
            <a:schemeClr val="bg1"/>
          </a:solidFill>
          <a:ln w="28575" algn="ctr">
            <a:solidFill>
              <a:schemeClr val="hlink"/>
            </a:solidFill>
            <a:miter lim="800000"/>
            <a:headEnd/>
            <a:tailEnd/>
          </a:ln>
          <a:effectLst/>
        </p:spPr>
        <p:txBody>
          <a:bodyPr wrap="none" lIns="91427" tIns="45714" rIns="91427" bIns="45714" anchor="ctr"/>
          <a:lstStyle/>
          <a:p>
            <a:pPr>
              <a:buClrTx/>
              <a:buFontTx/>
              <a:buNone/>
            </a:pPr>
            <a:endParaRPr lang="en-US" altLang="zh-CN" sz="1600" b="1" dirty="0">
              <a:solidFill>
                <a:srgbClr val="000000"/>
              </a:solidFill>
            </a:endParaRPr>
          </a:p>
        </p:txBody>
      </p:sp>
      <p:sp>
        <p:nvSpPr>
          <p:cNvPr id="85" name="AutoShape 14"/>
          <p:cNvSpPr>
            <a:spLocks noChangeArrowheads="1"/>
          </p:cNvSpPr>
          <p:nvPr/>
        </p:nvSpPr>
        <p:spPr bwMode="auto">
          <a:xfrm>
            <a:off x="5461923" y="5541789"/>
            <a:ext cx="759053" cy="463392"/>
          </a:xfrm>
          <a:prstGeom prst="can">
            <a:avLst>
              <a:gd name="adj" fmla="val 25588"/>
            </a:avLst>
          </a:prstGeom>
          <a:gradFill rotWithShape="0">
            <a:gsLst>
              <a:gs pos="0">
                <a:srgbClr val="B2B2B2">
                  <a:gamma/>
                  <a:shade val="65882"/>
                  <a:invGamma/>
                </a:srgbClr>
              </a:gs>
              <a:gs pos="50000">
                <a:srgbClr val="B2B2B2"/>
              </a:gs>
              <a:gs pos="100000">
                <a:srgbClr val="B2B2B2">
                  <a:gamma/>
                  <a:shade val="65882"/>
                  <a:invGamma/>
                </a:srgbClr>
              </a:gs>
            </a:gsLst>
            <a:lin ang="0" scaled="1"/>
          </a:gradFill>
          <a:ln w="9525">
            <a:noFill/>
            <a:round/>
            <a:headEnd/>
            <a:tailEnd/>
          </a:ln>
          <a:effectLst/>
        </p:spPr>
        <p:txBody>
          <a:bodyPr wrap="none" lIns="91427" tIns="45714" rIns="91427" bIns="45714" anchor="ctr"/>
          <a:lstStyle/>
          <a:p>
            <a:endParaRPr lang="zh-CN" altLang="en-US" sz="1600">
              <a:solidFill>
                <a:srgbClr val="000000"/>
              </a:solidFill>
            </a:endParaRPr>
          </a:p>
        </p:txBody>
      </p:sp>
      <p:sp>
        <p:nvSpPr>
          <p:cNvPr id="86" name="Rectangle 15"/>
          <p:cNvSpPr>
            <a:spLocks noChangeArrowheads="1"/>
          </p:cNvSpPr>
          <p:nvPr/>
        </p:nvSpPr>
        <p:spPr bwMode="gray">
          <a:xfrm>
            <a:off x="4784197" y="4966700"/>
            <a:ext cx="2125349" cy="483014"/>
          </a:xfrm>
          <a:prstGeom prst="rect">
            <a:avLst/>
          </a:prstGeom>
          <a:solidFill>
            <a:srgbClr val="C00000"/>
          </a:solidFill>
          <a:ln w="28575" algn="ctr">
            <a:solidFill>
              <a:schemeClr val="hlink"/>
            </a:solidFill>
            <a:miter lim="800000"/>
            <a:headEnd/>
            <a:tailEnd/>
          </a:ln>
          <a:effectLst/>
        </p:spPr>
        <p:txBody>
          <a:bodyPr wrap="none" lIns="91427" tIns="45714" rIns="91427" bIns="45714" anchor="ctr"/>
          <a:lstStyle/>
          <a:p>
            <a:pPr algn="ctr">
              <a:buClrTx/>
              <a:buFontTx/>
              <a:buNone/>
            </a:pPr>
            <a:endParaRPr lang="en-US" altLang="zh-CN" sz="1600" b="1" dirty="0">
              <a:solidFill>
                <a:srgbClr val="000000"/>
              </a:solidFill>
            </a:endParaRPr>
          </a:p>
          <a:p>
            <a:pPr algn="ctr">
              <a:buClrTx/>
              <a:buFontTx/>
              <a:buNone/>
            </a:pPr>
            <a:r>
              <a:rPr lang="en-US" altLang="zh-CN" sz="1600" b="1" dirty="0">
                <a:solidFill>
                  <a:schemeClr val="bg1"/>
                </a:solidFill>
              </a:rPr>
              <a:t>RAID</a:t>
            </a:r>
          </a:p>
        </p:txBody>
      </p:sp>
      <p:sp>
        <p:nvSpPr>
          <p:cNvPr id="87" name="Rectangle 16"/>
          <p:cNvSpPr>
            <a:spLocks noChangeArrowheads="1"/>
          </p:cNvSpPr>
          <p:nvPr/>
        </p:nvSpPr>
        <p:spPr bwMode="auto">
          <a:xfrm>
            <a:off x="4773354" y="4939532"/>
            <a:ext cx="2125349" cy="238488"/>
          </a:xfrm>
          <a:prstGeom prst="rect">
            <a:avLst/>
          </a:prstGeom>
          <a:solidFill>
            <a:schemeClr val="bg2"/>
          </a:solidFill>
          <a:ln w="38100" algn="ctr">
            <a:solidFill>
              <a:schemeClr val="bg2"/>
            </a:solidFill>
            <a:miter lim="800000"/>
            <a:headEnd/>
            <a:tailEnd/>
          </a:ln>
          <a:effectLst/>
        </p:spPr>
        <p:txBody>
          <a:bodyPr wrap="none" lIns="91427" tIns="45714" rIns="91427" bIns="45714" anchor="ctr"/>
          <a:lstStyle/>
          <a:p>
            <a:pPr algn="ctr">
              <a:buClrTx/>
              <a:buFontTx/>
              <a:buNone/>
            </a:pPr>
            <a:r>
              <a:rPr lang="zh-CN" altLang="en-US" sz="1600" b="1" dirty="0">
                <a:solidFill>
                  <a:srgbClr val="000000"/>
                </a:solidFill>
              </a:rPr>
              <a:t>文件系统</a:t>
            </a:r>
          </a:p>
        </p:txBody>
      </p:sp>
      <p:sp>
        <p:nvSpPr>
          <p:cNvPr id="90" name="Line 20"/>
          <p:cNvSpPr>
            <a:spLocks noChangeShapeType="1"/>
          </p:cNvSpPr>
          <p:nvPr/>
        </p:nvSpPr>
        <p:spPr bwMode="auto">
          <a:xfrm flipV="1">
            <a:off x="6294170" y="3043451"/>
            <a:ext cx="1521448" cy="1022128"/>
          </a:xfrm>
          <a:prstGeom prst="line">
            <a:avLst/>
          </a:prstGeom>
          <a:noFill/>
          <a:ln w="28575">
            <a:solidFill>
              <a:schemeClr val="hlink"/>
            </a:solidFill>
            <a:round/>
            <a:headEnd/>
            <a:tailEnd/>
          </a:ln>
          <a:effectLst/>
        </p:spPr>
        <p:txBody>
          <a:bodyPr wrap="none" lIns="91427" tIns="45714" rIns="91427" bIns="45714" anchor="ctr"/>
          <a:lstStyle/>
          <a:p>
            <a:endParaRPr lang="zh-CN" altLang="en-US" sz="1600">
              <a:solidFill>
                <a:srgbClr val="000000"/>
              </a:solidFill>
            </a:endParaRPr>
          </a:p>
        </p:txBody>
      </p:sp>
      <p:sp>
        <p:nvSpPr>
          <p:cNvPr id="91" name="Text Box 21"/>
          <p:cNvSpPr txBox="1">
            <a:spLocks noChangeArrowheads="1"/>
          </p:cNvSpPr>
          <p:nvPr/>
        </p:nvSpPr>
        <p:spPr bwMode="auto">
          <a:xfrm>
            <a:off x="6887859" y="5178022"/>
            <a:ext cx="2198543" cy="609385"/>
          </a:xfrm>
          <a:prstGeom prst="rect">
            <a:avLst/>
          </a:prstGeom>
          <a:noFill/>
          <a:ln w="12700" algn="ctr">
            <a:noFill/>
            <a:miter lim="800000"/>
            <a:headEnd/>
            <a:tailEnd/>
          </a:ln>
          <a:effectLst/>
        </p:spPr>
        <p:txBody>
          <a:bodyPr lIns="91427" tIns="45714" rIns="91427" bIns="45714">
            <a:spAutoFit/>
          </a:bodyPr>
          <a:lstStyle/>
          <a:p>
            <a:pPr>
              <a:lnSpc>
                <a:spcPct val="80000"/>
              </a:lnSpc>
              <a:spcBef>
                <a:spcPct val="50000"/>
              </a:spcBef>
              <a:buClrTx/>
              <a:buFontTx/>
              <a:buNone/>
            </a:pPr>
            <a:r>
              <a:rPr lang="en-US" altLang="zh-CN" sz="1600" dirty="0">
                <a:solidFill>
                  <a:srgbClr val="000000"/>
                </a:solidFill>
              </a:rPr>
              <a:t>NAS</a:t>
            </a:r>
          </a:p>
          <a:p>
            <a:pPr>
              <a:lnSpc>
                <a:spcPct val="80000"/>
              </a:lnSpc>
              <a:spcBef>
                <a:spcPct val="50000"/>
              </a:spcBef>
              <a:buClrTx/>
              <a:buFontTx/>
              <a:buNone/>
            </a:pPr>
            <a:r>
              <a:rPr lang="zh-CN" altLang="en-US" sz="1600" dirty="0">
                <a:solidFill>
                  <a:srgbClr val="000000"/>
                </a:solidFill>
              </a:rPr>
              <a:t>存储设备</a:t>
            </a:r>
          </a:p>
        </p:txBody>
      </p:sp>
      <p:grpSp>
        <p:nvGrpSpPr>
          <p:cNvPr id="3" name="组合 521"/>
          <p:cNvGrpSpPr/>
          <p:nvPr/>
        </p:nvGrpSpPr>
        <p:grpSpPr>
          <a:xfrm>
            <a:off x="3267718" y="2144905"/>
            <a:ext cx="1040987" cy="927387"/>
            <a:chOff x="-909638" y="971550"/>
            <a:chExt cx="909638" cy="2039938"/>
          </a:xfrm>
          <a:solidFill>
            <a:schemeClr val="tx1">
              <a:lumMod val="50000"/>
              <a:lumOff val="50000"/>
            </a:schemeClr>
          </a:solidFill>
        </p:grpSpPr>
        <p:sp>
          <p:nvSpPr>
            <p:cNvPr id="23"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24"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25"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26"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27"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4" name="组合 521"/>
          <p:cNvGrpSpPr/>
          <p:nvPr/>
        </p:nvGrpSpPr>
        <p:grpSpPr>
          <a:xfrm>
            <a:off x="5332343" y="2132025"/>
            <a:ext cx="1040987" cy="927387"/>
            <a:chOff x="-909638" y="971550"/>
            <a:chExt cx="909638" cy="2039938"/>
          </a:xfrm>
          <a:solidFill>
            <a:schemeClr val="tx1">
              <a:lumMod val="50000"/>
              <a:lumOff val="50000"/>
            </a:schemeClr>
          </a:solidFill>
        </p:grpSpPr>
        <p:sp>
          <p:nvSpPr>
            <p:cNvPr id="29"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0"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1"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2"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3"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5" name="组合 521"/>
          <p:cNvGrpSpPr/>
          <p:nvPr/>
        </p:nvGrpSpPr>
        <p:grpSpPr>
          <a:xfrm>
            <a:off x="7327567" y="2119145"/>
            <a:ext cx="1040987" cy="927387"/>
            <a:chOff x="-909638" y="971550"/>
            <a:chExt cx="909638" cy="2039938"/>
          </a:xfrm>
          <a:solidFill>
            <a:schemeClr val="tx1">
              <a:lumMod val="50000"/>
              <a:lumOff val="50000"/>
            </a:schemeClr>
          </a:solidFill>
        </p:grpSpPr>
        <p:sp>
          <p:nvSpPr>
            <p:cNvPr id="35"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6"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7"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8"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39"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sp>
        <p:nvSpPr>
          <p:cNvPr id="40" name="Text Box 7"/>
          <p:cNvSpPr txBox="1">
            <a:spLocks noChangeArrowheads="1"/>
          </p:cNvSpPr>
          <p:nvPr/>
        </p:nvSpPr>
        <p:spPr bwMode="auto">
          <a:xfrm>
            <a:off x="3425315" y="3120316"/>
            <a:ext cx="492416" cy="338542"/>
          </a:xfrm>
          <a:prstGeom prst="rect">
            <a:avLst/>
          </a:prstGeom>
          <a:noFill/>
          <a:ln w="9525">
            <a:noFill/>
            <a:miter lim="800000"/>
            <a:headEnd/>
            <a:tailEnd/>
          </a:ln>
          <a:effectLst/>
        </p:spPr>
        <p:txBody>
          <a:bodyPr wrap="none" lIns="91427" tIns="45714" rIns="91427" bIns="45714">
            <a:spAutoFit/>
          </a:bodyPr>
          <a:lstStyle/>
          <a:p>
            <a:pPr algn="l" eaLnBrk="0" hangingPunct="0">
              <a:buClrTx/>
              <a:buFontTx/>
              <a:buNone/>
            </a:pPr>
            <a:r>
              <a:rPr lang="en-US" altLang="zh-CN" sz="1600" dirty="0">
                <a:solidFill>
                  <a:srgbClr val="000000"/>
                </a:solidFill>
              </a:rPr>
              <a:t>NFS</a:t>
            </a:r>
            <a:endParaRPr lang="zh-CN" altLang="en-US" sz="1600" dirty="0">
              <a:solidFill>
                <a:srgbClr val="000000"/>
              </a:solidFill>
            </a:endParaRPr>
          </a:p>
        </p:txBody>
      </p:sp>
      <p:sp>
        <p:nvSpPr>
          <p:cNvPr id="41" name="Text Box 7"/>
          <p:cNvSpPr txBox="1">
            <a:spLocks noChangeArrowheads="1"/>
          </p:cNvSpPr>
          <p:nvPr/>
        </p:nvSpPr>
        <p:spPr bwMode="auto">
          <a:xfrm>
            <a:off x="5771675" y="3081216"/>
            <a:ext cx="492416" cy="338542"/>
          </a:xfrm>
          <a:prstGeom prst="rect">
            <a:avLst/>
          </a:prstGeom>
          <a:noFill/>
          <a:ln w="9525">
            <a:noFill/>
            <a:miter lim="800000"/>
            <a:headEnd/>
            <a:tailEnd/>
          </a:ln>
          <a:effectLst/>
        </p:spPr>
        <p:txBody>
          <a:bodyPr wrap="none" lIns="91427" tIns="45714" rIns="91427" bIns="45714">
            <a:spAutoFit/>
          </a:bodyPr>
          <a:lstStyle/>
          <a:p>
            <a:pPr algn="l" eaLnBrk="0" hangingPunct="0">
              <a:buClrTx/>
              <a:buFontTx/>
              <a:buNone/>
            </a:pPr>
            <a:r>
              <a:rPr lang="en-US" altLang="zh-CN" sz="1600" dirty="0">
                <a:solidFill>
                  <a:srgbClr val="000000"/>
                </a:solidFill>
              </a:rPr>
              <a:t>NFS</a:t>
            </a:r>
            <a:endParaRPr lang="zh-CN" altLang="en-US" sz="1600" dirty="0">
              <a:solidFill>
                <a:srgbClr val="000000"/>
              </a:solidFill>
            </a:endParaRPr>
          </a:p>
        </p:txBody>
      </p:sp>
      <p:sp>
        <p:nvSpPr>
          <p:cNvPr id="42" name="Text Box 7"/>
          <p:cNvSpPr txBox="1">
            <a:spLocks noChangeArrowheads="1"/>
          </p:cNvSpPr>
          <p:nvPr/>
        </p:nvSpPr>
        <p:spPr bwMode="auto">
          <a:xfrm>
            <a:off x="7848059" y="3080191"/>
            <a:ext cx="595008" cy="338542"/>
          </a:xfrm>
          <a:prstGeom prst="rect">
            <a:avLst/>
          </a:prstGeom>
          <a:noFill/>
          <a:ln w="9525">
            <a:noFill/>
            <a:miter lim="800000"/>
            <a:headEnd/>
            <a:tailEnd/>
          </a:ln>
          <a:effectLst/>
        </p:spPr>
        <p:txBody>
          <a:bodyPr wrap="none" lIns="91427" tIns="45714" rIns="91427" bIns="45714">
            <a:spAutoFit/>
          </a:bodyPr>
          <a:lstStyle/>
          <a:p>
            <a:pPr algn="l" eaLnBrk="0" hangingPunct="0">
              <a:buClrTx/>
              <a:buFontTx/>
              <a:buNone/>
            </a:pPr>
            <a:r>
              <a:rPr lang="en-US" altLang="zh-CN" sz="1600" dirty="0">
                <a:solidFill>
                  <a:srgbClr val="000000"/>
                </a:solidFill>
              </a:rPr>
              <a:t>CIFS</a:t>
            </a:r>
            <a:endParaRPr lang="zh-CN" altLang="en-US" sz="1600" dirty="0">
              <a:solidFill>
                <a:srgbClr val="000000"/>
              </a:solidFill>
            </a:endParaRPr>
          </a:p>
        </p:txBody>
      </p:sp>
      <p:pic>
        <p:nvPicPr>
          <p:cNvPr id="43" name="图片 42" descr="33c8772bb0ce86e3.jpg"/>
          <p:cNvPicPr>
            <a:picLocks noChangeAspect="1"/>
          </p:cNvPicPr>
          <p:nvPr/>
        </p:nvPicPr>
        <p:blipFill>
          <a:blip r:embed="rId4" cstate="print"/>
          <a:stretch>
            <a:fillRect/>
          </a:stretch>
        </p:blipFill>
        <p:spPr>
          <a:xfrm>
            <a:off x="8435782" y="2577653"/>
            <a:ext cx="720558" cy="515747"/>
          </a:xfrm>
          <a:prstGeom prst="rect">
            <a:avLst/>
          </a:prstGeom>
        </p:spPr>
      </p:pic>
      <p:pic>
        <p:nvPicPr>
          <p:cNvPr id="44" name="图片 43" descr="67d74754452ee699.jpg"/>
          <p:cNvPicPr>
            <a:picLocks noChangeAspect="1"/>
          </p:cNvPicPr>
          <p:nvPr/>
        </p:nvPicPr>
        <p:blipFill>
          <a:blip r:embed="rId5" cstate="print"/>
          <a:stretch>
            <a:fillRect/>
          </a:stretch>
        </p:blipFill>
        <p:spPr>
          <a:xfrm>
            <a:off x="4307255" y="2368879"/>
            <a:ext cx="903636" cy="724520"/>
          </a:xfrm>
          <a:prstGeom prst="rect">
            <a:avLst/>
          </a:prstGeom>
        </p:spPr>
      </p:pic>
      <p:pic>
        <p:nvPicPr>
          <p:cNvPr id="45" name="图片 44" descr="ef318fe44e973a81.jpg"/>
          <p:cNvPicPr>
            <a:picLocks noChangeAspect="1"/>
          </p:cNvPicPr>
          <p:nvPr/>
        </p:nvPicPr>
        <p:blipFill>
          <a:blip r:embed="rId6" cstate="print"/>
          <a:stretch>
            <a:fillRect/>
          </a:stretch>
        </p:blipFill>
        <p:spPr>
          <a:xfrm>
            <a:off x="6366821" y="2285505"/>
            <a:ext cx="806571" cy="807894"/>
          </a:xfrm>
          <a:prstGeom prst="rect">
            <a:avLst/>
          </a:prstGeom>
        </p:spPr>
      </p:pic>
      <p:sp>
        <p:nvSpPr>
          <p:cNvPr id="8" name="标题 7"/>
          <p:cNvSpPr>
            <a:spLocks noGrp="1"/>
          </p:cNvSpPr>
          <p:nvPr>
            <p:ph type="title"/>
          </p:nvPr>
        </p:nvSpPr>
        <p:spPr>
          <a:xfrm>
            <a:off x="875441" y="182190"/>
            <a:ext cx="10284883" cy="868363"/>
          </a:xfrm>
        </p:spPr>
        <p:txBody>
          <a:bodyPr/>
          <a:lstStyle/>
          <a:p>
            <a:r>
              <a:rPr lang="en-US" altLang="zh-CN" dirty="0"/>
              <a:t>NAS</a:t>
            </a:r>
            <a:r>
              <a:rPr lang="zh-CN" altLang="en-US" dirty="0"/>
              <a:t>架构</a:t>
            </a:r>
          </a:p>
        </p:txBody>
      </p:sp>
    </p:spTree>
    <p:extLst>
      <p:ext uri="{BB962C8B-B14F-4D97-AF65-F5344CB8AC3E}">
        <p14:creationId xmlns:p14="http://schemas.microsoft.com/office/powerpoint/2010/main" val="26524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标题 5"/>
          <p:cNvSpPr>
            <a:spLocks noGrp="1"/>
          </p:cNvSpPr>
          <p:nvPr>
            <p:ph type="title"/>
          </p:nvPr>
        </p:nvSpPr>
        <p:spPr>
          <a:xfrm>
            <a:off x="690328" y="125753"/>
            <a:ext cx="10284883" cy="868363"/>
          </a:xfrm>
        </p:spPr>
        <p:txBody>
          <a:bodyPr/>
          <a:lstStyle/>
          <a:p>
            <a:r>
              <a:rPr lang="en-US" altLang="zh-CN" dirty="0"/>
              <a:t>FC SAN</a:t>
            </a:r>
            <a:r>
              <a:rPr lang="zh-CN" altLang="en-US" dirty="0"/>
              <a:t>架构</a:t>
            </a:r>
          </a:p>
        </p:txBody>
      </p:sp>
      <p:sp>
        <p:nvSpPr>
          <p:cNvPr id="36" name="Line 4"/>
          <p:cNvSpPr>
            <a:spLocks noChangeShapeType="1"/>
          </p:cNvSpPr>
          <p:nvPr/>
        </p:nvSpPr>
        <p:spPr bwMode="auto">
          <a:xfrm>
            <a:off x="8125359" y="3295060"/>
            <a:ext cx="0" cy="1058506"/>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37" name="Line 5"/>
          <p:cNvSpPr>
            <a:spLocks noChangeShapeType="1"/>
          </p:cNvSpPr>
          <p:nvPr/>
        </p:nvSpPr>
        <p:spPr bwMode="auto">
          <a:xfrm>
            <a:off x="7968450" y="3267803"/>
            <a:ext cx="0" cy="1113019"/>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38" name="Line 6"/>
          <p:cNvSpPr>
            <a:spLocks noChangeShapeType="1"/>
          </p:cNvSpPr>
          <p:nvPr/>
        </p:nvSpPr>
        <p:spPr bwMode="auto">
          <a:xfrm>
            <a:off x="6207579" y="3276886"/>
            <a:ext cx="0" cy="1058506"/>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39" name="Line 7"/>
          <p:cNvSpPr>
            <a:spLocks noChangeShapeType="1"/>
          </p:cNvSpPr>
          <p:nvPr/>
        </p:nvSpPr>
        <p:spPr bwMode="auto">
          <a:xfrm>
            <a:off x="6050672" y="3249629"/>
            <a:ext cx="0" cy="1113019"/>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40" name="Text Box 8"/>
          <p:cNvSpPr txBox="1">
            <a:spLocks noChangeArrowheads="1"/>
          </p:cNvSpPr>
          <p:nvPr/>
        </p:nvSpPr>
        <p:spPr bwMode="auto">
          <a:xfrm>
            <a:off x="5928634" y="3558548"/>
            <a:ext cx="2249033" cy="338542"/>
          </a:xfrm>
          <a:prstGeom prst="rect">
            <a:avLst/>
          </a:prstGeom>
          <a:noFill/>
          <a:ln w="12700" algn="ctr">
            <a:noFill/>
            <a:miter lim="800000"/>
            <a:headEnd/>
            <a:tailEnd/>
          </a:ln>
          <a:effectLst/>
        </p:spPr>
        <p:txBody>
          <a:bodyPr lIns="91427" tIns="45714" rIns="91427" bIns="45714">
            <a:spAutoFit/>
          </a:bodyPr>
          <a:lstStyle/>
          <a:p>
            <a:pPr algn="ctr">
              <a:spcBef>
                <a:spcPct val="50000"/>
              </a:spcBef>
              <a:buClrTx/>
              <a:buFontTx/>
              <a:buNone/>
            </a:pPr>
            <a:r>
              <a:rPr lang="en-US" altLang="zh-CN" sz="1600" dirty="0">
                <a:solidFill>
                  <a:srgbClr val="000000"/>
                </a:solidFill>
              </a:rPr>
              <a:t>FC</a:t>
            </a:r>
            <a:r>
              <a:rPr lang="zh-CN" altLang="en-US" sz="1600" dirty="0">
                <a:solidFill>
                  <a:srgbClr val="000000"/>
                </a:solidFill>
              </a:rPr>
              <a:t>链路</a:t>
            </a:r>
          </a:p>
        </p:txBody>
      </p:sp>
      <p:sp>
        <p:nvSpPr>
          <p:cNvPr id="41" name="Text Box 9"/>
          <p:cNvSpPr txBox="1">
            <a:spLocks noChangeArrowheads="1"/>
          </p:cNvSpPr>
          <p:nvPr/>
        </p:nvSpPr>
        <p:spPr bwMode="auto">
          <a:xfrm>
            <a:off x="6624027" y="5905367"/>
            <a:ext cx="1952649" cy="338542"/>
          </a:xfrm>
          <a:prstGeom prst="rect">
            <a:avLst/>
          </a:prstGeom>
          <a:noFill/>
          <a:ln w="12700" algn="ctr">
            <a:noFill/>
            <a:miter lim="800000"/>
            <a:headEnd/>
            <a:tailEnd/>
          </a:ln>
          <a:effectLst/>
        </p:spPr>
        <p:txBody>
          <a:bodyPr lIns="91427" tIns="45714" rIns="91427" bIns="45714">
            <a:spAutoFit/>
          </a:bodyPr>
          <a:lstStyle/>
          <a:p>
            <a:pPr>
              <a:spcBef>
                <a:spcPct val="50000"/>
              </a:spcBef>
              <a:buClrTx/>
              <a:buFontTx/>
              <a:buNone/>
            </a:pPr>
            <a:r>
              <a:rPr lang="zh-CN" altLang="en-US" sz="1600" dirty="0">
                <a:solidFill>
                  <a:srgbClr val="000000"/>
                </a:solidFill>
              </a:rPr>
              <a:t>磁盘阵列</a:t>
            </a:r>
          </a:p>
        </p:txBody>
      </p:sp>
      <p:sp>
        <p:nvSpPr>
          <p:cNvPr id="44" name="Text Box 12"/>
          <p:cNvSpPr txBox="1">
            <a:spLocks noChangeArrowheads="1"/>
          </p:cNvSpPr>
          <p:nvPr/>
        </p:nvSpPr>
        <p:spPr bwMode="auto">
          <a:xfrm>
            <a:off x="5213823" y="4112790"/>
            <a:ext cx="3774541" cy="584763"/>
          </a:xfrm>
          <a:prstGeom prst="rect">
            <a:avLst/>
          </a:prstGeom>
          <a:solidFill>
            <a:schemeClr val="bg1"/>
          </a:solidFill>
          <a:ln w="12700">
            <a:solidFill>
              <a:schemeClr val="tx1"/>
            </a:solidFill>
            <a:miter lim="800000"/>
            <a:headEnd/>
            <a:tailEnd/>
          </a:ln>
          <a:effectLst/>
        </p:spPr>
        <p:txBody>
          <a:bodyPr wrap="square" lIns="91427" tIns="45714" rIns="91427" bIns="45714">
            <a:spAutoFit/>
          </a:bodyPr>
          <a:lstStyle/>
          <a:p>
            <a:pPr algn="ctr"/>
            <a:r>
              <a:rPr lang="en-US" altLang="zh-CN" sz="1600" dirty="0">
                <a:solidFill>
                  <a:srgbClr val="000000"/>
                </a:solidFill>
              </a:rPr>
              <a:t>FC SAN</a:t>
            </a:r>
          </a:p>
          <a:p>
            <a:pPr algn="ctr"/>
            <a:r>
              <a:rPr lang="zh-CN" altLang="en-US" sz="1600" dirty="0">
                <a:solidFill>
                  <a:srgbClr val="000000"/>
                </a:solidFill>
              </a:rPr>
              <a:t>控制器</a:t>
            </a:r>
          </a:p>
        </p:txBody>
      </p:sp>
      <p:grpSp>
        <p:nvGrpSpPr>
          <p:cNvPr id="2" name="Group 13"/>
          <p:cNvGrpSpPr>
            <a:grpSpLocks/>
          </p:cNvGrpSpPr>
          <p:nvPr/>
        </p:nvGrpSpPr>
        <p:grpSpPr bwMode="auto">
          <a:xfrm>
            <a:off x="5205107" y="4781307"/>
            <a:ext cx="3783257" cy="354350"/>
            <a:chOff x="3750" y="3084"/>
            <a:chExt cx="1302" cy="234"/>
          </a:xfrm>
          <a:solidFill>
            <a:srgbClr val="C00000"/>
          </a:solidFill>
        </p:grpSpPr>
        <p:sp>
          <p:nvSpPr>
            <p:cNvPr id="46" name="Rectangle 14"/>
            <p:cNvSpPr>
              <a:spLocks noChangeArrowheads="1"/>
            </p:cNvSpPr>
            <p:nvPr/>
          </p:nvSpPr>
          <p:spPr bwMode="auto">
            <a:xfrm>
              <a:off x="3750" y="3084"/>
              <a:ext cx="1302" cy="234"/>
            </a:xfrm>
            <a:prstGeom prst="rect">
              <a:avLst/>
            </a:prstGeom>
            <a:grpFill/>
            <a:ln w="12700">
              <a:solidFill>
                <a:srgbClr val="FFFF00"/>
              </a:solidFill>
              <a:miter lim="800000"/>
              <a:headEnd/>
              <a:tailEnd/>
            </a:ln>
            <a:effectLst/>
          </p:spPr>
          <p:txBody>
            <a:bodyPr wrap="none" anchor="ctr"/>
            <a:lstStyle/>
            <a:p>
              <a:pPr algn="ctr"/>
              <a:endParaRPr lang="zh-CN" altLang="en-US" sz="1600">
                <a:solidFill>
                  <a:srgbClr val="000000"/>
                </a:solidFill>
              </a:endParaRPr>
            </a:p>
          </p:txBody>
        </p:sp>
        <p:grpSp>
          <p:nvGrpSpPr>
            <p:cNvPr id="3" name="Group 15"/>
            <p:cNvGrpSpPr>
              <a:grpSpLocks/>
            </p:cNvGrpSpPr>
            <p:nvPr/>
          </p:nvGrpSpPr>
          <p:grpSpPr bwMode="auto">
            <a:xfrm>
              <a:off x="3783" y="3126"/>
              <a:ext cx="1246" cy="192"/>
              <a:chOff x="3179" y="2478"/>
              <a:chExt cx="1457" cy="274"/>
            </a:xfrm>
            <a:grpFill/>
          </p:grpSpPr>
          <p:sp>
            <p:nvSpPr>
              <p:cNvPr id="48" name="AutoShape 16"/>
              <p:cNvSpPr>
                <a:spLocks noChangeArrowheads="1"/>
              </p:cNvSpPr>
              <p:nvPr/>
            </p:nvSpPr>
            <p:spPr bwMode="auto">
              <a:xfrm>
                <a:off x="3179"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49" name="AutoShape 17"/>
              <p:cNvSpPr>
                <a:spLocks noChangeArrowheads="1"/>
              </p:cNvSpPr>
              <p:nvPr/>
            </p:nvSpPr>
            <p:spPr bwMode="auto">
              <a:xfrm>
                <a:off x="3426" y="2483"/>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50" name="AutoShape 18"/>
              <p:cNvSpPr>
                <a:spLocks noChangeArrowheads="1"/>
              </p:cNvSpPr>
              <p:nvPr/>
            </p:nvSpPr>
            <p:spPr bwMode="auto">
              <a:xfrm>
                <a:off x="3673"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51" name="AutoShape 19"/>
              <p:cNvSpPr>
                <a:spLocks noChangeArrowheads="1"/>
              </p:cNvSpPr>
              <p:nvPr/>
            </p:nvSpPr>
            <p:spPr bwMode="auto">
              <a:xfrm>
                <a:off x="3923"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52" name="AutoShape 20"/>
              <p:cNvSpPr>
                <a:spLocks noChangeArrowheads="1"/>
              </p:cNvSpPr>
              <p:nvPr/>
            </p:nvSpPr>
            <p:spPr bwMode="auto">
              <a:xfrm>
                <a:off x="4172" y="2478"/>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53" name="AutoShape 21"/>
              <p:cNvSpPr>
                <a:spLocks noChangeArrowheads="1"/>
              </p:cNvSpPr>
              <p:nvPr/>
            </p:nvSpPr>
            <p:spPr bwMode="auto">
              <a:xfrm>
                <a:off x="4422" y="2478"/>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grpSp>
      </p:grpSp>
      <p:grpSp>
        <p:nvGrpSpPr>
          <p:cNvPr id="4" name="Group 22"/>
          <p:cNvGrpSpPr>
            <a:grpSpLocks/>
          </p:cNvGrpSpPr>
          <p:nvPr/>
        </p:nvGrpSpPr>
        <p:grpSpPr bwMode="auto">
          <a:xfrm>
            <a:off x="5205107" y="5126570"/>
            <a:ext cx="3783257" cy="354350"/>
            <a:chOff x="3750" y="3084"/>
            <a:chExt cx="1302" cy="234"/>
          </a:xfrm>
          <a:solidFill>
            <a:schemeClr val="bg1">
              <a:lumMod val="85000"/>
            </a:schemeClr>
          </a:solidFill>
        </p:grpSpPr>
        <p:sp>
          <p:nvSpPr>
            <p:cNvPr id="55" name="Rectangle 23"/>
            <p:cNvSpPr>
              <a:spLocks noChangeArrowheads="1"/>
            </p:cNvSpPr>
            <p:nvPr/>
          </p:nvSpPr>
          <p:spPr bwMode="auto">
            <a:xfrm>
              <a:off x="3750" y="3084"/>
              <a:ext cx="1302" cy="234"/>
            </a:xfrm>
            <a:prstGeom prst="rect">
              <a:avLst/>
            </a:prstGeom>
            <a:grpFill/>
            <a:ln w="12700">
              <a:solidFill>
                <a:schemeClr val="tx1"/>
              </a:solidFill>
              <a:miter lim="800000"/>
              <a:headEnd/>
              <a:tailEnd/>
            </a:ln>
            <a:effectLst/>
          </p:spPr>
          <p:txBody>
            <a:bodyPr wrap="none" anchor="ctr"/>
            <a:lstStyle/>
            <a:p>
              <a:pPr algn="ctr"/>
              <a:endParaRPr lang="zh-CN" altLang="en-US" sz="1600">
                <a:solidFill>
                  <a:srgbClr val="000000"/>
                </a:solidFill>
              </a:endParaRPr>
            </a:p>
          </p:txBody>
        </p:sp>
        <p:grpSp>
          <p:nvGrpSpPr>
            <p:cNvPr id="5" name="Group 24"/>
            <p:cNvGrpSpPr>
              <a:grpSpLocks/>
            </p:cNvGrpSpPr>
            <p:nvPr/>
          </p:nvGrpSpPr>
          <p:grpSpPr bwMode="auto">
            <a:xfrm>
              <a:off x="3783" y="3126"/>
              <a:ext cx="1246" cy="192"/>
              <a:chOff x="3179" y="2478"/>
              <a:chExt cx="1457" cy="274"/>
            </a:xfrm>
            <a:grpFill/>
          </p:grpSpPr>
          <p:sp>
            <p:nvSpPr>
              <p:cNvPr id="57" name="AutoShape 25"/>
              <p:cNvSpPr>
                <a:spLocks noChangeArrowheads="1"/>
              </p:cNvSpPr>
              <p:nvPr/>
            </p:nvSpPr>
            <p:spPr bwMode="auto">
              <a:xfrm>
                <a:off x="3179"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58" name="AutoShape 26"/>
              <p:cNvSpPr>
                <a:spLocks noChangeArrowheads="1"/>
              </p:cNvSpPr>
              <p:nvPr/>
            </p:nvSpPr>
            <p:spPr bwMode="auto">
              <a:xfrm>
                <a:off x="3426" y="2483"/>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59" name="AutoShape 27"/>
              <p:cNvSpPr>
                <a:spLocks noChangeArrowheads="1"/>
              </p:cNvSpPr>
              <p:nvPr/>
            </p:nvSpPr>
            <p:spPr bwMode="auto">
              <a:xfrm>
                <a:off x="3673"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60" name="AutoShape 28"/>
              <p:cNvSpPr>
                <a:spLocks noChangeArrowheads="1"/>
              </p:cNvSpPr>
              <p:nvPr/>
            </p:nvSpPr>
            <p:spPr bwMode="auto">
              <a:xfrm>
                <a:off x="3923"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61" name="AutoShape 29"/>
              <p:cNvSpPr>
                <a:spLocks noChangeArrowheads="1"/>
              </p:cNvSpPr>
              <p:nvPr/>
            </p:nvSpPr>
            <p:spPr bwMode="auto">
              <a:xfrm>
                <a:off x="4172" y="2478"/>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62" name="AutoShape 30"/>
              <p:cNvSpPr>
                <a:spLocks noChangeArrowheads="1"/>
              </p:cNvSpPr>
              <p:nvPr/>
            </p:nvSpPr>
            <p:spPr bwMode="auto">
              <a:xfrm>
                <a:off x="4422" y="2478"/>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grpSp>
      </p:grpSp>
      <p:grpSp>
        <p:nvGrpSpPr>
          <p:cNvPr id="7" name="Group 31"/>
          <p:cNvGrpSpPr>
            <a:grpSpLocks/>
          </p:cNvGrpSpPr>
          <p:nvPr/>
        </p:nvGrpSpPr>
        <p:grpSpPr bwMode="auto">
          <a:xfrm>
            <a:off x="5205107" y="5480920"/>
            <a:ext cx="3783257" cy="354350"/>
            <a:chOff x="3750" y="3084"/>
            <a:chExt cx="1302" cy="234"/>
          </a:xfrm>
        </p:grpSpPr>
        <p:sp>
          <p:nvSpPr>
            <p:cNvPr id="64" name="Rectangle 32"/>
            <p:cNvSpPr>
              <a:spLocks noChangeArrowheads="1"/>
            </p:cNvSpPr>
            <p:nvPr/>
          </p:nvSpPr>
          <p:spPr bwMode="auto">
            <a:xfrm>
              <a:off x="3750" y="3084"/>
              <a:ext cx="1302" cy="234"/>
            </a:xfrm>
            <a:prstGeom prst="rect">
              <a:avLst/>
            </a:prstGeom>
            <a:solidFill>
              <a:schemeClr val="bg1"/>
            </a:solidFill>
            <a:ln w="12700">
              <a:solidFill>
                <a:schemeClr val="tx1"/>
              </a:solidFill>
              <a:miter lim="800000"/>
              <a:headEnd/>
              <a:tailEnd/>
            </a:ln>
            <a:effectLst/>
          </p:spPr>
          <p:txBody>
            <a:bodyPr wrap="none" anchor="ctr"/>
            <a:lstStyle/>
            <a:p>
              <a:endParaRPr lang="zh-CN" altLang="en-US" sz="1600">
                <a:solidFill>
                  <a:srgbClr val="000000"/>
                </a:solidFill>
              </a:endParaRPr>
            </a:p>
          </p:txBody>
        </p:sp>
        <p:grpSp>
          <p:nvGrpSpPr>
            <p:cNvPr id="8" name="Group 33"/>
            <p:cNvGrpSpPr>
              <a:grpSpLocks/>
            </p:cNvGrpSpPr>
            <p:nvPr/>
          </p:nvGrpSpPr>
          <p:grpSpPr bwMode="auto">
            <a:xfrm>
              <a:off x="3783" y="3126"/>
              <a:ext cx="1246" cy="192"/>
              <a:chOff x="3179" y="2478"/>
              <a:chExt cx="1457" cy="274"/>
            </a:xfrm>
          </p:grpSpPr>
          <p:sp>
            <p:nvSpPr>
              <p:cNvPr id="66" name="AutoShape 34"/>
              <p:cNvSpPr>
                <a:spLocks noChangeArrowheads="1"/>
              </p:cNvSpPr>
              <p:nvPr/>
            </p:nvSpPr>
            <p:spPr bwMode="auto">
              <a:xfrm>
                <a:off x="3179" y="2482"/>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67" name="AutoShape 35"/>
              <p:cNvSpPr>
                <a:spLocks noChangeArrowheads="1"/>
              </p:cNvSpPr>
              <p:nvPr/>
            </p:nvSpPr>
            <p:spPr bwMode="auto">
              <a:xfrm>
                <a:off x="3426" y="2483"/>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68" name="AutoShape 36"/>
              <p:cNvSpPr>
                <a:spLocks noChangeArrowheads="1"/>
              </p:cNvSpPr>
              <p:nvPr/>
            </p:nvSpPr>
            <p:spPr bwMode="auto">
              <a:xfrm>
                <a:off x="3673" y="2482"/>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69" name="AutoShape 37"/>
              <p:cNvSpPr>
                <a:spLocks noChangeArrowheads="1"/>
              </p:cNvSpPr>
              <p:nvPr/>
            </p:nvSpPr>
            <p:spPr bwMode="auto">
              <a:xfrm>
                <a:off x="3923" y="2482"/>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70" name="AutoShape 38"/>
              <p:cNvSpPr>
                <a:spLocks noChangeArrowheads="1"/>
              </p:cNvSpPr>
              <p:nvPr/>
            </p:nvSpPr>
            <p:spPr bwMode="auto">
              <a:xfrm>
                <a:off x="4172" y="2478"/>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sp>
            <p:nvSpPr>
              <p:cNvPr id="71" name="AutoShape 39"/>
              <p:cNvSpPr>
                <a:spLocks noChangeArrowheads="1"/>
              </p:cNvSpPr>
              <p:nvPr/>
            </p:nvSpPr>
            <p:spPr bwMode="auto">
              <a:xfrm>
                <a:off x="4422" y="2478"/>
                <a:ext cx="214" cy="269"/>
              </a:xfrm>
              <a:prstGeom prst="can">
                <a:avLst>
                  <a:gd name="adj" fmla="val 31425"/>
                </a:avLst>
              </a:prstGeom>
              <a:noFill/>
              <a:ln w="6350">
                <a:solidFill>
                  <a:schemeClr val="tx1"/>
                </a:solidFill>
                <a:round/>
                <a:headEnd/>
                <a:tailEnd/>
              </a:ln>
              <a:effectLst/>
            </p:spPr>
            <p:txBody>
              <a:bodyPr wrap="none" anchor="ctr"/>
              <a:lstStyle/>
              <a:p>
                <a:endParaRPr lang="zh-CN" altLang="en-US" sz="1600">
                  <a:solidFill>
                    <a:srgbClr val="000000"/>
                  </a:solidFill>
                </a:endParaRPr>
              </a:p>
            </p:txBody>
          </p:sp>
        </p:grpSp>
      </p:grpSp>
      <p:sp>
        <p:nvSpPr>
          <p:cNvPr id="72" name="Text Box 40"/>
          <p:cNvSpPr txBox="1">
            <a:spLocks noChangeArrowheads="1"/>
          </p:cNvSpPr>
          <p:nvPr/>
        </p:nvSpPr>
        <p:spPr bwMode="auto">
          <a:xfrm>
            <a:off x="3487821" y="3040654"/>
            <a:ext cx="1952649" cy="338542"/>
          </a:xfrm>
          <a:prstGeom prst="rect">
            <a:avLst/>
          </a:prstGeom>
          <a:noFill/>
          <a:ln w="12700" algn="ctr">
            <a:noFill/>
            <a:miter lim="800000"/>
            <a:headEnd/>
            <a:tailEnd/>
          </a:ln>
          <a:effectLst/>
        </p:spPr>
        <p:txBody>
          <a:bodyPr lIns="91427" tIns="45714" rIns="91427" bIns="45714">
            <a:spAutoFit/>
          </a:bodyPr>
          <a:lstStyle/>
          <a:p>
            <a:pPr algn="ctr">
              <a:spcBef>
                <a:spcPct val="50000"/>
              </a:spcBef>
              <a:buClrTx/>
              <a:buFontTx/>
              <a:buNone/>
            </a:pPr>
            <a:r>
              <a:rPr lang="en-US" altLang="zh-CN" sz="1600" dirty="0">
                <a:solidFill>
                  <a:srgbClr val="000000"/>
                </a:solidFill>
              </a:rPr>
              <a:t>FC</a:t>
            </a:r>
            <a:r>
              <a:rPr lang="zh-CN" altLang="en-US" sz="1600" dirty="0">
                <a:solidFill>
                  <a:srgbClr val="000000"/>
                </a:solidFill>
              </a:rPr>
              <a:t>交换机</a:t>
            </a:r>
          </a:p>
        </p:txBody>
      </p:sp>
      <p:sp>
        <p:nvSpPr>
          <p:cNvPr id="73" name="Line 41"/>
          <p:cNvSpPr>
            <a:spLocks noChangeShapeType="1"/>
          </p:cNvSpPr>
          <p:nvPr/>
        </p:nvSpPr>
        <p:spPr bwMode="auto">
          <a:xfrm flipH="1">
            <a:off x="6190148" y="2468244"/>
            <a:ext cx="854284" cy="572410"/>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74" name="Line 42"/>
          <p:cNvSpPr>
            <a:spLocks noChangeShapeType="1"/>
          </p:cNvSpPr>
          <p:nvPr/>
        </p:nvSpPr>
        <p:spPr bwMode="auto">
          <a:xfrm flipH="1">
            <a:off x="6155279" y="2486418"/>
            <a:ext cx="2458245" cy="558781"/>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75" name="Line 43"/>
          <p:cNvSpPr>
            <a:spLocks noChangeShapeType="1"/>
          </p:cNvSpPr>
          <p:nvPr/>
        </p:nvSpPr>
        <p:spPr bwMode="auto">
          <a:xfrm>
            <a:off x="7079299" y="2477331"/>
            <a:ext cx="1037346" cy="595124"/>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76" name="Line 44"/>
          <p:cNvSpPr>
            <a:spLocks noChangeShapeType="1"/>
          </p:cNvSpPr>
          <p:nvPr/>
        </p:nvSpPr>
        <p:spPr bwMode="auto">
          <a:xfrm>
            <a:off x="5353296" y="2495503"/>
            <a:ext cx="2745913" cy="572410"/>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77" name="Line 45"/>
          <p:cNvSpPr>
            <a:spLocks noChangeShapeType="1"/>
          </p:cNvSpPr>
          <p:nvPr/>
        </p:nvSpPr>
        <p:spPr bwMode="auto">
          <a:xfrm>
            <a:off x="5335865" y="2477332"/>
            <a:ext cx="819415" cy="554238"/>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78" name="Line 46"/>
          <p:cNvSpPr>
            <a:spLocks noChangeShapeType="1"/>
          </p:cNvSpPr>
          <p:nvPr/>
        </p:nvSpPr>
        <p:spPr bwMode="auto">
          <a:xfrm flipH="1">
            <a:off x="8081778" y="2497017"/>
            <a:ext cx="528842" cy="561810"/>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79" name="Text Box 47"/>
          <p:cNvSpPr txBox="1">
            <a:spLocks noChangeArrowheads="1"/>
          </p:cNvSpPr>
          <p:nvPr/>
        </p:nvSpPr>
        <p:spPr bwMode="auto">
          <a:xfrm>
            <a:off x="2999657" y="1968520"/>
            <a:ext cx="1952649" cy="338542"/>
          </a:xfrm>
          <a:prstGeom prst="rect">
            <a:avLst/>
          </a:prstGeom>
          <a:noFill/>
          <a:ln w="12700" algn="ctr">
            <a:noFill/>
            <a:miter lim="800000"/>
            <a:headEnd/>
            <a:tailEnd/>
          </a:ln>
          <a:effectLst/>
        </p:spPr>
        <p:txBody>
          <a:bodyPr lIns="91427" tIns="45714" rIns="91427" bIns="45714">
            <a:spAutoFit/>
          </a:bodyPr>
          <a:lstStyle/>
          <a:p>
            <a:pPr algn="ctr">
              <a:spcBef>
                <a:spcPct val="50000"/>
              </a:spcBef>
              <a:buClrTx/>
              <a:buFontTx/>
              <a:buNone/>
            </a:pPr>
            <a:r>
              <a:rPr lang="zh-CN" altLang="en-US" sz="1600" dirty="0">
                <a:solidFill>
                  <a:srgbClr val="000000"/>
                </a:solidFill>
              </a:rPr>
              <a:t>服务器</a:t>
            </a:r>
          </a:p>
        </p:txBody>
      </p:sp>
      <p:pic>
        <p:nvPicPr>
          <p:cNvPr id="80" name="Picture 48" descr="BoxDrive"/>
          <p:cNvPicPr>
            <a:picLocks noChangeAspect="1" noChangeArrowheads="1"/>
          </p:cNvPicPr>
          <p:nvPr/>
        </p:nvPicPr>
        <p:blipFill>
          <a:blip r:embed="rId3" cstate="print"/>
          <a:srcRect/>
          <a:stretch>
            <a:fillRect/>
          </a:stretch>
        </p:blipFill>
        <p:spPr bwMode="gray">
          <a:xfrm>
            <a:off x="5364920" y="2986139"/>
            <a:ext cx="1534224" cy="440665"/>
          </a:xfrm>
          <a:prstGeom prst="rect">
            <a:avLst/>
          </a:prstGeom>
          <a:noFill/>
        </p:spPr>
      </p:pic>
      <p:pic>
        <p:nvPicPr>
          <p:cNvPr id="81" name="Picture 49" descr="BoxDrive"/>
          <p:cNvPicPr>
            <a:picLocks noChangeAspect="1" noChangeArrowheads="1"/>
          </p:cNvPicPr>
          <p:nvPr/>
        </p:nvPicPr>
        <p:blipFill>
          <a:blip r:embed="rId3" cstate="print"/>
          <a:srcRect/>
          <a:stretch>
            <a:fillRect/>
          </a:stretch>
        </p:blipFill>
        <p:spPr bwMode="gray">
          <a:xfrm>
            <a:off x="7247829" y="2986139"/>
            <a:ext cx="1534224" cy="440665"/>
          </a:xfrm>
          <a:prstGeom prst="rect">
            <a:avLst/>
          </a:prstGeom>
          <a:noFill/>
        </p:spPr>
      </p:pic>
      <p:grpSp>
        <p:nvGrpSpPr>
          <p:cNvPr id="9" name="组合 521"/>
          <p:cNvGrpSpPr/>
          <p:nvPr/>
        </p:nvGrpSpPr>
        <p:grpSpPr>
          <a:xfrm>
            <a:off x="4766341" y="1533710"/>
            <a:ext cx="1115799" cy="930394"/>
            <a:chOff x="-909638" y="971550"/>
            <a:chExt cx="909638" cy="2039938"/>
          </a:xfrm>
          <a:solidFill>
            <a:schemeClr val="tx1">
              <a:lumMod val="50000"/>
              <a:lumOff val="50000"/>
            </a:schemeClr>
          </a:solidFill>
        </p:grpSpPr>
        <p:sp>
          <p:nvSpPr>
            <p:cNvPr id="56"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3"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5"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86"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87"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10" name="组合 521"/>
          <p:cNvGrpSpPr/>
          <p:nvPr/>
        </p:nvGrpSpPr>
        <p:grpSpPr>
          <a:xfrm>
            <a:off x="6495832" y="1520788"/>
            <a:ext cx="1115799" cy="930394"/>
            <a:chOff x="-909638" y="971550"/>
            <a:chExt cx="909638" cy="2039938"/>
          </a:xfrm>
          <a:solidFill>
            <a:schemeClr val="tx1">
              <a:lumMod val="50000"/>
              <a:lumOff val="50000"/>
            </a:schemeClr>
          </a:solidFill>
        </p:grpSpPr>
        <p:sp>
          <p:nvSpPr>
            <p:cNvPr id="89"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0"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1"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2"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3"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11" name="组合 521"/>
          <p:cNvGrpSpPr/>
          <p:nvPr/>
        </p:nvGrpSpPr>
        <p:grpSpPr>
          <a:xfrm>
            <a:off x="8076546" y="1533710"/>
            <a:ext cx="1115799" cy="930394"/>
            <a:chOff x="-909638" y="971550"/>
            <a:chExt cx="909638" cy="2039938"/>
          </a:xfrm>
          <a:solidFill>
            <a:schemeClr val="tx1">
              <a:lumMod val="50000"/>
              <a:lumOff val="50000"/>
            </a:schemeClr>
          </a:solidFill>
        </p:grpSpPr>
        <p:sp>
          <p:nvSpPr>
            <p:cNvPr id="95"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6"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7"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8"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99"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spTree>
    <p:extLst>
      <p:ext uri="{BB962C8B-B14F-4D97-AF65-F5344CB8AC3E}">
        <p14:creationId xmlns:p14="http://schemas.microsoft.com/office/powerpoint/2010/main" val="1077007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8092938" y="3164050"/>
            <a:ext cx="0" cy="1023719"/>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8" name="Line 4"/>
          <p:cNvSpPr>
            <a:spLocks noChangeShapeType="1"/>
          </p:cNvSpPr>
          <p:nvPr/>
        </p:nvSpPr>
        <p:spPr bwMode="auto">
          <a:xfrm>
            <a:off x="7949185" y="3137687"/>
            <a:ext cx="0" cy="1076441"/>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9" name="Line 5"/>
          <p:cNvSpPr>
            <a:spLocks noChangeShapeType="1"/>
          </p:cNvSpPr>
          <p:nvPr/>
        </p:nvSpPr>
        <p:spPr bwMode="auto">
          <a:xfrm>
            <a:off x="6335938" y="3146473"/>
            <a:ext cx="0" cy="1023719"/>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10" name="Line 6"/>
          <p:cNvSpPr>
            <a:spLocks noChangeShapeType="1"/>
          </p:cNvSpPr>
          <p:nvPr/>
        </p:nvSpPr>
        <p:spPr bwMode="auto">
          <a:xfrm>
            <a:off x="6192181" y="3120111"/>
            <a:ext cx="0" cy="1076441"/>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11" name="Text Box 7"/>
          <p:cNvSpPr txBox="1">
            <a:spLocks noChangeArrowheads="1"/>
          </p:cNvSpPr>
          <p:nvPr/>
        </p:nvSpPr>
        <p:spPr bwMode="auto">
          <a:xfrm>
            <a:off x="6682266" y="3418879"/>
            <a:ext cx="800193" cy="338542"/>
          </a:xfrm>
          <a:prstGeom prst="rect">
            <a:avLst/>
          </a:prstGeom>
          <a:noFill/>
          <a:ln w="12700" algn="ctr">
            <a:noFill/>
            <a:miter lim="800000"/>
            <a:headEnd/>
            <a:tailEnd/>
          </a:ln>
          <a:effectLst/>
        </p:spPr>
        <p:txBody>
          <a:bodyPr wrap="none" lIns="91427" tIns="45714" rIns="91427" bIns="45714">
            <a:spAutoFit/>
          </a:bodyPr>
          <a:lstStyle/>
          <a:p>
            <a:pPr algn="ctr">
              <a:spcBef>
                <a:spcPct val="50000"/>
              </a:spcBef>
              <a:buClrTx/>
              <a:buFontTx/>
              <a:buNone/>
            </a:pPr>
            <a:r>
              <a:rPr lang="en-US" altLang="zh-CN" sz="1600" dirty="0">
                <a:solidFill>
                  <a:srgbClr val="000000"/>
                </a:solidFill>
              </a:rPr>
              <a:t>IP</a:t>
            </a:r>
            <a:r>
              <a:rPr lang="zh-CN" altLang="en-US" sz="1600" dirty="0">
                <a:solidFill>
                  <a:srgbClr val="000000"/>
                </a:solidFill>
              </a:rPr>
              <a:t>链路</a:t>
            </a:r>
          </a:p>
        </p:txBody>
      </p:sp>
      <p:sp>
        <p:nvSpPr>
          <p:cNvPr id="12" name="Text Box 8"/>
          <p:cNvSpPr txBox="1">
            <a:spLocks noChangeArrowheads="1"/>
          </p:cNvSpPr>
          <p:nvPr/>
        </p:nvSpPr>
        <p:spPr bwMode="auto">
          <a:xfrm>
            <a:off x="6288021" y="5677157"/>
            <a:ext cx="1788948" cy="338542"/>
          </a:xfrm>
          <a:prstGeom prst="rect">
            <a:avLst/>
          </a:prstGeom>
          <a:noFill/>
          <a:ln w="12700" algn="ctr">
            <a:noFill/>
            <a:miter lim="800000"/>
            <a:headEnd/>
            <a:tailEnd/>
          </a:ln>
          <a:effectLst/>
        </p:spPr>
        <p:txBody>
          <a:bodyPr lIns="91427" tIns="45714" rIns="91427" bIns="45714">
            <a:spAutoFit/>
          </a:bodyPr>
          <a:lstStyle/>
          <a:p>
            <a:pPr algn="ctr">
              <a:spcBef>
                <a:spcPct val="50000"/>
              </a:spcBef>
              <a:buClrTx/>
              <a:buFontTx/>
              <a:buNone/>
            </a:pPr>
            <a:r>
              <a:rPr lang="zh-CN" altLang="en-US" sz="1600" dirty="0">
                <a:solidFill>
                  <a:srgbClr val="000000"/>
                </a:solidFill>
              </a:rPr>
              <a:t>磁盘阵列</a:t>
            </a:r>
          </a:p>
        </p:txBody>
      </p:sp>
      <p:sp>
        <p:nvSpPr>
          <p:cNvPr id="15" name="Text Box 11"/>
          <p:cNvSpPr txBox="1">
            <a:spLocks noChangeArrowheads="1"/>
          </p:cNvSpPr>
          <p:nvPr/>
        </p:nvSpPr>
        <p:spPr bwMode="auto">
          <a:xfrm>
            <a:off x="5425492" y="3954905"/>
            <a:ext cx="3458099" cy="584763"/>
          </a:xfrm>
          <a:prstGeom prst="rect">
            <a:avLst/>
          </a:prstGeom>
          <a:solidFill>
            <a:schemeClr val="bg1"/>
          </a:solidFill>
          <a:ln w="12700">
            <a:solidFill>
              <a:schemeClr val="tx1"/>
            </a:solidFill>
            <a:miter lim="800000"/>
            <a:headEnd/>
            <a:tailEnd/>
          </a:ln>
          <a:effectLst/>
        </p:spPr>
        <p:txBody>
          <a:bodyPr wrap="square" lIns="91427" tIns="45714" rIns="91427" bIns="45714">
            <a:spAutoFit/>
          </a:bodyPr>
          <a:lstStyle/>
          <a:p>
            <a:pPr algn="ctr"/>
            <a:r>
              <a:rPr lang="en-US" altLang="zh-CN" sz="1600" dirty="0" err="1">
                <a:solidFill>
                  <a:srgbClr val="000000"/>
                </a:solidFill>
              </a:rPr>
              <a:t>iSCSI</a:t>
            </a:r>
            <a:r>
              <a:rPr lang="zh-CN" altLang="en-US" sz="1600" dirty="0">
                <a:solidFill>
                  <a:srgbClr val="000000"/>
                </a:solidFill>
              </a:rPr>
              <a:t>存储</a:t>
            </a:r>
          </a:p>
          <a:p>
            <a:pPr algn="ctr"/>
            <a:r>
              <a:rPr lang="zh-CN" altLang="en-US" sz="1600" dirty="0">
                <a:solidFill>
                  <a:srgbClr val="000000"/>
                </a:solidFill>
              </a:rPr>
              <a:t>控制器</a:t>
            </a:r>
          </a:p>
        </p:txBody>
      </p:sp>
      <p:grpSp>
        <p:nvGrpSpPr>
          <p:cNvPr id="2" name="Group 12"/>
          <p:cNvGrpSpPr>
            <a:grpSpLocks/>
          </p:cNvGrpSpPr>
          <p:nvPr/>
        </p:nvGrpSpPr>
        <p:grpSpPr bwMode="auto">
          <a:xfrm>
            <a:off x="5417504" y="4601452"/>
            <a:ext cx="3466086" cy="342704"/>
            <a:chOff x="3750" y="3084"/>
            <a:chExt cx="1302" cy="234"/>
          </a:xfrm>
          <a:solidFill>
            <a:srgbClr val="C00000"/>
          </a:solidFill>
        </p:grpSpPr>
        <p:sp>
          <p:nvSpPr>
            <p:cNvPr id="17" name="Rectangle 13"/>
            <p:cNvSpPr>
              <a:spLocks noChangeArrowheads="1"/>
            </p:cNvSpPr>
            <p:nvPr/>
          </p:nvSpPr>
          <p:spPr bwMode="auto">
            <a:xfrm>
              <a:off x="3750" y="3084"/>
              <a:ext cx="1302" cy="234"/>
            </a:xfrm>
            <a:prstGeom prst="rect">
              <a:avLst/>
            </a:prstGeom>
            <a:grpFill/>
            <a:ln w="12700">
              <a:solidFill>
                <a:srgbClr val="FFFF00"/>
              </a:solidFill>
              <a:miter lim="800000"/>
              <a:headEnd/>
              <a:tailEnd/>
            </a:ln>
            <a:effectLst/>
          </p:spPr>
          <p:txBody>
            <a:bodyPr wrap="none" anchor="ctr"/>
            <a:lstStyle/>
            <a:p>
              <a:pPr algn="ctr"/>
              <a:endParaRPr lang="zh-CN" altLang="en-US" sz="1600">
                <a:solidFill>
                  <a:srgbClr val="000000"/>
                </a:solidFill>
              </a:endParaRPr>
            </a:p>
          </p:txBody>
        </p:sp>
        <p:grpSp>
          <p:nvGrpSpPr>
            <p:cNvPr id="3" name="Group 14"/>
            <p:cNvGrpSpPr>
              <a:grpSpLocks/>
            </p:cNvGrpSpPr>
            <p:nvPr/>
          </p:nvGrpSpPr>
          <p:grpSpPr bwMode="auto">
            <a:xfrm>
              <a:off x="3783" y="3126"/>
              <a:ext cx="1246" cy="192"/>
              <a:chOff x="3179" y="2478"/>
              <a:chExt cx="1457" cy="274"/>
            </a:xfrm>
            <a:grpFill/>
          </p:grpSpPr>
          <p:sp>
            <p:nvSpPr>
              <p:cNvPr id="19" name="AutoShape 15"/>
              <p:cNvSpPr>
                <a:spLocks noChangeArrowheads="1"/>
              </p:cNvSpPr>
              <p:nvPr/>
            </p:nvSpPr>
            <p:spPr bwMode="auto">
              <a:xfrm>
                <a:off x="3179"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20" name="AutoShape 16"/>
              <p:cNvSpPr>
                <a:spLocks noChangeArrowheads="1"/>
              </p:cNvSpPr>
              <p:nvPr/>
            </p:nvSpPr>
            <p:spPr bwMode="auto">
              <a:xfrm>
                <a:off x="3426" y="2483"/>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21" name="AutoShape 17"/>
              <p:cNvSpPr>
                <a:spLocks noChangeArrowheads="1"/>
              </p:cNvSpPr>
              <p:nvPr/>
            </p:nvSpPr>
            <p:spPr bwMode="auto">
              <a:xfrm>
                <a:off x="3673"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22" name="AutoShape 18"/>
              <p:cNvSpPr>
                <a:spLocks noChangeArrowheads="1"/>
              </p:cNvSpPr>
              <p:nvPr/>
            </p:nvSpPr>
            <p:spPr bwMode="auto">
              <a:xfrm>
                <a:off x="3923" y="2482"/>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23" name="AutoShape 19"/>
              <p:cNvSpPr>
                <a:spLocks noChangeArrowheads="1"/>
              </p:cNvSpPr>
              <p:nvPr/>
            </p:nvSpPr>
            <p:spPr bwMode="auto">
              <a:xfrm>
                <a:off x="4172" y="2478"/>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sp>
            <p:nvSpPr>
              <p:cNvPr id="24" name="AutoShape 20"/>
              <p:cNvSpPr>
                <a:spLocks noChangeArrowheads="1"/>
              </p:cNvSpPr>
              <p:nvPr/>
            </p:nvSpPr>
            <p:spPr bwMode="auto">
              <a:xfrm>
                <a:off x="4422" y="2478"/>
                <a:ext cx="214" cy="269"/>
              </a:xfrm>
              <a:prstGeom prst="can">
                <a:avLst>
                  <a:gd name="adj" fmla="val 31425"/>
                </a:avLst>
              </a:prstGeom>
              <a:grpFill/>
              <a:ln w="6350">
                <a:solidFill>
                  <a:srgbClr val="FFFF00"/>
                </a:solidFill>
                <a:round/>
                <a:headEnd/>
                <a:tailEnd/>
              </a:ln>
              <a:effectLst/>
            </p:spPr>
            <p:txBody>
              <a:bodyPr wrap="none" anchor="ctr"/>
              <a:lstStyle/>
              <a:p>
                <a:pPr algn="ctr"/>
                <a:endParaRPr lang="zh-CN" altLang="en-US" sz="1600">
                  <a:solidFill>
                    <a:srgbClr val="000000"/>
                  </a:solidFill>
                </a:endParaRPr>
              </a:p>
            </p:txBody>
          </p:sp>
        </p:grpSp>
      </p:grpSp>
      <p:grpSp>
        <p:nvGrpSpPr>
          <p:cNvPr id="4" name="Group 21"/>
          <p:cNvGrpSpPr>
            <a:grpSpLocks/>
          </p:cNvGrpSpPr>
          <p:nvPr/>
        </p:nvGrpSpPr>
        <p:grpSpPr bwMode="auto">
          <a:xfrm>
            <a:off x="5417504" y="4935369"/>
            <a:ext cx="3466086" cy="342704"/>
            <a:chOff x="3750" y="3084"/>
            <a:chExt cx="1302" cy="234"/>
          </a:xfrm>
          <a:solidFill>
            <a:schemeClr val="bg1">
              <a:lumMod val="85000"/>
            </a:schemeClr>
          </a:solidFill>
        </p:grpSpPr>
        <p:sp>
          <p:nvSpPr>
            <p:cNvPr id="26" name="Rectangle 22"/>
            <p:cNvSpPr>
              <a:spLocks noChangeArrowheads="1"/>
            </p:cNvSpPr>
            <p:nvPr/>
          </p:nvSpPr>
          <p:spPr bwMode="auto">
            <a:xfrm>
              <a:off x="3750" y="3084"/>
              <a:ext cx="1302" cy="234"/>
            </a:xfrm>
            <a:prstGeom prst="rect">
              <a:avLst/>
            </a:prstGeom>
            <a:grpFill/>
            <a:ln w="12700">
              <a:solidFill>
                <a:schemeClr val="tx1"/>
              </a:solidFill>
              <a:miter lim="800000"/>
              <a:headEnd/>
              <a:tailEnd/>
            </a:ln>
            <a:effectLst/>
          </p:spPr>
          <p:txBody>
            <a:bodyPr wrap="none" anchor="ctr"/>
            <a:lstStyle/>
            <a:p>
              <a:pPr algn="ctr"/>
              <a:endParaRPr lang="zh-CN" altLang="en-US" sz="1600">
                <a:solidFill>
                  <a:srgbClr val="000000"/>
                </a:solidFill>
              </a:endParaRPr>
            </a:p>
          </p:txBody>
        </p:sp>
        <p:grpSp>
          <p:nvGrpSpPr>
            <p:cNvPr id="5" name="Group 23"/>
            <p:cNvGrpSpPr>
              <a:grpSpLocks/>
            </p:cNvGrpSpPr>
            <p:nvPr/>
          </p:nvGrpSpPr>
          <p:grpSpPr bwMode="auto">
            <a:xfrm>
              <a:off x="3783" y="3126"/>
              <a:ext cx="1246" cy="192"/>
              <a:chOff x="3179" y="2478"/>
              <a:chExt cx="1457" cy="274"/>
            </a:xfrm>
            <a:grpFill/>
          </p:grpSpPr>
          <p:sp>
            <p:nvSpPr>
              <p:cNvPr id="28" name="AutoShape 24"/>
              <p:cNvSpPr>
                <a:spLocks noChangeArrowheads="1"/>
              </p:cNvSpPr>
              <p:nvPr/>
            </p:nvSpPr>
            <p:spPr bwMode="auto">
              <a:xfrm>
                <a:off x="3179"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29" name="AutoShape 25"/>
              <p:cNvSpPr>
                <a:spLocks noChangeArrowheads="1"/>
              </p:cNvSpPr>
              <p:nvPr/>
            </p:nvSpPr>
            <p:spPr bwMode="auto">
              <a:xfrm>
                <a:off x="3426" y="2483"/>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0" name="AutoShape 26"/>
              <p:cNvSpPr>
                <a:spLocks noChangeArrowheads="1"/>
              </p:cNvSpPr>
              <p:nvPr/>
            </p:nvSpPr>
            <p:spPr bwMode="auto">
              <a:xfrm>
                <a:off x="3673"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1" name="AutoShape 27"/>
              <p:cNvSpPr>
                <a:spLocks noChangeArrowheads="1"/>
              </p:cNvSpPr>
              <p:nvPr/>
            </p:nvSpPr>
            <p:spPr bwMode="auto">
              <a:xfrm>
                <a:off x="3923" y="2482"/>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2" name="AutoShape 28"/>
              <p:cNvSpPr>
                <a:spLocks noChangeArrowheads="1"/>
              </p:cNvSpPr>
              <p:nvPr/>
            </p:nvSpPr>
            <p:spPr bwMode="auto">
              <a:xfrm>
                <a:off x="4172" y="2478"/>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3" name="AutoShape 29"/>
              <p:cNvSpPr>
                <a:spLocks noChangeArrowheads="1"/>
              </p:cNvSpPr>
              <p:nvPr/>
            </p:nvSpPr>
            <p:spPr bwMode="auto">
              <a:xfrm>
                <a:off x="4422" y="2478"/>
                <a:ext cx="214" cy="269"/>
              </a:xfrm>
              <a:prstGeom prst="can">
                <a:avLst>
                  <a:gd name="adj" fmla="val 31425"/>
                </a:avLst>
              </a:prstGeom>
              <a:grpFill/>
              <a:ln w="6350">
                <a:solidFill>
                  <a:schemeClr val="tx1"/>
                </a:solidFill>
                <a:round/>
                <a:headEnd/>
                <a:tailEnd/>
              </a:ln>
              <a:effectLst/>
            </p:spPr>
            <p:txBody>
              <a:bodyPr wrap="none" anchor="ctr"/>
              <a:lstStyle/>
              <a:p>
                <a:pPr algn="ctr"/>
                <a:endParaRPr lang="zh-CN" altLang="en-US" sz="1600">
                  <a:solidFill>
                    <a:srgbClr val="000000"/>
                  </a:solidFill>
                </a:endParaRPr>
              </a:p>
            </p:txBody>
          </p:sp>
        </p:grpSp>
      </p:grpSp>
      <p:grpSp>
        <p:nvGrpSpPr>
          <p:cNvPr id="6" name="Group 30"/>
          <p:cNvGrpSpPr>
            <a:grpSpLocks/>
          </p:cNvGrpSpPr>
          <p:nvPr/>
        </p:nvGrpSpPr>
        <p:grpSpPr bwMode="auto">
          <a:xfrm>
            <a:off x="5417504" y="5278073"/>
            <a:ext cx="3466086" cy="342704"/>
            <a:chOff x="3750" y="3084"/>
            <a:chExt cx="1302" cy="234"/>
          </a:xfrm>
        </p:grpSpPr>
        <p:sp>
          <p:nvSpPr>
            <p:cNvPr id="35" name="Rectangle 31"/>
            <p:cNvSpPr>
              <a:spLocks noChangeArrowheads="1"/>
            </p:cNvSpPr>
            <p:nvPr/>
          </p:nvSpPr>
          <p:spPr bwMode="auto">
            <a:xfrm>
              <a:off x="3750" y="3084"/>
              <a:ext cx="1302" cy="234"/>
            </a:xfrm>
            <a:prstGeom prst="rect">
              <a:avLst/>
            </a:prstGeom>
            <a:solidFill>
              <a:schemeClr val="bg1"/>
            </a:solidFill>
            <a:ln w="12700">
              <a:solidFill>
                <a:schemeClr val="tx1"/>
              </a:solidFill>
              <a:miter lim="800000"/>
              <a:headEnd/>
              <a:tailEnd/>
            </a:ln>
            <a:effectLst/>
          </p:spPr>
          <p:txBody>
            <a:bodyPr wrap="none" anchor="ctr"/>
            <a:lstStyle/>
            <a:p>
              <a:pPr algn="ctr"/>
              <a:endParaRPr lang="zh-CN" altLang="en-US" sz="1600">
                <a:solidFill>
                  <a:srgbClr val="000000"/>
                </a:solidFill>
              </a:endParaRPr>
            </a:p>
          </p:txBody>
        </p:sp>
        <p:grpSp>
          <p:nvGrpSpPr>
            <p:cNvPr id="13" name="Group 32"/>
            <p:cNvGrpSpPr>
              <a:grpSpLocks/>
            </p:cNvGrpSpPr>
            <p:nvPr/>
          </p:nvGrpSpPr>
          <p:grpSpPr bwMode="auto">
            <a:xfrm>
              <a:off x="3783" y="3126"/>
              <a:ext cx="1246" cy="192"/>
              <a:chOff x="3179" y="2478"/>
              <a:chExt cx="1457" cy="274"/>
            </a:xfrm>
          </p:grpSpPr>
          <p:sp>
            <p:nvSpPr>
              <p:cNvPr id="37" name="AutoShape 33"/>
              <p:cNvSpPr>
                <a:spLocks noChangeArrowheads="1"/>
              </p:cNvSpPr>
              <p:nvPr/>
            </p:nvSpPr>
            <p:spPr bwMode="auto">
              <a:xfrm>
                <a:off x="3179" y="2482"/>
                <a:ext cx="214" cy="269"/>
              </a:xfrm>
              <a:prstGeom prst="can">
                <a:avLst>
                  <a:gd name="adj" fmla="val 31425"/>
                </a:avLst>
              </a:prstGeom>
              <a:no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8" name="AutoShape 34"/>
              <p:cNvSpPr>
                <a:spLocks noChangeArrowheads="1"/>
              </p:cNvSpPr>
              <p:nvPr/>
            </p:nvSpPr>
            <p:spPr bwMode="auto">
              <a:xfrm>
                <a:off x="3426" y="2483"/>
                <a:ext cx="214" cy="269"/>
              </a:xfrm>
              <a:prstGeom prst="can">
                <a:avLst>
                  <a:gd name="adj" fmla="val 31425"/>
                </a:avLst>
              </a:prstGeom>
              <a:no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39" name="AutoShape 35"/>
              <p:cNvSpPr>
                <a:spLocks noChangeArrowheads="1"/>
              </p:cNvSpPr>
              <p:nvPr/>
            </p:nvSpPr>
            <p:spPr bwMode="auto">
              <a:xfrm>
                <a:off x="3673" y="2482"/>
                <a:ext cx="214" cy="269"/>
              </a:xfrm>
              <a:prstGeom prst="can">
                <a:avLst>
                  <a:gd name="adj" fmla="val 31425"/>
                </a:avLst>
              </a:prstGeom>
              <a:no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40" name="AutoShape 36"/>
              <p:cNvSpPr>
                <a:spLocks noChangeArrowheads="1"/>
              </p:cNvSpPr>
              <p:nvPr/>
            </p:nvSpPr>
            <p:spPr bwMode="auto">
              <a:xfrm>
                <a:off x="3923" y="2482"/>
                <a:ext cx="214" cy="269"/>
              </a:xfrm>
              <a:prstGeom prst="can">
                <a:avLst>
                  <a:gd name="adj" fmla="val 31425"/>
                </a:avLst>
              </a:prstGeom>
              <a:no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41" name="AutoShape 37"/>
              <p:cNvSpPr>
                <a:spLocks noChangeArrowheads="1"/>
              </p:cNvSpPr>
              <p:nvPr/>
            </p:nvSpPr>
            <p:spPr bwMode="auto">
              <a:xfrm>
                <a:off x="4172" y="2478"/>
                <a:ext cx="214" cy="269"/>
              </a:xfrm>
              <a:prstGeom prst="can">
                <a:avLst>
                  <a:gd name="adj" fmla="val 31425"/>
                </a:avLst>
              </a:prstGeom>
              <a:noFill/>
              <a:ln w="6350">
                <a:solidFill>
                  <a:schemeClr val="tx1"/>
                </a:solidFill>
                <a:round/>
                <a:headEnd/>
                <a:tailEnd/>
              </a:ln>
              <a:effectLst/>
            </p:spPr>
            <p:txBody>
              <a:bodyPr wrap="none" anchor="ctr"/>
              <a:lstStyle/>
              <a:p>
                <a:pPr algn="ctr"/>
                <a:endParaRPr lang="zh-CN" altLang="en-US" sz="1600">
                  <a:solidFill>
                    <a:srgbClr val="000000"/>
                  </a:solidFill>
                </a:endParaRPr>
              </a:p>
            </p:txBody>
          </p:sp>
          <p:sp>
            <p:nvSpPr>
              <p:cNvPr id="42" name="AutoShape 38"/>
              <p:cNvSpPr>
                <a:spLocks noChangeArrowheads="1"/>
              </p:cNvSpPr>
              <p:nvPr/>
            </p:nvSpPr>
            <p:spPr bwMode="auto">
              <a:xfrm>
                <a:off x="4422" y="2478"/>
                <a:ext cx="214" cy="269"/>
              </a:xfrm>
              <a:prstGeom prst="can">
                <a:avLst>
                  <a:gd name="adj" fmla="val 31425"/>
                </a:avLst>
              </a:prstGeom>
              <a:noFill/>
              <a:ln w="6350">
                <a:solidFill>
                  <a:schemeClr val="tx1"/>
                </a:solidFill>
                <a:round/>
                <a:headEnd/>
                <a:tailEnd/>
              </a:ln>
              <a:effectLst/>
            </p:spPr>
            <p:txBody>
              <a:bodyPr wrap="none" anchor="ctr"/>
              <a:lstStyle/>
              <a:p>
                <a:pPr algn="ctr"/>
                <a:endParaRPr lang="zh-CN" altLang="en-US" sz="1600">
                  <a:solidFill>
                    <a:srgbClr val="000000"/>
                  </a:solidFill>
                </a:endParaRPr>
              </a:p>
            </p:txBody>
          </p:sp>
        </p:grpSp>
      </p:grpSp>
      <p:sp>
        <p:nvSpPr>
          <p:cNvPr id="43" name="Text Box 39"/>
          <p:cNvSpPr txBox="1">
            <a:spLocks noChangeArrowheads="1"/>
          </p:cNvSpPr>
          <p:nvPr/>
        </p:nvSpPr>
        <p:spPr bwMode="auto">
          <a:xfrm>
            <a:off x="4124474" y="2960475"/>
            <a:ext cx="1415746" cy="338542"/>
          </a:xfrm>
          <a:prstGeom prst="rect">
            <a:avLst/>
          </a:prstGeom>
          <a:noFill/>
          <a:ln w="12700" algn="ctr">
            <a:noFill/>
            <a:miter lim="800000"/>
            <a:headEnd/>
            <a:tailEnd/>
          </a:ln>
          <a:effectLst/>
        </p:spPr>
        <p:txBody>
          <a:bodyPr wrap="none" lIns="91427" tIns="45714" rIns="91427" bIns="45714">
            <a:spAutoFit/>
          </a:bodyPr>
          <a:lstStyle/>
          <a:p>
            <a:pPr algn="ctr">
              <a:spcBef>
                <a:spcPct val="50000"/>
              </a:spcBef>
              <a:buClrTx/>
              <a:buFontTx/>
              <a:buNone/>
            </a:pPr>
            <a:r>
              <a:rPr lang="zh-CN" altLang="en-US" sz="1600" dirty="0">
                <a:solidFill>
                  <a:srgbClr val="000000"/>
                </a:solidFill>
              </a:rPr>
              <a:t>以太网交换机</a:t>
            </a:r>
          </a:p>
        </p:txBody>
      </p:sp>
      <p:sp>
        <p:nvSpPr>
          <p:cNvPr id="44" name="Line 40"/>
          <p:cNvSpPr>
            <a:spLocks noChangeShapeType="1"/>
          </p:cNvSpPr>
          <p:nvPr/>
        </p:nvSpPr>
        <p:spPr bwMode="auto">
          <a:xfrm flipH="1">
            <a:off x="6319967" y="2364406"/>
            <a:ext cx="782665" cy="553599"/>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45" name="Line 41"/>
          <p:cNvSpPr>
            <a:spLocks noChangeShapeType="1"/>
          </p:cNvSpPr>
          <p:nvPr/>
        </p:nvSpPr>
        <p:spPr bwMode="auto">
          <a:xfrm flipH="1">
            <a:off x="6288021" y="2381982"/>
            <a:ext cx="2252158" cy="540417"/>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46" name="Line 42"/>
          <p:cNvSpPr>
            <a:spLocks noChangeShapeType="1"/>
          </p:cNvSpPr>
          <p:nvPr/>
        </p:nvSpPr>
        <p:spPr bwMode="auto">
          <a:xfrm>
            <a:off x="7134577" y="2373193"/>
            <a:ext cx="950378" cy="575566"/>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47" name="Line 43"/>
          <p:cNvSpPr>
            <a:spLocks noChangeShapeType="1"/>
          </p:cNvSpPr>
          <p:nvPr/>
        </p:nvSpPr>
        <p:spPr bwMode="auto">
          <a:xfrm>
            <a:off x="5553276" y="2390769"/>
            <a:ext cx="2515707" cy="553599"/>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48" name="Line 44"/>
          <p:cNvSpPr>
            <a:spLocks noChangeShapeType="1"/>
          </p:cNvSpPr>
          <p:nvPr/>
        </p:nvSpPr>
        <p:spPr bwMode="auto">
          <a:xfrm>
            <a:off x="5537303" y="2373195"/>
            <a:ext cx="750719" cy="536024"/>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49" name="Line 45"/>
          <p:cNvSpPr>
            <a:spLocks noChangeShapeType="1"/>
          </p:cNvSpPr>
          <p:nvPr/>
        </p:nvSpPr>
        <p:spPr bwMode="auto">
          <a:xfrm flipH="1">
            <a:off x="8053010" y="2392233"/>
            <a:ext cx="484507" cy="543347"/>
          </a:xfrm>
          <a:prstGeom prst="line">
            <a:avLst/>
          </a:prstGeom>
          <a:noFill/>
          <a:ln w="38100">
            <a:solidFill>
              <a:schemeClr val="tx1"/>
            </a:solidFill>
            <a:round/>
            <a:headEnd/>
            <a:tailEnd/>
          </a:ln>
          <a:effectLst/>
        </p:spPr>
        <p:txBody>
          <a:bodyPr lIns="91427" tIns="45714" rIns="91427" bIns="45714">
            <a:spAutoFit/>
          </a:bodyPr>
          <a:lstStyle/>
          <a:p>
            <a:pPr algn="ctr"/>
            <a:endParaRPr lang="zh-CN" altLang="en-US" sz="1600">
              <a:solidFill>
                <a:srgbClr val="000000"/>
              </a:solidFill>
            </a:endParaRPr>
          </a:p>
        </p:txBody>
      </p:sp>
      <p:sp>
        <p:nvSpPr>
          <p:cNvPr id="50" name="Text Box 46"/>
          <p:cNvSpPr txBox="1">
            <a:spLocks noChangeArrowheads="1"/>
          </p:cNvSpPr>
          <p:nvPr/>
        </p:nvSpPr>
        <p:spPr bwMode="auto">
          <a:xfrm>
            <a:off x="3554665" y="1796296"/>
            <a:ext cx="1788948" cy="338542"/>
          </a:xfrm>
          <a:prstGeom prst="rect">
            <a:avLst/>
          </a:prstGeom>
          <a:noFill/>
          <a:ln w="12700" algn="ctr">
            <a:noFill/>
            <a:miter lim="800000"/>
            <a:headEnd/>
            <a:tailEnd/>
          </a:ln>
          <a:effectLst/>
        </p:spPr>
        <p:txBody>
          <a:bodyPr lIns="91427" tIns="45714" rIns="91427" bIns="45714">
            <a:spAutoFit/>
          </a:bodyPr>
          <a:lstStyle/>
          <a:p>
            <a:pPr algn="ctr">
              <a:spcBef>
                <a:spcPct val="50000"/>
              </a:spcBef>
              <a:buClrTx/>
              <a:buFontTx/>
              <a:buNone/>
            </a:pPr>
            <a:r>
              <a:rPr lang="zh-CN" altLang="en-US" sz="1600" dirty="0">
                <a:solidFill>
                  <a:srgbClr val="000000"/>
                </a:solidFill>
              </a:rPr>
              <a:t>服务器</a:t>
            </a:r>
          </a:p>
        </p:txBody>
      </p:sp>
      <p:pic>
        <p:nvPicPr>
          <p:cNvPr id="54" name="Picture 50"/>
          <p:cNvPicPr>
            <a:picLocks noChangeArrowheads="1"/>
          </p:cNvPicPr>
          <p:nvPr/>
        </p:nvPicPr>
        <p:blipFill>
          <a:blip r:embed="rId3" cstate="print"/>
          <a:srcRect/>
          <a:stretch>
            <a:fillRect/>
          </a:stretch>
        </p:blipFill>
        <p:spPr bwMode="auto">
          <a:xfrm>
            <a:off x="5614502" y="2925328"/>
            <a:ext cx="1365671" cy="347099"/>
          </a:xfrm>
          <a:prstGeom prst="rect">
            <a:avLst/>
          </a:prstGeom>
          <a:noFill/>
          <a:ln w="9525">
            <a:noFill/>
            <a:miter lim="800000"/>
            <a:headEnd/>
            <a:tailEnd/>
          </a:ln>
          <a:effectLst/>
        </p:spPr>
      </p:pic>
      <p:pic>
        <p:nvPicPr>
          <p:cNvPr id="55" name="Picture 51"/>
          <p:cNvPicPr>
            <a:picLocks noChangeArrowheads="1"/>
          </p:cNvPicPr>
          <p:nvPr/>
        </p:nvPicPr>
        <p:blipFill>
          <a:blip r:embed="rId3" cstate="print"/>
          <a:srcRect/>
          <a:stretch>
            <a:fillRect/>
          </a:stretch>
        </p:blipFill>
        <p:spPr bwMode="auto">
          <a:xfrm>
            <a:off x="7371504" y="2935580"/>
            <a:ext cx="1365671" cy="347097"/>
          </a:xfrm>
          <a:prstGeom prst="rect">
            <a:avLst/>
          </a:prstGeom>
          <a:noFill/>
          <a:ln w="9525">
            <a:noFill/>
            <a:miter lim="800000"/>
            <a:headEnd/>
            <a:tailEnd/>
          </a:ln>
          <a:effectLst/>
        </p:spPr>
      </p:pic>
      <p:grpSp>
        <p:nvGrpSpPr>
          <p:cNvPr id="14" name="组合 521"/>
          <p:cNvGrpSpPr/>
          <p:nvPr/>
        </p:nvGrpSpPr>
        <p:grpSpPr>
          <a:xfrm>
            <a:off x="5011380" y="1460583"/>
            <a:ext cx="1022256" cy="899818"/>
            <a:chOff x="-909638" y="971550"/>
            <a:chExt cx="909638" cy="2039938"/>
          </a:xfrm>
          <a:solidFill>
            <a:schemeClr val="tx1">
              <a:lumMod val="50000"/>
              <a:lumOff val="50000"/>
            </a:schemeClr>
          </a:solidFill>
        </p:grpSpPr>
        <p:sp>
          <p:nvSpPr>
            <p:cNvPr id="59"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0"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1"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2"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3"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16" name="组合 521"/>
          <p:cNvGrpSpPr/>
          <p:nvPr/>
        </p:nvGrpSpPr>
        <p:grpSpPr>
          <a:xfrm>
            <a:off x="6595877" y="1448086"/>
            <a:ext cx="1022256" cy="899818"/>
            <a:chOff x="-909638" y="971550"/>
            <a:chExt cx="909638" cy="2039938"/>
          </a:xfrm>
          <a:solidFill>
            <a:schemeClr val="tx1">
              <a:lumMod val="50000"/>
              <a:lumOff val="50000"/>
            </a:schemeClr>
          </a:solidFill>
        </p:grpSpPr>
        <p:sp>
          <p:nvSpPr>
            <p:cNvPr id="65"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6"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7"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8"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69"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grpSp>
        <p:nvGrpSpPr>
          <p:cNvPr id="18" name="组合 521"/>
          <p:cNvGrpSpPr/>
          <p:nvPr/>
        </p:nvGrpSpPr>
        <p:grpSpPr>
          <a:xfrm>
            <a:off x="8044074" y="1460583"/>
            <a:ext cx="1022256" cy="899818"/>
            <a:chOff x="-909638" y="971550"/>
            <a:chExt cx="909638" cy="2039938"/>
          </a:xfrm>
          <a:solidFill>
            <a:schemeClr val="tx1">
              <a:lumMod val="50000"/>
              <a:lumOff val="50000"/>
            </a:schemeClr>
          </a:solidFill>
        </p:grpSpPr>
        <p:sp>
          <p:nvSpPr>
            <p:cNvPr id="71" name="Freeform 147"/>
            <p:cNvSpPr>
              <a:spLocks/>
            </p:cNvSpPr>
            <p:nvPr/>
          </p:nvSpPr>
          <p:spPr bwMode="auto">
            <a:xfrm>
              <a:off x="-363538" y="132556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2"/>
                </a:cxn>
                <a:cxn ang="0">
                  <a:pos x="1502" y="128"/>
                </a:cxn>
                <a:cxn ang="0">
                  <a:pos x="1500" y="153"/>
                </a:cxn>
                <a:cxn ang="0">
                  <a:pos x="1493" y="177"/>
                </a:cxn>
                <a:cxn ang="0">
                  <a:pos x="1481" y="199"/>
                </a:cxn>
                <a:cxn ang="0">
                  <a:pos x="1465" y="217"/>
                </a:cxn>
                <a:cxn ang="0">
                  <a:pos x="1447" y="232"/>
                </a:cxn>
                <a:cxn ang="0">
                  <a:pos x="1425" y="245"/>
                </a:cxn>
                <a:cxn ang="0">
                  <a:pos x="1401" y="252"/>
                </a:cxn>
                <a:cxn ang="0">
                  <a:pos x="1376" y="254"/>
                </a:cxn>
                <a:cxn ang="0">
                  <a:pos x="113" y="254"/>
                </a:cxn>
                <a:cxn ang="0">
                  <a:pos x="89" y="249"/>
                </a:cxn>
                <a:cxn ang="0">
                  <a:pos x="66" y="238"/>
                </a:cxn>
                <a:cxn ang="0">
                  <a:pos x="46" y="225"/>
                </a:cxn>
                <a:cxn ang="0">
                  <a:pos x="29" y="208"/>
                </a:cxn>
                <a:cxn ang="0">
                  <a:pos x="15" y="188"/>
                </a:cxn>
                <a:cxn ang="0">
                  <a:pos x="6" y="165"/>
                </a:cxn>
                <a:cxn ang="0">
                  <a:pos x="1" y="140"/>
                </a:cxn>
                <a:cxn ang="0">
                  <a:pos x="1" y="114"/>
                </a:cxn>
                <a:cxn ang="0">
                  <a:pos x="6" y="90"/>
                </a:cxn>
                <a:cxn ang="0">
                  <a:pos x="15" y="67"/>
                </a:cxn>
                <a:cxn ang="0">
                  <a:pos x="29" y="47"/>
                </a:cxn>
                <a:cxn ang="0">
                  <a:pos x="46" y="30"/>
                </a:cxn>
                <a:cxn ang="0">
                  <a:pos x="66" y="16"/>
                </a:cxn>
                <a:cxn ang="0">
                  <a:pos x="89" y="7"/>
                </a:cxn>
                <a:cxn ang="0">
                  <a:pos x="113" y="1"/>
                </a:cxn>
              </a:cxnLst>
              <a:rect l="0" t="0" r="r" b="b"/>
              <a:pathLst>
                <a:path w="1502" h="254">
                  <a:moveTo>
                    <a:pt x="127" y="0"/>
                  </a:moveTo>
                  <a:lnTo>
                    <a:pt x="1376" y="0"/>
                  </a:lnTo>
                  <a:lnTo>
                    <a:pt x="1388" y="1"/>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2"/>
                  </a:lnTo>
                  <a:lnTo>
                    <a:pt x="1502" y="114"/>
                  </a:lnTo>
                  <a:lnTo>
                    <a:pt x="1502" y="128"/>
                  </a:lnTo>
                  <a:lnTo>
                    <a:pt x="1502" y="140"/>
                  </a:lnTo>
                  <a:lnTo>
                    <a:pt x="1500" y="153"/>
                  </a:lnTo>
                  <a:lnTo>
                    <a:pt x="1497" y="165"/>
                  </a:lnTo>
                  <a:lnTo>
                    <a:pt x="1493" y="177"/>
                  </a:lnTo>
                  <a:lnTo>
                    <a:pt x="1487" y="188"/>
                  </a:lnTo>
                  <a:lnTo>
                    <a:pt x="1481" y="199"/>
                  </a:lnTo>
                  <a:lnTo>
                    <a:pt x="1473" y="208"/>
                  </a:lnTo>
                  <a:lnTo>
                    <a:pt x="1465" y="217"/>
                  </a:lnTo>
                  <a:lnTo>
                    <a:pt x="1456" y="225"/>
                  </a:lnTo>
                  <a:lnTo>
                    <a:pt x="1447" y="232"/>
                  </a:lnTo>
                  <a:lnTo>
                    <a:pt x="1436" y="238"/>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38"/>
                  </a:lnTo>
                  <a:lnTo>
                    <a:pt x="56" y="232"/>
                  </a:lnTo>
                  <a:lnTo>
                    <a:pt x="46" y="225"/>
                  </a:lnTo>
                  <a:lnTo>
                    <a:pt x="37" y="217"/>
                  </a:lnTo>
                  <a:lnTo>
                    <a:pt x="29" y="208"/>
                  </a:lnTo>
                  <a:lnTo>
                    <a:pt x="22" y="199"/>
                  </a:lnTo>
                  <a:lnTo>
                    <a:pt x="15" y="188"/>
                  </a:lnTo>
                  <a:lnTo>
                    <a:pt x="10" y="177"/>
                  </a:lnTo>
                  <a:lnTo>
                    <a:pt x="6" y="165"/>
                  </a:lnTo>
                  <a:lnTo>
                    <a:pt x="3" y="153"/>
                  </a:lnTo>
                  <a:lnTo>
                    <a:pt x="1" y="140"/>
                  </a:lnTo>
                  <a:lnTo>
                    <a:pt x="0" y="128"/>
                  </a:lnTo>
                  <a:lnTo>
                    <a:pt x="1" y="114"/>
                  </a:lnTo>
                  <a:lnTo>
                    <a:pt x="3" y="102"/>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2" name="Freeform 148"/>
            <p:cNvSpPr>
              <a:spLocks/>
            </p:cNvSpPr>
            <p:nvPr/>
          </p:nvSpPr>
          <p:spPr bwMode="auto">
            <a:xfrm>
              <a:off x="-363538" y="160178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1"/>
                </a:cxn>
                <a:cxn ang="0">
                  <a:pos x="1502" y="127"/>
                </a:cxn>
                <a:cxn ang="0">
                  <a:pos x="1500" y="152"/>
                </a:cxn>
                <a:cxn ang="0">
                  <a:pos x="1493" y="176"/>
                </a:cxn>
                <a:cxn ang="0">
                  <a:pos x="1481" y="198"/>
                </a:cxn>
                <a:cxn ang="0">
                  <a:pos x="1465" y="217"/>
                </a:cxn>
                <a:cxn ang="0">
                  <a:pos x="1447" y="232"/>
                </a:cxn>
                <a:cxn ang="0">
                  <a:pos x="1425" y="244"/>
                </a:cxn>
                <a:cxn ang="0">
                  <a:pos x="1401" y="252"/>
                </a:cxn>
                <a:cxn ang="0">
                  <a:pos x="1376" y="254"/>
                </a:cxn>
                <a:cxn ang="0">
                  <a:pos x="113" y="254"/>
                </a:cxn>
                <a:cxn ang="0">
                  <a:pos x="89" y="248"/>
                </a:cxn>
                <a:cxn ang="0">
                  <a:pos x="66" y="239"/>
                </a:cxn>
                <a:cxn ang="0">
                  <a:pos x="46" y="224"/>
                </a:cxn>
                <a:cxn ang="0">
                  <a:pos x="29" y="208"/>
                </a:cxn>
                <a:cxn ang="0">
                  <a:pos x="15" y="188"/>
                </a:cxn>
                <a:cxn ang="0">
                  <a:pos x="6" y="165"/>
                </a:cxn>
                <a:cxn ang="0">
                  <a:pos x="1" y="140"/>
                </a:cxn>
                <a:cxn ang="0">
                  <a:pos x="1" y="114"/>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1"/>
                  </a:lnTo>
                  <a:lnTo>
                    <a:pt x="1502" y="114"/>
                  </a:lnTo>
                  <a:lnTo>
                    <a:pt x="1502" y="127"/>
                  </a:lnTo>
                  <a:lnTo>
                    <a:pt x="1502" y="140"/>
                  </a:lnTo>
                  <a:lnTo>
                    <a:pt x="1500" y="152"/>
                  </a:lnTo>
                  <a:lnTo>
                    <a:pt x="1497" y="165"/>
                  </a:lnTo>
                  <a:lnTo>
                    <a:pt x="1493" y="176"/>
                  </a:lnTo>
                  <a:lnTo>
                    <a:pt x="1487" y="188"/>
                  </a:lnTo>
                  <a:lnTo>
                    <a:pt x="1481" y="198"/>
                  </a:lnTo>
                  <a:lnTo>
                    <a:pt x="1473" y="208"/>
                  </a:lnTo>
                  <a:lnTo>
                    <a:pt x="1465" y="217"/>
                  </a:lnTo>
                  <a:lnTo>
                    <a:pt x="1456" y="224"/>
                  </a:lnTo>
                  <a:lnTo>
                    <a:pt x="1447" y="232"/>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2"/>
                  </a:lnTo>
                  <a:lnTo>
                    <a:pt x="46" y="224"/>
                  </a:lnTo>
                  <a:lnTo>
                    <a:pt x="37" y="217"/>
                  </a:lnTo>
                  <a:lnTo>
                    <a:pt x="29" y="208"/>
                  </a:lnTo>
                  <a:lnTo>
                    <a:pt x="22" y="198"/>
                  </a:lnTo>
                  <a:lnTo>
                    <a:pt x="15" y="188"/>
                  </a:lnTo>
                  <a:lnTo>
                    <a:pt x="10" y="176"/>
                  </a:lnTo>
                  <a:lnTo>
                    <a:pt x="6" y="165"/>
                  </a:lnTo>
                  <a:lnTo>
                    <a:pt x="3" y="152"/>
                  </a:lnTo>
                  <a:lnTo>
                    <a:pt x="1" y="140"/>
                  </a:lnTo>
                  <a:lnTo>
                    <a:pt x="0" y="127"/>
                  </a:lnTo>
                  <a:lnTo>
                    <a:pt x="1" y="114"/>
                  </a:lnTo>
                  <a:lnTo>
                    <a:pt x="3" y="101"/>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3" name="Freeform 149"/>
            <p:cNvSpPr>
              <a:spLocks/>
            </p:cNvSpPr>
            <p:nvPr/>
          </p:nvSpPr>
          <p:spPr bwMode="auto">
            <a:xfrm>
              <a:off x="-363538" y="1878013"/>
              <a:ext cx="184150" cy="31750"/>
            </a:xfrm>
            <a:custGeom>
              <a:avLst/>
              <a:gdLst/>
              <a:ahLst/>
              <a:cxnLst>
                <a:cxn ang="0">
                  <a:pos x="1376" y="0"/>
                </a:cxn>
                <a:cxn ang="0">
                  <a:pos x="1401" y="4"/>
                </a:cxn>
                <a:cxn ang="0">
                  <a:pos x="1425" y="11"/>
                </a:cxn>
                <a:cxn ang="0">
                  <a:pos x="1447" y="22"/>
                </a:cxn>
                <a:cxn ang="0">
                  <a:pos x="1465" y="38"/>
                </a:cxn>
                <a:cxn ang="0">
                  <a:pos x="1481" y="57"/>
                </a:cxn>
                <a:cxn ang="0">
                  <a:pos x="1493" y="79"/>
                </a:cxn>
                <a:cxn ang="0">
                  <a:pos x="1500" y="103"/>
                </a:cxn>
                <a:cxn ang="0">
                  <a:pos x="1502" y="128"/>
                </a:cxn>
                <a:cxn ang="0">
                  <a:pos x="1500" y="153"/>
                </a:cxn>
                <a:cxn ang="0">
                  <a:pos x="1493" y="177"/>
                </a:cxn>
                <a:cxn ang="0">
                  <a:pos x="1481" y="199"/>
                </a:cxn>
                <a:cxn ang="0">
                  <a:pos x="1465" y="218"/>
                </a:cxn>
                <a:cxn ang="0">
                  <a:pos x="1447" y="233"/>
                </a:cxn>
                <a:cxn ang="0">
                  <a:pos x="1425" y="245"/>
                </a:cxn>
                <a:cxn ang="0">
                  <a:pos x="1401" y="252"/>
                </a:cxn>
                <a:cxn ang="0">
                  <a:pos x="1376" y="254"/>
                </a:cxn>
                <a:cxn ang="0">
                  <a:pos x="113" y="254"/>
                </a:cxn>
                <a:cxn ang="0">
                  <a:pos x="89" y="249"/>
                </a:cxn>
                <a:cxn ang="0">
                  <a:pos x="66" y="240"/>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30"/>
                </a:cxn>
                <a:cxn ang="0">
                  <a:pos x="66" y="16"/>
                </a:cxn>
                <a:cxn ang="0">
                  <a:pos x="89" y="7"/>
                </a:cxn>
                <a:cxn ang="0">
                  <a:pos x="113" y="2"/>
                </a:cxn>
              </a:cxnLst>
              <a:rect l="0" t="0" r="r" b="b"/>
              <a:pathLst>
                <a:path w="1502" h="254">
                  <a:moveTo>
                    <a:pt x="127" y="0"/>
                  </a:moveTo>
                  <a:lnTo>
                    <a:pt x="1376" y="0"/>
                  </a:lnTo>
                  <a:lnTo>
                    <a:pt x="1388" y="2"/>
                  </a:lnTo>
                  <a:lnTo>
                    <a:pt x="1401" y="4"/>
                  </a:lnTo>
                  <a:lnTo>
                    <a:pt x="1413" y="7"/>
                  </a:lnTo>
                  <a:lnTo>
                    <a:pt x="1425" y="11"/>
                  </a:lnTo>
                  <a:lnTo>
                    <a:pt x="1436" y="16"/>
                  </a:lnTo>
                  <a:lnTo>
                    <a:pt x="1447" y="22"/>
                  </a:lnTo>
                  <a:lnTo>
                    <a:pt x="1456" y="30"/>
                  </a:lnTo>
                  <a:lnTo>
                    <a:pt x="1465" y="38"/>
                  </a:lnTo>
                  <a:lnTo>
                    <a:pt x="1473" y="47"/>
                  </a:lnTo>
                  <a:lnTo>
                    <a:pt x="1481" y="57"/>
                  </a:lnTo>
                  <a:lnTo>
                    <a:pt x="1487" y="67"/>
                  </a:lnTo>
                  <a:lnTo>
                    <a:pt x="1493" y="79"/>
                  </a:lnTo>
                  <a:lnTo>
                    <a:pt x="1497" y="90"/>
                  </a:lnTo>
                  <a:lnTo>
                    <a:pt x="1500" y="103"/>
                  </a:lnTo>
                  <a:lnTo>
                    <a:pt x="1502" y="115"/>
                  </a:lnTo>
                  <a:lnTo>
                    <a:pt x="1502" y="128"/>
                  </a:lnTo>
                  <a:lnTo>
                    <a:pt x="1502" y="140"/>
                  </a:lnTo>
                  <a:lnTo>
                    <a:pt x="1500" y="153"/>
                  </a:lnTo>
                  <a:lnTo>
                    <a:pt x="1497" y="165"/>
                  </a:lnTo>
                  <a:lnTo>
                    <a:pt x="1493" y="177"/>
                  </a:lnTo>
                  <a:lnTo>
                    <a:pt x="1487" y="188"/>
                  </a:lnTo>
                  <a:lnTo>
                    <a:pt x="1481" y="199"/>
                  </a:lnTo>
                  <a:lnTo>
                    <a:pt x="1473" y="208"/>
                  </a:lnTo>
                  <a:lnTo>
                    <a:pt x="1465" y="218"/>
                  </a:lnTo>
                  <a:lnTo>
                    <a:pt x="1456" y="226"/>
                  </a:lnTo>
                  <a:lnTo>
                    <a:pt x="1447" y="233"/>
                  </a:lnTo>
                  <a:lnTo>
                    <a:pt x="1436" y="240"/>
                  </a:lnTo>
                  <a:lnTo>
                    <a:pt x="1425" y="245"/>
                  </a:lnTo>
                  <a:lnTo>
                    <a:pt x="1413" y="249"/>
                  </a:lnTo>
                  <a:lnTo>
                    <a:pt x="1401" y="252"/>
                  </a:lnTo>
                  <a:lnTo>
                    <a:pt x="1388" y="254"/>
                  </a:lnTo>
                  <a:lnTo>
                    <a:pt x="1376" y="254"/>
                  </a:lnTo>
                  <a:lnTo>
                    <a:pt x="127" y="254"/>
                  </a:lnTo>
                  <a:lnTo>
                    <a:pt x="113" y="254"/>
                  </a:lnTo>
                  <a:lnTo>
                    <a:pt x="101" y="252"/>
                  </a:lnTo>
                  <a:lnTo>
                    <a:pt x="89" y="249"/>
                  </a:lnTo>
                  <a:lnTo>
                    <a:pt x="77" y="245"/>
                  </a:lnTo>
                  <a:lnTo>
                    <a:pt x="66" y="240"/>
                  </a:lnTo>
                  <a:lnTo>
                    <a:pt x="56" y="233"/>
                  </a:lnTo>
                  <a:lnTo>
                    <a:pt x="46" y="226"/>
                  </a:lnTo>
                  <a:lnTo>
                    <a:pt x="37" y="218"/>
                  </a:lnTo>
                  <a:lnTo>
                    <a:pt x="29" y="208"/>
                  </a:lnTo>
                  <a:lnTo>
                    <a:pt x="22" y="199"/>
                  </a:lnTo>
                  <a:lnTo>
                    <a:pt x="15" y="188"/>
                  </a:lnTo>
                  <a:lnTo>
                    <a:pt x="10" y="177"/>
                  </a:lnTo>
                  <a:lnTo>
                    <a:pt x="6" y="165"/>
                  </a:lnTo>
                  <a:lnTo>
                    <a:pt x="3" y="153"/>
                  </a:lnTo>
                  <a:lnTo>
                    <a:pt x="1" y="140"/>
                  </a:lnTo>
                  <a:lnTo>
                    <a:pt x="0" y="128"/>
                  </a:lnTo>
                  <a:lnTo>
                    <a:pt x="1" y="115"/>
                  </a:lnTo>
                  <a:lnTo>
                    <a:pt x="3" y="103"/>
                  </a:lnTo>
                  <a:lnTo>
                    <a:pt x="6" y="90"/>
                  </a:lnTo>
                  <a:lnTo>
                    <a:pt x="10" y="79"/>
                  </a:lnTo>
                  <a:lnTo>
                    <a:pt x="15" y="67"/>
                  </a:lnTo>
                  <a:lnTo>
                    <a:pt x="22" y="57"/>
                  </a:lnTo>
                  <a:lnTo>
                    <a:pt x="29" y="47"/>
                  </a:lnTo>
                  <a:lnTo>
                    <a:pt x="37" y="38"/>
                  </a:lnTo>
                  <a:lnTo>
                    <a:pt x="46" y="30"/>
                  </a:lnTo>
                  <a:lnTo>
                    <a:pt x="56" y="22"/>
                  </a:lnTo>
                  <a:lnTo>
                    <a:pt x="66" y="16"/>
                  </a:lnTo>
                  <a:lnTo>
                    <a:pt x="77" y="11"/>
                  </a:lnTo>
                  <a:lnTo>
                    <a:pt x="89" y="7"/>
                  </a:lnTo>
                  <a:lnTo>
                    <a:pt x="101" y="4"/>
                  </a:lnTo>
                  <a:lnTo>
                    <a:pt x="113" y="2"/>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4" name="Freeform 150"/>
            <p:cNvSpPr>
              <a:spLocks/>
            </p:cNvSpPr>
            <p:nvPr/>
          </p:nvSpPr>
          <p:spPr bwMode="auto">
            <a:xfrm>
              <a:off x="-363538" y="2154238"/>
              <a:ext cx="184150" cy="31750"/>
            </a:xfrm>
            <a:custGeom>
              <a:avLst/>
              <a:gdLst/>
              <a:ahLst/>
              <a:cxnLst>
                <a:cxn ang="0">
                  <a:pos x="1376" y="0"/>
                </a:cxn>
                <a:cxn ang="0">
                  <a:pos x="1401" y="3"/>
                </a:cxn>
                <a:cxn ang="0">
                  <a:pos x="1425" y="10"/>
                </a:cxn>
                <a:cxn ang="0">
                  <a:pos x="1447" y="22"/>
                </a:cxn>
                <a:cxn ang="0">
                  <a:pos x="1465" y="38"/>
                </a:cxn>
                <a:cxn ang="0">
                  <a:pos x="1481" y="56"/>
                </a:cxn>
                <a:cxn ang="0">
                  <a:pos x="1493" y="78"/>
                </a:cxn>
                <a:cxn ang="0">
                  <a:pos x="1500" y="102"/>
                </a:cxn>
                <a:cxn ang="0">
                  <a:pos x="1502" y="127"/>
                </a:cxn>
                <a:cxn ang="0">
                  <a:pos x="1500" y="152"/>
                </a:cxn>
                <a:cxn ang="0">
                  <a:pos x="1493" y="176"/>
                </a:cxn>
                <a:cxn ang="0">
                  <a:pos x="1481" y="198"/>
                </a:cxn>
                <a:cxn ang="0">
                  <a:pos x="1465" y="217"/>
                </a:cxn>
                <a:cxn ang="0">
                  <a:pos x="1447" y="233"/>
                </a:cxn>
                <a:cxn ang="0">
                  <a:pos x="1425" y="244"/>
                </a:cxn>
                <a:cxn ang="0">
                  <a:pos x="1401" y="252"/>
                </a:cxn>
                <a:cxn ang="0">
                  <a:pos x="1376" y="254"/>
                </a:cxn>
                <a:cxn ang="0">
                  <a:pos x="113" y="254"/>
                </a:cxn>
                <a:cxn ang="0">
                  <a:pos x="89" y="248"/>
                </a:cxn>
                <a:cxn ang="0">
                  <a:pos x="66" y="239"/>
                </a:cxn>
                <a:cxn ang="0">
                  <a:pos x="46" y="226"/>
                </a:cxn>
                <a:cxn ang="0">
                  <a:pos x="29" y="208"/>
                </a:cxn>
                <a:cxn ang="0">
                  <a:pos x="15" y="188"/>
                </a:cxn>
                <a:cxn ang="0">
                  <a:pos x="6" y="165"/>
                </a:cxn>
                <a:cxn ang="0">
                  <a:pos x="1" y="140"/>
                </a:cxn>
                <a:cxn ang="0">
                  <a:pos x="1" y="115"/>
                </a:cxn>
                <a:cxn ang="0">
                  <a:pos x="6" y="90"/>
                </a:cxn>
                <a:cxn ang="0">
                  <a:pos x="15" y="67"/>
                </a:cxn>
                <a:cxn ang="0">
                  <a:pos x="29" y="47"/>
                </a:cxn>
                <a:cxn ang="0">
                  <a:pos x="46" y="29"/>
                </a:cxn>
                <a:cxn ang="0">
                  <a:pos x="66" y="16"/>
                </a:cxn>
                <a:cxn ang="0">
                  <a:pos x="89" y="6"/>
                </a:cxn>
                <a:cxn ang="0">
                  <a:pos x="113" y="1"/>
                </a:cxn>
              </a:cxnLst>
              <a:rect l="0" t="0" r="r" b="b"/>
              <a:pathLst>
                <a:path w="1502" h="254">
                  <a:moveTo>
                    <a:pt x="127" y="0"/>
                  </a:moveTo>
                  <a:lnTo>
                    <a:pt x="1376" y="0"/>
                  </a:lnTo>
                  <a:lnTo>
                    <a:pt x="1388" y="1"/>
                  </a:lnTo>
                  <a:lnTo>
                    <a:pt x="1401" y="3"/>
                  </a:lnTo>
                  <a:lnTo>
                    <a:pt x="1413" y="6"/>
                  </a:lnTo>
                  <a:lnTo>
                    <a:pt x="1425" y="10"/>
                  </a:lnTo>
                  <a:lnTo>
                    <a:pt x="1436" y="16"/>
                  </a:lnTo>
                  <a:lnTo>
                    <a:pt x="1447" y="22"/>
                  </a:lnTo>
                  <a:lnTo>
                    <a:pt x="1456" y="29"/>
                  </a:lnTo>
                  <a:lnTo>
                    <a:pt x="1465" y="38"/>
                  </a:lnTo>
                  <a:lnTo>
                    <a:pt x="1473" y="47"/>
                  </a:lnTo>
                  <a:lnTo>
                    <a:pt x="1481" y="56"/>
                  </a:lnTo>
                  <a:lnTo>
                    <a:pt x="1487" y="67"/>
                  </a:lnTo>
                  <a:lnTo>
                    <a:pt x="1493" y="78"/>
                  </a:lnTo>
                  <a:lnTo>
                    <a:pt x="1497" y="90"/>
                  </a:lnTo>
                  <a:lnTo>
                    <a:pt x="1500" y="102"/>
                  </a:lnTo>
                  <a:lnTo>
                    <a:pt x="1502" y="115"/>
                  </a:lnTo>
                  <a:lnTo>
                    <a:pt x="1502" y="127"/>
                  </a:lnTo>
                  <a:lnTo>
                    <a:pt x="1502" y="140"/>
                  </a:lnTo>
                  <a:lnTo>
                    <a:pt x="1500" y="152"/>
                  </a:lnTo>
                  <a:lnTo>
                    <a:pt x="1497" y="165"/>
                  </a:lnTo>
                  <a:lnTo>
                    <a:pt x="1493" y="176"/>
                  </a:lnTo>
                  <a:lnTo>
                    <a:pt x="1487" y="188"/>
                  </a:lnTo>
                  <a:lnTo>
                    <a:pt x="1481" y="198"/>
                  </a:lnTo>
                  <a:lnTo>
                    <a:pt x="1473" y="208"/>
                  </a:lnTo>
                  <a:lnTo>
                    <a:pt x="1465" y="217"/>
                  </a:lnTo>
                  <a:lnTo>
                    <a:pt x="1456" y="226"/>
                  </a:lnTo>
                  <a:lnTo>
                    <a:pt x="1447" y="233"/>
                  </a:lnTo>
                  <a:lnTo>
                    <a:pt x="1436" y="239"/>
                  </a:lnTo>
                  <a:lnTo>
                    <a:pt x="1425" y="244"/>
                  </a:lnTo>
                  <a:lnTo>
                    <a:pt x="1413" y="248"/>
                  </a:lnTo>
                  <a:lnTo>
                    <a:pt x="1401" y="252"/>
                  </a:lnTo>
                  <a:lnTo>
                    <a:pt x="1388" y="254"/>
                  </a:lnTo>
                  <a:lnTo>
                    <a:pt x="1376" y="254"/>
                  </a:lnTo>
                  <a:lnTo>
                    <a:pt x="127" y="254"/>
                  </a:lnTo>
                  <a:lnTo>
                    <a:pt x="113" y="254"/>
                  </a:lnTo>
                  <a:lnTo>
                    <a:pt x="101" y="252"/>
                  </a:lnTo>
                  <a:lnTo>
                    <a:pt x="89" y="248"/>
                  </a:lnTo>
                  <a:lnTo>
                    <a:pt x="77" y="244"/>
                  </a:lnTo>
                  <a:lnTo>
                    <a:pt x="66" y="239"/>
                  </a:lnTo>
                  <a:lnTo>
                    <a:pt x="56" y="233"/>
                  </a:lnTo>
                  <a:lnTo>
                    <a:pt x="46" y="226"/>
                  </a:lnTo>
                  <a:lnTo>
                    <a:pt x="37" y="217"/>
                  </a:lnTo>
                  <a:lnTo>
                    <a:pt x="29" y="208"/>
                  </a:lnTo>
                  <a:lnTo>
                    <a:pt x="22" y="198"/>
                  </a:lnTo>
                  <a:lnTo>
                    <a:pt x="15" y="188"/>
                  </a:lnTo>
                  <a:lnTo>
                    <a:pt x="10" y="176"/>
                  </a:lnTo>
                  <a:lnTo>
                    <a:pt x="6" y="165"/>
                  </a:lnTo>
                  <a:lnTo>
                    <a:pt x="3" y="152"/>
                  </a:lnTo>
                  <a:lnTo>
                    <a:pt x="1" y="140"/>
                  </a:lnTo>
                  <a:lnTo>
                    <a:pt x="0" y="127"/>
                  </a:lnTo>
                  <a:lnTo>
                    <a:pt x="1" y="115"/>
                  </a:lnTo>
                  <a:lnTo>
                    <a:pt x="3" y="102"/>
                  </a:lnTo>
                  <a:lnTo>
                    <a:pt x="6" y="90"/>
                  </a:lnTo>
                  <a:lnTo>
                    <a:pt x="10" y="78"/>
                  </a:lnTo>
                  <a:lnTo>
                    <a:pt x="15" y="67"/>
                  </a:lnTo>
                  <a:lnTo>
                    <a:pt x="22" y="56"/>
                  </a:lnTo>
                  <a:lnTo>
                    <a:pt x="29" y="47"/>
                  </a:lnTo>
                  <a:lnTo>
                    <a:pt x="37" y="38"/>
                  </a:lnTo>
                  <a:lnTo>
                    <a:pt x="46" y="29"/>
                  </a:lnTo>
                  <a:lnTo>
                    <a:pt x="56" y="22"/>
                  </a:lnTo>
                  <a:lnTo>
                    <a:pt x="66" y="16"/>
                  </a:lnTo>
                  <a:lnTo>
                    <a:pt x="77" y="10"/>
                  </a:lnTo>
                  <a:lnTo>
                    <a:pt x="89" y="6"/>
                  </a:lnTo>
                  <a:lnTo>
                    <a:pt x="101" y="3"/>
                  </a:lnTo>
                  <a:lnTo>
                    <a:pt x="113" y="1"/>
                  </a:lnTo>
                  <a:lnTo>
                    <a:pt x="127" y="0"/>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sp>
          <p:nvSpPr>
            <p:cNvPr id="75" name="Freeform 151"/>
            <p:cNvSpPr>
              <a:spLocks noEditPoints="1"/>
            </p:cNvSpPr>
            <p:nvPr/>
          </p:nvSpPr>
          <p:spPr bwMode="auto">
            <a:xfrm>
              <a:off x="-909638" y="971550"/>
              <a:ext cx="909638" cy="2039938"/>
            </a:xfrm>
            <a:custGeom>
              <a:avLst/>
              <a:gdLst/>
              <a:ahLst/>
              <a:cxnLst>
                <a:cxn ang="0">
                  <a:pos x="7285" y="81"/>
                </a:cxn>
                <a:cxn ang="0">
                  <a:pos x="7441" y="325"/>
                </a:cxn>
                <a:cxn ang="0">
                  <a:pos x="7400" y="16492"/>
                </a:cxn>
                <a:cxn ang="0">
                  <a:pos x="7183" y="16680"/>
                </a:cxn>
                <a:cxn ang="0">
                  <a:pos x="266" y="16680"/>
                </a:cxn>
                <a:cxn ang="0">
                  <a:pos x="49" y="16492"/>
                </a:cxn>
                <a:cxn ang="0">
                  <a:pos x="8" y="325"/>
                </a:cxn>
                <a:cxn ang="0">
                  <a:pos x="163" y="81"/>
                </a:cxn>
                <a:cxn ang="0">
                  <a:pos x="5939" y="1613"/>
                </a:cxn>
                <a:cxn ang="0">
                  <a:pos x="6201" y="1711"/>
                </a:cxn>
                <a:cxn ang="0">
                  <a:pos x="6328" y="1952"/>
                </a:cxn>
                <a:cxn ang="0">
                  <a:pos x="6263" y="3222"/>
                </a:cxn>
                <a:cxn ang="0">
                  <a:pos x="6036" y="3376"/>
                </a:cxn>
                <a:cxn ang="0">
                  <a:pos x="1341" y="3351"/>
                </a:cxn>
                <a:cxn ang="0">
                  <a:pos x="1150" y="3157"/>
                </a:cxn>
                <a:cxn ang="0">
                  <a:pos x="1137" y="1878"/>
                </a:cxn>
                <a:cxn ang="0">
                  <a:pos x="1307" y="1667"/>
                </a:cxn>
                <a:cxn ang="0">
                  <a:pos x="5979" y="3879"/>
                </a:cxn>
                <a:cxn ang="0">
                  <a:pos x="6228" y="4001"/>
                </a:cxn>
                <a:cxn ang="0">
                  <a:pos x="6330" y="4255"/>
                </a:cxn>
                <a:cxn ang="0">
                  <a:pos x="6240" y="5515"/>
                </a:cxn>
                <a:cxn ang="0">
                  <a:pos x="5999" y="5647"/>
                </a:cxn>
                <a:cxn ang="0">
                  <a:pos x="1307" y="5597"/>
                </a:cxn>
                <a:cxn ang="0">
                  <a:pos x="1137" y="5386"/>
                </a:cxn>
                <a:cxn ang="0">
                  <a:pos x="1150" y="4107"/>
                </a:cxn>
                <a:cxn ang="0">
                  <a:pos x="1341" y="3914"/>
                </a:cxn>
                <a:cxn ang="0">
                  <a:pos x="6018" y="6147"/>
                </a:cxn>
                <a:cxn ang="0">
                  <a:pos x="6252" y="6293"/>
                </a:cxn>
                <a:cxn ang="0">
                  <a:pos x="6329" y="7557"/>
                </a:cxn>
                <a:cxn ang="0">
                  <a:pos x="6215" y="7804"/>
                </a:cxn>
                <a:cxn ang="0">
                  <a:pos x="5959" y="7915"/>
                </a:cxn>
                <a:cxn ang="0">
                  <a:pos x="1277" y="7841"/>
                </a:cxn>
                <a:cxn ang="0">
                  <a:pos x="1128" y="7614"/>
                </a:cxn>
                <a:cxn ang="0">
                  <a:pos x="1166" y="6339"/>
                </a:cxn>
                <a:cxn ang="0">
                  <a:pos x="1376" y="6163"/>
                </a:cxn>
                <a:cxn ang="0">
                  <a:pos x="6055" y="8420"/>
                </a:cxn>
                <a:cxn ang="0">
                  <a:pos x="6272" y="8586"/>
                </a:cxn>
                <a:cxn ang="0">
                  <a:pos x="6325" y="9859"/>
                </a:cxn>
                <a:cxn ang="0">
                  <a:pos x="6187" y="10093"/>
                </a:cxn>
                <a:cxn ang="0">
                  <a:pos x="1510" y="10180"/>
                </a:cxn>
                <a:cxn ang="0">
                  <a:pos x="1248" y="10081"/>
                </a:cxn>
                <a:cxn ang="0">
                  <a:pos x="1121" y="9840"/>
                </a:cxn>
                <a:cxn ang="0">
                  <a:pos x="1186" y="8571"/>
                </a:cxn>
                <a:cxn ang="0">
                  <a:pos x="1413" y="8415"/>
                </a:cxn>
                <a:cxn ang="0">
                  <a:pos x="3942" y="14477"/>
                </a:cxn>
                <a:cxn ang="0">
                  <a:pos x="4188" y="14735"/>
                </a:cxn>
                <a:cxn ang="0">
                  <a:pos x="4196" y="15102"/>
                </a:cxn>
                <a:cxn ang="0">
                  <a:pos x="3964" y="15372"/>
                </a:cxn>
                <a:cxn ang="0">
                  <a:pos x="3599" y="15417"/>
                </a:cxn>
                <a:cxn ang="0">
                  <a:pos x="3308" y="15211"/>
                </a:cxn>
                <a:cxn ang="0">
                  <a:pos x="3228" y="14854"/>
                </a:cxn>
                <a:cxn ang="0">
                  <a:pos x="3406" y="14543"/>
                </a:cxn>
                <a:cxn ang="0">
                  <a:pos x="1277" y="12777"/>
                </a:cxn>
                <a:cxn ang="0">
                  <a:pos x="6299" y="12881"/>
                </a:cxn>
                <a:cxn ang="0">
                  <a:pos x="6222" y="13140"/>
                </a:cxn>
                <a:cxn ang="0">
                  <a:pos x="1169" y="13093"/>
                </a:cxn>
                <a:cxn ang="0">
                  <a:pos x="1186" y="12815"/>
                </a:cxn>
                <a:cxn ang="0">
                  <a:pos x="6234" y="12232"/>
                </a:cxn>
                <a:cxn ang="0">
                  <a:pos x="6295" y="12500"/>
                </a:cxn>
                <a:cxn ang="0">
                  <a:pos x="1263" y="12589"/>
                </a:cxn>
                <a:cxn ang="0">
                  <a:pos x="1147" y="12461"/>
                </a:cxn>
                <a:cxn ang="0">
                  <a:pos x="1251" y="12220"/>
                </a:cxn>
              </a:cxnLst>
              <a:rect l="0" t="0" r="r" b="b"/>
              <a:pathLst>
                <a:path w="7449" h="16705">
                  <a:moveTo>
                    <a:pt x="406" y="0"/>
                  </a:moveTo>
                  <a:lnTo>
                    <a:pt x="7043" y="0"/>
                  </a:lnTo>
                  <a:lnTo>
                    <a:pt x="7064" y="1"/>
                  </a:lnTo>
                  <a:lnTo>
                    <a:pt x="7085" y="2"/>
                  </a:lnTo>
                  <a:lnTo>
                    <a:pt x="7104" y="5"/>
                  </a:lnTo>
                  <a:lnTo>
                    <a:pt x="7124" y="8"/>
                  </a:lnTo>
                  <a:lnTo>
                    <a:pt x="7144" y="13"/>
                  </a:lnTo>
                  <a:lnTo>
                    <a:pt x="7164" y="19"/>
                  </a:lnTo>
                  <a:lnTo>
                    <a:pt x="7183" y="25"/>
                  </a:lnTo>
                  <a:lnTo>
                    <a:pt x="7201" y="32"/>
                  </a:lnTo>
                  <a:lnTo>
                    <a:pt x="7218" y="41"/>
                  </a:lnTo>
                  <a:lnTo>
                    <a:pt x="7236" y="49"/>
                  </a:lnTo>
                  <a:lnTo>
                    <a:pt x="7253" y="60"/>
                  </a:lnTo>
                  <a:lnTo>
                    <a:pt x="7269" y="70"/>
                  </a:lnTo>
                  <a:lnTo>
                    <a:pt x="7285" y="81"/>
                  </a:lnTo>
                  <a:lnTo>
                    <a:pt x="7301" y="93"/>
                  </a:lnTo>
                  <a:lnTo>
                    <a:pt x="7315" y="105"/>
                  </a:lnTo>
                  <a:lnTo>
                    <a:pt x="7330" y="119"/>
                  </a:lnTo>
                  <a:lnTo>
                    <a:pt x="7344" y="134"/>
                  </a:lnTo>
                  <a:lnTo>
                    <a:pt x="7356" y="148"/>
                  </a:lnTo>
                  <a:lnTo>
                    <a:pt x="7368" y="164"/>
                  </a:lnTo>
                  <a:lnTo>
                    <a:pt x="7379" y="180"/>
                  </a:lnTo>
                  <a:lnTo>
                    <a:pt x="7389" y="196"/>
                  </a:lnTo>
                  <a:lnTo>
                    <a:pt x="7400" y="213"/>
                  </a:lnTo>
                  <a:lnTo>
                    <a:pt x="7408" y="231"/>
                  </a:lnTo>
                  <a:lnTo>
                    <a:pt x="7417" y="248"/>
                  </a:lnTo>
                  <a:lnTo>
                    <a:pt x="7424" y="266"/>
                  </a:lnTo>
                  <a:lnTo>
                    <a:pt x="7430" y="285"/>
                  </a:lnTo>
                  <a:lnTo>
                    <a:pt x="7436" y="305"/>
                  </a:lnTo>
                  <a:lnTo>
                    <a:pt x="7441" y="325"/>
                  </a:lnTo>
                  <a:lnTo>
                    <a:pt x="7444" y="345"/>
                  </a:lnTo>
                  <a:lnTo>
                    <a:pt x="7447" y="364"/>
                  </a:lnTo>
                  <a:lnTo>
                    <a:pt x="7448" y="385"/>
                  </a:lnTo>
                  <a:lnTo>
                    <a:pt x="7449" y="406"/>
                  </a:lnTo>
                  <a:lnTo>
                    <a:pt x="7449" y="16299"/>
                  </a:lnTo>
                  <a:lnTo>
                    <a:pt x="7448" y="16320"/>
                  </a:lnTo>
                  <a:lnTo>
                    <a:pt x="7447" y="16341"/>
                  </a:lnTo>
                  <a:lnTo>
                    <a:pt x="7444" y="16362"/>
                  </a:lnTo>
                  <a:lnTo>
                    <a:pt x="7441" y="16381"/>
                  </a:lnTo>
                  <a:lnTo>
                    <a:pt x="7436" y="16400"/>
                  </a:lnTo>
                  <a:lnTo>
                    <a:pt x="7430" y="16420"/>
                  </a:lnTo>
                  <a:lnTo>
                    <a:pt x="7424" y="16439"/>
                  </a:lnTo>
                  <a:lnTo>
                    <a:pt x="7417" y="16457"/>
                  </a:lnTo>
                  <a:lnTo>
                    <a:pt x="7408" y="16475"/>
                  </a:lnTo>
                  <a:lnTo>
                    <a:pt x="7400" y="16492"/>
                  </a:lnTo>
                  <a:lnTo>
                    <a:pt x="7389" y="16510"/>
                  </a:lnTo>
                  <a:lnTo>
                    <a:pt x="7379" y="16525"/>
                  </a:lnTo>
                  <a:lnTo>
                    <a:pt x="7368" y="16542"/>
                  </a:lnTo>
                  <a:lnTo>
                    <a:pt x="7356" y="16557"/>
                  </a:lnTo>
                  <a:lnTo>
                    <a:pt x="7344" y="16571"/>
                  </a:lnTo>
                  <a:lnTo>
                    <a:pt x="7330" y="16586"/>
                  </a:lnTo>
                  <a:lnTo>
                    <a:pt x="7315" y="16600"/>
                  </a:lnTo>
                  <a:lnTo>
                    <a:pt x="7301" y="16612"/>
                  </a:lnTo>
                  <a:lnTo>
                    <a:pt x="7285" y="16625"/>
                  </a:lnTo>
                  <a:lnTo>
                    <a:pt x="7269" y="16635"/>
                  </a:lnTo>
                  <a:lnTo>
                    <a:pt x="7253" y="16647"/>
                  </a:lnTo>
                  <a:lnTo>
                    <a:pt x="7236" y="16656"/>
                  </a:lnTo>
                  <a:lnTo>
                    <a:pt x="7218" y="16665"/>
                  </a:lnTo>
                  <a:lnTo>
                    <a:pt x="7201" y="16673"/>
                  </a:lnTo>
                  <a:lnTo>
                    <a:pt x="7183" y="16680"/>
                  </a:lnTo>
                  <a:lnTo>
                    <a:pt x="7164" y="16686"/>
                  </a:lnTo>
                  <a:lnTo>
                    <a:pt x="7144" y="16692"/>
                  </a:lnTo>
                  <a:lnTo>
                    <a:pt x="7124" y="16697"/>
                  </a:lnTo>
                  <a:lnTo>
                    <a:pt x="7104" y="16701"/>
                  </a:lnTo>
                  <a:lnTo>
                    <a:pt x="7085" y="16703"/>
                  </a:lnTo>
                  <a:lnTo>
                    <a:pt x="7064" y="16705"/>
                  </a:lnTo>
                  <a:lnTo>
                    <a:pt x="7043" y="16705"/>
                  </a:lnTo>
                  <a:lnTo>
                    <a:pt x="406" y="16705"/>
                  </a:lnTo>
                  <a:lnTo>
                    <a:pt x="385" y="16705"/>
                  </a:lnTo>
                  <a:lnTo>
                    <a:pt x="364" y="16703"/>
                  </a:lnTo>
                  <a:lnTo>
                    <a:pt x="345" y="16701"/>
                  </a:lnTo>
                  <a:lnTo>
                    <a:pt x="324" y="16697"/>
                  </a:lnTo>
                  <a:lnTo>
                    <a:pt x="305" y="16692"/>
                  </a:lnTo>
                  <a:lnTo>
                    <a:pt x="285" y="16686"/>
                  </a:lnTo>
                  <a:lnTo>
                    <a:pt x="266" y="16680"/>
                  </a:lnTo>
                  <a:lnTo>
                    <a:pt x="248" y="16673"/>
                  </a:lnTo>
                  <a:lnTo>
                    <a:pt x="230" y="16665"/>
                  </a:lnTo>
                  <a:lnTo>
                    <a:pt x="213" y="16656"/>
                  </a:lnTo>
                  <a:lnTo>
                    <a:pt x="195" y="16647"/>
                  </a:lnTo>
                  <a:lnTo>
                    <a:pt x="180" y="16635"/>
                  </a:lnTo>
                  <a:lnTo>
                    <a:pt x="163" y="16625"/>
                  </a:lnTo>
                  <a:lnTo>
                    <a:pt x="148" y="16612"/>
                  </a:lnTo>
                  <a:lnTo>
                    <a:pt x="134" y="16600"/>
                  </a:lnTo>
                  <a:lnTo>
                    <a:pt x="119" y="16586"/>
                  </a:lnTo>
                  <a:lnTo>
                    <a:pt x="105" y="16571"/>
                  </a:lnTo>
                  <a:lnTo>
                    <a:pt x="93" y="16557"/>
                  </a:lnTo>
                  <a:lnTo>
                    <a:pt x="80" y="16542"/>
                  </a:lnTo>
                  <a:lnTo>
                    <a:pt x="70" y="16525"/>
                  </a:lnTo>
                  <a:lnTo>
                    <a:pt x="58" y="16510"/>
                  </a:lnTo>
                  <a:lnTo>
                    <a:pt x="49" y="16492"/>
                  </a:lnTo>
                  <a:lnTo>
                    <a:pt x="40" y="16475"/>
                  </a:lnTo>
                  <a:lnTo>
                    <a:pt x="32" y="16457"/>
                  </a:lnTo>
                  <a:lnTo>
                    <a:pt x="25" y="16439"/>
                  </a:lnTo>
                  <a:lnTo>
                    <a:pt x="19" y="16420"/>
                  </a:lnTo>
                  <a:lnTo>
                    <a:pt x="13" y="16400"/>
                  </a:lnTo>
                  <a:lnTo>
                    <a:pt x="8" y="16381"/>
                  </a:lnTo>
                  <a:lnTo>
                    <a:pt x="4" y="16362"/>
                  </a:lnTo>
                  <a:lnTo>
                    <a:pt x="2" y="16341"/>
                  </a:lnTo>
                  <a:lnTo>
                    <a:pt x="0" y="16320"/>
                  </a:lnTo>
                  <a:lnTo>
                    <a:pt x="0" y="16299"/>
                  </a:lnTo>
                  <a:lnTo>
                    <a:pt x="0" y="406"/>
                  </a:lnTo>
                  <a:lnTo>
                    <a:pt x="0" y="385"/>
                  </a:lnTo>
                  <a:lnTo>
                    <a:pt x="2" y="364"/>
                  </a:lnTo>
                  <a:lnTo>
                    <a:pt x="4" y="345"/>
                  </a:lnTo>
                  <a:lnTo>
                    <a:pt x="8" y="325"/>
                  </a:lnTo>
                  <a:lnTo>
                    <a:pt x="13" y="305"/>
                  </a:lnTo>
                  <a:lnTo>
                    <a:pt x="19" y="285"/>
                  </a:lnTo>
                  <a:lnTo>
                    <a:pt x="25" y="266"/>
                  </a:lnTo>
                  <a:lnTo>
                    <a:pt x="32" y="248"/>
                  </a:lnTo>
                  <a:lnTo>
                    <a:pt x="40" y="231"/>
                  </a:lnTo>
                  <a:lnTo>
                    <a:pt x="49" y="213"/>
                  </a:lnTo>
                  <a:lnTo>
                    <a:pt x="58" y="196"/>
                  </a:lnTo>
                  <a:lnTo>
                    <a:pt x="70" y="180"/>
                  </a:lnTo>
                  <a:lnTo>
                    <a:pt x="80" y="164"/>
                  </a:lnTo>
                  <a:lnTo>
                    <a:pt x="93" y="148"/>
                  </a:lnTo>
                  <a:lnTo>
                    <a:pt x="105" y="134"/>
                  </a:lnTo>
                  <a:lnTo>
                    <a:pt x="119" y="119"/>
                  </a:lnTo>
                  <a:lnTo>
                    <a:pt x="134" y="105"/>
                  </a:lnTo>
                  <a:lnTo>
                    <a:pt x="148" y="93"/>
                  </a:lnTo>
                  <a:lnTo>
                    <a:pt x="163" y="81"/>
                  </a:lnTo>
                  <a:lnTo>
                    <a:pt x="180" y="70"/>
                  </a:lnTo>
                  <a:lnTo>
                    <a:pt x="195" y="60"/>
                  </a:lnTo>
                  <a:lnTo>
                    <a:pt x="213" y="49"/>
                  </a:lnTo>
                  <a:lnTo>
                    <a:pt x="230" y="41"/>
                  </a:lnTo>
                  <a:lnTo>
                    <a:pt x="248" y="32"/>
                  </a:lnTo>
                  <a:lnTo>
                    <a:pt x="266" y="25"/>
                  </a:lnTo>
                  <a:lnTo>
                    <a:pt x="285" y="19"/>
                  </a:lnTo>
                  <a:lnTo>
                    <a:pt x="305" y="13"/>
                  </a:lnTo>
                  <a:lnTo>
                    <a:pt x="324" y="8"/>
                  </a:lnTo>
                  <a:lnTo>
                    <a:pt x="345" y="5"/>
                  </a:lnTo>
                  <a:lnTo>
                    <a:pt x="364" y="2"/>
                  </a:lnTo>
                  <a:lnTo>
                    <a:pt x="385" y="1"/>
                  </a:lnTo>
                  <a:lnTo>
                    <a:pt x="406" y="0"/>
                  </a:lnTo>
                  <a:close/>
                  <a:moveTo>
                    <a:pt x="1510" y="1613"/>
                  </a:moveTo>
                  <a:lnTo>
                    <a:pt x="5939" y="1613"/>
                  </a:lnTo>
                  <a:lnTo>
                    <a:pt x="5959" y="1613"/>
                  </a:lnTo>
                  <a:lnTo>
                    <a:pt x="5979" y="1615"/>
                  </a:lnTo>
                  <a:lnTo>
                    <a:pt x="5999" y="1617"/>
                  </a:lnTo>
                  <a:lnTo>
                    <a:pt x="6018" y="1620"/>
                  </a:lnTo>
                  <a:lnTo>
                    <a:pt x="6036" y="1625"/>
                  </a:lnTo>
                  <a:lnTo>
                    <a:pt x="6055" y="1630"/>
                  </a:lnTo>
                  <a:lnTo>
                    <a:pt x="6073" y="1636"/>
                  </a:lnTo>
                  <a:lnTo>
                    <a:pt x="6091" y="1642"/>
                  </a:lnTo>
                  <a:lnTo>
                    <a:pt x="6108" y="1650"/>
                  </a:lnTo>
                  <a:lnTo>
                    <a:pt x="6125" y="1658"/>
                  </a:lnTo>
                  <a:lnTo>
                    <a:pt x="6141" y="1667"/>
                  </a:lnTo>
                  <a:lnTo>
                    <a:pt x="6158" y="1678"/>
                  </a:lnTo>
                  <a:lnTo>
                    <a:pt x="6172" y="1688"/>
                  </a:lnTo>
                  <a:lnTo>
                    <a:pt x="6187" y="1700"/>
                  </a:lnTo>
                  <a:lnTo>
                    <a:pt x="6201" y="1711"/>
                  </a:lnTo>
                  <a:lnTo>
                    <a:pt x="6215" y="1724"/>
                  </a:lnTo>
                  <a:lnTo>
                    <a:pt x="6228" y="1737"/>
                  </a:lnTo>
                  <a:lnTo>
                    <a:pt x="6240" y="1751"/>
                  </a:lnTo>
                  <a:lnTo>
                    <a:pt x="6252" y="1764"/>
                  </a:lnTo>
                  <a:lnTo>
                    <a:pt x="6263" y="1780"/>
                  </a:lnTo>
                  <a:lnTo>
                    <a:pt x="6272" y="1795"/>
                  </a:lnTo>
                  <a:lnTo>
                    <a:pt x="6282" y="1810"/>
                  </a:lnTo>
                  <a:lnTo>
                    <a:pt x="6291" y="1827"/>
                  </a:lnTo>
                  <a:lnTo>
                    <a:pt x="6299" y="1844"/>
                  </a:lnTo>
                  <a:lnTo>
                    <a:pt x="6306" y="1861"/>
                  </a:lnTo>
                  <a:lnTo>
                    <a:pt x="6312" y="1878"/>
                  </a:lnTo>
                  <a:lnTo>
                    <a:pt x="6317" y="1896"/>
                  </a:lnTo>
                  <a:lnTo>
                    <a:pt x="6321" y="1915"/>
                  </a:lnTo>
                  <a:lnTo>
                    <a:pt x="6325" y="1934"/>
                  </a:lnTo>
                  <a:lnTo>
                    <a:pt x="6328" y="1952"/>
                  </a:lnTo>
                  <a:lnTo>
                    <a:pt x="6329" y="1971"/>
                  </a:lnTo>
                  <a:lnTo>
                    <a:pt x="6330" y="1990"/>
                  </a:lnTo>
                  <a:lnTo>
                    <a:pt x="6330" y="3011"/>
                  </a:lnTo>
                  <a:lnTo>
                    <a:pt x="6329" y="3030"/>
                  </a:lnTo>
                  <a:lnTo>
                    <a:pt x="6328" y="3049"/>
                  </a:lnTo>
                  <a:lnTo>
                    <a:pt x="6325" y="3068"/>
                  </a:lnTo>
                  <a:lnTo>
                    <a:pt x="6321" y="3086"/>
                  </a:lnTo>
                  <a:lnTo>
                    <a:pt x="6317" y="3105"/>
                  </a:lnTo>
                  <a:lnTo>
                    <a:pt x="6312" y="3123"/>
                  </a:lnTo>
                  <a:lnTo>
                    <a:pt x="6306" y="3141"/>
                  </a:lnTo>
                  <a:lnTo>
                    <a:pt x="6299" y="3157"/>
                  </a:lnTo>
                  <a:lnTo>
                    <a:pt x="6291" y="3174"/>
                  </a:lnTo>
                  <a:lnTo>
                    <a:pt x="6282" y="3191"/>
                  </a:lnTo>
                  <a:lnTo>
                    <a:pt x="6272" y="3206"/>
                  </a:lnTo>
                  <a:lnTo>
                    <a:pt x="6263" y="3222"/>
                  </a:lnTo>
                  <a:lnTo>
                    <a:pt x="6252" y="3237"/>
                  </a:lnTo>
                  <a:lnTo>
                    <a:pt x="6240" y="3250"/>
                  </a:lnTo>
                  <a:lnTo>
                    <a:pt x="6228" y="3265"/>
                  </a:lnTo>
                  <a:lnTo>
                    <a:pt x="6215" y="3277"/>
                  </a:lnTo>
                  <a:lnTo>
                    <a:pt x="6201" y="3290"/>
                  </a:lnTo>
                  <a:lnTo>
                    <a:pt x="6187" y="3302"/>
                  </a:lnTo>
                  <a:lnTo>
                    <a:pt x="6172" y="3313"/>
                  </a:lnTo>
                  <a:lnTo>
                    <a:pt x="6158" y="3323"/>
                  </a:lnTo>
                  <a:lnTo>
                    <a:pt x="6141" y="3334"/>
                  </a:lnTo>
                  <a:lnTo>
                    <a:pt x="6125" y="3343"/>
                  </a:lnTo>
                  <a:lnTo>
                    <a:pt x="6108" y="3351"/>
                  </a:lnTo>
                  <a:lnTo>
                    <a:pt x="6091" y="3359"/>
                  </a:lnTo>
                  <a:lnTo>
                    <a:pt x="6073" y="3365"/>
                  </a:lnTo>
                  <a:lnTo>
                    <a:pt x="6055" y="3371"/>
                  </a:lnTo>
                  <a:lnTo>
                    <a:pt x="6036" y="3376"/>
                  </a:lnTo>
                  <a:lnTo>
                    <a:pt x="6018" y="3381"/>
                  </a:lnTo>
                  <a:lnTo>
                    <a:pt x="5999" y="3384"/>
                  </a:lnTo>
                  <a:lnTo>
                    <a:pt x="5979" y="3387"/>
                  </a:lnTo>
                  <a:lnTo>
                    <a:pt x="5959" y="3388"/>
                  </a:lnTo>
                  <a:lnTo>
                    <a:pt x="5939" y="3388"/>
                  </a:lnTo>
                  <a:lnTo>
                    <a:pt x="1510" y="3388"/>
                  </a:lnTo>
                  <a:lnTo>
                    <a:pt x="1490" y="3388"/>
                  </a:lnTo>
                  <a:lnTo>
                    <a:pt x="1470" y="3387"/>
                  </a:lnTo>
                  <a:lnTo>
                    <a:pt x="1450" y="3384"/>
                  </a:lnTo>
                  <a:lnTo>
                    <a:pt x="1431" y="3381"/>
                  </a:lnTo>
                  <a:lnTo>
                    <a:pt x="1413" y="3376"/>
                  </a:lnTo>
                  <a:lnTo>
                    <a:pt x="1394" y="3371"/>
                  </a:lnTo>
                  <a:lnTo>
                    <a:pt x="1376" y="3365"/>
                  </a:lnTo>
                  <a:lnTo>
                    <a:pt x="1358" y="3359"/>
                  </a:lnTo>
                  <a:lnTo>
                    <a:pt x="1341" y="3351"/>
                  </a:lnTo>
                  <a:lnTo>
                    <a:pt x="1324" y="3343"/>
                  </a:lnTo>
                  <a:lnTo>
                    <a:pt x="1307" y="3334"/>
                  </a:lnTo>
                  <a:lnTo>
                    <a:pt x="1291" y="3323"/>
                  </a:lnTo>
                  <a:lnTo>
                    <a:pt x="1277" y="3313"/>
                  </a:lnTo>
                  <a:lnTo>
                    <a:pt x="1262" y="3302"/>
                  </a:lnTo>
                  <a:lnTo>
                    <a:pt x="1248" y="3290"/>
                  </a:lnTo>
                  <a:lnTo>
                    <a:pt x="1234" y="3277"/>
                  </a:lnTo>
                  <a:lnTo>
                    <a:pt x="1221" y="3265"/>
                  </a:lnTo>
                  <a:lnTo>
                    <a:pt x="1209" y="3250"/>
                  </a:lnTo>
                  <a:lnTo>
                    <a:pt x="1197" y="3237"/>
                  </a:lnTo>
                  <a:lnTo>
                    <a:pt x="1186" y="3222"/>
                  </a:lnTo>
                  <a:lnTo>
                    <a:pt x="1176" y="3206"/>
                  </a:lnTo>
                  <a:lnTo>
                    <a:pt x="1166" y="3191"/>
                  </a:lnTo>
                  <a:lnTo>
                    <a:pt x="1158" y="3174"/>
                  </a:lnTo>
                  <a:lnTo>
                    <a:pt x="1150" y="3157"/>
                  </a:lnTo>
                  <a:lnTo>
                    <a:pt x="1143" y="3141"/>
                  </a:lnTo>
                  <a:lnTo>
                    <a:pt x="1137" y="3123"/>
                  </a:lnTo>
                  <a:lnTo>
                    <a:pt x="1132" y="3105"/>
                  </a:lnTo>
                  <a:lnTo>
                    <a:pt x="1128" y="3086"/>
                  </a:lnTo>
                  <a:lnTo>
                    <a:pt x="1123" y="3068"/>
                  </a:lnTo>
                  <a:lnTo>
                    <a:pt x="1121" y="3049"/>
                  </a:lnTo>
                  <a:lnTo>
                    <a:pt x="1120" y="3030"/>
                  </a:lnTo>
                  <a:lnTo>
                    <a:pt x="1119" y="3011"/>
                  </a:lnTo>
                  <a:lnTo>
                    <a:pt x="1119" y="1990"/>
                  </a:lnTo>
                  <a:lnTo>
                    <a:pt x="1120" y="1971"/>
                  </a:lnTo>
                  <a:lnTo>
                    <a:pt x="1121" y="1952"/>
                  </a:lnTo>
                  <a:lnTo>
                    <a:pt x="1123" y="1934"/>
                  </a:lnTo>
                  <a:lnTo>
                    <a:pt x="1128" y="1915"/>
                  </a:lnTo>
                  <a:lnTo>
                    <a:pt x="1132" y="1896"/>
                  </a:lnTo>
                  <a:lnTo>
                    <a:pt x="1137" y="1878"/>
                  </a:lnTo>
                  <a:lnTo>
                    <a:pt x="1143" y="1861"/>
                  </a:lnTo>
                  <a:lnTo>
                    <a:pt x="1150" y="1844"/>
                  </a:lnTo>
                  <a:lnTo>
                    <a:pt x="1158" y="1827"/>
                  </a:lnTo>
                  <a:lnTo>
                    <a:pt x="1166" y="1810"/>
                  </a:lnTo>
                  <a:lnTo>
                    <a:pt x="1176" y="1795"/>
                  </a:lnTo>
                  <a:lnTo>
                    <a:pt x="1186" y="1780"/>
                  </a:lnTo>
                  <a:lnTo>
                    <a:pt x="1197" y="1764"/>
                  </a:lnTo>
                  <a:lnTo>
                    <a:pt x="1209" y="1751"/>
                  </a:lnTo>
                  <a:lnTo>
                    <a:pt x="1221" y="1737"/>
                  </a:lnTo>
                  <a:lnTo>
                    <a:pt x="1234" y="1724"/>
                  </a:lnTo>
                  <a:lnTo>
                    <a:pt x="1248" y="1711"/>
                  </a:lnTo>
                  <a:lnTo>
                    <a:pt x="1262" y="1700"/>
                  </a:lnTo>
                  <a:lnTo>
                    <a:pt x="1277" y="1688"/>
                  </a:lnTo>
                  <a:lnTo>
                    <a:pt x="1291" y="1678"/>
                  </a:lnTo>
                  <a:lnTo>
                    <a:pt x="1307" y="1667"/>
                  </a:lnTo>
                  <a:lnTo>
                    <a:pt x="1324" y="1658"/>
                  </a:lnTo>
                  <a:lnTo>
                    <a:pt x="1341" y="1650"/>
                  </a:lnTo>
                  <a:lnTo>
                    <a:pt x="1358" y="1642"/>
                  </a:lnTo>
                  <a:lnTo>
                    <a:pt x="1376" y="1636"/>
                  </a:lnTo>
                  <a:lnTo>
                    <a:pt x="1394" y="1630"/>
                  </a:lnTo>
                  <a:lnTo>
                    <a:pt x="1413" y="1625"/>
                  </a:lnTo>
                  <a:lnTo>
                    <a:pt x="1431" y="1620"/>
                  </a:lnTo>
                  <a:lnTo>
                    <a:pt x="1450" y="1617"/>
                  </a:lnTo>
                  <a:lnTo>
                    <a:pt x="1470" y="1615"/>
                  </a:lnTo>
                  <a:lnTo>
                    <a:pt x="1490" y="1613"/>
                  </a:lnTo>
                  <a:lnTo>
                    <a:pt x="1510" y="1613"/>
                  </a:lnTo>
                  <a:close/>
                  <a:moveTo>
                    <a:pt x="1510" y="3877"/>
                  </a:moveTo>
                  <a:lnTo>
                    <a:pt x="5939" y="3877"/>
                  </a:lnTo>
                  <a:lnTo>
                    <a:pt x="5959" y="3877"/>
                  </a:lnTo>
                  <a:lnTo>
                    <a:pt x="5979" y="3879"/>
                  </a:lnTo>
                  <a:lnTo>
                    <a:pt x="5999" y="3881"/>
                  </a:lnTo>
                  <a:lnTo>
                    <a:pt x="6018" y="3884"/>
                  </a:lnTo>
                  <a:lnTo>
                    <a:pt x="6036" y="3888"/>
                  </a:lnTo>
                  <a:lnTo>
                    <a:pt x="6055" y="3893"/>
                  </a:lnTo>
                  <a:lnTo>
                    <a:pt x="6073" y="3900"/>
                  </a:lnTo>
                  <a:lnTo>
                    <a:pt x="6091" y="3906"/>
                  </a:lnTo>
                  <a:lnTo>
                    <a:pt x="6108" y="3914"/>
                  </a:lnTo>
                  <a:lnTo>
                    <a:pt x="6125" y="3923"/>
                  </a:lnTo>
                  <a:lnTo>
                    <a:pt x="6141" y="3931"/>
                  </a:lnTo>
                  <a:lnTo>
                    <a:pt x="6158" y="3941"/>
                  </a:lnTo>
                  <a:lnTo>
                    <a:pt x="6172" y="3952"/>
                  </a:lnTo>
                  <a:lnTo>
                    <a:pt x="6187" y="3963"/>
                  </a:lnTo>
                  <a:lnTo>
                    <a:pt x="6201" y="3975"/>
                  </a:lnTo>
                  <a:lnTo>
                    <a:pt x="6215" y="3987"/>
                  </a:lnTo>
                  <a:lnTo>
                    <a:pt x="6228" y="4001"/>
                  </a:lnTo>
                  <a:lnTo>
                    <a:pt x="6240" y="4014"/>
                  </a:lnTo>
                  <a:lnTo>
                    <a:pt x="6252" y="4029"/>
                  </a:lnTo>
                  <a:lnTo>
                    <a:pt x="6263" y="4044"/>
                  </a:lnTo>
                  <a:lnTo>
                    <a:pt x="6272" y="4058"/>
                  </a:lnTo>
                  <a:lnTo>
                    <a:pt x="6282" y="4075"/>
                  </a:lnTo>
                  <a:lnTo>
                    <a:pt x="6291" y="4091"/>
                  </a:lnTo>
                  <a:lnTo>
                    <a:pt x="6299" y="4107"/>
                  </a:lnTo>
                  <a:lnTo>
                    <a:pt x="6306" y="4125"/>
                  </a:lnTo>
                  <a:lnTo>
                    <a:pt x="6312" y="4142"/>
                  </a:lnTo>
                  <a:lnTo>
                    <a:pt x="6317" y="4160"/>
                  </a:lnTo>
                  <a:lnTo>
                    <a:pt x="6321" y="4178"/>
                  </a:lnTo>
                  <a:lnTo>
                    <a:pt x="6325" y="4197"/>
                  </a:lnTo>
                  <a:lnTo>
                    <a:pt x="6328" y="4216"/>
                  </a:lnTo>
                  <a:lnTo>
                    <a:pt x="6329" y="4235"/>
                  </a:lnTo>
                  <a:lnTo>
                    <a:pt x="6330" y="4255"/>
                  </a:lnTo>
                  <a:lnTo>
                    <a:pt x="6330" y="5275"/>
                  </a:lnTo>
                  <a:lnTo>
                    <a:pt x="6329" y="5293"/>
                  </a:lnTo>
                  <a:lnTo>
                    <a:pt x="6328" y="5313"/>
                  </a:lnTo>
                  <a:lnTo>
                    <a:pt x="6325" y="5332"/>
                  </a:lnTo>
                  <a:lnTo>
                    <a:pt x="6321" y="5350"/>
                  </a:lnTo>
                  <a:lnTo>
                    <a:pt x="6317" y="5369"/>
                  </a:lnTo>
                  <a:lnTo>
                    <a:pt x="6312" y="5386"/>
                  </a:lnTo>
                  <a:lnTo>
                    <a:pt x="6306" y="5404"/>
                  </a:lnTo>
                  <a:lnTo>
                    <a:pt x="6299" y="5421"/>
                  </a:lnTo>
                  <a:lnTo>
                    <a:pt x="6291" y="5437"/>
                  </a:lnTo>
                  <a:lnTo>
                    <a:pt x="6282" y="5454"/>
                  </a:lnTo>
                  <a:lnTo>
                    <a:pt x="6272" y="5470"/>
                  </a:lnTo>
                  <a:lnTo>
                    <a:pt x="6263" y="5486"/>
                  </a:lnTo>
                  <a:lnTo>
                    <a:pt x="6252" y="5500"/>
                  </a:lnTo>
                  <a:lnTo>
                    <a:pt x="6240" y="5515"/>
                  </a:lnTo>
                  <a:lnTo>
                    <a:pt x="6228" y="5528"/>
                  </a:lnTo>
                  <a:lnTo>
                    <a:pt x="6215" y="5541"/>
                  </a:lnTo>
                  <a:lnTo>
                    <a:pt x="6201" y="5553"/>
                  </a:lnTo>
                  <a:lnTo>
                    <a:pt x="6187" y="5566"/>
                  </a:lnTo>
                  <a:lnTo>
                    <a:pt x="6172" y="5576"/>
                  </a:lnTo>
                  <a:lnTo>
                    <a:pt x="6158" y="5588"/>
                  </a:lnTo>
                  <a:lnTo>
                    <a:pt x="6141" y="5597"/>
                  </a:lnTo>
                  <a:lnTo>
                    <a:pt x="6125" y="5607"/>
                  </a:lnTo>
                  <a:lnTo>
                    <a:pt x="6108" y="5615"/>
                  </a:lnTo>
                  <a:lnTo>
                    <a:pt x="6091" y="5622"/>
                  </a:lnTo>
                  <a:lnTo>
                    <a:pt x="6073" y="5630"/>
                  </a:lnTo>
                  <a:lnTo>
                    <a:pt x="6055" y="5635"/>
                  </a:lnTo>
                  <a:lnTo>
                    <a:pt x="6036" y="5640"/>
                  </a:lnTo>
                  <a:lnTo>
                    <a:pt x="6018" y="5644"/>
                  </a:lnTo>
                  <a:lnTo>
                    <a:pt x="5999" y="5647"/>
                  </a:lnTo>
                  <a:lnTo>
                    <a:pt x="5979" y="5650"/>
                  </a:lnTo>
                  <a:lnTo>
                    <a:pt x="5959" y="5652"/>
                  </a:lnTo>
                  <a:lnTo>
                    <a:pt x="5939" y="5653"/>
                  </a:lnTo>
                  <a:lnTo>
                    <a:pt x="1510" y="5653"/>
                  </a:lnTo>
                  <a:lnTo>
                    <a:pt x="1490" y="5652"/>
                  </a:lnTo>
                  <a:lnTo>
                    <a:pt x="1470" y="5650"/>
                  </a:lnTo>
                  <a:lnTo>
                    <a:pt x="1450" y="5647"/>
                  </a:lnTo>
                  <a:lnTo>
                    <a:pt x="1431" y="5644"/>
                  </a:lnTo>
                  <a:lnTo>
                    <a:pt x="1413" y="5640"/>
                  </a:lnTo>
                  <a:lnTo>
                    <a:pt x="1394" y="5635"/>
                  </a:lnTo>
                  <a:lnTo>
                    <a:pt x="1376" y="5630"/>
                  </a:lnTo>
                  <a:lnTo>
                    <a:pt x="1358" y="5622"/>
                  </a:lnTo>
                  <a:lnTo>
                    <a:pt x="1341" y="5615"/>
                  </a:lnTo>
                  <a:lnTo>
                    <a:pt x="1324" y="5607"/>
                  </a:lnTo>
                  <a:lnTo>
                    <a:pt x="1307" y="5597"/>
                  </a:lnTo>
                  <a:lnTo>
                    <a:pt x="1291" y="5588"/>
                  </a:lnTo>
                  <a:lnTo>
                    <a:pt x="1277" y="5576"/>
                  </a:lnTo>
                  <a:lnTo>
                    <a:pt x="1262" y="5566"/>
                  </a:lnTo>
                  <a:lnTo>
                    <a:pt x="1248" y="5553"/>
                  </a:lnTo>
                  <a:lnTo>
                    <a:pt x="1234" y="5541"/>
                  </a:lnTo>
                  <a:lnTo>
                    <a:pt x="1221" y="5528"/>
                  </a:lnTo>
                  <a:lnTo>
                    <a:pt x="1209" y="5515"/>
                  </a:lnTo>
                  <a:lnTo>
                    <a:pt x="1197" y="5500"/>
                  </a:lnTo>
                  <a:lnTo>
                    <a:pt x="1186" y="5486"/>
                  </a:lnTo>
                  <a:lnTo>
                    <a:pt x="1176" y="5470"/>
                  </a:lnTo>
                  <a:lnTo>
                    <a:pt x="1166" y="5454"/>
                  </a:lnTo>
                  <a:lnTo>
                    <a:pt x="1158" y="5437"/>
                  </a:lnTo>
                  <a:lnTo>
                    <a:pt x="1150" y="5421"/>
                  </a:lnTo>
                  <a:lnTo>
                    <a:pt x="1143" y="5404"/>
                  </a:lnTo>
                  <a:lnTo>
                    <a:pt x="1137" y="5386"/>
                  </a:lnTo>
                  <a:lnTo>
                    <a:pt x="1132" y="5369"/>
                  </a:lnTo>
                  <a:lnTo>
                    <a:pt x="1128" y="5350"/>
                  </a:lnTo>
                  <a:lnTo>
                    <a:pt x="1123" y="5332"/>
                  </a:lnTo>
                  <a:lnTo>
                    <a:pt x="1121" y="5313"/>
                  </a:lnTo>
                  <a:lnTo>
                    <a:pt x="1120" y="5293"/>
                  </a:lnTo>
                  <a:lnTo>
                    <a:pt x="1119" y="5275"/>
                  </a:lnTo>
                  <a:lnTo>
                    <a:pt x="1119" y="4255"/>
                  </a:lnTo>
                  <a:lnTo>
                    <a:pt x="1120" y="4235"/>
                  </a:lnTo>
                  <a:lnTo>
                    <a:pt x="1121" y="4216"/>
                  </a:lnTo>
                  <a:lnTo>
                    <a:pt x="1123" y="4197"/>
                  </a:lnTo>
                  <a:lnTo>
                    <a:pt x="1128" y="4178"/>
                  </a:lnTo>
                  <a:lnTo>
                    <a:pt x="1132" y="4160"/>
                  </a:lnTo>
                  <a:lnTo>
                    <a:pt x="1137" y="4142"/>
                  </a:lnTo>
                  <a:lnTo>
                    <a:pt x="1143" y="4125"/>
                  </a:lnTo>
                  <a:lnTo>
                    <a:pt x="1150" y="4107"/>
                  </a:lnTo>
                  <a:lnTo>
                    <a:pt x="1158" y="4091"/>
                  </a:lnTo>
                  <a:lnTo>
                    <a:pt x="1166" y="4075"/>
                  </a:lnTo>
                  <a:lnTo>
                    <a:pt x="1176" y="4058"/>
                  </a:lnTo>
                  <a:lnTo>
                    <a:pt x="1186" y="4044"/>
                  </a:lnTo>
                  <a:lnTo>
                    <a:pt x="1197" y="4029"/>
                  </a:lnTo>
                  <a:lnTo>
                    <a:pt x="1209" y="4014"/>
                  </a:lnTo>
                  <a:lnTo>
                    <a:pt x="1221" y="4001"/>
                  </a:lnTo>
                  <a:lnTo>
                    <a:pt x="1234" y="3987"/>
                  </a:lnTo>
                  <a:lnTo>
                    <a:pt x="1248" y="3975"/>
                  </a:lnTo>
                  <a:lnTo>
                    <a:pt x="1262" y="3963"/>
                  </a:lnTo>
                  <a:lnTo>
                    <a:pt x="1277" y="3952"/>
                  </a:lnTo>
                  <a:lnTo>
                    <a:pt x="1291" y="3941"/>
                  </a:lnTo>
                  <a:lnTo>
                    <a:pt x="1307" y="3931"/>
                  </a:lnTo>
                  <a:lnTo>
                    <a:pt x="1324" y="3923"/>
                  </a:lnTo>
                  <a:lnTo>
                    <a:pt x="1341" y="3914"/>
                  </a:lnTo>
                  <a:lnTo>
                    <a:pt x="1358" y="3906"/>
                  </a:lnTo>
                  <a:lnTo>
                    <a:pt x="1376" y="3900"/>
                  </a:lnTo>
                  <a:lnTo>
                    <a:pt x="1394" y="3893"/>
                  </a:lnTo>
                  <a:lnTo>
                    <a:pt x="1413" y="3888"/>
                  </a:lnTo>
                  <a:lnTo>
                    <a:pt x="1431" y="3884"/>
                  </a:lnTo>
                  <a:lnTo>
                    <a:pt x="1450" y="3881"/>
                  </a:lnTo>
                  <a:lnTo>
                    <a:pt x="1470" y="3879"/>
                  </a:lnTo>
                  <a:lnTo>
                    <a:pt x="1490" y="3877"/>
                  </a:lnTo>
                  <a:lnTo>
                    <a:pt x="1510" y="3877"/>
                  </a:lnTo>
                  <a:close/>
                  <a:moveTo>
                    <a:pt x="1510" y="6140"/>
                  </a:moveTo>
                  <a:lnTo>
                    <a:pt x="5939" y="6140"/>
                  </a:lnTo>
                  <a:lnTo>
                    <a:pt x="5959" y="6140"/>
                  </a:lnTo>
                  <a:lnTo>
                    <a:pt x="5979" y="6142"/>
                  </a:lnTo>
                  <a:lnTo>
                    <a:pt x="5999" y="6144"/>
                  </a:lnTo>
                  <a:lnTo>
                    <a:pt x="6018" y="6147"/>
                  </a:lnTo>
                  <a:lnTo>
                    <a:pt x="6036" y="6152"/>
                  </a:lnTo>
                  <a:lnTo>
                    <a:pt x="6055" y="6157"/>
                  </a:lnTo>
                  <a:lnTo>
                    <a:pt x="6073" y="6163"/>
                  </a:lnTo>
                  <a:lnTo>
                    <a:pt x="6091" y="6169"/>
                  </a:lnTo>
                  <a:lnTo>
                    <a:pt x="6108" y="6178"/>
                  </a:lnTo>
                  <a:lnTo>
                    <a:pt x="6125" y="6186"/>
                  </a:lnTo>
                  <a:lnTo>
                    <a:pt x="6141" y="6194"/>
                  </a:lnTo>
                  <a:lnTo>
                    <a:pt x="6158" y="6205"/>
                  </a:lnTo>
                  <a:lnTo>
                    <a:pt x="6172" y="6215"/>
                  </a:lnTo>
                  <a:lnTo>
                    <a:pt x="6187" y="6227"/>
                  </a:lnTo>
                  <a:lnTo>
                    <a:pt x="6201" y="6238"/>
                  </a:lnTo>
                  <a:lnTo>
                    <a:pt x="6215" y="6251"/>
                  </a:lnTo>
                  <a:lnTo>
                    <a:pt x="6228" y="6264"/>
                  </a:lnTo>
                  <a:lnTo>
                    <a:pt x="6240" y="6278"/>
                  </a:lnTo>
                  <a:lnTo>
                    <a:pt x="6252" y="6293"/>
                  </a:lnTo>
                  <a:lnTo>
                    <a:pt x="6263" y="6307"/>
                  </a:lnTo>
                  <a:lnTo>
                    <a:pt x="6272" y="6322"/>
                  </a:lnTo>
                  <a:lnTo>
                    <a:pt x="6282" y="6339"/>
                  </a:lnTo>
                  <a:lnTo>
                    <a:pt x="6291" y="6354"/>
                  </a:lnTo>
                  <a:lnTo>
                    <a:pt x="6299" y="6371"/>
                  </a:lnTo>
                  <a:lnTo>
                    <a:pt x="6306" y="6389"/>
                  </a:lnTo>
                  <a:lnTo>
                    <a:pt x="6312" y="6405"/>
                  </a:lnTo>
                  <a:lnTo>
                    <a:pt x="6317" y="6424"/>
                  </a:lnTo>
                  <a:lnTo>
                    <a:pt x="6321" y="6442"/>
                  </a:lnTo>
                  <a:lnTo>
                    <a:pt x="6325" y="6461"/>
                  </a:lnTo>
                  <a:lnTo>
                    <a:pt x="6328" y="6479"/>
                  </a:lnTo>
                  <a:lnTo>
                    <a:pt x="6329" y="6498"/>
                  </a:lnTo>
                  <a:lnTo>
                    <a:pt x="6330" y="6518"/>
                  </a:lnTo>
                  <a:lnTo>
                    <a:pt x="6330" y="7538"/>
                  </a:lnTo>
                  <a:lnTo>
                    <a:pt x="6329" y="7557"/>
                  </a:lnTo>
                  <a:lnTo>
                    <a:pt x="6328" y="7577"/>
                  </a:lnTo>
                  <a:lnTo>
                    <a:pt x="6325" y="7596"/>
                  </a:lnTo>
                  <a:lnTo>
                    <a:pt x="6321" y="7614"/>
                  </a:lnTo>
                  <a:lnTo>
                    <a:pt x="6317" y="7632"/>
                  </a:lnTo>
                  <a:lnTo>
                    <a:pt x="6312" y="7650"/>
                  </a:lnTo>
                  <a:lnTo>
                    <a:pt x="6306" y="7668"/>
                  </a:lnTo>
                  <a:lnTo>
                    <a:pt x="6299" y="7684"/>
                  </a:lnTo>
                  <a:lnTo>
                    <a:pt x="6291" y="7701"/>
                  </a:lnTo>
                  <a:lnTo>
                    <a:pt x="6282" y="7718"/>
                  </a:lnTo>
                  <a:lnTo>
                    <a:pt x="6272" y="7733"/>
                  </a:lnTo>
                  <a:lnTo>
                    <a:pt x="6263" y="7749"/>
                  </a:lnTo>
                  <a:lnTo>
                    <a:pt x="6252" y="7764"/>
                  </a:lnTo>
                  <a:lnTo>
                    <a:pt x="6240" y="7778"/>
                  </a:lnTo>
                  <a:lnTo>
                    <a:pt x="6228" y="7792"/>
                  </a:lnTo>
                  <a:lnTo>
                    <a:pt x="6215" y="7804"/>
                  </a:lnTo>
                  <a:lnTo>
                    <a:pt x="6201" y="7817"/>
                  </a:lnTo>
                  <a:lnTo>
                    <a:pt x="6187" y="7829"/>
                  </a:lnTo>
                  <a:lnTo>
                    <a:pt x="6172" y="7841"/>
                  </a:lnTo>
                  <a:lnTo>
                    <a:pt x="6158" y="7851"/>
                  </a:lnTo>
                  <a:lnTo>
                    <a:pt x="6141" y="7861"/>
                  </a:lnTo>
                  <a:lnTo>
                    <a:pt x="6125" y="7870"/>
                  </a:lnTo>
                  <a:lnTo>
                    <a:pt x="6108" y="7878"/>
                  </a:lnTo>
                  <a:lnTo>
                    <a:pt x="6091" y="7886"/>
                  </a:lnTo>
                  <a:lnTo>
                    <a:pt x="6073" y="7893"/>
                  </a:lnTo>
                  <a:lnTo>
                    <a:pt x="6055" y="7898"/>
                  </a:lnTo>
                  <a:lnTo>
                    <a:pt x="6036" y="7904"/>
                  </a:lnTo>
                  <a:lnTo>
                    <a:pt x="6018" y="7908"/>
                  </a:lnTo>
                  <a:lnTo>
                    <a:pt x="5999" y="7912"/>
                  </a:lnTo>
                  <a:lnTo>
                    <a:pt x="5979" y="7914"/>
                  </a:lnTo>
                  <a:lnTo>
                    <a:pt x="5959" y="7915"/>
                  </a:lnTo>
                  <a:lnTo>
                    <a:pt x="5939" y="7916"/>
                  </a:lnTo>
                  <a:lnTo>
                    <a:pt x="1510" y="7916"/>
                  </a:lnTo>
                  <a:lnTo>
                    <a:pt x="1490" y="7915"/>
                  </a:lnTo>
                  <a:lnTo>
                    <a:pt x="1470" y="7914"/>
                  </a:lnTo>
                  <a:lnTo>
                    <a:pt x="1450" y="7912"/>
                  </a:lnTo>
                  <a:lnTo>
                    <a:pt x="1431" y="7908"/>
                  </a:lnTo>
                  <a:lnTo>
                    <a:pt x="1413" y="7904"/>
                  </a:lnTo>
                  <a:lnTo>
                    <a:pt x="1394" y="7898"/>
                  </a:lnTo>
                  <a:lnTo>
                    <a:pt x="1376" y="7893"/>
                  </a:lnTo>
                  <a:lnTo>
                    <a:pt x="1358" y="7886"/>
                  </a:lnTo>
                  <a:lnTo>
                    <a:pt x="1341" y="7878"/>
                  </a:lnTo>
                  <a:lnTo>
                    <a:pt x="1324" y="7870"/>
                  </a:lnTo>
                  <a:lnTo>
                    <a:pt x="1307" y="7861"/>
                  </a:lnTo>
                  <a:lnTo>
                    <a:pt x="1291" y="7851"/>
                  </a:lnTo>
                  <a:lnTo>
                    <a:pt x="1277" y="7841"/>
                  </a:lnTo>
                  <a:lnTo>
                    <a:pt x="1262" y="7829"/>
                  </a:lnTo>
                  <a:lnTo>
                    <a:pt x="1248" y="7817"/>
                  </a:lnTo>
                  <a:lnTo>
                    <a:pt x="1234" y="7804"/>
                  </a:lnTo>
                  <a:lnTo>
                    <a:pt x="1221" y="7792"/>
                  </a:lnTo>
                  <a:lnTo>
                    <a:pt x="1209" y="7778"/>
                  </a:lnTo>
                  <a:lnTo>
                    <a:pt x="1197" y="7764"/>
                  </a:lnTo>
                  <a:lnTo>
                    <a:pt x="1186" y="7749"/>
                  </a:lnTo>
                  <a:lnTo>
                    <a:pt x="1176" y="7733"/>
                  </a:lnTo>
                  <a:lnTo>
                    <a:pt x="1166" y="7718"/>
                  </a:lnTo>
                  <a:lnTo>
                    <a:pt x="1158" y="7701"/>
                  </a:lnTo>
                  <a:lnTo>
                    <a:pt x="1150" y="7684"/>
                  </a:lnTo>
                  <a:lnTo>
                    <a:pt x="1143" y="7668"/>
                  </a:lnTo>
                  <a:lnTo>
                    <a:pt x="1137" y="7650"/>
                  </a:lnTo>
                  <a:lnTo>
                    <a:pt x="1132" y="7632"/>
                  </a:lnTo>
                  <a:lnTo>
                    <a:pt x="1128" y="7614"/>
                  </a:lnTo>
                  <a:lnTo>
                    <a:pt x="1123" y="7596"/>
                  </a:lnTo>
                  <a:lnTo>
                    <a:pt x="1121" y="7577"/>
                  </a:lnTo>
                  <a:lnTo>
                    <a:pt x="1120" y="7557"/>
                  </a:lnTo>
                  <a:lnTo>
                    <a:pt x="1119" y="7538"/>
                  </a:lnTo>
                  <a:lnTo>
                    <a:pt x="1119" y="6518"/>
                  </a:lnTo>
                  <a:lnTo>
                    <a:pt x="1120" y="6498"/>
                  </a:lnTo>
                  <a:lnTo>
                    <a:pt x="1121" y="6479"/>
                  </a:lnTo>
                  <a:lnTo>
                    <a:pt x="1123" y="6461"/>
                  </a:lnTo>
                  <a:lnTo>
                    <a:pt x="1128" y="6442"/>
                  </a:lnTo>
                  <a:lnTo>
                    <a:pt x="1132" y="6424"/>
                  </a:lnTo>
                  <a:lnTo>
                    <a:pt x="1137" y="6405"/>
                  </a:lnTo>
                  <a:lnTo>
                    <a:pt x="1143" y="6389"/>
                  </a:lnTo>
                  <a:lnTo>
                    <a:pt x="1150" y="6371"/>
                  </a:lnTo>
                  <a:lnTo>
                    <a:pt x="1158" y="6354"/>
                  </a:lnTo>
                  <a:lnTo>
                    <a:pt x="1166" y="6339"/>
                  </a:lnTo>
                  <a:lnTo>
                    <a:pt x="1176" y="6322"/>
                  </a:lnTo>
                  <a:lnTo>
                    <a:pt x="1186" y="6307"/>
                  </a:lnTo>
                  <a:lnTo>
                    <a:pt x="1197" y="6293"/>
                  </a:lnTo>
                  <a:lnTo>
                    <a:pt x="1209" y="6278"/>
                  </a:lnTo>
                  <a:lnTo>
                    <a:pt x="1221" y="6264"/>
                  </a:lnTo>
                  <a:lnTo>
                    <a:pt x="1234" y="6251"/>
                  </a:lnTo>
                  <a:lnTo>
                    <a:pt x="1248" y="6238"/>
                  </a:lnTo>
                  <a:lnTo>
                    <a:pt x="1262" y="6227"/>
                  </a:lnTo>
                  <a:lnTo>
                    <a:pt x="1277" y="6215"/>
                  </a:lnTo>
                  <a:lnTo>
                    <a:pt x="1291" y="6205"/>
                  </a:lnTo>
                  <a:lnTo>
                    <a:pt x="1307" y="6194"/>
                  </a:lnTo>
                  <a:lnTo>
                    <a:pt x="1324" y="6186"/>
                  </a:lnTo>
                  <a:lnTo>
                    <a:pt x="1341" y="6178"/>
                  </a:lnTo>
                  <a:lnTo>
                    <a:pt x="1358" y="6169"/>
                  </a:lnTo>
                  <a:lnTo>
                    <a:pt x="1376" y="6163"/>
                  </a:lnTo>
                  <a:lnTo>
                    <a:pt x="1394" y="6157"/>
                  </a:lnTo>
                  <a:lnTo>
                    <a:pt x="1413" y="6152"/>
                  </a:lnTo>
                  <a:lnTo>
                    <a:pt x="1431" y="6147"/>
                  </a:lnTo>
                  <a:lnTo>
                    <a:pt x="1450" y="6144"/>
                  </a:lnTo>
                  <a:lnTo>
                    <a:pt x="1470" y="6142"/>
                  </a:lnTo>
                  <a:lnTo>
                    <a:pt x="1490" y="6140"/>
                  </a:lnTo>
                  <a:lnTo>
                    <a:pt x="1510" y="6140"/>
                  </a:lnTo>
                  <a:close/>
                  <a:moveTo>
                    <a:pt x="1510" y="8404"/>
                  </a:moveTo>
                  <a:lnTo>
                    <a:pt x="5939" y="8404"/>
                  </a:lnTo>
                  <a:lnTo>
                    <a:pt x="5959" y="8404"/>
                  </a:lnTo>
                  <a:lnTo>
                    <a:pt x="5979" y="8406"/>
                  </a:lnTo>
                  <a:lnTo>
                    <a:pt x="5999" y="8408"/>
                  </a:lnTo>
                  <a:lnTo>
                    <a:pt x="6018" y="8411"/>
                  </a:lnTo>
                  <a:lnTo>
                    <a:pt x="6036" y="8415"/>
                  </a:lnTo>
                  <a:lnTo>
                    <a:pt x="6055" y="8420"/>
                  </a:lnTo>
                  <a:lnTo>
                    <a:pt x="6073" y="8427"/>
                  </a:lnTo>
                  <a:lnTo>
                    <a:pt x="6091" y="8433"/>
                  </a:lnTo>
                  <a:lnTo>
                    <a:pt x="6108" y="8441"/>
                  </a:lnTo>
                  <a:lnTo>
                    <a:pt x="6125" y="8450"/>
                  </a:lnTo>
                  <a:lnTo>
                    <a:pt x="6141" y="8459"/>
                  </a:lnTo>
                  <a:lnTo>
                    <a:pt x="6158" y="8468"/>
                  </a:lnTo>
                  <a:lnTo>
                    <a:pt x="6172" y="8479"/>
                  </a:lnTo>
                  <a:lnTo>
                    <a:pt x="6187" y="8490"/>
                  </a:lnTo>
                  <a:lnTo>
                    <a:pt x="6201" y="8502"/>
                  </a:lnTo>
                  <a:lnTo>
                    <a:pt x="6215" y="8514"/>
                  </a:lnTo>
                  <a:lnTo>
                    <a:pt x="6228" y="8528"/>
                  </a:lnTo>
                  <a:lnTo>
                    <a:pt x="6240" y="8541"/>
                  </a:lnTo>
                  <a:lnTo>
                    <a:pt x="6252" y="8556"/>
                  </a:lnTo>
                  <a:lnTo>
                    <a:pt x="6263" y="8571"/>
                  </a:lnTo>
                  <a:lnTo>
                    <a:pt x="6272" y="8586"/>
                  </a:lnTo>
                  <a:lnTo>
                    <a:pt x="6282" y="8602"/>
                  </a:lnTo>
                  <a:lnTo>
                    <a:pt x="6291" y="8618"/>
                  </a:lnTo>
                  <a:lnTo>
                    <a:pt x="6299" y="8634"/>
                  </a:lnTo>
                  <a:lnTo>
                    <a:pt x="6306" y="8652"/>
                  </a:lnTo>
                  <a:lnTo>
                    <a:pt x="6312" y="8670"/>
                  </a:lnTo>
                  <a:lnTo>
                    <a:pt x="6317" y="8688"/>
                  </a:lnTo>
                  <a:lnTo>
                    <a:pt x="6321" y="8705"/>
                  </a:lnTo>
                  <a:lnTo>
                    <a:pt x="6325" y="8724"/>
                  </a:lnTo>
                  <a:lnTo>
                    <a:pt x="6328" y="8743"/>
                  </a:lnTo>
                  <a:lnTo>
                    <a:pt x="6329" y="8762"/>
                  </a:lnTo>
                  <a:lnTo>
                    <a:pt x="6330" y="8782"/>
                  </a:lnTo>
                  <a:lnTo>
                    <a:pt x="6330" y="9802"/>
                  </a:lnTo>
                  <a:lnTo>
                    <a:pt x="6329" y="9820"/>
                  </a:lnTo>
                  <a:lnTo>
                    <a:pt x="6328" y="9840"/>
                  </a:lnTo>
                  <a:lnTo>
                    <a:pt x="6325" y="9859"/>
                  </a:lnTo>
                  <a:lnTo>
                    <a:pt x="6321" y="9878"/>
                  </a:lnTo>
                  <a:lnTo>
                    <a:pt x="6317" y="9896"/>
                  </a:lnTo>
                  <a:lnTo>
                    <a:pt x="6312" y="9913"/>
                  </a:lnTo>
                  <a:lnTo>
                    <a:pt x="6306" y="9931"/>
                  </a:lnTo>
                  <a:lnTo>
                    <a:pt x="6299" y="9948"/>
                  </a:lnTo>
                  <a:lnTo>
                    <a:pt x="6291" y="9965"/>
                  </a:lnTo>
                  <a:lnTo>
                    <a:pt x="6282" y="9981"/>
                  </a:lnTo>
                  <a:lnTo>
                    <a:pt x="6272" y="9997"/>
                  </a:lnTo>
                  <a:lnTo>
                    <a:pt x="6263" y="10013"/>
                  </a:lnTo>
                  <a:lnTo>
                    <a:pt x="6252" y="10027"/>
                  </a:lnTo>
                  <a:lnTo>
                    <a:pt x="6240" y="10042"/>
                  </a:lnTo>
                  <a:lnTo>
                    <a:pt x="6228" y="10055"/>
                  </a:lnTo>
                  <a:lnTo>
                    <a:pt x="6215" y="10068"/>
                  </a:lnTo>
                  <a:lnTo>
                    <a:pt x="6201" y="10081"/>
                  </a:lnTo>
                  <a:lnTo>
                    <a:pt x="6187" y="10093"/>
                  </a:lnTo>
                  <a:lnTo>
                    <a:pt x="6172" y="10104"/>
                  </a:lnTo>
                  <a:lnTo>
                    <a:pt x="6158" y="10115"/>
                  </a:lnTo>
                  <a:lnTo>
                    <a:pt x="6141" y="10124"/>
                  </a:lnTo>
                  <a:lnTo>
                    <a:pt x="6125" y="10134"/>
                  </a:lnTo>
                  <a:lnTo>
                    <a:pt x="6108" y="10142"/>
                  </a:lnTo>
                  <a:lnTo>
                    <a:pt x="6091" y="10149"/>
                  </a:lnTo>
                  <a:lnTo>
                    <a:pt x="6073" y="10157"/>
                  </a:lnTo>
                  <a:lnTo>
                    <a:pt x="6055" y="10162"/>
                  </a:lnTo>
                  <a:lnTo>
                    <a:pt x="6036" y="10167"/>
                  </a:lnTo>
                  <a:lnTo>
                    <a:pt x="6018" y="10171"/>
                  </a:lnTo>
                  <a:lnTo>
                    <a:pt x="5999" y="10175"/>
                  </a:lnTo>
                  <a:lnTo>
                    <a:pt x="5979" y="10178"/>
                  </a:lnTo>
                  <a:lnTo>
                    <a:pt x="5959" y="10179"/>
                  </a:lnTo>
                  <a:lnTo>
                    <a:pt x="5939" y="10180"/>
                  </a:lnTo>
                  <a:lnTo>
                    <a:pt x="1510" y="10180"/>
                  </a:lnTo>
                  <a:lnTo>
                    <a:pt x="1490" y="10179"/>
                  </a:lnTo>
                  <a:lnTo>
                    <a:pt x="1470" y="10178"/>
                  </a:lnTo>
                  <a:lnTo>
                    <a:pt x="1450" y="10175"/>
                  </a:lnTo>
                  <a:lnTo>
                    <a:pt x="1431" y="10171"/>
                  </a:lnTo>
                  <a:lnTo>
                    <a:pt x="1413" y="10167"/>
                  </a:lnTo>
                  <a:lnTo>
                    <a:pt x="1394" y="10162"/>
                  </a:lnTo>
                  <a:lnTo>
                    <a:pt x="1376" y="10157"/>
                  </a:lnTo>
                  <a:lnTo>
                    <a:pt x="1358" y="10149"/>
                  </a:lnTo>
                  <a:lnTo>
                    <a:pt x="1341" y="10142"/>
                  </a:lnTo>
                  <a:lnTo>
                    <a:pt x="1324" y="10134"/>
                  </a:lnTo>
                  <a:lnTo>
                    <a:pt x="1307" y="10124"/>
                  </a:lnTo>
                  <a:lnTo>
                    <a:pt x="1291" y="10115"/>
                  </a:lnTo>
                  <a:lnTo>
                    <a:pt x="1277" y="10104"/>
                  </a:lnTo>
                  <a:lnTo>
                    <a:pt x="1262" y="10093"/>
                  </a:lnTo>
                  <a:lnTo>
                    <a:pt x="1248" y="10081"/>
                  </a:lnTo>
                  <a:lnTo>
                    <a:pt x="1234" y="10068"/>
                  </a:lnTo>
                  <a:lnTo>
                    <a:pt x="1221" y="10055"/>
                  </a:lnTo>
                  <a:lnTo>
                    <a:pt x="1209" y="10042"/>
                  </a:lnTo>
                  <a:lnTo>
                    <a:pt x="1197" y="10027"/>
                  </a:lnTo>
                  <a:lnTo>
                    <a:pt x="1186" y="10013"/>
                  </a:lnTo>
                  <a:lnTo>
                    <a:pt x="1176" y="9997"/>
                  </a:lnTo>
                  <a:lnTo>
                    <a:pt x="1166" y="9981"/>
                  </a:lnTo>
                  <a:lnTo>
                    <a:pt x="1158" y="9965"/>
                  </a:lnTo>
                  <a:lnTo>
                    <a:pt x="1150" y="9948"/>
                  </a:lnTo>
                  <a:lnTo>
                    <a:pt x="1143" y="9931"/>
                  </a:lnTo>
                  <a:lnTo>
                    <a:pt x="1137" y="9913"/>
                  </a:lnTo>
                  <a:lnTo>
                    <a:pt x="1132" y="9896"/>
                  </a:lnTo>
                  <a:lnTo>
                    <a:pt x="1128" y="9878"/>
                  </a:lnTo>
                  <a:lnTo>
                    <a:pt x="1123" y="9859"/>
                  </a:lnTo>
                  <a:lnTo>
                    <a:pt x="1121" y="9840"/>
                  </a:lnTo>
                  <a:lnTo>
                    <a:pt x="1120" y="9820"/>
                  </a:lnTo>
                  <a:lnTo>
                    <a:pt x="1119" y="9802"/>
                  </a:lnTo>
                  <a:lnTo>
                    <a:pt x="1119" y="8782"/>
                  </a:lnTo>
                  <a:lnTo>
                    <a:pt x="1120" y="8762"/>
                  </a:lnTo>
                  <a:lnTo>
                    <a:pt x="1121" y="8743"/>
                  </a:lnTo>
                  <a:lnTo>
                    <a:pt x="1123" y="8724"/>
                  </a:lnTo>
                  <a:lnTo>
                    <a:pt x="1128" y="8705"/>
                  </a:lnTo>
                  <a:lnTo>
                    <a:pt x="1132" y="8688"/>
                  </a:lnTo>
                  <a:lnTo>
                    <a:pt x="1137" y="8670"/>
                  </a:lnTo>
                  <a:lnTo>
                    <a:pt x="1143" y="8652"/>
                  </a:lnTo>
                  <a:lnTo>
                    <a:pt x="1150" y="8634"/>
                  </a:lnTo>
                  <a:lnTo>
                    <a:pt x="1158" y="8618"/>
                  </a:lnTo>
                  <a:lnTo>
                    <a:pt x="1166" y="8602"/>
                  </a:lnTo>
                  <a:lnTo>
                    <a:pt x="1176" y="8586"/>
                  </a:lnTo>
                  <a:lnTo>
                    <a:pt x="1186" y="8571"/>
                  </a:lnTo>
                  <a:lnTo>
                    <a:pt x="1197" y="8556"/>
                  </a:lnTo>
                  <a:lnTo>
                    <a:pt x="1209" y="8541"/>
                  </a:lnTo>
                  <a:lnTo>
                    <a:pt x="1221" y="8528"/>
                  </a:lnTo>
                  <a:lnTo>
                    <a:pt x="1234" y="8514"/>
                  </a:lnTo>
                  <a:lnTo>
                    <a:pt x="1248" y="8502"/>
                  </a:lnTo>
                  <a:lnTo>
                    <a:pt x="1262" y="8490"/>
                  </a:lnTo>
                  <a:lnTo>
                    <a:pt x="1277" y="8479"/>
                  </a:lnTo>
                  <a:lnTo>
                    <a:pt x="1291" y="8468"/>
                  </a:lnTo>
                  <a:lnTo>
                    <a:pt x="1307" y="8459"/>
                  </a:lnTo>
                  <a:lnTo>
                    <a:pt x="1324" y="8450"/>
                  </a:lnTo>
                  <a:lnTo>
                    <a:pt x="1341" y="8441"/>
                  </a:lnTo>
                  <a:lnTo>
                    <a:pt x="1358" y="8433"/>
                  </a:lnTo>
                  <a:lnTo>
                    <a:pt x="1376" y="8427"/>
                  </a:lnTo>
                  <a:lnTo>
                    <a:pt x="1394" y="8420"/>
                  </a:lnTo>
                  <a:lnTo>
                    <a:pt x="1413" y="8415"/>
                  </a:lnTo>
                  <a:lnTo>
                    <a:pt x="1431" y="8411"/>
                  </a:lnTo>
                  <a:lnTo>
                    <a:pt x="1450" y="8408"/>
                  </a:lnTo>
                  <a:lnTo>
                    <a:pt x="1470" y="8406"/>
                  </a:lnTo>
                  <a:lnTo>
                    <a:pt x="1490" y="8404"/>
                  </a:lnTo>
                  <a:lnTo>
                    <a:pt x="1510" y="8404"/>
                  </a:lnTo>
                  <a:close/>
                  <a:moveTo>
                    <a:pt x="3725" y="14428"/>
                  </a:moveTo>
                  <a:lnTo>
                    <a:pt x="3750" y="14428"/>
                  </a:lnTo>
                  <a:lnTo>
                    <a:pt x="3776" y="14430"/>
                  </a:lnTo>
                  <a:lnTo>
                    <a:pt x="3801" y="14433"/>
                  </a:lnTo>
                  <a:lnTo>
                    <a:pt x="3825" y="14438"/>
                  </a:lnTo>
                  <a:lnTo>
                    <a:pt x="3849" y="14444"/>
                  </a:lnTo>
                  <a:lnTo>
                    <a:pt x="3873" y="14451"/>
                  </a:lnTo>
                  <a:lnTo>
                    <a:pt x="3897" y="14458"/>
                  </a:lnTo>
                  <a:lnTo>
                    <a:pt x="3919" y="14468"/>
                  </a:lnTo>
                  <a:lnTo>
                    <a:pt x="3942" y="14477"/>
                  </a:lnTo>
                  <a:lnTo>
                    <a:pt x="3964" y="14488"/>
                  </a:lnTo>
                  <a:lnTo>
                    <a:pt x="3985" y="14501"/>
                  </a:lnTo>
                  <a:lnTo>
                    <a:pt x="4005" y="14514"/>
                  </a:lnTo>
                  <a:lnTo>
                    <a:pt x="4025" y="14528"/>
                  </a:lnTo>
                  <a:lnTo>
                    <a:pt x="4043" y="14543"/>
                  </a:lnTo>
                  <a:lnTo>
                    <a:pt x="4062" y="14558"/>
                  </a:lnTo>
                  <a:lnTo>
                    <a:pt x="4080" y="14575"/>
                  </a:lnTo>
                  <a:lnTo>
                    <a:pt x="4096" y="14593"/>
                  </a:lnTo>
                  <a:lnTo>
                    <a:pt x="4112" y="14611"/>
                  </a:lnTo>
                  <a:lnTo>
                    <a:pt x="4127" y="14630"/>
                  </a:lnTo>
                  <a:lnTo>
                    <a:pt x="4141" y="14649"/>
                  </a:lnTo>
                  <a:lnTo>
                    <a:pt x="4154" y="14670"/>
                  </a:lnTo>
                  <a:lnTo>
                    <a:pt x="4166" y="14691"/>
                  </a:lnTo>
                  <a:lnTo>
                    <a:pt x="4177" y="14713"/>
                  </a:lnTo>
                  <a:lnTo>
                    <a:pt x="4188" y="14735"/>
                  </a:lnTo>
                  <a:lnTo>
                    <a:pt x="4196" y="14758"/>
                  </a:lnTo>
                  <a:lnTo>
                    <a:pt x="4204" y="14781"/>
                  </a:lnTo>
                  <a:lnTo>
                    <a:pt x="4212" y="14805"/>
                  </a:lnTo>
                  <a:lnTo>
                    <a:pt x="4217" y="14829"/>
                  </a:lnTo>
                  <a:lnTo>
                    <a:pt x="4221" y="14854"/>
                  </a:lnTo>
                  <a:lnTo>
                    <a:pt x="4224" y="14879"/>
                  </a:lnTo>
                  <a:lnTo>
                    <a:pt x="4226" y="14904"/>
                  </a:lnTo>
                  <a:lnTo>
                    <a:pt x="4227" y="14930"/>
                  </a:lnTo>
                  <a:lnTo>
                    <a:pt x="4226" y="14956"/>
                  </a:lnTo>
                  <a:lnTo>
                    <a:pt x="4224" y="14981"/>
                  </a:lnTo>
                  <a:lnTo>
                    <a:pt x="4221" y="15006"/>
                  </a:lnTo>
                  <a:lnTo>
                    <a:pt x="4217" y="15031"/>
                  </a:lnTo>
                  <a:lnTo>
                    <a:pt x="4212" y="15055"/>
                  </a:lnTo>
                  <a:lnTo>
                    <a:pt x="4204" y="15079"/>
                  </a:lnTo>
                  <a:lnTo>
                    <a:pt x="4196" y="15102"/>
                  </a:lnTo>
                  <a:lnTo>
                    <a:pt x="4188" y="15125"/>
                  </a:lnTo>
                  <a:lnTo>
                    <a:pt x="4177" y="15147"/>
                  </a:lnTo>
                  <a:lnTo>
                    <a:pt x="4166" y="15169"/>
                  </a:lnTo>
                  <a:lnTo>
                    <a:pt x="4154" y="15190"/>
                  </a:lnTo>
                  <a:lnTo>
                    <a:pt x="4141" y="15211"/>
                  </a:lnTo>
                  <a:lnTo>
                    <a:pt x="4127" y="15231"/>
                  </a:lnTo>
                  <a:lnTo>
                    <a:pt x="4112" y="15250"/>
                  </a:lnTo>
                  <a:lnTo>
                    <a:pt x="4096" y="15267"/>
                  </a:lnTo>
                  <a:lnTo>
                    <a:pt x="4080" y="15285"/>
                  </a:lnTo>
                  <a:lnTo>
                    <a:pt x="4062" y="15302"/>
                  </a:lnTo>
                  <a:lnTo>
                    <a:pt x="4043" y="15317"/>
                  </a:lnTo>
                  <a:lnTo>
                    <a:pt x="4025" y="15333"/>
                  </a:lnTo>
                  <a:lnTo>
                    <a:pt x="4005" y="15347"/>
                  </a:lnTo>
                  <a:lnTo>
                    <a:pt x="3985" y="15360"/>
                  </a:lnTo>
                  <a:lnTo>
                    <a:pt x="3964" y="15372"/>
                  </a:lnTo>
                  <a:lnTo>
                    <a:pt x="3942" y="15383"/>
                  </a:lnTo>
                  <a:lnTo>
                    <a:pt x="3919" y="15393"/>
                  </a:lnTo>
                  <a:lnTo>
                    <a:pt x="3897" y="15402"/>
                  </a:lnTo>
                  <a:lnTo>
                    <a:pt x="3873" y="15410"/>
                  </a:lnTo>
                  <a:lnTo>
                    <a:pt x="3849" y="15417"/>
                  </a:lnTo>
                  <a:lnTo>
                    <a:pt x="3825" y="15423"/>
                  </a:lnTo>
                  <a:lnTo>
                    <a:pt x="3801" y="15427"/>
                  </a:lnTo>
                  <a:lnTo>
                    <a:pt x="3776" y="15430"/>
                  </a:lnTo>
                  <a:lnTo>
                    <a:pt x="3750" y="15432"/>
                  </a:lnTo>
                  <a:lnTo>
                    <a:pt x="3725" y="15432"/>
                  </a:lnTo>
                  <a:lnTo>
                    <a:pt x="3699" y="15432"/>
                  </a:lnTo>
                  <a:lnTo>
                    <a:pt x="3673" y="15430"/>
                  </a:lnTo>
                  <a:lnTo>
                    <a:pt x="3648" y="15427"/>
                  </a:lnTo>
                  <a:lnTo>
                    <a:pt x="3624" y="15423"/>
                  </a:lnTo>
                  <a:lnTo>
                    <a:pt x="3599" y="15417"/>
                  </a:lnTo>
                  <a:lnTo>
                    <a:pt x="3576" y="15410"/>
                  </a:lnTo>
                  <a:lnTo>
                    <a:pt x="3552" y="15402"/>
                  </a:lnTo>
                  <a:lnTo>
                    <a:pt x="3529" y="15393"/>
                  </a:lnTo>
                  <a:lnTo>
                    <a:pt x="3507" y="15383"/>
                  </a:lnTo>
                  <a:lnTo>
                    <a:pt x="3485" y="15372"/>
                  </a:lnTo>
                  <a:lnTo>
                    <a:pt x="3464" y="15360"/>
                  </a:lnTo>
                  <a:lnTo>
                    <a:pt x="3444" y="15347"/>
                  </a:lnTo>
                  <a:lnTo>
                    <a:pt x="3424" y="15333"/>
                  </a:lnTo>
                  <a:lnTo>
                    <a:pt x="3406" y="15317"/>
                  </a:lnTo>
                  <a:lnTo>
                    <a:pt x="3387" y="15302"/>
                  </a:lnTo>
                  <a:lnTo>
                    <a:pt x="3369" y="15285"/>
                  </a:lnTo>
                  <a:lnTo>
                    <a:pt x="3352" y="15267"/>
                  </a:lnTo>
                  <a:lnTo>
                    <a:pt x="3337" y="15250"/>
                  </a:lnTo>
                  <a:lnTo>
                    <a:pt x="3322" y="15231"/>
                  </a:lnTo>
                  <a:lnTo>
                    <a:pt x="3308" y="15211"/>
                  </a:lnTo>
                  <a:lnTo>
                    <a:pt x="3295" y="15190"/>
                  </a:lnTo>
                  <a:lnTo>
                    <a:pt x="3282" y="15169"/>
                  </a:lnTo>
                  <a:lnTo>
                    <a:pt x="3272" y="15147"/>
                  </a:lnTo>
                  <a:lnTo>
                    <a:pt x="3261" y="15125"/>
                  </a:lnTo>
                  <a:lnTo>
                    <a:pt x="3252" y="15102"/>
                  </a:lnTo>
                  <a:lnTo>
                    <a:pt x="3245" y="15079"/>
                  </a:lnTo>
                  <a:lnTo>
                    <a:pt x="3237" y="15055"/>
                  </a:lnTo>
                  <a:lnTo>
                    <a:pt x="3232" y="15031"/>
                  </a:lnTo>
                  <a:lnTo>
                    <a:pt x="3228" y="15006"/>
                  </a:lnTo>
                  <a:lnTo>
                    <a:pt x="3225" y="14981"/>
                  </a:lnTo>
                  <a:lnTo>
                    <a:pt x="3223" y="14956"/>
                  </a:lnTo>
                  <a:lnTo>
                    <a:pt x="3222" y="14930"/>
                  </a:lnTo>
                  <a:lnTo>
                    <a:pt x="3223" y="14904"/>
                  </a:lnTo>
                  <a:lnTo>
                    <a:pt x="3225" y="14879"/>
                  </a:lnTo>
                  <a:lnTo>
                    <a:pt x="3228" y="14854"/>
                  </a:lnTo>
                  <a:lnTo>
                    <a:pt x="3232" y="14829"/>
                  </a:lnTo>
                  <a:lnTo>
                    <a:pt x="3237" y="14805"/>
                  </a:lnTo>
                  <a:lnTo>
                    <a:pt x="3245" y="14781"/>
                  </a:lnTo>
                  <a:lnTo>
                    <a:pt x="3252" y="14758"/>
                  </a:lnTo>
                  <a:lnTo>
                    <a:pt x="3261" y="14735"/>
                  </a:lnTo>
                  <a:lnTo>
                    <a:pt x="3272" y="14713"/>
                  </a:lnTo>
                  <a:lnTo>
                    <a:pt x="3282" y="14691"/>
                  </a:lnTo>
                  <a:lnTo>
                    <a:pt x="3295" y="14670"/>
                  </a:lnTo>
                  <a:lnTo>
                    <a:pt x="3308" y="14649"/>
                  </a:lnTo>
                  <a:lnTo>
                    <a:pt x="3322" y="14630"/>
                  </a:lnTo>
                  <a:lnTo>
                    <a:pt x="3337" y="14611"/>
                  </a:lnTo>
                  <a:lnTo>
                    <a:pt x="3352" y="14593"/>
                  </a:lnTo>
                  <a:lnTo>
                    <a:pt x="3369" y="14575"/>
                  </a:lnTo>
                  <a:lnTo>
                    <a:pt x="3387" y="14558"/>
                  </a:lnTo>
                  <a:lnTo>
                    <a:pt x="3406" y="14543"/>
                  </a:lnTo>
                  <a:lnTo>
                    <a:pt x="3424" y="14528"/>
                  </a:lnTo>
                  <a:lnTo>
                    <a:pt x="3444" y="14514"/>
                  </a:lnTo>
                  <a:lnTo>
                    <a:pt x="3464" y="14501"/>
                  </a:lnTo>
                  <a:lnTo>
                    <a:pt x="3485" y="14488"/>
                  </a:lnTo>
                  <a:lnTo>
                    <a:pt x="3507" y="14477"/>
                  </a:lnTo>
                  <a:lnTo>
                    <a:pt x="3529" y="14468"/>
                  </a:lnTo>
                  <a:lnTo>
                    <a:pt x="3552" y="14458"/>
                  </a:lnTo>
                  <a:lnTo>
                    <a:pt x="3576" y="14451"/>
                  </a:lnTo>
                  <a:lnTo>
                    <a:pt x="3599" y="14444"/>
                  </a:lnTo>
                  <a:lnTo>
                    <a:pt x="3624" y="14438"/>
                  </a:lnTo>
                  <a:lnTo>
                    <a:pt x="3648" y="14433"/>
                  </a:lnTo>
                  <a:lnTo>
                    <a:pt x="3673" y="14430"/>
                  </a:lnTo>
                  <a:lnTo>
                    <a:pt x="3699" y="14428"/>
                  </a:lnTo>
                  <a:lnTo>
                    <a:pt x="3725" y="14428"/>
                  </a:lnTo>
                  <a:close/>
                  <a:moveTo>
                    <a:pt x="1277" y="12777"/>
                  </a:moveTo>
                  <a:lnTo>
                    <a:pt x="6172" y="12777"/>
                  </a:lnTo>
                  <a:lnTo>
                    <a:pt x="6186" y="12777"/>
                  </a:lnTo>
                  <a:lnTo>
                    <a:pt x="6198" y="12779"/>
                  </a:lnTo>
                  <a:lnTo>
                    <a:pt x="6211" y="12782"/>
                  </a:lnTo>
                  <a:lnTo>
                    <a:pt x="6222" y="12787"/>
                  </a:lnTo>
                  <a:lnTo>
                    <a:pt x="6234" y="12793"/>
                  </a:lnTo>
                  <a:lnTo>
                    <a:pt x="6244" y="12799"/>
                  </a:lnTo>
                  <a:lnTo>
                    <a:pt x="6255" y="12806"/>
                  </a:lnTo>
                  <a:lnTo>
                    <a:pt x="6263" y="12815"/>
                  </a:lnTo>
                  <a:lnTo>
                    <a:pt x="6271" y="12824"/>
                  </a:lnTo>
                  <a:lnTo>
                    <a:pt x="6279" y="12834"/>
                  </a:lnTo>
                  <a:lnTo>
                    <a:pt x="6286" y="12845"/>
                  </a:lnTo>
                  <a:lnTo>
                    <a:pt x="6291" y="12856"/>
                  </a:lnTo>
                  <a:lnTo>
                    <a:pt x="6295" y="12868"/>
                  </a:lnTo>
                  <a:lnTo>
                    <a:pt x="6299" y="12881"/>
                  </a:lnTo>
                  <a:lnTo>
                    <a:pt x="6301" y="12893"/>
                  </a:lnTo>
                  <a:lnTo>
                    <a:pt x="6302" y="12906"/>
                  </a:lnTo>
                  <a:lnTo>
                    <a:pt x="6302" y="13021"/>
                  </a:lnTo>
                  <a:lnTo>
                    <a:pt x="6301" y="13034"/>
                  </a:lnTo>
                  <a:lnTo>
                    <a:pt x="6299" y="13047"/>
                  </a:lnTo>
                  <a:lnTo>
                    <a:pt x="6295" y="13059"/>
                  </a:lnTo>
                  <a:lnTo>
                    <a:pt x="6291" y="13071"/>
                  </a:lnTo>
                  <a:lnTo>
                    <a:pt x="6286" y="13082"/>
                  </a:lnTo>
                  <a:lnTo>
                    <a:pt x="6279" y="13093"/>
                  </a:lnTo>
                  <a:lnTo>
                    <a:pt x="6271" y="13103"/>
                  </a:lnTo>
                  <a:lnTo>
                    <a:pt x="6263" y="13112"/>
                  </a:lnTo>
                  <a:lnTo>
                    <a:pt x="6255" y="13121"/>
                  </a:lnTo>
                  <a:lnTo>
                    <a:pt x="6244" y="13128"/>
                  </a:lnTo>
                  <a:lnTo>
                    <a:pt x="6234" y="13134"/>
                  </a:lnTo>
                  <a:lnTo>
                    <a:pt x="6222" y="13140"/>
                  </a:lnTo>
                  <a:lnTo>
                    <a:pt x="6211" y="13145"/>
                  </a:lnTo>
                  <a:lnTo>
                    <a:pt x="6198" y="13148"/>
                  </a:lnTo>
                  <a:lnTo>
                    <a:pt x="6186" y="13149"/>
                  </a:lnTo>
                  <a:lnTo>
                    <a:pt x="6172" y="13150"/>
                  </a:lnTo>
                  <a:lnTo>
                    <a:pt x="1277" y="13150"/>
                  </a:lnTo>
                  <a:lnTo>
                    <a:pt x="1263" y="13149"/>
                  </a:lnTo>
                  <a:lnTo>
                    <a:pt x="1251" y="13148"/>
                  </a:lnTo>
                  <a:lnTo>
                    <a:pt x="1238" y="13145"/>
                  </a:lnTo>
                  <a:lnTo>
                    <a:pt x="1227" y="13140"/>
                  </a:lnTo>
                  <a:lnTo>
                    <a:pt x="1215" y="13134"/>
                  </a:lnTo>
                  <a:lnTo>
                    <a:pt x="1205" y="13128"/>
                  </a:lnTo>
                  <a:lnTo>
                    <a:pt x="1194" y="13121"/>
                  </a:lnTo>
                  <a:lnTo>
                    <a:pt x="1186" y="13112"/>
                  </a:lnTo>
                  <a:lnTo>
                    <a:pt x="1178" y="13103"/>
                  </a:lnTo>
                  <a:lnTo>
                    <a:pt x="1169" y="13093"/>
                  </a:lnTo>
                  <a:lnTo>
                    <a:pt x="1163" y="13082"/>
                  </a:lnTo>
                  <a:lnTo>
                    <a:pt x="1158" y="13071"/>
                  </a:lnTo>
                  <a:lnTo>
                    <a:pt x="1154" y="13059"/>
                  </a:lnTo>
                  <a:lnTo>
                    <a:pt x="1150" y="13047"/>
                  </a:lnTo>
                  <a:lnTo>
                    <a:pt x="1148" y="13034"/>
                  </a:lnTo>
                  <a:lnTo>
                    <a:pt x="1147" y="13021"/>
                  </a:lnTo>
                  <a:lnTo>
                    <a:pt x="1147" y="12906"/>
                  </a:lnTo>
                  <a:lnTo>
                    <a:pt x="1148" y="12893"/>
                  </a:lnTo>
                  <a:lnTo>
                    <a:pt x="1150" y="12881"/>
                  </a:lnTo>
                  <a:lnTo>
                    <a:pt x="1154" y="12868"/>
                  </a:lnTo>
                  <a:lnTo>
                    <a:pt x="1158" y="12856"/>
                  </a:lnTo>
                  <a:lnTo>
                    <a:pt x="1163" y="12845"/>
                  </a:lnTo>
                  <a:lnTo>
                    <a:pt x="1169" y="12834"/>
                  </a:lnTo>
                  <a:lnTo>
                    <a:pt x="1178" y="12824"/>
                  </a:lnTo>
                  <a:lnTo>
                    <a:pt x="1186" y="12815"/>
                  </a:lnTo>
                  <a:lnTo>
                    <a:pt x="1194" y="12806"/>
                  </a:lnTo>
                  <a:lnTo>
                    <a:pt x="1205" y="12799"/>
                  </a:lnTo>
                  <a:lnTo>
                    <a:pt x="1215" y="12793"/>
                  </a:lnTo>
                  <a:lnTo>
                    <a:pt x="1227" y="12787"/>
                  </a:lnTo>
                  <a:lnTo>
                    <a:pt x="1238" y="12782"/>
                  </a:lnTo>
                  <a:lnTo>
                    <a:pt x="1251" y="12779"/>
                  </a:lnTo>
                  <a:lnTo>
                    <a:pt x="1263" y="12777"/>
                  </a:lnTo>
                  <a:lnTo>
                    <a:pt x="1277" y="12777"/>
                  </a:lnTo>
                  <a:close/>
                  <a:moveTo>
                    <a:pt x="1277" y="12217"/>
                  </a:moveTo>
                  <a:lnTo>
                    <a:pt x="6172" y="12217"/>
                  </a:lnTo>
                  <a:lnTo>
                    <a:pt x="6186" y="12218"/>
                  </a:lnTo>
                  <a:lnTo>
                    <a:pt x="6198" y="12220"/>
                  </a:lnTo>
                  <a:lnTo>
                    <a:pt x="6211" y="12223"/>
                  </a:lnTo>
                  <a:lnTo>
                    <a:pt x="6222" y="12227"/>
                  </a:lnTo>
                  <a:lnTo>
                    <a:pt x="6234" y="12232"/>
                  </a:lnTo>
                  <a:lnTo>
                    <a:pt x="6244" y="12240"/>
                  </a:lnTo>
                  <a:lnTo>
                    <a:pt x="6255" y="12247"/>
                  </a:lnTo>
                  <a:lnTo>
                    <a:pt x="6263" y="12255"/>
                  </a:lnTo>
                  <a:lnTo>
                    <a:pt x="6271" y="12265"/>
                  </a:lnTo>
                  <a:lnTo>
                    <a:pt x="6279" y="12274"/>
                  </a:lnTo>
                  <a:lnTo>
                    <a:pt x="6286" y="12284"/>
                  </a:lnTo>
                  <a:lnTo>
                    <a:pt x="6291" y="12296"/>
                  </a:lnTo>
                  <a:lnTo>
                    <a:pt x="6295" y="12307"/>
                  </a:lnTo>
                  <a:lnTo>
                    <a:pt x="6299" y="12320"/>
                  </a:lnTo>
                  <a:lnTo>
                    <a:pt x="6301" y="12334"/>
                  </a:lnTo>
                  <a:lnTo>
                    <a:pt x="6302" y="12346"/>
                  </a:lnTo>
                  <a:lnTo>
                    <a:pt x="6302" y="12461"/>
                  </a:lnTo>
                  <a:lnTo>
                    <a:pt x="6301" y="12474"/>
                  </a:lnTo>
                  <a:lnTo>
                    <a:pt x="6299" y="12487"/>
                  </a:lnTo>
                  <a:lnTo>
                    <a:pt x="6295" y="12500"/>
                  </a:lnTo>
                  <a:lnTo>
                    <a:pt x="6291" y="12511"/>
                  </a:lnTo>
                  <a:lnTo>
                    <a:pt x="6286" y="12522"/>
                  </a:lnTo>
                  <a:lnTo>
                    <a:pt x="6279" y="12533"/>
                  </a:lnTo>
                  <a:lnTo>
                    <a:pt x="6271" y="12543"/>
                  </a:lnTo>
                  <a:lnTo>
                    <a:pt x="6263" y="12552"/>
                  </a:lnTo>
                  <a:lnTo>
                    <a:pt x="6255" y="12561"/>
                  </a:lnTo>
                  <a:lnTo>
                    <a:pt x="6244" y="12568"/>
                  </a:lnTo>
                  <a:lnTo>
                    <a:pt x="6234" y="12575"/>
                  </a:lnTo>
                  <a:lnTo>
                    <a:pt x="6222" y="12580"/>
                  </a:lnTo>
                  <a:lnTo>
                    <a:pt x="6211" y="12584"/>
                  </a:lnTo>
                  <a:lnTo>
                    <a:pt x="6198" y="12587"/>
                  </a:lnTo>
                  <a:lnTo>
                    <a:pt x="6186" y="12589"/>
                  </a:lnTo>
                  <a:lnTo>
                    <a:pt x="6172" y="12590"/>
                  </a:lnTo>
                  <a:lnTo>
                    <a:pt x="1277" y="12590"/>
                  </a:lnTo>
                  <a:lnTo>
                    <a:pt x="1263" y="12589"/>
                  </a:lnTo>
                  <a:lnTo>
                    <a:pt x="1251" y="12587"/>
                  </a:lnTo>
                  <a:lnTo>
                    <a:pt x="1238" y="12584"/>
                  </a:lnTo>
                  <a:lnTo>
                    <a:pt x="1227" y="12580"/>
                  </a:lnTo>
                  <a:lnTo>
                    <a:pt x="1215" y="12575"/>
                  </a:lnTo>
                  <a:lnTo>
                    <a:pt x="1205" y="12568"/>
                  </a:lnTo>
                  <a:lnTo>
                    <a:pt x="1194" y="12561"/>
                  </a:lnTo>
                  <a:lnTo>
                    <a:pt x="1186" y="12552"/>
                  </a:lnTo>
                  <a:lnTo>
                    <a:pt x="1178" y="12543"/>
                  </a:lnTo>
                  <a:lnTo>
                    <a:pt x="1169" y="12533"/>
                  </a:lnTo>
                  <a:lnTo>
                    <a:pt x="1163" y="12522"/>
                  </a:lnTo>
                  <a:lnTo>
                    <a:pt x="1158" y="12511"/>
                  </a:lnTo>
                  <a:lnTo>
                    <a:pt x="1154" y="12500"/>
                  </a:lnTo>
                  <a:lnTo>
                    <a:pt x="1150" y="12487"/>
                  </a:lnTo>
                  <a:lnTo>
                    <a:pt x="1148" y="12474"/>
                  </a:lnTo>
                  <a:lnTo>
                    <a:pt x="1147" y="12461"/>
                  </a:lnTo>
                  <a:lnTo>
                    <a:pt x="1147" y="12346"/>
                  </a:lnTo>
                  <a:lnTo>
                    <a:pt x="1148" y="12334"/>
                  </a:lnTo>
                  <a:lnTo>
                    <a:pt x="1150" y="12320"/>
                  </a:lnTo>
                  <a:lnTo>
                    <a:pt x="1154" y="12307"/>
                  </a:lnTo>
                  <a:lnTo>
                    <a:pt x="1158" y="12296"/>
                  </a:lnTo>
                  <a:lnTo>
                    <a:pt x="1163" y="12284"/>
                  </a:lnTo>
                  <a:lnTo>
                    <a:pt x="1169" y="12274"/>
                  </a:lnTo>
                  <a:lnTo>
                    <a:pt x="1178" y="12265"/>
                  </a:lnTo>
                  <a:lnTo>
                    <a:pt x="1186" y="12255"/>
                  </a:lnTo>
                  <a:lnTo>
                    <a:pt x="1194" y="12247"/>
                  </a:lnTo>
                  <a:lnTo>
                    <a:pt x="1205" y="12240"/>
                  </a:lnTo>
                  <a:lnTo>
                    <a:pt x="1215" y="12232"/>
                  </a:lnTo>
                  <a:lnTo>
                    <a:pt x="1227" y="12227"/>
                  </a:lnTo>
                  <a:lnTo>
                    <a:pt x="1238" y="12223"/>
                  </a:lnTo>
                  <a:lnTo>
                    <a:pt x="1251" y="12220"/>
                  </a:lnTo>
                  <a:lnTo>
                    <a:pt x="1263" y="12218"/>
                  </a:lnTo>
                  <a:lnTo>
                    <a:pt x="1277" y="12217"/>
                  </a:lnTo>
                  <a:close/>
                </a:path>
              </a:pathLst>
            </a:custGeom>
            <a:grpFill/>
            <a:ln w="9525">
              <a:noFill/>
              <a:round/>
              <a:headEnd/>
              <a:tailEnd/>
            </a:ln>
          </p:spPr>
          <p:txBody>
            <a:bodyPr vert="horz" wrap="square" lIns="68562" tIns="34281" rIns="68562" bIns="34281" numCol="1" anchor="t" anchorCtr="0" compatLnSpc="1">
              <a:prstTxWarp prst="textNoShape">
                <a:avLst/>
              </a:prstTxWarp>
            </a:bodyPr>
            <a:lstStyle/>
            <a:p>
              <a:endParaRPr lang="zh-CN" altLang="en-US" sz="1600"/>
            </a:p>
          </p:txBody>
        </p:sp>
      </p:grpSp>
      <p:sp>
        <p:nvSpPr>
          <p:cNvPr id="27" name="标题 26"/>
          <p:cNvSpPr>
            <a:spLocks noGrp="1"/>
          </p:cNvSpPr>
          <p:nvPr>
            <p:ph type="title"/>
          </p:nvPr>
        </p:nvSpPr>
        <p:spPr>
          <a:xfrm>
            <a:off x="586122" y="26604"/>
            <a:ext cx="10284883" cy="868363"/>
          </a:xfrm>
        </p:spPr>
        <p:txBody>
          <a:bodyPr/>
          <a:lstStyle/>
          <a:p>
            <a:r>
              <a:rPr lang="en-US" altLang="zh-CN" dirty="0"/>
              <a:t>IP SAN</a:t>
            </a:r>
            <a:r>
              <a:rPr lang="zh-CN" altLang="en-US" dirty="0"/>
              <a:t>架构</a:t>
            </a:r>
          </a:p>
        </p:txBody>
      </p:sp>
    </p:spTree>
    <p:extLst>
      <p:ext uri="{BB962C8B-B14F-4D97-AF65-F5344CB8AC3E}">
        <p14:creationId xmlns:p14="http://schemas.microsoft.com/office/powerpoint/2010/main" val="175982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8" descr="PPT_Deck_Finished">
            <a:extLst>
              <a:ext uri="{FF2B5EF4-FFF2-40B4-BE49-F238E27FC236}">
                <a16:creationId xmlns:a16="http://schemas.microsoft.com/office/drawing/2014/main" id="{0C97655B-A318-4E7E-96D3-EFBD0F4DE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52500"/>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30" name="Rectangle 2">
            <a:extLst>
              <a:ext uri="{FF2B5EF4-FFF2-40B4-BE49-F238E27FC236}">
                <a16:creationId xmlns:a16="http://schemas.microsoft.com/office/drawing/2014/main" id="{251FD8F5-06CD-459C-923E-8661573987AD}"/>
              </a:ext>
            </a:extLst>
          </p:cNvPr>
          <p:cNvSpPr>
            <a:spLocks noGrp="1" noChangeArrowheads="1"/>
          </p:cNvSpPr>
          <p:nvPr>
            <p:ph type="title" idx="4294967295"/>
          </p:nvPr>
        </p:nvSpPr>
        <p:spPr>
          <a:xfrm>
            <a:off x="2362200" y="-74613"/>
            <a:ext cx="8229600" cy="657226"/>
          </a:xfrm>
          <a:noFill/>
        </p:spPr>
        <p:txBody>
          <a:bodyPr/>
          <a:lstStyle/>
          <a:p>
            <a:pPr eaLnBrk="1" hangingPunct="1"/>
            <a:r>
              <a:rPr lang="en-US" altLang="zh-CN" sz="3600"/>
              <a:t>Windows server 2008  </a:t>
            </a:r>
            <a:r>
              <a:rPr lang="zh-CN" altLang="en-US" sz="3600"/>
              <a:t>安全（二）</a:t>
            </a:r>
            <a:endParaRPr lang="zh-CN" altLang="en-US"/>
          </a:p>
        </p:txBody>
      </p:sp>
      <p:sp>
        <p:nvSpPr>
          <p:cNvPr id="205831" name="Rectangle 3">
            <a:extLst>
              <a:ext uri="{FF2B5EF4-FFF2-40B4-BE49-F238E27FC236}">
                <a16:creationId xmlns:a16="http://schemas.microsoft.com/office/drawing/2014/main" id="{341091F9-9DCE-46DA-AAA3-C519A9C2A371}"/>
              </a:ext>
            </a:extLst>
          </p:cNvPr>
          <p:cNvSpPr>
            <a:spLocks noGrp="1" noChangeArrowheads="1"/>
          </p:cNvSpPr>
          <p:nvPr>
            <p:ph type="body" idx="4294967295"/>
          </p:nvPr>
        </p:nvSpPr>
        <p:spPr>
          <a:xfrm>
            <a:off x="2438400" y="1219200"/>
            <a:ext cx="7162800" cy="5181600"/>
          </a:xfrm>
          <a:noFill/>
        </p:spPr>
        <p:txBody>
          <a:bodyPr/>
          <a:lstStyle/>
          <a:p>
            <a:pPr marL="177800" indent="-177800" eaLnBrk="1" hangingPunct="1">
              <a:buClr>
                <a:schemeClr val="tx1"/>
              </a:buClr>
              <a:buFont typeface="Wingdings" panose="05000000000000000000" pitchFamily="2" charset="2"/>
              <a:buChar char="Ø"/>
            </a:pPr>
            <a:r>
              <a:rPr lang="zh-CN" altLang="en-US" dirty="0">
                <a:latin typeface="宋体" panose="02010600030101010101" pitchFamily="2" charset="-122"/>
                <a:ea typeface="宋体" panose="02010600030101010101" pitchFamily="2" charset="-122"/>
                <a:sym typeface="宋体" panose="02010600030101010101" pitchFamily="2" charset="-122"/>
              </a:rPr>
              <a:t>安全标识符</a:t>
            </a:r>
          </a:p>
          <a:p>
            <a:pPr marL="406400" lvl="2" indent="-177800" eaLnBrk="1" hangingPunct="1">
              <a:buClr>
                <a:schemeClr val="tx1"/>
              </a:buClr>
              <a:buSzPct val="70000"/>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安全标识符（SID）是统计上地唯一的数组分配给所有的用户、组、和计算机</a:t>
            </a:r>
          </a:p>
          <a:p>
            <a:pPr marL="406400" lvl="2" indent="-177800" eaLnBrk="1" hangingPunct="1">
              <a:buClr>
                <a:schemeClr val="tx1"/>
              </a:buClr>
              <a:buSzPct val="70000"/>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每次当一个新用户或组被建立的时候，它们都会接收到一个唯一的SID</a:t>
            </a:r>
          </a:p>
          <a:p>
            <a:pPr marL="406400" lvl="2" indent="-177800" eaLnBrk="1" hangingPunct="1">
              <a:buClr>
                <a:schemeClr val="tx1"/>
              </a:buClr>
              <a:buSzPct val="70000"/>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每当Windows 安装完毕并启动的时候，也会有一个新的SID分配给这台计算机</a:t>
            </a:r>
          </a:p>
          <a:p>
            <a:pPr marL="406400" lvl="2" indent="-177800" eaLnBrk="1" hangingPunct="1">
              <a:buClr>
                <a:schemeClr val="tx1"/>
              </a:buClr>
              <a:buSzPct val="70000"/>
              <a:buFont typeface="Wingdings" panose="05000000000000000000" pitchFamily="2" charset="2"/>
              <a:buChar char="Ø"/>
            </a:pPr>
            <a:r>
              <a:rPr lang="zh-CN" altLang="en-US" b="1" dirty="0">
                <a:latin typeface="宋体" panose="02010600030101010101" pitchFamily="2" charset="-122"/>
                <a:ea typeface="宋体" panose="02010600030101010101" pitchFamily="2" charset="-122"/>
              </a:rPr>
              <a:t>SID标识了用户、组和计算机的唯一性，不仅仅是在某台特定的电脑上还包括和其它计算机交互的时候 </a:t>
            </a:r>
            <a:endParaRPr lang="zh-CN" altLang="en-US" dirty="0"/>
          </a:p>
        </p:txBody>
      </p:sp>
      <p:sp>
        <p:nvSpPr>
          <p:cNvPr id="2" name="灯片编号占位符 1">
            <a:extLst>
              <a:ext uri="{FF2B5EF4-FFF2-40B4-BE49-F238E27FC236}">
                <a16:creationId xmlns:a16="http://schemas.microsoft.com/office/drawing/2014/main" id="{76D70873-DB34-449C-B6CD-1C50CD471936}"/>
              </a:ext>
            </a:extLst>
          </p:cNvPr>
          <p:cNvSpPr>
            <a:spLocks noGrp="1"/>
          </p:cNvSpPr>
          <p:nvPr>
            <p:ph type="sldNum" sz="quarter" idx="12"/>
          </p:nvPr>
        </p:nvSpPr>
        <p:spPr/>
        <p:txBody>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fld id="{972602A0-13A3-4714-9729-E597D28662EA}" type="slidenum">
              <a:rPr lang="zh-CN" altLang="en-US" sz="1200">
                <a:solidFill>
                  <a:srgbClr val="898989"/>
                </a:solidFill>
                <a:latin typeface="微软雅黑" panose="020B0503020204020204" pitchFamily="34" charset="-122"/>
                <a:ea typeface="微软雅黑" panose="020B0503020204020204" pitchFamily="34" charset="-122"/>
              </a:rPr>
              <a:pPr/>
              <a:t>25</a:t>
            </a:fld>
            <a:r>
              <a:rPr lang="en-US" altLang="zh-CN" sz="1200">
                <a:solidFill>
                  <a:srgbClr val="898989"/>
                </a:solidFill>
                <a:latin typeface="微软雅黑" panose="020B0503020204020204" pitchFamily="34" charset="-122"/>
                <a:ea typeface="微软雅黑" panose="020B0503020204020204" pitchFamily="34" charset="-122"/>
              </a:rPr>
              <a:t>/469</a:t>
            </a:r>
            <a:endParaRPr lang="zh-CN" altLang="en-US" sz="120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rAng="0" ptsTypes="">
                                      <p:cBhvr>
                                        <p:cTn id="6" dur="2000" fill="hold"/>
                                        <p:tgtEl>
                                          <p:spTgt spid="205830"/>
                                        </p:tgtEl>
                                        <p:attrNameLst>
                                          <p:attrName>ppt_x,ppt_y</p:attrName>
                                        </p:attrNameLst>
                                      </p:cBhvr>
                                      <p:rCtr x="0"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0" fill="hold">
                                          <p:stCondLst>
                                            <p:cond delay="0"/>
                                          </p:stCondLst>
                                        </p:cTn>
                                        <p:tgtEl>
                                          <p:spTgt spid="205831">
                                            <p:txEl>
                                              <p:pRg st="0" end="0"/>
                                            </p:txEl>
                                          </p:spTgt>
                                        </p:tgtEl>
                                        <p:attrNameLst>
                                          <p:attrName>style.visibility</p:attrName>
                                        </p:attrNameLst>
                                      </p:cBhvr>
                                      <p:to>
                                        <p:strVal val="visible"/>
                                      </p:to>
                                    </p:set>
                                    <p:animEffect>
                                      <p:cBhvr>
                                        <p:cTn id="11" dur="1000">
                                          <p:stCondLst>
                                            <p:cond delay="0"/>
                                          </p:stCondLst>
                                        </p:cTn>
                                        <p:tgtEl>
                                          <p:spTgt spid="205831">
                                            <p:txEl>
                                              <p:pRg st="0" end="0"/>
                                            </p:txEl>
                                          </p:spTgt>
                                        </p:tgtEl>
                                      </p:cBhvr>
                                    </p:animEffect>
                                  </p:childTnLst>
                                </p:cTn>
                              </p:par>
                              <p:par>
                                <p:cTn id="12" presetID="10" presetClass="entr" presetSubtype="0" fill="hold" grpId="0" nodeType="withEffect">
                                  <p:stCondLst>
                                    <p:cond delay="0"/>
                                  </p:stCondLst>
                                  <p:childTnLst>
                                    <p:set>
                                      <p:cBhvr>
                                        <p:cTn id="13" dur="0" fill="hold">
                                          <p:stCondLst>
                                            <p:cond delay="0"/>
                                          </p:stCondLst>
                                        </p:cTn>
                                        <p:tgtEl>
                                          <p:spTgt spid="205831">
                                            <p:txEl>
                                              <p:pRg st="1" end="1"/>
                                            </p:txEl>
                                          </p:spTgt>
                                        </p:tgtEl>
                                        <p:attrNameLst>
                                          <p:attrName>style.visibility</p:attrName>
                                        </p:attrNameLst>
                                      </p:cBhvr>
                                      <p:to>
                                        <p:strVal val="visible"/>
                                      </p:to>
                                    </p:set>
                                    <p:animEffect>
                                      <p:cBhvr>
                                        <p:cTn id="14" dur="1000">
                                          <p:stCondLst>
                                            <p:cond delay="0"/>
                                          </p:stCondLst>
                                        </p:cTn>
                                        <p:tgtEl>
                                          <p:spTgt spid="205831">
                                            <p:txEl>
                                              <p:pRg st="1" end="1"/>
                                            </p:txEl>
                                          </p:spTgt>
                                        </p:tgtEl>
                                      </p:cBhvr>
                                    </p:animEffect>
                                  </p:childTnLst>
                                </p:cTn>
                              </p:par>
                              <p:par>
                                <p:cTn id="15" presetID="10" presetClass="entr" presetSubtype="0" fill="hold" grpId="0" nodeType="withEffect">
                                  <p:stCondLst>
                                    <p:cond delay="0"/>
                                  </p:stCondLst>
                                  <p:childTnLst>
                                    <p:set>
                                      <p:cBhvr>
                                        <p:cTn id="16" dur="0" fill="hold">
                                          <p:stCondLst>
                                            <p:cond delay="0"/>
                                          </p:stCondLst>
                                        </p:cTn>
                                        <p:tgtEl>
                                          <p:spTgt spid="205831">
                                            <p:txEl>
                                              <p:pRg st="2" end="2"/>
                                            </p:txEl>
                                          </p:spTgt>
                                        </p:tgtEl>
                                        <p:attrNameLst>
                                          <p:attrName>style.visibility</p:attrName>
                                        </p:attrNameLst>
                                      </p:cBhvr>
                                      <p:to>
                                        <p:strVal val="visible"/>
                                      </p:to>
                                    </p:set>
                                    <p:animEffect>
                                      <p:cBhvr>
                                        <p:cTn id="17" dur="1000">
                                          <p:stCondLst>
                                            <p:cond delay="0"/>
                                          </p:stCondLst>
                                        </p:cTn>
                                        <p:tgtEl>
                                          <p:spTgt spid="205831">
                                            <p:txEl>
                                              <p:pRg st="2" end="2"/>
                                            </p:txEl>
                                          </p:spTgt>
                                        </p:tgtEl>
                                      </p:cBhvr>
                                    </p:animEffect>
                                  </p:childTnLst>
                                </p:cTn>
                              </p:par>
                              <p:par>
                                <p:cTn id="18" presetID="10" presetClass="entr" presetSubtype="0" fill="hold" grpId="0" nodeType="withEffect">
                                  <p:stCondLst>
                                    <p:cond delay="0"/>
                                  </p:stCondLst>
                                  <p:childTnLst>
                                    <p:set>
                                      <p:cBhvr>
                                        <p:cTn id="19" dur="0" fill="hold">
                                          <p:stCondLst>
                                            <p:cond delay="0"/>
                                          </p:stCondLst>
                                        </p:cTn>
                                        <p:tgtEl>
                                          <p:spTgt spid="205831">
                                            <p:txEl>
                                              <p:pRg st="3" end="3"/>
                                            </p:txEl>
                                          </p:spTgt>
                                        </p:tgtEl>
                                        <p:attrNameLst>
                                          <p:attrName>style.visibility</p:attrName>
                                        </p:attrNameLst>
                                      </p:cBhvr>
                                      <p:to>
                                        <p:strVal val="visible"/>
                                      </p:to>
                                    </p:set>
                                    <p:animEffect>
                                      <p:cBhvr>
                                        <p:cTn id="20" dur="1000">
                                          <p:stCondLst>
                                            <p:cond delay="0"/>
                                          </p:stCondLst>
                                        </p:cTn>
                                        <p:tgtEl>
                                          <p:spTgt spid="205831">
                                            <p:txEl>
                                              <p:pRg st="3" end="3"/>
                                            </p:txEl>
                                          </p:spTgt>
                                        </p:tgtEl>
                                      </p:cBhvr>
                                    </p:animEffect>
                                  </p:childTnLst>
                                </p:cTn>
                              </p:par>
                              <p:par>
                                <p:cTn id="21" presetID="10" presetClass="entr" presetSubtype="0" fill="hold" grpId="0" nodeType="withEffect">
                                  <p:stCondLst>
                                    <p:cond delay="0"/>
                                  </p:stCondLst>
                                  <p:childTnLst>
                                    <p:set>
                                      <p:cBhvr>
                                        <p:cTn id="22" dur="0" fill="hold">
                                          <p:stCondLst>
                                            <p:cond delay="0"/>
                                          </p:stCondLst>
                                        </p:cTn>
                                        <p:tgtEl>
                                          <p:spTgt spid="205831">
                                            <p:txEl>
                                              <p:pRg st="4" end="4"/>
                                            </p:txEl>
                                          </p:spTgt>
                                        </p:tgtEl>
                                        <p:attrNameLst>
                                          <p:attrName>style.visibility</p:attrName>
                                        </p:attrNameLst>
                                      </p:cBhvr>
                                      <p:to>
                                        <p:strVal val="visible"/>
                                      </p:to>
                                    </p:set>
                                    <p:animEffect>
                                      <p:cBhvr>
                                        <p:cTn id="23" dur="1000">
                                          <p:stCondLst>
                                            <p:cond delay="0"/>
                                          </p:stCondLst>
                                        </p:cTn>
                                        <p:tgtEl>
                                          <p:spTgt spid="2058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build="p"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PPT_Deck_Finished">
            <a:extLst>
              <a:ext uri="{FF2B5EF4-FFF2-40B4-BE49-F238E27FC236}">
                <a16:creationId xmlns:a16="http://schemas.microsoft.com/office/drawing/2014/main" id="{C9DD516A-35AF-4A6B-B230-120E8CFF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38" y="1161068"/>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a:extLst>
              <a:ext uri="{FF2B5EF4-FFF2-40B4-BE49-F238E27FC236}">
                <a16:creationId xmlns:a16="http://schemas.microsoft.com/office/drawing/2014/main" id="{A845C404-1DDB-4691-98AB-8E4358FE7FB7}"/>
              </a:ext>
            </a:extLst>
          </p:cNvPr>
          <p:cNvSpPr>
            <a:spLocks noGrp="1" noChangeArrowheads="1"/>
          </p:cNvSpPr>
          <p:nvPr>
            <p:ph type="title" idx="4294967295"/>
          </p:nvPr>
        </p:nvSpPr>
        <p:spPr>
          <a:xfrm>
            <a:off x="1985963" y="1"/>
            <a:ext cx="8229600" cy="657225"/>
          </a:xfrm>
          <a:noFill/>
        </p:spPr>
        <p:txBody>
          <a:bodyPr/>
          <a:lstStyle/>
          <a:p>
            <a:pPr eaLnBrk="1" hangingPunct="1"/>
            <a:r>
              <a:rPr lang="zh-CN" altLang="en-US" sz="3600" dirty="0"/>
              <a:t>SID与令牌</a:t>
            </a:r>
            <a:endParaRPr lang="zh-CN" altLang="en-US" dirty="0"/>
          </a:p>
        </p:txBody>
      </p:sp>
      <p:sp>
        <p:nvSpPr>
          <p:cNvPr id="9221" name="Rectangle 3">
            <a:extLst>
              <a:ext uri="{FF2B5EF4-FFF2-40B4-BE49-F238E27FC236}">
                <a16:creationId xmlns:a16="http://schemas.microsoft.com/office/drawing/2014/main" id="{95EB9BA2-E48C-4B25-A259-EC1B62B030C0}"/>
              </a:ext>
            </a:extLst>
          </p:cNvPr>
          <p:cNvSpPr>
            <a:spLocks noGrp="1" noChangeArrowheads="1"/>
          </p:cNvSpPr>
          <p:nvPr>
            <p:ph type="body" idx="4294967295"/>
          </p:nvPr>
        </p:nvSpPr>
        <p:spPr>
          <a:xfrm>
            <a:off x="2438400" y="1559416"/>
            <a:ext cx="7026275" cy="4694238"/>
          </a:xfrm>
          <a:noFill/>
        </p:spPr>
        <p:txBody>
          <a:bodyPr/>
          <a:lstStyle/>
          <a:p>
            <a:pPr eaLnBrk="1" hangingPunct="1">
              <a:buFont typeface="Wingdings" panose="05000000000000000000" pitchFamily="2" charset="2"/>
              <a:buChar char="Ø"/>
            </a:pPr>
            <a:r>
              <a:rPr lang="zh-CN" altLang="en-US" dirty="0">
                <a:latin typeface="Arial Narrow" panose="020B0606020202030204" pitchFamily="34" charset="0"/>
                <a:ea typeface="宋体" panose="02010600030101010101" pitchFamily="2" charset="-122"/>
                <a:sym typeface="Arial Narrow" panose="020B0606020202030204" pitchFamily="34" charset="0"/>
              </a:rPr>
              <a:t>SID唯一标示一个对象</a:t>
            </a:r>
          </a:p>
          <a:p>
            <a:pPr lvl="1" eaLnBrk="1" hangingPunct="1">
              <a:buFont typeface="Wingdings" panose="05000000000000000000" pitchFamily="2" charset="2"/>
              <a:buChar char="Ø"/>
            </a:pPr>
            <a:r>
              <a:rPr lang="zh-CN" altLang="en-US" sz="2000" b="1" dirty="0">
                <a:latin typeface="Arial Narrow" panose="020B0606020202030204" pitchFamily="34" charset="0"/>
                <a:ea typeface="宋体" panose="02010600030101010101" pitchFamily="2" charset="-122"/>
                <a:sym typeface="Arial Narrow" panose="020B0606020202030204" pitchFamily="34" charset="0"/>
              </a:rPr>
              <a:t>使用User2sid和sid2user工具进行双向查询</a:t>
            </a:r>
          </a:p>
          <a:p>
            <a:pPr eaLnBrk="1" hangingPunct="1">
              <a:buFont typeface="Wingdings" panose="05000000000000000000" pitchFamily="2" charset="2"/>
              <a:buChar char="Ø"/>
            </a:pPr>
            <a:r>
              <a:rPr lang="zh-CN" altLang="en-US" dirty="0">
                <a:latin typeface="Arial Narrow" panose="020B0606020202030204" pitchFamily="34" charset="0"/>
                <a:ea typeface="宋体" panose="02010600030101010101" pitchFamily="2" charset="-122"/>
                <a:sym typeface="Arial Narrow" panose="020B0606020202030204" pitchFamily="34" charset="0"/>
              </a:rPr>
              <a:t>令牌：通过SID标示账号对象以及所属的组</a:t>
            </a:r>
            <a:endParaRPr lang="zh-CN" altLang="en-US" dirty="0"/>
          </a:p>
        </p:txBody>
      </p:sp>
      <p:grpSp>
        <p:nvGrpSpPr>
          <p:cNvPr id="9222" name="Group 6">
            <a:extLst>
              <a:ext uri="{FF2B5EF4-FFF2-40B4-BE49-F238E27FC236}">
                <a16:creationId xmlns:a16="http://schemas.microsoft.com/office/drawing/2014/main" id="{0ADAAC83-5A8C-4CD9-9699-D271F1A0579E}"/>
              </a:ext>
            </a:extLst>
          </p:cNvPr>
          <p:cNvGrpSpPr>
            <a:grpSpLocks/>
          </p:cNvGrpSpPr>
          <p:nvPr/>
        </p:nvGrpSpPr>
        <p:grpSpPr bwMode="auto">
          <a:xfrm>
            <a:off x="3587685" y="3177618"/>
            <a:ext cx="5638800" cy="2730500"/>
            <a:chOff x="0" y="0"/>
            <a:chExt cx="3552" cy="1720"/>
          </a:xfrm>
        </p:grpSpPr>
        <p:sp>
          <p:nvSpPr>
            <p:cNvPr id="9224" name="Text Box 4">
              <a:extLst>
                <a:ext uri="{FF2B5EF4-FFF2-40B4-BE49-F238E27FC236}">
                  <a16:creationId xmlns:a16="http://schemas.microsoft.com/office/drawing/2014/main" id="{1379B737-C464-4EF9-AF69-8C7D25F4EC3B}"/>
                </a:ext>
              </a:extLst>
            </p:cNvPr>
            <p:cNvSpPr>
              <a:spLocks noChangeArrowheads="1"/>
            </p:cNvSpPr>
            <p:nvPr/>
          </p:nvSpPr>
          <p:spPr bwMode="auto">
            <a:xfrm>
              <a:off x="0" y="0"/>
              <a:ext cx="3552" cy="51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dirty="0">
                  <a:solidFill>
                    <a:srgbClr val="336699"/>
                  </a:solidFill>
                  <a:latin typeface="Arial" panose="020B0604020202020204" pitchFamily="34" charset="0"/>
                  <a:sym typeface="Arial" panose="020B0604020202020204" pitchFamily="34" charset="0"/>
                </a:rPr>
                <a:t>SID</a:t>
              </a:r>
              <a:endParaRPr lang="zh-CN" altLang="en-US" sz="2000" dirty="0">
                <a:solidFill>
                  <a:srgbClr val="336699"/>
                </a:solidFill>
                <a:latin typeface="Arial" panose="020B0604020202020204" pitchFamily="34" charset="0"/>
                <a:sym typeface="Arial" panose="020B0604020202020204" pitchFamily="34" charset="0"/>
              </a:endParaRPr>
            </a:p>
            <a:p>
              <a:pPr>
                <a:spcBef>
                  <a:spcPct val="50000"/>
                </a:spcBef>
              </a:pPr>
              <a:r>
                <a:rPr lang="en-US" altLang="zh-CN" sz="1600" dirty="0">
                  <a:solidFill>
                    <a:srgbClr val="000000"/>
                  </a:solidFill>
                  <a:latin typeface="Arial" panose="020B0604020202020204" pitchFamily="34" charset="0"/>
                  <a:sym typeface="Arial" panose="020B0604020202020204" pitchFamily="34" charset="0"/>
                </a:rPr>
                <a:t>S-1-5-21-1507001333-1204550764-</a:t>
              </a:r>
              <a:r>
                <a:rPr lang="en-US" altLang="zh-CN" sz="1800" dirty="0">
                  <a:solidFill>
                    <a:srgbClr val="000000"/>
                  </a:solidFill>
                  <a:latin typeface="Arial" panose="020B0604020202020204" pitchFamily="34" charset="0"/>
                  <a:sym typeface="Arial" panose="020B0604020202020204" pitchFamily="34" charset="0"/>
                </a:rPr>
                <a:t>1011284298-500</a:t>
              </a:r>
              <a:endParaRPr lang="zh-CN" altLang="en-US" dirty="0"/>
            </a:p>
          </p:txBody>
        </p:sp>
        <p:sp>
          <p:nvSpPr>
            <p:cNvPr id="9225" name="Text Box 5">
              <a:extLst>
                <a:ext uri="{FF2B5EF4-FFF2-40B4-BE49-F238E27FC236}">
                  <a16:creationId xmlns:a16="http://schemas.microsoft.com/office/drawing/2014/main" id="{DAB40BD3-1E0F-4A1C-9B06-E57DA7DD58CB}"/>
                </a:ext>
              </a:extLst>
            </p:cNvPr>
            <p:cNvSpPr>
              <a:spLocks noChangeArrowheads="1"/>
            </p:cNvSpPr>
            <p:nvPr/>
          </p:nvSpPr>
          <p:spPr bwMode="auto">
            <a:xfrm>
              <a:off x="0" y="576"/>
              <a:ext cx="3552" cy="114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2000">
                  <a:solidFill>
                    <a:srgbClr val="336699"/>
                  </a:solidFill>
                  <a:latin typeface="Arial" panose="020B0604020202020204" pitchFamily="34" charset="0"/>
                  <a:sym typeface="Arial" panose="020B0604020202020204" pitchFamily="34" charset="0"/>
                </a:rPr>
                <a:t>令牌</a:t>
              </a:r>
            </a:p>
            <a:p>
              <a:pPr>
                <a:spcBef>
                  <a:spcPct val="50000"/>
                </a:spcBef>
              </a:pPr>
              <a:r>
                <a:rPr lang="en-US" altLang="zh-CN" sz="1600">
                  <a:solidFill>
                    <a:srgbClr val="000000"/>
                  </a:solidFill>
                  <a:latin typeface="Arial" panose="020B0604020202020204" pitchFamily="34" charset="0"/>
                  <a:sym typeface="Arial" panose="020B0604020202020204" pitchFamily="34" charset="0"/>
                </a:rPr>
                <a:t>User=S-1-21- S-1-5-21-1507001333-1204550764-1011284298-500</a:t>
              </a:r>
              <a:endParaRPr lang="zh-CN" altLang="en-US" sz="1600">
                <a:solidFill>
                  <a:srgbClr val="000000"/>
                </a:solidFill>
                <a:latin typeface="Arial" panose="020B0604020202020204" pitchFamily="34" charset="0"/>
                <a:sym typeface="Arial" panose="020B0604020202020204" pitchFamily="34" charset="0"/>
              </a:endParaRPr>
            </a:p>
            <a:p>
              <a:pPr>
                <a:spcBef>
                  <a:spcPct val="50000"/>
                </a:spcBef>
              </a:pPr>
              <a:r>
                <a:rPr lang="en-US" altLang="zh-CN" sz="1600">
                  <a:solidFill>
                    <a:srgbClr val="000000"/>
                  </a:solidFill>
                  <a:latin typeface="Arial" panose="020B0604020202020204" pitchFamily="34" charset="0"/>
                  <a:sym typeface="Arial" panose="020B0604020202020204" pitchFamily="34" charset="0"/>
                </a:rPr>
                <a:t>Group1=EveryOne S-1-1-0</a:t>
              </a:r>
              <a:endParaRPr lang="zh-CN" altLang="en-US" sz="1600">
                <a:solidFill>
                  <a:srgbClr val="000000"/>
                </a:solidFill>
                <a:latin typeface="Arial" panose="020B0604020202020204" pitchFamily="34" charset="0"/>
                <a:sym typeface="Arial" panose="020B0604020202020204" pitchFamily="34" charset="0"/>
              </a:endParaRPr>
            </a:p>
            <a:p>
              <a:pPr>
                <a:spcBef>
                  <a:spcPct val="50000"/>
                </a:spcBef>
              </a:pPr>
              <a:r>
                <a:rPr lang="en-US" altLang="zh-CN" sz="1600">
                  <a:solidFill>
                    <a:srgbClr val="000000"/>
                  </a:solidFill>
                  <a:latin typeface="Arial" panose="020B0604020202020204" pitchFamily="34" charset="0"/>
                  <a:sym typeface="Arial" panose="020B0604020202020204" pitchFamily="34" charset="0"/>
                </a:rPr>
                <a:t>Group2=Administrators S-1-5-32-544</a:t>
              </a:r>
              <a:endParaRPr lang="zh-CN" altLang="en-US"/>
            </a:p>
          </p:txBody>
        </p:sp>
      </p:grpSp>
      <p:sp>
        <p:nvSpPr>
          <p:cNvPr id="2" name="灯片编号占位符 1">
            <a:extLst>
              <a:ext uri="{FF2B5EF4-FFF2-40B4-BE49-F238E27FC236}">
                <a16:creationId xmlns:a16="http://schemas.microsoft.com/office/drawing/2014/main" id="{17A85B4D-AB9F-40DC-98BA-8A5DF19EEFF8}"/>
              </a:ext>
            </a:extLst>
          </p:cNvPr>
          <p:cNvSpPr>
            <a:spLocks noGrp="1"/>
          </p:cNvSpPr>
          <p:nvPr>
            <p:ph type="sldNum" sz="quarter" idx="12"/>
          </p:nvPr>
        </p:nvSpPr>
        <p:spPr/>
        <p:txBody>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fld id="{14D114D0-E149-4E01-8790-8E5840E27C98}" type="slidenum">
              <a:rPr lang="zh-CN" altLang="en-US" sz="1200">
                <a:solidFill>
                  <a:srgbClr val="898989"/>
                </a:solidFill>
                <a:latin typeface="微软雅黑" panose="020B0503020204020204" pitchFamily="34" charset="-122"/>
                <a:ea typeface="微软雅黑" panose="020B0503020204020204" pitchFamily="34" charset="-122"/>
              </a:rPr>
              <a:pPr/>
              <a:t>26</a:t>
            </a:fld>
            <a:r>
              <a:rPr lang="en-US" altLang="zh-CN" sz="1200">
                <a:solidFill>
                  <a:srgbClr val="898989"/>
                </a:solidFill>
                <a:latin typeface="微软雅黑" panose="020B0503020204020204" pitchFamily="34" charset="-122"/>
                <a:ea typeface="微软雅黑" panose="020B0503020204020204" pitchFamily="34" charset="-122"/>
              </a:rPr>
              <a:t>/469</a:t>
            </a:r>
            <a:endParaRPr lang="zh-CN" altLang="en-US" sz="120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descr="PPT_Deck_Finished">
            <a:extLst>
              <a:ext uri="{FF2B5EF4-FFF2-40B4-BE49-F238E27FC236}">
                <a16:creationId xmlns:a16="http://schemas.microsoft.com/office/drawing/2014/main" id="{A799A0B0-24FA-4331-9ED4-B07ABC95A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52513"/>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
            <a:extLst>
              <a:ext uri="{FF2B5EF4-FFF2-40B4-BE49-F238E27FC236}">
                <a16:creationId xmlns:a16="http://schemas.microsoft.com/office/drawing/2014/main" id="{CA01B32B-7BD9-4FA5-9090-1460F26351C0}"/>
              </a:ext>
            </a:extLst>
          </p:cNvPr>
          <p:cNvSpPr>
            <a:spLocks noGrp="1" noChangeArrowheads="1"/>
          </p:cNvSpPr>
          <p:nvPr>
            <p:ph type="title" idx="4294967295"/>
          </p:nvPr>
        </p:nvSpPr>
        <p:spPr>
          <a:xfrm>
            <a:off x="2362201" y="-23813"/>
            <a:ext cx="7489825" cy="717551"/>
          </a:xfrm>
          <a:noFill/>
        </p:spPr>
        <p:txBody>
          <a:bodyPr/>
          <a:lstStyle/>
          <a:p>
            <a:pPr eaLnBrk="1" hangingPunct="1"/>
            <a:r>
              <a:rPr lang="zh-CN" altLang="en-US" sz="3600"/>
              <a:t>Windows 认证与授权访问</a:t>
            </a:r>
            <a:endParaRPr lang="zh-CN" altLang="en-US"/>
          </a:p>
        </p:txBody>
      </p:sp>
      <p:grpSp>
        <p:nvGrpSpPr>
          <p:cNvPr id="10245" name="Group 3">
            <a:extLst>
              <a:ext uri="{FF2B5EF4-FFF2-40B4-BE49-F238E27FC236}">
                <a16:creationId xmlns:a16="http://schemas.microsoft.com/office/drawing/2014/main" id="{168A656E-763D-4807-BCCF-D92336151031}"/>
              </a:ext>
            </a:extLst>
          </p:cNvPr>
          <p:cNvGrpSpPr>
            <a:grpSpLocks/>
          </p:cNvGrpSpPr>
          <p:nvPr/>
        </p:nvGrpSpPr>
        <p:grpSpPr bwMode="auto">
          <a:xfrm>
            <a:off x="3276600" y="1371600"/>
            <a:ext cx="914400" cy="1208088"/>
            <a:chOff x="0" y="0"/>
            <a:chExt cx="576" cy="761"/>
          </a:xfrm>
        </p:grpSpPr>
        <p:pic>
          <p:nvPicPr>
            <p:cNvPr id="10268" name="Picture 4">
              <a:extLst>
                <a:ext uri="{FF2B5EF4-FFF2-40B4-BE49-F238E27FC236}">
                  <a16:creationId xmlns:a16="http://schemas.microsoft.com/office/drawing/2014/main" id="{16DEFC8B-4768-433B-8E2D-55498E9A0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6"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9" name="Text Box 5">
              <a:extLst>
                <a:ext uri="{FF2B5EF4-FFF2-40B4-BE49-F238E27FC236}">
                  <a16:creationId xmlns:a16="http://schemas.microsoft.com/office/drawing/2014/main" id="{8E3DB1F2-923E-47D2-B80D-9CAB4E61E920}"/>
                </a:ext>
              </a:extLst>
            </p:cNvPr>
            <p:cNvSpPr>
              <a:spLocks noChangeArrowheads="1"/>
            </p:cNvSpPr>
            <p:nvPr/>
          </p:nvSpPr>
          <p:spPr bwMode="auto">
            <a:xfrm>
              <a:off x="48" y="528"/>
              <a:ext cx="5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1800" b="0">
                  <a:solidFill>
                    <a:srgbClr val="000000"/>
                  </a:solidFill>
                  <a:latin typeface="Arial" panose="020B0604020202020204" pitchFamily="34" charset="0"/>
                  <a:sym typeface="Arial" panose="020B0604020202020204" pitchFamily="34" charset="0"/>
                </a:rPr>
                <a:t>用户</a:t>
              </a:r>
              <a:r>
                <a:rPr lang="en-US" altLang="zh-CN" sz="1800" b="0">
                  <a:solidFill>
                    <a:srgbClr val="000000"/>
                  </a:solidFill>
                  <a:latin typeface="Arial" panose="020B0604020202020204" pitchFamily="34" charset="0"/>
                  <a:sym typeface="Arial" panose="020B0604020202020204" pitchFamily="34" charset="0"/>
                </a:rPr>
                <a:t>A</a:t>
              </a:r>
              <a:endParaRPr lang="zh-CN" altLang="en-US"/>
            </a:p>
          </p:txBody>
        </p:sp>
      </p:grpSp>
      <p:grpSp>
        <p:nvGrpSpPr>
          <p:cNvPr id="4" name="Group 6">
            <a:extLst>
              <a:ext uri="{FF2B5EF4-FFF2-40B4-BE49-F238E27FC236}">
                <a16:creationId xmlns:a16="http://schemas.microsoft.com/office/drawing/2014/main" id="{D9CA0DE3-F702-4570-B2A4-A87239A32AB1}"/>
              </a:ext>
            </a:extLst>
          </p:cNvPr>
          <p:cNvGrpSpPr>
            <a:grpSpLocks/>
          </p:cNvGrpSpPr>
          <p:nvPr/>
        </p:nvGrpSpPr>
        <p:grpSpPr bwMode="auto">
          <a:xfrm>
            <a:off x="4191000" y="1371601"/>
            <a:ext cx="4800600" cy="741363"/>
            <a:chOff x="0" y="0"/>
            <a:chExt cx="3024" cy="467"/>
          </a:xfrm>
        </p:grpSpPr>
        <p:sp>
          <p:nvSpPr>
            <p:cNvPr id="10265" name="Line 7">
              <a:extLst>
                <a:ext uri="{FF2B5EF4-FFF2-40B4-BE49-F238E27FC236}">
                  <a16:creationId xmlns:a16="http://schemas.microsoft.com/office/drawing/2014/main" id="{2C84515D-EEEA-4AA7-BA09-3DA735AC7766}"/>
                </a:ext>
              </a:extLst>
            </p:cNvPr>
            <p:cNvSpPr>
              <a:spLocks noChangeShapeType="1"/>
            </p:cNvSpPr>
            <p:nvPr/>
          </p:nvSpPr>
          <p:spPr bwMode="auto">
            <a:xfrm>
              <a:off x="0" y="336"/>
              <a:ext cx="1920" cy="1"/>
            </a:xfrm>
            <a:prstGeom prst="line">
              <a:avLst/>
            </a:prstGeom>
            <a:noFill/>
            <a:ln w="22225">
              <a:solidFill>
                <a:srgbClr val="0000FF"/>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6" name="Text Box 8">
              <a:extLst>
                <a:ext uri="{FF2B5EF4-FFF2-40B4-BE49-F238E27FC236}">
                  <a16:creationId xmlns:a16="http://schemas.microsoft.com/office/drawing/2014/main" id="{0C6D9982-0C0A-45EC-8D89-0FEF15C223A8}"/>
                </a:ext>
              </a:extLst>
            </p:cNvPr>
            <p:cNvSpPr>
              <a:spLocks noChangeArrowheads="1"/>
            </p:cNvSpPr>
            <p:nvPr/>
          </p:nvSpPr>
          <p:spPr bwMode="auto">
            <a:xfrm>
              <a:off x="1968" y="211"/>
              <a:ext cx="1056" cy="256"/>
            </a:xfrm>
            <a:prstGeom prst="rect">
              <a:avLst/>
            </a:prstGeom>
            <a:solidFill>
              <a:srgbClr val="BFBFBF"/>
            </a:solidFill>
            <a:ln w="9525">
              <a:solidFill>
                <a:srgbClr val="808080"/>
              </a:solidFill>
              <a:miter lim="800000"/>
              <a:headEnd/>
              <a:tailEnd/>
            </a:ln>
          </p:spPr>
          <p:txBody>
            <a:bodyPr anchor="ctr" anchorCtr="1">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solidFill>
                    <a:srgbClr val="932B50"/>
                  </a:solidFill>
                  <a:latin typeface="Arial" panose="020B0604020202020204" pitchFamily="34" charset="0"/>
                  <a:sym typeface="Arial" panose="020B0604020202020204" pitchFamily="34" charset="0"/>
                </a:rPr>
                <a:t>Winlogon</a:t>
              </a:r>
            </a:p>
          </p:txBody>
        </p:sp>
        <p:sp>
          <p:nvSpPr>
            <p:cNvPr id="10267" name="Text Box 9">
              <a:extLst>
                <a:ext uri="{FF2B5EF4-FFF2-40B4-BE49-F238E27FC236}">
                  <a16:creationId xmlns:a16="http://schemas.microsoft.com/office/drawing/2014/main" id="{4135360B-E9AC-451E-9CEB-AAC8DF5BE37D}"/>
                </a:ext>
              </a:extLst>
            </p:cNvPr>
            <p:cNvSpPr>
              <a:spLocks noChangeArrowheads="1"/>
            </p:cNvSpPr>
            <p:nvPr/>
          </p:nvSpPr>
          <p:spPr bwMode="auto">
            <a:xfrm>
              <a:off x="672" y="0"/>
              <a:ext cx="100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1600">
                  <a:solidFill>
                    <a:srgbClr val="000000"/>
                  </a:solidFill>
                  <a:latin typeface="Times New Roman" panose="02020603050405020304" pitchFamily="18" charset="0"/>
                  <a:sym typeface="Times New Roman" panose="02020603050405020304" pitchFamily="18" charset="0"/>
                </a:rPr>
                <a:t>使用账户名称</a:t>
              </a:r>
              <a:r>
                <a:rPr lang="en-US" altLang="zh-CN" sz="1600">
                  <a:solidFill>
                    <a:srgbClr val="000000"/>
                  </a:solidFill>
                  <a:latin typeface="Times New Roman" panose="02020603050405020304" pitchFamily="18" charset="0"/>
                  <a:sym typeface="Times New Roman" panose="02020603050405020304" pitchFamily="18" charset="0"/>
                </a:rPr>
                <a:t>/</a:t>
              </a:r>
              <a:r>
                <a:rPr lang="zh-CN" altLang="en-US" sz="1600">
                  <a:solidFill>
                    <a:srgbClr val="000000"/>
                  </a:solidFill>
                  <a:latin typeface="Times New Roman" panose="02020603050405020304" pitchFamily="18" charset="0"/>
                  <a:sym typeface="Times New Roman" panose="02020603050405020304" pitchFamily="18" charset="0"/>
                </a:rPr>
                <a:t>口令进行认证</a:t>
              </a:r>
              <a:endParaRPr lang="zh-CN" altLang="en-US"/>
            </a:p>
          </p:txBody>
        </p:sp>
      </p:grpSp>
      <p:grpSp>
        <p:nvGrpSpPr>
          <p:cNvPr id="5" name="Group 10">
            <a:extLst>
              <a:ext uri="{FF2B5EF4-FFF2-40B4-BE49-F238E27FC236}">
                <a16:creationId xmlns:a16="http://schemas.microsoft.com/office/drawing/2014/main" id="{96867C4F-5ECD-43DA-9220-FC6827B70855}"/>
              </a:ext>
            </a:extLst>
          </p:cNvPr>
          <p:cNvGrpSpPr>
            <a:grpSpLocks/>
          </p:cNvGrpSpPr>
          <p:nvPr/>
        </p:nvGrpSpPr>
        <p:grpSpPr bwMode="auto">
          <a:xfrm>
            <a:off x="3962400" y="2057401"/>
            <a:ext cx="4648200" cy="2117725"/>
            <a:chOff x="0" y="0"/>
            <a:chExt cx="2928" cy="1334"/>
          </a:xfrm>
        </p:grpSpPr>
        <p:sp>
          <p:nvSpPr>
            <p:cNvPr id="10262" name="AutoShape 11">
              <a:extLst>
                <a:ext uri="{FF2B5EF4-FFF2-40B4-BE49-F238E27FC236}">
                  <a16:creationId xmlns:a16="http://schemas.microsoft.com/office/drawing/2014/main" id="{3F9C6D1A-42AF-4826-9FE7-DD453E1E4134}"/>
                </a:ext>
              </a:extLst>
            </p:cNvPr>
            <p:cNvSpPr>
              <a:spLocks noChangeArrowheads="1"/>
            </p:cNvSpPr>
            <p:nvPr/>
          </p:nvSpPr>
          <p:spPr bwMode="auto">
            <a:xfrm>
              <a:off x="1056" y="0"/>
              <a:ext cx="384" cy="336"/>
            </a:xfrm>
            <a:prstGeom prst="downArrow">
              <a:avLst>
                <a:gd name="adj1" fmla="val 50000"/>
                <a:gd name="adj2" fmla="val 25000"/>
              </a:avLst>
            </a:prstGeom>
            <a:solidFill>
              <a:srgbClr val="C0C0C0"/>
            </a:solidFill>
            <a:ln w="9525">
              <a:solidFill>
                <a:srgbClr val="969696"/>
              </a:solidFill>
              <a:miter lim="800000"/>
              <a:headEnd/>
              <a:tailEnd/>
            </a:ln>
          </p:spPr>
          <p:txBody>
            <a:bodyPr wrap="none" anchor="ct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endParaRPr lang="zh-CN" altLang="zh-CN" b="0">
                <a:solidFill>
                  <a:srgbClr val="000000"/>
                </a:solidFill>
                <a:latin typeface="Arial" panose="020B0604020202020204" pitchFamily="34" charset="0"/>
                <a:sym typeface="Arial" panose="020B0604020202020204" pitchFamily="34" charset="0"/>
              </a:endParaRPr>
            </a:p>
          </p:txBody>
        </p:sp>
        <p:sp>
          <p:nvSpPr>
            <p:cNvPr id="10263" name="Text Box 12">
              <a:extLst>
                <a:ext uri="{FF2B5EF4-FFF2-40B4-BE49-F238E27FC236}">
                  <a16:creationId xmlns:a16="http://schemas.microsoft.com/office/drawing/2014/main" id="{6882B7A6-209C-40B2-8CF2-800187964D8B}"/>
                </a:ext>
              </a:extLst>
            </p:cNvPr>
            <p:cNvSpPr>
              <a:spLocks noChangeArrowheads="1"/>
            </p:cNvSpPr>
            <p:nvPr/>
          </p:nvSpPr>
          <p:spPr bwMode="auto">
            <a:xfrm>
              <a:off x="1152" y="96"/>
              <a:ext cx="7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1800">
                  <a:solidFill>
                    <a:schemeClr val="accent2"/>
                  </a:solidFill>
                  <a:latin typeface="Times New Roman" panose="02020603050405020304" pitchFamily="18" charset="0"/>
                  <a:sym typeface="Times New Roman" panose="02020603050405020304" pitchFamily="18" charset="0"/>
                </a:rPr>
                <a:t>成功</a:t>
              </a:r>
              <a:endParaRPr lang="zh-CN" altLang="en-US" sz="2000">
                <a:solidFill>
                  <a:schemeClr val="accent2"/>
                </a:solidFill>
                <a:latin typeface="Times New Roman" panose="02020603050405020304" pitchFamily="18" charset="0"/>
                <a:sym typeface="Times New Roman" panose="02020603050405020304" pitchFamily="18" charset="0"/>
              </a:endParaRPr>
            </a:p>
          </p:txBody>
        </p:sp>
        <p:sp>
          <p:nvSpPr>
            <p:cNvPr id="10264" name="Text Box 13">
              <a:extLst>
                <a:ext uri="{FF2B5EF4-FFF2-40B4-BE49-F238E27FC236}">
                  <a16:creationId xmlns:a16="http://schemas.microsoft.com/office/drawing/2014/main" id="{26AA3996-96DE-4E39-A1B2-F721589699D1}"/>
                </a:ext>
              </a:extLst>
            </p:cNvPr>
            <p:cNvSpPr>
              <a:spLocks noChangeArrowheads="1"/>
            </p:cNvSpPr>
            <p:nvPr/>
          </p:nvSpPr>
          <p:spPr bwMode="auto">
            <a:xfrm>
              <a:off x="0" y="432"/>
              <a:ext cx="2928" cy="902"/>
            </a:xfrm>
            <a:prstGeom prst="rect">
              <a:avLst/>
            </a:prstGeom>
            <a:solidFill>
              <a:srgbClr val="C0C0C0"/>
            </a:solidFill>
            <a:ln w="9525">
              <a:solidFill>
                <a:srgbClr val="808080"/>
              </a:solidFill>
              <a:miter lim="800000"/>
              <a:headEnd/>
              <a:tailEnd/>
            </a:ln>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lnSpc>
                  <a:spcPct val="75000"/>
                </a:lnSpc>
                <a:spcBef>
                  <a:spcPct val="50000"/>
                </a:spcBef>
              </a:pPr>
              <a:r>
                <a:rPr lang="zh-CN" altLang="en-US" sz="2000">
                  <a:solidFill>
                    <a:srgbClr val="932B50"/>
                  </a:solidFill>
                  <a:latin typeface="Arial" panose="020B0604020202020204" pitchFamily="34" charset="0"/>
                  <a:sym typeface="Arial" panose="020B0604020202020204" pitchFamily="34" charset="0"/>
                </a:rPr>
                <a:t>令牌</a:t>
              </a:r>
            </a:p>
            <a:p>
              <a:pPr>
                <a:lnSpc>
                  <a:spcPct val="75000"/>
                </a:lnSpc>
                <a:spcBef>
                  <a:spcPct val="50000"/>
                </a:spcBef>
              </a:pPr>
              <a:r>
                <a:rPr lang="en-US" altLang="zh-CN" sz="1600">
                  <a:solidFill>
                    <a:srgbClr val="932B50"/>
                  </a:solidFill>
                  <a:latin typeface="Arial" panose="020B0604020202020204" pitchFamily="34" charset="0"/>
                  <a:sym typeface="Arial" panose="020B0604020202020204" pitchFamily="34" charset="0"/>
                </a:rPr>
                <a:t>User=S-1-21- S-1-5-21-1507001333-1204550764-1011284298-500</a:t>
              </a:r>
              <a:endParaRPr lang="zh-CN" altLang="en-US" sz="1600">
                <a:solidFill>
                  <a:srgbClr val="932B50"/>
                </a:solidFill>
                <a:latin typeface="Arial" panose="020B0604020202020204" pitchFamily="34" charset="0"/>
                <a:sym typeface="Arial" panose="020B0604020202020204" pitchFamily="34" charset="0"/>
              </a:endParaRPr>
            </a:p>
            <a:p>
              <a:pPr>
                <a:lnSpc>
                  <a:spcPct val="75000"/>
                </a:lnSpc>
                <a:spcBef>
                  <a:spcPct val="50000"/>
                </a:spcBef>
              </a:pPr>
              <a:r>
                <a:rPr lang="en-US" altLang="zh-CN" sz="1600">
                  <a:solidFill>
                    <a:srgbClr val="932B50"/>
                  </a:solidFill>
                  <a:latin typeface="Arial" panose="020B0604020202020204" pitchFamily="34" charset="0"/>
                  <a:sym typeface="Arial" panose="020B0604020202020204" pitchFamily="34" charset="0"/>
                </a:rPr>
                <a:t>Group1=EveryOne S-1-1-0</a:t>
              </a:r>
              <a:endParaRPr lang="zh-CN" altLang="en-US" sz="1600">
                <a:solidFill>
                  <a:srgbClr val="932B50"/>
                </a:solidFill>
                <a:latin typeface="Arial" panose="020B0604020202020204" pitchFamily="34" charset="0"/>
                <a:sym typeface="Arial" panose="020B0604020202020204" pitchFamily="34" charset="0"/>
              </a:endParaRPr>
            </a:p>
            <a:p>
              <a:pPr>
                <a:lnSpc>
                  <a:spcPct val="75000"/>
                </a:lnSpc>
                <a:spcBef>
                  <a:spcPct val="50000"/>
                </a:spcBef>
              </a:pPr>
              <a:r>
                <a:rPr lang="en-US" altLang="zh-CN" sz="1600">
                  <a:solidFill>
                    <a:srgbClr val="932B50"/>
                  </a:solidFill>
                  <a:latin typeface="Arial" panose="020B0604020202020204" pitchFamily="34" charset="0"/>
                  <a:sym typeface="Arial" panose="020B0604020202020204" pitchFamily="34" charset="0"/>
                </a:rPr>
                <a:t>Group2=Administrators S-1-5-32-544</a:t>
              </a:r>
              <a:endParaRPr lang="zh-CN" altLang="en-US"/>
            </a:p>
          </p:txBody>
        </p:sp>
      </p:grpSp>
      <p:grpSp>
        <p:nvGrpSpPr>
          <p:cNvPr id="6" name="Group 14">
            <a:extLst>
              <a:ext uri="{FF2B5EF4-FFF2-40B4-BE49-F238E27FC236}">
                <a16:creationId xmlns:a16="http://schemas.microsoft.com/office/drawing/2014/main" id="{720A6F0F-EA77-4EF1-B459-281116C59872}"/>
              </a:ext>
            </a:extLst>
          </p:cNvPr>
          <p:cNvGrpSpPr>
            <a:grpSpLocks/>
          </p:cNvGrpSpPr>
          <p:nvPr/>
        </p:nvGrpSpPr>
        <p:grpSpPr bwMode="auto">
          <a:xfrm>
            <a:off x="5715000" y="4419600"/>
            <a:ext cx="1371600" cy="533400"/>
            <a:chOff x="0" y="0"/>
            <a:chExt cx="864" cy="336"/>
          </a:xfrm>
        </p:grpSpPr>
        <p:sp>
          <p:nvSpPr>
            <p:cNvPr id="10260" name="AutoShape 15">
              <a:extLst>
                <a:ext uri="{FF2B5EF4-FFF2-40B4-BE49-F238E27FC236}">
                  <a16:creationId xmlns:a16="http://schemas.microsoft.com/office/drawing/2014/main" id="{586672A2-0B3D-479D-8897-EBD0523641B3}"/>
                </a:ext>
              </a:extLst>
            </p:cNvPr>
            <p:cNvSpPr>
              <a:spLocks noChangeArrowheads="1"/>
            </p:cNvSpPr>
            <p:nvPr/>
          </p:nvSpPr>
          <p:spPr bwMode="auto">
            <a:xfrm>
              <a:off x="0" y="0"/>
              <a:ext cx="384" cy="336"/>
            </a:xfrm>
            <a:prstGeom prst="downArrow">
              <a:avLst>
                <a:gd name="adj1" fmla="val 50000"/>
                <a:gd name="adj2" fmla="val 25000"/>
              </a:avLst>
            </a:prstGeom>
            <a:solidFill>
              <a:srgbClr val="C0C0C0"/>
            </a:solidFill>
            <a:ln w="9525">
              <a:solidFill>
                <a:srgbClr val="969696"/>
              </a:solidFill>
              <a:miter lim="800000"/>
              <a:headEnd/>
              <a:tailEnd/>
            </a:ln>
          </p:spPr>
          <p:txBody>
            <a:bodyPr wrap="none" anchor="ct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endParaRPr lang="zh-CN" altLang="zh-CN" b="0">
                <a:solidFill>
                  <a:srgbClr val="000000"/>
                </a:solidFill>
                <a:latin typeface="Arial" panose="020B0604020202020204" pitchFamily="34" charset="0"/>
                <a:sym typeface="Arial" panose="020B0604020202020204" pitchFamily="34" charset="0"/>
              </a:endParaRPr>
            </a:p>
          </p:txBody>
        </p:sp>
        <p:sp>
          <p:nvSpPr>
            <p:cNvPr id="10261" name="Text Box 16">
              <a:extLst>
                <a:ext uri="{FF2B5EF4-FFF2-40B4-BE49-F238E27FC236}">
                  <a16:creationId xmlns:a16="http://schemas.microsoft.com/office/drawing/2014/main" id="{ED46121C-30FD-4B48-900E-3D8A53ACA691}"/>
                </a:ext>
              </a:extLst>
            </p:cNvPr>
            <p:cNvSpPr>
              <a:spLocks noChangeArrowheads="1"/>
            </p:cNvSpPr>
            <p:nvPr/>
          </p:nvSpPr>
          <p:spPr bwMode="auto">
            <a:xfrm>
              <a:off x="96" y="96"/>
              <a:ext cx="7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1800">
                  <a:solidFill>
                    <a:schemeClr val="accent2"/>
                  </a:solidFill>
                  <a:latin typeface="Times New Roman" panose="02020603050405020304" pitchFamily="18" charset="0"/>
                  <a:sym typeface="Times New Roman" panose="02020603050405020304" pitchFamily="18" charset="0"/>
                </a:rPr>
                <a:t>允许</a:t>
              </a:r>
              <a:endParaRPr lang="zh-CN" altLang="en-US"/>
            </a:p>
          </p:txBody>
        </p:sp>
      </p:grpSp>
      <p:grpSp>
        <p:nvGrpSpPr>
          <p:cNvPr id="7" name="Group 17">
            <a:extLst>
              <a:ext uri="{FF2B5EF4-FFF2-40B4-BE49-F238E27FC236}">
                <a16:creationId xmlns:a16="http://schemas.microsoft.com/office/drawing/2014/main" id="{8DB057A5-CE02-4653-B10D-7A8ABA310D7F}"/>
              </a:ext>
            </a:extLst>
          </p:cNvPr>
          <p:cNvGrpSpPr>
            <a:grpSpLocks/>
          </p:cNvGrpSpPr>
          <p:nvPr/>
        </p:nvGrpSpPr>
        <p:grpSpPr bwMode="auto">
          <a:xfrm>
            <a:off x="2971800" y="4800600"/>
            <a:ext cx="5715000" cy="1295400"/>
            <a:chOff x="0" y="0"/>
            <a:chExt cx="3600" cy="816"/>
          </a:xfrm>
        </p:grpSpPr>
        <p:sp>
          <p:nvSpPr>
            <p:cNvPr id="10258" name="Text Box 18">
              <a:extLst>
                <a:ext uri="{FF2B5EF4-FFF2-40B4-BE49-F238E27FC236}">
                  <a16:creationId xmlns:a16="http://schemas.microsoft.com/office/drawing/2014/main" id="{186C6AE7-4A0F-4018-B99B-A3DCAE857367}"/>
                </a:ext>
              </a:extLst>
            </p:cNvPr>
            <p:cNvSpPr>
              <a:spLocks noChangeArrowheads="1"/>
            </p:cNvSpPr>
            <p:nvPr/>
          </p:nvSpPr>
          <p:spPr bwMode="auto">
            <a:xfrm>
              <a:off x="960" y="190"/>
              <a:ext cx="2640" cy="369"/>
            </a:xfrm>
            <a:prstGeom prst="rect">
              <a:avLst/>
            </a:prstGeom>
            <a:solidFill>
              <a:srgbClr val="C0C0C0"/>
            </a:solidFill>
            <a:ln w="9525">
              <a:solidFill>
                <a:srgbClr val="808080"/>
              </a:solidFill>
              <a:miter lim="800000"/>
              <a:headEnd/>
              <a:tailEnd/>
            </a:ln>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lnSpc>
                  <a:spcPct val="75000"/>
                </a:lnSpc>
                <a:spcBef>
                  <a:spcPct val="50000"/>
                </a:spcBef>
              </a:pPr>
              <a:r>
                <a:rPr lang="en-US" altLang="zh-CN" sz="1600">
                  <a:solidFill>
                    <a:srgbClr val="932B50"/>
                  </a:solidFill>
                  <a:latin typeface="Arial" panose="020B0604020202020204" pitchFamily="34" charset="0"/>
                  <a:sym typeface="Arial" panose="020B0604020202020204" pitchFamily="34" charset="0"/>
                </a:rPr>
                <a:t>Read=A S-1-5-21… …</a:t>
              </a:r>
              <a:endParaRPr lang="zh-CN" altLang="en-US" sz="1600">
                <a:solidFill>
                  <a:srgbClr val="932B50"/>
                </a:solidFill>
                <a:latin typeface="Arial" panose="020B0604020202020204" pitchFamily="34" charset="0"/>
                <a:sym typeface="Arial" panose="020B0604020202020204" pitchFamily="34" charset="0"/>
              </a:endParaRPr>
            </a:p>
            <a:p>
              <a:pPr>
                <a:lnSpc>
                  <a:spcPct val="75000"/>
                </a:lnSpc>
                <a:spcBef>
                  <a:spcPct val="50000"/>
                </a:spcBef>
              </a:pPr>
              <a:r>
                <a:rPr lang="en-US" altLang="zh-CN" sz="1600">
                  <a:solidFill>
                    <a:srgbClr val="932B50"/>
                  </a:solidFill>
                  <a:latin typeface="Arial" panose="020B0604020202020204" pitchFamily="34" charset="0"/>
                  <a:sym typeface="Arial" panose="020B0604020202020204" pitchFamily="34" charset="0"/>
                </a:rPr>
                <a:t>Write=administrators S-1-5-32-544…</a:t>
              </a:r>
              <a:endParaRPr lang="zh-CN" altLang="en-US"/>
            </a:p>
          </p:txBody>
        </p:sp>
        <p:sp>
          <p:nvSpPr>
            <p:cNvPr id="10259" name="AutoShape 19">
              <a:extLst>
                <a:ext uri="{FF2B5EF4-FFF2-40B4-BE49-F238E27FC236}">
                  <a16:creationId xmlns:a16="http://schemas.microsoft.com/office/drawing/2014/main" id="{42721480-9B1D-4948-A429-984E19932EF2}"/>
                </a:ext>
              </a:extLst>
            </p:cNvPr>
            <p:cNvSpPr>
              <a:spLocks noChangeArrowheads="1"/>
            </p:cNvSpPr>
            <p:nvPr/>
          </p:nvSpPr>
          <p:spPr bwMode="auto">
            <a:xfrm>
              <a:off x="0" y="0"/>
              <a:ext cx="720" cy="816"/>
            </a:xfrm>
            <a:prstGeom prst="foldedCorner">
              <a:avLst>
                <a:gd name="adj" fmla="val 12500"/>
              </a:avLst>
            </a:prstGeom>
            <a:solidFill>
              <a:srgbClr val="FFFF99"/>
            </a:solidFill>
            <a:ln w="9525">
              <a:solidFill>
                <a:srgbClr val="FF6600"/>
              </a:solidFill>
              <a:bevel/>
              <a:headEnd/>
              <a:tailEnd/>
            </a:ln>
          </p:spPr>
          <p:txBody>
            <a:bodyPr wrap="none" anchor="ct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lgn="ctr"/>
              <a:r>
                <a:rPr lang="en-US" altLang="zh-CN" sz="2000">
                  <a:solidFill>
                    <a:srgbClr val="000000"/>
                  </a:solidFill>
                  <a:latin typeface="Arial" panose="020B0604020202020204" pitchFamily="34" charset="0"/>
                  <a:sym typeface="Arial" panose="020B0604020202020204" pitchFamily="34" charset="0"/>
                </a:rPr>
                <a:t>File.txt</a:t>
              </a:r>
              <a:endParaRPr lang="zh-CN" altLang="en-US"/>
            </a:p>
          </p:txBody>
        </p:sp>
      </p:grpSp>
      <p:sp>
        <p:nvSpPr>
          <p:cNvPr id="210968" name="Text Box 20">
            <a:extLst>
              <a:ext uri="{FF2B5EF4-FFF2-40B4-BE49-F238E27FC236}">
                <a16:creationId xmlns:a16="http://schemas.microsoft.com/office/drawing/2014/main" id="{F4828CF5-A5D5-4E83-8049-BDA03749397F}"/>
              </a:ext>
            </a:extLst>
          </p:cNvPr>
          <p:cNvSpPr>
            <a:spLocks noChangeArrowheads="1"/>
          </p:cNvSpPr>
          <p:nvPr/>
        </p:nvSpPr>
        <p:spPr bwMode="auto">
          <a:xfrm>
            <a:off x="8763000" y="4038600"/>
            <a:ext cx="1295400" cy="590550"/>
          </a:xfrm>
          <a:prstGeom prst="rect">
            <a:avLst/>
          </a:prstGeom>
          <a:solidFill>
            <a:srgbClr val="CCFFFF"/>
          </a:solidFill>
          <a:ln w="9525">
            <a:solidFill>
              <a:srgbClr val="33CCCC"/>
            </a:solidFill>
            <a:miter lim="800000"/>
            <a:headEnd/>
            <a:tailEnd/>
          </a:ln>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1600">
                <a:solidFill>
                  <a:srgbClr val="000000"/>
                </a:solidFill>
                <a:latin typeface="Arial" panose="020B0604020202020204" pitchFamily="34" charset="0"/>
                <a:sym typeface="Arial" panose="020B0604020202020204" pitchFamily="34" charset="0"/>
              </a:rPr>
              <a:t>SRM,</a:t>
            </a:r>
            <a:r>
              <a:rPr lang="zh-CN" altLang="en-US" sz="1600">
                <a:solidFill>
                  <a:srgbClr val="000000"/>
                </a:solidFill>
                <a:latin typeface="Arial" panose="020B0604020202020204" pitchFamily="34" charset="0"/>
                <a:sym typeface="Arial" panose="020B0604020202020204" pitchFamily="34" charset="0"/>
              </a:rPr>
              <a:t>安全参考监视器</a:t>
            </a:r>
            <a:endParaRPr lang="zh-CN" altLang="en-US"/>
          </a:p>
        </p:txBody>
      </p:sp>
      <p:grpSp>
        <p:nvGrpSpPr>
          <p:cNvPr id="8" name="Group 21">
            <a:extLst>
              <a:ext uri="{FF2B5EF4-FFF2-40B4-BE49-F238E27FC236}">
                <a16:creationId xmlns:a16="http://schemas.microsoft.com/office/drawing/2014/main" id="{1F256372-9719-49D5-A1FF-ADB44D6D641F}"/>
              </a:ext>
            </a:extLst>
          </p:cNvPr>
          <p:cNvGrpSpPr>
            <a:grpSpLocks/>
          </p:cNvGrpSpPr>
          <p:nvPr/>
        </p:nvGrpSpPr>
        <p:grpSpPr bwMode="auto">
          <a:xfrm>
            <a:off x="8382000" y="3200400"/>
            <a:ext cx="1079500" cy="2438400"/>
            <a:chOff x="0" y="0"/>
            <a:chExt cx="680" cy="1536"/>
          </a:xfrm>
        </p:grpSpPr>
        <p:sp>
          <p:nvSpPr>
            <p:cNvPr id="10256" name="Freeform 22">
              <a:extLst>
                <a:ext uri="{FF2B5EF4-FFF2-40B4-BE49-F238E27FC236}">
                  <a16:creationId xmlns:a16="http://schemas.microsoft.com/office/drawing/2014/main" id="{FF0C685A-405E-4B70-AC3E-D8F047A4E0D4}"/>
                </a:ext>
              </a:extLst>
            </p:cNvPr>
            <p:cNvSpPr>
              <a:spLocks/>
            </p:cNvSpPr>
            <p:nvPr/>
          </p:nvSpPr>
          <p:spPr bwMode="auto">
            <a:xfrm>
              <a:off x="0" y="0"/>
              <a:ext cx="624" cy="432"/>
            </a:xfrm>
            <a:custGeom>
              <a:avLst/>
              <a:gdLst>
                <a:gd name="T0" fmla="*/ 624 w 624"/>
                <a:gd name="T1" fmla="*/ 432 h 432"/>
                <a:gd name="T2" fmla="*/ 432 w 624"/>
                <a:gd name="T3" fmla="*/ 96 h 432"/>
                <a:gd name="T4" fmla="*/ 0 w 624"/>
                <a:gd name="T5" fmla="*/ 0 h 432"/>
                <a:gd name="T6" fmla="*/ 0 60000 65536"/>
                <a:gd name="T7" fmla="*/ 0 60000 65536"/>
                <a:gd name="T8" fmla="*/ 0 60000 65536"/>
                <a:gd name="T9" fmla="*/ 0 w 624"/>
                <a:gd name="T10" fmla="*/ 0 h 432"/>
                <a:gd name="T11" fmla="*/ 624 w 624"/>
                <a:gd name="T12" fmla="*/ 432 h 432"/>
              </a:gdLst>
              <a:ahLst/>
              <a:cxnLst>
                <a:cxn ang="T6">
                  <a:pos x="T0" y="T1"/>
                </a:cxn>
                <a:cxn ang="T7">
                  <a:pos x="T2" y="T3"/>
                </a:cxn>
                <a:cxn ang="T8">
                  <a:pos x="T4" y="T5"/>
                </a:cxn>
              </a:cxnLst>
              <a:rect l="T9" t="T10" r="T11" b="T12"/>
              <a:pathLst>
                <a:path w="624" h="432">
                  <a:moveTo>
                    <a:pt x="624" y="432"/>
                  </a:moveTo>
                  <a:cubicBezTo>
                    <a:pt x="580" y="300"/>
                    <a:pt x="536" y="168"/>
                    <a:pt x="432" y="96"/>
                  </a:cubicBezTo>
                  <a:cubicBezTo>
                    <a:pt x="328" y="24"/>
                    <a:pt x="164" y="12"/>
                    <a:pt x="0" y="0"/>
                  </a:cubicBezTo>
                </a:path>
              </a:pathLst>
            </a:custGeom>
            <a:noFill/>
            <a:ln w="19050">
              <a:solidFill>
                <a:srgbClr val="FF0000"/>
              </a:solidFill>
              <a:bevel/>
              <a:headEnd/>
              <a:tailEnd type="stealth"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10257" name="Freeform 23">
              <a:extLst>
                <a:ext uri="{FF2B5EF4-FFF2-40B4-BE49-F238E27FC236}">
                  <a16:creationId xmlns:a16="http://schemas.microsoft.com/office/drawing/2014/main" id="{B74E807C-F96A-4A23-85F9-24CD7A87AFAF}"/>
                </a:ext>
              </a:extLst>
            </p:cNvPr>
            <p:cNvSpPr>
              <a:spLocks/>
            </p:cNvSpPr>
            <p:nvPr/>
          </p:nvSpPr>
          <p:spPr bwMode="auto">
            <a:xfrm>
              <a:off x="336" y="960"/>
              <a:ext cx="344" cy="576"/>
            </a:xfrm>
            <a:custGeom>
              <a:avLst/>
              <a:gdLst>
                <a:gd name="T0" fmla="*/ 336 w 344"/>
                <a:gd name="T1" fmla="*/ 0 h 576"/>
                <a:gd name="T2" fmla="*/ 288 w 344"/>
                <a:gd name="T3" fmla="*/ 384 h 576"/>
                <a:gd name="T4" fmla="*/ 0 w 344"/>
                <a:gd name="T5" fmla="*/ 576 h 576"/>
                <a:gd name="T6" fmla="*/ 0 60000 65536"/>
                <a:gd name="T7" fmla="*/ 0 60000 65536"/>
                <a:gd name="T8" fmla="*/ 0 60000 65536"/>
                <a:gd name="T9" fmla="*/ 0 w 344"/>
                <a:gd name="T10" fmla="*/ 0 h 576"/>
                <a:gd name="T11" fmla="*/ 344 w 344"/>
                <a:gd name="T12" fmla="*/ 576 h 576"/>
              </a:gdLst>
              <a:ahLst/>
              <a:cxnLst>
                <a:cxn ang="T6">
                  <a:pos x="T0" y="T1"/>
                </a:cxn>
                <a:cxn ang="T7">
                  <a:pos x="T2" y="T3"/>
                </a:cxn>
                <a:cxn ang="T8">
                  <a:pos x="T4" y="T5"/>
                </a:cxn>
              </a:cxnLst>
              <a:rect l="T9" t="T10" r="T11" b="T12"/>
              <a:pathLst>
                <a:path w="344" h="576">
                  <a:moveTo>
                    <a:pt x="336" y="0"/>
                  </a:moveTo>
                  <a:cubicBezTo>
                    <a:pt x="340" y="144"/>
                    <a:pt x="344" y="288"/>
                    <a:pt x="288" y="384"/>
                  </a:cubicBezTo>
                  <a:cubicBezTo>
                    <a:pt x="232" y="480"/>
                    <a:pt x="116" y="528"/>
                    <a:pt x="0" y="576"/>
                  </a:cubicBezTo>
                </a:path>
              </a:pathLst>
            </a:custGeom>
            <a:noFill/>
            <a:ln w="19050">
              <a:solidFill>
                <a:srgbClr val="FF0000"/>
              </a:solidFill>
              <a:bevel/>
              <a:headEnd/>
              <a:tailEnd type="stealth"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9" name="Group 24">
            <a:extLst>
              <a:ext uri="{FF2B5EF4-FFF2-40B4-BE49-F238E27FC236}">
                <a16:creationId xmlns:a16="http://schemas.microsoft.com/office/drawing/2014/main" id="{1FFFBB25-BBBC-4785-BE32-F80BA6AE3D96}"/>
              </a:ext>
            </a:extLst>
          </p:cNvPr>
          <p:cNvGrpSpPr>
            <a:grpSpLocks/>
          </p:cNvGrpSpPr>
          <p:nvPr/>
        </p:nvGrpSpPr>
        <p:grpSpPr bwMode="auto">
          <a:xfrm>
            <a:off x="3429001" y="2438400"/>
            <a:ext cx="428625" cy="2362200"/>
            <a:chOff x="0" y="0"/>
            <a:chExt cx="270" cy="1296"/>
          </a:xfrm>
        </p:grpSpPr>
        <p:sp>
          <p:nvSpPr>
            <p:cNvPr id="10254" name="Line 25">
              <a:extLst>
                <a:ext uri="{FF2B5EF4-FFF2-40B4-BE49-F238E27FC236}">
                  <a16:creationId xmlns:a16="http://schemas.microsoft.com/office/drawing/2014/main" id="{AB8582AB-754A-437D-A8E2-059D853E61E7}"/>
                </a:ext>
              </a:extLst>
            </p:cNvPr>
            <p:cNvSpPr>
              <a:spLocks noChangeShapeType="1"/>
            </p:cNvSpPr>
            <p:nvPr/>
          </p:nvSpPr>
          <p:spPr bwMode="auto">
            <a:xfrm>
              <a:off x="192" y="0"/>
              <a:ext cx="1" cy="1296"/>
            </a:xfrm>
            <a:prstGeom prst="line">
              <a:avLst/>
            </a:prstGeom>
            <a:noFill/>
            <a:ln w="19050">
              <a:solidFill>
                <a:srgbClr val="0000FF"/>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5" name="Text Box 26">
              <a:extLst>
                <a:ext uri="{FF2B5EF4-FFF2-40B4-BE49-F238E27FC236}">
                  <a16:creationId xmlns:a16="http://schemas.microsoft.com/office/drawing/2014/main" id="{6A2855D9-7ED0-4784-BF90-CF661C2E0F2D}"/>
                </a:ext>
              </a:extLst>
            </p:cNvPr>
            <p:cNvSpPr>
              <a:spLocks noChangeArrowheads="1"/>
            </p:cNvSpPr>
            <p:nvPr/>
          </p:nvSpPr>
          <p:spPr bwMode="auto">
            <a:xfrm>
              <a:off x="0" y="288"/>
              <a:ext cx="27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sz="1600" b="0">
                  <a:solidFill>
                    <a:srgbClr val="000000"/>
                  </a:solidFill>
                  <a:latin typeface="Times New Roman" panose="02020603050405020304" pitchFamily="18" charset="0"/>
                  <a:sym typeface="Times New Roman" panose="02020603050405020304" pitchFamily="18" charset="0"/>
                </a:rPr>
                <a:t>访问</a:t>
              </a:r>
              <a:endParaRPr lang="zh-CN" altLang="en-US"/>
            </a:p>
          </p:txBody>
        </p:sp>
      </p:grpSp>
      <p:sp>
        <p:nvSpPr>
          <p:cNvPr id="2" name="灯片编号占位符 1">
            <a:extLst>
              <a:ext uri="{FF2B5EF4-FFF2-40B4-BE49-F238E27FC236}">
                <a16:creationId xmlns:a16="http://schemas.microsoft.com/office/drawing/2014/main" id="{5C40BFA8-48D2-49A7-84D1-C4B0C48C7A14}"/>
              </a:ext>
            </a:extLst>
          </p:cNvPr>
          <p:cNvSpPr>
            <a:spLocks noGrp="1"/>
          </p:cNvSpPr>
          <p:nvPr>
            <p:ph type="sldNum" sz="quarter" idx="12"/>
          </p:nvPr>
        </p:nvSpPr>
        <p:spPr/>
        <p:txBody>
          <a:bodyPr/>
          <a:lstStyle>
            <a:lvl1pPr>
              <a:defRPr sz="2400" b="1">
                <a:solidFill>
                  <a:schemeClr val="tx1"/>
                </a:solidFill>
                <a:latin typeface="Arial Narrow" panose="020B0606020202030204" pitchFamily="34" charset="0"/>
                <a:ea typeface="宋体" panose="02010600030101010101" pitchFamily="2" charset="-122"/>
              </a:defRPr>
            </a:lvl1pPr>
            <a:lvl2pPr marL="742950" indent="-285750">
              <a:defRPr sz="2400" b="1">
                <a:solidFill>
                  <a:schemeClr val="tx1"/>
                </a:solidFill>
                <a:latin typeface="Arial Narrow" panose="020B0606020202030204" pitchFamily="34" charset="0"/>
                <a:ea typeface="宋体" panose="02010600030101010101" pitchFamily="2" charset="-122"/>
              </a:defRPr>
            </a:lvl2pPr>
            <a:lvl3pPr marL="1143000" indent="-228600">
              <a:defRPr sz="2400" b="1">
                <a:solidFill>
                  <a:schemeClr val="tx1"/>
                </a:solidFill>
                <a:latin typeface="Arial Narrow" panose="020B0606020202030204" pitchFamily="34" charset="0"/>
                <a:ea typeface="宋体" panose="02010600030101010101" pitchFamily="2" charset="-122"/>
              </a:defRPr>
            </a:lvl3pPr>
            <a:lvl4pPr marL="1600200" indent="-228600">
              <a:defRPr sz="2400" b="1">
                <a:solidFill>
                  <a:schemeClr val="tx1"/>
                </a:solidFill>
                <a:latin typeface="Arial Narrow" panose="020B0606020202030204" pitchFamily="34" charset="0"/>
                <a:ea typeface="宋体" panose="02010600030101010101" pitchFamily="2" charset="-122"/>
              </a:defRPr>
            </a:lvl4pPr>
            <a:lvl5pPr marL="2057400" indent="-228600">
              <a:defRPr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Narrow" panose="020B0606020202030204" pitchFamily="34" charset="0"/>
                <a:ea typeface="宋体" panose="02010600030101010101" pitchFamily="2" charset="-122"/>
              </a:defRPr>
            </a:lvl9pPr>
          </a:lstStyle>
          <a:p>
            <a:fld id="{70D8B08F-AC8B-4A3C-A11E-95207285E7A1}" type="slidenum">
              <a:rPr lang="zh-CN" altLang="en-US" sz="1200">
                <a:solidFill>
                  <a:srgbClr val="898989"/>
                </a:solidFill>
                <a:latin typeface="微软雅黑" panose="020B0503020204020204" pitchFamily="34" charset="-122"/>
                <a:ea typeface="微软雅黑" panose="020B0503020204020204" pitchFamily="34" charset="-122"/>
              </a:rPr>
              <a:pPr/>
              <a:t>27</a:t>
            </a:fld>
            <a:r>
              <a:rPr lang="en-US" altLang="zh-CN" sz="1200">
                <a:solidFill>
                  <a:srgbClr val="898989"/>
                </a:solidFill>
                <a:latin typeface="微软雅黑" panose="020B0503020204020204" pitchFamily="34" charset="-122"/>
                <a:ea typeface="微软雅黑" panose="020B0503020204020204" pitchFamily="34" charset="-122"/>
              </a:rPr>
              <a:t>/469</a:t>
            </a:r>
            <a:endParaRPr lang="zh-CN" altLang="en-US" sz="120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210968"/>
                                        </p:tgtEl>
                                        <p:attrNameLst>
                                          <p:attrName>style.visibility</p:attrName>
                                        </p:attrNameLst>
                                      </p:cBhvr>
                                      <p:to>
                                        <p:strVal val="visible"/>
                                      </p:to>
                                    </p:set>
                                    <p:anim calcmode="lin" valueType="num">
                                      <p:cBhvr>
                                        <p:cTn id="27" dur="1000" fill="hold"/>
                                        <p:tgtEl>
                                          <p:spTgt spid="210968"/>
                                        </p:tgtEl>
                                        <p:attrNameLst>
                                          <p:attrName>ppt_w</p:attrName>
                                        </p:attrNameLst>
                                      </p:cBhvr>
                                      <p:tavLst>
                                        <p:tav tm="0">
                                          <p:val>
                                            <p:fltVal val="0"/>
                                          </p:val>
                                        </p:tav>
                                        <p:tav tm="100000">
                                          <p:val>
                                            <p:strVal val="#ppt_w"/>
                                          </p:val>
                                        </p:tav>
                                      </p:tavLst>
                                    </p:anim>
                                    <p:anim calcmode="lin" valueType="num">
                                      <p:cBhvr>
                                        <p:cTn id="28" dur="1000" fill="hold"/>
                                        <p:tgtEl>
                                          <p:spTgt spid="210968"/>
                                        </p:tgtEl>
                                        <p:attrNameLst>
                                          <p:attrName>ppt_h</p:attrName>
                                        </p:attrNameLst>
                                      </p:cBhvr>
                                      <p:tavLst>
                                        <p:tav tm="0">
                                          <p:val>
                                            <p:fltVal val="0"/>
                                          </p:val>
                                        </p:tav>
                                        <p:tav tm="100000">
                                          <p:val>
                                            <p:strVal val="#ppt_h"/>
                                          </p:val>
                                        </p:tav>
                                      </p:tavLst>
                                    </p:anim>
                                    <p:anim calcmode="lin" valueType="num">
                                      <p:cBhvr>
                                        <p:cTn id="29" dur="1000" fill="hold"/>
                                        <p:tgtEl>
                                          <p:spTgt spid="210968"/>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10968"/>
                                        </p:tgtEl>
                                        <p:attrNameLst>
                                          <p:attrName>ppt_y</p:attrName>
                                        </p:attrNameLst>
                                      </p:cBhvr>
                                      <p:tavLst>
                                        <p:tav tm="0" fmla="#ppt_y+(sin(-2*pi*(1-$))*-#ppt_x+cos(-2*pi*(1-$))*(1-#ppt_y))*(1-$)">
                                          <p:val>
                                            <p:fltVal val="0"/>
                                          </p:val>
                                        </p:tav>
                                        <p:tav tm="100000">
                                          <p:val>
                                            <p:fltVal val="1"/>
                                          </p:val>
                                        </p:tav>
                                      </p:tavLst>
                                    </p:anim>
                                  </p:childTnLst>
                                </p:cTn>
                              </p:par>
                            </p:childTnLst>
                          </p:cTn>
                        </p:par>
                        <p:par>
                          <p:cTn id="31" fill="hold" nodeType="afterGroup">
                            <p:stCondLst>
                              <p:cond delay="1000"/>
                            </p:stCondLst>
                            <p:childTnLst>
                              <p:par>
                                <p:cTn id="32" presetID="16" presetClass="entr" presetSubtype="42"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p:cBhvr>
                                        <p:cTn id="34" dur="500"/>
                                        <p:tgtEl>
                                          <p:spTgt spid="8"/>
                                        </p:tgtEl>
                                      </p:cBhvr>
                                    </p:animEffect>
                                  </p:childTnLst>
                                </p:cTn>
                              </p:par>
                            </p:childTnLst>
                          </p:cTn>
                        </p:par>
                        <p:par>
                          <p:cTn id="35" fill="hold" nodeType="afterGroup">
                            <p:stCondLst>
                              <p:cond delay="1500"/>
                            </p:stCondLst>
                            <p:childTnLst>
                              <p:par>
                                <p:cTn id="36" presetID="22" presetClass="entr" presetSubtype="1"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8"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衡量容灾系统的关键指标：</a:t>
            </a:r>
            <a:r>
              <a:rPr lang="en-US"/>
              <a:t>RTO</a:t>
            </a:r>
            <a:r>
              <a:rPr lang="zh-CN" altLang="en-US"/>
              <a:t>和</a:t>
            </a:r>
            <a:r>
              <a:rPr lang="en-US" altLang="zh-CN"/>
              <a:t>RPO</a:t>
            </a:r>
            <a:endParaRPr lang="en-US" dirty="0"/>
          </a:p>
        </p:txBody>
      </p:sp>
      <p:pic>
        <p:nvPicPr>
          <p:cNvPr id="4" name="图片 3"/>
          <p:cNvPicPr/>
          <p:nvPr/>
        </p:nvPicPr>
        <p:blipFill>
          <a:blip r:embed="rId3" cstate="print"/>
          <a:srcRect/>
          <a:stretch>
            <a:fillRect/>
          </a:stretch>
        </p:blipFill>
        <p:spPr bwMode="auto">
          <a:xfrm>
            <a:off x="2333805" y="1412095"/>
            <a:ext cx="7668852" cy="4608488"/>
          </a:xfrm>
          <a:prstGeom prst="rect">
            <a:avLst/>
          </a:prstGeom>
          <a:noFill/>
          <a:ln w="9525">
            <a:noFill/>
            <a:miter lim="800000"/>
            <a:headEnd/>
            <a:tailEnd/>
          </a:ln>
        </p:spPr>
      </p:pic>
    </p:spTree>
    <p:extLst>
      <p:ext uri="{BB962C8B-B14F-4D97-AF65-F5344CB8AC3E}">
        <p14:creationId xmlns:p14="http://schemas.microsoft.com/office/powerpoint/2010/main" val="1759957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87688" y="2283487"/>
            <a:ext cx="5573590" cy="4284663"/>
            <a:chOff x="1775680" y="1555750"/>
            <a:chExt cx="5573590" cy="4284663"/>
          </a:xfrm>
        </p:grpSpPr>
        <p:sp>
          <p:nvSpPr>
            <p:cNvPr id="4" name="Ellipse 18"/>
            <p:cNvSpPr/>
            <p:nvPr/>
          </p:nvSpPr>
          <p:spPr bwMode="gray">
            <a:xfrm>
              <a:off x="2596991" y="1704022"/>
              <a:ext cx="3950018" cy="3950018"/>
            </a:xfrm>
            <a:prstGeom prst="ellipse">
              <a:avLst/>
            </a:prstGeom>
            <a:noFill/>
            <a:ln w="19050">
              <a:solidFill>
                <a:sysClr val="windowText" lastClr="000000"/>
              </a:solidFill>
              <a:prstDash val="sysDot"/>
              <a:round/>
            </a:ln>
          </p:spPr>
          <p:txBody>
            <a:bodyPr rtlCol="0" anchor="ctr"/>
            <a:lstStyle/>
            <a:p>
              <a:pPr algn="ctr">
                <a:defRPr/>
              </a:pPr>
              <a:endParaRPr lang="de-DE" kern="0" dirty="0">
                <a:solidFill>
                  <a:sysClr val="windowText" lastClr="000000"/>
                </a:solidFill>
              </a:endParaRPr>
            </a:p>
          </p:txBody>
        </p:sp>
        <p:grpSp>
          <p:nvGrpSpPr>
            <p:cNvPr id="5" name="Gruppieren 12"/>
            <p:cNvGrpSpPr/>
            <p:nvPr/>
          </p:nvGrpSpPr>
          <p:grpSpPr bwMode="gray">
            <a:xfrm>
              <a:off x="4371768" y="1555750"/>
              <a:ext cx="400465" cy="364309"/>
              <a:chOff x="6760078" y="0"/>
              <a:chExt cx="1846263" cy="1679575"/>
            </a:xfrm>
          </p:grpSpPr>
          <p:pic>
            <p:nvPicPr>
              <p:cNvPr id="45" name="_effect"/>
              <p:cNvPicPr>
                <a:picLocks noChangeAspect="1" noChangeArrowheads="1"/>
              </p:cNvPicPr>
              <p:nvPr/>
            </p:nvPicPr>
            <p:blipFill>
              <a:blip r:embed="rId2" cstate="print"/>
              <a:srcRect/>
              <a:stretch>
                <a:fillRect/>
              </a:stretch>
            </p:blipFill>
            <p:spPr bwMode="gray">
              <a:xfrm>
                <a:off x="6760078" y="1289050"/>
                <a:ext cx="1846263" cy="390525"/>
              </a:xfrm>
              <a:prstGeom prst="rect">
                <a:avLst/>
              </a:prstGeom>
              <a:noFill/>
              <a:ln w="9525">
                <a:miter lim="800000"/>
                <a:headEnd/>
                <a:tailEnd/>
              </a:ln>
              <a:effectLst/>
            </p:spPr>
          </p:pic>
          <p:grpSp>
            <p:nvGrpSpPr>
              <p:cNvPr id="46" name="Group 22"/>
              <p:cNvGrpSpPr/>
              <p:nvPr/>
            </p:nvGrpSpPr>
            <p:grpSpPr bwMode="gray">
              <a:xfrm>
                <a:off x="6968041" y="0"/>
                <a:ext cx="1436400" cy="1436400"/>
                <a:chOff x="219" y="528"/>
                <a:chExt cx="931" cy="939"/>
              </a:xfrm>
            </p:grpSpPr>
            <p:sp>
              <p:nvSpPr>
                <p:cNvPr id="47" name="_color1" descr="© INSCALE GmbH, 26.05.2010&#10;http://www.presentationload.com/"/>
                <p:cNvSpPr>
                  <a:spLocks noChangeArrowheads="1"/>
                </p:cNvSpPr>
                <p:nvPr/>
              </p:nvSpPr>
              <p:spPr bwMode="gray">
                <a:xfrm>
                  <a:off x="219" y="536"/>
                  <a:ext cx="931" cy="931"/>
                </a:xfrm>
                <a:prstGeom prst="ellipse">
                  <a:avLst/>
                </a:prstGeom>
                <a:solidFill>
                  <a:srgbClr val="2A79FF">
                    <a:lumMod val="50000"/>
                  </a:srgbClr>
                </a:solidFill>
                <a:ln w="9525">
                  <a:solidFill>
                    <a:sysClr val="window" lastClr="FFFFFF"/>
                  </a:solidFill>
                  <a:round/>
                </a:ln>
                <a:effectLst/>
              </p:spPr>
              <p:txBody>
                <a:bodyPr wrap="none" lIns="0" tIns="0" rIns="0" bIns="0" anchor="ctr">
                  <a:noAutofit/>
                </a:bodyPr>
                <a:lstStyle/>
                <a:p>
                  <a:pPr>
                    <a:defRPr/>
                  </a:pPr>
                  <a:endParaRPr lang="en-GB" kern="0">
                    <a:solidFill>
                      <a:sysClr val="windowText" lastClr="000000"/>
                    </a:solidFill>
                  </a:endParaRPr>
                </a:p>
              </p:txBody>
            </p:sp>
            <p:sp>
              <p:nvSpPr>
                <p:cNvPr id="48" name="_color1" descr="© INSCALE GmbH, 26.05.2010&#10;http://www.presentationload.com/"/>
                <p:cNvSpPr>
                  <a:spLocks noChangeArrowheads="1"/>
                </p:cNvSpPr>
                <p:nvPr/>
              </p:nvSpPr>
              <p:spPr bwMode="gray">
                <a:xfrm>
                  <a:off x="243" y="528"/>
                  <a:ext cx="882" cy="882"/>
                </a:xfrm>
                <a:prstGeom prst="ellipse">
                  <a:avLst/>
                </a:prstGeom>
                <a:gradFill rotWithShape="1">
                  <a:gsLst>
                    <a:gs pos="0">
                      <a:srgbClr val="2A79FF">
                        <a:lumMod val="60000"/>
                        <a:lumOff val="40000"/>
                      </a:srgbClr>
                    </a:gs>
                    <a:gs pos="100000">
                      <a:srgbClr val="2A79FF">
                        <a:lumMod val="75000"/>
                      </a:srgbClr>
                    </a:gs>
                  </a:gsLst>
                  <a:path path="shape">
                    <a:fillToRect l="50000" t="50000" r="50000" b="50000"/>
                  </a:path>
                </a:gradFill>
                <a:ln w="9525">
                  <a:noFill/>
                  <a:round/>
                </a:ln>
                <a:effectLst/>
              </p:spPr>
              <p:txBody>
                <a:bodyPr wrap="none" lIns="0" tIns="0" rIns="0" bIns="0" anchor="ctr">
                  <a:noAutofit/>
                </a:bodyPr>
                <a:lstStyle/>
                <a:p>
                  <a:pPr algn="ctr" eaLnBrk="0" hangingPunct="0">
                    <a:defRPr/>
                  </a:pPr>
                  <a:endParaRPr lang="de-DE" kern="0">
                    <a:solidFill>
                      <a:sysClr val="windowText" lastClr="000000"/>
                    </a:solidFill>
                  </a:endParaRPr>
                </a:p>
              </p:txBody>
            </p:sp>
            <p:pic>
              <p:nvPicPr>
                <p:cNvPr id="49" name="Picture 25"/>
                <p:cNvPicPr>
                  <a:picLocks noChangeAspect="1" noChangeArrowheads="1"/>
                </p:cNvPicPr>
                <p:nvPr/>
              </p:nvPicPr>
              <p:blipFill>
                <a:blip r:embed="rId3" cstate="print"/>
                <a:srcRect/>
                <a:stretch>
                  <a:fillRect/>
                </a:stretch>
              </p:blipFill>
              <p:spPr bwMode="gray">
                <a:xfrm>
                  <a:off x="430" y="550"/>
                  <a:ext cx="508" cy="272"/>
                </a:xfrm>
                <a:prstGeom prst="rect">
                  <a:avLst/>
                </a:prstGeom>
                <a:noFill/>
              </p:spPr>
            </p:pic>
          </p:grpSp>
        </p:grpSp>
        <p:grpSp>
          <p:nvGrpSpPr>
            <p:cNvPr id="6" name="Gruppieren 53"/>
            <p:cNvGrpSpPr/>
            <p:nvPr/>
          </p:nvGrpSpPr>
          <p:grpSpPr bwMode="gray">
            <a:xfrm>
              <a:off x="2638218" y="2576830"/>
              <a:ext cx="3867565" cy="364309"/>
              <a:chOff x="2642028" y="2576830"/>
              <a:chExt cx="3867565" cy="364309"/>
            </a:xfrm>
          </p:grpSpPr>
          <p:grpSp>
            <p:nvGrpSpPr>
              <p:cNvPr id="33" name="Gruppieren 19"/>
              <p:cNvGrpSpPr/>
              <p:nvPr/>
            </p:nvGrpSpPr>
            <p:grpSpPr bwMode="gray">
              <a:xfrm>
                <a:off x="6109128" y="2576830"/>
                <a:ext cx="400465" cy="364309"/>
                <a:chOff x="6760078" y="0"/>
                <a:chExt cx="1846263" cy="1679575"/>
              </a:xfrm>
            </p:grpSpPr>
            <p:pic>
              <p:nvPicPr>
                <p:cNvPr id="40" name="_effect"/>
                <p:cNvPicPr>
                  <a:picLocks noChangeAspect="1" noChangeArrowheads="1"/>
                </p:cNvPicPr>
                <p:nvPr/>
              </p:nvPicPr>
              <p:blipFill>
                <a:blip r:embed="rId2" cstate="print"/>
                <a:srcRect/>
                <a:stretch>
                  <a:fillRect/>
                </a:stretch>
              </p:blipFill>
              <p:spPr bwMode="gray">
                <a:xfrm>
                  <a:off x="6760078" y="1289050"/>
                  <a:ext cx="1846263" cy="390525"/>
                </a:xfrm>
                <a:prstGeom prst="rect">
                  <a:avLst/>
                </a:prstGeom>
                <a:noFill/>
                <a:ln w="9525">
                  <a:miter lim="800000"/>
                  <a:headEnd/>
                  <a:tailEnd/>
                </a:ln>
                <a:effectLst/>
              </p:spPr>
            </p:pic>
            <p:grpSp>
              <p:nvGrpSpPr>
                <p:cNvPr id="41" name="Group 22"/>
                <p:cNvGrpSpPr/>
                <p:nvPr/>
              </p:nvGrpSpPr>
              <p:grpSpPr bwMode="gray">
                <a:xfrm>
                  <a:off x="6968041" y="0"/>
                  <a:ext cx="1436400" cy="1436400"/>
                  <a:chOff x="219" y="528"/>
                  <a:chExt cx="931" cy="939"/>
                </a:xfrm>
              </p:grpSpPr>
              <p:sp>
                <p:nvSpPr>
                  <p:cNvPr id="42" name="_color1" descr="© INSCALE GmbH, 26.05.2010&#10;http://www.presentationload.com/"/>
                  <p:cNvSpPr>
                    <a:spLocks noChangeArrowheads="1"/>
                  </p:cNvSpPr>
                  <p:nvPr/>
                </p:nvSpPr>
                <p:spPr bwMode="gray">
                  <a:xfrm>
                    <a:off x="219" y="536"/>
                    <a:ext cx="931" cy="931"/>
                  </a:xfrm>
                  <a:prstGeom prst="ellipse">
                    <a:avLst/>
                  </a:prstGeom>
                  <a:solidFill>
                    <a:srgbClr val="2A79FF">
                      <a:lumMod val="50000"/>
                    </a:srgbClr>
                  </a:solidFill>
                  <a:ln w="9525">
                    <a:solidFill>
                      <a:sysClr val="window" lastClr="FFFFFF"/>
                    </a:solidFill>
                    <a:round/>
                  </a:ln>
                  <a:effectLst/>
                </p:spPr>
                <p:txBody>
                  <a:bodyPr wrap="none" lIns="0" tIns="0" rIns="0" bIns="0" anchor="ctr">
                    <a:noAutofit/>
                  </a:bodyPr>
                  <a:lstStyle/>
                  <a:p>
                    <a:pPr>
                      <a:defRPr/>
                    </a:pPr>
                    <a:endParaRPr lang="en-GB" kern="0">
                      <a:solidFill>
                        <a:sysClr val="windowText" lastClr="000000"/>
                      </a:solidFill>
                    </a:endParaRPr>
                  </a:p>
                </p:txBody>
              </p:sp>
              <p:sp>
                <p:nvSpPr>
                  <p:cNvPr id="43" name="_color1" descr="© INSCALE GmbH, 26.05.2010&#10;http://www.presentationload.com/"/>
                  <p:cNvSpPr>
                    <a:spLocks noChangeArrowheads="1"/>
                  </p:cNvSpPr>
                  <p:nvPr/>
                </p:nvSpPr>
                <p:spPr bwMode="gray">
                  <a:xfrm>
                    <a:off x="243" y="528"/>
                    <a:ext cx="882" cy="882"/>
                  </a:xfrm>
                  <a:prstGeom prst="ellipse">
                    <a:avLst/>
                  </a:prstGeom>
                  <a:gradFill rotWithShape="1">
                    <a:gsLst>
                      <a:gs pos="0">
                        <a:srgbClr val="2A79FF">
                          <a:lumMod val="60000"/>
                          <a:lumOff val="40000"/>
                        </a:srgbClr>
                      </a:gs>
                      <a:gs pos="100000">
                        <a:srgbClr val="2A79FF">
                          <a:lumMod val="75000"/>
                        </a:srgbClr>
                      </a:gs>
                    </a:gsLst>
                    <a:path path="shape">
                      <a:fillToRect l="50000" t="50000" r="50000" b="50000"/>
                    </a:path>
                  </a:gradFill>
                  <a:ln w="9525">
                    <a:noFill/>
                    <a:round/>
                  </a:ln>
                  <a:effectLst/>
                </p:spPr>
                <p:txBody>
                  <a:bodyPr wrap="none" lIns="0" tIns="0" rIns="0" bIns="0" anchor="ctr">
                    <a:noAutofit/>
                  </a:bodyPr>
                  <a:lstStyle/>
                  <a:p>
                    <a:pPr algn="ctr" eaLnBrk="0" hangingPunct="0">
                      <a:defRPr/>
                    </a:pPr>
                    <a:endParaRPr lang="de-DE" kern="0">
                      <a:solidFill>
                        <a:sysClr val="windowText" lastClr="000000"/>
                      </a:solidFill>
                    </a:endParaRPr>
                  </a:p>
                </p:txBody>
              </p:sp>
              <p:pic>
                <p:nvPicPr>
                  <p:cNvPr id="44" name="Picture 25"/>
                  <p:cNvPicPr>
                    <a:picLocks noChangeAspect="1" noChangeArrowheads="1"/>
                  </p:cNvPicPr>
                  <p:nvPr/>
                </p:nvPicPr>
                <p:blipFill>
                  <a:blip r:embed="rId3" cstate="print"/>
                  <a:srcRect/>
                  <a:stretch>
                    <a:fillRect/>
                  </a:stretch>
                </p:blipFill>
                <p:spPr bwMode="gray">
                  <a:xfrm>
                    <a:off x="430" y="550"/>
                    <a:ext cx="508" cy="272"/>
                  </a:xfrm>
                  <a:prstGeom prst="rect">
                    <a:avLst/>
                  </a:prstGeom>
                  <a:noFill/>
                </p:spPr>
              </p:pic>
            </p:grpSp>
          </p:grpSp>
          <p:grpSp>
            <p:nvGrpSpPr>
              <p:cNvPr id="34" name="Gruppieren 25"/>
              <p:cNvGrpSpPr/>
              <p:nvPr/>
            </p:nvGrpSpPr>
            <p:grpSpPr bwMode="gray">
              <a:xfrm>
                <a:off x="2642028" y="2576830"/>
                <a:ext cx="400465" cy="364309"/>
                <a:chOff x="6760078" y="0"/>
                <a:chExt cx="1846263" cy="1679575"/>
              </a:xfrm>
            </p:grpSpPr>
            <p:pic>
              <p:nvPicPr>
                <p:cNvPr id="35" name="_effect"/>
                <p:cNvPicPr>
                  <a:picLocks noChangeAspect="1" noChangeArrowheads="1"/>
                </p:cNvPicPr>
                <p:nvPr/>
              </p:nvPicPr>
              <p:blipFill>
                <a:blip r:embed="rId2" cstate="print"/>
                <a:srcRect/>
                <a:stretch>
                  <a:fillRect/>
                </a:stretch>
              </p:blipFill>
              <p:spPr bwMode="gray">
                <a:xfrm>
                  <a:off x="6760078" y="1289050"/>
                  <a:ext cx="1846263" cy="390525"/>
                </a:xfrm>
                <a:prstGeom prst="rect">
                  <a:avLst/>
                </a:prstGeom>
                <a:noFill/>
                <a:ln w="9525">
                  <a:miter lim="800000"/>
                  <a:headEnd/>
                  <a:tailEnd/>
                </a:ln>
                <a:effectLst/>
              </p:spPr>
            </p:pic>
            <p:grpSp>
              <p:nvGrpSpPr>
                <p:cNvPr id="36" name="Group 22"/>
                <p:cNvGrpSpPr/>
                <p:nvPr/>
              </p:nvGrpSpPr>
              <p:grpSpPr bwMode="gray">
                <a:xfrm>
                  <a:off x="6968041" y="0"/>
                  <a:ext cx="1436400" cy="1436400"/>
                  <a:chOff x="219" y="528"/>
                  <a:chExt cx="931" cy="939"/>
                </a:xfrm>
              </p:grpSpPr>
              <p:sp>
                <p:nvSpPr>
                  <p:cNvPr id="37" name="_color1" descr="© INSCALE GmbH, 26.05.2010&#10;http://www.presentationload.com/"/>
                  <p:cNvSpPr>
                    <a:spLocks noChangeArrowheads="1"/>
                  </p:cNvSpPr>
                  <p:nvPr/>
                </p:nvSpPr>
                <p:spPr bwMode="gray">
                  <a:xfrm>
                    <a:off x="219" y="536"/>
                    <a:ext cx="931" cy="931"/>
                  </a:xfrm>
                  <a:prstGeom prst="ellipse">
                    <a:avLst/>
                  </a:prstGeom>
                  <a:solidFill>
                    <a:srgbClr val="2A79FF">
                      <a:lumMod val="50000"/>
                    </a:srgbClr>
                  </a:solidFill>
                  <a:ln w="9525">
                    <a:solidFill>
                      <a:sysClr val="window" lastClr="FFFFFF"/>
                    </a:solidFill>
                    <a:round/>
                  </a:ln>
                  <a:effectLst/>
                </p:spPr>
                <p:txBody>
                  <a:bodyPr wrap="none" lIns="0" tIns="0" rIns="0" bIns="0" anchor="ctr">
                    <a:noAutofit/>
                  </a:bodyPr>
                  <a:lstStyle/>
                  <a:p>
                    <a:pPr>
                      <a:defRPr/>
                    </a:pPr>
                    <a:endParaRPr lang="en-GB" kern="0">
                      <a:solidFill>
                        <a:sysClr val="windowText" lastClr="000000"/>
                      </a:solidFill>
                    </a:endParaRPr>
                  </a:p>
                </p:txBody>
              </p:sp>
              <p:sp>
                <p:nvSpPr>
                  <p:cNvPr id="38" name="_color1" descr="© INSCALE GmbH, 26.05.2010&#10;http://www.presentationload.com/"/>
                  <p:cNvSpPr>
                    <a:spLocks noChangeArrowheads="1"/>
                  </p:cNvSpPr>
                  <p:nvPr/>
                </p:nvSpPr>
                <p:spPr bwMode="gray">
                  <a:xfrm>
                    <a:off x="243" y="528"/>
                    <a:ext cx="882" cy="882"/>
                  </a:xfrm>
                  <a:prstGeom prst="ellipse">
                    <a:avLst/>
                  </a:prstGeom>
                  <a:gradFill rotWithShape="1">
                    <a:gsLst>
                      <a:gs pos="0">
                        <a:srgbClr val="2A79FF">
                          <a:lumMod val="60000"/>
                          <a:lumOff val="40000"/>
                        </a:srgbClr>
                      </a:gs>
                      <a:gs pos="100000">
                        <a:srgbClr val="2A79FF">
                          <a:lumMod val="75000"/>
                        </a:srgbClr>
                      </a:gs>
                    </a:gsLst>
                    <a:path path="shape">
                      <a:fillToRect l="50000" t="50000" r="50000" b="50000"/>
                    </a:path>
                  </a:gradFill>
                  <a:ln w="9525">
                    <a:noFill/>
                    <a:round/>
                  </a:ln>
                  <a:effectLst/>
                </p:spPr>
                <p:txBody>
                  <a:bodyPr wrap="none" lIns="0" tIns="0" rIns="0" bIns="0" anchor="ctr">
                    <a:noAutofit/>
                  </a:bodyPr>
                  <a:lstStyle/>
                  <a:p>
                    <a:pPr algn="ctr" eaLnBrk="0" hangingPunct="0">
                      <a:defRPr/>
                    </a:pPr>
                    <a:endParaRPr lang="de-DE" kern="0">
                      <a:solidFill>
                        <a:sysClr val="windowText" lastClr="000000"/>
                      </a:solidFill>
                    </a:endParaRPr>
                  </a:p>
                </p:txBody>
              </p:sp>
              <p:pic>
                <p:nvPicPr>
                  <p:cNvPr id="39" name="Picture 25"/>
                  <p:cNvPicPr>
                    <a:picLocks noChangeAspect="1" noChangeArrowheads="1"/>
                  </p:cNvPicPr>
                  <p:nvPr/>
                </p:nvPicPr>
                <p:blipFill>
                  <a:blip r:embed="rId3" cstate="print"/>
                  <a:srcRect/>
                  <a:stretch>
                    <a:fillRect/>
                  </a:stretch>
                </p:blipFill>
                <p:spPr bwMode="gray">
                  <a:xfrm>
                    <a:off x="430" y="550"/>
                    <a:ext cx="508" cy="272"/>
                  </a:xfrm>
                  <a:prstGeom prst="rect">
                    <a:avLst/>
                  </a:prstGeom>
                  <a:noFill/>
                </p:spPr>
              </p:pic>
            </p:grpSp>
          </p:grpSp>
        </p:grpSp>
        <p:grpSp>
          <p:nvGrpSpPr>
            <p:cNvPr id="7" name="Gruppieren 54"/>
            <p:cNvGrpSpPr/>
            <p:nvPr/>
          </p:nvGrpSpPr>
          <p:grpSpPr bwMode="gray">
            <a:xfrm>
              <a:off x="2638218" y="4458970"/>
              <a:ext cx="3867565" cy="364309"/>
              <a:chOff x="2642028" y="4458970"/>
              <a:chExt cx="3867565" cy="364309"/>
            </a:xfrm>
          </p:grpSpPr>
          <p:grpSp>
            <p:nvGrpSpPr>
              <p:cNvPr id="21" name="Gruppieren 34"/>
              <p:cNvGrpSpPr/>
              <p:nvPr/>
            </p:nvGrpSpPr>
            <p:grpSpPr bwMode="gray">
              <a:xfrm>
                <a:off x="6109128" y="4458970"/>
                <a:ext cx="400465" cy="364309"/>
                <a:chOff x="6760078" y="0"/>
                <a:chExt cx="1846263" cy="1679575"/>
              </a:xfrm>
            </p:grpSpPr>
            <p:pic>
              <p:nvPicPr>
                <p:cNvPr id="28" name="_effect"/>
                <p:cNvPicPr>
                  <a:picLocks noChangeAspect="1" noChangeArrowheads="1"/>
                </p:cNvPicPr>
                <p:nvPr/>
              </p:nvPicPr>
              <p:blipFill>
                <a:blip r:embed="rId2" cstate="print"/>
                <a:srcRect/>
                <a:stretch>
                  <a:fillRect/>
                </a:stretch>
              </p:blipFill>
              <p:spPr bwMode="gray">
                <a:xfrm>
                  <a:off x="6760078" y="1289050"/>
                  <a:ext cx="1846263" cy="390525"/>
                </a:xfrm>
                <a:prstGeom prst="rect">
                  <a:avLst/>
                </a:prstGeom>
                <a:noFill/>
                <a:ln w="9525">
                  <a:miter lim="800000"/>
                  <a:headEnd/>
                  <a:tailEnd/>
                </a:ln>
                <a:effectLst/>
              </p:spPr>
            </p:pic>
            <p:grpSp>
              <p:nvGrpSpPr>
                <p:cNvPr id="29" name="Group 22"/>
                <p:cNvGrpSpPr/>
                <p:nvPr/>
              </p:nvGrpSpPr>
              <p:grpSpPr bwMode="gray">
                <a:xfrm>
                  <a:off x="6968041" y="0"/>
                  <a:ext cx="1436400" cy="1436400"/>
                  <a:chOff x="219" y="528"/>
                  <a:chExt cx="931" cy="939"/>
                </a:xfrm>
              </p:grpSpPr>
              <p:sp>
                <p:nvSpPr>
                  <p:cNvPr id="30" name="_color1" descr="© INSCALE GmbH, 26.05.2010&#10;http://www.presentationload.com/"/>
                  <p:cNvSpPr>
                    <a:spLocks noChangeArrowheads="1"/>
                  </p:cNvSpPr>
                  <p:nvPr/>
                </p:nvSpPr>
                <p:spPr bwMode="gray">
                  <a:xfrm>
                    <a:off x="219" y="536"/>
                    <a:ext cx="931" cy="931"/>
                  </a:xfrm>
                  <a:prstGeom prst="ellipse">
                    <a:avLst/>
                  </a:prstGeom>
                  <a:solidFill>
                    <a:srgbClr val="2A79FF">
                      <a:lumMod val="50000"/>
                    </a:srgbClr>
                  </a:solidFill>
                  <a:ln w="9525">
                    <a:solidFill>
                      <a:sysClr val="window" lastClr="FFFFFF"/>
                    </a:solidFill>
                    <a:round/>
                  </a:ln>
                  <a:effectLst/>
                </p:spPr>
                <p:txBody>
                  <a:bodyPr wrap="none" lIns="0" tIns="0" rIns="0" bIns="0" anchor="ctr">
                    <a:noAutofit/>
                  </a:bodyPr>
                  <a:lstStyle/>
                  <a:p>
                    <a:pPr>
                      <a:defRPr/>
                    </a:pPr>
                    <a:endParaRPr lang="en-GB" kern="0">
                      <a:solidFill>
                        <a:sysClr val="windowText" lastClr="000000"/>
                      </a:solidFill>
                    </a:endParaRPr>
                  </a:p>
                </p:txBody>
              </p:sp>
              <p:sp>
                <p:nvSpPr>
                  <p:cNvPr id="31" name="_color1" descr="© INSCALE GmbH, 26.05.2010&#10;http://www.presentationload.com/"/>
                  <p:cNvSpPr>
                    <a:spLocks noChangeArrowheads="1"/>
                  </p:cNvSpPr>
                  <p:nvPr/>
                </p:nvSpPr>
                <p:spPr bwMode="gray">
                  <a:xfrm>
                    <a:off x="243" y="528"/>
                    <a:ext cx="882" cy="882"/>
                  </a:xfrm>
                  <a:prstGeom prst="ellipse">
                    <a:avLst/>
                  </a:prstGeom>
                  <a:gradFill rotWithShape="1">
                    <a:gsLst>
                      <a:gs pos="0">
                        <a:srgbClr val="2A79FF">
                          <a:lumMod val="60000"/>
                          <a:lumOff val="40000"/>
                        </a:srgbClr>
                      </a:gs>
                      <a:gs pos="100000">
                        <a:srgbClr val="2A79FF">
                          <a:lumMod val="75000"/>
                        </a:srgbClr>
                      </a:gs>
                    </a:gsLst>
                    <a:path path="shape">
                      <a:fillToRect l="50000" t="50000" r="50000" b="50000"/>
                    </a:path>
                  </a:gradFill>
                  <a:ln w="9525">
                    <a:noFill/>
                    <a:round/>
                  </a:ln>
                  <a:effectLst/>
                </p:spPr>
                <p:txBody>
                  <a:bodyPr wrap="none" lIns="0" tIns="0" rIns="0" bIns="0" anchor="ctr">
                    <a:noAutofit/>
                  </a:bodyPr>
                  <a:lstStyle/>
                  <a:p>
                    <a:pPr algn="ctr" eaLnBrk="0" hangingPunct="0">
                      <a:defRPr/>
                    </a:pPr>
                    <a:endParaRPr lang="de-DE" kern="0">
                      <a:solidFill>
                        <a:sysClr val="windowText" lastClr="000000"/>
                      </a:solidFill>
                    </a:endParaRPr>
                  </a:p>
                </p:txBody>
              </p:sp>
              <p:pic>
                <p:nvPicPr>
                  <p:cNvPr id="32" name="Picture 25"/>
                  <p:cNvPicPr>
                    <a:picLocks noChangeAspect="1" noChangeArrowheads="1"/>
                  </p:cNvPicPr>
                  <p:nvPr/>
                </p:nvPicPr>
                <p:blipFill>
                  <a:blip r:embed="rId3" cstate="print"/>
                  <a:srcRect/>
                  <a:stretch>
                    <a:fillRect/>
                  </a:stretch>
                </p:blipFill>
                <p:spPr bwMode="gray">
                  <a:xfrm>
                    <a:off x="430" y="550"/>
                    <a:ext cx="508" cy="272"/>
                  </a:xfrm>
                  <a:prstGeom prst="rect">
                    <a:avLst/>
                  </a:prstGeom>
                  <a:noFill/>
                </p:spPr>
              </p:pic>
            </p:grpSp>
          </p:grpSp>
          <p:grpSp>
            <p:nvGrpSpPr>
              <p:cNvPr id="22" name="Gruppieren 35"/>
              <p:cNvGrpSpPr/>
              <p:nvPr/>
            </p:nvGrpSpPr>
            <p:grpSpPr bwMode="gray">
              <a:xfrm>
                <a:off x="2642028" y="4458970"/>
                <a:ext cx="400465" cy="364309"/>
                <a:chOff x="6760078" y="0"/>
                <a:chExt cx="1846263" cy="1679575"/>
              </a:xfrm>
            </p:grpSpPr>
            <p:pic>
              <p:nvPicPr>
                <p:cNvPr id="23" name="_effect"/>
                <p:cNvPicPr>
                  <a:picLocks noChangeAspect="1" noChangeArrowheads="1"/>
                </p:cNvPicPr>
                <p:nvPr/>
              </p:nvPicPr>
              <p:blipFill>
                <a:blip r:embed="rId2" cstate="print"/>
                <a:srcRect/>
                <a:stretch>
                  <a:fillRect/>
                </a:stretch>
              </p:blipFill>
              <p:spPr bwMode="gray">
                <a:xfrm>
                  <a:off x="6760078" y="1289050"/>
                  <a:ext cx="1846263" cy="390525"/>
                </a:xfrm>
                <a:prstGeom prst="rect">
                  <a:avLst/>
                </a:prstGeom>
                <a:noFill/>
                <a:ln w="9525">
                  <a:miter lim="800000"/>
                  <a:headEnd/>
                  <a:tailEnd/>
                </a:ln>
                <a:effectLst/>
              </p:spPr>
            </p:pic>
            <p:grpSp>
              <p:nvGrpSpPr>
                <p:cNvPr id="24" name="Group 22"/>
                <p:cNvGrpSpPr/>
                <p:nvPr/>
              </p:nvGrpSpPr>
              <p:grpSpPr bwMode="gray">
                <a:xfrm>
                  <a:off x="6968041" y="0"/>
                  <a:ext cx="1436400" cy="1436400"/>
                  <a:chOff x="219" y="528"/>
                  <a:chExt cx="931" cy="939"/>
                </a:xfrm>
              </p:grpSpPr>
              <p:sp>
                <p:nvSpPr>
                  <p:cNvPr id="25" name="_color1" descr="© INSCALE GmbH, 26.05.2010&#10;http://www.presentationload.com/"/>
                  <p:cNvSpPr>
                    <a:spLocks noChangeArrowheads="1"/>
                  </p:cNvSpPr>
                  <p:nvPr/>
                </p:nvSpPr>
                <p:spPr bwMode="gray">
                  <a:xfrm>
                    <a:off x="219" y="536"/>
                    <a:ext cx="931" cy="931"/>
                  </a:xfrm>
                  <a:prstGeom prst="ellipse">
                    <a:avLst/>
                  </a:prstGeom>
                  <a:solidFill>
                    <a:srgbClr val="2A79FF">
                      <a:lumMod val="50000"/>
                    </a:srgbClr>
                  </a:solidFill>
                  <a:ln w="9525">
                    <a:solidFill>
                      <a:sysClr val="window" lastClr="FFFFFF"/>
                    </a:solidFill>
                    <a:round/>
                  </a:ln>
                  <a:effectLst/>
                </p:spPr>
                <p:txBody>
                  <a:bodyPr wrap="none" lIns="0" tIns="0" rIns="0" bIns="0" anchor="ctr">
                    <a:noAutofit/>
                  </a:bodyPr>
                  <a:lstStyle/>
                  <a:p>
                    <a:pPr>
                      <a:defRPr/>
                    </a:pPr>
                    <a:endParaRPr lang="en-GB" kern="0">
                      <a:solidFill>
                        <a:sysClr val="windowText" lastClr="000000"/>
                      </a:solidFill>
                    </a:endParaRPr>
                  </a:p>
                </p:txBody>
              </p:sp>
              <p:sp>
                <p:nvSpPr>
                  <p:cNvPr id="26" name="_color1" descr="© INSCALE GmbH, 26.05.2010&#10;http://www.presentationload.com/"/>
                  <p:cNvSpPr>
                    <a:spLocks noChangeArrowheads="1"/>
                  </p:cNvSpPr>
                  <p:nvPr/>
                </p:nvSpPr>
                <p:spPr bwMode="gray">
                  <a:xfrm>
                    <a:off x="243" y="528"/>
                    <a:ext cx="882" cy="882"/>
                  </a:xfrm>
                  <a:prstGeom prst="ellipse">
                    <a:avLst/>
                  </a:prstGeom>
                  <a:gradFill rotWithShape="1">
                    <a:gsLst>
                      <a:gs pos="0">
                        <a:srgbClr val="2A79FF">
                          <a:lumMod val="60000"/>
                          <a:lumOff val="40000"/>
                        </a:srgbClr>
                      </a:gs>
                      <a:gs pos="100000">
                        <a:srgbClr val="2A79FF">
                          <a:lumMod val="75000"/>
                        </a:srgbClr>
                      </a:gs>
                    </a:gsLst>
                    <a:path path="shape">
                      <a:fillToRect l="50000" t="50000" r="50000" b="50000"/>
                    </a:path>
                  </a:gradFill>
                  <a:ln w="9525">
                    <a:noFill/>
                    <a:round/>
                  </a:ln>
                  <a:effectLst/>
                </p:spPr>
                <p:txBody>
                  <a:bodyPr wrap="none" lIns="0" tIns="0" rIns="0" bIns="0" anchor="ctr">
                    <a:noAutofit/>
                  </a:bodyPr>
                  <a:lstStyle/>
                  <a:p>
                    <a:pPr algn="ctr" eaLnBrk="0" hangingPunct="0">
                      <a:defRPr/>
                    </a:pPr>
                    <a:endParaRPr lang="de-DE" kern="0">
                      <a:solidFill>
                        <a:sysClr val="windowText" lastClr="000000"/>
                      </a:solidFill>
                    </a:endParaRPr>
                  </a:p>
                </p:txBody>
              </p:sp>
              <p:pic>
                <p:nvPicPr>
                  <p:cNvPr id="27" name="Picture 25"/>
                  <p:cNvPicPr>
                    <a:picLocks noChangeAspect="1" noChangeArrowheads="1"/>
                  </p:cNvPicPr>
                  <p:nvPr/>
                </p:nvPicPr>
                <p:blipFill>
                  <a:blip r:embed="rId3" cstate="print"/>
                  <a:srcRect/>
                  <a:stretch>
                    <a:fillRect/>
                  </a:stretch>
                </p:blipFill>
                <p:spPr bwMode="gray">
                  <a:xfrm>
                    <a:off x="430" y="550"/>
                    <a:ext cx="508" cy="272"/>
                  </a:xfrm>
                  <a:prstGeom prst="rect">
                    <a:avLst/>
                  </a:prstGeom>
                  <a:noFill/>
                </p:spPr>
              </p:pic>
            </p:grpSp>
          </p:grpSp>
        </p:grpSp>
        <p:grpSp>
          <p:nvGrpSpPr>
            <p:cNvPr id="8" name="Gruppieren 46"/>
            <p:cNvGrpSpPr/>
            <p:nvPr/>
          </p:nvGrpSpPr>
          <p:grpSpPr bwMode="gray">
            <a:xfrm>
              <a:off x="4371768" y="5476104"/>
              <a:ext cx="400465" cy="364309"/>
              <a:chOff x="6760078" y="0"/>
              <a:chExt cx="1846263" cy="1679575"/>
            </a:xfrm>
          </p:grpSpPr>
          <p:pic>
            <p:nvPicPr>
              <p:cNvPr id="16" name="_effect"/>
              <p:cNvPicPr>
                <a:picLocks noChangeAspect="1" noChangeArrowheads="1"/>
              </p:cNvPicPr>
              <p:nvPr/>
            </p:nvPicPr>
            <p:blipFill>
              <a:blip r:embed="rId2" cstate="print"/>
              <a:srcRect/>
              <a:stretch>
                <a:fillRect/>
              </a:stretch>
            </p:blipFill>
            <p:spPr bwMode="gray">
              <a:xfrm>
                <a:off x="6760078" y="1289050"/>
                <a:ext cx="1846263" cy="390525"/>
              </a:xfrm>
              <a:prstGeom prst="rect">
                <a:avLst/>
              </a:prstGeom>
              <a:noFill/>
              <a:ln w="9525">
                <a:miter lim="800000"/>
                <a:headEnd/>
                <a:tailEnd/>
              </a:ln>
              <a:effectLst/>
            </p:spPr>
          </p:pic>
          <p:grpSp>
            <p:nvGrpSpPr>
              <p:cNvPr id="17" name="Group 22"/>
              <p:cNvGrpSpPr/>
              <p:nvPr/>
            </p:nvGrpSpPr>
            <p:grpSpPr bwMode="gray">
              <a:xfrm>
                <a:off x="6968041" y="0"/>
                <a:ext cx="1436400" cy="1436400"/>
                <a:chOff x="219" y="528"/>
                <a:chExt cx="931" cy="939"/>
              </a:xfrm>
            </p:grpSpPr>
            <p:sp>
              <p:nvSpPr>
                <p:cNvPr id="18" name="_color1" descr="© INSCALE GmbH, 26.05.2010&#10;http://www.presentationload.com/"/>
                <p:cNvSpPr>
                  <a:spLocks noChangeArrowheads="1"/>
                </p:cNvSpPr>
                <p:nvPr/>
              </p:nvSpPr>
              <p:spPr bwMode="gray">
                <a:xfrm>
                  <a:off x="219" y="536"/>
                  <a:ext cx="931" cy="931"/>
                </a:xfrm>
                <a:prstGeom prst="ellipse">
                  <a:avLst/>
                </a:prstGeom>
                <a:solidFill>
                  <a:srgbClr val="2A79FF">
                    <a:lumMod val="50000"/>
                  </a:srgbClr>
                </a:solidFill>
                <a:ln w="9525">
                  <a:solidFill>
                    <a:sysClr val="window" lastClr="FFFFFF"/>
                  </a:solidFill>
                  <a:round/>
                </a:ln>
                <a:effectLst/>
              </p:spPr>
              <p:txBody>
                <a:bodyPr wrap="none" lIns="0" tIns="0" rIns="0" bIns="0" anchor="ctr">
                  <a:noAutofit/>
                </a:bodyPr>
                <a:lstStyle/>
                <a:p>
                  <a:pPr>
                    <a:defRPr/>
                  </a:pPr>
                  <a:endParaRPr lang="en-GB" kern="0">
                    <a:solidFill>
                      <a:sysClr val="windowText" lastClr="000000"/>
                    </a:solidFill>
                  </a:endParaRPr>
                </a:p>
              </p:txBody>
            </p:sp>
            <p:sp>
              <p:nvSpPr>
                <p:cNvPr id="19" name="_color1" descr="© INSCALE GmbH, 26.05.2010&#10;http://www.presentationload.com/"/>
                <p:cNvSpPr>
                  <a:spLocks noChangeArrowheads="1"/>
                </p:cNvSpPr>
                <p:nvPr/>
              </p:nvSpPr>
              <p:spPr bwMode="gray">
                <a:xfrm>
                  <a:off x="243" y="528"/>
                  <a:ext cx="882" cy="882"/>
                </a:xfrm>
                <a:prstGeom prst="ellipse">
                  <a:avLst/>
                </a:prstGeom>
                <a:gradFill rotWithShape="1">
                  <a:gsLst>
                    <a:gs pos="0">
                      <a:srgbClr val="2A79FF">
                        <a:lumMod val="60000"/>
                        <a:lumOff val="40000"/>
                      </a:srgbClr>
                    </a:gs>
                    <a:gs pos="100000">
                      <a:srgbClr val="2A79FF">
                        <a:lumMod val="75000"/>
                      </a:srgbClr>
                    </a:gs>
                  </a:gsLst>
                  <a:path path="shape">
                    <a:fillToRect l="50000" t="50000" r="50000" b="50000"/>
                  </a:path>
                </a:gradFill>
                <a:ln w="9525">
                  <a:noFill/>
                  <a:round/>
                </a:ln>
                <a:effectLst/>
              </p:spPr>
              <p:txBody>
                <a:bodyPr wrap="none" lIns="0" tIns="0" rIns="0" bIns="0" anchor="ctr">
                  <a:noAutofit/>
                </a:bodyPr>
                <a:lstStyle/>
                <a:p>
                  <a:pPr algn="ctr" eaLnBrk="0" hangingPunct="0">
                    <a:defRPr/>
                  </a:pPr>
                  <a:endParaRPr lang="de-DE" kern="0">
                    <a:solidFill>
                      <a:sysClr val="windowText" lastClr="000000"/>
                    </a:solidFill>
                  </a:endParaRPr>
                </a:p>
              </p:txBody>
            </p:sp>
            <p:pic>
              <p:nvPicPr>
                <p:cNvPr id="20" name="Picture 25"/>
                <p:cNvPicPr>
                  <a:picLocks noChangeAspect="1" noChangeArrowheads="1"/>
                </p:cNvPicPr>
                <p:nvPr/>
              </p:nvPicPr>
              <p:blipFill>
                <a:blip r:embed="rId3" cstate="print"/>
                <a:srcRect/>
                <a:stretch>
                  <a:fillRect/>
                </a:stretch>
              </p:blipFill>
              <p:spPr bwMode="gray">
                <a:xfrm>
                  <a:off x="430" y="550"/>
                  <a:ext cx="508" cy="272"/>
                </a:xfrm>
                <a:prstGeom prst="rect">
                  <a:avLst/>
                </a:prstGeom>
                <a:noFill/>
              </p:spPr>
            </p:pic>
          </p:grpSp>
        </p:grpSp>
        <p:sp>
          <p:nvSpPr>
            <p:cNvPr id="9" name="Rectangle 260"/>
            <p:cNvSpPr>
              <a:spLocks noChangeArrowheads="1"/>
            </p:cNvSpPr>
            <p:nvPr/>
          </p:nvSpPr>
          <p:spPr bwMode="gray">
            <a:xfrm>
              <a:off x="4212927" y="1970880"/>
              <a:ext cx="718145" cy="215444"/>
            </a:xfrm>
            <a:prstGeom prst="rect">
              <a:avLst/>
            </a:prstGeom>
            <a:noFill/>
            <a:ln w="9525">
              <a:noFill/>
              <a:miter lim="800000"/>
            </a:ln>
            <a:effectLst/>
          </p:spPr>
          <p:txBody>
            <a:bodyPr wrap="none" lIns="0" tIns="0" rIns="0" bIns="0">
              <a:spAutoFit/>
            </a:bodyPr>
            <a:lstStyle/>
            <a:p>
              <a:pPr algn="ctr">
                <a:defRPr/>
              </a:pPr>
              <a:r>
                <a:rPr lang="zh-CN" altLang="en-US" sz="1400" b="1" kern="0" noProof="1">
                  <a:solidFill>
                    <a:sysClr val="windowText" lastClr="000000"/>
                  </a:solidFill>
                  <a:latin typeface="微软雅黑" panose="020B0503020204020204" pitchFamily="34" charset="-122"/>
                  <a:ea typeface="微软雅黑" panose="020B0503020204020204" pitchFamily="34" charset="-122"/>
                </a:rPr>
                <a:t>采集环节</a:t>
              </a:r>
              <a:endParaRPr lang="de-DE" sz="1400" b="1"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0" name="Rectangle 260"/>
            <p:cNvSpPr>
              <a:spLocks noChangeArrowheads="1"/>
            </p:cNvSpPr>
            <p:nvPr/>
          </p:nvSpPr>
          <p:spPr bwMode="gray">
            <a:xfrm>
              <a:off x="4212927" y="5110184"/>
              <a:ext cx="718145" cy="215444"/>
            </a:xfrm>
            <a:prstGeom prst="rect">
              <a:avLst/>
            </a:prstGeom>
            <a:noFill/>
            <a:ln w="9525">
              <a:noFill/>
              <a:miter lim="800000"/>
            </a:ln>
            <a:effectLst/>
          </p:spPr>
          <p:txBody>
            <a:bodyPr wrap="none" lIns="0" tIns="0" rIns="0" bIns="0">
              <a:spAutoFit/>
            </a:bodyPr>
            <a:lstStyle/>
            <a:p>
              <a:pPr algn="ctr">
                <a:defRPr/>
              </a:pPr>
              <a:r>
                <a:rPr lang="zh-CN" altLang="en-US" sz="1400" b="1" kern="0" noProof="1">
                  <a:solidFill>
                    <a:sysClr val="windowText" lastClr="000000"/>
                  </a:solidFill>
                  <a:latin typeface="微软雅黑" panose="020B0503020204020204" pitchFamily="34" charset="-122"/>
                  <a:ea typeface="微软雅黑" panose="020B0503020204020204" pitchFamily="34" charset="-122"/>
                </a:rPr>
                <a:t>使用环节</a:t>
              </a:r>
              <a:endParaRPr lang="de-DE" sz="1400" b="1"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1" name="Rectangle 260"/>
            <p:cNvSpPr>
              <a:spLocks noChangeArrowheads="1"/>
            </p:cNvSpPr>
            <p:nvPr/>
          </p:nvSpPr>
          <p:spPr bwMode="gray">
            <a:xfrm>
              <a:off x="1775680" y="2614135"/>
              <a:ext cx="718145" cy="215444"/>
            </a:xfrm>
            <a:prstGeom prst="rect">
              <a:avLst/>
            </a:prstGeom>
            <a:noFill/>
            <a:ln w="9525">
              <a:noFill/>
              <a:miter lim="800000"/>
            </a:ln>
            <a:effectLst/>
          </p:spPr>
          <p:txBody>
            <a:bodyPr wrap="none" lIns="0" tIns="0" rIns="0" bIns="0">
              <a:spAutoFit/>
            </a:bodyPr>
            <a:lstStyle/>
            <a:p>
              <a:pPr algn="r">
                <a:defRPr/>
              </a:pPr>
              <a:r>
                <a:rPr lang="zh-CN" altLang="en-US" sz="1400" b="1" kern="0" noProof="1">
                  <a:solidFill>
                    <a:sysClr val="windowText" lastClr="000000"/>
                  </a:solidFill>
                  <a:latin typeface="微软雅黑" panose="020B0503020204020204" pitchFamily="34" charset="-122"/>
                  <a:ea typeface="微软雅黑" panose="020B0503020204020204" pitchFamily="34" charset="-122"/>
                </a:rPr>
                <a:t>销毁环节</a:t>
              </a:r>
              <a:endParaRPr lang="de-DE" sz="1400" b="1"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2" name="Rectangle 260"/>
            <p:cNvSpPr>
              <a:spLocks noChangeArrowheads="1"/>
            </p:cNvSpPr>
            <p:nvPr/>
          </p:nvSpPr>
          <p:spPr bwMode="gray">
            <a:xfrm>
              <a:off x="1775680" y="4483575"/>
              <a:ext cx="718145" cy="215444"/>
            </a:xfrm>
            <a:prstGeom prst="rect">
              <a:avLst/>
            </a:prstGeom>
            <a:noFill/>
            <a:ln w="9525">
              <a:noFill/>
              <a:miter lim="800000"/>
            </a:ln>
            <a:effectLst/>
          </p:spPr>
          <p:txBody>
            <a:bodyPr wrap="none" lIns="0" tIns="0" rIns="0" bIns="0">
              <a:spAutoFit/>
            </a:bodyPr>
            <a:lstStyle/>
            <a:p>
              <a:pPr algn="r">
                <a:defRPr/>
              </a:pPr>
              <a:r>
                <a:rPr lang="zh-CN" altLang="en-US" sz="1400" b="1" kern="0" noProof="1">
                  <a:solidFill>
                    <a:sysClr val="windowText" lastClr="000000"/>
                  </a:solidFill>
                  <a:latin typeface="微软雅黑" panose="020B0503020204020204" pitchFamily="34" charset="-122"/>
                  <a:ea typeface="微软雅黑" panose="020B0503020204020204" pitchFamily="34" charset="-122"/>
                </a:rPr>
                <a:t>共享环节</a:t>
              </a:r>
              <a:endParaRPr lang="de-DE" sz="1400" b="1"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3" name="Rectangle 260"/>
            <p:cNvSpPr>
              <a:spLocks noChangeArrowheads="1"/>
            </p:cNvSpPr>
            <p:nvPr/>
          </p:nvSpPr>
          <p:spPr bwMode="gray">
            <a:xfrm>
              <a:off x="6631125" y="2604610"/>
              <a:ext cx="718145" cy="215444"/>
            </a:xfrm>
            <a:prstGeom prst="rect">
              <a:avLst/>
            </a:prstGeom>
            <a:noFill/>
            <a:ln w="9525">
              <a:noFill/>
              <a:miter lim="800000"/>
            </a:ln>
            <a:effectLst/>
          </p:spPr>
          <p:txBody>
            <a:bodyPr wrap="none" lIns="0" tIns="0" rIns="0" bIns="0">
              <a:spAutoFit/>
            </a:bodyPr>
            <a:lstStyle/>
            <a:p>
              <a:pPr>
                <a:defRPr/>
              </a:pPr>
              <a:r>
                <a:rPr lang="zh-CN" altLang="en-US" sz="1400" b="1" kern="0" noProof="1">
                  <a:solidFill>
                    <a:sysClr val="windowText" lastClr="000000"/>
                  </a:solidFill>
                  <a:latin typeface="微软雅黑" panose="020B0503020204020204" pitchFamily="34" charset="-122"/>
                  <a:ea typeface="微软雅黑" panose="020B0503020204020204" pitchFamily="34" charset="-122"/>
                </a:rPr>
                <a:t>传输环节</a:t>
              </a:r>
              <a:endParaRPr lang="de-DE" sz="1400" b="1" kern="0" noProof="1">
                <a:solidFill>
                  <a:sysClr val="windowText" lastClr="000000"/>
                </a:solidFill>
                <a:latin typeface="微软雅黑" panose="020B0503020204020204" pitchFamily="34" charset="-122"/>
                <a:ea typeface="微软雅黑" panose="020B0503020204020204" pitchFamily="34" charset="-122"/>
              </a:endParaRPr>
            </a:p>
          </p:txBody>
        </p:sp>
        <p:sp>
          <p:nvSpPr>
            <p:cNvPr id="14" name="Rectangle 260"/>
            <p:cNvSpPr>
              <a:spLocks noChangeArrowheads="1"/>
            </p:cNvSpPr>
            <p:nvPr/>
          </p:nvSpPr>
          <p:spPr bwMode="gray">
            <a:xfrm>
              <a:off x="6631125" y="4474050"/>
              <a:ext cx="718145" cy="215444"/>
            </a:xfrm>
            <a:prstGeom prst="rect">
              <a:avLst/>
            </a:prstGeom>
            <a:noFill/>
            <a:ln w="9525">
              <a:noFill/>
              <a:miter lim="800000"/>
            </a:ln>
            <a:effectLst/>
          </p:spPr>
          <p:txBody>
            <a:bodyPr wrap="none" lIns="0" tIns="0" rIns="0" bIns="0">
              <a:spAutoFit/>
            </a:bodyPr>
            <a:lstStyle/>
            <a:p>
              <a:pPr>
                <a:defRPr/>
              </a:pPr>
              <a:r>
                <a:rPr lang="zh-CN" altLang="en-US" sz="1400" b="1" kern="0" noProof="1">
                  <a:solidFill>
                    <a:sysClr val="windowText" lastClr="000000"/>
                  </a:solidFill>
                  <a:latin typeface="微软雅黑" panose="020B0503020204020204" pitchFamily="34" charset="-122"/>
                  <a:ea typeface="微软雅黑" panose="020B0503020204020204" pitchFamily="34" charset="-122"/>
                </a:rPr>
                <a:t>存储环节</a:t>
              </a:r>
              <a:endParaRPr lang="de-DE" sz="1400" b="1" kern="0" noProof="1">
                <a:solidFill>
                  <a:sysClr val="windowText" lastClr="0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669" y="3693336"/>
            <a:ext cx="3047803" cy="1523902"/>
          </a:xfrm>
          <a:prstGeom prst="rect">
            <a:avLst/>
          </a:prstGeom>
        </p:spPr>
      </p:pic>
      <p:sp>
        <p:nvSpPr>
          <p:cNvPr id="15" name="标题 14"/>
          <p:cNvSpPr>
            <a:spLocks noGrp="1"/>
          </p:cNvSpPr>
          <p:nvPr>
            <p:ph type="title"/>
          </p:nvPr>
        </p:nvSpPr>
        <p:spPr/>
        <p:txBody>
          <a:bodyPr/>
          <a:lstStyle/>
          <a:p>
            <a:r>
              <a:rPr lang="zh-CN" altLang="en-US"/>
              <a:t> 数据生命周期安全管理阶段</a:t>
            </a:r>
            <a:endParaRPr lang="zh-CN" altLang="en-US" dirty="0"/>
          </a:p>
        </p:txBody>
      </p:sp>
      <p:sp>
        <p:nvSpPr>
          <p:cNvPr id="51" name="内容占位符 50"/>
          <p:cNvSpPr>
            <a:spLocks noGrp="1"/>
          </p:cNvSpPr>
          <p:nvPr>
            <p:ph idx="1"/>
          </p:nvPr>
        </p:nvSpPr>
        <p:spPr/>
        <p:txBody>
          <a:bodyPr/>
          <a:lstStyle/>
          <a:p>
            <a:pPr algn="just"/>
            <a:r>
              <a:rPr lang="zh-CN" altLang="zh-CN" sz="1600" dirty="0"/>
              <a:t>数据</a:t>
            </a:r>
            <a:r>
              <a:rPr lang="zh-CN" altLang="en-US" sz="1600" dirty="0"/>
              <a:t>安全运营</a:t>
            </a:r>
            <a:r>
              <a:rPr lang="zh-CN" altLang="zh-CN" sz="1600" dirty="0"/>
              <a:t>按照数据全生命周期覆盖采集、传输、存储、使用、共享和销毁</a:t>
            </a:r>
            <a:r>
              <a:rPr lang="en-US" altLang="zh-CN" sz="1600" dirty="0"/>
              <a:t>6</a:t>
            </a:r>
            <a:r>
              <a:rPr lang="zh-CN" altLang="zh-CN" sz="1600" dirty="0"/>
              <a:t>个环节</a:t>
            </a:r>
            <a:r>
              <a:rPr lang="zh-CN" altLang="en-US" sz="1600" dirty="0"/>
              <a:t>。</a:t>
            </a:r>
            <a:endParaRPr lang="zh-CN" altLang="zh-CN" sz="1600" dirty="0"/>
          </a:p>
          <a:p>
            <a:pPr algn="just"/>
            <a:r>
              <a:rPr lang="zh-CN" altLang="en-US" sz="1600" dirty="0">
                <a:sym typeface="+mn-ea"/>
              </a:rPr>
              <a:t>特定的数据所经历的生命周期由实际的业务场景决定，并非所有的数据都会完整的经历六个阶段</a:t>
            </a:r>
            <a:r>
              <a:rPr lang="zh-CN" altLang="en-US" dirty="0">
                <a:sym typeface="+mn-ea"/>
              </a:rPr>
              <a:t>。</a:t>
            </a:r>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a:t>
            </a:r>
            <a:r>
              <a:rPr lang="zh-CN" altLang="en-US" dirty="0"/>
              <a:t>：认证权威机构</a:t>
            </a:r>
          </a:p>
        </p:txBody>
      </p:sp>
      <p:sp>
        <p:nvSpPr>
          <p:cNvPr id="4" name="灯片编号占位符 3"/>
          <p:cNvSpPr>
            <a:spLocks noGrp="1"/>
          </p:cNvSpPr>
          <p:nvPr>
            <p:ph type="sldNum" sz="quarter" idx="10"/>
          </p:nvPr>
        </p:nvSpPr>
        <p:spPr/>
        <p:txBody>
          <a:bodyPr/>
          <a:lstStyle/>
          <a:p>
            <a:pPr fontAlgn="base">
              <a:spcBef>
                <a:spcPct val="0"/>
              </a:spcBef>
              <a:spcAft>
                <a:spcPct val="0"/>
              </a:spcAft>
              <a:defRPr/>
            </a:pPr>
            <a:fld id="{F5E0E65E-9137-4309-8D78-B392A1917D52}" type="slidenum">
              <a:rPr lang="zh-CN" altLang="en-US">
                <a:solidFill>
                  <a:srgbClr val="000000"/>
                </a:solidFill>
              </a:rPr>
              <a:pPr fontAlgn="base">
                <a:spcBef>
                  <a:spcPct val="0"/>
                </a:spcBef>
                <a:spcAft>
                  <a:spcPct val="0"/>
                </a:spcAft>
                <a:defRPr/>
              </a:pPr>
              <a:t>3</a:t>
            </a:fld>
            <a:endParaRPr lang="en-US" altLang="zh-CN">
              <a:solidFill>
                <a:srgbClr val="000000"/>
              </a:solidFill>
            </a:endParaRPr>
          </a:p>
        </p:txBody>
      </p:sp>
      <p:pic>
        <p:nvPicPr>
          <p:cNvPr id="5" name="Picture 199"/>
          <p:cNvPicPr>
            <a:picLocks noGrp="1" noChangeAspect="1" noChangeArrowheads="1"/>
          </p:cNvPicPr>
          <p:nvPr>
            <p:ph idx="1"/>
          </p:nvPr>
        </p:nvPicPr>
        <p:blipFill>
          <a:blip r:embed="rId2" cstate="print"/>
          <a:srcRect/>
          <a:stretch>
            <a:fillRect/>
          </a:stretch>
        </p:blipFill>
        <p:spPr>
          <a:xfrm>
            <a:off x="2243572" y="1196752"/>
            <a:ext cx="7634332" cy="5105400"/>
          </a:xfrm>
          <a:noFill/>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5FF84-7C00-4871-9E50-20406E355C06}"/>
              </a:ext>
            </a:extLst>
          </p:cNvPr>
          <p:cNvSpPr>
            <a:spLocks noGrp="1"/>
          </p:cNvSpPr>
          <p:nvPr>
            <p:ph type="title"/>
          </p:nvPr>
        </p:nvSpPr>
        <p:spPr/>
        <p:txBody>
          <a:bodyPr/>
          <a:lstStyle/>
          <a:p>
            <a:r>
              <a:rPr lang="zh-CN" altLang="en-US" dirty="0"/>
              <a:t>云计算基础</a:t>
            </a:r>
          </a:p>
        </p:txBody>
      </p:sp>
      <p:pic>
        <p:nvPicPr>
          <p:cNvPr id="5" name="内容占位符 4">
            <a:extLst>
              <a:ext uri="{FF2B5EF4-FFF2-40B4-BE49-F238E27FC236}">
                <a16:creationId xmlns:a16="http://schemas.microsoft.com/office/drawing/2014/main" id="{3A6D1714-F8B3-4CF0-B8A3-7CAE67E44547}"/>
              </a:ext>
            </a:extLst>
          </p:cNvPr>
          <p:cNvPicPr>
            <a:picLocks noGrp="1" noChangeAspect="1"/>
          </p:cNvPicPr>
          <p:nvPr>
            <p:ph idx="1"/>
          </p:nvPr>
        </p:nvPicPr>
        <p:blipFill>
          <a:blip r:embed="rId2"/>
          <a:stretch>
            <a:fillRect/>
          </a:stretch>
        </p:blipFill>
        <p:spPr>
          <a:xfrm>
            <a:off x="2553311" y="1436757"/>
            <a:ext cx="7161579" cy="4387620"/>
          </a:xfrm>
          <a:prstGeom prst="rect">
            <a:avLst/>
          </a:prstGeom>
        </p:spPr>
      </p:pic>
      <p:sp>
        <p:nvSpPr>
          <p:cNvPr id="4" name="灯片编号占位符 3">
            <a:extLst>
              <a:ext uri="{FF2B5EF4-FFF2-40B4-BE49-F238E27FC236}">
                <a16:creationId xmlns:a16="http://schemas.microsoft.com/office/drawing/2014/main" id="{82B0FF3A-B20F-45C1-92B1-E498F68DFF1F}"/>
              </a:ext>
            </a:extLst>
          </p:cNvPr>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36911345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42B35-CFDF-42BF-9D02-7A23F5747032}"/>
              </a:ext>
            </a:extLst>
          </p:cNvPr>
          <p:cNvSpPr>
            <a:spLocks noGrp="1"/>
          </p:cNvSpPr>
          <p:nvPr>
            <p:ph type="title"/>
          </p:nvPr>
        </p:nvSpPr>
        <p:spPr/>
        <p:txBody>
          <a:bodyPr>
            <a:normAutofit/>
          </a:bodyPr>
          <a:lstStyle/>
          <a:p>
            <a:r>
              <a:rPr lang="zh-CN" altLang="en-US" dirty="0"/>
              <a:t>安全评估标准的比较</a:t>
            </a:r>
          </a:p>
        </p:txBody>
      </p:sp>
      <p:pic>
        <p:nvPicPr>
          <p:cNvPr id="4" name="内容占位符 3">
            <a:extLst>
              <a:ext uri="{FF2B5EF4-FFF2-40B4-BE49-F238E27FC236}">
                <a16:creationId xmlns:a16="http://schemas.microsoft.com/office/drawing/2014/main" id="{98EDE65E-957C-4BB0-9975-C806552A9890}"/>
              </a:ext>
            </a:extLst>
          </p:cNvPr>
          <p:cNvPicPr>
            <a:picLocks noGrp="1" noChangeAspect="1"/>
          </p:cNvPicPr>
          <p:nvPr>
            <p:ph sz="half" idx="1"/>
          </p:nvPr>
        </p:nvPicPr>
        <p:blipFill>
          <a:blip r:embed="rId2"/>
          <a:stretch>
            <a:fillRect/>
          </a:stretch>
        </p:blipFill>
        <p:spPr>
          <a:xfrm>
            <a:off x="1482284" y="1927721"/>
            <a:ext cx="8550357" cy="3333834"/>
          </a:xfrm>
          <a:prstGeom prst="rect">
            <a:avLst/>
          </a:prstGeom>
        </p:spPr>
      </p:pic>
    </p:spTree>
    <p:extLst>
      <p:ext uri="{BB962C8B-B14F-4D97-AF65-F5344CB8AC3E}">
        <p14:creationId xmlns:p14="http://schemas.microsoft.com/office/powerpoint/2010/main" val="46272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23B06-0365-4882-8196-E16E38CFC67D}"/>
              </a:ext>
            </a:extLst>
          </p:cNvPr>
          <p:cNvSpPr>
            <a:spLocks noGrp="1"/>
          </p:cNvSpPr>
          <p:nvPr>
            <p:ph type="title"/>
          </p:nvPr>
        </p:nvSpPr>
        <p:spPr/>
        <p:txBody>
          <a:bodyPr>
            <a:normAutofit/>
          </a:bodyPr>
          <a:lstStyle/>
          <a:p>
            <a:r>
              <a:rPr lang="zh-CN" altLang="en-US" dirty="0">
                <a:latin typeface="+mj-ea"/>
              </a:rPr>
              <a:t>彩虹系列中的其他颜色</a:t>
            </a:r>
          </a:p>
        </p:txBody>
      </p:sp>
      <p:pic>
        <p:nvPicPr>
          <p:cNvPr id="4" name="内容占位符 6">
            <a:extLst>
              <a:ext uri="{FF2B5EF4-FFF2-40B4-BE49-F238E27FC236}">
                <a16:creationId xmlns:a16="http://schemas.microsoft.com/office/drawing/2014/main" id="{12707911-354A-4F86-AFA4-5ECB5A9FD64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156622" y="1600201"/>
            <a:ext cx="7848594" cy="4278313"/>
          </a:xfrm>
        </p:spPr>
      </p:pic>
    </p:spTree>
    <p:extLst>
      <p:ext uri="{BB962C8B-B14F-4D97-AF65-F5344CB8AC3E}">
        <p14:creationId xmlns:p14="http://schemas.microsoft.com/office/powerpoint/2010/main" val="29668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B447D-89DA-B93E-F184-A1DC06B0D962}"/>
              </a:ext>
            </a:extLst>
          </p:cNvPr>
          <p:cNvSpPr>
            <a:spLocks noGrp="1"/>
          </p:cNvSpPr>
          <p:nvPr>
            <p:ph type="title"/>
          </p:nvPr>
        </p:nvSpPr>
        <p:spPr/>
        <p:txBody>
          <a:bodyPr/>
          <a:lstStyle/>
          <a:p>
            <a:r>
              <a:rPr lang="zh-CN" altLang="en-US" dirty="0"/>
              <a:t>机密性</a:t>
            </a:r>
            <a:r>
              <a:rPr lang="en-US" altLang="zh-CN" dirty="0"/>
              <a:t>/</a:t>
            </a:r>
            <a:r>
              <a:rPr lang="zh-CN" altLang="en-US" dirty="0"/>
              <a:t>完整性</a:t>
            </a:r>
            <a:r>
              <a:rPr lang="en-US" altLang="zh-CN" dirty="0"/>
              <a:t>/</a:t>
            </a:r>
            <a:r>
              <a:rPr lang="zh-CN" altLang="en-US" dirty="0"/>
              <a:t>可用性</a:t>
            </a:r>
            <a:r>
              <a:rPr lang="en-US" altLang="zh-CN" dirty="0"/>
              <a:t>(CIA)</a:t>
            </a:r>
            <a:r>
              <a:rPr lang="zh-CN" altLang="en-US" dirty="0"/>
              <a:t> 案例</a:t>
            </a:r>
          </a:p>
        </p:txBody>
      </p:sp>
      <p:pic>
        <p:nvPicPr>
          <p:cNvPr id="5" name="内容占位符 4">
            <a:extLst>
              <a:ext uri="{FF2B5EF4-FFF2-40B4-BE49-F238E27FC236}">
                <a16:creationId xmlns:a16="http://schemas.microsoft.com/office/drawing/2014/main" id="{15C4F3AB-E9CA-C965-585D-4C51EE6D9C8F}"/>
              </a:ext>
            </a:extLst>
          </p:cNvPr>
          <p:cNvPicPr>
            <a:picLocks noGrp="1" noChangeAspect="1"/>
          </p:cNvPicPr>
          <p:nvPr>
            <p:ph idx="1"/>
          </p:nvPr>
        </p:nvPicPr>
        <p:blipFill>
          <a:blip r:embed="rId2"/>
          <a:stretch>
            <a:fillRect/>
          </a:stretch>
        </p:blipFill>
        <p:spPr>
          <a:xfrm>
            <a:off x="1640450" y="3599771"/>
            <a:ext cx="742596" cy="1473679"/>
          </a:xfrm>
          <a:prstGeom prst="rect">
            <a:avLst/>
          </a:prstGeom>
        </p:spPr>
      </p:pic>
      <p:sp>
        <p:nvSpPr>
          <p:cNvPr id="4" name="灯片编号占位符 3">
            <a:extLst>
              <a:ext uri="{FF2B5EF4-FFF2-40B4-BE49-F238E27FC236}">
                <a16:creationId xmlns:a16="http://schemas.microsoft.com/office/drawing/2014/main" id="{269FE9B5-44A2-AC79-D421-D8BB393E17D8}"/>
              </a:ext>
            </a:extLst>
          </p:cNvPr>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pic>
        <p:nvPicPr>
          <p:cNvPr id="6" name="图片 5">
            <a:extLst>
              <a:ext uri="{FF2B5EF4-FFF2-40B4-BE49-F238E27FC236}">
                <a16:creationId xmlns:a16="http://schemas.microsoft.com/office/drawing/2014/main" id="{E1FD9398-1E28-104A-D5B0-97001A5C090B}"/>
              </a:ext>
            </a:extLst>
          </p:cNvPr>
          <p:cNvPicPr>
            <a:picLocks noChangeAspect="1"/>
          </p:cNvPicPr>
          <p:nvPr/>
        </p:nvPicPr>
        <p:blipFill>
          <a:blip r:embed="rId3"/>
          <a:stretch>
            <a:fillRect/>
          </a:stretch>
        </p:blipFill>
        <p:spPr>
          <a:xfrm>
            <a:off x="8693102" y="3613409"/>
            <a:ext cx="742596" cy="1332604"/>
          </a:xfrm>
          <a:prstGeom prst="rect">
            <a:avLst/>
          </a:prstGeom>
        </p:spPr>
      </p:pic>
      <p:pic>
        <p:nvPicPr>
          <p:cNvPr id="3" name="图片 2">
            <a:extLst>
              <a:ext uri="{FF2B5EF4-FFF2-40B4-BE49-F238E27FC236}">
                <a16:creationId xmlns:a16="http://schemas.microsoft.com/office/drawing/2014/main" id="{1FB18EFD-91F8-C09C-8E0F-7AFB9B1534A1}"/>
              </a:ext>
            </a:extLst>
          </p:cNvPr>
          <p:cNvPicPr>
            <a:picLocks noChangeAspect="1"/>
          </p:cNvPicPr>
          <p:nvPr/>
        </p:nvPicPr>
        <p:blipFill>
          <a:blip r:embed="rId4"/>
          <a:stretch>
            <a:fillRect/>
          </a:stretch>
        </p:blipFill>
        <p:spPr>
          <a:xfrm>
            <a:off x="2553749" y="4075012"/>
            <a:ext cx="6164681" cy="467829"/>
          </a:xfrm>
          <a:prstGeom prst="rect">
            <a:avLst/>
          </a:prstGeom>
        </p:spPr>
      </p:pic>
      <p:sp>
        <p:nvSpPr>
          <p:cNvPr id="10" name="文本框 9">
            <a:extLst>
              <a:ext uri="{FF2B5EF4-FFF2-40B4-BE49-F238E27FC236}">
                <a16:creationId xmlns:a16="http://schemas.microsoft.com/office/drawing/2014/main" id="{41E49275-24A7-5688-8C20-2B4985FF5E42}"/>
              </a:ext>
            </a:extLst>
          </p:cNvPr>
          <p:cNvSpPr txBox="1"/>
          <p:nvPr/>
        </p:nvSpPr>
        <p:spPr>
          <a:xfrm>
            <a:off x="2405440" y="5073450"/>
            <a:ext cx="891065" cy="276999"/>
          </a:xfrm>
          <a:prstGeom prst="rect">
            <a:avLst/>
          </a:prstGeom>
          <a:noFill/>
        </p:spPr>
        <p:txBody>
          <a:bodyPr wrap="square" rtlCol="0">
            <a:spAutoFit/>
          </a:bodyPr>
          <a:lstStyle/>
          <a:p>
            <a:r>
              <a:rPr lang="en-US" altLang="zh-CN" sz="1200" b="1" dirty="0"/>
              <a:t>10M</a:t>
            </a:r>
            <a:endParaRPr lang="zh-CN" altLang="en-US" sz="1200" b="1" dirty="0"/>
          </a:p>
        </p:txBody>
      </p:sp>
      <p:sp>
        <p:nvSpPr>
          <p:cNvPr id="13" name="文本框 12">
            <a:extLst>
              <a:ext uri="{FF2B5EF4-FFF2-40B4-BE49-F238E27FC236}">
                <a16:creationId xmlns:a16="http://schemas.microsoft.com/office/drawing/2014/main" id="{48A14A5A-0F95-B3B0-1805-AB2CC721768E}"/>
              </a:ext>
            </a:extLst>
          </p:cNvPr>
          <p:cNvSpPr txBox="1"/>
          <p:nvPr/>
        </p:nvSpPr>
        <p:spPr>
          <a:xfrm>
            <a:off x="1536153" y="5032373"/>
            <a:ext cx="769763" cy="369332"/>
          </a:xfrm>
          <a:prstGeom prst="rect">
            <a:avLst/>
          </a:prstGeom>
          <a:noFill/>
        </p:spPr>
        <p:txBody>
          <a:bodyPr wrap="none" rtlCol="0">
            <a:spAutoFit/>
          </a:bodyPr>
          <a:lstStyle/>
          <a:p>
            <a:r>
              <a:rPr lang="en-US" altLang="zh-CN" b="1" dirty="0"/>
              <a:t>Alice</a:t>
            </a:r>
            <a:endParaRPr lang="zh-CN" altLang="en-US" b="1" dirty="0"/>
          </a:p>
        </p:txBody>
      </p:sp>
      <p:sp>
        <p:nvSpPr>
          <p:cNvPr id="14" name="文本框 13">
            <a:extLst>
              <a:ext uri="{FF2B5EF4-FFF2-40B4-BE49-F238E27FC236}">
                <a16:creationId xmlns:a16="http://schemas.microsoft.com/office/drawing/2014/main" id="{E9776752-D5BD-A067-96ED-35474543BA7D}"/>
              </a:ext>
            </a:extLst>
          </p:cNvPr>
          <p:cNvSpPr txBox="1"/>
          <p:nvPr/>
        </p:nvSpPr>
        <p:spPr>
          <a:xfrm>
            <a:off x="8798943" y="5140308"/>
            <a:ext cx="530915" cy="369332"/>
          </a:xfrm>
          <a:prstGeom prst="rect">
            <a:avLst/>
          </a:prstGeom>
          <a:noFill/>
        </p:spPr>
        <p:txBody>
          <a:bodyPr wrap="none" rtlCol="0">
            <a:spAutoFit/>
          </a:bodyPr>
          <a:lstStyle/>
          <a:p>
            <a:r>
              <a:rPr lang="en-US" altLang="zh-CN" b="1" dirty="0"/>
              <a:t>Bob</a:t>
            </a:r>
            <a:endParaRPr lang="zh-CN" altLang="en-US" b="1" dirty="0"/>
          </a:p>
        </p:txBody>
      </p:sp>
      <p:sp>
        <p:nvSpPr>
          <p:cNvPr id="18" name="文本框 17">
            <a:extLst>
              <a:ext uri="{FF2B5EF4-FFF2-40B4-BE49-F238E27FC236}">
                <a16:creationId xmlns:a16="http://schemas.microsoft.com/office/drawing/2014/main" id="{14BF004D-62B8-36AE-6F0A-5E7AAB0ADDC7}"/>
              </a:ext>
            </a:extLst>
          </p:cNvPr>
          <p:cNvSpPr txBox="1"/>
          <p:nvPr/>
        </p:nvSpPr>
        <p:spPr>
          <a:xfrm>
            <a:off x="1159467" y="1285193"/>
            <a:ext cx="8438858" cy="2585323"/>
          </a:xfrm>
          <a:prstGeom prst="rect">
            <a:avLst/>
          </a:prstGeom>
          <a:noFill/>
        </p:spPr>
        <p:txBody>
          <a:bodyPr wrap="square" rtlCol="0">
            <a:spAutoFit/>
          </a:bodyPr>
          <a:lstStyle/>
          <a:p>
            <a:r>
              <a:rPr lang="zh-CN" altLang="en-US" b="1" dirty="0"/>
              <a:t>需求：</a:t>
            </a:r>
            <a:r>
              <a:rPr lang="en-US" altLang="zh-CN" b="1" dirty="0"/>
              <a:t>Alice</a:t>
            </a:r>
            <a:r>
              <a:rPr lang="zh-CN" altLang="en-US" b="1" dirty="0"/>
              <a:t>如何把</a:t>
            </a:r>
            <a:r>
              <a:rPr lang="en-US" altLang="zh-CN" b="1" dirty="0"/>
              <a:t>10M</a:t>
            </a:r>
            <a:r>
              <a:rPr lang="zh-CN" altLang="en-US" b="1" dirty="0"/>
              <a:t>数据安全的传输给</a:t>
            </a:r>
            <a:r>
              <a:rPr lang="en-US" altLang="zh-CN" b="1" dirty="0"/>
              <a:t>Bob</a:t>
            </a:r>
            <a:r>
              <a:rPr lang="zh-CN" altLang="en-US" b="1" dirty="0"/>
              <a:t>用户？</a:t>
            </a:r>
            <a:endParaRPr lang="en-US" altLang="zh-CN" b="1" dirty="0"/>
          </a:p>
          <a:p>
            <a:endParaRPr lang="en-US" altLang="zh-CN" dirty="0"/>
          </a:p>
          <a:p>
            <a:r>
              <a:rPr lang="en-US" altLang="zh-CN" dirty="0"/>
              <a:t> DES/3DES/AES…………</a:t>
            </a:r>
          </a:p>
          <a:p>
            <a:r>
              <a:rPr lang="en-US" altLang="zh-CN" dirty="0"/>
              <a:t> RSA/DSA/ECC/DH……</a:t>
            </a:r>
          </a:p>
          <a:p>
            <a:r>
              <a:rPr lang="en-US" altLang="zh-CN" dirty="0"/>
              <a:t> MD5/SHA1/SHA2……</a:t>
            </a:r>
          </a:p>
          <a:p>
            <a:r>
              <a:rPr lang="en-US" altLang="zh-CN" dirty="0"/>
              <a:t> SM1/SM2/SM3/SM4……</a:t>
            </a:r>
          </a:p>
          <a:p>
            <a:endParaRPr lang="en-US" altLang="zh-CN" dirty="0"/>
          </a:p>
          <a:p>
            <a:endParaRPr lang="en-US" altLang="zh-CN" dirty="0"/>
          </a:p>
          <a:p>
            <a:endParaRPr lang="zh-CN" altLang="en-US" dirty="0"/>
          </a:p>
        </p:txBody>
      </p:sp>
      <p:sp>
        <p:nvSpPr>
          <p:cNvPr id="20" name="文本框 19">
            <a:extLst>
              <a:ext uri="{FF2B5EF4-FFF2-40B4-BE49-F238E27FC236}">
                <a16:creationId xmlns:a16="http://schemas.microsoft.com/office/drawing/2014/main" id="{0DAD7D2C-1909-FEF3-2119-D46F9A53019C}"/>
              </a:ext>
            </a:extLst>
          </p:cNvPr>
          <p:cNvSpPr txBox="1"/>
          <p:nvPr/>
        </p:nvSpPr>
        <p:spPr>
          <a:xfrm>
            <a:off x="8091577" y="5073450"/>
            <a:ext cx="626853" cy="276999"/>
          </a:xfrm>
          <a:prstGeom prst="rect">
            <a:avLst/>
          </a:prstGeom>
          <a:noFill/>
        </p:spPr>
        <p:txBody>
          <a:bodyPr wrap="square" rtlCol="0">
            <a:spAutoFit/>
          </a:bodyPr>
          <a:lstStyle/>
          <a:p>
            <a:r>
              <a:rPr lang="en-US" altLang="zh-CN" sz="1200" b="1" dirty="0"/>
              <a:t>10M</a:t>
            </a:r>
            <a:endParaRPr lang="zh-CN" altLang="en-US" sz="1200" b="1" dirty="0"/>
          </a:p>
        </p:txBody>
      </p:sp>
      <mc:AlternateContent xmlns:mc="http://schemas.openxmlformats.org/markup-compatibility/2006" xmlns:p14="http://schemas.microsoft.com/office/powerpoint/2010/main">
        <mc:Choice Requires="p14">
          <p:contentPart p14:bwMode="auto" r:id="rId5">
            <p14:nvContentPartPr>
              <p14:cNvPr id="23" name="墨迹 22">
                <a:extLst>
                  <a:ext uri="{FF2B5EF4-FFF2-40B4-BE49-F238E27FC236}">
                    <a16:creationId xmlns:a16="http://schemas.microsoft.com/office/drawing/2014/main" id="{E87B763B-B5B6-99F4-70C8-24D0333D0398}"/>
                  </a:ext>
                </a:extLst>
              </p14:cNvPr>
              <p14:cNvContentPartPr/>
              <p14:nvPr/>
            </p14:nvContentPartPr>
            <p14:xfrm>
              <a:off x="6946712" y="6274243"/>
              <a:ext cx="360" cy="360"/>
            </p14:xfrm>
          </p:contentPart>
        </mc:Choice>
        <mc:Fallback xmlns="">
          <p:pic>
            <p:nvPicPr>
              <p:cNvPr id="23" name="墨迹 22">
                <a:extLst>
                  <a:ext uri="{FF2B5EF4-FFF2-40B4-BE49-F238E27FC236}">
                    <a16:creationId xmlns:a16="http://schemas.microsoft.com/office/drawing/2014/main" id="{E87B763B-B5B6-99F4-70C8-24D0333D0398}"/>
                  </a:ext>
                </a:extLst>
              </p:cNvPr>
              <p:cNvPicPr/>
              <p:nvPr/>
            </p:nvPicPr>
            <p:blipFill>
              <a:blip r:embed="rId9"/>
              <a:stretch>
                <a:fillRect/>
              </a:stretch>
            </p:blipFill>
            <p:spPr>
              <a:xfrm>
                <a:off x="6938072" y="626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墨迹 23">
                <a:extLst>
                  <a:ext uri="{FF2B5EF4-FFF2-40B4-BE49-F238E27FC236}">
                    <a16:creationId xmlns:a16="http://schemas.microsoft.com/office/drawing/2014/main" id="{0897396D-D072-7EB3-7D4B-66794C8E67CC}"/>
                  </a:ext>
                </a:extLst>
              </p14:cNvPr>
              <p14:cNvContentPartPr/>
              <p14:nvPr/>
            </p14:nvContentPartPr>
            <p14:xfrm>
              <a:off x="1201472" y="1380043"/>
              <a:ext cx="360" cy="360"/>
            </p14:xfrm>
          </p:contentPart>
        </mc:Choice>
        <mc:Fallback xmlns="">
          <p:pic>
            <p:nvPicPr>
              <p:cNvPr id="24" name="墨迹 23">
                <a:extLst>
                  <a:ext uri="{FF2B5EF4-FFF2-40B4-BE49-F238E27FC236}">
                    <a16:creationId xmlns:a16="http://schemas.microsoft.com/office/drawing/2014/main" id="{0897396D-D072-7EB3-7D4B-66794C8E67CC}"/>
                  </a:ext>
                </a:extLst>
              </p:cNvPr>
              <p:cNvPicPr/>
              <p:nvPr/>
            </p:nvPicPr>
            <p:blipFill>
              <a:blip r:embed="rId9"/>
              <a:stretch>
                <a:fillRect/>
              </a:stretch>
            </p:blipFill>
            <p:spPr>
              <a:xfrm>
                <a:off x="1192832" y="137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5087A47A-2BC5-D107-0567-FCE78548ECC7}"/>
                  </a:ext>
                </a:extLst>
              </p14:cNvPr>
              <p14:cNvContentPartPr/>
              <p14:nvPr/>
            </p14:nvContentPartPr>
            <p14:xfrm>
              <a:off x="1270592" y="1374643"/>
              <a:ext cx="360" cy="360"/>
            </p14:xfrm>
          </p:contentPart>
        </mc:Choice>
        <mc:Fallback xmlns="">
          <p:pic>
            <p:nvPicPr>
              <p:cNvPr id="25" name="墨迹 24">
                <a:extLst>
                  <a:ext uri="{FF2B5EF4-FFF2-40B4-BE49-F238E27FC236}">
                    <a16:creationId xmlns:a16="http://schemas.microsoft.com/office/drawing/2014/main" id="{5087A47A-2BC5-D107-0567-FCE78548ECC7}"/>
                  </a:ext>
                </a:extLst>
              </p:cNvPr>
              <p:cNvPicPr/>
              <p:nvPr/>
            </p:nvPicPr>
            <p:blipFill>
              <a:blip r:embed="rId9"/>
              <a:stretch>
                <a:fillRect/>
              </a:stretch>
            </p:blipFill>
            <p:spPr>
              <a:xfrm>
                <a:off x="1261952" y="1365643"/>
                <a:ext cx="18000" cy="18000"/>
              </a:xfrm>
              <a:prstGeom prst="rect">
                <a:avLst/>
              </a:prstGeom>
            </p:spPr>
          </p:pic>
        </mc:Fallback>
      </mc:AlternateContent>
      <p:grpSp>
        <p:nvGrpSpPr>
          <p:cNvPr id="28" name="组合 27">
            <a:extLst>
              <a:ext uri="{FF2B5EF4-FFF2-40B4-BE49-F238E27FC236}">
                <a16:creationId xmlns:a16="http://schemas.microsoft.com/office/drawing/2014/main" id="{6BA61BA6-AE90-9E6D-09D7-B492FCB8F2EC}"/>
              </a:ext>
            </a:extLst>
          </p:cNvPr>
          <p:cNvGrpSpPr/>
          <p:nvPr/>
        </p:nvGrpSpPr>
        <p:grpSpPr>
          <a:xfrm>
            <a:off x="1569752" y="1384723"/>
            <a:ext cx="2520" cy="1440"/>
            <a:chOff x="1569752" y="1384723"/>
            <a:chExt cx="2520" cy="1440"/>
          </a:xfrm>
        </p:grpSpPr>
        <mc:AlternateContent xmlns:mc="http://schemas.openxmlformats.org/markup-compatibility/2006" xmlns:p14="http://schemas.microsoft.com/office/powerpoint/2010/main">
          <mc:Choice Requires="p14">
            <p:contentPart p14:bwMode="auto" r:id="rId12">
              <p14:nvContentPartPr>
                <p14:cNvPr id="26" name="墨迹 25">
                  <a:extLst>
                    <a:ext uri="{FF2B5EF4-FFF2-40B4-BE49-F238E27FC236}">
                      <a16:creationId xmlns:a16="http://schemas.microsoft.com/office/drawing/2014/main" id="{100683FD-0344-5E2B-154C-55BC364FD020}"/>
                    </a:ext>
                  </a:extLst>
                </p14:cNvPr>
                <p14:cNvContentPartPr/>
                <p14:nvPr/>
              </p14:nvContentPartPr>
              <p14:xfrm>
                <a:off x="1569752" y="1385803"/>
                <a:ext cx="360" cy="360"/>
              </p14:xfrm>
            </p:contentPart>
          </mc:Choice>
          <mc:Fallback xmlns="">
            <p:pic>
              <p:nvPicPr>
                <p:cNvPr id="26" name="墨迹 25">
                  <a:extLst>
                    <a:ext uri="{FF2B5EF4-FFF2-40B4-BE49-F238E27FC236}">
                      <a16:creationId xmlns:a16="http://schemas.microsoft.com/office/drawing/2014/main" id="{100683FD-0344-5E2B-154C-55BC364FD020}"/>
                    </a:ext>
                  </a:extLst>
                </p:cNvPr>
                <p:cNvPicPr/>
                <p:nvPr/>
              </p:nvPicPr>
              <p:blipFill>
                <a:blip r:embed="rId9"/>
                <a:stretch>
                  <a:fillRect/>
                </a:stretch>
              </p:blipFill>
              <p:spPr>
                <a:xfrm>
                  <a:off x="1561112" y="137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E4D173CD-EC7E-67BC-5B5D-074D3E0BC46E}"/>
                    </a:ext>
                  </a:extLst>
                </p14:cNvPr>
                <p14:cNvContentPartPr/>
                <p14:nvPr/>
              </p14:nvContentPartPr>
              <p14:xfrm>
                <a:off x="1569752" y="1384723"/>
                <a:ext cx="2520" cy="1440"/>
              </p14:xfrm>
            </p:contentPart>
          </mc:Choice>
          <mc:Fallback xmlns="">
            <p:pic>
              <p:nvPicPr>
                <p:cNvPr id="27" name="墨迹 26">
                  <a:extLst>
                    <a:ext uri="{FF2B5EF4-FFF2-40B4-BE49-F238E27FC236}">
                      <a16:creationId xmlns:a16="http://schemas.microsoft.com/office/drawing/2014/main" id="{E4D173CD-EC7E-67BC-5B5D-074D3E0BC46E}"/>
                    </a:ext>
                  </a:extLst>
                </p:cNvPr>
                <p:cNvPicPr/>
                <p:nvPr/>
              </p:nvPicPr>
              <p:blipFill>
                <a:blip r:embed="rId9"/>
                <a:stretch>
                  <a:fillRect/>
                </a:stretch>
              </p:blipFill>
              <p:spPr>
                <a:xfrm>
                  <a:off x="1561112" y="1376083"/>
                  <a:ext cx="20160" cy="19080"/>
                </a:xfrm>
                <a:prstGeom prst="rect">
                  <a:avLst/>
                </a:prstGeom>
              </p:spPr>
            </p:pic>
          </mc:Fallback>
        </mc:AlternateContent>
      </p:grpSp>
      <p:pic>
        <p:nvPicPr>
          <p:cNvPr id="11" name="图片 10">
            <a:extLst>
              <a:ext uri="{FF2B5EF4-FFF2-40B4-BE49-F238E27FC236}">
                <a16:creationId xmlns:a16="http://schemas.microsoft.com/office/drawing/2014/main" id="{0BD08343-986B-915E-EF64-C168D011FD3D}"/>
              </a:ext>
            </a:extLst>
          </p:cNvPr>
          <p:cNvPicPr>
            <a:picLocks noChangeAspect="1"/>
          </p:cNvPicPr>
          <p:nvPr/>
        </p:nvPicPr>
        <p:blipFill>
          <a:blip r:embed="rId14"/>
          <a:stretch>
            <a:fillRect/>
          </a:stretch>
        </p:blipFill>
        <p:spPr>
          <a:xfrm>
            <a:off x="2493451" y="4443015"/>
            <a:ext cx="379454" cy="544512"/>
          </a:xfrm>
          <a:prstGeom prst="rect">
            <a:avLst/>
          </a:prstGeom>
        </p:spPr>
      </p:pic>
      <p:pic>
        <p:nvPicPr>
          <p:cNvPr id="12" name="图片 11">
            <a:extLst>
              <a:ext uri="{FF2B5EF4-FFF2-40B4-BE49-F238E27FC236}">
                <a16:creationId xmlns:a16="http://schemas.microsoft.com/office/drawing/2014/main" id="{70BE46FA-27F1-CB11-B623-1825D63CFCFF}"/>
              </a:ext>
            </a:extLst>
          </p:cNvPr>
          <p:cNvPicPr>
            <a:picLocks noChangeAspect="1"/>
          </p:cNvPicPr>
          <p:nvPr/>
        </p:nvPicPr>
        <p:blipFill>
          <a:blip r:embed="rId15"/>
          <a:stretch>
            <a:fillRect/>
          </a:stretch>
        </p:blipFill>
        <p:spPr>
          <a:xfrm>
            <a:off x="8121304" y="4473035"/>
            <a:ext cx="377985" cy="542591"/>
          </a:xfrm>
          <a:prstGeom prst="rect">
            <a:avLst/>
          </a:prstGeom>
        </p:spPr>
      </p:pic>
      <p:pic>
        <p:nvPicPr>
          <p:cNvPr id="16" name="图片 15">
            <a:extLst>
              <a:ext uri="{FF2B5EF4-FFF2-40B4-BE49-F238E27FC236}">
                <a16:creationId xmlns:a16="http://schemas.microsoft.com/office/drawing/2014/main" id="{71B6A9FC-6C4B-1897-631D-6194CF80F4B1}"/>
              </a:ext>
            </a:extLst>
          </p:cNvPr>
          <p:cNvPicPr>
            <a:picLocks noChangeAspect="1"/>
          </p:cNvPicPr>
          <p:nvPr/>
        </p:nvPicPr>
        <p:blipFill>
          <a:blip r:embed="rId16"/>
          <a:stretch>
            <a:fillRect/>
          </a:stretch>
        </p:blipFill>
        <p:spPr>
          <a:xfrm>
            <a:off x="4302750" y="3671839"/>
            <a:ext cx="2591025" cy="1274174"/>
          </a:xfrm>
          <a:prstGeom prst="rect">
            <a:avLst/>
          </a:prstGeom>
        </p:spPr>
      </p:pic>
      <p:sp>
        <p:nvSpPr>
          <p:cNvPr id="21" name="文本框 20">
            <a:extLst>
              <a:ext uri="{FF2B5EF4-FFF2-40B4-BE49-F238E27FC236}">
                <a16:creationId xmlns:a16="http://schemas.microsoft.com/office/drawing/2014/main" id="{166EB7E2-1D06-DF3D-7EDB-78986F6334B1}"/>
              </a:ext>
            </a:extLst>
          </p:cNvPr>
          <p:cNvSpPr txBox="1"/>
          <p:nvPr/>
        </p:nvSpPr>
        <p:spPr>
          <a:xfrm>
            <a:off x="5075679" y="4079754"/>
            <a:ext cx="1120820" cy="369332"/>
          </a:xfrm>
          <a:prstGeom prst="rect">
            <a:avLst/>
          </a:prstGeom>
          <a:noFill/>
        </p:spPr>
        <p:txBody>
          <a:bodyPr wrap="none" rtlCol="0">
            <a:spAutoFit/>
          </a:bodyPr>
          <a:lstStyle/>
          <a:p>
            <a:r>
              <a:rPr lang="en-US" altLang="zh-CN" b="1" dirty="0"/>
              <a:t>internet</a:t>
            </a:r>
            <a:endParaRPr lang="zh-CN" altLang="en-US" b="1" dirty="0"/>
          </a:p>
        </p:txBody>
      </p:sp>
      <p:pic>
        <p:nvPicPr>
          <p:cNvPr id="22" name="图片 21">
            <a:extLst>
              <a:ext uri="{FF2B5EF4-FFF2-40B4-BE49-F238E27FC236}">
                <a16:creationId xmlns:a16="http://schemas.microsoft.com/office/drawing/2014/main" id="{D62363FC-8AEA-5617-C735-6AFC1B4C5A3A}"/>
              </a:ext>
            </a:extLst>
          </p:cNvPr>
          <p:cNvPicPr>
            <a:picLocks noChangeAspect="1"/>
          </p:cNvPicPr>
          <p:nvPr/>
        </p:nvPicPr>
        <p:blipFill>
          <a:blip r:embed="rId17"/>
          <a:stretch>
            <a:fillRect/>
          </a:stretch>
        </p:blipFill>
        <p:spPr>
          <a:xfrm>
            <a:off x="5142300" y="2625489"/>
            <a:ext cx="987577" cy="987577"/>
          </a:xfrm>
          <a:prstGeom prst="rect">
            <a:avLst/>
          </a:prstGeom>
        </p:spPr>
      </p:pic>
      <p:sp>
        <p:nvSpPr>
          <p:cNvPr id="29" name="文本框 28">
            <a:extLst>
              <a:ext uri="{FF2B5EF4-FFF2-40B4-BE49-F238E27FC236}">
                <a16:creationId xmlns:a16="http://schemas.microsoft.com/office/drawing/2014/main" id="{313DCB14-44C2-29C9-3D61-B6D14F7C82E5}"/>
              </a:ext>
            </a:extLst>
          </p:cNvPr>
          <p:cNvSpPr txBox="1"/>
          <p:nvPr/>
        </p:nvSpPr>
        <p:spPr>
          <a:xfrm>
            <a:off x="4749615" y="3429000"/>
            <a:ext cx="1955985" cy="338554"/>
          </a:xfrm>
          <a:prstGeom prst="rect">
            <a:avLst/>
          </a:prstGeom>
          <a:noFill/>
        </p:spPr>
        <p:txBody>
          <a:bodyPr wrap="none" rtlCol="0">
            <a:spAutoFit/>
          </a:bodyPr>
          <a:lstStyle/>
          <a:p>
            <a:r>
              <a:rPr lang="en-US" altLang="zh-CN" sz="1600" b="1" dirty="0"/>
              <a:t>untrusted network</a:t>
            </a:r>
            <a:endParaRPr lang="zh-CN" altLang="en-US" sz="1600" b="1" dirty="0"/>
          </a:p>
        </p:txBody>
      </p:sp>
    </p:spTree>
    <p:extLst>
      <p:ext uri="{BB962C8B-B14F-4D97-AF65-F5344CB8AC3E}">
        <p14:creationId xmlns:p14="http://schemas.microsoft.com/office/powerpoint/2010/main" val="36800319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综合应用</a:t>
            </a:r>
          </a:p>
        </p:txBody>
      </p:sp>
      <p:sp>
        <p:nvSpPr>
          <p:cNvPr id="4" name="灯片编号占位符 3"/>
          <p:cNvSpPr>
            <a:spLocks noGrp="1"/>
          </p:cNvSpPr>
          <p:nvPr>
            <p:ph type="sldNum" sz="quarter" idx="10"/>
          </p:nvPr>
        </p:nvSpPr>
        <p:spPr/>
        <p:txBody>
          <a:bodyPr/>
          <a:lstStyle/>
          <a:p>
            <a:pPr fontAlgn="base">
              <a:spcBef>
                <a:spcPct val="0"/>
              </a:spcBef>
              <a:spcAft>
                <a:spcPct val="0"/>
              </a:spcAft>
              <a:defRPr/>
            </a:pPr>
            <a:fld id="{F5E0E65E-9137-4309-8D78-B392A1917D52}" type="slidenum">
              <a:rPr lang="zh-CN" altLang="en-US">
                <a:solidFill>
                  <a:srgbClr val="000000"/>
                </a:solidFill>
              </a:rPr>
              <a:pPr fontAlgn="base">
                <a:spcBef>
                  <a:spcPct val="0"/>
                </a:spcBef>
                <a:spcAft>
                  <a:spcPct val="0"/>
                </a:spcAft>
                <a:defRPr/>
              </a:pPr>
              <a:t>5</a:t>
            </a:fld>
            <a:endParaRPr lang="en-US" altLang="zh-CN">
              <a:solidFill>
                <a:srgbClr val="000000"/>
              </a:solidFill>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2099556" y="1160748"/>
            <a:ext cx="8136904" cy="5256584"/>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近距离无线通信安全</a:t>
            </a:r>
            <a:r>
              <a:rPr lang="en-US" altLang="zh-CN" dirty="0"/>
              <a:t>-RFID</a:t>
            </a:r>
            <a:endParaRPr lang="zh-CN" altLang="en-US" dirty="0"/>
          </a:p>
        </p:txBody>
      </p:sp>
      <p:sp>
        <p:nvSpPr>
          <p:cNvPr id="3" name="内容占位符 2"/>
          <p:cNvSpPr>
            <a:spLocks noGrp="1"/>
          </p:cNvSpPr>
          <p:nvPr>
            <p:ph idx="1"/>
          </p:nvPr>
        </p:nvSpPr>
        <p:spPr/>
        <p:txBody>
          <a:bodyPr/>
          <a:lstStyle/>
          <a:p>
            <a:r>
              <a:rPr lang="zh-CN" altLang="en-US" dirty="0"/>
              <a:t>射频识别技术</a:t>
            </a:r>
            <a:r>
              <a:rPr lang="en-US" altLang="zh-CN" dirty="0"/>
              <a:t>RFID</a:t>
            </a:r>
            <a:r>
              <a:rPr lang="zh-CN" altLang="en-US" dirty="0"/>
              <a:t>特征：</a:t>
            </a:r>
            <a:endParaRPr lang="en-US" altLang="zh-CN" dirty="0"/>
          </a:p>
          <a:p>
            <a:pPr>
              <a:buNone/>
            </a:pPr>
            <a:r>
              <a:rPr lang="zh-CN" altLang="en-US" sz="2000" dirty="0"/>
              <a:t>     无需识别系统与特定目标之间建立机械或光学接触</a:t>
            </a:r>
            <a:endParaRPr lang="en-US" altLang="zh-CN" sz="2000" dirty="0"/>
          </a:p>
          <a:p>
            <a:pPr>
              <a:buNone/>
            </a:pPr>
            <a:r>
              <a:rPr lang="zh-CN" altLang="en-US" sz="2000" dirty="0"/>
              <a:t>     一般是微波，</a:t>
            </a:r>
            <a:r>
              <a:rPr lang="en-US" altLang="zh-CN" sz="2000" dirty="0"/>
              <a:t>1-100GHz</a:t>
            </a:r>
            <a:r>
              <a:rPr lang="zh-CN" altLang="en-US" sz="2000" dirty="0"/>
              <a:t>，适用于短距离识别通信</a:t>
            </a:r>
            <a:endParaRPr lang="en-US" altLang="zh-CN" sz="2000" dirty="0"/>
          </a:p>
          <a:p>
            <a:pPr>
              <a:buNone/>
            </a:pPr>
            <a:r>
              <a:rPr lang="en-US" altLang="zh-CN" sz="2000" dirty="0"/>
              <a:t>     </a:t>
            </a:r>
            <a:r>
              <a:rPr lang="zh-CN" altLang="en-US" sz="2000" dirty="0"/>
              <a:t>快速扫瞄</a:t>
            </a:r>
            <a:endParaRPr lang="en-US" altLang="zh-CN" sz="2000" dirty="0"/>
          </a:p>
          <a:p>
            <a:pPr>
              <a:buNone/>
            </a:pPr>
            <a:r>
              <a:rPr lang="zh-CN" altLang="en-US" sz="2000" dirty="0"/>
              <a:t>     体积小型化、形状多样化</a:t>
            </a:r>
            <a:endParaRPr lang="en-US" altLang="zh-CN" sz="2000" dirty="0"/>
          </a:p>
          <a:p>
            <a:pPr>
              <a:buNone/>
            </a:pPr>
            <a:r>
              <a:rPr lang="zh-CN" altLang="en-US" sz="2000" dirty="0"/>
              <a:t>     抗污染能力和耐久性 </a:t>
            </a:r>
            <a:endParaRPr lang="en-US" altLang="zh-CN" sz="2000" dirty="0"/>
          </a:p>
          <a:p>
            <a:pPr>
              <a:buNone/>
            </a:pPr>
            <a:r>
              <a:rPr lang="zh-CN" altLang="en-US" sz="2000" dirty="0"/>
              <a:t>     可重复使用</a:t>
            </a:r>
            <a:endParaRPr lang="en-US" altLang="zh-CN" sz="2000" dirty="0"/>
          </a:p>
          <a:p>
            <a:pPr>
              <a:buNone/>
            </a:pPr>
            <a:r>
              <a:rPr lang="zh-CN" altLang="en-US" sz="2000" dirty="0"/>
              <a:t>     穿透性和无屏障阅读</a:t>
            </a:r>
            <a:endParaRPr lang="en-US" altLang="zh-CN" sz="2000" dirty="0"/>
          </a:p>
          <a:p>
            <a:pPr>
              <a:buNone/>
            </a:pPr>
            <a:endParaRPr lang="en-US" altLang="zh-CN" dirty="0"/>
          </a:p>
          <a:p>
            <a:r>
              <a:rPr lang="zh-CN" altLang="en-US" dirty="0"/>
              <a:t>系统组成：</a:t>
            </a:r>
            <a:endParaRPr lang="en-US" altLang="zh-CN" dirty="0"/>
          </a:p>
          <a:p>
            <a:pPr>
              <a:buNone/>
            </a:pPr>
            <a:r>
              <a:rPr lang="en-US" altLang="zh-CN" dirty="0"/>
              <a:t>   </a:t>
            </a:r>
            <a:r>
              <a:rPr lang="zh-CN" altLang="en-US" sz="2000" dirty="0"/>
              <a:t>阅读器：读取设备</a:t>
            </a:r>
            <a:endParaRPr lang="en-US" altLang="zh-CN" sz="2000" dirty="0"/>
          </a:p>
          <a:p>
            <a:pPr>
              <a:buNone/>
            </a:pPr>
            <a:r>
              <a:rPr lang="en-US" altLang="zh-CN" sz="2000" dirty="0"/>
              <a:t>    </a:t>
            </a:r>
            <a:r>
              <a:rPr lang="zh-CN" altLang="en-US" sz="2000" dirty="0"/>
              <a:t>应答器：电子标签</a:t>
            </a:r>
            <a:endParaRPr lang="en-US" altLang="zh-CN" sz="2000" dirty="0"/>
          </a:p>
          <a:p>
            <a:pPr>
              <a:buNone/>
            </a:pPr>
            <a:r>
              <a:rPr lang="en-US" altLang="zh-CN" sz="2000" dirty="0"/>
              <a:t>    </a:t>
            </a:r>
            <a:r>
              <a:rPr lang="zh-CN" altLang="en-US" sz="2000" dirty="0"/>
              <a:t>应用软件系统</a:t>
            </a:r>
            <a:endParaRPr lang="en-US" altLang="zh-CN" sz="2000" dirty="0"/>
          </a:p>
          <a:p>
            <a:pPr>
              <a:buNone/>
            </a:pPr>
            <a:r>
              <a:rPr lang="zh-CN" altLang="en-US" sz="2000" dirty="0"/>
              <a:t>     </a:t>
            </a:r>
            <a:endParaRPr lang="en-US" altLang="zh-CN" sz="2000" dirty="0"/>
          </a:p>
          <a:p>
            <a:pPr>
              <a:buNone/>
            </a:pPr>
            <a:r>
              <a:rPr lang="en-US" altLang="zh-CN" sz="2000" dirty="0"/>
              <a:t>      </a:t>
            </a:r>
            <a:endParaRPr lang="zh-CN" altLang="en-US" sz="2000"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注入攻击</a:t>
            </a:r>
          </a:p>
        </p:txBody>
      </p:sp>
      <p:sp>
        <p:nvSpPr>
          <p:cNvPr id="3" name="内容占位符 2"/>
          <p:cNvSpPr>
            <a:spLocks noGrp="1"/>
          </p:cNvSpPr>
          <p:nvPr>
            <p:ph idx="1"/>
          </p:nvPr>
        </p:nvSpPr>
        <p:spPr>
          <a:xfrm>
            <a:off x="1847528" y="1295400"/>
            <a:ext cx="8460940" cy="5105400"/>
          </a:xfrm>
        </p:spPr>
        <p:txBody>
          <a:bodyPr/>
          <a:lstStyle/>
          <a:p>
            <a:pPr marL="285750" indent="-285750" algn="just">
              <a:lnSpc>
                <a:spcPct val="150000"/>
              </a:lnSpc>
              <a:buFont typeface="Wingdings" panose="05000000000000000000" pitchFamily="2" charset="2"/>
              <a:buChar char="Ø"/>
              <a:defRPr/>
            </a:pPr>
            <a:r>
              <a:rPr lang="en-US" altLang="zh-CN" sz="2000" b="1" dirty="0">
                <a:solidFill>
                  <a:srgbClr val="000000"/>
                </a:solidFill>
                <a:latin typeface="微软雅黑" pitchFamily="34" charset="-122"/>
                <a:ea typeface="微软雅黑" pitchFamily="34" charset="-122"/>
              </a:rPr>
              <a:t>SQL</a:t>
            </a:r>
            <a:r>
              <a:rPr lang="zh-CN" altLang="en-US" sz="2000" b="1" dirty="0">
                <a:solidFill>
                  <a:srgbClr val="000000"/>
                </a:solidFill>
                <a:latin typeface="微软雅黑" pitchFamily="34" charset="-122"/>
                <a:ea typeface="微软雅黑" pitchFamily="34" charset="-122"/>
              </a:rPr>
              <a:t>注入本质</a:t>
            </a:r>
            <a:endParaRPr lang="en-US" altLang="zh-CN" sz="2000" b="1" dirty="0">
              <a:solidFill>
                <a:srgbClr val="000000"/>
              </a:solidFill>
              <a:latin typeface="微软雅黑" pitchFamily="34" charset="-122"/>
              <a:ea typeface="微软雅黑" pitchFamily="34" charset="-122"/>
            </a:endParaRPr>
          </a:p>
          <a:p>
            <a:pPr marL="1200150" lvl="2" indent="-285750" algn="just">
              <a:lnSpc>
                <a:spcPct val="150000"/>
              </a:lnSpc>
              <a:buFont typeface="Wingdings" pitchFamily="2" charset="2"/>
              <a:buChar char="§"/>
              <a:defRPr/>
            </a:pPr>
            <a:r>
              <a:rPr lang="en-US" altLang="zh-CN" sz="2000" dirty="0">
                <a:solidFill>
                  <a:srgbClr val="000000"/>
                </a:solidFill>
                <a:latin typeface="微软雅黑" pitchFamily="34" charset="-122"/>
                <a:ea typeface="微软雅黑" pitchFamily="34" charset="-122"/>
              </a:rPr>
              <a:t>SQL</a:t>
            </a:r>
            <a:r>
              <a:rPr lang="zh-CN" altLang="en-US" sz="2000" dirty="0">
                <a:solidFill>
                  <a:srgbClr val="000000"/>
                </a:solidFill>
                <a:latin typeface="微软雅黑" pitchFamily="34" charset="-122"/>
                <a:ea typeface="微软雅黑" pitchFamily="34" charset="-122"/>
              </a:rPr>
              <a:t>注入漏洞的本质是把用户输入的数据当做代码来执行，违背了</a:t>
            </a:r>
            <a:r>
              <a:rPr lang="zh-CN" altLang="en-US" sz="2000" dirty="0">
                <a:solidFill>
                  <a:srgbClr val="FF0000"/>
                </a:solidFill>
                <a:latin typeface="微软雅黑" pitchFamily="34" charset="-122"/>
                <a:ea typeface="微软雅黑" pitchFamily="34" charset="-122"/>
              </a:rPr>
              <a:t>数据与代码分离</a:t>
            </a:r>
            <a:r>
              <a:rPr lang="zh-CN" altLang="en-US" sz="2000" dirty="0">
                <a:solidFill>
                  <a:srgbClr val="000000"/>
                </a:solidFill>
                <a:latin typeface="微软雅黑" pitchFamily="34" charset="-122"/>
                <a:ea typeface="微软雅黑" pitchFamily="34" charset="-122"/>
              </a:rPr>
              <a:t>的原则。</a:t>
            </a:r>
            <a:endParaRPr lang="en-US" altLang="zh-CN" sz="2000" dirty="0">
              <a:solidFill>
                <a:srgbClr val="000000"/>
              </a:solidFill>
              <a:latin typeface="微软雅黑" pitchFamily="34" charset="-122"/>
              <a:ea typeface="微软雅黑" pitchFamily="34" charset="-122"/>
            </a:endParaRPr>
          </a:p>
          <a:p>
            <a:pPr marL="1200150" lvl="2" indent="-285750" algn="just">
              <a:lnSpc>
                <a:spcPct val="150000"/>
              </a:lnSpc>
              <a:buFont typeface="Wingdings" pitchFamily="2" charset="2"/>
              <a:buChar char="§"/>
              <a:defRPr/>
            </a:pPr>
            <a:r>
              <a:rPr lang="zh-CN" altLang="en-US" sz="2000" dirty="0">
                <a:solidFill>
                  <a:srgbClr val="000000"/>
                </a:solidFill>
                <a:latin typeface="微软雅黑" pitchFamily="34" charset="-122"/>
                <a:ea typeface="微软雅黑" pitchFamily="34" charset="-122"/>
              </a:rPr>
              <a:t>可以理解为开发人员在编写</a:t>
            </a:r>
            <a:r>
              <a:rPr lang="en-US" altLang="zh-CN" sz="2000" dirty="0">
                <a:solidFill>
                  <a:srgbClr val="000000"/>
                </a:solidFill>
                <a:latin typeface="微软雅黑" pitchFamily="34" charset="-122"/>
                <a:ea typeface="微软雅黑" pitchFamily="34" charset="-122"/>
              </a:rPr>
              <a:t>Web</a:t>
            </a:r>
            <a:r>
              <a:rPr lang="zh-CN" altLang="en-US" sz="2000" dirty="0">
                <a:solidFill>
                  <a:srgbClr val="000000"/>
                </a:solidFill>
                <a:latin typeface="微软雅黑" pitchFamily="34" charset="-122"/>
                <a:ea typeface="微软雅黑" pitchFamily="34" charset="-122"/>
              </a:rPr>
              <a:t>应用程序时，没有对浏览器端提交的参数进行严格的过滤和判断。</a:t>
            </a:r>
            <a:endParaRPr lang="en-US" altLang="zh-CN" sz="2000" dirty="0">
              <a:solidFill>
                <a:srgbClr val="000000"/>
              </a:solidFill>
              <a:latin typeface="微软雅黑" pitchFamily="34" charset="-122"/>
              <a:ea typeface="微软雅黑" pitchFamily="34" charset="-122"/>
            </a:endParaRPr>
          </a:p>
          <a:p>
            <a:pPr marL="1200150" lvl="2" indent="-285750" algn="just">
              <a:lnSpc>
                <a:spcPct val="150000"/>
              </a:lnSpc>
              <a:buFont typeface="Wingdings" pitchFamily="2" charset="2"/>
              <a:buChar char="§"/>
              <a:defRPr/>
            </a:pPr>
            <a:r>
              <a:rPr lang="zh-CN" altLang="en-US" sz="2000" dirty="0">
                <a:solidFill>
                  <a:srgbClr val="000000"/>
                </a:solidFill>
                <a:latin typeface="微软雅黑" pitchFamily="34" charset="-122"/>
                <a:ea typeface="微软雅黑" pitchFamily="34" charset="-122"/>
              </a:rPr>
              <a:t>导致前端用户可以任意修改、构造、拼接、</a:t>
            </a:r>
            <a:r>
              <a:rPr lang="en-US" altLang="zh-CN" sz="2000" dirty="0">
                <a:solidFill>
                  <a:srgbClr val="000000"/>
                </a:solidFill>
                <a:latin typeface="微软雅黑" pitchFamily="34" charset="-122"/>
                <a:ea typeface="微软雅黑" pitchFamily="34" charset="-122"/>
              </a:rPr>
              <a:t>SQL</a:t>
            </a:r>
            <a:r>
              <a:rPr lang="zh-CN" altLang="en-US" sz="2000" dirty="0">
                <a:solidFill>
                  <a:srgbClr val="000000"/>
                </a:solidFill>
                <a:latin typeface="微软雅黑" pitchFamily="34" charset="-122"/>
                <a:ea typeface="微软雅黑" pitchFamily="34" charset="-122"/>
              </a:rPr>
              <a:t>查询语句，并传递至服务器端。</a:t>
            </a:r>
          </a:p>
          <a:p>
            <a:pPr lvl="1"/>
            <a:endParaRPr lang="en-US" altLang="zh-CN" dirty="0">
              <a:solidFill>
                <a:srgbClr val="FF0000"/>
              </a:solidFill>
            </a:endParaRPr>
          </a:p>
          <a:p>
            <a:pPr lvl="1"/>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val="3752101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1"/>
          <p:cNvSpPr txBox="1">
            <a:spLocks/>
          </p:cNvSpPr>
          <p:nvPr/>
        </p:nvSpPr>
        <p:spPr bwMode="auto">
          <a:xfrm>
            <a:off x="1981200" y="1371601"/>
            <a:ext cx="7823212" cy="4541675"/>
          </a:xfrm>
          <a:prstGeom prst="rect">
            <a:avLst/>
          </a:prstGeom>
          <a:noFill/>
          <a:ln w="9525">
            <a:noFill/>
            <a:miter lim="800000"/>
            <a:headEnd/>
            <a:tailEnd/>
          </a:ln>
        </p:spPr>
        <p:txBody>
          <a:bodyPr lIns="0" tIns="45717" rIns="0" bIns="45717"/>
          <a:lstStyle/>
          <a:p>
            <a:pPr marL="190500" indent="-190500">
              <a:spcBef>
                <a:spcPct val="20000"/>
              </a:spcBef>
            </a:pPr>
            <a:endParaRPr lang="en-US" altLang="zh-CN" dirty="0"/>
          </a:p>
        </p:txBody>
      </p:sp>
      <p:sp>
        <p:nvSpPr>
          <p:cNvPr id="5" name="灯片编号占位符 4"/>
          <p:cNvSpPr txBox="1">
            <a:spLocks noGrp="1"/>
          </p:cNvSpPr>
          <p:nvPr/>
        </p:nvSpPr>
        <p:spPr bwMode="auto">
          <a:xfrm>
            <a:off x="7176120" y="6146801"/>
            <a:ext cx="1219200" cy="323850"/>
          </a:xfrm>
          <a:prstGeom prst="rect">
            <a:avLst/>
          </a:prstGeom>
          <a:noFill/>
          <a:ln>
            <a:miter lim="800000"/>
            <a:headEnd/>
            <a:tailEnd/>
          </a:ln>
        </p:spPr>
        <p:txBody>
          <a:bodyPr lIns="143991" tIns="68395" rIns="91434" bIns="45717"/>
          <a:lstStyle/>
          <a:p>
            <a:pPr>
              <a:defRPr/>
            </a:pPr>
            <a:endParaRPr lang="en-US" sz="800" dirty="0">
              <a:solidFill>
                <a:schemeClr val="bg1"/>
              </a:solidFill>
              <a:cs typeface="Arial" pitchFamily="34" charset="0"/>
            </a:endParaRPr>
          </a:p>
        </p:txBody>
      </p:sp>
      <p:sp>
        <p:nvSpPr>
          <p:cNvPr id="9" name="TextBox 8"/>
          <p:cNvSpPr txBox="1"/>
          <p:nvPr/>
        </p:nvSpPr>
        <p:spPr>
          <a:xfrm>
            <a:off x="4689565" y="214290"/>
            <a:ext cx="4420226" cy="517450"/>
          </a:xfrm>
          <a:prstGeom prst="rect">
            <a:avLst/>
          </a:prstGeom>
          <a:noFill/>
        </p:spPr>
        <p:txBody>
          <a:bodyPr lIns="85725" tIns="42863" rIns="85725" bIns="42863">
            <a:spAutoFit/>
          </a:bodyPr>
          <a:lstStyle/>
          <a:p>
            <a:pPr>
              <a:defRPr/>
            </a:pPr>
            <a:r>
              <a:rPr lang="en-US" altLang="zh-CN" sz="2800" dirty="0">
                <a:solidFill>
                  <a:srgbClr val="D00000"/>
                </a:solidFill>
                <a:effectLst>
                  <a:reflection blurRad="6350" stA="55000" endA="300" endPos="45500" dir="5400000" sy="-100000" algn="bl" rotWithShape="0"/>
                </a:effectLst>
                <a:latin typeface="微软雅黑" pitchFamily="34" charset="-122"/>
                <a:ea typeface="微软雅黑" pitchFamily="34" charset="-122"/>
              </a:rPr>
              <a:t>  </a:t>
            </a:r>
            <a:endParaRPr lang="zh-CN" altLang="en-US" sz="2800" dirty="0">
              <a:solidFill>
                <a:srgbClr val="D00000"/>
              </a:solidFill>
              <a:effectLst>
                <a:reflection blurRad="6350" stA="55000" endA="300" endPos="45500" dir="5400000" sy="-100000" algn="bl" rotWithShape="0"/>
              </a:effectLst>
              <a:latin typeface="微软雅黑" pitchFamily="34" charset="-122"/>
              <a:ea typeface="微软雅黑" pitchFamily="34" charset="-122"/>
            </a:endParaRPr>
          </a:p>
        </p:txBody>
      </p:sp>
      <p:sp>
        <p:nvSpPr>
          <p:cNvPr id="52229" name="标题 35"/>
          <p:cNvSpPr>
            <a:spLocks noGrp="1"/>
          </p:cNvSpPr>
          <p:nvPr>
            <p:ph type="title"/>
          </p:nvPr>
        </p:nvSpPr>
        <p:spPr>
          <a:xfrm>
            <a:off x="1809721" y="500043"/>
            <a:ext cx="4352925" cy="504825"/>
          </a:xfrm>
        </p:spPr>
        <p:txBody>
          <a:bodyPr/>
          <a:lstStyle/>
          <a:p>
            <a:r>
              <a:rPr lang="en-US" altLang="zh-CN" sz="2600" dirty="0">
                <a:solidFill>
                  <a:srgbClr val="002060"/>
                </a:solidFill>
              </a:rPr>
              <a:t>XSS</a:t>
            </a:r>
            <a:r>
              <a:rPr lang="zh-CN" altLang="en-US" sz="2600" dirty="0">
                <a:solidFill>
                  <a:srgbClr val="002060"/>
                </a:solidFill>
              </a:rPr>
              <a:t>跨站脚本</a:t>
            </a:r>
          </a:p>
        </p:txBody>
      </p:sp>
      <p:sp>
        <p:nvSpPr>
          <p:cNvPr id="52230" name="Rectangle 8"/>
          <p:cNvSpPr>
            <a:spLocks noChangeArrowheads="1"/>
          </p:cNvSpPr>
          <p:nvPr/>
        </p:nvSpPr>
        <p:spPr bwMode="auto">
          <a:xfrm>
            <a:off x="2011363" y="1554163"/>
            <a:ext cx="8102600" cy="369326"/>
          </a:xfrm>
          <a:prstGeom prst="rect">
            <a:avLst/>
          </a:prstGeom>
          <a:noFill/>
          <a:ln w="9525">
            <a:noFill/>
            <a:miter lim="800000"/>
            <a:headEnd/>
            <a:tailEnd/>
          </a:ln>
        </p:spPr>
        <p:txBody>
          <a:bodyPr lIns="91434" tIns="45717" rIns="91434" bIns="45717">
            <a:spAutoFit/>
          </a:bodyPr>
          <a:lstStyle/>
          <a:p>
            <a:pPr marL="334963">
              <a:spcBef>
                <a:spcPts val="475"/>
              </a:spcBef>
            </a:pPr>
            <a:r>
              <a:rPr lang="zh-CN" altLang="en-US">
                <a:latin typeface="微软雅黑" pitchFamily="34" charset="-122"/>
                <a:ea typeface="微软雅黑" pitchFamily="34" charset="-122"/>
              </a:rPr>
              <a:t>    </a:t>
            </a:r>
          </a:p>
        </p:txBody>
      </p:sp>
      <p:pic>
        <p:nvPicPr>
          <p:cNvPr id="52231" name="Picture 2"/>
          <p:cNvPicPr>
            <a:picLocks noChangeAspect="1" noChangeArrowheads="1"/>
          </p:cNvPicPr>
          <p:nvPr/>
        </p:nvPicPr>
        <p:blipFill>
          <a:blip r:embed="rId3"/>
          <a:srcRect/>
          <a:stretch>
            <a:fillRect/>
          </a:stretch>
        </p:blipFill>
        <p:spPr bwMode="auto">
          <a:xfrm>
            <a:off x="2947989" y="1487489"/>
            <a:ext cx="6308725" cy="4084637"/>
          </a:xfrm>
          <a:prstGeom prst="rect">
            <a:avLst/>
          </a:prstGeom>
          <a:noFill/>
          <a:ln w="9525">
            <a:noFill/>
            <a:miter lim="800000"/>
            <a:headEnd/>
            <a:tailEnd/>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B560B4C-AE13-4F9A-A076-798EBBBDD0C1}"/>
              </a:ext>
            </a:extLst>
          </p:cNvPr>
          <p:cNvSpPr>
            <a:spLocks noGrp="1"/>
          </p:cNvSpPr>
          <p:nvPr>
            <p:ph type="title"/>
          </p:nvPr>
        </p:nvSpPr>
        <p:spPr>
          <a:xfrm>
            <a:off x="603255" y="142528"/>
            <a:ext cx="8845551" cy="838200"/>
          </a:xfrm>
        </p:spPr>
        <p:txBody>
          <a:bodyPr/>
          <a:lstStyle/>
          <a:p>
            <a:r>
              <a:rPr lang="zh-CN" altLang="en-US" dirty="0">
                <a:latin typeface="微软雅黑" pitchFamily="34" charset="-122"/>
                <a:ea typeface="微软雅黑" pitchFamily="34" charset="-122"/>
              </a:rPr>
              <a:t>等级保护工作概述：发展历程</a:t>
            </a:r>
            <a:endParaRPr lang="zh-CN" altLang="en-US" sz="2000" dirty="0">
              <a:solidFill>
                <a:srgbClr val="FF0000"/>
              </a:solidFill>
              <a:latin typeface="微软雅黑" pitchFamily="34" charset="-122"/>
              <a:ea typeface="微软雅黑" pitchFamily="34" charset="-122"/>
            </a:endParaRPr>
          </a:p>
        </p:txBody>
      </p:sp>
      <p:sp>
        <p:nvSpPr>
          <p:cNvPr id="5" name="Text Box 4">
            <a:extLst>
              <a:ext uri="{FF2B5EF4-FFF2-40B4-BE49-F238E27FC236}">
                <a16:creationId xmlns:a16="http://schemas.microsoft.com/office/drawing/2014/main" id="{EFEFE3EA-12FA-774D-AE97-3353F467C3C2}"/>
              </a:ext>
            </a:extLst>
          </p:cNvPr>
          <p:cNvSpPr txBox="1">
            <a:spLocks noChangeArrowheads="1"/>
          </p:cNvSpPr>
          <p:nvPr/>
        </p:nvSpPr>
        <p:spPr bwMode="auto">
          <a:xfrm>
            <a:off x="439650" y="1301859"/>
            <a:ext cx="11328497" cy="787523"/>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fontAlgn="auto" hangingPunct="1">
              <a:lnSpc>
                <a:spcPct val="150000"/>
              </a:lnSpc>
              <a:spcBef>
                <a:spcPct val="0"/>
              </a:spcBef>
              <a:spcAft>
                <a:spcPts val="0"/>
              </a:spcAft>
              <a:buFont typeface="Arial" panose="020B0604020202020204" pitchFamily="34" charset="0"/>
              <a:buNone/>
            </a:pPr>
            <a:r>
              <a:rPr lang="zh-CN" altLang="zh-CN" sz="1600" dirty="0">
                <a:solidFill>
                  <a:prstClr val="black"/>
                </a:solidFill>
                <a:latin typeface="+mj-ea"/>
                <a:ea typeface="+mj-ea"/>
              </a:rPr>
              <a:t>国家实行网络安全等级保护制度，对网络实施</a:t>
            </a:r>
            <a:r>
              <a:rPr lang="zh-CN" altLang="zh-CN" sz="1600" dirty="0">
                <a:solidFill>
                  <a:srgbClr val="C00000"/>
                </a:solidFill>
                <a:latin typeface="+mj-ea"/>
                <a:ea typeface="+mj-ea"/>
              </a:rPr>
              <a:t>分等级保护、分等级监管</a:t>
            </a:r>
            <a:r>
              <a:rPr lang="zh-CN" altLang="zh-CN" sz="1600" dirty="0">
                <a:solidFill>
                  <a:prstClr val="black"/>
                </a:solidFill>
                <a:latin typeface="+mj-ea"/>
                <a:ea typeface="+mj-ea"/>
              </a:rPr>
              <a:t>。</a:t>
            </a:r>
            <a:r>
              <a:rPr lang="zh-CN" altLang="en-US" sz="1600" dirty="0">
                <a:solidFill>
                  <a:prstClr val="black"/>
                </a:solidFill>
                <a:latin typeface="+mj-ea"/>
                <a:ea typeface="+mj-ea"/>
              </a:rPr>
              <a:t>等级保护制度适用于</a:t>
            </a:r>
            <a:r>
              <a:rPr lang="zh-CN" altLang="zh-CN" sz="1600" dirty="0">
                <a:solidFill>
                  <a:prstClr val="black"/>
                </a:solidFill>
                <a:latin typeface="+mj-ea"/>
                <a:ea typeface="+mj-ea"/>
              </a:rPr>
              <a:t>在</a:t>
            </a:r>
            <a:r>
              <a:rPr lang="zh-CN" altLang="zh-CN" sz="1600" dirty="0">
                <a:solidFill>
                  <a:srgbClr val="C00000"/>
                </a:solidFill>
                <a:latin typeface="+mj-ea"/>
                <a:ea typeface="+mj-ea"/>
              </a:rPr>
              <a:t>中华人民共和国境内建设、运营、维护、使用网络</a:t>
            </a:r>
            <a:r>
              <a:rPr lang="zh-CN" altLang="zh-CN" sz="1600" dirty="0">
                <a:solidFill>
                  <a:prstClr val="black"/>
                </a:solidFill>
                <a:latin typeface="+mj-ea"/>
                <a:ea typeface="+mj-ea"/>
              </a:rPr>
              <a:t>，开展网络安全等级保护工作以及监督管理</a:t>
            </a:r>
            <a:r>
              <a:rPr lang="zh-CN" altLang="en-US" sz="1600" dirty="0">
                <a:solidFill>
                  <a:prstClr val="black"/>
                </a:solidFill>
                <a:latin typeface="+mj-ea"/>
                <a:ea typeface="+mj-ea"/>
              </a:rPr>
              <a:t>，</a:t>
            </a:r>
            <a:r>
              <a:rPr lang="zh-CN" altLang="zh-CN" sz="1600" dirty="0">
                <a:solidFill>
                  <a:prstClr val="black"/>
                </a:solidFill>
                <a:latin typeface="+mj-ea"/>
                <a:ea typeface="+mj-ea"/>
              </a:rPr>
              <a:t>个人及家庭自建自用的网络除外。 </a:t>
            </a:r>
            <a:endParaRPr lang="zh-CN" altLang="en-US" sz="1600" dirty="0">
              <a:solidFill>
                <a:prstClr val="black"/>
              </a:solidFill>
              <a:latin typeface="+mj-ea"/>
              <a:ea typeface="+mj-ea"/>
            </a:endParaRPr>
          </a:p>
        </p:txBody>
      </p:sp>
      <p:sp>
        <p:nvSpPr>
          <p:cNvPr id="6" name="Oval 5">
            <a:extLst>
              <a:ext uri="{FF2B5EF4-FFF2-40B4-BE49-F238E27FC236}">
                <a16:creationId xmlns:a16="http://schemas.microsoft.com/office/drawing/2014/main" id="{89366466-6955-D44D-8A27-D8B0CD9D1F8C}"/>
              </a:ext>
            </a:extLst>
          </p:cNvPr>
          <p:cNvSpPr>
            <a:spLocks noChangeArrowheads="1"/>
          </p:cNvSpPr>
          <p:nvPr/>
        </p:nvSpPr>
        <p:spPr bwMode="auto">
          <a:xfrm>
            <a:off x="501175" y="2368346"/>
            <a:ext cx="975727" cy="891875"/>
          </a:xfrm>
          <a:prstGeom prst="ellipse">
            <a:avLst/>
          </a:prstGeom>
          <a:solidFill>
            <a:srgbClr val="00B0F0"/>
          </a:solidFill>
          <a:ln>
            <a:noFill/>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endParaRPr lang="zh-CN" altLang="en-US" sz="1200">
              <a:solidFill>
                <a:prstClr val="black"/>
              </a:solidFill>
              <a:latin typeface="+mj-ea"/>
              <a:ea typeface="+mj-ea"/>
            </a:endParaRPr>
          </a:p>
        </p:txBody>
      </p:sp>
      <p:sp>
        <p:nvSpPr>
          <p:cNvPr id="7" name="Text Box 10">
            <a:extLst>
              <a:ext uri="{FF2B5EF4-FFF2-40B4-BE49-F238E27FC236}">
                <a16:creationId xmlns:a16="http://schemas.microsoft.com/office/drawing/2014/main" id="{A0BBD270-C0E4-B844-BAD3-3F3733A3D7EC}"/>
              </a:ext>
            </a:extLst>
          </p:cNvPr>
          <p:cNvSpPr txBox="1">
            <a:spLocks noChangeArrowheads="1"/>
          </p:cNvSpPr>
          <p:nvPr/>
        </p:nvSpPr>
        <p:spPr bwMode="auto">
          <a:xfrm>
            <a:off x="274471" y="3631169"/>
            <a:ext cx="1543116" cy="276999"/>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r>
              <a:rPr lang="zh-CN" altLang="en-US" sz="1200" b="1" dirty="0">
                <a:solidFill>
                  <a:srgbClr val="4BACC6"/>
                </a:solidFill>
                <a:latin typeface="+mj-ea"/>
                <a:ea typeface="+mj-ea"/>
              </a:rPr>
              <a:t>国务院</a:t>
            </a:r>
            <a:r>
              <a:rPr lang="en-US" altLang="zh-CN" sz="1200" b="1" dirty="0">
                <a:solidFill>
                  <a:srgbClr val="4BACC6"/>
                </a:solidFill>
                <a:latin typeface="+mj-ea"/>
                <a:ea typeface="+mj-ea"/>
              </a:rPr>
              <a:t>147</a:t>
            </a:r>
            <a:r>
              <a:rPr lang="zh-CN" altLang="en-US" sz="1200" b="1" dirty="0">
                <a:solidFill>
                  <a:srgbClr val="4BACC6"/>
                </a:solidFill>
                <a:latin typeface="+mj-ea"/>
                <a:ea typeface="+mj-ea"/>
              </a:rPr>
              <a:t>号令</a:t>
            </a:r>
          </a:p>
        </p:txBody>
      </p:sp>
      <p:sp>
        <p:nvSpPr>
          <p:cNvPr id="8" name="Text Box 11">
            <a:extLst>
              <a:ext uri="{FF2B5EF4-FFF2-40B4-BE49-F238E27FC236}">
                <a16:creationId xmlns:a16="http://schemas.microsoft.com/office/drawing/2014/main" id="{790C35F3-4DE8-104F-A7CA-F9E320F47D00}"/>
              </a:ext>
            </a:extLst>
          </p:cNvPr>
          <p:cNvSpPr txBox="1">
            <a:spLocks noChangeArrowheads="1"/>
          </p:cNvSpPr>
          <p:nvPr/>
        </p:nvSpPr>
        <p:spPr bwMode="auto">
          <a:xfrm>
            <a:off x="258981" y="4063296"/>
            <a:ext cx="1458834" cy="1477328"/>
          </a:xfrm>
          <a:prstGeom prst="rect">
            <a:avLst/>
          </a:prstGeom>
          <a:noFill/>
          <a:ln>
            <a:noFill/>
          </a:ln>
        </p:spPr>
        <p:txBody>
          <a:bodyPr wrap="square">
            <a:spAutoFit/>
          </a:bodyPr>
          <a:lstStyle>
            <a:defPPr>
              <a:defRPr lang="zh-CN"/>
            </a:defPPr>
            <a:lvl1pPr eaLnBrk="1" hangingPunct="1">
              <a:buFont typeface="Arial" panose="020B0604020202020204" pitchFamily="34" charset="0"/>
              <a:buNone/>
              <a:defRPr sz="1600" b="1">
                <a:solidFill>
                  <a:schemeClr val="bg1"/>
                </a:solidFill>
                <a:ea typeface="方正兰亭黑_GBK" charset="0"/>
              </a:defRPr>
            </a:lvl1pPr>
            <a:lvl2pPr marL="742950" indent="-285750">
              <a:spcBef>
                <a:spcPct val="20000"/>
              </a:spcBef>
              <a:buFont typeface="Arial" panose="020B0604020202020204" pitchFamily="34" charset="0"/>
              <a:buChar char="–"/>
              <a:defRPr sz="22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19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6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600">
                <a:latin typeface="Calibri" panose="020F0502020204030204" pitchFamily="34" charset="0"/>
                <a:ea typeface="宋体" panose="02010600030101010101" pitchFamily="2" charset="-122"/>
              </a:defRPr>
            </a:lvl5pPr>
            <a:lvl6pPr marL="2514600" indent="-228600" defTabSz="360045" eaLnBrk="0" fontAlgn="base" hangingPunct="0">
              <a:spcBef>
                <a:spcPct val="20000"/>
              </a:spcBef>
              <a:spcAft>
                <a:spcPct val="0"/>
              </a:spcAft>
              <a:buFont typeface="Arial" panose="020B0604020202020204" pitchFamily="34" charset="0"/>
              <a:buChar char="»"/>
              <a:defRPr sz="1600">
                <a:latin typeface="Calibri" panose="020F0502020204030204" pitchFamily="34" charset="0"/>
                <a:ea typeface="宋体" panose="02010600030101010101" pitchFamily="2" charset="-122"/>
              </a:defRPr>
            </a:lvl6pPr>
            <a:lvl7pPr marL="2971800" indent="-228600" defTabSz="360045" eaLnBrk="0" fontAlgn="base" hangingPunct="0">
              <a:spcBef>
                <a:spcPct val="20000"/>
              </a:spcBef>
              <a:spcAft>
                <a:spcPct val="0"/>
              </a:spcAft>
              <a:buFont typeface="Arial" panose="020B0604020202020204" pitchFamily="34" charset="0"/>
              <a:buChar char="»"/>
              <a:defRPr sz="1600">
                <a:latin typeface="Calibri" panose="020F0502020204030204" pitchFamily="34" charset="0"/>
                <a:ea typeface="宋体" panose="02010600030101010101" pitchFamily="2" charset="-122"/>
              </a:defRPr>
            </a:lvl7pPr>
            <a:lvl8pPr marL="3429000" indent="-228600" defTabSz="360045" eaLnBrk="0" fontAlgn="base" hangingPunct="0">
              <a:spcBef>
                <a:spcPct val="20000"/>
              </a:spcBef>
              <a:spcAft>
                <a:spcPct val="0"/>
              </a:spcAft>
              <a:buFont typeface="Arial" panose="020B0604020202020204" pitchFamily="34" charset="0"/>
              <a:buChar char="»"/>
              <a:defRPr sz="1600">
                <a:latin typeface="Calibri" panose="020F0502020204030204" pitchFamily="34" charset="0"/>
                <a:ea typeface="宋体" panose="02010600030101010101" pitchFamily="2" charset="-122"/>
              </a:defRPr>
            </a:lvl8pPr>
            <a:lvl9pPr marL="3886200" indent="-228600" defTabSz="360045" eaLnBrk="0" fontAlgn="base" hangingPunct="0">
              <a:spcBef>
                <a:spcPct val="20000"/>
              </a:spcBef>
              <a:spcAft>
                <a:spcPct val="0"/>
              </a:spcAft>
              <a:buFont typeface="Arial" panose="020B0604020202020204" pitchFamily="34" charset="0"/>
              <a:buChar char="»"/>
              <a:defRPr sz="1600">
                <a:latin typeface="Calibri" panose="020F0502020204030204" pitchFamily="34" charset="0"/>
                <a:ea typeface="宋体" panose="02010600030101010101" pitchFamily="2" charset="-122"/>
              </a:defRPr>
            </a:lvl9pPr>
          </a:lstStyle>
          <a:p>
            <a:pPr marL="171450" indent="-171450" fontAlgn="auto">
              <a:lnSpc>
                <a:spcPct val="150000"/>
              </a:lnSpc>
              <a:spcBef>
                <a:spcPts val="0"/>
              </a:spcBef>
              <a:spcAft>
                <a:spcPts val="0"/>
              </a:spcAft>
              <a:buFont typeface="Wingdings" pitchFamily="2" charset="2"/>
              <a:buChar char="l"/>
            </a:pPr>
            <a:r>
              <a:rPr lang="zh-CN" altLang="en-US" sz="1200" dirty="0">
                <a:solidFill>
                  <a:prstClr val="black"/>
                </a:solidFill>
                <a:latin typeface="+mj-ea"/>
                <a:ea typeface="+mj-ea"/>
              </a:rPr>
              <a:t>第一次提出等级保护的概念；</a:t>
            </a:r>
            <a:endParaRPr lang="en-US" altLang="zh-CN" sz="1200" dirty="0">
              <a:solidFill>
                <a:prstClr val="black"/>
              </a:solidFill>
              <a:latin typeface="+mj-ea"/>
              <a:ea typeface="+mj-ea"/>
            </a:endParaRPr>
          </a:p>
          <a:p>
            <a:pPr marL="171450" indent="-171450" fontAlgn="auto">
              <a:lnSpc>
                <a:spcPct val="150000"/>
              </a:lnSpc>
              <a:spcBef>
                <a:spcPts val="0"/>
              </a:spcBef>
              <a:spcAft>
                <a:spcPts val="0"/>
              </a:spcAft>
              <a:buFont typeface="Wingdings" pitchFamily="2" charset="2"/>
              <a:buChar char="l"/>
            </a:pPr>
            <a:r>
              <a:rPr lang="zh-CN" altLang="en-US" sz="1200" dirty="0">
                <a:solidFill>
                  <a:prstClr val="black"/>
                </a:solidFill>
                <a:latin typeface="+mj-ea"/>
                <a:ea typeface="+mj-ea"/>
              </a:rPr>
              <a:t>第九条：计算机信息系统实行安全等级保护</a:t>
            </a:r>
          </a:p>
        </p:txBody>
      </p:sp>
      <p:sp>
        <p:nvSpPr>
          <p:cNvPr id="9" name="Text Box 12">
            <a:extLst>
              <a:ext uri="{FF2B5EF4-FFF2-40B4-BE49-F238E27FC236}">
                <a16:creationId xmlns:a16="http://schemas.microsoft.com/office/drawing/2014/main" id="{4B36C7D3-7881-D04D-97F5-8F19B8553ED4}"/>
              </a:ext>
            </a:extLst>
          </p:cNvPr>
          <p:cNvSpPr txBox="1">
            <a:spLocks noChangeArrowheads="1"/>
          </p:cNvSpPr>
          <p:nvPr/>
        </p:nvSpPr>
        <p:spPr bwMode="auto">
          <a:xfrm>
            <a:off x="568466" y="2659689"/>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auto" hangingPunct="1">
              <a:spcBef>
                <a:spcPct val="0"/>
              </a:spcBef>
              <a:spcAft>
                <a:spcPts val="0"/>
              </a:spcAft>
              <a:buFont typeface="Arial" panose="020B0604020202020204" pitchFamily="34" charset="0"/>
              <a:buNone/>
            </a:pPr>
            <a:r>
              <a:rPr lang="en-US" altLang="zh-CN" sz="1400" b="1" dirty="0">
                <a:solidFill>
                  <a:prstClr val="white"/>
                </a:solidFill>
                <a:latin typeface="+mj-ea"/>
                <a:ea typeface="+mj-ea"/>
              </a:rPr>
              <a:t>1994</a:t>
            </a:r>
            <a:endParaRPr lang="zh-CN" altLang="en-US" sz="1400" b="1" dirty="0">
              <a:solidFill>
                <a:prstClr val="white"/>
              </a:solidFill>
              <a:latin typeface="+mj-ea"/>
              <a:ea typeface="+mj-ea"/>
            </a:endParaRPr>
          </a:p>
        </p:txBody>
      </p:sp>
      <p:grpSp>
        <p:nvGrpSpPr>
          <p:cNvPr id="10" name="组合 9">
            <a:extLst>
              <a:ext uri="{FF2B5EF4-FFF2-40B4-BE49-F238E27FC236}">
                <a16:creationId xmlns:a16="http://schemas.microsoft.com/office/drawing/2014/main" id="{8946E835-D61D-4A4B-BC7F-6B59CA08677F}"/>
              </a:ext>
            </a:extLst>
          </p:cNvPr>
          <p:cNvGrpSpPr/>
          <p:nvPr/>
        </p:nvGrpSpPr>
        <p:grpSpPr>
          <a:xfrm>
            <a:off x="1971675" y="2372894"/>
            <a:ext cx="1721111" cy="3178774"/>
            <a:chOff x="1757450" y="2410994"/>
            <a:chExt cx="1721111" cy="3178774"/>
          </a:xfrm>
        </p:grpSpPr>
        <p:sp>
          <p:nvSpPr>
            <p:cNvPr id="11" name="Oval 6">
              <a:extLst>
                <a:ext uri="{FF2B5EF4-FFF2-40B4-BE49-F238E27FC236}">
                  <a16:creationId xmlns:a16="http://schemas.microsoft.com/office/drawing/2014/main" id="{040D8D59-AD49-A047-90FC-092EDC338AB5}"/>
                </a:ext>
              </a:extLst>
            </p:cNvPr>
            <p:cNvSpPr>
              <a:spLocks noChangeArrowheads="1"/>
            </p:cNvSpPr>
            <p:nvPr/>
          </p:nvSpPr>
          <p:spPr bwMode="auto">
            <a:xfrm>
              <a:off x="1943431" y="2410994"/>
              <a:ext cx="975727" cy="891875"/>
            </a:xfrm>
            <a:prstGeom prst="ellipse">
              <a:avLst/>
            </a:prstGeom>
            <a:solidFill>
              <a:srgbClr val="E6883C"/>
            </a:solidFill>
            <a:ln>
              <a:noFill/>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endParaRPr lang="zh-CN" altLang="en-US" sz="1200">
                <a:solidFill>
                  <a:prstClr val="black"/>
                </a:solidFill>
                <a:latin typeface="+mj-ea"/>
                <a:ea typeface="+mj-ea"/>
              </a:endParaRPr>
            </a:p>
          </p:txBody>
        </p:sp>
        <p:sp>
          <p:nvSpPr>
            <p:cNvPr id="12" name="Text Box 13">
              <a:extLst>
                <a:ext uri="{FF2B5EF4-FFF2-40B4-BE49-F238E27FC236}">
                  <a16:creationId xmlns:a16="http://schemas.microsoft.com/office/drawing/2014/main" id="{43C98987-75E8-1A49-A6CA-74A8607CC857}"/>
                </a:ext>
              </a:extLst>
            </p:cNvPr>
            <p:cNvSpPr txBox="1">
              <a:spLocks noChangeArrowheads="1"/>
            </p:cNvSpPr>
            <p:nvPr/>
          </p:nvSpPr>
          <p:spPr bwMode="auto">
            <a:xfrm>
              <a:off x="2008473" y="2696233"/>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auto" hangingPunct="1">
                <a:spcBef>
                  <a:spcPct val="0"/>
                </a:spcBef>
                <a:spcAft>
                  <a:spcPts val="0"/>
                </a:spcAft>
                <a:buFont typeface="Arial" panose="020B0604020202020204" pitchFamily="34" charset="0"/>
                <a:buNone/>
              </a:pPr>
              <a:r>
                <a:rPr lang="en-US" altLang="zh-CN" sz="1400" b="1" dirty="0">
                  <a:solidFill>
                    <a:prstClr val="white"/>
                  </a:solidFill>
                  <a:latin typeface="+mj-ea"/>
                  <a:ea typeface="+mj-ea"/>
                  <a:sym typeface="Arial" panose="020B0604020202020204" pitchFamily="34" charset="0"/>
                </a:rPr>
                <a:t>1999</a:t>
              </a:r>
              <a:endParaRPr lang="zh-CN" altLang="en-US" sz="1400" b="1" dirty="0">
                <a:solidFill>
                  <a:prstClr val="white"/>
                </a:solidFill>
                <a:latin typeface="+mj-ea"/>
                <a:ea typeface="+mj-ea"/>
                <a:sym typeface="Arial" panose="020B0604020202020204" pitchFamily="34" charset="0"/>
              </a:endParaRPr>
            </a:p>
          </p:txBody>
        </p:sp>
        <p:sp>
          <p:nvSpPr>
            <p:cNvPr id="13" name="Text Box 14">
              <a:extLst>
                <a:ext uri="{FF2B5EF4-FFF2-40B4-BE49-F238E27FC236}">
                  <a16:creationId xmlns:a16="http://schemas.microsoft.com/office/drawing/2014/main" id="{664078BD-4D6D-2C41-9410-3D2D91C75511}"/>
                </a:ext>
              </a:extLst>
            </p:cNvPr>
            <p:cNvSpPr txBox="1">
              <a:spLocks noChangeArrowheads="1"/>
            </p:cNvSpPr>
            <p:nvPr/>
          </p:nvSpPr>
          <p:spPr bwMode="auto">
            <a:xfrm>
              <a:off x="1935445" y="3671005"/>
              <a:ext cx="1543116" cy="276999"/>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r>
                <a:rPr lang="en-US" altLang="zh-CN" sz="1200" b="1" dirty="0">
                  <a:solidFill>
                    <a:srgbClr val="E6883C"/>
                  </a:solidFill>
                  <a:latin typeface="+mj-ea"/>
                  <a:ea typeface="+mj-ea"/>
                  <a:cs typeface="微软雅黑" panose="020B0503020204020204" pitchFamily="34" charset="-122"/>
                </a:rPr>
                <a:t>GB</a:t>
              </a:r>
              <a:r>
                <a:rPr lang="zh-CN" altLang="en-US" sz="1200" b="1" dirty="0">
                  <a:solidFill>
                    <a:srgbClr val="E6883C"/>
                  </a:solidFill>
                  <a:latin typeface="+mj-ea"/>
                  <a:ea typeface="+mj-ea"/>
                  <a:cs typeface="微软雅黑" panose="020B0503020204020204" pitchFamily="34" charset="-122"/>
                </a:rPr>
                <a:t> </a:t>
              </a:r>
              <a:r>
                <a:rPr lang="en-US" altLang="zh-CN" sz="1200" b="1" dirty="0">
                  <a:solidFill>
                    <a:srgbClr val="E6883C"/>
                  </a:solidFill>
                  <a:latin typeface="+mj-ea"/>
                  <a:ea typeface="+mj-ea"/>
                  <a:cs typeface="微软雅黑" panose="020B0503020204020204" pitchFamily="34" charset="-122"/>
                </a:rPr>
                <a:t>17859</a:t>
              </a:r>
              <a:endParaRPr lang="zh-CN" altLang="en-US" sz="1200" b="1" dirty="0">
                <a:solidFill>
                  <a:srgbClr val="E6883C"/>
                </a:solidFill>
                <a:latin typeface="+mj-ea"/>
                <a:ea typeface="+mj-ea"/>
                <a:cs typeface="微软雅黑" panose="020B0503020204020204" pitchFamily="34" charset="-122"/>
              </a:endParaRPr>
            </a:p>
          </p:txBody>
        </p:sp>
        <p:sp>
          <p:nvSpPr>
            <p:cNvPr id="14" name="Text Box 15">
              <a:extLst>
                <a:ext uri="{FF2B5EF4-FFF2-40B4-BE49-F238E27FC236}">
                  <a16:creationId xmlns:a16="http://schemas.microsoft.com/office/drawing/2014/main" id="{ADE952FB-0A76-D645-A03E-3072C505203D}"/>
                </a:ext>
              </a:extLst>
            </p:cNvPr>
            <p:cNvSpPr txBox="1">
              <a:spLocks noChangeArrowheads="1"/>
            </p:cNvSpPr>
            <p:nvPr/>
          </p:nvSpPr>
          <p:spPr bwMode="auto">
            <a:xfrm>
              <a:off x="1757450" y="4112440"/>
              <a:ext cx="1301566" cy="1477328"/>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lnSpc>
                  <a:spcPct val="150000"/>
                </a:lnSpc>
                <a:spcBef>
                  <a:spcPct val="0"/>
                </a:spcBef>
                <a:spcAft>
                  <a:spcPts val="0"/>
                </a:spcAft>
                <a:buFont typeface="Arial" panose="020B0604020202020204" pitchFamily="34" charset="0"/>
                <a:buNone/>
              </a:pPr>
              <a:r>
                <a:rPr lang="zh-CN" altLang="en-US" sz="1200" b="1" dirty="0">
                  <a:solidFill>
                    <a:prstClr val="black"/>
                  </a:solidFill>
                  <a:latin typeface="+mj-ea"/>
                  <a:ea typeface="+mj-ea"/>
                </a:rPr>
                <a:t>强制性标准：规定了我国计算机信息系统安全保护能力的五个等级。</a:t>
              </a:r>
              <a:endParaRPr lang="en-US" altLang="zh-CN" sz="1200" b="1" dirty="0">
                <a:solidFill>
                  <a:prstClr val="black"/>
                </a:solidFill>
                <a:latin typeface="+mj-ea"/>
                <a:ea typeface="+mj-ea"/>
              </a:endParaRPr>
            </a:p>
          </p:txBody>
        </p:sp>
      </p:grpSp>
      <p:grpSp>
        <p:nvGrpSpPr>
          <p:cNvPr id="15" name="组合 14">
            <a:extLst>
              <a:ext uri="{FF2B5EF4-FFF2-40B4-BE49-F238E27FC236}">
                <a16:creationId xmlns:a16="http://schemas.microsoft.com/office/drawing/2014/main" id="{EA2EDF27-431E-FC46-A35A-AF9FF616A2D3}"/>
              </a:ext>
            </a:extLst>
          </p:cNvPr>
          <p:cNvGrpSpPr/>
          <p:nvPr/>
        </p:nvGrpSpPr>
        <p:grpSpPr>
          <a:xfrm>
            <a:off x="5209758" y="2442282"/>
            <a:ext cx="1627201" cy="2564453"/>
            <a:chOff x="3789917" y="2410993"/>
            <a:chExt cx="1627201" cy="2564453"/>
          </a:xfrm>
        </p:grpSpPr>
        <p:sp>
          <p:nvSpPr>
            <p:cNvPr id="16" name="Oval 7">
              <a:extLst>
                <a:ext uri="{FF2B5EF4-FFF2-40B4-BE49-F238E27FC236}">
                  <a16:creationId xmlns:a16="http://schemas.microsoft.com/office/drawing/2014/main" id="{4D6EA398-04C9-2A4C-B46F-A5E9AF89C825}"/>
                </a:ext>
              </a:extLst>
            </p:cNvPr>
            <p:cNvSpPr>
              <a:spLocks noChangeArrowheads="1"/>
            </p:cNvSpPr>
            <p:nvPr/>
          </p:nvSpPr>
          <p:spPr bwMode="auto">
            <a:xfrm>
              <a:off x="4106263" y="2410993"/>
              <a:ext cx="975727" cy="891875"/>
            </a:xfrm>
            <a:prstGeom prst="ellipse">
              <a:avLst/>
            </a:prstGeom>
            <a:solidFill>
              <a:srgbClr val="1F497D"/>
            </a:solidFill>
            <a:ln>
              <a:noFill/>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C0504D"/>
                </a:solidFill>
                <a:effectLst/>
                <a:uLnTx/>
                <a:uFillTx/>
                <a:latin typeface="+mj-ea"/>
                <a:ea typeface="+mj-ea"/>
                <a:sym typeface="Calibri" panose="020F0502020204030204" pitchFamily="34" charset="0"/>
              </a:endParaRPr>
            </a:p>
          </p:txBody>
        </p:sp>
        <p:sp>
          <p:nvSpPr>
            <p:cNvPr id="17" name="Text Box 16">
              <a:extLst>
                <a:ext uri="{FF2B5EF4-FFF2-40B4-BE49-F238E27FC236}">
                  <a16:creationId xmlns:a16="http://schemas.microsoft.com/office/drawing/2014/main" id="{A97622D7-6852-B04F-9353-C50C65CEF8C2}"/>
                </a:ext>
              </a:extLst>
            </p:cNvPr>
            <p:cNvSpPr txBox="1">
              <a:spLocks noChangeArrowheads="1"/>
            </p:cNvSpPr>
            <p:nvPr/>
          </p:nvSpPr>
          <p:spPr bwMode="auto">
            <a:xfrm>
              <a:off x="4173554" y="2696233"/>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prstClr val="white"/>
                  </a:solidFill>
                  <a:effectLst/>
                  <a:uLnTx/>
                  <a:uFillTx/>
                  <a:latin typeface="+mj-ea"/>
                  <a:ea typeface="+mj-ea"/>
                  <a:sym typeface="Arial" panose="020B0604020202020204" pitchFamily="34" charset="0"/>
                </a:rPr>
                <a:t>2004</a:t>
              </a:r>
              <a:endParaRPr kumimoji="0" lang="zh-CN" altLang="en-US" sz="1400" b="1" i="0" u="none" strike="noStrike" kern="0" cap="none" spc="0" normalizeH="0" baseline="0" noProof="0" dirty="0">
                <a:ln>
                  <a:noFill/>
                </a:ln>
                <a:solidFill>
                  <a:prstClr val="white"/>
                </a:solidFill>
                <a:effectLst/>
                <a:uLnTx/>
                <a:uFillTx/>
                <a:latin typeface="+mj-ea"/>
                <a:ea typeface="+mj-ea"/>
                <a:sym typeface="Arial" panose="020B0604020202020204" pitchFamily="34" charset="0"/>
              </a:endParaRPr>
            </a:p>
          </p:txBody>
        </p:sp>
        <p:sp>
          <p:nvSpPr>
            <p:cNvPr id="18" name="Text Box 17">
              <a:extLst>
                <a:ext uri="{FF2B5EF4-FFF2-40B4-BE49-F238E27FC236}">
                  <a16:creationId xmlns:a16="http://schemas.microsoft.com/office/drawing/2014/main" id="{7E8A2C4F-7C3D-1047-B341-8DF9BFD03988}"/>
                </a:ext>
              </a:extLst>
            </p:cNvPr>
            <p:cNvSpPr txBox="1">
              <a:spLocks noChangeArrowheads="1"/>
            </p:cNvSpPr>
            <p:nvPr/>
          </p:nvSpPr>
          <p:spPr bwMode="auto">
            <a:xfrm>
              <a:off x="3789917" y="3656569"/>
              <a:ext cx="1627201" cy="258532"/>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90000"/>
                </a:lnSpc>
                <a:spcBef>
                  <a:spcPct val="20000"/>
                </a:spcBef>
                <a:spcAft>
                  <a:spcPts val="0"/>
                </a:spcAft>
                <a:buClrTx/>
                <a:buSzTx/>
                <a:buFont typeface="Wingdings" pitchFamily="2" charset="2"/>
                <a:buNone/>
                <a:tabLst/>
                <a:defRPr/>
              </a:pPr>
              <a:r>
                <a:rPr kumimoji="0" lang="zh-CN" altLang="en-US" sz="1200" b="1" i="0" u="none" strike="noStrike" kern="0" cap="none" spc="0" normalizeH="0" baseline="0" noProof="0" dirty="0">
                  <a:ln>
                    <a:noFill/>
                  </a:ln>
                  <a:solidFill>
                    <a:srgbClr val="1F497D"/>
                  </a:solidFill>
                  <a:effectLst/>
                  <a:uLnTx/>
                  <a:uFillTx/>
                  <a:latin typeface="+mj-ea"/>
                  <a:ea typeface="+mj-ea"/>
                  <a:sym typeface="Calibri" panose="020F0502020204030204" pitchFamily="34" charset="0"/>
                </a:rPr>
                <a:t>公通字</a:t>
              </a:r>
              <a:r>
                <a:rPr kumimoji="0" lang="en-US" altLang="zh-CN" sz="1200" b="1" i="0" u="none" strike="noStrike" kern="0" cap="none" spc="0" normalizeH="0" baseline="0" noProof="0" dirty="0">
                  <a:ln>
                    <a:noFill/>
                  </a:ln>
                  <a:solidFill>
                    <a:srgbClr val="1F497D"/>
                  </a:solidFill>
                  <a:effectLst/>
                  <a:uLnTx/>
                  <a:uFillTx/>
                  <a:latin typeface="+mj-ea"/>
                  <a:ea typeface="+mj-ea"/>
                  <a:sym typeface="Calibri" panose="020F0502020204030204" pitchFamily="34" charset="0"/>
                </a:rPr>
                <a:t>[2004]66</a:t>
              </a:r>
              <a:r>
                <a:rPr kumimoji="0" lang="zh-CN" altLang="en-US" sz="1200" b="1" i="0" u="none" strike="noStrike" kern="0" cap="none" spc="0" normalizeH="0" baseline="0" noProof="0" dirty="0">
                  <a:ln>
                    <a:noFill/>
                  </a:ln>
                  <a:solidFill>
                    <a:srgbClr val="1F497D"/>
                  </a:solidFill>
                  <a:effectLst/>
                  <a:uLnTx/>
                  <a:uFillTx/>
                  <a:latin typeface="+mj-ea"/>
                  <a:ea typeface="+mj-ea"/>
                  <a:sym typeface="Calibri" panose="020F0502020204030204" pitchFamily="34" charset="0"/>
                </a:rPr>
                <a:t>号文</a:t>
              </a:r>
            </a:p>
          </p:txBody>
        </p:sp>
        <p:sp>
          <p:nvSpPr>
            <p:cNvPr id="19" name="Text Box 18">
              <a:extLst>
                <a:ext uri="{FF2B5EF4-FFF2-40B4-BE49-F238E27FC236}">
                  <a16:creationId xmlns:a16="http://schemas.microsoft.com/office/drawing/2014/main" id="{2205BD7C-C493-3D44-8594-6EAF9758ACF8}"/>
                </a:ext>
              </a:extLst>
            </p:cNvPr>
            <p:cNvSpPr txBox="1">
              <a:spLocks noChangeArrowheads="1"/>
            </p:cNvSpPr>
            <p:nvPr/>
          </p:nvSpPr>
          <p:spPr bwMode="auto">
            <a:xfrm>
              <a:off x="3895862" y="4052116"/>
              <a:ext cx="1293315" cy="923330"/>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150000"/>
                </a:lnSpc>
                <a:spcBef>
                  <a:spcPct val="0"/>
                </a:spcBef>
                <a:spcAft>
                  <a:spcPts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进一步明确了信息安全等级保护制度的基本内容</a:t>
              </a:r>
              <a:endPar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endParaRPr>
            </a:p>
          </p:txBody>
        </p:sp>
      </p:grpSp>
      <p:grpSp>
        <p:nvGrpSpPr>
          <p:cNvPr id="20" name="组合 19">
            <a:extLst>
              <a:ext uri="{FF2B5EF4-FFF2-40B4-BE49-F238E27FC236}">
                <a16:creationId xmlns:a16="http://schemas.microsoft.com/office/drawing/2014/main" id="{610AC0C2-C27B-CF47-AF4A-55E174AA37DF}"/>
              </a:ext>
            </a:extLst>
          </p:cNvPr>
          <p:cNvGrpSpPr/>
          <p:nvPr/>
        </p:nvGrpSpPr>
        <p:grpSpPr>
          <a:xfrm>
            <a:off x="6839038" y="2457927"/>
            <a:ext cx="1730926" cy="3618685"/>
            <a:chOff x="6321438" y="2470627"/>
            <a:chExt cx="1730926" cy="3618685"/>
          </a:xfrm>
        </p:grpSpPr>
        <p:sp>
          <p:nvSpPr>
            <p:cNvPr id="21" name="Oval 8">
              <a:extLst>
                <a:ext uri="{FF2B5EF4-FFF2-40B4-BE49-F238E27FC236}">
                  <a16:creationId xmlns:a16="http://schemas.microsoft.com/office/drawing/2014/main" id="{7D15E6D4-4DEC-9148-8A6D-B0F406574088}"/>
                </a:ext>
              </a:extLst>
            </p:cNvPr>
            <p:cNvSpPr>
              <a:spLocks noChangeArrowheads="1"/>
            </p:cNvSpPr>
            <p:nvPr/>
          </p:nvSpPr>
          <p:spPr bwMode="auto">
            <a:xfrm>
              <a:off x="6656778" y="2470627"/>
              <a:ext cx="975727" cy="891875"/>
            </a:xfrm>
            <a:prstGeom prst="ellipse">
              <a:avLst/>
            </a:prstGeom>
            <a:solidFill>
              <a:srgbClr val="7030A0"/>
            </a:solidFill>
            <a:ln>
              <a:noFill/>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endParaRPr lang="zh-CN" altLang="en-US" sz="1200">
                <a:solidFill>
                  <a:prstClr val="black"/>
                </a:solidFill>
                <a:latin typeface="+mj-ea"/>
                <a:ea typeface="+mj-ea"/>
              </a:endParaRPr>
            </a:p>
          </p:txBody>
        </p:sp>
        <p:sp>
          <p:nvSpPr>
            <p:cNvPr id="22" name="Text Box 19">
              <a:extLst>
                <a:ext uri="{FF2B5EF4-FFF2-40B4-BE49-F238E27FC236}">
                  <a16:creationId xmlns:a16="http://schemas.microsoft.com/office/drawing/2014/main" id="{FE4D6098-180E-A74C-924F-D4BCE32C316B}"/>
                </a:ext>
              </a:extLst>
            </p:cNvPr>
            <p:cNvSpPr txBox="1">
              <a:spLocks noChangeArrowheads="1"/>
            </p:cNvSpPr>
            <p:nvPr/>
          </p:nvSpPr>
          <p:spPr bwMode="auto">
            <a:xfrm>
              <a:off x="6724069" y="2755867"/>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auto" hangingPunct="1">
                <a:spcBef>
                  <a:spcPct val="0"/>
                </a:spcBef>
                <a:spcAft>
                  <a:spcPts val="0"/>
                </a:spcAft>
                <a:buFont typeface="Arial" panose="020B0604020202020204" pitchFamily="34" charset="0"/>
                <a:buNone/>
              </a:pPr>
              <a:r>
                <a:rPr lang="en-US" altLang="zh-CN" sz="1400" b="1" dirty="0">
                  <a:solidFill>
                    <a:prstClr val="white"/>
                  </a:solidFill>
                  <a:latin typeface="+mj-ea"/>
                  <a:ea typeface="+mj-ea"/>
                  <a:sym typeface="Arial" panose="020B0604020202020204" pitchFamily="34" charset="0"/>
                </a:rPr>
                <a:t>2007</a:t>
              </a:r>
              <a:endParaRPr lang="zh-CN" altLang="en-US" sz="1400" b="1" dirty="0">
                <a:solidFill>
                  <a:prstClr val="white"/>
                </a:solidFill>
                <a:latin typeface="+mj-ea"/>
                <a:ea typeface="+mj-ea"/>
                <a:sym typeface="Arial" panose="020B0604020202020204" pitchFamily="34" charset="0"/>
              </a:endParaRPr>
            </a:p>
          </p:txBody>
        </p:sp>
        <p:sp>
          <p:nvSpPr>
            <p:cNvPr id="23" name="Text Box 20">
              <a:extLst>
                <a:ext uri="{FF2B5EF4-FFF2-40B4-BE49-F238E27FC236}">
                  <a16:creationId xmlns:a16="http://schemas.microsoft.com/office/drawing/2014/main" id="{6A9FA9E8-BE47-484E-AE99-8E874E4CB97E}"/>
                </a:ext>
              </a:extLst>
            </p:cNvPr>
            <p:cNvSpPr txBox="1">
              <a:spLocks noChangeArrowheads="1"/>
            </p:cNvSpPr>
            <p:nvPr/>
          </p:nvSpPr>
          <p:spPr bwMode="auto">
            <a:xfrm>
              <a:off x="6382860" y="3728903"/>
              <a:ext cx="1669504" cy="276999"/>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r>
                <a:rPr lang="zh-CN" altLang="en-US" sz="1200" b="1" dirty="0">
                  <a:solidFill>
                    <a:srgbClr val="7030A0"/>
                  </a:solidFill>
                  <a:latin typeface="+mj-ea"/>
                  <a:ea typeface="+mj-ea"/>
                </a:rPr>
                <a:t>公通字［</a:t>
              </a:r>
              <a:r>
                <a:rPr lang="en-US" altLang="zh-CN" sz="1200" b="1" dirty="0">
                  <a:solidFill>
                    <a:srgbClr val="7030A0"/>
                  </a:solidFill>
                  <a:latin typeface="+mj-ea"/>
                  <a:ea typeface="+mj-ea"/>
                </a:rPr>
                <a:t>2007</a:t>
              </a:r>
              <a:r>
                <a:rPr lang="zh-CN" altLang="en-US" sz="1200" b="1" dirty="0">
                  <a:solidFill>
                    <a:srgbClr val="7030A0"/>
                  </a:solidFill>
                  <a:latin typeface="+mj-ea"/>
                  <a:ea typeface="+mj-ea"/>
                </a:rPr>
                <a:t>］</a:t>
              </a:r>
              <a:r>
                <a:rPr lang="en-US" altLang="zh-CN" sz="1200" b="1" dirty="0">
                  <a:solidFill>
                    <a:srgbClr val="7030A0"/>
                  </a:solidFill>
                  <a:latin typeface="+mj-ea"/>
                  <a:ea typeface="+mj-ea"/>
                </a:rPr>
                <a:t>43</a:t>
              </a:r>
              <a:r>
                <a:rPr lang="zh-CN" altLang="en-US" sz="1200" b="1" dirty="0">
                  <a:solidFill>
                    <a:srgbClr val="7030A0"/>
                  </a:solidFill>
                  <a:latin typeface="+mj-ea"/>
                  <a:ea typeface="+mj-ea"/>
                </a:rPr>
                <a:t>号 </a:t>
              </a:r>
            </a:p>
          </p:txBody>
        </p:sp>
        <p:sp>
          <p:nvSpPr>
            <p:cNvPr id="24" name="Text Box 21">
              <a:extLst>
                <a:ext uri="{FF2B5EF4-FFF2-40B4-BE49-F238E27FC236}">
                  <a16:creationId xmlns:a16="http://schemas.microsoft.com/office/drawing/2014/main" id="{2D2B2A0D-BCE0-B645-8816-C68536A0D718}"/>
                </a:ext>
              </a:extLst>
            </p:cNvPr>
            <p:cNvSpPr txBox="1">
              <a:spLocks noChangeArrowheads="1"/>
            </p:cNvSpPr>
            <p:nvPr/>
          </p:nvSpPr>
          <p:spPr bwMode="auto">
            <a:xfrm>
              <a:off x="6321438" y="4057987"/>
              <a:ext cx="1585530" cy="2031325"/>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171450" indent="-171450" eaLnBrk="1" fontAlgn="auto" hangingPunct="1">
                <a:lnSpc>
                  <a:spcPct val="150000"/>
                </a:lnSpc>
                <a:spcBef>
                  <a:spcPct val="0"/>
                </a:spcBef>
                <a:spcAft>
                  <a:spcPts val="0"/>
                </a:spcAft>
                <a:buFont typeface="Wingdings" pitchFamily="2" charset="2"/>
                <a:buChar char="l"/>
              </a:pPr>
              <a:r>
                <a:rPr lang="zh-CN" altLang="en-US" sz="1200" b="1" dirty="0">
                  <a:solidFill>
                    <a:prstClr val="black"/>
                  </a:solidFill>
                  <a:latin typeface="+mj-ea"/>
                  <a:ea typeface="+mj-ea"/>
                </a:rPr>
                <a:t>等级保护管理办法发布，明确如何建设、如何监管和如何选择服务商等；</a:t>
              </a:r>
              <a:endParaRPr lang="en-US" altLang="zh-CN" sz="1200" b="1" dirty="0">
                <a:solidFill>
                  <a:prstClr val="black"/>
                </a:solidFill>
                <a:latin typeface="+mj-ea"/>
                <a:ea typeface="+mj-ea"/>
              </a:endParaRPr>
            </a:p>
            <a:p>
              <a:pPr marL="171450" indent="-171450" eaLnBrk="1" fontAlgn="auto" hangingPunct="1">
                <a:lnSpc>
                  <a:spcPct val="150000"/>
                </a:lnSpc>
                <a:spcBef>
                  <a:spcPct val="0"/>
                </a:spcBef>
                <a:spcAft>
                  <a:spcPts val="0"/>
                </a:spcAft>
                <a:buFont typeface="Wingdings" pitchFamily="2" charset="2"/>
                <a:buChar char="l"/>
              </a:pPr>
              <a:r>
                <a:rPr lang="zh-CN" altLang="zh-CN" sz="1200" b="1" dirty="0">
                  <a:solidFill>
                    <a:prstClr val="black"/>
                  </a:solidFill>
                  <a:latin typeface="+mj-ea"/>
                  <a:ea typeface="+mj-ea"/>
                </a:rPr>
                <a:t>为开展信息安全等级保护工作提供了规范保障 </a:t>
              </a:r>
              <a:endParaRPr lang="zh-CN" altLang="en-US" sz="1200" b="1" dirty="0">
                <a:solidFill>
                  <a:prstClr val="black"/>
                </a:solidFill>
                <a:latin typeface="+mj-ea"/>
                <a:ea typeface="+mj-ea"/>
              </a:endParaRPr>
            </a:p>
          </p:txBody>
        </p:sp>
      </p:grpSp>
      <p:grpSp>
        <p:nvGrpSpPr>
          <p:cNvPr id="25" name="组合 24">
            <a:extLst>
              <a:ext uri="{FF2B5EF4-FFF2-40B4-BE49-F238E27FC236}">
                <a16:creationId xmlns:a16="http://schemas.microsoft.com/office/drawing/2014/main" id="{6F22ECA4-5A31-2B48-9E0D-9E77F5C841E3}"/>
              </a:ext>
            </a:extLst>
          </p:cNvPr>
          <p:cNvGrpSpPr/>
          <p:nvPr/>
        </p:nvGrpSpPr>
        <p:grpSpPr>
          <a:xfrm>
            <a:off x="8602153" y="2487154"/>
            <a:ext cx="1720916" cy="2780551"/>
            <a:chOff x="10374425" y="2420342"/>
            <a:chExt cx="1720916" cy="2780551"/>
          </a:xfrm>
        </p:grpSpPr>
        <p:sp>
          <p:nvSpPr>
            <p:cNvPr id="26" name="Oval 9">
              <a:extLst>
                <a:ext uri="{FF2B5EF4-FFF2-40B4-BE49-F238E27FC236}">
                  <a16:creationId xmlns:a16="http://schemas.microsoft.com/office/drawing/2014/main" id="{480F0B0C-680A-6A43-A0EB-3EEB4D859192}"/>
                </a:ext>
              </a:extLst>
            </p:cNvPr>
            <p:cNvSpPr>
              <a:spLocks noChangeArrowheads="1"/>
            </p:cNvSpPr>
            <p:nvPr/>
          </p:nvSpPr>
          <p:spPr bwMode="auto">
            <a:xfrm>
              <a:off x="10533100" y="2420342"/>
              <a:ext cx="975727" cy="891875"/>
            </a:xfrm>
            <a:prstGeom prst="ellipse">
              <a:avLst/>
            </a:prstGeom>
            <a:solidFill>
              <a:srgbClr val="FF0000"/>
            </a:solidFill>
            <a:ln w="9525">
              <a:noFill/>
              <a:round/>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endParaRPr lang="zh-CN" altLang="en-US" sz="1200">
                <a:solidFill>
                  <a:prstClr val="black"/>
                </a:solidFill>
                <a:latin typeface="+mj-ea"/>
                <a:ea typeface="+mj-ea"/>
              </a:endParaRPr>
            </a:p>
          </p:txBody>
        </p:sp>
        <p:sp>
          <p:nvSpPr>
            <p:cNvPr id="27" name="Text Box 22">
              <a:extLst>
                <a:ext uri="{FF2B5EF4-FFF2-40B4-BE49-F238E27FC236}">
                  <a16:creationId xmlns:a16="http://schemas.microsoft.com/office/drawing/2014/main" id="{A54D1959-AC7F-3942-84B3-1A88E453F6C0}"/>
                </a:ext>
              </a:extLst>
            </p:cNvPr>
            <p:cNvSpPr txBox="1">
              <a:spLocks noChangeArrowheads="1"/>
            </p:cNvSpPr>
            <p:nvPr/>
          </p:nvSpPr>
          <p:spPr bwMode="auto">
            <a:xfrm>
              <a:off x="10600391" y="2711144"/>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auto" hangingPunct="1">
                <a:spcBef>
                  <a:spcPct val="0"/>
                </a:spcBef>
                <a:spcAft>
                  <a:spcPts val="0"/>
                </a:spcAft>
                <a:buFont typeface="Arial" panose="020B0604020202020204" pitchFamily="34" charset="0"/>
                <a:buNone/>
              </a:pPr>
              <a:r>
                <a:rPr lang="en-US" altLang="zh-CN" sz="1400" b="1" dirty="0">
                  <a:solidFill>
                    <a:prstClr val="white"/>
                  </a:solidFill>
                  <a:latin typeface="+mj-ea"/>
                  <a:ea typeface="+mj-ea"/>
                  <a:sym typeface="Arial" panose="020B0604020202020204" pitchFamily="34" charset="0"/>
                </a:rPr>
                <a:t>2017</a:t>
              </a:r>
              <a:endParaRPr lang="zh-CN" altLang="en-US" sz="1400" b="1" dirty="0">
                <a:solidFill>
                  <a:prstClr val="white"/>
                </a:solidFill>
                <a:latin typeface="+mj-ea"/>
                <a:ea typeface="+mj-ea"/>
                <a:sym typeface="Arial" panose="020B0604020202020204" pitchFamily="34" charset="0"/>
              </a:endParaRPr>
            </a:p>
          </p:txBody>
        </p:sp>
        <p:sp>
          <p:nvSpPr>
            <p:cNvPr id="28" name="Text Box 23">
              <a:extLst>
                <a:ext uri="{FF2B5EF4-FFF2-40B4-BE49-F238E27FC236}">
                  <a16:creationId xmlns:a16="http://schemas.microsoft.com/office/drawing/2014/main" id="{7587E571-CA20-234F-9879-351639A0AB27}"/>
                </a:ext>
              </a:extLst>
            </p:cNvPr>
            <p:cNvSpPr txBox="1">
              <a:spLocks noChangeArrowheads="1"/>
            </p:cNvSpPr>
            <p:nvPr/>
          </p:nvSpPr>
          <p:spPr bwMode="auto">
            <a:xfrm>
              <a:off x="10552225" y="3656417"/>
              <a:ext cx="1543116" cy="276999"/>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spcBef>
                  <a:spcPct val="0"/>
                </a:spcBef>
                <a:spcAft>
                  <a:spcPts val="0"/>
                </a:spcAft>
                <a:buFont typeface="Arial" panose="020B0604020202020204" pitchFamily="34" charset="0"/>
                <a:buNone/>
              </a:pPr>
              <a:r>
                <a:rPr lang="zh-CN" altLang="en-US" sz="1200" b="1" dirty="0">
                  <a:solidFill>
                    <a:srgbClr val="FF0000"/>
                  </a:solidFill>
                  <a:latin typeface="+mj-ea"/>
                  <a:ea typeface="+mj-ea"/>
                </a:rPr>
                <a:t>网络安全法</a:t>
              </a:r>
            </a:p>
          </p:txBody>
        </p:sp>
        <p:sp>
          <p:nvSpPr>
            <p:cNvPr id="29" name="Text Box 24">
              <a:extLst>
                <a:ext uri="{FF2B5EF4-FFF2-40B4-BE49-F238E27FC236}">
                  <a16:creationId xmlns:a16="http://schemas.microsoft.com/office/drawing/2014/main" id="{CE76295B-4361-6743-AC08-E99E6A8639C6}"/>
                </a:ext>
              </a:extLst>
            </p:cNvPr>
            <p:cNvSpPr txBox="1">
              <a:spLocks noChangeArrowheads="1"/>
            </p:cNvSpPr>
            <p:nvPr/>
          </p:nvSpPr>
          <p:spPr bwMode="auto">
            <a:xfrm>
              <a:off x="10374425" y="4000564"/>
              <a:ext cx="1411064" cy="1200329"/>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auto" hangingPunct="1">
                <a:lnSpc>
                  <a:spcPct val="150000"/>
                </a:lnSpc>
                <a:spcBef>
                  <a:spcPct val="0"/>
                </a:spcBef>
                <a:spcAft>
                  <a:spcPts val="0"/>
                </a:spcAft>
                <a:buFont typeface="Arial" panose="020B0604020202020204" pitchFamily="34" charset="0"/>
                <a:buNone/>
              </a:pPr>
              <a:r>
                <a:rPr lang="zh-CN" altLang="en-US" sz="1200" b="1" dirty="0">
                  <a:solidFill>
                    <a:prstClr val="black"/>
                  </a:solidFill>
                  <a:latin typeface="+mj-ea"/>
                  <a:ea typeface="+mj-ea"/>
                </a:rPr>
                <a:t>第二十一条“国家实行网络安全等级保护制度”，深化等保制度重要举措。</a:t>
              </a:r>
            </a:p>
          </p:txBody>
        </p:sp>
      </p:grpSp>
      <p:grpSp>
        <p:nvGrpSpPr>
          <p:cNvPr id="30" name="组合 29">
            <a:extLst>
              <a:ext uri="{FF2B5EF4-FFF2-40B4-BE49-F238E27FC236}">
                <a16:creationId xmlns:a16="http://schemas.microsoft.com/office/drawing/2014/main" id="{94E650A9-8AED-804B-BA3B-437DB56F370C}"/>
              </a:ext>
            </a:extLst>
          </p:cNvPr>
          <p:cNvGrpSpPr/>
          <p:nvPr/>
        </p:nvGrpSpPr>
        <p:grpSpPr>
          <a:xfrm>
            <a:off x="3590601" y="2414082"/>
            <a:ext cx="1346563" cy="3365450"/>
            <a:chOff x="3823283" y="2410993"/>
            <a:chExt cx="1346563" cy="3365450"/>
          </a:xfrm>
        </p:grpSpPr>
        <p:sp>
          <p:nvSpPr>
            <p:cNvPr id="31" name="Oval 7">
              <a:extLst>
                <a:ext uri="{FF2B5EF4-FFF2-40B4-BE49-F238E27FC236}">
                  <a16:creationId xmlns:a16="http://schemas.microsoft.com/office/drawing/2014/main" id="{9DD17329-A517-DA44-82E4-562D36054C6C}"/>
                </a:ext>
              </a:extLst>
            </p:cNvPr>
            <p:cNvSpPr>
              <a:spLocks noChangeArrowheads="1"/>
            </p:cNvSpPr>
            <p:nvPr/>
          </p:nvSpPr>
          <p:spPr bwMode="auto">
            <a:xfrm>
              <a:off x="4106263" y="2410993"/>
              <a:ext cx="975727" cy="891875"/>
            </a:xfrm>
            <a:prstGeom prst="ellipse">
              <a:avLst/>
            </a:prstGeom>
            <a:solidFill>
              <a:srgbClr val="C0504D">
                <a:lumMod val="75000"/>
              </a:srgbClr>
            </a:solidFill>
            <a:ln>
              <a:noFill/>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C0504D"/>
                </a:solidFill>
                <a:effectLst/>
                <a:uLnTx/>
                <a:uFillTx/>
                <a:latin typeface="+mj-ea"/>
                <a:ea typeface="+mj-ea"/>
                <a:sym typeface="Calibri" panose="020F0502020204030204" pitchFamily="34" charset="0"/>
              </a:endParaRPr>
            </a:p>
          </p:txBody>
        </p:sp>
        <p:sp>
          <p:nvSpPr>
            <p:cNvPr id="32" name="Text Box 16">
              <a:extLst>
                <a:ext uri="{FF2B5EF4-FFF2-40B4-BE49-F238E27FC236}">
                  <a16:creationId xmlns:a16="http://schemas.microsoft.com/office/drawing/2014/main" id="{F8C5C7FD-9E64-9042-86D8-4F2C08CB35E7}"/>
                </a:ext>
              </a:extLst>
            </p:cNvPr>
            <p:cNvSpPr txBox="1">
              <a:spLocks noChangeArrowheads="1"/>
            </p:cNvSpPr>
            <p:nvPr/>
          </p:nvSpPr>
          <p:spPr bwMode="auto">
            <a:xfrm>
              <a:off x="4173554" y="2696233"/>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prstClr val="white"/>
                  </a:solidFill>
                  <a:effectLst/>
                  <a:uLnTx/>
                  <a:uFillTx/>
                  <a:latin typeface="+mj-ea"/>
                  <a:ea typeface="+mj-ea"/>
                  <a:sym typeface="Arial" panose="020B0604020202020204" pitchFamily="34" charset="0"/>
                </a:rPr>
                <a:t>2003</a:t>
              </a:r>
              <a:endParaRPr kumimoji="0" lang="zh-CN" altLang="en-US" sz="1400" b="1" i="0" u="none" strike="noStrike" kern="0" cap="none" spc="0" normalizeH="0" baseline="0" noProof="0" dirty="0">
                <a:ln>
                  <a:noFill/>
                </a:ln>
                <a:solidFill>
                  <a:prstClr val="white"/>
                </a:solidFill>
                <a:effectLst/>
                <a:uLnTx/>
                <a:uFillTx/>
                <a:latin typeface="+mj-ea"/>
                <a:ea typeface="+mj-ea"/>
                <a:sym typeface="Arial" panose="020B0604020202020204" pitchFamily="34" charset="0"/>
              </a:endParaRPr>
            </a:p>
          </p:txBody>
        </p:sp>
        <p:sp>
          <p:nvSpPr>
            <p:cNvPr id="33" name="Text Box 17">
              <a:extLst>
                <a:ext uri="{FF2B5EF4-FFF2-40B4-BE49-F238E27FC236}">
                  <a16:creationId xmlns:a16="http://schemas.microsoft.com/office/drawing/2014/main" id="{C0690795-6472-AF43-AB64-9D3F316C89E8}"/>
                </a:ext>
              </a:extLst>
            </p:cNvPr>
            <p:cNvSpPr txBox="1">
              <a:spLocks noChangeArrowheads="1"/>
            </p:cNvSpPr>
            <p:nvPr/>
          </p:nvSpPr>
          <p:spPr bwMode="auto">
            <a:xfrm>
              <a:off x="3980417" y="3669269"/>
              <a:ext cx="1189429" cy="276999"/>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C0504D">
                      <a:lumMod val="75000"/>
                    </a:srgbClr>
                  </a:solidFill>
                  <a:effectLst/>
                  <a:uLnTx/>
                  <a:uFillTx/>
                  <a:latin typeface="+mj-ea"/>
                  <a:ea typeface="+mj-ea"/>
                  <a:cs typeface="Microsoft YaHei" charset="-122"/>
                  <a:sym typeface="Calibri" panose="020F0502020204030204" pitchFamily="34" charset="0"/>
                </a:rPr>
                <a:t>中办发</a:t>
              </a:r>
              <a:r>
                <a:rPr kumimoji="0" lang="en-US" altLang="zh-CN" sz="1200" b="1" i="0" u="none" strike="noStrike" kern="0" cap="none" spc="0" normalizeH="0" baseline="0" noProof="0" dirty="0">
                  <a:ln>
                    <a:noFill/>
                  </a:ln>
                  <a:solidFill>
                    <a:srgbClr val="C0504D">
                      <a:lumMod val="75000"/>
                    </a:srgbClr>
                  </a:solidFill>
                  <a:effectLst/>
                  <a:uLnTx/>
                  <a:uFillTx/>
                  <a:latin typeface="+mj-ea"/>
                  <a:ea typeface="+mj-ea"/>
                  <a:cs typeface="Microsoft YaHei" charset="-122"/>
                  <a:sym typeface="Calibri" panose="020F0502020204030204" pitchFamily="34" charset="0"/>
                </a:rPr>
                <a:t>27</a:t>
              </a:r>
              <a:r>
                <a:rPr kumimoji="0" lang="zh-CN" altLang="en-US" sz="1200" b="1" i="0" u="none" strike="noStrike" kern="0" cap="none" spc="0" normalizeH="0" baseline="0" noProof="0" dirty="0">
                  <a:ln>
                    <a:noFill/>
                  </a:ln>
                  <a:solidFill>
                    <a:srgbClr val="C0504D">
                      <a:lumMod val="75000"/>
                    </a:srgbClr>
                  </a:solidFill>
                  <a:effectLst/>
                  <a:uLnTx/>
                  <a:uFillTx/>
                  <a:latin typeface="+mj-ea"/>
                  <a:ea typeface="+mj-ea"/>
                  <a:cs typeface="Microsoft YaHei" charset="-122"/>
                  <a:sym typeface="Calibri" panose="020F0502020204030204" pitchFamily="34" charset="0"/>
                </a:rPr>
                <a:t>号文</a:t>
              </a:r>
              <a:endParaRPr kumimoji="0" lang="zh-CN" altLang="en-US" sz="1200" b="0" i="0" u="none" strike="noStrike" kern="0" cap="none" spc="0" normalizeH="0" baseline="0" noProof="0" dirty="0">
                <a:ln>
                  <a:noFill/>
                </a:ln>
                <a:solidFill>
                  <a:srgbClr val="C0504D">
                    <a:lumMod val="75000"/>
                  </a:srgbClr>
                </a:solidFill>
                <a:effectLst/>
                <a:uLnTx/>
                <a:uFillTx/>
                <a:latin typeface="+mj-ea"/>
                <a:ea typeface="+mj-ea"/>
                <a:sym typeface="Calibri" panose="020F0502020204030204" pitchFamily="34" charset="0"/>
              </a:endParaRPr>
            </a:p>
          </p:txBody>
        </p:sp>
        <p:sp>
          <p:nvSpPr>
            <p:cNvPr id="34" name="Text Box 18">
              <a:extLst>
                <a:ext uri="{FF2B5EF4-FFF2-40B4-BE49-F238E27FC236}">
                  <a16:creationId xmlns:a16="http://schemas.microsoft.com/office/drawing/2014/main" id="{F76BE556-540D-6C4E-B6AA-D16DB1104BE1}"/>
                </a:ext>
              </a:extLst>
            </p:cNvPr>
            <p:cNvSpPr txBox="1">
              <a:spLocks noChangeArrowheads="1"/>
            </p:cNvSpPr>
            <p:nvPr/>
          </p:nvSpPr>
          <p:spPr bwMode="auto">
            <a:xfrm>
              <a:off x="3823283" y="4077516"/>
              <a:ext cx="1346563" cy="1698927"/>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171450" marR="0" lvl="0" indent="-171450" algn="just" defTabSz="914400" eaLnBrk="1" fontAlgn="auto" latinLnBrk="0" hangingPunct="1">
                <a:lnSpc>
                  <a:spcPct val="150000"/>
                </a:lnSpc>
                <a:spcBef>
                  <a:spcPct val="20000"/>
                </a:spcBef>
                <a:spcAft>
                  <a:spcPts val="0"/>
                </a:spcAft>
                <a:buClrTx/>
                <a:buSzTx/>
                <a:buFont typeface="Wingdings" pitchFamily="2" charset="2"/>
                <a:buChar char="l"/>
                <a:tabLst/>
                <a:defRPr/>
              </a:pPr>
              <a:r>
                <a:rPr kumimoji="0" lang="zh-CN" altLang="en-US"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信息安全保障纲领性文件；</a:t>
              </a:r>
              <a:endPar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endParaRPr>
            </a:p>
            <a:p>
              <a:pPr marL="171450" marR="0" lvl="0" indent="-171450" algn="just" defTabSz="914400" eaLnBrk="1" fontAlgn="auto" latinLnBrk="0" hangingPunct="1">
                <a:lnSpc>
                  <a:spcPct val="150000"/>
                </a:lnSpc>
                <a:spcBef>
                  <a:spcPct val="20000"/>
                </a:spcBef>
                <a:spcAft>
                  <a:spcPts val="0"/>
                </a:spcAft>
                <a:buClrTx/>
                <a:buSzTx/>
                <a:buFont typeface="Wingdings" pitchFamily="2" charset="2"/>
                <a:buChar char="l"/>
                <a:tabLst/>
                <a:defRPr/>
              </a:pPr>
              <a:r>
                <a:rPr kumimoji="0" lang="zh-CN" altLang="en-US"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第二条：实行信息安全等级保护。</a:t>
              </a: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endParaRPr>
            </a:p>
          </p:txBody>
        </p:sp>
      </p:grpSp>
      <p:grpSp>
        <p:nvGrpSpPr>
          <p:cNvPr id="35" name="组合 34">
            <a:extLst>
              <a:ext uri="{FF2B5EF4-FFF2-40B4-BE49-F238E27FC236}">
                <a16:creationId xmlns:a16="http://schemas.microsoft.com/office/drawing/2014/main" id="{9F62E9A9-769B-7040-8906-36B4B38EA552}"/>
              </a:ext>
            </a:extLst>
          </p:cNvPr>
          <p:cNvGrpSpPr/>
          <p:nvPr/>
        </p:nvGrpSpPr>
        <p:grpSpPr>
          <a:xfrm>
            <a:off x="10089417" y="2487707"/>
            <a:ext cx="1911239" cy="2492582"/>
            <a:chOff x="10306768" y="2420342"/>
            <a:chExt cx="1911239" cy="2492582"/>
          </a:xfrm>
        </p:grpSpPr>
        <p:sp>
          <p:nvSpPr>
            <p:cNvPr id="36" name="Oval 9">
              <a:extLst>
                <a:ext uri="{FF2B5EF4-FFF2-40B4-BE49-F238E27FC236}">
                  <a16:creationId xmlns:a16="http://schemas.microsoft.com/office/drawing/2014/main" id="{07FFED34-7EF7-854B-B9CB-62CC91FA6320}"/>
                </a:ext>
              </a:extLst>
            </p:cNvPr>
            <p:cNvSpPr>
              <a:spLocks noChangeArrowheads="1"/>
            </p:cNvSpPr>
            <p:nvPr/>
          </p:nvSpPr>
          <p:spPr bwMode="auto">
            <a:xfrm>
              <a:off x="10533100" y="2420342"/>
              <a:ext cx="975727" cy="891875"/>
            </a:xfrm>
            <a:prstGeom prst="ellipse">
              <a:avLst/>
            </a:prstGeom>
            <a:solidFill>
              <a:srgbClr val="1F497D"/>
            </a:solidFill>
            <a:ln w="9525">
              <a:noFill/>
              <a:round/>
            </a:ln>
          </p:spPr>
          <p:txBody>
            <a:bodyPr anchor="ct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prstClr val="black"/>
                </a:solidFill>
                <a:effectLst/>
                <a:uLnTx/>
                <a:uFillTx/>
                <a:latin typeface="+mj-ea"/>
                <a:ea typeface="+mj-ea"/>
                <a:sym typeface="Calibri" panose="020F0502020204030204" pitchFamily="34" charset="0"/>
              </a:endParaRPr>
            </a:p>
          </p:txBody>
        </p:sp>
        <p:sp>
          <p:nvSpPr>
            <p:cNvPr id="37" name="Text Box 22">
              <a:extLst>
                <a:ext uri="{FF2B5EF4-FFF2-40B4-BE49-F238E27FC236}">
                  <a16:creationId xmlns:a16="http://schemas.microsoft.com/office/drawing/2014/main" id="{41217914-1214-3C4F-89CA-8735E26BA197}"/>
                </a:ext>
              </a:extLst>
            </p:cNvPr>
            <p:cNvSpPr txBox="1">
              <a:spLocks noChangeArrowheads="1"/>
            </p:cNvSpPr>
            <p:nvPr/>
          </p:nvSpPr>
          <p:spPr bwMode="auto">
            <a:xfrm>
              <a:off x="10600391" y="2711144"/>
              <a:ext cx="841144" cy="307777"/>
            </a:xfrm>
            <a:prstGeom prst="rect">
              <a:avLst/>
            </a:prstGeom>
            <a:noFill/>
            <a:ln>
              <a:noFill/>
            </a:ln>
          </p:spPr>
          <p:txBody>
            <a:bodyPr>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prstClr val="white"/>
                  </a:solidFill>
                  <a:effectLst/>
                  <a:uLnTx/>
                  <a:uFillTx/>
                  <a:latin typeface="+mj-ea"/>
                  <a:ea typeface="+mj-ea"/>
                  <a:sym typeface="Arial" panose="020B0604020202020204" pitchFamily="34" charset="0"/>
                </a:rPr>
                <a:t>2019</a:t>
              </a:r>
              <a:endParaRPr kumimoji="0" lang="zh-CN" altLang="en-US" sz="1400" b="1" i="0" u="none" strike="noStrike" kern="0" cap="none" spc="0" normalizeH="0" baseline="0" noProof="0" dirty="0">
                <a:ln>
                  <a:noFill/>
                </a:ln>
                <a:solidFill>
                  <a:prstClr val="white"/>
                </a:solidFill>
                <a:effectLst/>
                <a:uLnTx/>
                <a:uFillTx/>
                <a:latin typeface="+mj-ea"/>
                <a:ea typeface="+mj-ea"/>
                <a:sym typeface="Arial" panose="020B0604020202020204" pitchFamily="34" charset="0"/>
              </a:endParaRPr>
            </a:p>
          </p:txBody>
        </p:sp>
        <p:sp>
          <p:nvSpPr>
            <p:cNvPr id="38" name="Text Box 23">
              <a:extLst>
                <a:ext uri="{FF2B5EF4-FFF2-40B4-BE49-F238E27FC236}">
                  <a16:creationId xmlns:a16="http://schemas.microsoft.com/office/drawing/2014/main" id="{CE23E086-A86B-D247-88EA-30C34F3346E7}"/>
                </a:ext>
              </a:extLst>
            </p:cNvPr>
            <p:cNvSpPr txBox="1">
              <a:spLocks noChangeArrowheads="1"/>
            </p:cNvSpPr>
            <p:nvPr/>
          </p:nvSpPr>
          <p:spPr bwMode="auto">
            <a:xfrm>
              <a:off x="10349025" y="3618317"/>
              <a:ext cx="1653202" cy="276999"/>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FF0000"/>
                  </a:solidFill>
                  <a:effectLst/>
                  <a:uLnTx/>
                  <a:uFillTx/>
                  <a:latin typeface="+mj-ea"/>
                  <a:ea typeface="+mj-ea"/>
                  <a:sym typeface="Calibri" panose="020F0502020204030204" pitchFamily="34" charset="0"/>
                </a:rPr>
                <a:t>等保</a:t>
              </a:r>
              <a:r>
                <a:rPr kumimoji="0" lang="en-US" altLang="zh-CN" sz="1200" b="1" i="0" u="none" strike="noStrike" kern="0" cap="none" spc="0" normalizeH="0" baseline="0" noProof="0" dirty="0">
                  <a:ln>
                    <a:noFill/>
                  </a:ln>
                  <a:solidFill>
                    <a:srgbClr val="FF0000"/>
                  </a:solidFill>
                  <a:effectLst/>
                  <a:uLnTx/>
                  <a:uFillTx/>
                  <a:latin typeface="+mj-ea"/>
                  <a:ea typeface="+mj-ea"/>
                  <a:sym typeface="Calibri" panose="020F0502020204030204" pitchFamily="34" charset="0"/>
                </a:rPr>
                <a:t>2.0</a:t>
              </a:r>
              <a:r>
                <a:rPr kumimoji="0" lang="zh-CN" altLang="en-US" sz="1200" b="1" i="0" u="none" strike="noStrike" kern="0" cap="none" spc="0" normalizeH="0" baseline="0" noProof="0" dirty="0">
                  <a:ln>
                    <a:noFill/>
                  </a:ln>
                  <a:solidFill>
                    <a:srgbClr val="FF0000"/>
                  </a:solidFill>
                  <a:effectLst/>
                  <a:uLnTx/>
                  <a:uFillTx/>
                  <a:latin typeface="+mj-ea"/>
                  <a:ea typeface="+mj-ea"/>
                  <a:sym typeface="Calibri" panose="020F0502020204030204" pitchFamily="34" charset="0"/>
                </a:rPr>
                <a:t>相关标准系列</a:t>
              </a:r>
            </a:p>
          </p:txBody>
        </p:sp>
        <p:sp>
          <p:nvSpPr>
            <p:cNvPr id="39" name="Text Box 24">
              <a:extLst>
                <a:ext uri="{FF2B5EF4-FFF2-40B4-BE49-F238E27FC236}">
                  <a16:creationId xmlns:a16="http://schemas.microsoft.com/office/drawing/2014/main" id="{438FE0D1-1B74-1C46-9057-A2741ADF69B8}"/>
                </a:ext>
              </a:extLst>
            </p:cNvPr>
            <p:cNvSpPr txBox="1">
              <a:spLocks noChangeArrowheads="1"/>
            </p:cNvSpPr>
            <p:nvPr/>
          </p:nvSpPr>
          <p:spPr bwMode="auto">
            <a:xfrm>
              <a:off x="10306768" y="3989594"/>
              <a:ext cx="1911239" cy="923330"/>
            </a:xfrm>
            <a:prstGeom prst="rect">
              <a:avLst/>
            </a:prstGeom>
            <a:noFill/>
            <a:ln>
              <a:noFill/>
            </a:ln>
          </p:spPr>
          <p:txBody>
            <a:bodyPr wrap="square">
              <a:spAutoFit/>
            </a:bodyPr>
            <a:lstStyle>
              <a:lvl1pPr>
                <a:spcBef>
                  <a:spcPct val="20000"/>
                </a:spcBef>
                <a:buFont typeface="Arial" panose="020B0604020202020204" pitchFamily="34" charset="0"/>
                <a:buChar char="•"/>
                <a:defRPr sz="25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2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36004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171450" marR="0" lvl="0" indent="-171450" defTabSz="914400" eaLnBrk="1" fontAlgn="auto" latinLnBrk="0" hangingPunct="1">
                <a:lnSpc>
                  <a:spcPct val="150000"/>
                </a:lnSpc>
                <a:spcBef>
                  <a:spcPct val="0"/>
                </a:spcBef>
                <a:spcAft>
                  <a:spcPts val="0"/>
                </a:spcAft>
                <a:buClrTx/>
                <a:buSzTx/>
                <a:buFont typeface="Wingdings" pitchFamily="2" charset="2"/>
                <a:buChar char="l"/>
                <a:tabLst/>
                <a:defRPr/>
              </a:pPr>
              <a:r>
                <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a:t>
              </a:r>
              <a:r>
                <a:rPr kumimoji="0" lang="zh-CN" altLang="en-US"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通用要求</a:t>
              </a:r>
              <a:r>
                <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a:t>
              </a:r>
            </a:p>
            <a:p>
              <a:pPr marL="171450" marR="0" lvl="0" indent="-171450" defTabSz="914400" eaLnBrk="1" fontAlgn="auto" latinLnBrk="0" hangingPunct="1">
                <a:lnSpc>
                  <a:spcPct val="150000"/>
                </a:lnSpc>
                <a:spcBef>
                  <a:spcPct val="0"/>
                </a:spcBef>
                <a:spcAft>
                  <a:spcPts val="0"/>
                </a:spcAft>
                <a:buClrTx/>
                <a:buSzTx/>
                <a:buFont typeface="Wingdings" pitchFamily="2" charset="2"/>
                <a:buChar char="l"/>
                <a:tabLst/>
                <a:defRPr/>
              </a:pPr>
              <a:r>
                <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a:t>
              </a:r>
              <a:r>
                <a:rPr kumimoji="0" lang="zh-CN" altLang="en-US"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测评要求</a:t>
              </a:r>
              <a:r>
                <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a:t>
              </a:r>
            </a:p>
            <a:p>
              <a:pPr marL="171450" marR="0" lvl="0" indent="-171450" defTabSz="914400" eaLnBrk="1" fontAlgn="auto" latinLnBrk="0" hangingPunct="1">
                <a:lnSpc>
                  <a:spcPct val="150000"/>
                </a:lnSpc>
                <a:spcBef>
                  <a:spcPct val="0"/>
                </a:spcBef>
                <a:spcAft>
                  <a:spcPts val="0"/>
                </a:spcAft>
                <a:buClrTx/>
                <a:buSzTx/>
                <a:buFont typeface="Wingdings" pitchFamily="2" charset="2"/>
                <a:buChar char="l"/>
                <a:tabLst/>
                <a:defRPr/>
              </a:pPr>
              <a:r>
                <a:rPr kumimoji="0" lang="zh-CN" altLang="en-US"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rPr>
                <a:t>。。。</a:t>
              </a:r>
              <a:endParaRPr kumimoji="0" lang="en-US" altLang="zh-CN" sz="1200" b="1" i="0" u="none" strike="noStrike" kern="0" cap="none" spc="0" normalizeH="0" baseline="0" noProof="0" dirty="0">
                <a:ln>
                  <a:noFill/>
                </a:ln>
                <a:solidFill>
                  <a:prstClr val="black"/>
                </a:solidFill>
                <a:effectLst/>
                <a:uLnTx/>
                <a:uFillTx/>
                <a:latin typeface="+mj-ea"/>
                <a:ea typeface="+mj-ea"/>
                <a:sym typeface="Calibri" panose="020F0502020204030204" pitchFamily="34" charset="0"/>
              </a:endParaRPr>
            </a:p>
          </p:txBody>
        </p:sp>
      </p:grpSp>
      <p:sp>
        <p:nvSpPr>
          <p:cNvPr id="2" name="圆角矩形 1"/>
          <p:cNvSpPr/>
          <p:nvPr/>
        </p:nvSpPr>
        <p:spPr>
          <a:xfrm>
            <a:off x="428074" y="1301859"/>
            <a:ext cx="11283702" cy="830997"/>
          </a:xfrm>
          <a:prstGeom prst="roundRect">
            <a:avLst/>
          </a:prstGeom>
          <a:noFill/>
          <a:ln w="19050">
            <a:solidFill>
              <a:schemeClr val="bg1">
                <a:lumMod val="50000"/>
              </a:schemeClr>
            </a:solidFill>
          </a:ln>
        </p:spPr>
        <p:txBody>
          <a:bodyPr anchor="ctr"/>
          <a:lstStyle/>
          <a:p>
            <a:pPr eaLnBrk="1" fontAlgn="auto" hangingPunct="1">
              <a:spcAft>
                <a:spcPts val="0"/>
              </a:spcAft>
              <a:buFont typeface="Arial" panose="020B0604020202020204" pitchFamily="34" charset="0"/>
              <a:buNone/>
            </a:pPr>
            <a:endParaRPr lang="zh-CN" altLang="en-US" sz="1200">
              <a:solidFill>
                <a:prstClr val="black"/>
              </a:solidFill>
              <a:latin typeface="+mj-ea"/>
              <a:ea typeface="+mj-ea"/>
            </a:endParaRPr>
          </a:p>
        </p:txBody>
      </p:sp>
    </p:spTree>
    <p:extLst>
      <p:ext uri="{BB962C8B-B14F-4D97-AF65-F5344CB8AC3E}">
        <p14:creationId xmlns:p14="http://schemas.microsoft.com/office/powerpoint/2010/main" val="2362351639"/>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3654</Words>
  <Application>Microsoft Office PowerPoint</Application>
  <PresentationFormat>宽屏</PresentationFormat>
  <Paragraphs>434</Paragraphs>
  <Slides>32</Slides>
  <Notes>18</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8" baseType="lpstr">
      <vt:lpstr>FrutigerNext LT Regular</vt:lpstr>
      <vt:lpstr>等线</vt:lpstr>
      <vt:lpstr>等线 Light</vt:lpstr>
      <vt:lpstr>黑体</vt:lpstr>
      <vt:lpstr>华文细黑</vt:lpstr>
      <vt:lpstr>宋体</vt:lpstr>
      <vt:lpstr>微软雅黑</vt:lpstr>
      <vt:lpstr>Arial</vt:lpstr>
      <vt:lpstr>Arial Narrow</vt:lpstr>
      <vt:lpstr>Lucida Sans Unicode</vt:lpstr>
      <vt:lpstr>Times New Roman</vt:lpstr>
      <vt:lpstr>Verdana</vt:lpstr>
      <vt:lpstr>Wingdings</vt:lpstr>
      <vt:lpstr>Office 主题​​</vt:lpstr>
      <vt:lpstr>sx272TGp_report_light</vt:lpstr>
      <vt:lpstr>图表</vt:lpstr>
      <vt:lpstr>数字签名概述(续)— 数据签名操作</vt:lpstr>
      <vt:lpstr>数字证书</vt:lpstr>
      <vt:lpstr>CA：认证权威机构</vt:lpstr>
      <vt:lpstr>机密性/完整性/可用性(CIA) 案例</vt:lpstr>
      <vt:lpstr>综合应用</vt:lpstr>
      <vt:lpstr>近距离无线通信安全-RFID</vt:lpstr>
      <vt:lpstr>SQL注入攻击</vt:lpstr>
      <vt:lpstr>XSS跨站脚本</vt:lpstr>
      <vt:lpstr>等级保护工作概述：发展历程</vt:lpstr>
      <vt:lpstr>备份策略-备份窗口</vt:lpstr>
      <vt:lpstr>备份策略-备份类型</vt:lpstr>
      <vt:lpstr>FC SAN和IP SAN</vt:lpstr>
      <vt:lpstr>NAS组件</vt:lpstr>
      <vt:lpstr>容灾备份需求</vt:lpstr>
      <vt:lpstr>容灾备份解决方案全景图</vt:lpstr>
      <vt:lpstr>典型容灾解决方案——两地三中心</vt:lpstr>
      <vt:lpstr>备份 VS 容灾 VS 归档</vt:lpstr>
      <vt:lpstr>备份系统三要素</vt:lpstr>
      <vt:lpstr>衡量容灾系统的主要指标</vt:lpstr>
      <vt:lpstr>容灾系统的级别</vt:lpstr>
      <vt:lpstr>DAS架构 </vt:lpstr>
      <vt:lpstr>NAS架构</vt:lpstr>
      <vt:lpstr>FC SAN架构</vt:lpstr>
      <vt:lpstr>IP SAN架构</vt:lpstr>
      <vt:lpstr>Windows server 2008  安全（二）</vt:lpstr>
      <vt:lpstr>SID与令牌</vt:lpstr>
      <vt:lpstr>Windows 认证与授权访问</vt:lpstr>
      <vt:lpstr>衡量容灾系统的关键指标：RTO和RPO</vt:lpstr>
      <vt:lpstr> 数据生命周期安全管理阶段</vt:lpstr>
      <vt:lpstr>云计算基础</vt:lpstr>
      <vt:lpstr>安全评估标准的比较</vt:lpstr>
      <vt:lpstr>彩虹系列中的其他颜色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综合应用</dc:title>
  <dc:creator>y y</dc:creator>
  <cp:lastModifiedBy>y y</cp:lastModifiedBy>
  <cp:revision>15</cp:revision>
  <dcterms:created xsi:type="dcterms:W3CDTF">2021-07-04T13:57:27Z</dcterms:created>
  <dcterms:modified xsi:type="dcterms:W3CDTF">2022-05-25T09:35:24Z</dcterms:modified>
</cp:coreProperties>
</file>