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9"/>
  </p:notesMasterIdLst>
  <p:sldIdLst>
    <p:sldId id="256" r:id="rId3"/>
    <p:sldId id="384" r:id="rId4"/>
    <p:sldId id="385"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9" r:id="rId28"/>
    <p:sldId id="408"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377" r:id="rId42"/>
    <p:sldId id="378" r:id="rId43"/>
    <p:sldId id="379" r:id="rId44"/>
    <p:sldId id="380" r:id="rId45"/>
    <p:sldId id="381" r:id="rId46"/>
    <p:sldId id="382" r:id="rId47"/>
    <p:sldId id="383" r:id="rId48"/>
  </p:sldIdLst>
  <p:sldSz cx="9144000" cy="6858000" type="screen4x3"/>
  <p:notesSz cx="6858000" cy="9144000"/>
  <p:custDataLst>
    <p:tags r:id="rId50"/>
  </p:custDataLst>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12F115-2FCC-49EE-8759-A71F26F5819E}">
          <p14:sldIdLst>
            <p14:sldId id="256"/>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9"/>
            <p14:sldId id="408"/>
            <p14:sldId id="410"/>
            <p14:sldId id="411"/>
            <p14:sldId id="412"/>
            <p14:sldId id="413"/>
            <p14:sldId id="414"/>
            <p14:sldId id="415"/>
            <p14:sldId id="416"/>
            <p14:sldId id="417"/>
            <p14:sldId id="418"/>
            <p14:sldId id="419"/>
            <p14:sldId id="420"/>
            <p14:sldId id="421"/>
            <p14:sldId id="377"/>
            <p14:sldId id="378"/>
            <p14:sldId id="379"/>
            <p14:sldId id="380"/>
            <p14:sldId id="381"/>
            <p14:sldId id="382"/>
            <p14:sldId id="38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5BC"/>
    <a:srgbClr val="ABB1BF"/>
    <a:srgbClr val="000000"/>
    <a:srgbClr val="E6EAF2"/>
    <a:srgbClr val="EFF2F7"/>
    <a:srgbClr val="E8ECF4"/>
    <a:srgbClr val="4F81BD"/>
    <a:srgbClr val="50A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Φωτεινό στυλ 2 - Έμφαση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7" autoAdjust="0"/>
    <p:restoredTop sz="94533" autoAdjust="0"/>
  </p:normalViewPr>
  <p:slideViewPr>
    <p:cSldViewPr>
      <p:cViewPr varScale="1">
        <p:scale>
          <a:sx n="106" d="100"/>
          <a:sy n="106" d="100"/>
        </p:scale>
        <p:origin x="-648" y="-102"/>
      </p:cViewPr>
      <p:guideLst>
        <p:guide orient="horz" pos="2160"/>
        <p:guide pos="2880"/>
      </p:guideLst>
    </p:cSldViewPr>
  </p:slideViewPr>
  <p:outlineViewPr>
    <p:cViewPr>
      <p:scale>
        <a:sx n="33" d="100"/>
        <a:sy n="33" d="100"/>
      </p:scale>
      <p:origin x="0" y="-778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A379C-B41D-45E1-80CB-01FC82FDADA9}" type="datetimeFigureOut">
              <a:rPr lang="el-GR" smtClean="0"/>
              <a:pPr/>
              <a:t>26/11/2015</a:t>
            </a:fld>
            <a:endParaRPr lang="el-GR"/>
          </a:p>
        </p:txBody>
      </p:sp>
      <p:sp>
        <p:nvSpPr>
          <p:cNvPr id="4" name="Θέση εικόνας διαφάνειας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A60D4E-153C-481E-9C52-31B1E4926C1F}" type="slidenum">
              <a:rPr lang="el-GR" smtClean="0"/>
              <a:pPr/>
              <a:t>‹#›</a:t>
            </a:fld>
            <a:endParaRPr lang="el-GR"/>
          </a:p>
        </p:txBody>
      </p:sp>
    </p:spTree>
    <p:extLst>
      <p:ext uri="{BB962C8B-B14F-4D97-AF65-F5344CB8AC3E}">
        <p14:creationId xmlns:p14="http://schemas.microsoft.com/office/powerpoint/2010/main" val="395535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171450" indent="-171450">
              <a:buFont typeface="Arial" pitchFamily="34" charset="0"/>
              <a:buChar char="•"/>
            </a:pPr>
            <a:endParaRPr lang="el-GR" dirty="0">
              <a:solidFill>
                <a:srgbClr val="FF0000"/>
              </a:solidFill>
            </a:endParaRPr>
          </a:p>
        </p:txBody>
      </p:sp>
      <p:sp>
        <p:nvSpPr>
          <p:cNvPr id="4" name="Θέση αριθμού διαφάνειας 3"/>
          <p:cNvSpPr>
            <a:spLocks noGrp="1"/>
          </p:cNvSpPr>
          <p:nvPr>
            <p:ph type="sldNum" sz="quarter" idx="10"/>
          </p:nvPr>
        </p:nvSpPr>
        <p:spPr/>
        <p:txBody>
          <a:bodyPr/>
          <a:lstStyle/>
          <a:p>
            <a:fld id="{EBA60D4E-153C-481E-9C52-31B1E4926C1F}" type="slidenum">
              <a:rPr lang="el-GR" smtClean="0"/>
              <a:pPr/>
              <a:t>1</a:t>
            </a:fld>
            <a:endParaRPr lang="el-GR"/>
          </a:p>
        </p:txBody>
      </p:sp>
    </p:spTree>
    <p:extLst>
      <p:ext uri="{BB962C8B-B14F-4D97-AF65-F5344CB8AC3E}">
        <p14:creationId xmlns:p14="http://schemas.microsoft.com/office/powerpoint/2010/main" val="3992812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EBA60D4E-153C-481E-9C52-31B1E4926C1F}" type="slidenum">
              <a:rPr lang="el-GR" smtClean="0"/>
              <a:pPr/>
              <a:t>40</a:t>
            </a:fld>
            <a:endParaRPr lang="el-GR"/>
          </a:p>
        </p:txBody>
      </p:sp>
    </p:spTree>
    <p:extLst>
      <p:ext uri="{BB962C8B-B14F-4D97-AF65-F5344CB8AC3E}">
        <p14:creationId xmlns:p14="http://schemas.microsoft.com/office/powerpoint/2010/main" val="987298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Θέση εικόνας διαφάνειας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Θέση σημειώσεων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spcBef>
                <a:spcPct val="0"/>
              </a:spcBef>
              <a:buFontTx/>
              <a:buChar char="•"/>
            </a:pPr>
            <a:endParaRPr lang="el-GR" altLang="el-GR" smtClean="0"/>
          </a:p>
        </p:txBody>
      </p:sp>
      <p:sp>
        <p:nvSpPr>
          <p:cNvPr id="65540" name="Θέση αριθμού διαφάνειας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EBD6250-4A85-4A1B-933B-14F114803BDD}" type="slidenum">
              <a:rPr lang="el-GR" altLang="el-GR"/>
              <a:pPr/>
              <a:t>41</a:t>
            </a:fld>
            <a:endParaRPr lang="el-GR" altLang="el-GR"/>
          </a:p>
        </p:txBody>
      </p:sp>
    </p:spTree>
    <p:extLst>
      <p:ext uri="{BB962C8B-B14F-4D97-AF65-F5344CB8AC3E}">
        <p14:creationId xmlns:p14="http://schemas.microsoft.com/office/powerpoint/2010/main" val="2427959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l-GR" altLang="el-GR"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ACAD091-9DBA-4BE5-AB79-D760A34AD4DB}" type="slidenum">
              <a:rPr lang="el-GR" altLang="el-GR"/>
              <a:pPr/>
              <a:t>42</a:t>
            </a:fld>
            <a:endParaRPr lang="el-GR" altLang="el-GR"/>
          </a:p>
        </p:txBody>
      </p:sp>
    </p:spTree>
    <p:extLst>
      <p:ext uri="{BB962C8B-B14F-4D97-AF65-F5344CB8AC3E}">
        <p14:creationId xmlns:p14="http://schemas.microsoft.com/office/powerpoint/2010/main" val="304833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l-GR" altLang="el-GR"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05F7DD5-A06D-4136-B55E-331F5EE45D04}" type="slidenum">
              <a:rPr lang="el-GR" altLang="el-GR"/>
              <a:pPr/>
              <a:t>43</a:t>
            </a:fld>
            <a:endParaRPr lang="el-GR" altLang="el-GR"/>
          </a:p>
        </p:txBody>
      </p:sp>
    </p:spTree>
    <p:extLst>
      <p:ext uri="{BB962C8B-B14F-4D97-AF65-F5344CB8AC3E}">
        <p14:creationId xmlns:p14="http://schemas.microsoft.com/office/powerpoint/2010/main" val="325706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l-GR" altLang="el-GR"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28A8FD23-0CEB-4571-8465-84D11C6D71F9}" type="slidenum">
              <a:rPr lang="el-GR" altLang="el-GR"/>
              <a:pPr/>
              <a:t>44</a:t>
            </a:fld>
            <a:endParaRPr lang="el-GR" altLang="el-GR"/>
          </a:p>
        </p:txBody>
      </p:sp>
    </p:spTree>
    <p:extLst>
      <p:ext uri="{BB962C8B-B14F-4D97-AF65-F5344CB8AC3E}">
        <p14:creationId xmlns:p14="http://schemas.microsoft.com/office/powerpoint/2010/main" val="130998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l-GR" altLang="el-GR"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CA7EF54-667E-457E-BF87-FAB16EFF87C7}" type="slidenum">
              <a:rPr lang="el-GR" altLang="el-GR"/>
              <a:pPr/>
              <a:t>45</a:t>
            </a:fld>
            <a:endParaRPr lang="el-GR" altLang="el-GR"/>
          </a:p>
        </p:txBody>
      </p:sp>
    </p:spTree>
    <p:extLst>
      <p:ext uri="{BB962C8B-B14F-4D97-AF65-F5344CB8AC3E}">
        <p14:creationId xmlns:p14="http://schemas.microsoft.com/office/powerpoint/2010/main" val="744061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l-GR" altLang="el-GR"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F3DE28D-DFFF-4209-8934-00DEF19FACFB}" type="slidenum">
              <a:rPr lang="el-GR" altLang="el-GR"/>
              <a:pPr/>
              <a:t>46</a:t>
            </a:fld>
            <a:endParaRPr lang="el-GR" altLang="el-GR"/>
          </a:p>
        </p:txBody>
      </p:sp>
    </p:spTree>
    <p:extLst>
      <p:ext uri="{BB962C8B-B14F-4D97-AF65-F5344CB8AC3E}">
        <p14:creationId xmlns:p14="http://schemas.microsoft.com/office/powerpoint/2010/main" val="1554139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685800" y="2130425"/>
            <a:ext cx="7772400" cy="1470025"/>
          </a:xfrm>
        </p:spPr>
        <p:txBody>
          <a:bodyPr/>
          <a:lstStyle>
            <a:lvl1pPr>
              <a:defRPr>
                <a:solidFill>
                  <a:schemeClr val="accent1"/>
                </a:solidFill>
              </a:defRPr>
            </a:lvl1pPr>
          </a:lstStyle>
          <a:p>
            <a:r>
              <a:rPr lang="el-GR" dirty="0" smtClean="0"/>
              <a:t>Στυλ κύριου τίτλου</a:t>
            </a:r>
            <a:endParaRPr lang="el-GR" dirty="0"/>
          </a:p>
        </p:txBody>
      </p:sp>
      <p:sp>
        <p:nvSpPr>
          <p:cNvPr id="3" name="Υπότιτλος 2"/>
          <p:cNvSpPr>
            <a:spLocks noGrp="1"/>
          </p:cNvSpPr>
          <p:nvPr>
            <p:ph type="subTitle" idx="1"/>
          </p:nvPr>
        </p:nvSpPr>
        <p:spPr>
          <a:xfrm>
            <a:off x="683568" y="3886200"/>
            <a:ext cx="7776864"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dirty="0" smtClean="0"/>
              <a:t>Στυλ κύριου υπότιτλου</a:t>
            </a:r>
            <a:endParaRPr lang="el-GR" dirty="0"/>
          </a:p>
        </p:txBody>
      </p:sp>
    </p:spTree>
    <p:custDataLst>
      <p:tags r:id="rId1"/>
    </p:custDataLst>
    <p:extLst>
      <p:ext uri="{BB962C8B-B14F-4D97-AF65-F5344CB8AC3E}">
        <p14:creationId xmlns:p14="http://schemas.microsoft.com/office/powerpoint/2010/main" val="4245247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chemeClr val="accent1"/>
                </a:solidFill>
              </a:defRPr>
            </a:lvl1pPr>
          </a:lstStyle>
          <a:p>
            <a:r>
              <a:rPr lang="el-GR" dirty="0" smtClean="0"/>
              <a:t>Στυλ κύριου τίτλου</a:t>
            </a:r>
            <a:endParaRPr lang="el-GR" dirty="0"/>
          </a:p>
        </p:txBody>
      </p:sp>
      <p:sp>
        <p:nvSpPr>
          <p:cNvPr id="3" name="Θέση κατακόρυφου κειμένου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αριθμού διαφάνειας 5"/>
          <p:cNvSpPr txBox="1">
            <a:spLocks/>
          </p:cNvSpPr>
          <p:nvPr userDrawn="1"/>
        </p:nvSpPr>
        <p:spPr>
          <a:xfrm>
            <a:off x="8644854" y="6441971"/>
            <a:ext cx="43286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mtClean="0">
                <a:solidFill>
                  <a:srgbClr val="5075BC"/>
                </a:solidFill>
              </a:rPr>
              <a:pPr algn="ctr"/>
              <a:t>‹#›</a:t>
            </a:fld>
            <a:endParaRPr lang="el-GR" dirty="0">
              <a:solidFill>
                <a:srgbClr val="5075BC"/>
              </a:solidFill>
            </a:endParaRPr>
          </a:p>
        </p:txBody>
      </p:sp>
      <p:sp>
        <p:nvSpPr>
          <p:cNvPr id="5" name="2 - Θέση υποσέλιδου"/>
          <p:cNvSpPr txBox="1">
            <a:spLocks/>
          </p:cNvSpPr>
          <p:nvPr userDrawn="1"/>
        </p:nvSpPr>
        <p:spPr bwMode="auto">
          <a:xfrm>
            <a:off x="539552" y="6441600"/>
            <a:ext cx="7992887"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US" sz="1000" smtClean="0">
                <a:solidFill>
                  <a:srgbClr val="5075BC"/>
                </a:solidFill>
              </a:rPr>
              <a:t>Testing and assessment.</a:t>
            </a:r>
            <a:endParaRPr lang="en-US" sz="1000" dirty="0" smtClean="0">
              <a:solidFill>
                <a:srgbClr val="5075BC"/>
              </a:solidFill>
            </a:endParaRPr>
          </a:p>
        </p:txBody>
      </p:sp>
      <p:pic>
        <p:nvPicPr>
          <p:cNvPr id="6" name="Picture 5"/>
          <p:cNvPicPr>
            <a:picLocks noChangeAspect="1"/>
          </p:cNvPicPr>
          <p:nvPr userDrawn="1"/>
        </p:nvPicPr>
        <p:blipFill>
          <a:blip r:embed="rId3" cstate="print"/>
          <a:stretch>
            <a:fillRect/>
          </a:stretch>
        </p:blipFill>
        <p:spPr>
          <a:xfrm>
            <a:off x="58723" y="6255465"/>
            <a:ext cx="431834" cy="570020"/>
          </a:xfrm>
          <a:prstGeom prst="rect">
            <a:avLst/>
          </a:prstGeom>
        </p:spPr>
      </p:pic>
    </p:spTree>
    <p:custDataLst>
      <p:tags r:id="rId1"/>
    </p:custDataLst>
    <p:extLst>
      <p:ext uri="{BB962C8B-B14F-4D97-AF65-F5344CB8AC3E}">
        <p14:creationId xmlns:p14="http://schemas.microsoft.com/office/powerpoint/2010/main" val="24586156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6629400" y="274638"/>
            <a:ext cx="2057400" cy="5851525"/>
          </a:xfrm>
        </p:spPr>
        <p:txBody>
          <a:bodyPr vert="eaVert"/>
          <a:lstStyle>
            <a:lvl1pPr>
              <a:defRPr b="0">
                <a:solidFill>
                  <a:srgbClr val="5075BC"/>
                </a:solidFill>
              </a:defRPr>
            </a:lvl1pPr>
          </a:lstStyle>
          <a:p>
            <a:r>
              <a:rPr lang="el-GR" dirty="0" smtClean="0"/>
              <a:t>Στυλ κύριου τίτλου</a:t>
            </a:r>
            <a:endParaRPr lang="el-GR" dirty="0"/>
          </a:p>
        </p:txBody>
      </p:sp>
      <p:sp>
        <p:nvSpPr>
          <p:cNvPr id="3" name="Θέση κατακόρυφου κειμένου 2"/>
          <p:cNvSpPr>
            <a:spLocks noGrp="1"/>
          </p:cNvSpPr>
          <p:nvPr>
            <p:ph type="body" orient="vert" idx="1"/>
          </p:nvPr>
        </p:nvSpPr>
        <p:spPr>
          <a:xfrm>
            <a:off x="457200" y="274638"/>
            <a:ext cx="6019800" cy="5851525"/>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Tree>
    <p:custDataLst>
      <p:tags r:id="rId1"/>
    </p:custDataLst>
    <p:extLst>
      <p:ext uri="{BB962C8B-B14F-4D97-AF65-F5344CB8AC3E}">
        <p14:creationId xmlns:p14="http://schemas.microsoft.com/office/powerpoint/2010/main" val="42386126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rgbClr val="5075BC"/>
                </a:solidFill>
              </a:defRPr>
            </a:lvl1pPr>
          </a:lstStyle>
          <a:p>
            <a:r>
              <a:rPr lang="el-GR" dirty="0" smtClean="0"/>
              <a:t>Στυλ κύριου τίτλου</a:t>
            </a:r>
            <a:endParaRPr lang="el-GR" dirty="0"/>
          </a:p>
        </p:txBody>
      </p:sp>
      <p:sp>
        <p:nvSpPr>
          <p:cNvPr id="3" name="Θέση περιεχομένου 2"/>
          <p:cNvSpPr>
            <a:spLocks noGrp="1"/>
          </p:cNvSpPr>
          <p:nvPr>
            <p:ph idx="1"/>
          </p:nvPr>
        </p:nvSpPr>
        <p:spPr>
          <a:xfrm>
            <a:off x="464156" y="1556792"/>
            <a:ext cx="8229600" cy="45259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l-GR" dirty="0" smtClean="0"/>
              <a:t>Στυλ υποδείγματος κειμένου</a:t>
            </a:r>
          </a:p>
          <a:p>
            <a:pPr lvl="1"/>
            <a:r>
              <a:rPr lang="el-GR" dirty="0" smtClean="0"/>
              <a:t>Δεύτερου επιπέδου</a:t>
            </a:r>
          </a:p>
          <a:p>
            <a:pPr lvl="2"/>
            <a:r>
              <a:rPr lang="el-GR" dirty="0" smtClean="0"/>
              <a:t>Τρίτου επιπέδου</a:t>
            </a:r>
          </a:p>
          <a:p>
            <a:pPr lvl="3"/>
            <a:r>
              <a:rPr lang="el-GR" dirty="0" smtClean="0"/>
              <a:t>Τέταρτου επιπέδου</a:t>
            </a:r>
          </a:p>
          <a:p>
            <a:pPr lvl="4"/>
            <a:r>
              <a:rPr lang="el-GR" dirty="0" smtClean="0"/>
              <a:t>Πέμπτου επιπέδου</a:t>
            </a:r>
            <a:endParaRPr lang="el-GR" dirty="0"/>
          </a:p>
        </p:txBody>
      </p:sp>
      <p:sp>
        <p:nvSpPr>
          <p:cNvPr id="4" name="Θέση αριθμού διαφάνειας 5" descr="[DECORATIVE]"/>
          <p:cNvSpPr txBox="1">
            <a:spLocks/>
          </p:cNvSpPr>
          <p:nvPr userDrawn="1"/>
        </p:nvSpPr>
        <p:spPr>
          <a:xfrm>
            <a:off x="8644854" y="6441971"/>
            <a:ext cx="43286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mtClean="0">
                <a:solidFill>
                  <a:srgbClr val="5075BC"/>
                </a:solidFill>
              </a:rPr>
              <a:pPr algn="ctr"/>
              <a:t>‹#›</a:t>
            </a:fld>
            <a:endParaRPr lang="el-GR" dirty="0">
              <a:solidFill>
                <a:srgbClr val="5075BC"/>
              </a:solidFill>
            </a:endParaRPr>
          </a:p>
        </p:txBody>
      </p:sp>
      <p:sp>
        <p:nvSpPr>
          <p:cNvPr id="5" name="2 - Θέση υποσέλιδου" descr="[DECORATIVE]"/>
          <p:cNvSpPr txBox="1">
            <a:spLocks/>
          </p:cNvSpPr>
          <p:nvPr userDrawn="1"/>
        </p:nvSpPr>
        <p:spPr bwMode="auto">
          <a:xfrm>
            <a:off x="539552" y="6441600"/>
            <a:ext cx="7992887"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US" sz="1000" kern="1000" baseline="0" smtClean="0">
                <a:solidFill>
                  <a:srgbClr val="5075BC"/>
                </a:solidFill>
              </a:rPr>
              <a:t>Testing and assessment.</a:t>
            </a:r>
            <a:endParaRPr lang="en-US" sz="1000" kern="1000" baseline="0" dirty="0" smtClean="0">
              <a:solidFill>
                <a:srgbClr val="5075BC"/>
              </a:solidFill>
            </a:endParaRPr>
          </a:p>
        </p:txBody>
      </p:sp>
      <p:pic>
        <p:nvPicPr>
          <p:cNvPr id="6" name="Picture 5" descr="[DECORATIVE]"/>
          <p:cNvPicPr>
            <a:picLocks noChangeAspect="1"/>
          </p:cNvPicPr>
          <p:nvPr userDrawn="1"/>
        </p:nvPicPr>
        <p:blipFill>
          <a:blip r:embed="rId3" cstate="print"/>
          <a:stretch>
            <a:fillRect/>
          </a:stretch>
        </p:blipFill>
        <p:spPr>
          <a:xfrm>
            <a:off x="58723" y="6255465"/>
            <a:ext cx="431834" cy="570020"/>
          </a:xfrm>
          <a:prstGeom prst="rect">
            <a:avLst/>
          </a:prstGeom>
        </p:spPr>
      </p:pic>
    </p:spTree>
    <p:custDataLst>
      <p:tags r:id="rId1"/>
    </p:custDataLst>
    <p:extLst>
      <p:ext uri="{BB962C8B-B14F-4D97-AF65-F5344CB8AC3E}">
        <p14:creationId xmlns:p14="http://schemas.microsoft.com/office/powerpoint/2010/main" val="36375188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722313" y="4406900"/>
            <a:ext cx="7772400" cy="1362075"/>
          </a:xfrm>
        </p:spPr>
        <p:txBody>
          <a:bodyPr anchor="t"/>
          <a:lstStyle>
            <a:lvl1pPr algn="l">
              <a:defRPr sz="4000" b="0" cap="none" baseline="0">
                <a:solidFill>
                  <a:srgbClr val="5075BC"/>
                </a:solidFill>
              </a:defRPr>
            </a:lvl1pPr>
          </a:lstStyle>
          <a:p>
            <a:r>
              <a:rPr lang="el-GR" dirty="0" smtClean="0"/>
              <a:t>Στυλ κύριου τίτλου</a:t>
            </a:r>
            <a:endParaRPr lang="el-GR" dirty="0"/>
          </a:p>
        </p:txBody>
      </p:sp>
      <p:sp>
        <p:nvSpPr>
          <p:cNvPr id="3" name="Θέση κειμένου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smtClean="0"/>
              <a:t>Στυλ υποδείγματος κειμένου</a:t>
            </a:r>
          </a:p>
        </p:txBody>
      </p:sp>
    </p:spTree>
    <p:custDataLst>
      <p:tags r:id="rId1"/>
    </p:custDataLst>
    <p:extLst>
      <p:ext uri="{BB962C8B-B14F-4D97-AF65-F5344CB8AC3E}">
        <p14:creationId xmlns:p14="http://schemas.microsoft.com/office/powerpoint/2010/main" val="12120861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rgbClr val="5075BC"/>
                </a:solidFill>
              </a:defRPr>
            </a:lvl1pPr>
          </a:lstStyle>
          <a:p>
            <a:r>
              <a:rPr lang="el-GR" dirty="0" smtClean="0"/>
              <a:t>Στυλ κύριου τίτλου</a:t>
            </a:r>
            <a:endParaRPr lang="el-GR" dirty="0"/>
          </a:p>
        </p:txBody>
      </p:sp>
      <p:sp>
        <p:nvSpPr>
          <p:cNvPr id="3" name="Θέση περιεχομένου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περιεχομένου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dirty="0" smtClean="0"/>
              <a:t>Στυλ υποδείγματος κειμένου</a:t>
            </a:r>
          </a:p>
          <a:p>
            <a:pPr lvl="1"/>
            <a:r>
              <a:rPr lang="el-GR" dirty="0" smtClean="0"/>
              <a:t>Δεύτερου επιπέδου</a:t>
            </a:r>
          </a:p>
          <a:p>
            <a:pPr lvl="2"/>
            <a:r>
              <a:rPr lang="el-GR" dirty="0" smtClean="0"/>
              <a:t>Τρίτου επιπέδου</a:t>
            </a:r>
          </a:p>
          <a:p>
            <a:pPr lvl="3"/>
            <a:r>
              <a:rPr lang="el-GR" dirty="0" smtClean="0"/>
              <a:t>Τέταρτου επιπέδου</a:t>
            </a:r>
          </a:p>
          <a:p>
            <a:pPr lvl="4"/>
            <a:r>
              <a:rPr lang="el-GR" dirty="0" smtClean="0"/>
              <a:t>Πέμπτου επιπέδου</a:t>
            </a:r>
            <a:endParaRPr lang="el-GR" dirty="0"/>
          </a:p>
        </p:txBody>
      </p:sp>
      <p:sp>
        <p:nvSpPr>
          <p:cNvPr id="5" name="Θέση αριθμού διαφάνειας 5" descr="[DECORATIVE]"/>
          <p:cNvSpPr txBox="1">
            <a:spLocks/>
          </p:cNvSpPr>
          <p:nvPr userDrawn="1"/>
        </p:nvSpPr>
        <p:spPr>
          <a:xfrm>
            <a:off x="8644854" y="6441971"/>
            <a:ext cx="43286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mtClean="0">
                <a:solidFill>
                  <a:srgbClr val="5075BC"/>
                </a:solidFill>
              </a:rPr>
              <a:pPr algn="ctr"/>
              <a:t>‹#›</a:t>
            </a:fld>
            <a:endParaRPr lang="el-GR" dirty="0">
              <a:solidFill>
                <a:srgbClr val="5075BC"/>
              </a:solidFill>
            </a:endParaRPr>
          </a:p>
        </p:txBody>
      </p:sp>
      <p:sp>
        <p:nvSpPr>
          <p:cNvPr id="6" name="2 - Θέση υποσέλιδου" descr="[DECORATIVE]"/>
          <p:cNvSpPr txBox="1">
            <a:spLocks/>
          </p:cNvSpPr>
          <p:nvPr userDrawn="1"/>
        </p:nvSpPr>
        <p:spPr bwMode="auto">
          <a:xfrm>
            <a:off x="539552" y="6441600"/>
            <a:ext cx="7992887" cy="268139"/>
          </a:xfrm>
          <a:prstGeom prst="rect">
            <a:avLst/>
          </a:prstGeom>
          <a:solidFill>
            <a:schemeClr val="bg1">
              <a:lumMod val="95000"/>
            </a:schemeClr>
          </a:solidFill>
          <a:ln>
            <a:miter lim="800000"/>
            <a:headEnd/>
            <a:tailEnd/>
          </a:ln>
        </p:spPr>
        <p:txBody>
          <a:bodyPr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rgbClr val="5075BC"/>
                </a:solidFill>
                <a:latin typeface="+mn-lt"/>
                <a:ea typeface="+mn-ea"/>
                <a:cs typeface="+mn-cs"/>
              </a:rPr>
              <a:t>Testing and assessment.</a:t>
            </a:r>
          </a:p>
        </p:txBody>
      </p:sp>
      <p:pic>
        <p:nvPicPr>
          <p:cNvPr id="7" name="Picture 6" descr="[DECORATIVE]"/>
          <p:cNvPicPr>
            <a:picLocks noChangeAspect="1"/>
          </p:cNvPicPr>
          <p:nvPr userDrawn="1"/>
        </p:nvPicPr>
        <p:blipFill>
          <a:blip r:embed="rId3" cstate="print"/>
          <a:stretch>
            <a:fillRect/>
          </a:stretch>
        </p:blipFill>
        <p:spPr>
          <a:xfrm>
            <a:off x="58723" y="6255465"/>
            <a:ext cx="431834" cy="570020"/>
          </a:xfrm>
          <a:prstGeom prst="rect">
            <a:avLst/>
          </a:prstGeom>
        </p:spPr>
      </p:pic>
    </p:spTree>
    <p:custDataLst>
      <p:tags r:id="rId1"/>
    </p:custDataLst>
    <p:extLst>
      <p:ext uri="{BB962C8B-B14F-4D97-AF65-F5344CB8AC3E}">
        <p14:creationId xmlns:p14="http://schemas.microsoft.com/office/powerpoint/2010/main" val="32832509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a:solidFill>
                  <a:srgbClr val="5075BC"/>
                </a:solidFill>
              </a:defRPr>
            </a:lvl1pPr>
          </a:lstStyle>
          <a:p>
            <a:r>
              <a:rPr lang="el-GR" dirty="0" smtClean="0"/>
              <a:t>Στυλ κύριου τίτλου</a:t>
            </a:r>
            <a:endParaRPr lang="el-GR" dirty="0"/>
          </a:p>
        </p:txBody>
      </p:sp>
      <p:sp>
        <p:nvSpPr>
          <p:cNvPr id="3" name="Θέση κειμένου 2"/>
          <p:cNvSpPr>
            <a:spLocks noGrp="1"/>
          </p:cNvSpPr>
          <p:nvPr>
            <p:ph type="body" idx="1"/>
          </p:nvPr>
        </p:nvSpPr>
        <p:spPr>
          <a:xfrm>
            <a:off x="457200" y="157425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Θέση περιεχομένου 3"/>
          <p:cNvSpPr>
            <a:spLocks noGrp="1"/>
          </p:cNvSpPr>
          <p:nvPr>
            <p:ph sz="half" idx="2"/>
          </p:nvPr>
        </p:nvSpPr>
        <p:spPr>
          <a:xfrm>
            <a:off x="457200" y="2214016"/>
            <a:ext cx="4040188" cy="38792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κειμένου 4"/>
          <p:cNvSpPr>
            <a:spLocks noGrp="1"/>
          </p:cNvSpPr>
          <p:nvPr>
            <p:ph type="body" sz="quarter" idx="3"/>
          </p:nvPr>
        </p:nvSpPr>
        <p:spPr>
          <a:xfrm>
            <a:off x="4645025" y="157425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Θέση περιεχομένου 5"/>
          <p:cNvSpPr>
            <a:spLocks noGrp="1"/>
          </p:cNvSpPr>
          <p:nvPr>
            <p:ph sz="quarter" idx="4"/>
          </p:nvPr>
        </p:nvSpPr>
        <p:spPr>
          <a:xfrm>
            <a:off x="4645025" y="2214016"/>
            <a:ext cx="4041775" cy="38792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Θέση αριθμού διαφάνειας 5" descr="[DECORATIVE]"/>
          <p:cNvSpPr txBox="1">
            <a:spLocks/>
          </p:cNvSpPr>
          <p:nvPr userDrawn="1"/>
        </p:nvSpPr>
        <p:spPr>
          <a:xfrm>
            <a:off x="8644854" y="6441971"/>
            <a:ext cx="43286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mtClean="0">
                <a:solidFill>
                  <a:srgbClr val="5075BC"/>
                </a:solidFill>
              </a:rPr>
              <a:pPr algn="ctr"/>
              <a:t>‹#›</a:t>
            </a:fld>
            <a:endParaRPr lang="el-GR" dirty="0">
              <a:solidFill>
                <a:srgbClr val="5075BC"/>
              </a:solidFill>
            </a:endParaRPr>
          </a:p>
        </p:txBody>
      </p:sp>
      <p:sp>
        <p:nvSpPr>
          <p:cNvPr id="8" name="2 - Θέση υποσέλιδου" descr="[DECORATIVE]"/>
          <p:cNvSpPr txBox="1">
            <a:spLocks/>
          </p:cNvSpPr>
          <p:nvPr userDrawn="1"/>
        </p:nvSpPr>
        <p:spPr bwMode="auto">
          <a:xfrm>
            <a:off x="539552" y="6441600"/>
            <a:ext cx="7992887"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US" sz="1000" smtClean="0">
                <a:solidFill>
                  <a:srgbClr val="5075BC"/>
                </a:solidFill>
              </a:rPr>
              <a:t>Testing and assessment.</a:t>
            </a:r>
            <a:endParaRPr lang="en-US" sz="1000" dirty="0" smtClean="0">
              <a:solidFill>
                <a:srgbClr val="5075BC"/>
              </a:solidFill>
            </a:endParaRPr>
          </a:p>
        </p:txBody>
      </p:sp>
      <p:pic>
        <p:nvPicPr>
          <p:cNvPr id="9" name="Picture 8" descr="[DECORATIVE]"/>
          <p:cNvPicPr>
            <a:picLocks noChangeAspect="1"/>
          </p:cNvPicPr>
          <p:nvPr userDrawn="1"/>
        </p:nvPicPr>
        <p:blipFill>
          <a:blip r:embed="rId3" cstate="print"/>
          <a:stretch>
            <a:fillRect/>
          </a:stretch>
        </p:blipFill>
        <p:spPr>
          <a:xfrm>
            <a:off x="58723" y="6255465"/>
            <a:ext cx="431834" cy="570020"/>
          </a:xfrm>
          <a:prstGeom prst="rect">
            <a:avLst/>
          </a:prstGeom>
        </p:spPr>
      </p:pic>
    </p:spTree>
    <p:custDataLst>
      <p:tags r:id="rId1"/>
    </p:custDataLst>
    <p:extLst>
      <p:ext uri="{BB962C8B-B14F-4D97-AF65-F5344CB8AC3E}">
        <p14:creationId xmlns:p14="http://schemas.microsoft.com/office/powerpoint/2010/main" val="10761127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chemeClr val="accent1"/>
                </a:solidFill>
              </a:defRPr>
            </a:lvl1pPr>
          </a:lstStyle>
          <a:p>
            <a:r>
              <a:rPr lang="el-GR" dirty="0" smtClean="0"/>
              <a:t>Στυλ κύριου τίτλου</a:t>
            </a:r>
            <a:endParaRPr lang="el-GR" dirty="0"/>
          </a:p>
        </p:txBody>
      </p:sp>
      <p:sp>
        <p:nvSpPr>
          <p:cNvPr id="3" name="Θέση αριθμού διαφάνειας 5"/>
          <p:cNvSpPr txBox="1">
            <a:spLocks/>
          </p:cNvSpPr>
          <p:nvPr userDrawn="1"/>
        </p:nvSpPr>
        <p:spPr>
          <a:xfrm>
            <a:off x="8644854" y="6441971"/>
            <a:ext cx="43286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mtClean="0">
                <a:solidFill>
                  <a:srgbClr val="5075BC"/>
                </a:solidFill>
              </a:rPr>
              <a:pPr algn="ctr"/>
              <a:t>‹#›</a:t>
            </a:fld>
            <a:endParaRPr lang="el-GR" dirty="0">
              <a:solidFill>
                <a:srgbClr val="5075BC"/>
              </a:solidFill>
            </a:endParaRPr>
          </a:p>
        </p:txBody>
      </p:sp>
      <p:sp>
        <p:nvSpPr>
          <p:cNvPr id="4" name="2 - Θέση υποσέλιδου"/>
          <p:cNvSpPr txBox="1">
            <a:spLocks/>
          </p:cNvSpPr>
          <p:nvPr userDrawn="1"/>
        </p:nvSpPr>
        <p:spPr bwMode="auto">
          <a:xfrm>
            <a:off x="539552" y="6441600"/>
            <a:ext cx="7992887"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US" sz="1000" smtClean="0">
                <a:solidFill>
                  <a:srgbClr val="5075BC"/>
                </a:solidFill>
              </a:rPr>
              <a:t>Testing and assessment.</a:t>
            </a:r>
            <a:endParaRPr lang="en-US" sz="1000" dirty="0" smtClean="0">
              <a:solidFill>
                <a:srgbClr val="5075BC"/>
              </a:solidFill>
            </a:endParaRPr>
          </a:p>
        </p:txBody>
      </p:sp>
      <p:pic>
        <p:nvPicPr>
          <p:cNvPr id="5" name="Picture 4"/>
          <p:cNvPicPr>
            <a:picLocks noChangeAspect="1"/>
          </p:cNvPicPr>
          <p:nvPr userDrawn="1"/>
        </p:nvPicPr>
        <p:blipFill>
          <a:blip r:embed="rId3" cstate="print"/>
          <a:stretch>
            <a:fillRect/>
          </a:stretch>
        </p:blipFill>
        <p:spPr>
          <a:xfrm>
            <a:off x="58723" y="6255465"/>
            <a:ext cx="431834" cy="570020"/>
          </a:xfrm>
          <a:prstGeom prst="rect">
            <a:avLst/>
          </a:prstGeom>
        </p:spPr>
      </p:pic>
    </p:spTree>
    <p:custDataLst>
      <p:tags r:id="rId1"/>
    </p:custDataLst>
    <p:extLst>
      <p:ext uri="{BB962C8B-B14F-4D97-AF65-F5344CB8AC3E}">
        <p14:creationId xmlns:p14="http://schemas.microsoft.com/office/powerpoint/2010/main" val="1315794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0096202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Περιεχόμενο με λεζάντα">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3575050" y="1556792"/>
            <a:ext cx="5111750" cy="46085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κειμένου 3"/>
          <p:cNvSpPr>
            <a:spLocks noGrp="1"/>
          </p:cNvSpPr>
          <p:nvPr>
            <p:ph type="body" sz="half" idx="2"/>
          </p:nvPr>
        </p:nvSpPr>
        <p:spPr>
          <a:xfrm>
            <a:off x="457200" y="1556792"/>
            <a:ext cx="3008313" cy="4608512"/>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smtClean="0"/>
              <a:t>Στυλ υποδείγματος κειμένου</a:t>
            </a:r>
          </a:p>
        </p:txBody>
      </p:sp>
      <p:sp>
        <p:nvSpPr>
          <p:cNvPr id="6" name="Τίτλος 1"/>
          <p:cNvSpPr>
            <a:spLocks noGrp="1"/>
          </p:cNvSpPr>
          <p:nvPr>
            <p:ph type="title"/>
          </p:nvPr>
        </p:nvSpPr>
        <p:spPr>
          <a:xfrm>
            <a:off x="457200" y="273600"/>
            <a:ext cx="8229600" cy="1144800"/>
          </a:xfrm>
        </p:spPr>
        <p:txBody>
          <a:bodyPr vert="horz" lIns="91440" tIns="45720" rIns="91440" bIns="45720" rtlCol="0" anchor="ctr">
            <a:normAutofit/>
          </a:bodyPr>
          <a:lstStyle>
            <a:lvl1pPr>
              <a:defRPr lang="el-GR" b="0">
                <a:solidFill>
                  <a:schemeClr val="accent1"/>
                </a:solidFill>
              </a:defRPr>
            </a:lvl1pPr>
          </a:lstStyle>
          <a:p>
            <a:pPr lvl="0"/>
            <a:r>
              <a:rPr lang="el-GR" dirty="0" smtClean="0"/>
              <a:t>Στυλ κύριου τίτλου</a:t>
            </a:r>
            <a:endParaRPr lang="el-GR" dirty="0"/>
          </a:p>
        </p:txBody>
      </p:sp>
      <p:sp>
        <p:nvSpPr>
          <p:cNvPr id="5" name="Θέση αριθμού διαφάνειας 5" descr="[DECORATIVE]"/>
          <p:cNvSpPr txBox="1">
            <a:spLocks/>
          </p:cNvSpPr>
          <p:nvPr userDrawn="1"/>
        </p:nvSpPr>
        <p:spPr>
          <a:xfrm>
            <a:off x="8644854" y="6441971"/>
            <a:ext cx="43286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mtClean="0">
                <a:solidFill>
                  <a:srgbClr val="5075BC"/>
                </a:solidFill>
              </a:rPr>
              <a:pPr algn="ctr"/>
              <a:t>‹#›</a:t>
            </a:fld>
            <a:endParaRPr lang="el-GR" dirty="0">
              <a:solidFill>
                <a:srgbClr val="5075BC"/>
              </a:solidFill>
            </a:endParaRPr>
          </a:p>
        </p:txBody>
      </p:sp>
      <p:sp>
        <p:nvSpPr>
          <p:cNvPr id="7" name="2 - Θέση υποσέλιδου" descr="[DECORATIVE]"/>
          <p:cNvSpPr txBox="1">
            <a:spLocks/>
          </p:cNvSpPr>
          <p:nvPr userDrawn="1"/>
        </p:nvSpPr>
        <p:spPr bwMode="auto">
          <a:xfrm>
            <a:off x="539552" y="6441600"/>
            <a:ext cx="7992887"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US" sz="1000" smtClean="0">
                <a:solidFill>
                  <a:srgbClr val="5075BC"/>
                </a:solidFill>
              </a:rPr>
              <a:t>Testing and assessment.</a:t>
            </a:r>
            <a:endParaRPr lang="en-US" sz="1000" dirty="0" smtClean="0">
              <a:solidFill>
                <a:srgbClr val="5075BC"/>
              </a:solidFill>
            </a:endParaRPr>
          </a:p>
        </p:txBody>
      </p:sp>
      <p:pic>
        <p:nvPicPr>
          <p:cNvPr id="8" name="Picture 7" descr="[DECORATIVE]"/>
          <p:cNvPicPr>
            <a:picLocks noChangeAspect="1"/>
          </p:cNvPicPr>
          <p:nvPr userDrawn="1"/>
        </p:nvPicPr>
        <p:blipFill>
          <a:blip r:embed="rId3" cstate="print"/>
          <a:stretch>
            <a:fillRect/>
          </a:stretch>
        </p:blipFill>
        <p:spPr>
          <a:xfrm>
            <a:off x="58723" y="6255465"/>
            <a:ext cx="431834" cy="570020"/>
          </a:xfrm>
          <a:prstGeom prst="rect">
            <a:avLst/>
          </a:prstGeom>
        </p:spPr>
      </p:pic>
    </p:spTree>
    <p:custDataLst>
      <p:tags r:id="rId1"/>
    </p:custDataLst>
    <p:extLst>
      <p:ext uri="{BB962C8B-B14F-4D97-AF65-F5344CB8AC3E}">
        <p14:creationId xmlns:p14="http://schemas.microsoft.com/office/powerpoint/2010/main" val="34231715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Εικόνα με λεζάντα">
    <p:spTree>
      <p:nvGrpSpPr>
        <p:cNvPr id="1" name=""/>
        <p:cNvGrpSpPr/>
        <p:nvPr/>
      </p:nvGrpSpPr>
      <p:grpSpPr>
        <a:xfrm>
          <a:off x="0" y="0"/>
          <a:ext cx="0" cy="0"/>
          <a:chOff x="0" y="0"/>
          <a:chExt cx="0" cy="0"/>
        </a:xfrm>
      </p:grpSpPr>
      <p:sp>
        <p:nvSpPr>
          <p:cNvPr id="3" name="Θέση εικόνας 2"/>
          <p:cNvSpPr>
            <a:spLocks noGrp="1"/>
          </p:cNvSpPr>
          <p:nvPr>
            <p:ph type="pic" idx="1"/>
          </p:nvPr>
        </p:nvSpPr>
        <p:spPr>
          <a:xfrm>
            <a:off x="1792288" y="1556792"/>
            <a:ext cx="5486400" cy="3456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dirty="0"/>
          </a:p>
        </p:txBody>
      </p:sp>
      <p:sp>
        <p:nvSpPr>
          <p:cNvPr id="4" name="Θέση κειμένου 3"/>
          <p:cNvSpPr>
            <a:spLocks noGrp="1"/>
          </p:cNvSpPr>
          <p:nvPr>
            <p:ph type="body" sz="half" idx="2"/>
          </p:nvPr>
        </p:nvSpPr>
        <p:spPr>
          <a:xfrm>
            <a:off x="1792288" y="5157192"/>
            <a:ext cx="5486400" cy="1015008"/>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smtClean="0"/>
              <a:t>Στυλ υποδείγματος κειμένου</a:t>
            </a:r>
          </a:p>
        </p:txBody>
      </p:sp>
      <p:sp>
        <p:nvSpPr>
          <p:cNvPr id="9" name="Τίτλος 1"/>
          <p:cNvSpPr>
            <a:spLocks noGrp="1"/>
          </p:cNvSpPr>
          <p:nvPr>
            <p:ph type="title"/>
          </p:nvPr>
        </p:nvSpPr>
        <p:spPr>
          <a:xfrm>
            <a:off x="457200" y="273600"/>
            <a:ext cx="8229600" cy="1144800"/>
          </a:xfrm>
        </p:spPr>
        <p:txBody>
          <a:bodyPr vert="horz" lIns="91440" tIns="45720" rIns="91440" bIns="45720" rtlCol="0" anchor="ctr">
            <a:normAutofit/>
          </a:bodyPr>
          <a:lstStyle>
            <a:lvl1pPr>
              <a:defRPr lang="el-GR" b="0">
                <a:solidFill>
                  <a:schemeClr val="accent1"/>
                </a:solidFill>
              </a:defRPr>
            </a:lvl1pPr>
          </a:lstStyle>
          <a:p>
            <a:pPr lvl="0"/>
            <a:r>
              <a:rPr lang="el-GR" dirty="0" smtClean="0"/>
              <a:t>Στυλ κύριου τίτλου</a:t>
            </a:r>
            <a:endParaRPr lang="el-GR" dirty="0"/>
          </a:p>
        </p:txBody>
      </p:sp>
      <p:sp>
        <p:nvSpPr>
          <p:cNvPr id="5" name="Θέση αριθμού διαφάνειας 5"/>
          <p:cNvSpPr txBox="1">
            <a:spLocks/>
          </p:cNvSpPr>
          <p:nvPr userDrawn="1"/>
        </p:nvSpPr>
        <p:spPr>
          <a:xfrm>
            <a:off x="8644854" y="6441971"/>
            <a:ext cx="43286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mtClean="0">
                <a:solidFill>
                  <a:srgbClr val="5075BC"/>
                </a:solidFill>
              </a:rPr>
              <a:pPr algn="ctr"/>
              <a:t>‹#›</a:t>
            </a:fld>
            <a:endParaRPr lang="el-GR" dirty="0">
              <a:solidFill>
                <a:srgbClr val="5075BC"/>
              </a:solidFill>
            </a:endParaRPr>
          </a:p>
        </p:txBody>
      </p:sp>
      <p:sp>
        <p:nvSpPr>
          <p:cNvPr id="6" name="2 - Θέση υποσέλιδου"/>
          <p:cNvSpPr txBox="1">
            <a:spLocks/>
          </p:cNvSpPr>
          <p:nvPr userDrawn="1"/>
        </p:nvSpPr>
        <p:spPr bwMode="auto">
          <a:xfrm>
            <a:off x="539552" y="6441600"/>
            <a:ext cx="7992887"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US" sz="1000" smtClean="0">
                <a:solidFill>
                  <a:srgbClr val="5075BC"/>
                </a:solidFill>
              </a:rPr>
              <a:t>Testing and assessment.</a:t>
            </a:r>
            <a:endParaRPr lang="en-US" sz="1000" dirty="0" smtClean="0">
              <a:solidFill>
                <a:srgbClr val="5075BC"/>
              </a:solidFill>
            </a:endParaRPr>
          </a:p>
        </p:txBody>
      </p:sp>
      <p:pic>
        <p:nvPicPr>
          <p:cNvPr id="7" name="Picture 6"/>
          <p:cNvPicPr>
            <a:picLocks noChangeAspect="1"/>
          </p:cNvPicPr>
          <p:nvPr userDrawn="1"/>
        </p:nvPicPr>
        <p:blipFill>
          <a:blip r:embed="rId3" cstate="print"/>
          <a:stretch>
            <a:fillRect/>
          </a:stretch>
        </p:blipFill>
        <p:spPr>
          <a:xfrm>
            <a:off x="58723" y="6255465"/>
            <a:ext cx="431834" cy="570020"/>
          </a:xfrm>
          <a:prstGeom prst="rect">
            <a:avLst/>
          </a:prstGeom>
        </p:spPr>
      </p:pic>
    </p:spTree>
    <p:custDataLst>
      <p:tags r:id="rId1"/>
    </p:custDataLst>
    <p:extLst>
      <p:ext uri="{BB962C8B-B14F-4D97-AF65-F5344CB8AC3E}">
        <p14:creationId xmlns:p14="http://schemas.microsoft.com/office/powerpoint/2010/main" val="41050776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dirty="0" smtClean="0"/>
              <a:t>Στυλ κύριου τίτλου</a:t>
            </a:r>
            <a:endParaRPr lang="el-GR" dirty="0"/>
          </a:p>
        </p:txBody>
      </p:sp>
      <p:sp>
        <p:nvSpPr>
          <p:cNvPr id="3" name="Θέση κειμένου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Tree>
    <p:custDataLst>
      <p:tags r:id="rId13"/>
    </p:custDataLst>
    <p:extLst>
      <p:ext uri="{BB962C8B-B14F-4D97-AF65-F5344CB8AC3E}">
        <p14:creationId xmlns:p14="http://schemas.microsoft.com/office/powerpoint/2010/main" val="983809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http://opencourses.uoa.gr/courses/ENL4/"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4.png"/><Relationship Id="rId4" Type="http://schemas.openxmlformats.org/officeDocument/2006/relationships/hyperlink" Target="%5b1%5d%20http:/creativecommons.org/licenses/by-nc-sa/4.0/"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The logo depicts the goddess Athen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228537"/>
            <a:ext cx="3939153" cy="1112231"/>
          </a:xfrm>
          <a:prstGeom prst="rect">
            <a:avLst/>
          </a:prstGeom>
        </p:spPr>
      </p:pic>
      <p:sp>
        <p:nvSpPr>
          <p:cNvPr id="2" name="Τίτλος 1"/>
          <p:cNvSpPr>
            <a:spLocks noGrp="1"/>
          </p:cNvSpPr>
          <p:nvPr>
            <p:ph type="ctrTitle"/>
          </p:nvPr>
        </p:nvSpPr>
        <p:spPr>
          <a:xfrm>
            <a:off x="685800" y="2006575"/>
            <a:ext cx="7772400" cy="1470025"/>
          </a:xfrm>
        </p:spPr>
        <p:txBody>
          <a:bodyPr>
            <a:normAutofit/>
          </a:bodyPr>
          <a:lstStyle/>
          <a:p>
            <a:r>
              <a:rPr lang="en-US" sz="4000" dirty="0" smtClean="0">
                <a:solidFill>
                  <a:srgbClr val="5075BC"/>
                </a:solidFill>
              </a:rPr>
              <a:t> </a:t>
            </a:r>
            <a:r>
              <a:rPr lang="en-US" sz="4000" dirty="0" smtClean="0"/>
              <a:t>ELT Methods and Practices</a:t>
            </a:r>
            <a:endParaRPr lang="en-US" sz="4000" dirty="0">
              <a:solidFill>
                <a:srgbClr val="5075BC"/>
              </a:solidFill>
            </a:endParaRPr>
          </a:p>
        </p:txBody>
      </p:sp>
      <p:sp>
        <p:nvSpPr>
          <p:cNvPr id="3" name="Υπότιτλος 2"/>
          <p:cNvSpPr>
            <a:spLocks noGrp="1"/>
          </p:cNvSpPr>
          <p:nvPr>
            <p:ph type="subTitle" idx="1"/>
          </p:nvPr>
        </p:nvSpPr>
        <p:spPr>
          <a:xfrm>
            <a:off x="683568" y="3384822"/>
            <a:ext cx="7632848" cy="2780481"/>
          </a:xfrm>
        </p:spPr>
        <p:txBody>
          <a:bodyPr>
            <a:noAutofit/>
          </a:bodyPr>
          <a:lstStyle/>
          <a:p>
            <a:r>
              <a:rPr lang="en-US" sz="2800" dirty="0" smtClean="0">
                <a:solidFill>
                  <a:srgbClr val="5075BC"/>
                </a:solidFill>
                <a:latin typeface="+mj-lt"/>
                <a:ea typeface="+mj-ea"/>
                <a:cs typeface="+mj-cs"/>
              </a:rPr>
              <a:t>Unit </a:t>
            </a:r>
            <a:r>
              <a:rPr lang="en-US" sz="2800" dirty="0" smtClean="0">
                <a:solidFill>
                  <a:srgbClr val="5075BC"/>
                </a:solidFill>
                <a:latin typeface="+mj-lt"/>
                <a:ea typeface="+mj-ea"/>
                <a:cs typeface="+mj-cs"/>
              </a:rPr>
              <a:t>9</a:t>
            </a:r>
            <a:r>
              <a:rPr lang="en-US" sz="2800" dirty="0" smtClean="0">
                <a:solidFill>
                  <a:srgbClr val="5075BC"/>
                </a:solidFill>
                <a:latin typeface="+mj-lt"/>
                <a:ea typeface="+mj-ea"/>
                <a:cs typeface="+mj-cs"/>
              </a:rPr>
              <a:t>: </a:t>
            </a:r>
            <a:r>
              <a:rPr lang="en-US" sz="2800" dirty="0" smtClean="0">
                <a:latin typeface="+mj-lt"/>
                <a:ea typeface="+mj-ea"/>
                <a:cs typeface="+mj-cs"/>
              </a:rPr>
              <a:t>Testing and assessment</a:t>
            </a:r>
          </a:p>
          <a:p>
            <a:endParaRPr lang="en-US" sz="2800" dirty="0" smtClean="0"/>
          </a:p>
          <a:p>
            <a:r>
              <a:rPr lang="en-US" sz="2800" dirty="0" smtClean="0"/>
              <a:t>Bessie </a:t>
            </a:r>
            <a:r>
              <a:rPr lang="en-US" sz="2800" dirty="0" err="1" smtClean="0"/>
              <a:t>Dendrinos</a:t>
            </a:r>
            <a:endParaRPr lang="en-US" sz="2800" dirty="0" smtClean="0"/>
          </a:p>
          <a:p>
            <a:r>
              <a:rPr lang="en-US" sz="2800" dirty="0" smtClean="0"/>
              <a:t>School of Philosophy</a:t>
            </a:r>
          </a:p>
          <a:p>
            <a:r>
              <a:rPr lang="en-US" sz="2800" dirty="0" smtClean="0"/>
              <a:t>Faculty of English Language and Literature</a:t>
            </a:r>
            <a:endParaRPr lang="en-US" sz="2800" dirty="0"/>
          </a:p>
        </p:txBody>
      </p:sp>
    </p:spTree>
    <p:custDataLst>
      <p:tags r:id="rId1"/>
    </p:custDataLst>
    <p:extLst>
      <p:ext uri="{BB962C8B-B14F-4D97-AF65-F5344CB8AC3E}">
        <p14:creationId xmlns:p14="http://schemas.microsoft.com/office/powerpoint/2010/main" val="3428195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most common forms of assessment</a:t>
            </a:r>
            <a:r>
              <a:rPr lang="en-US" dirty="0" smtClean="0"/>
              <a:t>? (1/3) </a:t>
            </a:r>
            <a:endParaRPr lang="en-US" dirty="0"/>
          </a:p>
        </p:txBody>
      </p:sp>
      <p:sp>
        <p:nvSpPr>
          <p:cNvPr id="3" name="Content Placeholder 2"/>
          <p:cNvSpPr>
            <a:spLocks noGrp="1"/>
          </p:cNvSpPr>
          <p:nvPr>
            <p:ph idx="1"/>
          </p:nvPr>
        </p:nvSpPr>
        <p:spPr/>
        <p:txBody>
          <a:bodyPr>
            <a:noAutofit/>
          </a:bodyPr>
          <a:lstStyle/>
          <a:p>
            <a:pPr>
              <a:spcBef>
                <a:spcPts val="600"/>
              </a:spcBef>
            </a:pPr>
            <a:r>
              <a:rPr lang="en-US" b="1" dirty="0"/>
              <a:t>Continuous assessment </a:t>
            </a:r>
            <a:r>
              <a:rPr lang="en-US" dirty="0"/>
              <a:t>refers to the activities required by students during the conduct of a course. It takes place within the normal teaching period and contributes to the final assessment</a:t>
            </a:r>
            <a:r>
              <a:rPr lang="en-US" dirty="0" smtClean="0"/>
              <a:t>.</a:t>
            </a:r>
            <a:endParaRPr lang="en-US" dirty="0"/>
          </a:p>
        </p:txBody>
      </p:sp>
    </p:spTree>
    <p:extLst>
      <p:ext uri="{BB962C8B-B14F-4D97-AF65-F5344CB8AC3E}">
        <p14:creationId xmlns:p14="http://schemas.microsoft.com/office/powerpoint/2010/main" val="83866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most common forms of assessment</a:t>
            </a:r>
            <a:r>
              <a:rPr lang="en-US" dirty="0" smtClean="0"/>
              <a:t>? (2/3) </a:t>
            </a:r>
            <a:endParaRPr lang="en-US" dirty="0"/>
          </a:p>
        </p:txBody>
      </p:sp>
      <p:sp>
        <p:nvSpPr>
          <p:cNvPr id="3" name="Content Placeholder 2"/>
          <p:cNvSpPr>
            <a:spLocks noGrp="1"/>
          </p:cNvSpPr>
          <p:nvPr>
            <p:ph idx="1"/>
          </p:nvPr>
        </p:nvSpPr>
        <p:spPr/>
        <p:txBody>
          <a:bodyPr>
            <a:noAutofit/>
          </a:bodyPr>
          <a:lstStyle/>
          <a:p>
            <a:pPr>
              <a:spcBef>
                <a:spcPts val="600"/>
              </a:spcBef>
            </a:pPr>
            <a:r>
              <a:rPr lang="en-US" b="1" dirty="0"/>
              <a:t>Formative assessment </a:t>
            </a:r>
            <a:r>
              <a:rPr lang="en-US" dirty="0"/>
              <a:t>refers to observations which allow one to determine the degree to which students know or are able to perform a given task. It involves all those activities (assigned by teachers and performed by students) which provide information used as feedback so that teaching may meet students’ needs. It can also include teacher assessment, feedback and feed-forward.</a:t>
            </a:r>
          </a:p>
          <a:p>
            <a:pPr>
              <a:spcBef>
                <a:spcPts val="600"/>
              </a:spcBef>
            </a:pPr>
            <a:endParaRPr lang="en-US" sz="2800" dirty="0"/>
          </a:p>
        </p:txBody>
      </p:sp>
    </p:spTree>
    <p:extLst>
      <p:ext uri="{BB962C8B-B14F-4D97-AF65-F5344CB8AC3E}">
        <p14:creationId xmlns:p14="http://schemas.microsoft.com/office/powerpoint/2010/main" val="116195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most common forms of assessment</a:t>
            </a:r>
            <a:r>
              <a:rPr lang="en-US" dirty="0" smtClean="0"/>
              <a:t>? (3/3) </a:t>
            </a:r>
            <a:endParaRPr lang="en-US" dirty="0"/>
          </a:p>
        </p:txBody>
      </p:sp>
      <p:sp>
        <p:nvSpPr>
          <p:cNvPr id="3" name="Content Placeholder 2"/>
          <p:cNvSpPr>
            <a:spLocks noGrp="1"/>
          </p:cNvSpPr>
          <p:nvPr>
            <p:ph idx="1"/>
          </p:nvPr>
        </p:nvSpPr>
        <p:spPr/>
        <p:txBody>
          <a:bodyPr>
            <a:noAutofit/>
          </a:bodyPr>
          <a:lstStyle/>
          <a:p>
            <a:pPr>
              <a:spcBef>
                <a:spcPts val="600"/>
              </a:spcBef>
            </a:pPr>
            <a:r>
              <a:rPr lang="en-US" b="1" dirty="0"/>
              <a:t>Summative assessment </a:t>
            </a:r>
            <a:r>
              <a:rPr lang="en-US" dirty="0"/>
              <a:t>is usually carried out at the conclusion of a unit or units of instruction, activity or plan, in order to assess acquired knowledge and skills at that particular point in time. It usually serves the purpose of giving a grade or making a judgment about the students’ achievements in the course.</a:t>
            </a:r>
          </a:p>
          <a:p>
            <a:pPr marL="0" indent="0">
              <a:spcBef>
                <a:spcPts val="600"/>
              </a:spcBef>
              <a:buNone/>
            </a:pPr>
            <a:endParaRPr lang="en-US" sz="2800" dirty="0"/>
          </a:p>
        </p:txBody>
      </p:sp>
    </p:spTree>
    <p:extLst>
      <p:ext uri="{BB962C8B-B14F-4D97-AF65-F5344CB8AC3E}">
        <p14:creationId xmlns:p14="http://schemas.microsoft.com/office/powerpoint/2010/main" val="397923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forms of assessment? </a:t>
            </a:r>
            <a:r>
              <a:rPr lang="en-US" dirty="0" smtClean="0"/>
              <a:t>(1/2)</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Less frequent but increasingly important forms are: </a:t>
            </a:r>
          </a:p>
          <a:p>
            <a:r>
              <a:rPr lang="en-US" sz="2600" b="1" dirty="0"/>
              <a:t>Self-assessment</a:t>
            </a:r>
            <a:r>
              <a:rPr lang="en-US" sz="2600" dirty="0"/>
              <a:t> occurs when an appraisal instrument is self-administered for the specific purpose of providing performance feedback, diagnosis and prescription recommendations rather than a pass/fail decision. Students engage in a systematic review of their progress and achievement, usually for the purpose of improvement. It may involve comparison with an exemplar, success criteria, or other criteria. It may also involve critiquing one's own work or a description of the achievement obtained</a:t>
            </a:r>
            <a:r>
              <a:rPr lang="en-US" sz="2600" dirty="0" smtClean="0"/>
              <a:t>.</a:t>
            </a:r>
            <a:endParaRPr lang="en-US" sz="2600" dirty="0"/>
          </a:p>
        </p:txBody>
      </p:sp>
    </p:spTree>
    <p:extLst>
      <p:ext uri="{BB962C8B-B14F-4D97-AF65-F5344CB8AC3E}">
        <p14:creationId xmlns:p14="http://schemas.microsoft.com/office/powerpoint/2010/main" val="165255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forms of assessment? </a:t>
            </a:r>
            <a:r>
              <a:rPr lang="en-US" dirty="0" smtClean="0"/>
              <a:t>(2/2)</a:t>
            </a:r>
            <a:endParaRPr lang="en-US" dirty="0"/>
          </a:p>
        </p:txBody>
      </p:sp>
      <p:sp>
        <p:nvSpPr>
          <p:cNvPr id="3" name="Content Placeholder 2"/>
          <p:cNvSpPr>
            <a:spLocks noGrp="1"/>
          </p:cNvSpPr>
          <p:nvPr>
            <p:ph idx="1"/>
          </p:nvPr>
        </p:nvSpPr>
        <p:spPr/>
        <p:txBody>
          <a:bodyPr>
            <a:noAutofit/>
          </a:bodyPr>
          <a:lstStyle/>
          <a:p>
            <a:r>
              <a:rPr lang="en-US" sz="2800" b="1" dirty="0"/>
              <a:t>Peer assessment </a:t>
            </a:r>
            <a:r>
              <a:rPr lang="en-US" sz="2800" dirty="0"/>
              <a:t>occurs when students judge one another's work on the basis of reference criteria. This can occur using a range of strategies. The peer assessment process needs to be taught and students need to be supported by opportunities to practice it regularly in a supportive and safe (classroom) environment.</a:t>
            </a:r>
          </a:p>
        </p:txBody>
      </p:sp>
    </p:spTree>
    <p:extLst>
      <p:ext uri="{BB962C8B-B14F-4D97-AF65-F5344CB8AC3E}">
        <p14:creationId xmlns:p14="http://schemas.microsoft.com/office/powerpoint/2010/main" val="3351928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assessment include testing? </a:t>
            </a:r>
          </a:p>
        </p:txBody>
      </p:sp>
      <p:sp>
        <p:nvSpPr>
          <p:cNvPr id="3" name="Content Placeholder 2"/>
          <p:cNvSpPr>
            <a:spLocks noGrp="1"/>
          </p:cNvSpPr>
          <p:nvPr>
            <p:ph idx="1"/>
          </p:nvPr>
        </p:nvSpPr>
        <p:spPr/>
        <p:txBody>
          <a:bodyPr>
            <a:normAutofit lnSpcReduction="10000"/>
          </a:bodyPr>
          <a:lstStyle/>
          <a:p>
            <a:r>
              <a:rPr lang="en-US" dirty="0"/>
              <a:t>Yes, it does. </a:t>
            </a:r>
          </a:p>
          <a:p>
            <a:r>
              <a:rPr lang="en-US" dirty="0"/>
              <a:t>Testing is a particular kind of assessment which focuses on eliciting a specific sample of performance. The implication of this is that in designing a test we construct specific tasks that will elicit performance from which we can make the inferences we want to make about the characteristics of students, groups or individuals.</a:t>
            </a:r>
          </a:p>
          <a:p>
            <a:pPr marL="0" indent="0">
              <a:buNone/>
            </a:pPr>
            <a:endParaRPr lang="en-US" dirty="0"/>
          </a:p>
        </p:txBody>
      </p:sp>
    </p:spTree>
    <p:extLst>
      <p:ext uri="{BB962C8B-B14F-4D97-AF65-F5344CB8AC3E}">
        <p14:creationId xmlns:p14="http://schemas.microsoft.com/office/powerpoint/2010/main" val="231061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a:t>
            </a:r>
          </a:p>
        </p:txBody>
      </p:sp>
      <p:sp>
        <p:nvSpPr>
          <p:cNvPr id="3" name="Content Placeholder 2"/>
          <p:cNvSpPr>
            <a:spLocks noGrp="1"/>
          </p:cNvSpPr>
          <p:nvPr>
            <p:ph idx="1"/>
          </p:nvPr>
        </p:nvSpPr>
        <p:spPr>
          <a:xfrm>
            <a:off x="464156" y="1417638"/>
            <a:ext cx="8229600" cy="4665117"/>
          </a:xfrm>
        </p:spPr>
        <p:txBody>
          <a:bodyPr>
            <a:noAutofit/>
          </a:bodyPr>
          <a:lstStyle/>
          <a:p>
            <a:pPr marL="0" indent="0">
              <a:spcBef>
                <a:spcPts val="300"/>
              </a:spcBef>
              <a:buNone/>
            </a:pPr>
            <a:r>
              <a:rPr lang="en-US" sz="2800" dirty="0"/>
              <a:t>There are different sorts of testing, including:</a:t>
            </a:r>
          </a:p>
          <a:p>
            <a:pPr>
              <a:spcBef>
                <a:spcPts val="300"/>
              </a:spcBef>
            </a:pPr>
            <a:r>
              <a:rPr lang="en-US" sz="2800" dirty="0"/>
              <a:t>Achievement </a:t>
            </a:r>
            <a:r>
              <a:rPr lang="en-US" sz="2800" dirty="0" smtClean="0"/>
              <a:t>testing.</a:t>
            </a:r>
            <a:r>
              <a:rPr lang="en-US" sz="2800" dirty="0"/>
              <a:t>	</a:t>
            </a:r>
          </a:p>
          <a:p>
            <a:pPr>
              <a:spcBef>
                <a:spcPts val="300"/>
              </a:spcBef>
            </a:pPr>
            <a:r>
              <a:rPr lang="en-US" sz="2800" dirty="0"/>
              <a:t>Communicative </a:t>
            </a:r>
            <a:r>
              <a:rPr lang="en-US" sz="2800" dirty="0" smtClean="0"/>
              <a:t>testing.</a:t>
            </a:r>
            <a:endParaRPr lang="en-US" sz="2800" dirty="0"/>
          </a:p>
          <a:p>
            <a:pPr>
              <a:spcBef>
                <a:spcPts val="300"/>
              </a:spcBef>
            </a:pPr>
            <a:r>
              <a:rPr lang="en-US" sz="2800" dirty="0"/>
              <a:t>Competence </a:t>
            </a:r>
            <a:r>
              <a:rPr lang="en-US" sz="2800" dirty="0" smtClean="0"/>
              <a:t>testing.</a:t>
            </a:r>
            <a:r>
              <a:rPr lang="en-US" sz="2800" dirty="0"/>
              <a:t>	</a:t>
            </a:r>
          </a:p>
          <a:p>
            <a:pPr>
              <a:spcBef>
                <a:spcPts val="300"/>
              </a:spcBef>
            </a:pPr>
            <a:r>
              <a:rPr lang="en-US" sz="2800" dirty="0"/>
              <a:t>Diagnostic </a:t>
            </a:r>
            <a:r>
              <a:rPr lang="en-US" sz="2800" dirty="0" smtClean="0"/>
              <a:t>testing.</a:t>
            </a:r>
            <a:r>
              <a:rPr lang="en-US" sz="2800" dirty="0"/>
              <a:t>	</a:t>
            </a:r>
          </a:p>
          <a:p>
            <a:pPr>
              <a:spcBef>
                <a:spcPts val="300"/>
              </a:spcBef>
            </a:pPr>
            <a:r>
              <a:rPr lang="en-US" sz="2800" dirty="0"/>
              <a:t>Integrative </a:t>
            </a:r>
            <a:r>
              <a:rPr lang="en-US" sz="2800" dirty="0" smtClean="0"/>
              <a:t>testing.</a:t>
            </a:r>
            <a:r>
              <a:rPr lang="en-US" sz="2800" dirty="0"/>
              <a:t>	</a:t>
            </a:r>
          </a:p>
          <a:p>
            <a:pPr>
              <a:spcBef>
                <a:spcPts val="300"/>
              </a:spcBef>
            </a:pPr>
            <a:r>
              <a:rPr lang="en-US" sz="2800" dirty="0"/>
              <a:t>Performance </a:t>
            </a:r>
            <a:r>
              <a:rPr lang="en-US" sz="2800" dirty="0" smtClean="0"/>
              <a:t>testing.</a:t>
            </a:r>
            <a:r>
              <a:rPr lang="en-US" sz="2800" dirty="0"/>
              <a:t>	</a:t>
            </a:r>
          </a:p>
          <a:p>
            <a:pPr>
              <a:spcBef>
                <a:spcPts val="300"/>
              </a:spcBef>
            </a:pPr>
            <a:r>
              <a:rPr lang="en-US" sz="2800" dirty="0"/>
              <a:t>Progress </a:t>
            </a:r>
            <a:r>
              <a:rPr lang="en-US" sz="2800" dirty="0" smtClean="0"/>
              <a:t>testing.</a:t>
            </a:r>
            <a:endParaRPr lang="en-US" sz="2800" dirty="0"/>
          </a:p>
          <a:p>
            <a:pPr>
              <a:spcBef>
                <a:spcPts val="300"/>
              </a:spcBef>
            </a:pPr>
            <a:r>
              <a:rPr lang="en-US" sz="2800" dirty="0"/>
              <a:t>Proficiency </a:t>
            </a:r>
            <a:r>
              <a:rPr lang="en-US" sz="2800" dirty="0" smtClean="0"/>
              <a:t>testing.</a:t>
            </a:r>
            <a:r>
              <a:rPr lang="en-US" sz="2800" dirty="0"/>
              <a:t>	</a:t>
            </a:r>
          </a:p>
          <a:p>
            <a:pPr>
              <a:spcBef>
                <a:spcPts val="300"/>
              </a:spcBef>
            </a:pPr>
            <a:r>
              <a:rPr lang="en-US" sz="2800" dirty="0"/>
              <a:t>Psychometric </a:t>
            </a:r>
            <a:r>
              <a:rPr lang="en-US" sz="2800" dirty="0" smtClean="0"/>
              <a:t>testing.</a:t>
            </a:r>
            <a:endParaRPr lang="en-US" sz="2800" dirty="0"/>
          </a:p>
        </p:txBody>
      </p:sp>
    </p:spTree>
    <p:extLst>
      <p:ext uri="{BB962C8B-B14F-4D97-AF65-F5344CB8AC3E}">
        <p14:creationId xmlns:p14="http://schemas.microsoft.com/office/powerpoint/2010/main" val="123887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kind of testing is the most common? </a:t>
            </a:r>
            <a:r>
              <a:rPr lang="en-US" dirty="0" smtClean="0"/>
              <a:t>(1/2)</a:t>
            </a:r>
            <a:endParaRPr lang="en-US" dirty="0"/>
          </a:p>
        </p:txBody>
      </p:sp>
      <p:sp>
        <p:nvSpPr>
          <p:cNvPr id="3" name="Content Placeholder 2"/>
          <p:cNvSpPr>
            <a:spLocks noGrp="1"/>
          </p:cNvSpPr>
          <p:nvPr>
            <p:ph idx="1"/>
          </p:nvPr>
        </p:nvSpPr>
        <p:spPr/>
        <p:txBody>
          <a:bodyPr>
            <a:noAutofit/>
          </a:bodyPr>
          <a:lstStyle/>
          <a:p>
            <a:r>
              <a:rPr lang="en-US" sz="2800" b="1" dirty="0"/>
              <a:t>Achievement testing</a:t>
            </a:r>
            <a:r>
              <a:rPr lang="en-US" sz="2800" dirty="0"/>
              <a:t>. It is used to determine whether or not students have mastered the course content and how they should proceed. The content of achievement tests, which are commonly given at the end of the course, is generally based on the course syllabus or the course textbook. </a:t>
            </a:r>
          </a:p>
          <a:p>
            <a:r>
              <a:rPr lang="en-US" sz="2800" b="1" dirty="0"/>
              <a:t>Progress testing. </a:t>
            </a:r>
            <a:r>
              <a:rPr lang="en-US" sz="2800" dirty="0"/>
              <a:t>It is used at various stages throughout a language course to determine learners’ progress up to that point and to see what they have learnt</a:t>
            </a:r>
            <a:r>
              <a:rPr lang="en-US" sz="2800" dirty="0" smtClean="0"/>
              <a:t>.</a:t>
            </a:r>
            <a:endParaRPr lang="en-US" sz="2800" dirty="0"/>
          </a:p>
        </p:txBody>
      </p:sp>
    </p:spTree>
    <p:extLst>
      <p:ext uri="{BB962C8B-B14F-4D97-AF65-F5344CB8AC3E}">
        <p14:creationId xmlns:p14="http://schemas.microsoft.com/office/powerpoint/2010/main" val="311211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kind of testing is the most common? </a:t>
            </a:r>
            <a:r>
              <a:rPr lang="en-US" dirty="0" smtClean="0"/>
              <a:t>(2/2)</a:t>
            </a:r>
            <a:endParaRPr lang="en-US" dirty="0"/>
          </a:p>
        </p:txBody>
      </p:sp>
      <p:sp>
        <p:nvSpPr>
          <p:cNvPr id="3" name="Content Placeholder 2"/>
          <p:cNvSpPr>
            <a:spLocks noGrp="1"/>
          </p:cNvSpPr>
          <p:nvPr>
            <p:ph idx="1"/>
          </p:nvPr>
        </p:nvSpPr>
        <p:spPr/>
        <p:txBody>
          <a:bodyPr>
            <a:noAutofit/>
          </a:bodyPr>
          <a:lstStyle/>
          <a:p>
            <a:pPr>
              <a:spcBef>
                <a:spcPts val="300"/>
              </a:spcBef>
            </a:pPr>
            <a:r>
              <a:rPr lang="en-US" sz="2600" b="1" dirty="0"/>
              <a:t>Proficiency testing</a:t>
            </a:r>
            <a:r>
              <a:rPr lang="en-US" sz="2600" dirty="0"/>
              <a:t>. It is used to measure learners’ general linguistic knowledge, abilities or skills without reference to any specific course. </a:t>
            </a:r>
          </a:p>
          <a:p>
            <a:pPr lvl="1">
              <a:spcBef>
                <a:spcPts val="300"/>
              </a:spcBef>
            </a:pPr>
            <a:r>
              <a:rPr lang="en-US" sz="2600" dirty="0"/>
              <a:t>Some proficiency tests are intended to show whether students or people outside the formal educational system have reached a given level of general language ability. </a:t>
            </a:r>
          </a:p>
          <a:p>
            <a:pPr lvl="1">
              <a:spcBef>
                <a:spcPts val="300"/>
              </a:spcBef>
            </a:pPr>
            <a:r>
              <a:rPr lang="en-US" sz="2600" dirty="0"/>
              <a:t>Others are designed to show whether candidates have sufficient ability to be able to use a language in some specific area such as medicine, tourism etc. Such tests are often called Specific Purposes tests</a:t>
            </a:r>
            <a:r>
              <a:rPr lang="en-US" sz="2600" dirty="0" smtClean="0"/>
              <a:t>.</a:t>
            </a:r>
            <a:endParaRPr lang="en-US" sz="2600" dirty="0"/>
          </a:p>
        </p:txBody>
      </p:sp>
    </p:spTree>
    <p:extLst>
      <p:ext uri="{BB962C8B-B14F-4D97-AF65-F5344CB8AC3E}">
        <p14:creationId xmlns:p14="http://schemas.microsoft.com/office/powerpoint/2010/main" val="6736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kind of testing is the least common? </a:t>
            </a:r>
            <a:r>
              <a:rPr lang="en-US" dirty="0" smtClean="0"/>
              <a:t>(1/2)</a:t>
            </a:r>
            <a:endParaRPr lang="en-US" dirty="0"/>
          </a:p>
        </p:txBody>
      </p:sp>
      <p:sp>
        <p:nvSpPr>
          <p:cNvPr id="3" name="Content Placeholder 2"/>
          <p:cNvSpPr>
            <a:spLocks noGrp="1"/>
          </p:cNvSpPr>
          <p:nvPr>
            <p:ph idx="1"/>
          </p:nvPr>
        </p:nvSpPr>
        <p:spPr/>
        <p:txBody>
          <a:bodyPr/>
          <a:lstStyle/>
          <a:p>
            <a:r>
              <a:rPr lang="en-US" b="1" dirty="0"/>
              <a:t>Diagnostic testing</a:t>
            </a:r>
            <a:r>
              <a:rPr lang="en-US" dirty="0"/>
              <a:t>, which seeks to identify those areas in which a student needs further help. These tests can be fairly general, and show, for example, whether a student needs particular help with one of the four language skills; or they can be more specific, seeking to identify weaknesses in a student’s use of grammar. </a:t>
            </a:r>
          </a:p>
          <a:p>
            <a:endParaRPr lang="en-US" dirty="0"/>
          </a:p>
        </p:txBody>
      </p:sp>
    </p:spTree>
    <p:extLst>
      <p:ext uri="{BB962C8B-B14F-4D97-AF65-F5344CB8AC3E}">
        <p14:creationId xmlns:p14="http://schemas.microsoft.com/office/powerpoint/2010/main" val="241200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testing a ‘good’ or a ‘bad’ thing</a:t>
            </a:r>
            <a:r>
              <a:rPr lang="en-US" dirty="0" smtClean="0"/>
              <a:t>? (1/2)</a:t>
            </a:r>
            <a:endParaRPr lang="en-GB" dirty="0"/>
          </a:p>
        </p:txBody>
      </p:sp>
      <p:sp>
        <p:nvSpPr>
          <p:cNvPr id="3" name="Content Placeholder 2"/>
          <p:cNvSpPr>
            <a:spLocks noGrp="1"/>
          </p:cNvSpPr>
          <p:nvPr>
            <p:ph idx="1"/>
          </p:nvPr>
        </p:nvSpPr>
        <p:spPr/>
        <p:txBody>
          <a:bodyPr>
            <a:noAutofit/>
          </a:bodyPr>
          <a:lstStyle/>
          <a:p>
            <a:r>
              <a:rPr lang="en-US" dirty="0"/>
              <a:t>Language educators (and not only) are divided into two camps: the </a:t>
            </a:r>
            <a:r>
              <a:rPr lang="en-US" b="1" dirty="0"/>
              <a:t>teachers</a:t>
            </a:r>
            <a:r>
              <a:rPr lang="en-US" dirty="0"/>
              <a:t> and the </a:t>
            </a:r>
            <a:r>
              <a:rPr lang="en-US" b="1" dirty="0"/>
              <a:t>testers</a:t>
            </a:r>
            <a:r>
              <a:rPr lang="en-US" dirty="0"/>
              <a:t> who meet in battle.</a:t>
            </a:r>
          </a:p>
          <a:p>
            <a:r>
              <a:rPr lang="en-US" dirty="0"/>
              <a:t>Teachers often say things like: </a:t>
            </a:r>
          </a:p>
          <a:p>
            <a:pPr lvl="1"/>
            <a:r>
              <a:rPr lang="en-US" sz="3200" dirty="0"/>
              <a:t>Let's learn to teach before we learn to </a:t>
            </a:r>
            <a:r>
              <a:rPr lang="en-US" sz="3200" dirty="0" smtClean="0"/>
              <a:t>test. </a:t>
            </a:r>
            <a:endParaRPr lang="en-US" sz="3200" dirty="0"/>
          </a:p>
          <a:p>
            <a:pPr lvl="1"/>
            <a:r>
              <a:rPr lang="en-US" sz="3200" dirty="0"/>
              <a:t>We deal with people, you deal with statistics. </a:t>
            </a:r>
          </a:p>
        </p:txBody>
      </p:sp>
    </p:spTree>
    <p:extLst>
      <p:ext uri="{BB962C8B-B14F-4D97-AF65-F5344CB8AC3E}">
        <p14:creationId xmlns:p14="http://schemas.microsoft.com/office/powerpoint/2010/main" val="2738416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kind of testing is the least common? </a:t>
            </a:r>
            <a:r>
              <a:rPr lang="en-US" dirty="0" smtClean="0"/>
              <a:t>(2/2)</a:t>
            </a:r>
            <a:endParaRPr lang="en-US" dirty="0"/>
          </a:p>
        </p:txBody>
      </p:sp>
      <p:sp>
        <p:nvSpPr>
          <p:cNvPr id="3" name="Content Placeholder 2"/>
          <p:cNvSpPr>
            <a:spLocks noGrp="1"/>
          </p:cNvSpPr>
          <p:nvPr>
            <p:ph idx="1"/>
          </p:nvPr>
        </p:nvSpPr>
        <p:spPr/>
        <p:txBody>
          <a:bodyPr/>
          <a:lstStyle/>
          <a:p>
            <a:r>
              <a:rPr lang="en-US" b="1" dirty="0"/>
              <a:t>Psychometric testing, </a:t>
            </a:r>
            <a:r>
              <a:rPr lang="en-US" dirty="0"/>
              <a:t>which is aimed at measuring  psychological traits such as personality, intelligence, aptitude, ability, knowledge, skills which makes specific assumptions about the nature of the ability tested (e.g. that it is unidimensional and normally distributed). It includes a lot of discrete point items. </a:t>
            </a:r>
          </a:p>
          <a:p>
            <a:endParaRPr lang="en-US" dirty="0"/>
          </a:p>
        </p:txBody>
      </p:sp>
    </p:spTree>
    <p:extLst>
      <p:ext uri="{BB962C8B-B14F-4D97-AF65-F5344CB8AC3E}">
        <p14:creationId xmlns:p14="http://schemas.microsoft.com/office/powerpoint/2010/main" val="654465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tests do</a:t>
            </a:r>
            <a:r>
              <a:rPr lang="en-US" dirty="0" smtClean="0"/>
              <a:t>? (1/2) </a:t>
            </a:r>
            <a:endParaRPr lang="en-US" dirty="0"/>
          </a:p>
        </p:txBody>
      </p:sp>
      <p:sp>
        <p:nvSpPr>
          <p:cNvPr id="3" name="Content Placeholder 2"/>
          <p:cNvSpPr>
            <a:spLocks noGrp="1"/>
          </p:cNvSpPr>
          <p:nvPr>
            <p:ph idx="1"/>
          </p:nvPr>
        </p:nvSpPr>
        <p:spPr>
          <a:xfrm>
            <a:off x="464156" y="1417638"/>
            <a:ext cx="8229600" cy="4747666"/>
          </a:xfrm>
        </p:spPr>
        <p:txBody>
          <a:bodyPr>
            <a:noAutofit/>
          </a:bodyPr>
          <a:lstStyle/>
          <a:p>
            <a:pPr marL="0" indent="0">
              <a:spcBef>
                <a:spcPts val="600"/>
              </a:spcBef>
              <a:buNone/>
            </a:pPr>
            <a:r>
              <a:rPr lang="en-US" sz="2800" dirty="0"/>
              <a:t>What a test will appraise or measure depends on what testers wish to know and what the testers believe a test to be. There is indeed a difference between: </a:t>
            </a:r>
          </a:p>
          <a:p>
            <a:pPr>
              <a:spcBef>
                <a:spcPts val="600"/>
              </a:spcBef>
            </a:pPr>
            <a:r>
              <a:rPr lang="en-US" sz="2800" b="1" dirty="0"/>
              <a:t>Competence testing</a:t>
            </a:r>
            <a:r>
              <a:rPr lang="en-US" sz="2800" dirty="0"/>
              <a:t>, which is used to measure candidates’ acquired capability to understand and produce a certain level of foreign language, defined by phonological, lexical grammatical, sociolinguistic and discourse constituents. In order to make test-takers’ competence measurable and visible, testers turn of necessity to their actual performance which may indicate their competence. </a:t>
            </a:r>
          </a:p>
        </p:txBody>
      </p:sp>
    </p:spTree>
    <p:extLst>
      <p:ext uri="{BB962C8B-B14F-4D97-AF65-F5344CB8AC3E}">
        <p14:creationId xmlns:p14="http://schemas.microsoft.com/office/powerpoint/2010/main" val="1792357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tests do</a:t>
            </a:r>
            <a:r>
              <a:rPr lang="en-US" dirty="0" smtClean="0"/>
              <a:t>? (2/2) </a:t>
            </a:r>
            <a:endParaRPr lang="en-US" dirty="0"/>
          </a:p>
        </p:txBody>
      </p:sp>
      <p:sp>
        <p:nvSpPr>
          <p:cNvPr id="3" name="Content Placeholder 2"/>
          <p:cNvSpPr>
            <a:spLocks noGrp="1"/>
          </p:cNvSpPr>
          <p:nvPr>
            <p:ph idx="1"/>
          </p:nvPr>
        </p:nvSpPr>
        <p:spPr>
          <a:xfrm>
            <a:off x="464156" y="1417638"/>
            <a:ext cx="8229600" cy="4747666"/>
          </a:xfrm>
        </p:spPr>
        <p:txBody>
          <a:bodyPr>
            <a:noAutofit/>
          </a:bodyPr>
          <a:lstStyle/>
          <a:p>
            <a:pPr marL="0" indent="0">
              <a:spcBef>
                <a:spcPts val="600"/>
              </a:spcBef>
              <a:buNone/>
            </a:pPr>
            <a:r>
              <a:rPr lang="en-US" sz="2800" b="1" dirty="0"/>
              <a:t>Performance testing, </a:t>
            </a:r>
            <a:r>
              <a:rPr lang="en-US" sz="2800" dirty="0"/>
              <a:t>which includes direct, systematic observation of an actual student performance or examples of student performances and rating of that performance according to pre-established performance criteria. Students are assessed on the result as well as the process engaged in a complex task or creation of a product. / A performance test measures performance on tasks requiring the application of learning in an actual or simulated setting. Either the test stimulus, the desired response, or both are intended to lend a high degree of realism to the test situation.</a:t>
            </a:r>
          </a:p>
        </p:txBody>
      </p:sp>
    </p:spTree>
    <p:extLst>
      <p:ext uri="{BB962C8B-B14F-4D97-AF65-F5344CB8AC3E}">
        <p14:creationId xmlns:p14="http://schemas.microsoft.com/office/powerpoint/2010/main" val="3590451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all language tests aim at measuring communicative competence</a:t>
            </a:r>
            <a:r>
              <a:rPr lang="en-US" dirty="0" smtClean="0"/>
              <a:t>? (1/2)</a:t>
            </a:r>
            <a:endParaRPr lang="en-US" dirty="0"/>
          </a:p>
        </p:txBody>
      </p:sp>
      <p:sp>
        <p:nvSpPr>
          <p:cNvPr id="3" name="Content Placeholder 2"/>
          <p:cNvSpPr>
            <a:spLocks noGrp="1"/>
          </p:cNvSpPr>
          <p:nvPr>
            <p:ph idx="1"/>
          </p:nvPr>
        </p:nvSpPr>
        <p:spPr/>
        <p:txBody>
          <a:bodyPr>
            <a:noAutofit/>
          </a:bodyPr>
          <a:lstStyle/>
          <a:p>
            <a:r>
              <a:rPr lang="en-US" sz="2800" dirty="0"/>
              <a:t>No. They may test aspects of language knowledge and skills which are considered to be indicators of communicative  competence. 	</a:t>
            </a:r>
          </a:p>
          <a:p>
            <a:r>
              <a:rPr lang="en-US" sz="2800" dirty="0"/>
              <a:t>So, are all types of tests ‘communicative’? </a:t>
            </a:r>
          </a:p>
          <a:p>
            <a:r>
              <a:rPr lang="en-US" sz="2800" dirty="0"/>
              <a:t>Tests identified as ‘communicative’ are those which are interaction-based, open-ended (that is, responses cannot be predicted as in natural communicative environments), authentic, behavior-based and so on. </a:t>
            </a:r>
          </a:p>
        </p:txBody>
      </p:sp>
    </p:spTree>
    <p:extLst>
      <p:ext uri="{BB962C8B-B14F-4D97-AF65-F5344CB8AC3E}">
        <p14:creationId xmlns:p14="http://schemas.microsoft.com/office/powerpoint/2010/main" val="3234528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all language tests aim at measuring communicative competence</a:t>
            </a:r>
            <a:r>
              <a:rPr lang="en-US" dirty="0" smtClean="0"/>
              <a:t>? (2/2)</a:t>
            </a:r>
            <a:endParaRPr lang="en-US" dirty="0"/>
          </a:p>
        </p:txBody>
      </p:sp>
      <p:sp>
        <p:nvSpPr>
          <p:cNvPr id="3" name="Content Placeholder 2"/>
          <p:cNvSpPr>
            <a:spLocks noGrp="1"/>
          </p:cNvSpPr>
          <p:nvPr>
            <p:ph idx="1"/>
          </p:nvPr>
        </p:nvSpPr>
        <p:spPr/>
        <p:txBody>
          <a:bodyPr>
            <a:noAutofit/>
          </a:bodyPr>
          <a:lstStyle/>
          <a:p>
            <a:r>
              <a:rPr lang="en-US" sz="2800" dirty="0" smtClean="0"/>
              <a:t>Communicative </a:t>
            </a:r>
            <a:r>
              <a:rPr lang="en-US" sz="2800" dirty="0"/>
              <a:t>tests are supposed to measure communicative competence which includes: </a:t>
            </a:r>
          </a:p>
          <a:p>
            <a:pPr lvl="1"/>
            <a:r>
              <a:rPr lang="en-US" dirty="0"/>
              <a:t>linguistic </a:t>
            </a:r>
            <a:r>
              <a:rPr lang="en-US" dirty="0" smtClean="0"/>
              <a:t>competence,</a:t>
            </a:r>
            <a:endParaRPr lang="en-US" dirty="0"/>
          </a:p>
          <a:p>
            <a:pPr lvl="1"/>
            <a:r>
              <a:rPr lang="en-US" dirty="0"/>
              <a:t>sociolinguistic </a:t>
            </a:r>
            <a:r>
              <a:rPr lang="en-US" dirty="0" smtClean="0"/>
              <a:t>competence,</a:t>
            </a:r>
            <a:endParaRPr lang="en-US" dirty="0"/>
          </a:p>
          <a:p>
            <a:pPr lvl="1"/>
            <a:r>
              <a:rPr lang="en-US" dirty="0"/>
              <a:t>strategic </a:t>
            </a:r>
            <a:r>
              <a:rPr lang="en-US" dirty="0" smtClean="0"/>
              <a:t>competence.</a:t>
            </a:r>
            <a:endParaRPr lang="en-US" dirty="0"/>
          </a:p>
          <a:p>
            <a:endParaRPr lang="en-US" dirty="0"/>
          </a:p>
        </p:txBody>
      </p:sp>
    </p:spTree>
    <p:extLst>
      <p:ext uri="{BB962C8B-B14F-4D97-AF65-F5344CB8AC3E}">
        <p14:creationId xmlns:p14="http://schemas.microsoft.com/office/powerpoint/2010/main" val="3696934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tests test one or many things at a time?</a:t>
            </a:r>
          </a:p>
        </p:txBody>
      </p:sp>
      <p:sp>
        <p:nvSpPr>
          <p:cNvPr id="3" name="Content Placeholder 2"/>
          <p:cNvSpPr>
            <a:spLocks noGrp="1"/>
          </p:cNvSpPr>
          <p:nvPr>
            <p:ph idx="1"/>
          </p:nvPr>
        </p:nvSpPr>
        <p:spPr/>
        <p:txBody>
          <a:bodyPr>
            <a:noAutofit/>
          </a:bodyPr>
          <a:lstStyle/>
          <a:p>
            <a:pPr marL="0" indent="0">
              <a:buNone/>
            </a:pPr>
            <a:r>
              <a:rPr lang="en-US" sz="2800" dirty="0"/>
              <a:t>There are two different types of tests:</a:t>
            </a:r>
          </a:p>
          <a:p>
            <a:r>
              <a:rPr lang="en-US" sz="2800" b="1" dirty="0"/>
              <a:t>Integrative tests, </a:t>
            </a:r>
            <a:r>
              <a:rPr lang="en-US" sz="2800" dirty="0"/>
              <a:t>which include activities that assess skills and knowledge in an integrated manner (e.g., reading and writing, listening and speaking). Less attention is paid to specific </a:t>
            </a:r>
            <a:r>
              <a:rPr lang="en-US" sz="2800" dirty="0" err="1"/>
              <a:t>lexicogrammatical</a:t>
            </a:r>
            <a:r>
              <a:rPr lang="en-US" sz="2800" dirty="0"/>
              <a:t> points.</a:t>
            </a:r>
          </a:p>
          <a:p>
            <a:r>
              <a:rPr lang="en-US" sz="2800" b="1" dirty="0"/>
              <a:t>Discrete point tests</a:t>
            </a:r>
            <a:r>
              <a:rPr lang="en-US" sz="2800" dirty="0"/>
              <a:t>, which contain items that ideally reveal the candidate's ability to handle one level of language and one element of receptive or productive skills</a:t>
            </a:r>
            <a:r>
              <a:rPr lang="en-US" sz="2800" dirty="0" smtClean="0"/>
              <a:t>.</a:t>
            </a:r>
            <a:endParaRPr lang="en-US" sz="2800" dirty="0"/>
          </a:p>
        </p:txBody>
      </p:sp>
    </p:spTree>
    <p:extLst>
      <p:ext uri="{BB962C8B-B14F-4D97-AF65-F5344CB8AC3E}">
        <p14:creationId xmlns:p14="http://schemas.microsoft.com/office/powerpoint/2010/main" val="904101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whom are tests important</a:t>
            </a:r>
            <a:r>
              <a:rPr lang="en-US" dirty="0" smtClean="0"/>
              <a:t>? (1/2)</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For almost all the people involved in the education process:</a:t>
            </a:r>
          </a:p>
          <a:p>
            <a:r>
              <a:rPr lang="en-US" sz="2800" dirty="0"/>
              <a:t>the </a:t>
            </a:r>
            <a:r>
              <a:rPr lang="en-US" sz="2800" b="1" dirty="0"/>
              <a:t>learner</a:t>
            </a:r>
            <a:r>
              <a:rPr lang="en-US" sz="2800" dirty="0"/>
              <a:t> who wants to know how well s/he is doing, and also wants  the 'piece of paper for professional and education </a:t>
            </a:r>
            <a:r>
              <a:rPr lang="en-US" sz="2800" dirty="0" smtClean="0"/>
              <a:t>purposes,</a:t>
            </a:r>
            <a:endParaRPr lang="en-US" sz="2800" dirty="0"/>
          </a:p>
          <a:p>
            <a:r>
              <a:rPr lang="en-US" sz="2800" dirty="0"/>
              <a:t>the </a:t>
            </a:r>
            <a:r>
              <a:rPr lang="en-US" sz="2800" b="1" dirty="0"/>
              <a:t>teacher</a:t>
            </a:r>
            <a:r>
              <a:rPr lang="en-US" sz="2800" dirty="0"/>
              <a:t> wants to know how the learner is progressing and whether and how well s/he herself is succeeding in his </a:t>
            </a:r>
            <a:r>
              <a:rPr lang="en-US" sz="2800" dirty="0" smtClean="0"/>
              <a:t>job,</a:t>
            </a:r>
            <a:endParaRPr lang="en-US" sz="2800" dirty="0"/>
          </a:p>
        </p:txBody>
      </p:sp>
    </p:spTree>
    <p:extLst>
      <p:ext uri="{BB962C8B-B14F-4D97-AF65-F5344CB8AC3E}">
        <p14:creationId xmlns:p14="http://schemas.microsoft.com/office/powerpoint/2010/main" val="1856681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whom are tests important</a:t>
            </a:r>
            <a:r>
              <a:rPr lang="en-US" dirty="0" smtClean="0"/>
              <a:t>? (2/2)</a:t>
            </a:r>
            <a:endParaRPr lang="en-US" dirty="0"/>
          </a:p>
        </p:txBody>
      </p:sp>
      <p:sp>
        <p:nvSpPr>
          <p:cNvPr id="3" name="Content Placeholder 2"/>
          <p:cNvSpPr>
            <a:spLocks noGrp="1"/>
          </p:cNvSpPr>
          <p:nvPr>
            <p:ph idx="1"/>
          </p:nvPr>
        </p:nvSpPr>
        <p:spPr/>
        <p:txBody>
          <a:bodyPr>
            <a:noAutofit/>
          </a:bodyPr>
          <a:lstStyle/>
          <a:p>
            <a:r>
              <a:rPr lang="en-US" sz="2800" dirty="0" smtClean="0"/>
              <a:t>the </a:t>
            </a:r>
            <a:r>
              <a:rPr lang="en-US" sz="2800" b="1" dirty="0"/>
              <a:t>parents</a:t>
            </a:r>
            <a:r>
              <a:rPr lang="en-US" sz="2800" dirty="0"/>
              <a:t>, who want to make sure that they’re  getting their money’s </a:t>
            </a:r>
            <a:r>
              <a:rPr lang="en-US" sz="2800" dirty="0" smtClean="0"/>
              <a:t>worth,</a:t>
            </a:r>
            <a:endParaRPr lang="en-US" sz="2800" dirty="0"/>
          </a:p>
          <a:p>
            <a:r>
              <a:rPr lang="en-US" sz="2800" b="1" dirty="0"/>
              <a:t>educational authorities </a:t>
            </a:r>
            <a:r>
              <a:rPr lang="en-US" sz="2800" dirty="0"/>
              <a:t>and others who have some interest in the learner's progress or his/her proficiency </a:t>
            </a:r>
            <a:r>
              <a:rPr lang="en-US" sz="2800" dirty="0" smtClean="0"/>
              <a:t>level,</a:t>
            </a:r>
            <a:endParaRPr lang="en-US" sz="2800" dirty="0"/>
          </a:p>
          <a:p>
            <a:r>
              <a:rPr lang="en-US" sz="2800" dirty="0"/>
              <a:t>the </a:t>
            </a:r>
            <a:r>
              <a:rPr lang="en-US" sz="2800" b="1" dirty="0"/>
              <a:t>potential employer </a:t>
            </a:r>
            <a:r>
              <a:rPr lang="en-US" sz="2800" dirty="0"/>
              <a:t>who relies heavily on what tests tell </a:t>
            </a:r>
            <a:r>
              <a:rPr lang="en-US" sz="2800" dirty="0" smtClean="0"/>
              <a:t>him/her </a:t>
            </a:r>
            <a:r>
              <a:rPr lang="en-US" sz="2800" dirty="0"/>
              <a:t>about learner proficiency </a:t>
            </a:r>
            <a:r>
              <a:rPr lang="en-US" sz="2800" dirty="0" smtClean="0"/>
              <a:t>levels.</a:t>
            </a:r>
            <a:endParaRPr lang="en-US" sz="2800" dirty="0"/>
          </a:p>
        </p:txBody>
      </p:sp>
    </p:spTree>
    <p:extLst>
      <p:ext uri="{BB962C8B-B14F-4D97-AF65-F5344CB8AC3E}">
        <p14:creationId xmlns:p14="http://schemas.microsoft.com/office/powerpoint/2010/main" val="44949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else is testing important</a:t>
            </a:r>
            <a:r>
              <a:rPr lang="en-US" dirty="0" smtClean="0"/>
              <a:t>? (1/2)</a:t>
            </a:r>
            <a:endParaRPr lang="en-US" dirty="0"/>
          </a:p>
        </p:txBody>
      </p:sp>
      <p:sp>
        <p:nvSpPr>
          <p:cNvPr id="3" name="Content Placeholder 2"/>
          <p:cNvSpPr>
            <a:spLocks noGrp="1"/>
          </p:cNvSpPr>
          <p:nvPr>
            <p:ph idx="1"/>
          </p:nvPr>
        </p:nvSpPr>
        <p:spPr/>
        <p:txBody>
          <a:bodyPr>
            <a:noAutofit/>
          </a:bodyPr>
          <a:lstStyle/>
          <a:p>
            <a:pPr marL="0" indent="0">
              <a:buNone/>
            </a:pPr>
            <a:r>
              <a:rPr lang="en-US" dirty="0"/>
              <a:t>Because of its backwash </a:t>
            </a:r>
            <a:r>
              <a:rPr lang="en-US" dirty="0" smtClean="0"/>
              <a:t>effect.</a:t>
            </a:r>
            <a:endParaRPr lang="en-US" dirty="0"/>
          </a:p>
          <a:p>
            <a:r>
              <a:rPr lang="en-US" b="1" dirty="0"/>
              <a:t>What does this mean? </a:t>
            </a:r>
            <a:r>
              <a:rPr lang="en-US" dirty="0"/>
              <a:t>It is the effect that testing has on teaching. For better or worse, tests and exams exert control over what goes on in classrooms. This is because very many language classes are geared more or less directly to the tests or examinations the learners will end up taking. Teachers must often 'teach to' a test. </a:t>
            </a:r>
          </a:p>
        </p:txBody>
      </p:sp>
    </p:spTree>
    <p:extLst>
      <p:ext uri="{BB962C8B-B14F-4D97-AF65-F5344CB8AC3E}">
        <p14:creationId xmlns:p14="http://schemas.microsoft.com/office/powerpoint/2010/main" val="389896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else is testing important</a:t>
            </a:r>
            <a:r>
              <a:rPr lang="en-US" dirty="0" smtClean="0"/>
              <a:t>? (2/2)</a:t>
            </a:r>
            <a:endParaRPr lang="en-US" dirty="0"/>
          </a:p>
        </p:txBody>
      </p:sp>
      <p:sp>
        <p:nvSpPr>
          <p:cNvPr id="3" name="Content Placeholder 2"/>
          <p:cNvSpPr>
            <a:spLocks noGrp="1"/>
          </p:cNvSpPr>
          <p:nvPr>
            <p:ph idx="1"/>
          </p:nvPr>
        </p:nvSpPr>
        <p:spPr/>
        <p:txBody>
          <a:bodyPr>
            <a:noAutofit/>
          </a:bodyPr>
          <a:lstStyle/>
          <a:p>
            <a:r>
              <a:rPr lang="en-US" sz="2800" b="1" dirty="0"/>
              <a:t>Is the quality of tests important for teaching</a:t>
            </a:r>
            <a:r>
              <a:rPr lang="en-US" sz="2800" dirty="0"/>
              <a:t>? Yes.</a:t>
            </a:r>
          </a:p>
          <a:p>
            <a:pPr lvl="1"/>
            <a:r>
              <a:rPr lang="en-US" dirty="0"/>
              <a:t>If the test is a bad one (or the teacher is too narrow in his/her interpretation of it), the result may be negative washback, where we can say that teaching suffers because of the test coming at the end of the course. </a:t>
            </a:r>
          </a:p>
          <a:p>
            <a:pPr lvl="1"/>
            <a:r>
              <a:rPr lang="en-US" dirty="0"/>
              <a:t>If the test is a good one, and its nature well understood by the teacher, the effect on the teaching may be very positive. There will be positive backwash.</a:t>
            </a:r>
          </a:p>
        </p:txBody>
      </p:sp>
    </p:spTree>
    <p:extLst>
      <p:ext uri="{BB962C8B-B14F-4D97-AF65-F5344CB8AC3E}">
        <p14:creationId xmlns:p14="http://schemas.microsoft.com/office/powerpoint/2010/main" val="68060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testing a ‘good’ or a ‘bad’ thing</a:t>
            </a:r>
            <a:r>
              <a:rPr lang="en-US" dirty="0" smtClean="0"/>
              <a:t>? (2/2)</a:t>
            </a:r>
            <a:endParaRPr lang="en-GB" dirty="0"/>
          </a:p>
        </p:txBody>
      </p:sp>
      <p:sp>
        <p:nvSpPr>
          <p:cNvPr id="3" name="Content Placeholder 2"/>
          <p:cNvSpPr>
            <a:spLocks noGrp="1"/>
          </p:cNvSpPr>
          <p:nvPr>
            <p:ph idx="1"/>
          </p:nvPr>
        </p:nvSpPr>
        <p:spPr/>
        <p:txBody>
          <a:bodyPr>
            <a:noAutofit/>
          </a:bodyPr>
          <a:lstStyle/>
          <a:p>
            <a:r>
              <a:rPr lang="en-US" dirty="0" smtClean="0"/>
              <a:t>Testers </a:t>
            </a:r>
            <a:r>
              <a:rPr lang="en-US" dirty="0"/>
              <a:t>think that </a:t>
            </a:r>
            <a:r>
              <a:rPr lang="en-US" dirty="0" smtClean="0"/>
              <a:t>teachers:</a:t>
            </a:r>
            <a:endParaRPr lang="en-US" dirty="0"/>
          </a:p>
          <a:p>
            <a:pPr lvl="1"/>
            <a:r>
              <a:rPr lang="en-US" sz="3200" dirty="0"/>
              <a:t>tend to be unspecific about their aims and </a:t>
            </a:r>
            <a:r>
              <a:rPr lang="en-US" sz="3200" dirty="0" smtClean="0"/>
              <a:t>objectives.</a:t>
            </a:r>
            <a:endParaRPr lang="en-US" sz="3200" dirty="0"/>
          </a:p>
          <a:p>
            <a:pPr lvl="1"/>
            <a:r>
              <a:rPr lang="en-US" sz="3200" dirty="0"/>
              <a:t>Are disinterested in finding out whether goals and objectives have been </a:t>
            </a:r>
            <a:r>
              <a:rPr lang="en-US" sz="3200" dirty="0" smtClean="0"/>
              <a:t>met.</a:t>
            </a:r>
            <a:endParaRPr lang="en-US" sz="3200" dirty="0"/>
          </a:p>
          <a:p>
            <a:endParaRPr lang="en-GB" dirty="0"/>
          </a:p>
        </p:txBody>
      </p:sp>
    </p:spTree>
    <p:extLst>
      <p:ext uri="{BB962C8B-B14F-4D97-AF65-F5344CB8AC3E}">
        <p14:creationId xmlns:p14="http://schemas.microsoft.com/office/powerpoint/2010/main" val="40810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Considerations when constructing a </a:t>
            </a:r>
            <a:r>
              <a:rPr lang="en-US" dirty="0" smtClean="0"/>
              <a:t>test</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There are two basic considerations when constructing a test. It must be </a:t>
            </a:r>
            <a:r>
              <a:rPr lang="en-US" sz="2800" b="1" dirty="0"/>
              <a:t>valid</a:t>
            </a:r>
            <a:r>
              <a:rPr lang="en-US" sz="2800" dirty="0"/>
              <a:t> and </a:t>
            </a:r>
            <a:r>
              <a:rPr lang="en-US" sz="2800" b="1" dirty="0"/>
              <a:t>reliable</a:t>
            </a:r>
            <a:r>
              <a:rPr lang="en-US" sz="2800" dirty="0"/>
              <a:t>. The first concept first</a:t>
            </a:r>
            <a:r>
              <a:rPr lang="en-US" sz="2800" dirty="0" smtClean="0"/>
              <a:t>:</a:t>
            </a:r>
            <a:endParaRPr lang="en-US" sz="2800" dirty="0"/>
          </a:p>
          <a:p>
            <a:r>
              <a:rPr lang="en-US" sz="2800" b="1" dirty="0"/>
              <a:t>Validity</a:t>
            </a:r>
            <a:r>
              <a:rPr lang="en-US" sz="2800" dirty="0"/>
              <a:t> is commonly defined as 'the extent to which [a test] measures what it is supposed to measure and nothing else. If a test is valid, the outsider who looks at an individual's score knows that it is a true reflection of the individual's skill in the area the test claims to have covered. </a:t>
            </a:r>
          </a:p>
        </p:txBody>
      </p:sp>
    </p:spTree>
    <p:extLst>
      <p:ext uri="{BB962C8B-B14F-4D97-AF65-F5344CB8AC3E}">
        <p14:creationId xmlns:p14="http://schemas.microsoft.com/office/powerpoint/2010/main" val="149875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a:t>
            </a:r>
            <a:r>
              <a:rPr lang="en-US" dirty="0" smtClean="0"/>
              <a:t>validity (1/3)</a:t>
            </a:r>
            <a:endParaRPr lang="en-US" dirty="0"/>
          </a:p>
        </p:txBody>
      </p:sp>
      <p:sp>
        <p:nvSpPr>
          <p:cNvPr id="3" name="Content Placeholder 2"/>
          <p:cNvSpPr>
            <a:spLocks noGrp="1"/>
          </p:cNvSpPr>
          <p:nvPr>
            <p:ph idx="1"/>
          </p:nvPr>
        </p:nvSpPr>
        <p:spPr/>
        <p:txBody>
          <a:bodyPr>
            <a:noAutofit/>
          </a:bodyPr>
          <a:lstStyle/>
          <a:p>
            <a:r>
              <a:rPr lang="en-US" sz="2800" b="1" dirty="0"/>
              <a:t>Content validity. </a:t>
            </a:r>
            <a:r>
              <a:rPr lang="en-US" sz="2800" dirty="0"/>
              <a:t>A test is said to have content validity if the items or tasks of which it is made up constitute a representative sample of items or tasks for the area of knowledge or ability to be tested (often related to a syllabus or a course).</a:t>
            </a:r>
          </a:p>
          <a:p>
            <a:r>
              <a:rPr lang="en-US" sz="2800" b="1" dirty="0"/>
              <a:t>Construct validity. </a:t>
            </a:r>
            <a:r>
              <a:rPr lang="en-US" sz="2800" dirty="0"/>
              <a:t>A test is said to have construct validity if the scores that a candidate gets on this relate in the same way to another test or form of assessment for the same aspect of knowledge. </a:t>
            </a:r>
          </a:p>
        </p:txBody>
      </p:sp>
    </p:spTree>
    <p:extLst>
      <p:ext uri="{BB962C8B-B14F-4D97-AF65-F5344CB8AC3E}">
        <p14:creationId xmlns:p14="http://schemas.microsoft.com/office/powerpoint/2010/main" val="688083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a:t>
            </a:r>
            <a:r>
              <a:rPr lang="en-US" dirty="0" smtClean="0"/>
              <a:t>validity (2/3)</a:t>
            </a:r>
            <a:endParaRPr lang="en-US" dirty="0"/>
          </a:p>
        </p:txBody>
      </p:sp>
      <p:sp>
        <p:nvSpPr>
          <p:cNvPr id="3" name="Content Placeholder 2"/>
          <p:cNvSpPr>
            <a:spLocks noGrp="1"/>
          </p:cNvSpPr>
          <p:nvPr>
            <p:ph idx="1"/>
          </p:nvPr>
        </p:nvSpPr>
        <p:spPr/>
        <p:txBody>
          <a:bodyPr>
            <a:noAutofit/>
          </a:bodyPr>
          <a:lstStyle/>
          <a:p>
            <a:r>
              <a:rPr lang="en-US" sz="2800" b="1" dirty="0" smtClean="0"/>
              <a:t>Empirical </a:t>
            </a:r>
            <a:r>
              <a:rPr lang="en-US" sz="2800" b="1" dirty="0"/>
              <a:t>validity. </a:t>
            </a:r>
            <a:r>
              <a:rPr lang="en-US" sz="2800" dirty="0"/>
              <a:t>A measure of the validity of a test arrived at by comparing the test with one or more criterion measures.</a:t>
            </a:r>
          </a:p>
          <a:p>
            <a:r>
              <a:rPr lang="en-US" sz="2800" b="1" dirty="0"/>
              <a:t>Face validity. </a:t>
            </a:r>
            <a:r>
              <a:rPr lang="en-US" sz="2800" dirty="0"/>
              <a:t>The extent to which a test appeals to candidates or to those choosing it on behalf of the candidates because it is considered to be an acceptable measure of the ability they wish to measure. It is sometimes referred to as ‘test appeal</a:t>
            </a:r>
            <a:r>
              <a:rPr lang="en-US" sz="2800" dirty="0" smtClean="0"/>
              <a:t>’.</a:t>
            </a:r>
            <a:endParaRPr lang="en-US" sz="2800" dirty="0"/>
          </a:p>
        </p:txBody>
      </p:sp>
    </p:spTree>
    <p:extLst>
      <p:ext uri="{BB962C8B-B14F-4D97-AF65-F5344CB8AC3E}">
        <p14:creationId xmlns:p14="http://schemas.microsoft.com/office/powerpoint/2010/main" val="124639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a:t>
            </a:r>
            <a:r>
              <a:rPr lang="en-US" dirty="0" smtClean="0"/>
              <a:t>validity (3/3)</a:t>
            </a:r>
            <a:endParaRPr lang="en-US" dirty="0"/>
          </a:p>
        </p:txBody>
      </p:sp>
      <p:sp>
        <p:nvSpPr>
          <p:cNvPr id="3" name="Content Placeholder 2"/>
          <p:cNvSpPr>
            <a:spLocks noGrp="1"/>
          </p:cNvSpPr>
          <p:nvPr>
            <p:ph idx="1"/>
          </p:nvPr>
        </p:nvSpPr>
        <p:spPr/>
        <p:txBody>
          <a:bodyPr>
            <a:noAutofit/>
          </a:bodyPr>
          <a:lstStyle/>
          <a:p>
            <a:r>
              <a:rPr lang="en-US" sz="2800" b="1" dirty="0" smtClean="0"/>
              <a:t>Predictive </a:t>
            </a:r>
            <a:r>
              <a:rPr lang="en-US" sz="2800" b="1" dirty="0"/>
              <a:t>validity. </a:t>
            </a:r>
            <a:r>
              <a:rPr lang="en-US" sz="2800" dirty="0"/>
              <a:t>A type of validity based on the degree to which a test accurately predicts future performance. A language aptitude test for example, should have predictive validity because the results of the test should predict the ability to learn a foreign language</a:t>
            </a:r>
            <a:r>
              <a:rPr lang="en-US" sz="2800" dirty="0" smtClean="0"/>
              <a:t>.</a:t>
            </a:r>
            <a:endParaRPr lang="en-US" sz="2800" dirty="0"/>
          </a:p>
        </p:txBody>
      </p:sp>
    </p:spTree>
    <p:extLst>
      <p:ext uri="{BB962C8B-B14F-4D97-AF65-F5344CB8AC3E}">
        <p14:creationId xmlns:p14="http://schemas.microsoft.com/office/powerpoint/2010/main" val="2348488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consideration in </a:t>
            </a:r>
            <a:r>
              <a:rPr lang="en-US" dirty="0" smtClean="0"/>
              <a:t>testing</a:t>
            </a:r>
            <a:endParaRPr lang="en-US" dirty="0"/>
          </a:p>
        </p:txBody>
      </p:sp>
      <p:sp>
        <p:nvSpPr>
          <p:cNvPr id="3" name="Content Placeholder 2"/>
          <p:cNvSpPr>
            <a:spLocks noGrp="1"/>
          </p:cNvSpPr>
          <p:nvPr>
            <p:ph idx="1"/>
          </p:nvPr>
        </p:nvSpPr>
        <p:spPr>
          <a:xfrm>
            <a:off x="464156" y="1417638"/>
            <a:ext cx="8229600" cy="4665117"/>
          </a:xfrm>
        </p:spPr>
        <p:txBody>
          <a:bodyPr>
            <a:noAutofit/>
          </a:bodyPr>
          <a:lstStyle/>
          <a:p>
            <a:pPr marL="0" indent="0">
              <a:spcBef>
                <a:spcPts val="600"/>
              </a:spcBef>
              <a:buNone/>
            </a:pPr>
            <a:r>
              <a:rPr lang="en-US" sz="2600" dirty="0"/>
              <a:t>Reliability is another very important consideration when testing. </a:t>
            </a:r>
          </a:p>
          <a:p>
            <a:pPr>
              <a:spcBef>
                <a:spcPts val="600"/>
              </a:spcBef>
            </a:pPr>
            <a:r>
              <a:rPr lang="en-US" sz="2600" b="1" dirty="0" err="1"/>
              <a:t>Relibility</a:t>
            </a:r>
            <a:r>
              <a:rPr lang="en-US" sz="2600" dirty="0"/>
              <a:t> refers to the consistency of  a test. That is, if every time the test is administered it will have the same outcome. But reliability does not have to do with the content of the test alone; it has to do with marking in two ways:</a:t>
            </a:r>
          </a:p>
          <a:p>
            <a:pPr lvl="1">
              <a:spcBef>
                <a:spcPts val="600"/>
              </a:spcBef>
            </a:pPr>
            <a:r>
              <a:rPr lang="en-US" sz="2600" dirty="0"/>
              <a:t>ensuring that different raters give comparable marks to the same </a:t>
            </a:r>
            <a:r>
              <a:rPr lang="en-US" sz="2600" dirty="0" smtClean="0"/>
              <a:t>script,</a:t>
            </a:r>
            <a:endParaRPr lang="en-US" sz="2600" dirty="0"/>
          </a:p>
          <a:p>
            <a:pPr lvl="1">
              <a:spcBef>
                <a:spcPts val="600"/>
              </a:spcBef>
            </a:pPr>
            <a:r>
              <a:rPr lang="en-US" sz="2600" dirty="0"/>
              <a:t>the same raters give the same marks on two different occasions to the same </a:t>
            </a:r>
            <a:r>
              <a:rPr lang="en-US" sz="2600" dirty="0" smtClean="0"/>
              <a:t>script.</a:t>
            </a:r>
            <a:endParaRPr lang="en-US" sz="2600" dirty="0"/>
          </a:p>
        </p:txBody>
      </p:sp>
    </p:spTree>
    <p:extLst>
      <p:ext uri="{BB962C8B-B14F-4D97-AF65-F5344CB8AC3E}">
        <p14:creationId xmlns:p14="http://schemas.microsoft.com/office/powerpoint/2010/main" val="42278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a:t>
            </a:r>
            <a:r>
              <a:rPr lang="en-US" dirty="0" smtClean="0"/>
              <a:t>reliability (1/2)</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Reliability is most often estimated with regard to: </a:t>
            </a:r>
          </a:p>
          <a:p>
            <a:r>
              <a:rPr lang="en-US" sz="2800" dirty="0"/>
              <a:t>The </a:t>
            </a:r>
            <a:r>
              <a:rPr lang="en-US" sz="2800" b="1" dirty="0"/>
              <a:t>internal consistency </a:t>
            </a:r>
            <a:r>
              <a:rPr lang="en-US" sz="2800" dirty="0"/>
              <a:t>in a test; that is, if there is correlation among the variables comprising the </a:t>
            </a:r>
            <a:r>
              <a:rPr lang="en-US" sz="2800" dirty="0" smtClean="0"/>
              <a:t>test.</a:t>
            </a:r>
            <a:endParaRPr lang="en-US" sz="2800" dirty="0"/>
          </a:p>
          <a:p>
            <a:r>
              <a:rPr lang="en-US" sz="2800" dirty="0"/>
              <a:t>The results when </a:t>
            </a:r>
            <a:r>
              <a:rPr lang="en-US" sz="2800" b="1" dirty="0"/>
              <a:t>testing and re-testing</a:t>
            </a:r>
            <a:r>
              <a:rPr lang="en-US" sz="2800" dirty="0"/>
              <a:t>; that is, if there is correlation between two (or more) administrations of the same item, scale, or instrument for different times, locations, or populations, when the two administrations do not differ in other relevant </a:t>
            </a:r>
            <a:r>
              <a:rPr lang="en-US" sz="2800" dirty="0" smtClean="0"/>
              <a:t>variables. </a:t>
            </a:r>
            <a:endParaRPr lang="en-US" sz="2800" dirty="0"/>
          </a:p>
        </p:txBody>
      </p:sp>
    </p:spTree>
    <p:extLst>
      <p:ext uri="{BB962C8B-B14F-4D97-AF65-F5344CB8AC3E}">
        <p14:creationId xmlns:p14="http://schemas.microsoft.com/office/powerpoint/2010/main" val="2742501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a:t>
            </a:r>
            <a:r>
              <a:rPr lang="en-US" dirty="0" smtClean="0"/>
              <a:t>reliability (2/2)</a:t>
            </a:r>
            <a:endParaRPr lang="en-US" dirty="0"/>
          </a:p>
        </p:txBody>
      </p:sp>
      <p:sp>
        <p:nvSpPr>
          <p:cNvPr id="3" name="Content Placeholder 2"/>
          <p:cNvSpPr>
            <a:spLocks noGrp="1"/>
          </p:cNvSpPr>
          <p:nvPr>
            <p:ph idx="1"/>
          </p:nvPr>
        </p:nvSpPr>
        <p:spPr/>
        <p:txBody>
          <a:bodyPr>
            <a:noAutofit/>
          </a:bodyPr>
          <a:lstStyle/>
          <a:p>
            <a:r>
              <a:rPr lang="en-US" sz="2800" b="1" dirty="0" smtClean="0"/>
              <a:t>Inter-rater </a:t>
            </a:r>
            <a:r>
              <a:rPr lang="en-US" sz="2800" b="1" dirty="0"/>
              <a:t>reliability</a:t>
            </a:r>
            <a:r>
              <a:rPr lang="en-US" sz="2800" dirty="0"/>
              <a:t>, which refers to the level of agreement between two or more evaluators/ judges/ raters on a particular instrument at a particular time. They are to apply their marks in a manner that is predictable and replicable. Therefore, note that inter-rater reliability is a property of the testing situation, and not of the instrument itself</a:t>
            </a:r>
            <a:r>
              <a:rPr lang="en-US" sz="2800" dirty="0" smtClean="0"/>
              <a:t>.</a:t>
            </a:r>
            <a:endParaRPr lang="en-US" sz="2800" dirty="0"/>
          </a:p>
        </p:txBody>
      </p:sp>
    </p:spTree>
    <p:extLst>
      <p:ext uri="{BB962C8B-B14F-4D97-AF65-F5344CB8AC3E}">
        <p14:creationId xmlns:p14="http://schemas.microsoft.com/office/powerpoint/2010/main" val="172345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tests and </a:t>
            </a:r>
            <a:r>
              <a:rPr lang="en-US" dirty="0" smtClean="0"/>
              <a:t>testing</a:t>
            </a:r>
            <a:endParaRPr lang="en-US" dirty="0"/>
          </a:p>
        </p:txBody>
      </p:sp>
      <p:sp>
        <p:nvSpPr>
          <p:cNvPr id="3" name="Content Placeholder 2"/>
          <p:cNvSpPr>
            <a:spLocks noGrp="1"/>
          </p:cNvSpPr>
          <p:nvPr>
            <p:ph idx="1"/>
          </p:nvPr>
        </p:nvSpPr>
        <p:spPr>
          <a:xfrm>
            <a:off x="464156" y="1417638"/>
            <a:ext cx="8229600" cy="4665117"/>
          </a:xfrm>
        </p:spPr>
        <p:txBody>
          <a:bodyPr>
            <a:noAutofit/>
          </a:bodyPr>
          <a:lstStyle/>
          <a:p>
            <a:pPr>
              <a:spcBef>
                <a:spcPts val="600"/>
              </a:spcBef>
            </a:pPr>
            <a:r>
              <a:rPr lang="en-US" sz="2800" dirty="0"/>
              <a:t>How does one define what will be tested?</a:t>
            </a:r>
          </a:p>
          <a:p>
            <a:pPr>
              <a:spcBef>
                <a:spcPts val="600"/>
              </a:spcBef>
            </a:pPr>
            <a:r>
              <a:rPr lang="en-US" sz="2800" dirty="0"/>
              <a:t>How can tests and feedback provided be a positive asset in the educational process? </a:t>
            </a:r>
          </a:p>
          <a:p>
            <a:pPr>
              <a:spcBef>
                <a:spcPts val="600"/>
              </a:spcBef>
            </a:pPr>
            <a:r>
              <a:rPr lang="en-US" sz="2800" dirty="0"/>
              <a:t>What types of feedback can teachers provide to test-takers and how?</a:t>
            </a:r>
          </a:p>
          <a:p>
            <a:pPr>
              <a:spcBef>
                <a:spcPts val="600"/>
              </a:spcBef>
            </a:pPr>
            <a:r>
              <a:rPr lang="en-US" sz="2800" dirty="0"/>
              <a:t>Are tests the best tools for evaluation and assessment?</a:t>
            </a:r>
          </a:p>
          <a:p>
            <a:pPr>
              <a:spcBef>
                <a:spcPts val="600"/>
              </a:spcBef>
            </a:pPr>
            <a:r>
              <a:rPr lang="en-US" sz="2800" dirty="0"/>
              <a:t>What are the most important things to remember about raters and marking (closed and open-ended items) in integrative and discrete point tests?</a:t>
            </a:r>
          </a:p>
          <a:p>
            <a:endParaRPr lang="en-US" dirty="0"/>
          </a:p>
        </p:txBody>
      </p:sp>
    </p:spTree>
    <p:extLst>
      <p:ext uri="{BB962C8B-B14F-4D97-AF65-F5344CB8AC3E}">
        <p14:creationId xmlns:p14="http://schemas.microsoft.com/office/powerpoint/2010/main" val="1862798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Statements about feedback: True or false</a:t>
            </a:r>
            <a:r>
              <a:rPr lang="en-US" dirty="0" smtClean="0"/>
              <a:t>? (1/2)</a:t>
            </a:r>
            <a:endParaRPr lang="en-US" dirty="0"/>
          </a:p>
        </p:txBody>
      </p:sp>
      <p:sp>
        <p:nvSpPr>
          <p:cNvPr id="3" name="Content Placeholder 2"/>
          <p:cNvSpPr>
            <a:spLocks noGrp="1"/>
          </p:cNvSpPr>
          <p:nvPr>
            <p:ph idx="1"/>
          </p:nvPr>
        </p:nvSpPr>
        <p:spPr/>
        <p:txBody>
          <a:bodyPr>
            <a:noAutofit/>
          </a:bodyPr>
          <a:lstStyle/>
          <a:p>
            <a:r>
              <a:rPr lang="en-US" sz="2800" dirty="0"/>
              <a:t>The fact that the teacher gives feedback on student performance implies a power hierarchy: the teacher above, the student below.</a:t>
            </a:r>
          </a:p>
          <a:p>
            <a:r>
              <a:rPr lang="en-US" sz="2800" dirty="0"/>
              <a:t>Assessment is potentially humiliating to the assessed person.</a:t>
            </a:r>
          </a:p>
          <a:p>
            <a:r>
              <a:rPr lang="en-US" sz="2800" dirty="0"/>
              <a:t>Teachers should give their students only positive feedback, in order to encourage, raise confidence and promote feelings of success; negative feedback demoralizes</a:t>
            </a:r>
            <a:r>
              <a:rPr lang="en-US" sz="2800" dirty="0" smtClean="0"/>
              <a:t>.</a:t>
            </a:r>
            <a:endParaRPr lang="en-US" sz="2800" dirty="0"/>
          </a:p>
        </p:txBody>
      </p:sp>
    </p:spTree>
    <p:extLst>
      <p:ext uri="{BB962C8B-B14F-4D97-AF65-F5344CB8AC3E}">
        <p14:creationId xmlns:p14="http://schemas.microsoft.com/office/powerpoint/2010/main" val="104539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Statements about feedback: True or false</a:t>
            </a:r>
            <a:r>
              <a:rPr lang="en-US" dirty="0" smtClean="0"/>
              <a:t>? (2/2)</a:t>
            </a:r>
            <a:endParaRPr lang="en-US" dirty="0"/>
          </a:p>
        </p:txBody>
      </p:sp>
      <p:sp>
        <p:nvSpPr>
          <p:cNvPr id="3" name="Content Placeholder 2"/>
          <p:cNvSpPr>
            <a:spLocks noGrp="1"/>
          </p:cNvSpPr>
          <p:nvPr>
            <p:ph idx="1"/>
          </p:nvPr>
        </p:nvSpPr>
        <p:spPr/>
        <p:txBody>
          <a:bodyPr>
            <a:noAutofit/>
          </a:bodyPr>
          <a:lstStyle/>
          <a:p>
            <a:r>
              <a:rPr lang="en-US" sz="2800" dirty="0" smtClean="0"/>
              <a:t>Giving </a:t>
            </a:r>
            <a:r>
              <a:rPr lang="en-US" sz="2800" dirty="0"/>
              <a:t>plenty of praise and encouragement is important for the fostering of good teacher-student relationships.</a:t>
            </a:r>
          </a:p>
          <a:p>
            <a:r>
              <a:rPr lang="en-US" sz="2800" dirty="0"/>
              <a:t>Very frequent approval and praise lose their encouraging effect; and lack of praise may then be interpreted as negative feedback.</a:t>
            </a:r>
          </a:p>
          <a:p>
            <a:r>
              <a:rPr lang="en-US" sz="2800" dirty="0"/>
              <a:t>Teachers should not let students correct each other's work, as this is harmful to their relationships.</a:t>
            </a:r>
          </a:p>
          <a:p>
            <a:endParaRPr lang="en-US" dirty="0"/>
          </a:p>
        </p:txBody>
      </p:sp>
    </p:spTree>
    <p:extLst>
      <p:ext uri="{BB962C8B-B14F-4D97-AF65-F5344CB8AC3E}">
        <p14:creationId xmlns:p14="http://schemas.microsoft.com/office/powerpoint/2010/main" val="280714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do without teaching or testing?</a:t>
            </a:r>
          </a:p>
        </p:txBody>
      </p:sp>
      <p:sp>
        <p:nvSpPr>
          <p:cNvPr id="3" name="Content Placeholder 2"/>
          <p:cNvSpPr>
            <a:spLocks noGrp="1"/>
          </p:cNvSpPr>
          <p:nvPr>
            <p:ph idx="1"/>
          </p:nvPr>
        </p:nvSpPr>
        <p:spPr/>
        <p:txBody>
          <a:bodyPr>
            <a:normAutofit/>
          </a:bodyPr>
          <a:lstStyle/>
          <a:p>
            <a:r>
              <a:rPr lang="en-US" dirty="0"/>
              <a:t>Probably yes </a:t>
            </a:r>
            <a:r>
              <a:rPr lang="en-US" dirty="0" smtClean="0"/>
              <a:t>because: </a:t>
            </a:r>
            <a:endParaRPr lang="en-US" dirty="0"/>
          </a:p>
          <a:p>
            <a:pPr lvl="1"/>
            <a:r>
              <a:rPr lang="en-US" sz="3200" dirty="0"/>
              <a:t>learning can occur in spite of teaching and/or </a:t>
            </a:r>
            <a:r>
              <a:rPr lang="en-US" sz="3200" b="1" dirty="0"/>
              <a:t>testing</a:t>
            </a:r>
            <a:r>
              <a:rPr lang="en-US" sz="3200" dirty="0"/>
              <a:t>, despite any kind of </a:t>
            </a:r>
            <a:r>
              <a:rPr lang="en-US" sz="3200" b="1" dirty="0"/>
              <a:t>formal </a:t>
            </a:r>
            <a:r>
              <a:rPr lang="en-US" sz="3200" b="1" dirty="0" smtClean="0"/>
              <a:t>evaluation.</a:t>
            </a:r>
            <a:endParaRPr lang="en-US" sz="3200" b="1" dirty="0"/>
          </a:p>
          <a:p>
            <a:pPr lvl="1"/>
            <a:r>
              <a:rPr lang="en-US" sz="3200" dirty="0" smtClean="0"/>
              <a:t>The </a:t>
            </a:r>
            <a:r>
              <a:rPr lang="en-US" sz="3200" dirty="0"/>
              <a:t>outcomes of teaching can be assessed without any form of </a:t>
            </a:r>
            <a:r>
              <a:rPr lang="en-US" sz="3200" dirty="0" smtClean="0"/>
              <a:t>testing.</a:t>
            </a:r>
            <a:endParaRPr lang="en-US" sz="3200" dirty="0"/>
          </a:p>
          <a:p>
            <a:pPr lvl="1"/>
            <a:r>
              <a:rPr lang="en-US" sz="3200" dirty="0" smtClean="0"/>
              <a:t>Testing </a:t>
            </a:r>
            <a:r>
              <a:rPr lang="en-US" sz="3200" dirty="0"/>
              <a:t>may be used </a:t>
            </a:r>
            <a:r>
              <a:rPr lang="en-US" sz="3200" b="1" dirty="0"/>
              <a:t>to measure </a:t>
            </a:r>
            <a:r>
              <a:rPr lang="en-US" sz="3200" dirty="0"/>
              <a:t>what people already </a:t>
            </a:r>
            <a:r>
              <a:rPr lang="en-US" sz="3200" dirty="0" smtClean="0"/>
              <a:t>know.</a:t>
            </a:r>
            <a:endParaRPr lang="en-US" sz="3200" dirty="0"/>
          </a:p>
        </p:txBody>
      </p:sp>
    </p:spTree>
    <p:extLst>
      <p:ext uri="{BB962C8B-B14F-4D97-AF65-F5344CB8AC3E}">
        <p14:creationId xmlns:p14="http://schemas.microsoft.com/office/powerpoint/2010/main" val="2579759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p:cNvSpPr>
            <a:spLocks noGrp="1"/>
          </p:cNvSpPr>
          <p:nvPr>
            <p:ph type="ctrTitle"/>
          </p:nvPr>
        </p:nvSpPr>
        <p:spPr/>
        <p:txBody>
          <a:bodyPr/>
          <a:lstStyle/>
          <a:p>
            <a:r>
              <a:rPr lang="en-US" dirty="0" smtClean="0"/>
              <a:t>End of Unit</a:t>
            </a:r>
            <a:endParaRPr lang="en-US" dirty="0"/>
          </a:p>
        </p:txBody>
      </p:sp>
      <p:sp>
        <p:nvSpPr>
          <p:cNvPr id="8" name="Υπότιτλος 7"/>
          <p:cNvSpPr>
            <a:spLocks noGrp="1"/>
          </p:cNvSpPr>
          <p:nvPr>
            <p:ph type="subTitle" idx="1"/>
          </p:nvPr>
        </p:nvSpPr>
        <p:spPr/>
        <p:txBody>
          <a:bodyPr/>
          <a:lstStyle/>
          <a:p>
            <a:endParaRPr lang="el-GR" dirty="0"/>
          </a:p>
        </p:txBody>
      </p:sp>
    </p:spTree>
    <p:custDataLst>
      <p:tags r:id="rId1"/>
    </p:custDataLst>
    <p:extLst>
      <p:ext uri="{BB962C8B-B14F-4D97-AF65-F5344CB8AC3E}">
        <p14:creationId xmlns:p14="http://schemas.microsoft.com/office/powerpoint/2010/main" val="12062919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l-GR" dirty="0" smtClean="0"/>
              <a:t>Financing</a:t>
            </a:r>
            <a:endParaRPr lang="en-US" altLang="el-GR" dirty="0" smtClean="0"/>
          </a:p>
        </p:txBody>
      </p:sp>
      <p:sp>
        <p:nvSpPr>
          <p:cNvPr id="32771" name="Content Placeholder 2"/>
          <p:cNvSpPr>
            <a:spLocks noGrp="1"/>
          </p:cNvSpPr>
          <p:nvPr>
            <p:ph idx="1"/>
          </p:nvPr>
        </p:nvSpPr>
        <p:spPr>
          <a:xfrm>
            <a:off x="457200" y="1341438"/>
            <a:ext cx="8229600" cy="4525962"/>
          </a:xfrm>
        </p:spPr>
        <p:txBody>
          <a:bodyPr/>
          <a:lstStyle/>
          <a:p>
            <a:r>
              <a:rPr lang="en-US" altLang="el-GR" sz="2000" dirty="0" smtClean="0"/>
              <a:t>The present educational material has been developed as part of the educational work of the instructor.</a:t>
            </a:r>
          </a:p>
          <a:p>
            <a:r>
              <a:rPr lang="en-US" altLang="el-GR" sz="2000" dirty="0" smtClean="0"/>
              <a:t>The project “Open Academic Courses of the University of Athens” has only financed the reform of the educational material. </a:t>
            </a:r>
          </a:p>
          <a:p>
            <a:r>
              <a:rPr lang="en-US" altLang="el-GR" sz="2000" dirty="0" smtClean="0"/>
              <a:t>The project is implemented under the operational program “Education and Lifelong Learning” and funded by the European Union (European Social Fund) and National Resources. </a:t>
            </a:r>
          </a:p>
          <a:p>
            <a:endParaRPr lang="en-US" altLang="el-GR" sz="2000" dirty="0"/>
          </a:p>
        </p:txBody>
      </p:sp>
      <p:pic>
        <p:nvPicPr>
          <p:cNvPr id="5" name="Εικόνα 4" descr="project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1663" y="4437112"/>
            <a:ext cx="5400675" cy="1285875"/>
          </a:xfrm>
          <a:prstGeom prst="rect">
            <a:avLst/>
          </a:prstGeom>
          <a:noFill/>
          <a:ln>
            <a:noFill/>
          </a:ln>
        </p:spPr>
      </p:pic>
    </p:spTree>
    <p:custDataLst>
      <p:tags r:id="rId1"/>
    </p:custDataLst>
    <p:extLst>
      <p:ext uri="{BB962C8B-B14F-4D97-AF65-F5344CB8AC3E}">
        <p14:creationId xmlns:p14="http://schemas.microsoft.com/office/powerpoint/2010/main" val="32088460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p:txBody>
          <a:bodyPr/>
          <a:lstStyle/>
          <a:p>
            <a:r>
              <a:rPr lang="en-US" altLang="el-GR" sz="4400" dirty="0" smtClean="0"/>
              <a:t>Notes</a:t>
            </a:r>
            <a:endParaRPr lang="en-US" altLang="el-GR" sz="4400" dirty="0" smtClean="0"/>
          </a:p>
        </p:txBody>
      </p:sp>
      <p:sp>
        <p:nvSpPr>
          <p:cNvPr id="33795" name="Text Placeholder 4"/>
          <p:cNvSpPr>
            <a:spLocks noGrp="1"/>
          </p:cNvSpPr>
          <p:nvPr>
            <p:ph type="body" idx="1"/>
          </p:nvPr>
        </p:nvSpPr>
        <p:spPr/>
        <p:txBody>
          <a:bodyPr/>
          <a:lstStyle/>
          <a:p>
            <a:endParaRPr lang="el-GR" altLang="el-GR" smtClean="0"/>
          </a:p>
        </p:txBody>
      </p:sp>
    </p:spTree>
    <p:custDataLst>
      <p:tags r:id="rId1"/>
    </p:custDataLst>
    <p:extLst>
      <p:ext uri="{BB962C8B-B14F-4D97-AF65-F5344CB8AC3E}">
        <p14:creationId xmlns:p14="http://schemas.microsoft.com/office/powerpoint/2010/main" val="26002567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0" y="274638"/>
            <a:ext cx="9144000" cy="1143000"/>
          </a:xfrm>
        </p:spPr>
        <p:txBody>
          <a:bodyPr/>
          <a:lstStyle/>
          <a:p>
            <a:r>
              <a:rPr lang="en-US" altLang="el-GR" dirty="0" smtClean="0">
                <a:solidFill>
                  <a:schemeClr val="accent1"/>
                </a:solidFill>
              </a:rPr>
              <a:t>Note on History of Published Version </a:t>
            </a:r>
            <a:endParaRPr lang="en-US" altLang="el-GR" dirty="0" smtClean="0">
              <a:solidFill>
                <a:schemeClr val="accent1"/>
              </a:solidFill>
            </a:endParaRPr>
          </a:p>
        </p:txBody>
      </p:sp>
      <p:sp>
        <p:nvSpPr>
          <p:cNvPr id="5" name="Content Placeholder 4"/>
          <p:cNvSpPr>
            <a:spLocks noGrp="1"/>
          </p:cNvSpPr>
          <p:nvPr>
            <p:ph idx="1"/>
          </p:nvPr>
        </p:nvSpPr>
        <p:spPr>
          <a:xfrm>
            <a:off x="234950" y="1557338"/>
            <a:ext cx="8585200" cy="4525962"/>
          </a:xfrm>
        </p:spPr>
        <p:txBody>
          <a:bodyPr>
            <a:normAutofit/>
          </a:bodyPr>
          <a:lstStyle/>
          <a:p>
            <a:pPr marL="0" indent="0">
              <a:buFont typeface="Arial" panose="020B0604020202020204" pitchFamily="34" charset="0"/>
              <a:buNone/>
            </a:pPr>
            <a:r>
              <a:rPr lang="en-US" altLang="el-GR" sz="2000" dirty="0" smtClean="0"/>
              <a:t>The present work is the edition</a:t>
            </a:r>
            <a:r>
              <a:rPr lang="en-US" altLang="el-GR" dirty="0" smtClean="0"/>
              <a:t> </a:t>
            </a:r>
            <a:r>
              <a:rPr lang="en-US" altLang="el-GR" sz="2000" dirty="0" smtClean="0"/>
              <a:t>1.0.  </a:t>
            </a:r>
            <a:endParaRPr lang="en-US" altLang="el-GR" sz="2000" dirty="0" smtClean="0"/>
          </a:p>
        </p:txBody>
      </p:sp>
    </p:spTree>
    <p:custDataLst>
      <p:tags r:id="rId1"/>
    </p:custDataLst>
    <p:extLst>
      <p:ext uri="{BB962C8B-B14F-4D97-AF65-F5344CB8AC3E}">
        <p14:creationId xmlns:p14="http://schemas.microsoft.com/office/powerpoint/2010/main" val="5931808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l-GR" dirty="0" smtClean="0">
                <a:solidFill>
                  <a:schemeClr val="accent1"/>
                </a:solidFill>
              </a:rPr>
              <a:t>Reference Note </a:t>
            </a:r>
            <a:endParaRPr lang="en-US" altLang="el-GR" dirty="0" smtClean="0">
              <a:solidFill>
                <a:schemeClr val="accent1"/>
              </a:solidFill>
            </a:endParaRPr>
          </a:p>
        </p:txBody>
      </p:sp>
      <p:sp>
        <p:nvSpPr>
          <p:cNvPr id="3" name="Content Placeholder 2" descr="The is the link to the open online course."/>
          <p:cNvSpPr>
            <a:spLocks noGrp="1"/>
          </p:cNvSpPr>
          <p:nvPr>
            <p:ph idx="1"/>
          </p:nvPr>
        </p:nvSpPr>
        <p:spPr>
          <a:xfrm>
            <a:off x="463550" y="1557338"/>
            <a:ext cx="8229600" cy="4525962"/>
          </a:xfrm>
        </p:spPr>
        <p:txBody>
          <a:bodyPr>
            <a:normAutofit/>
          </a:bodyPr>
          <a:lstStyle/>
          <a:p>
            <a:pPr marL="0" indent="0">
              <a:buNone/>
            </a:pPr>
            <a:r>
              <a:rPr lang="en-US" altLang="el-GR" sz="2000" dirty="0" smtClean="0"/>
              <a:t>Copyright National and </a:t>
            </a:r>
            <a:r>
              <a:rPr lang="en-US" altLang="el-GR" sz="2000" dirty="0" err="1" smtClean="0"/>
              <a:t>Kapodistrian</a:t>
            </a:r>
            <a:r>
              <a:rPr lang="en-US" altLang="el-GR" sz="2000" dirty="0" smtClean="0"/>
              <a:t> University of Athens, </a:t>
            </a:r>
            <a:r>
              <a:rPr lang="en-US" sz="2000" dirty="0" smtClean="0"/>
              <a:t>Bessie </a:t>
            </a:r>
            <a:r>
              <a:rPr lang="en-US" sz="2000" dirty="0" err="1" smtClean="0"/>
              <a:t>Dendrinos</a:t>
            </a:r>
            <a:r>
              <a:rPr lang="en-US" altLang="el-GR" sz="2000" dirty="0" smtClean="0"/>
              <a:t>. </a:t>
            </a:r>
            <a:r>
              <a:rPr lang="en-US" sz="2000" dirty="0" smtClean="0"/>
              <a:t>Bessie </a:t>
            </a:r>
            <a:r>
              <a:rPr lang="en-US" sz="2000" dirty="0" err="1" smtClean="0"/>
              <a:t>Dendrinos</a:t>
            </a:r>
            <a:r>
              <a:rPr lang="en-US" altLang="el-GR" sz="2000" dirty="0" smtClean="0"/>
              <a:t>. “ELT Methods and Practices. </a:t>
            </a:r>
            <a:r>
              <a:rPr lang="en-US" sz="2000" dirty="0" smtClean="0"/>
              <a:t>Testing and assessment</a:t>
            </a:r>
            <a:r>
              <a:rPr lang="en-US" altLang="el-GR" sz="2000" dirty="0" smtClean="0"/>
              <a:t>”. Edition: 1.0. Athens 2015. </a:t>
            </a:r>
            <a:r>
              <a:rPr lang="en-US" altLang="el-GR" sz="2000" dirty="0" smtClean="0"/>
              <a:t>Available at: </a:t>
            </a:r>
            <a:r>
              <a:rPr lang="en-US" altLang="el-GR" sz="2000" dirty="0" smtClean="0">
                <a:hlinkClick r:id="rId4" tooltip="ELT Methods and Practices Open Online Course"/>
              </a:rPr>
              <a:t>http://opencourses.uoa.gr/courses/ENL4</a:t>
            </a:r>
            <a:r>
              <a:rPr lang="en-US" altLang="el-GR" sz="2000" dirty="0" smtClean="0"/>
              <a:t>.</a:t>
            </a:r>
          </a:p>
          <a:p>
            <a:pPr marL="0" indent="0">
              <a:buNone/>
            </a:pPr>
            <a:endParaRPr lang="en-US" altLang="el-GR" sz="2000" dirty="0" smtClean="0"/>
          </a:p>
          <a:p>
            <a:pPr marL="0" indent="0">
              <a:buNone/>
            </a:pPr>
            <a:endParaRPr lang="en-US" altLang="el-GR" sz="2000" dirty="0" smtClean="0"/>
          </a:p>
        </p:txBody>
      </p:sp>
    </p:spTree>
    <p:custDataLst>
      <p:tags r:id="rId1"/>
    </p:custDataLst>
    <p:extLst>
      <p:ext uri="{BB962C8B-B14F-4D97-AF65-F5344CB8AC3E}">
        <p14:creationId xmlns:p14="http://schemas.microsoft.com/office/powerpoint/2010/main" val="24027483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61925"/>
            <a:ext cx="8229600" cy="1143000"/>
          </a:xfrm>
        </p:spPr>
        <p:txBody>
          <a:bodyPr/>
          <a:lstStyle/>
          <a:p>
            <a:r>
              <a:rPr lang="en-US" altLang="el-GR" dirty="0" smtClean="0">
                <a:solidFill>
                  <a:schemeClr val="accent1"/>
                </a:solidFill>
              </a:rPr>
              <a:t>Licensing Note </a:t>
            </a:r>
            <a:endParaRPr lang="en-US" altLang="el-GR" dirty="0" smtClean="0">
              <a:solidFill>
                <a:schemeClr val="accent1"/>
              </a:solidFill>
            </a:endParaRPr>
          </a:p>
        </p:txBody>
      </p:sp>
      <p:sp>
        <p:nvSpPr>
          <p:cNvPr id="36867" name="Content Placeholder 2"/>
          <p:cNvSpPr>
            <a:spLocks noGrp="1"/>
          </p:cNvSpPr>
          <p:nvPr>
            <p:ph idx="1"/>
          </p:nvPr>
        </p:nvSpPr>
        <p:spPr>
          <a:xfrm>
            <a:off x="107950" y="765175"/>
            <a:ext cx="8928100" cy="1439863"/>
          </a:xfrm>
        </p:spPr>
        <p:txBody>
          <a:bodyPr>
            <a:noAutofit/>
          </a:bodyPr>
          <a:lstStyle/>
          <a:p>
            <a:pPr marL="0" indent="0">
              <a:buNone/>
            </a:pPr>
            <a:r>
              <a:rPr lang="en-US" altLang="el-GR" sz="1900" dirty="0" smtClean="0"/>
              <a:t>The current material is available under the Creative Commons Attribution-</a:t>
            </a:r>
            <a:r>
              <a:rPr lang="en-US" altLang="el-GR" sz="1900" dirty="0" err="1" smtClean="0"/>
              <a:t>NonCommercial</a:t>
            </a:r>
            <a:r>
              <a:rPr lang="en-US" altLang="el-GR" sz="1900" dirty="0" smtClean="0"/>
              <a:t>-</a:t>
            </a:r>
            <a:r>
              <a:rPr lang="en-US" altLang="el-GR" sz="1900" dirty="0" err="1" smtClean="0"/>
              <a:t>ShareAlike</a:t>
            </a:r>
            <a:r>
              <a:rPr lang="en-US" altLang="el-GR" sz="1900" dirty="0" smtClean="0"/>
              <a:t> 4.0 International license or later International Edition.  The individual works of third parties are excluded, e.g. photographs, diagrams etc. They are contained therein and covered under their conditions of use in the section «Use of Third Parties Work Note».</a:t>
            </a:r>
          </a:p>
          <a:p>
            <a:pPr marL="0" indent="0">
              <a:buNone/>
            </a:pPr>
            <a:endParaRPr lang="en-US" altLang="el-GR" sz="2400" dirty="0" smtClean="0"/>
          </a:p>
          <a:p>
            <a:pPr marL="0" indent="0">
              <a:buFont typeface="Arial" panose="020B0604020202020204" pitchFamily="34" charset="0"/>
              <a:buNone/>
            </a:pPr>
            <a:endParaRPr lang="en-US" altLang="el-GR" sz="2000" dirty="0" smtClean="0"/>
          </a:p>
        </p:txBody>
      </p:sp>
      <p:pic>
        <p:nvPicPr>
          <p:cNvPr id="36868" name="Picture 22" descr="Λογότυπο για Άδειες χρήσης Creative Commons BY-NC-ND">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8088" y="2420938"/>
            <a:ext cx="1647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07950" y="2924175"/>
            <a:ext cx="9036050" cy="3457575"/>
          </a:xfrm>
          <a:prstGeom prst="rect">
            <a:avLst/>
          </a:prstGeom>
        </p:spPr>
        <p:txBody>
          <a:bodyPr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l-GR" dirty="0" smtClean="0"/>
              <a:t>[1] http://creativecommons.org/licenses/by-nc-sa/4.0/ </a:t>
            </a:r>
          </a:p>
          <a:p>
            <a:endParaRPr lang="en-US" altLang="el-GR" dirty="0" smtClean="0"/>
          </a:p>
          <a:p>
            <a:r>
              <a:rPr lang="en-US" altLang="el-GR" dirty="0" smtClean="0"/>
              <a:t>As Non-Commercial is defined the use that:</a:t>
            </a:r>
          </a:p>
          <a:p>
            <a:pPr marL="285750" indent="-285750">
              <a:buFont typeface="Arial" panose="020B0604020202020204" pitchFamily="34" charset="0"/>
              <a:buChar char="•"/>
            </a:pPr>
            <a:r>
              <a:rPr lang="en-US" altLang="el-GR" dirty="0" smtClean="0"/>
              <a:t>Does not involve direct or indirect financial benefits from the use of the work for the distributor of the work and the license holder.</a:t>
            </a:r>
          </a:p>
          <a:p>
            <a:pPr marL="285750" indent="-285750">
              <a:buFont typeface="Arial" panose="020B0604020202020204" pitchFamily="34" charset="0"/>
              <a:buChar char="•"/>
            </a:pPr>
            <a:r>
              <a:rPr lang="en-US" altLang="el-GR" dirty="0" smtClean="0"/>
              <a:t>Does not include financial transaction as a condition for  the use or access  to the work. </a:t>
            </a:r>
          </a:p>
          <a:p>
            <a:pPr marL="285750" indent="-285750">
              <a:buFont typeface="Arial" panose="020B0604020202020204" pitchFamily="34" charset="0"/>
              <a:buChar char="•"/>
            </a:pPr>
            <a:r>
              <a:rPr lang="en-US" altLang="el-GR" dirty="0" smtClean="0"/>
              <a:t>Does not confer to the distributor and license holder of the work  indirect financial benefit (e.g. advertisements) from the viewing of the work on website</a:t>
            </a:r>
            <a:r>
              <a:rPr lang="en-US" altLang="el-GR" dirty="0" smtClean="0">
                <a:latin typeface="Arial" panose="020B0604020202020204" pitchFamily="34" charset="0"/>
              </a:rPr>
              <a:t> .</a:t>
            </a:r>
            <a:endParaRPr lang="en-US" altLang="el-GR" dirty="0" smtClean="0"/>
          </a:p>
          <a:p>
            <a:pPr>
              <a:buFont typeface="Arial" panose="020B0604020202020204" pitchFamily="34" charset="0"/>
              <a:buChar char="•"/>
            </a:pPr>
            <a:endParaRPr lang="en-US" altLang="el-GR" dirty="0" smtClean="0"/>
          </a:p>
          <a:p>
            <a:r>
              <a:rPr lang="en-US" altLang="el-GR" dirty="0" smtClean="0"/>
              <a:t>The copyright holder may give to the license holder a separate license to use the work for commercial use, if requested. </a:t>
            </a:r>
            <a:endParaRPr lang="en-US" altLang="el-GR" dirty="0"/>
          </a:p>
        </p:txBody>
      </p:sp>
    </p:spTree>
    <p:custDataLst>
      <p:tags r:id="rId1"/>
    </p:custDataLst>
    <p:extLst>
      <p:ext uri="{BB962C8B-B14F-4D97-AF65-F5344CB8AC3E}">
        <p14:creationId xmlns:p14="http://schemas.microsoft.com/office/powerpoint/2010/main" val="4243394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l-GR" dirty="0" smtClean="0"/>
              <a:t>Preservation Notices</a:t>
            </a:r>
            <a:endParaRPr lang="en-US" altLang="el-GR" dirty="0" smtClean="0"/>
          </a:p>
        </p:txBody>
      </p:sp>
      <p:sp>
        <p:nvSpPr>
          <p:cNvPr id="3" name="Content Placeholder 2"/>
          <p:cNvSpPr>
            <a:spLocks noGrp="1"/>
          </p:cNvSpPr>
          <p:nvPr>
            <p:ph idx="1"/>
          </p:nvPr>
        </p:nvSpPr>
        <p:spPr>
          <a:xfrm>
            <a:off x="463550" y="1557338"/>
            <a:ext cx="8229600" cy="4525962"/>
          </a:xfrm>
        </p:spPr>
        <p:txBody>
          <a:bodyPr>
            <a:normAutofit/>
          </a:bodyPr>
          <a:lstStyle/>
          <a:p>
            <a:pPr marL="0" indent="0">
              <a:buFont typeface="Arial" panose="020B0604020202020204" pitchFamily="34" charset="0"/>
              <a:buNone/>
            </a:pPr>
            <a:r>
              <a:rPr lang="en-US" altLang="el-GR" sz="2400" dirty="0" smtClean="0"/>
              <a:t>Any reproduction or adaptation of the material should include: </a:t>
            </a:r>
          </a:p>
          <a:p>
            <a:pPr lvl="1">
              <a:buFont typeface="Wingdings" panose="05000000000000000000" pitchFamily="2" charset="2"/>
              <a:buChar char="§"/>
            </a:pPr>
            <a:r>
              <a:rPr lang="en-US" altLang="el-GR" sz="2000" dirty="0" smtClean="0"/>
              <a:t>the Reference  Note, </a:t>
            </a:r>
          </a:p>
          <a:p>
            <a:pPr lvl="1">
              <a:buFont typeface="Wingdings" panose="05000000000000000000" pitchFamily="2" charset="2"/>
              <a:buChar char="§"/>
            </a:pPr>
            <a:r>
              <a:rPr lang="en-US" altLang="el-GR" sz="2000" dirty="0" smtClean="0"/>
              <a:t>the Licensing Note,</a:t>
            </a:r>
          </a:p>
          <a:p>
            <a:pPr lvl="1">
              <a:buFont typeface="Wingdings" panose="05000000000000000000" pitchFamily="2" charset="2"/>
              <a:buChar char="§"/>
            </a:pPr>
            <a:r>
              <a:rPr lang="en-US" altLang="el-GR" sz="2000" dirty="0" smtClean="0"/>
              <a:t>the declaration of Notices Preservation,</a:t>
            </a:r>
          </a:p>
          <a:p>
            <a:pPr lvl="1">
              <a:buFont typeface="Wingdings" panose="05000000000000000000" pitchFamily="2" charset="2"/>
              <a:buChar char="§"/>
            </a:pPr>
            <a:r>
              <a:rPr lang="en-US" altLang="el-GR" sz="2000" dirty="0" smtClean="0"/>
              <a:t>the Use of Third Parties Work Note (if available), </a:t>
            </a:r>
          </a:p>
          <a:p>
            <a:pPr marL="0" indent="0">
              <a:buFont typeface="Arial" panose="020B0604020202020204" pitchFamily="34" charset="0"/>
              <a:buNone/>
            </a:pPr>
            <a:r>
              <a:rPr lang="en-US" altLang="el-GR" sz="2400" dirty="0" smtClean="0"/>
              <a:t>together with the accompanied URLs.</a:t>
            </a:r>
          </a:p>
          <a:p>
            <a:pPr marL="0" indent="0"/>
            <a:endParaRPr lang="en-US" altLang="el-GR" sz="2000" dirty="0" smtClean="0"/>
          </a:p>
        </p:txBody>
      </p:sp>
    </p:spTree>
    <p:custDataLst>
      <p:tags r:id="rId1"/>
    </p:custDataLst>
    <p:extLst>
      <p:ext uri="{BB962C8B-B14F-4D97-AF65-F5344CB8AC3E}">
        <p14:creationId xmlns:p14="http://schemas.microsoft.com/office/powerpoint/2010/main" val="1072814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testing synonymous with the terms below</a:t>
            </a:r>
            <a:r>
              <a:rPr lang="en-US" dirty="0" smtClean="0"/>
              <a:t>? (1/2)</a:t>
            </a:r>
            <a:endParaRPr lang="en-US" dirty="0"/>
          </a:p>
        </p:txBody>
      </p:sp>
      <p:sp>
        <p:nvSpPr>
          <p:cNvPr id="3" name="Content Placeholder 2"/>
          <p:cNvSpPr>
            <a:spLocks noGrp="1"/>
          </p:cNvSpPr>
          <p:nvPr>
            <p:ph idx="1"/>
          </p:nvPr>
        </p:nvSpPr>
        <p:spPr/>
        <p:txBody>
          <a:bodyPr>
            <a:normAutofit/>
          </a:bodyPr>
          <a:lstStyle/>
          <a:p>
            <a:r>
              <a:rPr lang="en-US" b="1" dirty="0" smtClean="0"/>
              <a:t>Evaluation:</a:t>
            </a:r>
            <a:endParaRPr lang="en-US" b="1" dirty="0"/>
          </a:p>
          <a:p>
            <a:pPr lvl="1"/>
            <a:r>
              <a:rPr lang="en-US" dirty="0"/>
              <a:t>Evaluation may focus on the effectiveness or impact of a program of instruction, examination or project. Students are usually not asked to evaluate while teachers carry out or take part in evaluation only in some contexts. ‘Experts’ or the authorities are most commonly legitimized to carry out formal </a:t>
            </a:r>
            <a:r>
              <a:rPr lang="en-US" dirty="0" smtClean="0"/>
              <a:t>evaluation.</a:t>
            </a:r>
            <a:endParaRPr lang="en-US" dirty="0"/>
          </a:p>
        </p:txBody>
      </p:sp>
    </p:spTree>
    <p:extLst>
      <p:ext uri="{BB962C8B-B14F-4D97-AF65-F5344CB8AC3E}">
        <p14:creationId xmlns:p14="http://schemas.microsoft.com/office/powerpoint/2010/main" val="284269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testing synonymous with the terms below</a:t>
            </a:r>
            <a:r>
              <a:rPr lang="en-US" dirty="0" smtClean="0"/>
              <a:t>? (2/2)</a:t>
            </a:r>
            <a:endParaRPr lang="en-US" dirty="0"/>
          </a:p>
        </p:txBody>
      </p:sp>
      <p:sp>
        <p:nvSpPr>
          <p:cNvPr id="3" name="Content Placeholder 2"/>
          <p:cNvSpPr>
            <a:spLocks noGrp="1"/>
          </p:cNvSpPr>
          <p:nvPr>
            <p:ph idx="1"/>
          </p:nvPr>
        </p:nvSpPr>
        <p:spPr/>
        <p:txBody>
          <a:bodyPr>
            <a:noAutofit/>
          </a:bodyPr>
          <a:lstStyle/>
          <a:p>
            <a:r>
              <a:rPr lang="en-US" b="1" dirty="0" smtClean="0"/>
              <a:t>Measurement: </a:t>
            </a:r>
            <a:endParaRPr lang="en-US" b="1" dirty="0"/>
          </a:p>
          <a:p>
            <a:pPr lvl="1"/>
            <a:r>
              <a:rPr lang="en-US" dirty="0"/>
              <a:t>Measurement is the process of determining the amount or length of something when compared with a fixed unit (e.g. using a ruler to measure length). In language teaching measurement constitutes the quantification of language proficiency. Aspects of language knowledge, specific abilities and skills are measurable when there are transparent criteria and precise analysis of data.</a:t>
            </a:r>
          </a:p>
        </p:txBody>
      </p:sp>
    </p:spTree>
    <p:extLst>
      <p:ext uri="{BB962C8B-B14F-4D97-AF65-F5344CB8AC3E}">
        <p14:creationId xmlns:p14="http://schemas.microsoft.com/office/powerpoint/2010/main" val="31936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assessment synonymous with testing</a:t>
            </a:r>
            <a:r>
              <a:rPr lang="en-US" dirty="0" smtClean="0"/>
              <a:t>? (1/2) </a:t>
            </a:r>
            <a:endParaRPr lang="en-US" dirty="0"/>
          </a:p>
        </p:txBody>
      </p:sp>
      <p:sp>
        <p:nvSpPr>
          <p:cNvPr id="3" name="Content Placeholder 2"/>
          <p:cNvSpPr>
            <a:spLocks noGrp="1"/>
          </p:cNvSpPr>
          <p:nvPr>
            <p:ph idx="1"/>
          </p:nvPr>
        </p:nvSpPr>
        <p:spPr/>
        <p:txBody>
          <a:bodyPr>
            <a:noAutofit/>
          </a:bodyPr>
          <a:lstStyle/>
          <a:p>
            <a:r>
              <a:rPr lang="en-US" dirty="0"/>
              <a:t>No, it is not. </a:t>
            </a:r>
          </a:p>
          <a:p>
            <a:r>
              <a:rPr lang="en-US" dirty="0"/>
              <a:t>Assessment is a more encompassing term than testing</a:t>
            </a:r>
            <a:r>
              <a:rPr lang="en-US" dirty="0" smtClean="0"/>
              <a:t>.</a:t>
            </a:r>
            <a:endParaRPr lang="en-US" dirty="0"/>
          </a:p>
          <a:p>
            <a:r>
              <a:rPr lang="en-US" dirty="0"/>
              <a:t>It is the process of gathering, interpreting, and sometimes recording and using information about students' responses to an educational task in order to provide the next learning step</a:t>
            </a:r>
            <a:r>
              <a:rPr lang="en-US" dirty="0" smtClean="0"/>
              <a:t>.</a:t>
            </a:r>
            <a:endParaRPr lang="en-US" dirty="0"/>
          </a:p>
        </p:txBody>
      </p:sp>
    </p:spTree>
    <p:extLst>
      <p:ext uri="{BB962C8B-B14F-4D97-AF65-F5344CB8AC3E}">
        <p14:creationId xmlns:p14="http://schemas.microsoft.com/office/powerpoint/2010/main" val="410425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assessment synonymous with testing</a:t>
            </a:r>
            <a:r>
              <a:rPr lang="en-US" dirty="0" smtClean="0"/>
              <a:t>? (2/2) </a:t>
            </a:r>
            <a:endParaRPr lang="en-US" dirty="0"/>
          </a:p>
        </p:txBody>
      </p:sp>
      <p:sp>
        <p:nvSpPr>
          <p:cNvPr id="3" name="Content Placeholder 2"/>
          <p:cNvSpPr>
            <a:spLocks noGrp="1"/>
          </p:cNvSpPr>
          <p:nvPr>
            <p:ph idx="1"/>
          </p:nvPr>
        </p:nvSpPr>
        <p:spPr/>
        <p:txBody>
          <a:bodyPr>
            <a:noAutofit/>
          </a:bodyPr>
          <a:lstStyle/>
          <a:p>
            <a:r>
              <a:rPr lang="en-US" dirty="0" smtClean="0"/>
              <a:t>Assessment </a:t>
            </a:r>
            <a:r>
              <a:rPr lang="en-US" dirty="0"/>
              <a:t>is primarily concerned with providing teachers and/or students with feedback information</a:t>
            </a:r>
            <a:r>
              <a:rPr lang="en-US" dirty="0" smtClean="0"/>
              <a:t>.</a:t>
            </a:r>
            <a:endParaRPr lang="en-US" dirty="0"/>
          </a:p>
          <a:p>
            <a:r>
              <a:rPr lang="en-US" dirty="0"/>
              <a:t>In language teaching, it is a local or global procedure though which one can appraise one or more aspects of language proficiency</a:t>
            </a:r>
            <a:r>
              <a:rPr lang="en-US" dirty="0" smtClean="0"/>
              <a:t>.</a:t>
            </a:r>
            <a:endParaRPr lang="en-US" dirty="0"/>
          </a:p>
          <a:p>
            <a:r>
              <a:rPr lang="en-US" dirty="0"/>
              <a:t>Assessment is transparent when clear assessment criteria have been predetermined</a:t>
            </a:r>
            <a:r>
              <a:rPr lang="en-US" dirty="0" smtClean="0"/>
              <a:t>.</a:t>
            </a:r>
            <a:endParaRPr lang="en-US" dirty="0"/>
          </a:p>
        </p:txBody>
      </p:sp>
    </p:spTree>
    <p:extLst>
      <p:ext uri="{BB962C8B-B14F-4D97-AF65-F5344CB8AC3E}">
        <p14:creationId xmlns:p14="http://schemas.microsoft.com/office/powerpoint/2010/main" val="339984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one form of assessment? </a:t>
            </a:r>
          </a:p>
        </p:txBody>
      </p:sp>
      <p:sp>
        <p:nvSpPr>
          <p:cNvPr id="3" name="Content Placeholder 2"/>
          <p:cNvSpPr>
            <a:spLocks noGrp="1"/>
          </p:cNvSpPr>
          <p:nvPr>
            <p:ph idx="1"/>
          </p:nvPr>
        </p:nvSpPr>
        <p:spPr/>
        <p:txBody>
          <a:bodyPr/>
          <a:lstStyle/>
          <a:p>
            <a:pPr marL="0" indent="0">
              <a:buNone/>
            </a:pPr>
            <a:r>
              <a:rPr lang="en-US" dirty="0"/>
              <a:t>There are different forms of assessment, including:</a:t>
            </a:r>
          </a:p>
          <a:p>
            <a:r>
              <a:rPr lang="en-US" dirty="0"/>
              <a:t>Formative </a:t>
            </a:r>
            <a:r>
              <a:rPr lang="en-US" dirty="0" smtClean="0"/>
              <a:t>assessment.</a:t>
            </a:r>
            <a:endParaRPr lang="en-US" dirty="0"/>
          </a:p>
          <a:p>
            <a:r>
              <a:rPr lang="en-US" dirty="0"/>
              <a:t>Summative </a:t>
            </a:r>
            <a:r>
              <a:rPr lang="en-US" dirty="0" smtClean="0"/>
              <a:t>assessment.</a:t>
            </a:r>
            <a:endParaRPr lang="en-US" dirty="0"/>
          </a:p>
          <a:p>
            <a:r>
              <a:rPr lang="en-US" dirty="0" smtClean="0"/>
              <a:t>Self-assessment.</a:t>
            </a:r>
            <a:endParaRPr lang="en-US" dirty="0"/>
          </a:p>
          <a:p>
            <a:r>
              <a:rPr lang="en-US" dirty="0"/>
              <a:t>Peer </a:t>
            </a:r>
            <a:r>
              <a:rPr lang="en-US" dirty="0" smtClean="0"/>
              <a:t>assessment.</a:t>
            </a:r>
            <a:endParaRPr lang="en-US" dirty="0"/>
          </a:p>
        </p:txBody>
      </p:sp>
    </p:spTree>
    <p:extLst>
      <p:ext uri="{BB962C8B-B14F-4D97-AF65-F5344CB8AC3E}">
        <p14:creationId xmlns:p14="http://schemas.microsoft.com/office/powerpoint/2010/main" val="34650649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9"/>
  <p:tag name="ZHAW.ACCESSIBILITYADDIN.DEFAULTLANGUAGE" val="msoLanguageIDEnglishUS"/>
  <p:tag name="ZHAW.ACCESSIBILITYADDIN.CHECKTIMEDATE" val="11/26/2015 1:53:19 AM"/>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ZHAW.ACCESSIBILITYADDIN.READINGORDER" val="5,2,3,"/>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ZHAW.ACCESSIBILITYADDIN.READINGORDER" val="32770,32771,5,"/>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ZHAW.ACCESSIBILITYADDIN.READINGORDER" val="36866,36867,36868,6,"/>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a:defRPr dirty="0" smtClean="0"/>
        </a:defPPr>
      </a:lstStyle>
    </a:txDef>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1 6 " ? > < D o c u m e n t S e t t i n g s   x m l n s : x s i = " h t t p : / / w w w . w 3 . o r g / 2 0 0 1 / X M L S c h e m a - i n s t a n c e "   x m l n s : x s d = " h t t p : / / w w w . w 3 . o r g / 2 0 0 1 / X M L S c h e m a "   x m l n s = " h t t p : / / w w w . z h a w . c h / A c c e s s i b i l i t y A d d I n " >  
     < C h e c k R e a d i n g O r d e r > t r u e < / C h e c k R e a d i n g O r d e r >  
     < C h e c k T a b l e H e a d e r > t r u e < / C h e c k T a b l e H e a d e r >  
     < C h e c k S l i d e T i t l e > t r u e < / C h e c k S l i d e T i t l e >  
     < C h e c k L a n g u a g e S e t t i n g > t r u e < / C h e c k L a n g u a g e S e t t i n g >  
     < C h e c k A l t T e x t > t r u e < / C h e c k A l t T e x t >  
     < C h e c k T e x t S i z e > f a l s e < / C h e c k T e x t S i z e >  
     < C h e c k S c r e e n T i p > f a l s e < / C h e c k S c r e e n T i p >  
     < S h o w S h a p e N a m e C o l u m n > f a l s e < / S h o w S h a p e N a m e C o l u m n >  
     < S h o w I s s u e D e s c r i p t i o n > t r u e < / S h o w I s s u e D e s c r i p t i o n >  
 < / D o c u m e n t S e t t i n g s > 
</file>

<file path=customXml/itemProps1.xml><?xml version="1.0" encoding="utf-8"?>
<ds:datastoreItem xmlns:ds="http://schemas.openxmlformats.org/officeDocument/2006/customXml" ds:itemID="{C25A9FA7-702F-40C1-A55B-1D3D46D8BB24}">
  <ds:schemaRefs>
    <ds:schemaRef ds:uri="http://www.w3.org/2001/XMLSchema"/>
    <ds:schemaRef ds:uri="http://www.zhaw.ch/AccessibilityAddIn"/>
  </ds:schemaRefs>
</ds:datastoreItem>
</file>

<file path=docProps/app.xml><?xml version="1.0" encoding="utf-8"?>
<Properties xmlns="http://schemas.openxmlformats.org/officeDocument/2006/extended-properties" xmlns:vt="http://schemas.openxmlformats.org/officeDocument/2006/docPropsVTypes">
  <TotalTime>832</TotalTime>
  <Words>2999</Words>
  <Application>Microsoft Office PowerPoint</Application>
  <PresentationFormat>On-screen Show (4:3)</PresentationFormat>
  <Paragraphs>180</Paragraphs>
  <Slides>46</Slides>
  <Notes>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Θέμα του Office</vt:lpstr>
      <vt:lpstr> ELT Methods and Practices</vt:lpstr>
      <vt:lpstr>Is testing a ‘good’ or a ‘bad’ thing? (1/2)</vt:lpstr>
      <vt:lpstr>Is testing a ‘good’ or a ‘bad’ thing? (2/2)</vt:lpstr>
      <vt:lpstr>Can we do without teaching or testing?</vt:lpstr>
      <vt:lpstr>Is testing synonymous with the terms below? (1/2)</vt:lpstr>
      <vt:lpstr>Is testing synonymous with the terms below? (2/2)</vt:lpstr>
      <vt:lpstr>Is assessment synonymous with testing? (1/2) </vt:lpstr>
      <vt:lpstr>Is assessment synonymous with testing? (2/2) </vt:lpstr>
      <vt:lpstr>Is there one form of assessment? </vt:lpstr>
      <vt:lpstr>The most common forms of assessment? (1/3) </vt:lpstr>
      <vt:lpstr>The most common forms of assessment? (2/3) </vt:lpstr>
      <vt:lpstr>The most common forms of assessment? (3/3) </vt:lpstr>
      <vt:lpstr>Other forms of assessment? (1/2)</vt:lpstr>
      <vt:lpstr>Other forms of assessment? (2/2)</vt:lpstr>
      <vt:lpstr>Does assessment include testing? </vt:lpstr>
      <vt:lpstr>How do we test? </vt:lpstr>
      <vt:lpstr>Which kind of testing is the most common? (1/2)</vt:lpstr>
      <vt:lpstr>Which kind of testing is the most common? (2/2)</vt:lpstr>
      <vt:lpstr>Which kind of testing is the least common? (1/2)</vt:lpstr>
      <vt:lpstr>Which kind of testing is the least common? (2/2)</vt:lpstr>
      <vt:lpstr>What do tests do? (1/2) </vt:lpstr>
      <vt:lpstr>What do tests do? (2/2) </vt:lpstr>
      <vt:lpstr>Do all language tests aim at measuring communicative competence? (1/2)</vt:lpstr>
      <vt:lpstr>Do all language tests aim at measuring communicative competence? (2/2)</vt:lpstr>
      <vt:lpstr>Do tests test one or many things at a time?</vt:lpstr>
      <vt:lpstr>For whom are tests important? (1/2)</vt:lpstr>
      <vt:lpstr>For whom are tests important? (2/2)</vt:lpstr>
      <vt:lpstr>Why else is testing important? (1/2)</vt:lpstr>
      <vt:lpstr>Why else is testing important? (2/2)</vt:lpstr>
      <vt:lpstr>Considerations when constructing a test</vt:lpstr>
      <vt:lpstr>Kinds of validity (1/3)</vt:lpstr>
      <vt:lpstr>Kinds of validity (2/3)</vt:lpstr>
      <vt:lpstr>Kinds of validity (3/3)</vt:lpstr>
      <vt:lpstr>Important consideration in testing</vt:lpstr>
      <vt:lpstr>Kinds of reliability (1/2)</vt:lpstr>
      <vt:lpstr>Kinds of reliability (2/2)</vt:lpstr>
      <vt:lpstr>More about tests and testing</vt:lpstr>
      <vt:lpstr>Statements about feedback: True or false? (1/2)</vt:lpstr>
      <vt:lpstr>Statements about feedback: True or false? (2/2)</vt:lpstr>
      <vt:lpstr>End of Unit</vt:lpstr>
      <vt:lpstr>Financing</vt:lpstr>
      <vt:lpstr>Notes</vt:lpstr>
      <vt:lpstr>Note on History of Published Version </vt:lpstr>
      <vt:lpstr>Reference Note </vt:lpstr>
      <vt:lpstr>Licensing Note </vt:lpstr>
      <vt:lpstr>Preservation Notices</vt:lpstr>
    </vt:vector>
  </TitlesOfParts>
  <Manager>Faculty of English Language and Literature</Manager>
  <Company>National and Kapodistrian University of Athens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and assessment</dc:title>
  <dc:subject>ELT Methods and Practices</dc:subject>
  <dc:creator>Bessie Dendrinos</dc:creator>
  <cp:keywords/>
  <dc:description/>
  <cp:lastModifiedBy>Smaragda Papadopoulou</cp:lastModifiedBy>
  <cp:revision>100</cp:revision>
  <dcterms:created xsi:type="dcterms:W3CDTF">2015-08-10T14:47:42Z</dcterms:created>
  <dcterms:modified xsi:type="dcterms:W3CDTF">2015-11-25T23:53:26Z</dcterms:modified>
  <cp:category>Foreign Language Teaching and Learning</cp:category>
</cp:coreProperties>
</file>