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6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2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66D625-CC51-4CE5-BFB2-AC68F9D31610}" type="datetimeFigureOut">
              <a:rPr lang="en-US" smtClean="0"/>
              <a:pPr/>
              <a:t>11/23/2009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E64238-5115-462F-BACF-4A6CC04BF5B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 Planning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Josh </a:t>
            </a:r>
            <a:r>
              <a:rPr lang="en-GB" dirty="0" smtClean="0"/>
              <a:t>Probert</a:t>
            </a:r>
          </a:p>
          <a:p>
            <a:r>
              <a:rPr lang="en-GB" dirty="0" smtClean="0"/>
              <a:t>jxp17u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not to be Tested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section lists the features </a:t>
            </a:r>
            <a:r>
              <a:rPr lang="en-GB" sz="2400" b="1" dirty="0" smtClean="0"/>
              <a:t>not to be included </a:t>
            </a:r>
            <a:r>
              <a:rPr lang="en-GB" sz="2400" dirty="0" smtClean="0"/>
              <a:t>in the testing process, identifying the reason behind its exclusion.</a:t>
            </a:r>
          </a:p>
          <a:p>
            <a:pPr lvl="1"/>
            <a:r>
              <a:rPr lang="en-GB" sz="2000" dirty="0" smtClean="0"/>
              <a:t>Used before? Deemed stable and reusable?</a:t>
            </a:r>
          </a:p>
          <a:p>
            <a:pPr lvl="1"/>
            <a:r>
              <a:rPr lang="en-GB" sz="2000" dirty="0" smtClean="0"/>
              <a:t>No intention of releasing with software?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This section of a Test Plan is </a:t>
            </a:r>
            <a:r>
              <a:rPr lang="en-GB" sz="2400" b="1" dirty="0" smtClean="0"/>
              <a:t>directly associated </a:t>
            </a:r>
            <a:r>
              <a:rPr lang="en-GB" sz="2400" dirty="0" smtClean="0"/>
              <a:t>with previous sections; what will and will not be tested is directly affected by levels of acceptable risk within the project.</a:t>
            </a:r>
          </a:p>
          <a:p>
            <a:pPr lvl="1"/>
            <a:r>
              <a:rPr lang="en-GB" sz="2000" dirty="0" smtClean="0"/>
              <a:t>If a feature does not get tested it affects the level of risk of the project</a:t>
            </a:r>
          </a:p>
          <a:p>
            <a:endParaRPr lang="en-GB" sz="24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This section identifies the strategy for this test plan, differing depending on the level of test plan (Unit, Integration, Acceptance)</a:t>
            </a:r>
          </a:p>
          <a:p>
            <a:endParaRPr lang="en-GB" sz="2000" dirty="0" smtClean="0"/>
          </a:p>
          <a:p>
            <a:r>
              <a:rPr lang="en-GB" sz="2000" dirty="0" smtClean="0"/>
              <a:t>The approach stated should be </a:t>
            </a:r>
            <a:r>
              <a:rPr lang="en-GB" sz="2000" b="1" dirty="0" smtClean="0"/>
              <a:t>appropriate and in agreement</a:t>
            </a:r>
            <a:r>
              <a:rPr lang="en-GB" sz="2000" dirty="0" smtClean="0"/>
              <a:t> with all higher and lower levels of test plans</a:t>
            </a:r>
          </a:p>
          <a:p>
            <a:endParaRPr lang="en-GB" sz="2000" dirty="0" smtClean="0"/>
          </a:p>
          <a:p>
            <a:r>
              <a:rPr lang="en-GB" sz="2000" dirty="0" smtClean="0"/>
              <a:t>The level of detail of this section differs depending on the level of test plan. For example, a Unit test plan will go into much detail on individual unit </a:t>
            </a:r>
            <a:r>
              <a:rPr lang="en-GB" sz="2000" dirty="0" smtClean="0"/>
              <a:t>tests </a:t>
            </a:r>
            <a:r>
              <a:rPr lang="en-GB" sz="2000" dirty="0" smtClean="0"/>
              <a:t>and test data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 smtClean="0"/>
              <a:t>The bulk of information on </a:t>
            </a:r>
            <a:r>
              <a:rPr lang="en-GB" sz="2000" b="1" dirty="0" smtClean="0"/>
              <a:t>testing techniques and methodologies </a:t>
            </a:r>
            <a:r>
              <a:rPr lang="en-GB" sz="2000" dirty="0" smtClean="0"/>
              <a:t>will be included in this section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Pass/Fail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This section identifies the </a:t>
            </a:r>
            <a:r>
              <a:rPr lang="en-GB" sz="2000" b="1" dirty="0" smtClean="0"/>
              <a:t>pass and fail criteria </a:t>
            </a:r>
            <a:r>
              <a:rPr lang="en-GB" sz="2000" dirty="0" smtClean="0"/>
              <a:t>appropriate to this test plan</a:t>
            </a:r>
          </a:p>
          <a:p>
            <a:endParaRPr lang="en-GB" sz="2000" dirty="0" smtClean="0"/>
          </a:p>
          <a:p>
            <a:r>
              <a:rPr lang="en-GB" sz="2000" dirty="0" smtClean="0"/>
              <a:t>Unit Test Plan:</a:t>
            </a:r>
          </a:p>
          <a:p>
            <a:pPr lvl="1"/>
            <a:r>
              <a:rPr lang="en-GB" sz="1600" dirty="0" smtClean="0"/>
              <a:t>All test cases complete?</a:t>
            </a:r>
          </a:p>
          <a:p>
            <a:pPr lvl="1"/>
            <a:r>
              <a:rPr lang="en-GB" sz="1600" dirty="0" smtClean="0"/>
              <a:t>Automated testing tool indicated all line of code covered?</a:t>
            </a:r>
          </a:p>
          <a:p>
            <a:endParaRPr lang="en-GB" sz="2000" dirty="0" smtClean="0"/>
          </a:p>
          <a:p>
            <a:r>
              <a:rPr lang="en-GB" sz="2000" dirty="0" smtClean="0"/>
              <a:t>Master Test Plan:</a:t>
            </a:r>
          </a:p>
          <a:p>
            <a:pPr lvl="1"/>
            <a:r>
              <a:rPr lang="en-GB" sz="1600" dirty="0" smtClean="0"/>
              <a:t>All lower level plans completed?</a:t>
            </a:r>
          </a:p>
          <a:p>
            <a:endParaRPr lang="en-GB" sz="2000" dirty="0" smtClean="0"/>
          </a:p>
          <a:p>
            <a:r>
              <a:rPr lang="en-GB" sz="2000" dirty="0" smtClean="0"/>
              <a:t>A successful Test Plan should indicate when a project stage </a:t>
            </a:r>
            <a:r>
              <a:rPr lang="en-GB" sz="2000" b="1" dirty="0" smtClean="0"/>
              <a:t>can or cannot proceed</a:t>
            </a:r>
            <a:endParaRPr lang="en-GB" sz="1600" b="1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Suspension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involves identifying when pausing during a series of tests is necessary.</a:t>
            </a:r>
          </a:p>
          <a:p>
            <a:endParaRPr lang="en-GB" sz="2400" dirty="0" smtClean="0"/>
          </a:p>
          <a:p>
            <a:r>
              <a:rPr lang="en-GB" sz="2400" dirty="0" smtClean="0"/>
              <a:t>E.g. if the number of defects reaches a point where the follow on testing has no value, it makes no sense to continue the test and waste resources</a:t>
            </a:r>
          </a:p>
          <a:p>
            <a:endParaRPr lang="en-GB" sz="2400" dirty="0" smtClean="0"/>
          </a:p>
          <a:p>
            <a:r>
              <a:rPr lang="en-GB" sz="2400" dirty="0" smtClean="0"/>
              <a:t>A test planner should </a:t>
            </a:r>
            <a:r>
              <a:rPr lang="en-GB" sz="2400" b="1" dirty="0" smtClean="0"/>
              <a:t>specify what constitutes stoppage </a:t>
            </a:r>
            <a:r>
              <a:rPr lang="en-GB" sz="2400" dirty="0" smtClean="0"/>
              <a:t>for a test and what is an acceptable number of defects to allow testing to continue</a:t>
            </a: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section is used to specify what is to be </a:t>
            </a:r>
            <a:r>
              <a:rPr lang="en-GB" sz="2400" b="1" dirty="0" smtClean="0"/>
              <a:t>delivered as part</a:t>
            </a:r>
            <a:r>
              <a:rPr lang="en-GB" sz="2400" dirty="0" smtClean="0"/>
              <a:t> of this test plan</a:t>
            </a:r>
          </a:p>
          <a:p>
            <a:endParaRPr lang="en-GB" sz="2400" dirty="0" smtClean="0"/>
          </a:p>
          <a:p>
            <a:r>
              <a:rPr lang="en-GB" sz="2400" dirty="0" smtClean="0"/>
              <a:t>Note: One thing that is </a:t>
            </a:r>
            <a:r>
              <a:rPr lang="en-GB" sz="2400" b="1" dirty="0" smtClean="0"/>
              <a:t>not a test deliverable</a:t>
            </a:r>
            <a:r>
              <a:rPr lang="en-GB" sz="2400" dirty="0" smtClean="0"/>
              <a:t> is the software itself!</a:t>
            </a:r>
          </a:p>
          <a:p>
            <a:endParaRPr lang="en-GB" sz="2400" dirty="0" smtClean="0"/>
          </a:p>
          <a:p>
            <a:r>
              <a:rPr lang="en-GB" sz="2400" dirty="0" smtClean="0"/>
              <a:t>Examples of Deliverables:</a:t>
            </a:r>
          </a:p>
          <a:p>
            <a:pPr lvl="1"/>
            <a:r>
              <a:rPr lang="en-GB" sz="1800" dirty="0" smtClean="0"/>
              <a:t>Test logs</a:t>
            </a:r>
          </a:p>
          <a:p>
            <a:pPr lvl="1"/>
            <a:r>
              <a:rPr lang="en-GB" sz="1800" dirty="0" smtClean="0"/>
              <a:t>Incident reports</a:t>
            </a:r>
          </a:p>
          <a:p>
            <a:pPr lvl="1"/>
            <a:r>
              <a:rPr lang="en-GB" sz="1800" dirty="0" smtClean="0"/>
              <a:t>Outputs</a:t>
            </a:r>
          </a:p>
          <a:p>
            <a:pPr lvl="1"/>
            <a:r>
              <a:rPr lang="en-GB" sz="1800" dirty="0" smtClean="0"/>
              <a:t>Corrective actions taken</a:t>
            </a:r>
            <a:endParaRPr lang="en-GB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states any </a:t>
            </a:r>
            <a:r>
              <a:rPr lang="en-GB" sz="2400" b="1" dirty="0" smtClean="0"/>
              <a:t>special requirements </a:t>
            </a:r>
            <a:r>
              <a:rPr lang="en-GB" sz="2400" dirty="0" smtClean="0"/>
              <a:t>for this test plan including necessary hardware and software required for testing to proceed.</a:t>
            </a:r>
          </a:p>
          <a:p>
            <a:endParaRPr lang="en-GB" sz="2400" dirty="0" smtClean="0"/>
          </a:p>
          <a:p>
            <a:r>
              <a:rPr lang="en-GB" sz="2400" dirty="0" smtClean="0"/>
              <a:t>Documenting the physical components required for test execution helps to identify potential gaps in </a:t>
            </a:r>
            <a:r>
              <a:rPr lang="en-GB" sz="2400" b="1" dirty="0" smtClean="0"/>
              <a:t>what is required </a:t>
            </a:r>
            <a:r>
              <a:rPr lang="en-GB" sz="2400" dirty="0" smtClean="0"/>
              <a:t>and what actually exists</a:t>
            </a:r>
          </a:p>
          <a:p>
            <a:endParaRPr lang="en-GB" sz="2400" dirty="0" smtClean="0"/>
          </a:p>
          <a:p>
            <a:r>
              <a:rPr lang="en-GB" sz="2400" dirty="0" smtClean="0"/>
              <a:t>Example: </a:t>
            </a:r>
          </a:p>
          <a:p>
            <a:pPr lvl="1"/>
            <a:r>
              <a:rPr lang="en-GB" sz="1800" dirty="0" smtClean="0"/>
              <a:t>Access to a nightly backup/recovery system</a:t>
            </a:r>
            <a:endParaRPr lang="en-GB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Staffing/Training Needs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section identifies all personnel and the hierarchies relevant to the test plan.</a:t>
            </a:r>
          </a:p>
          <a:p>
            <a:endParaRPr lang="en-GB" sz="2400" dirty="0" smtClean="0"/>
          </a:p>
          <a:p>
            <a:r>
              <a:rPr lang="en-GB" sz="2400" dirty="0" smtClean="0"/>
              <a:t>This includes all areas of the plan such as setting risks, selecting testing and non-testing features, scheduling and most importantly critical go/no go decisions.</a:t>
            </a:r>
          </a:p>
          <a:p>
            <a:endParaRPr lang="en-GB" sz="2400" dirty="0" smtClean="0"/>
          </a:p>
          <a:p>
            <a:r>
              <a:rPr lang="en-GB" sz="2400" dirty="0" smtClean="0"/>
              <a:t>Example:</a:t>
            </a:r>
          </a:p>
          <a:p>
            <a:pPr lvl="1"/>
            <a:r>
              <a:rPr lang="en-GB" sz="2000" dirty="0" smtClean="0"/>
              <a:t>Staff will require training on new equipment</a:t>
            </a:r>
            <a:endParaRPr lang="en-GB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 of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Scheduling should be based on realistic and validated estimates for software testing </a:t>
            </a:r>
          </a:p>
          <a:p>
            <a:endParaRPr lang="en-GB" sz="2000" dirty="0" smtClean="0"/>
          </a:p>
          <a:p>
            <a:r>
              <a:rPr lang="en-GB" sz="2000" b="1" dirty="0" smtClean="0"/>
              <a:t>Milestones</a:t>
            </a:r>
            <a:r>
              <a:rPr lang="en-GB" sz="2000" dirty="0" smtClean="0"/>
              <a:t> should be identified with schedules being specified for each milestone</a:t>
            </a:r>
          </a:p>
          <a:p>
            <a:endParaRPr lang="en-GB" sz="2000" dirty="0" smtClean="0"/>
          </a:p>
          <a:p>
            <a:r>
              <a:rPr lang="en-GB" sz="2000" dirty="0" smtClean="0"/>
              <a:t>Depending on the level of test, the size of this section will differ, e.g. Master test plan will involve all the test plan schedules below it making it fairly large.</a:t>
            </a:r>
          </a:p>
          <a:p>
            <a:endParaRPr lang="en-GB" sz="2000" dirty="0" smtClean="0"/>
          </a:p>
          <a:p>
            <a:r>
              <a:rPr lang="en-GB" sz="2000" dirty="0" smtClean="0"/>
              <a:t>Dependant/Relative Dating</a:t>
            </a:r>
            <a:endParaRPr lang="en-GB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Planning for Risks and Contingencies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This section aims to identify the </a:t>
            </a:r>
            <a:r>
              <a:rPr lang="en-GB" sz="2000" b="1" dirty="0" smtClean="0"/>
              <a:t>overall risks </a:t>
            </a:r>
            <a:r>
              <a:rPr lang="en-GB" sz="2000" dirty="0" smtClean="0"/>
              <a:t>to the project with an emphasis on the testing process. Identified risks are then given </a:t>
            </a:r>
            <a:r>
              <a:rPr lang="en-GB" sz="2000" b="1" dirty="0" smtClean="0"/>
              <a:t>possible solutions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 smtClean="0"/>
              <a:t>Think back to “Risk Issues”</a:t>
            </a:r>
          </a:p>
          <a:p>
            <a:pPr lvl="1"/>
            <a:r>
              <a:rPr lang="en-GB" sz="1800" dirty="0" smtClean="0"/>
              <a:t>“Backup and Recovery of the EDI transmission files, local databases and restart of the translation process, must be carefully checked.”</a:t>
            </a:r>
            <a:endParaRPr lang="en-GB" sz="4000" dirty="0" smtClean="0"/>
          </a:p>
          <a:p>
            <a:pPr lvl="1"/>
            <a:endParaRPr lang="en-GB" sz="1600" dirty="0" smtClean="0"/>
          </a:p>
          <a:p>
            <a:endParaRPr lang="en-GB" sz="2000" dirty="0" smtClean="0"/>
          </a:p>
          <a:p>
            <a:r>
              <a:rPr lang="en-GB" sz="2000" dirty="0" smtClean="0"/>
              <a:t>The section should in turn identify </a:t>
            </a:r>
            <a:r>
              <a:rPr lang="en-GB" sz="2000" b="1" dirty="0" smtClean="0"/>
              <a:t>how to plan for risks </a:t>
            </a:r>
            <a:r>
              <a:rPr lang="en-GB" sz="2000" dirty="0" smtClean="0"/>
              <a:t>stated earlier in the test plan.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lvl="1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Approvals states </a:t>
            </a:r>
            <a:r>
              <a:rPr lang="en-GB" sz="2400" b="1" dirty="0" smtClean="0"/>
              <a:t>who can consent </a:t>
            </a:r>
            <a:r>
              <a:rPr lang="en-GB" sz="2400" dirty="0" smtClean="0"/>
              <a:t>a process as complete and allow the project to proceed to the next stage.</a:t>
            </a:r>
          </a:p>
          <a:p>
            <a:endParaRPr lang="en-GB" sz="2400" dirty="0" smtClean="0"/>
          </a:p>
          <a:p>
            <a:r>
              <a:rPr lang="en-GB" sz="2400" dirty="0" smtClean="0"/>
              <a:t>This depends on the level of test plan and can differ from a </a:t>
            </a:r>
            <a:r>
              <a:rPr lang="en-GB" sz="2400" b="1" dirty="0" smtClean="0"/>
              <a:t>test team leader </a:t>
            </a:r>
            <a:r>
              <a:rPr lang="en-GB" sz="2400" dirty="0" smtClean="0"/>
              <a:t>to a more </a:t>
            </a:r>
            <a:r>
              <a:rPr lang="en-GB" sz="2400" b="1" dirty="0" smtClean="0"/>
              <a:t>executive employee</a:t>
            </a:r>
          </a:p>
          <a:p>
            <a:endParaRPr lang="en-GB" sz="2400" b="1" dirty="0" smtClean="0"/>
          </a:p>
          <a:p>
            <a:r>
              <a:rPr lang="en-GB" sz="2400" dirty="0" smtClean="0"/>
              <a:t>The type of knowledge at each level of test plan differs significantly. For example, programmers may understand the technical side of software but not the managerial or commercial side.</a:t>
            </a:r>
          </a:p>
          <a:p>
            <a:endParaRPr lang="en-GB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498080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Software testing is a formal process carried out by a committed testing team in which a piece of software, parts of software or even multiple pieces of software are examined to detect differences between existing and required conditions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 smtClean="0"/>
              <a:t>Why do we need to plan for it?</a:t>
            </a:r>
          </a:p>
          <a:p>
            <a:pPr lvl="1"/>
            <a:r>
              <a:rPr lang="en-GB" sz="1800" dirty="0" smtClean="0"/>
              <a:t>Testing is a complex process</a:t>
            </a:r>
          </a:p>
          <a:p>
            <a:pPr lvl="1"/>
            <a:r>
              <a:rPr lang="en-GB" sz="1800" dirty="0" smtClean="0"/>
              <a:t>Test planning is essential in: </a:t>
            </a:r>
          </a:p>
          <a:p>
            <a:pPr lvl="2"/>
            <a:r>
              <a:rPr lang="en-GB" sz="1800" dirty="0" smtClean="0"/>
              <a:t>ensuring testing </a:t>
            </a:r>
            <a:r>
              <a:rPr lang="en-GB" sz="1800" b="1" dirty="0" smtClean="0"/>
              <a:t>identifies and reveals as many errors </a:t>
            </a:r>
            <a:r>
              <a:rPr lang="en-GB" sz="1800" dirty="0" smtClean="0"/>
              <a:t>in the software as possible</a:t>
            </a:r>
          </a:p>
          <a:p>
            <a:pPr lvl="2"/>
            <a:r>
              <a:rPr lang="en-GB" sz="1800" dirty="0" smtClean="0"/>
              <a:t>bringing software to an </a:t>
            </a:r>
            <a:r>
              <a:rPr lang="en-GB" sz="1800" b="1" dirty="0" smtClean="0"/>
              <a:t>acceptable level of quality</a:t>
            </a:r>
          </a:p>
          <a:p>
            <a:pPr lvl="2"/>
            <a:r>
              <a:rPr lang="en-GB" sz="1800" dirty="0" smtClean="0"/>
              <a:t> giving efficiency regarding </a:t>
            </a:r>
            <a:r>
              <a:rPr lang="en-GB" sz="1800" b="1" dirty="0" smtClean="0"/>
              <a:t>budgetary and scheduling limitations</a:t>
            </a:r>
            <a:r>
              <a:rPr lang="en-GB" sz="1800" dirty="0" smtClean="0"/>
              <a:t>.</a:t>
            </a:r>
          </a:p>
          <a:p>
            <a:pPr lvl="2"/>
            <a:endParaRPr lang="en-GB" sz="1400" dirty="0" smtClean="0"/>
          </a:p>
          <a:p>
            <a:pPr lvl="1"/>
            <a:r>
              <a:rPr lang="en-GB" sz="2000" dirty="0" smtClean="0"/>
              <a:t>IEEE Standard for Software Test Documentation defines Test Planning as “a document describing the scope, approach, resources and schedule of intended testing activities”</a:t>
            </a:r>
          </a:p>
          <a:p>
            <a:pPr lvl="1"/>
            <a:endParaRPr lang="en-GB" sz="1800" dirty="0" smtClean="0"/>
          </a:p>
          <a:p>
            <a:pPr lvl="2"/>
            <a:endParaRPr lang="en-GB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Test Plan is a managerial document that has many levels differing in content and depth.</a:t>
            </a:r>
          </a:p>
          <a:p>
            <a:endParaRPr lang="en-GB" sz="2000" dirty="0" smtClean="0"/>
          </a:p>
          <a:p>
            <a:r>
              <a:rPr lang="en-GB" sz="2000" dirty="0" smtClean="0"/>
              <a:t>We have Test Plans to ensure testing stages are performed to the best quality.</a:t>
            </a:r>
          </a:p>
          <a:p>
            <a:endParaRPr lang="en-GB" sz="2000" dirty="0" smtClean="0"/>
          </a:p>
          <a:p>
            <a:r>
              <a:rPr lang="en-GB" sz="2000" dirty="0" smtClean="0"/>
              <a:t>IEEE 829-1998 Standard provides us with a Test Plan Structure to successfully plan for testing stages</a:t>
            </a:r>
          </a:p>
          <a:p>
            <a:endParaRPr lang="en-GB" sz="2000" dirty="0" smtClean="0"/>
          </a:p>
          <a:p>
            <a:r>
              <a:rPr lang="en-GB" sz="2000" dirty="0" smtClean="0"/>
              <a:t>Without a detailed Test Plan, problems will no doubt arise!</a:t>
            </a:r>
          </a:p>
          <a:p>
            <a:endParaRPr lang="en-GB" sz="2000" dirty="0" smtClean="0"/>
          </a:p>
          <a:p>
            <a:pPr algn="ctr">
              <a:buNone/>
            </a:pPr>
            <a:r>
              <a:rPr lang="en-GB" sz="2400" b="1" smtClean="0"/>
              <a:t>Questions?</a:t>
            </a:r>
            <a:endParaRPr lang="en-GB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Test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 </a:t>
            </a:r>
            <a:r>
              <a:rPr lang="en-GB" sz="2000" b="1" dirty="0" smtClean="0"/>
              <a:t>Managerial Document</a:t>
            </a:r>
          </a:p>
          <a:p>
            <a:endParaRPr lang="en-GB" sz="2000" dirty="0" smtClean="0"/>
          </a:p>
          <a:p>
            <a:r>
              <a:rPr lang="en-GB" sz="2000" dirty="0" smtClean="0"/>
              <a:t>An </a:t>
            </a:r>
            <a:r>
              <a:rPr lang="en-GB" sz="2000" b="1" dirty="0" smtClean="0"/>
              <a:t>ongoing process </a:t>
            </a:r>
            <a:r>
              <a:rPr lang="en-GB" sz="2000" dirty="0" smtClean="0"/>
              <a:t>throughout the project lifecycle with test plans being developed for each phase of software development:</a:t>
            </a:r>
          </a:p>
          <a:p>
            <a:pPr lvl="1"/>
            <a:r>
              <a:rPr lang="en-GB" sz="1800" dirty="0" smtClean="0">
                <a:solidFill>
                  <a:srgbClr val="FF0000"/>
                </a:solidFill>
              </a:rPr>
              <a:t>Integration test plan,</a:t>
            </a:r>
            <a:r>
              <a:rPr lang="en-GB" sz="1800" dirty="0" smtClean="0"/>
              <a:t> </a:t>
            </a:r>
            <a:r>
              <a:rPr lang="en-GB" sz="1800" dirty="0" smtClean="0">
                <a:solidFill>
                  <a:srgbClr val="002060"/>
                </a:solidFill>
              </a:rPr>
              <a:t>Unit test plan</a:t>
            </a:r>
            <a:r>
              <a:rPr lang="en-GB" sz="1800" dirty="0" smtClean="0"/>
              <a:t>,  </a:t>
            </a:r>
            <a:r>
              <a:rPr lang="en-GB" sz="1800" dirty="0" smtClean="0">
                <a:solidFill>
                  <a:schemeClr val="accent3">
                    <a:lumMod val="50000"/>
                  </a:schemeClr>
                </a:solidFill>
              </a:rPr>
              <a:t>Acceptance test plan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Successful test planning enables the mapping of tests to the software requirements and defines the </a:t>
            </a:r>
            <a:r>
              <a:rPr lang="en-GB" sz="2000" b="1" dirty="0" smtClean="0"/>
              <a:t>entry and exit criteria </a:t>
            </a:r>
            <a:r>
              <a:rPr lang="en-GB" sz="2000" dirty="0" smtClean="0"/>
              <a:t>for each phase of testing.</a:t>
            </a:r>
          </a:p>
          <a:p>
            <a:endParaRPr lang="en-GB" sz="2000" dirty="0" smtClean="0"/>
          </a:p>
          <a:p>
            <a:r>
              <a:rPr lang="en-GB" sz="2000" dirty="0" smtClean="0"/>
              <a:t>No test plan??? </a:t>
            </a:r>
            <a:r>
              <a:rPr lang="en-GB" sz="2000" i="1" dirty="0" smtClean="0"/>
              <a:t>“He who fails to plan, plans to fail.”</a:t>
            </a:r>
          </a:p>
          <a:p>
            <a:pPr lvl="1"/>
            <a:r>
              <a:rPr lang="en-GB" sz="1800" dirty="0" smtClean="0"/>
              <a:t>ignorance of software problems</a:t>
            </a:r>
          </a:p>
          <a:p>
            <a:pPr lvl="1"/>
            <a:r>
              <a:rPr lang="en-GB" sz="1800" dirty="0" smtClean="0"/>
              <a:t>breaching financial and scheduling limits</a:t>
            </a:r>
          </a:p>
          <a:p>
            <a:pPr lvl="1"/>
            <a:r>
              <a:rPr lang="en-GB" sz="1800" dirty="0" smtClean="0"/>
              <a:t>contrasts in expected quality and end quality</a:t>
            </a:r>
            <a:endParaRPr lang="en-GB" sz="1800" i="1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</a:t>
            </a:r>
            <a:r>
              <a:rPr lang="en-GB" sz="2000" b="1" dirty="0" smtClean="0"/>
              <a:t>L</a:t>
            </a:r>
            <a:r>
              <a:rPr lang="en-GB" sz="2000" b="1" dirty="0" smtClean="0"/>
              <a:t>evel </a:t>
            </a:r>
            <a:r>
              <a:rPr lang="en-GB" sz="2000" b="1" dirty="0" smtClean="0"/>
              <a:t>of Test Plan </a:t>
            </a:r>
            <a:r>
              <a:rPr lang="en-GB" sz="2000" dirty="0" smtClean="0"/>
              <a:t>defines what the test plan is being created for e.g. subsections of testing: Integration, Unit, Acceptance</a:t>
            </a:r>
          </a:p>
          <a:p>
            <a:endParaRPr lang="en-GB" sz="2000" dirty="0" smtClean="0"/>
          </a:p>
          <a:p>
            <a:r>
              <a:rPr lang="en-GB" sz="2000" dirty="0" smtClean="0"/>
              <a:t>A Test Plan document will follow the </a:t>
            </a:r>
            <a:r>
              <a:rPr lang="en-GB" sz="2000" b="1" dirty="0" smtClean="0"/>
              <a:t>same structure </a:t>
            </a:r>
            <a:r>
              <a:rPr lang="en-GB" sz="2000" dirty="0" smtClean="0"/>
              <a:t>for each level of test plan. The only difference being the content and detail.</a:t>
            </a:r>
          </a:p>
          <a:p>
            <a:endParaRPr lang="en-GB" sz="2000" dirty="0" smtClean="0"/>
          </a:p>
          <a:p>
            <a:r>
              <a:rPr lang="en-GB" sz="2000" dirty="0" smtClean="0"/>
              <a:t>Hierarchy of Test Plans will exist:</a:t>
            </a:r>
          </a:p>
          <a:p>
            <a:pPr lvl="1"/>
            <a:r>
              <a:rPr lang="en-GB" sz="1800" dirty="0" smtClean="0"/>
              <a:t>What is a Master Test Plan?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Note: All Test Plans </a:t>
            </a:r>
            <a:r>
              <a:rPr lang="en-GB" sz="2000" b="1" dirty="0" smtClean="0"/>
              <a:t>must agree</a:t>
            </a:r>
          </a:p>
          <a:p>
            <a:endParaRPr lang="en-GB" sz="2000" dirty="0" smtClean="0"/>
          </a:p>
          <a:p>
            <a:pPr lvl="1">
              <a:buNone/>
            </a:pPr>
            <a:endParaRPr lang="en-GB" sz="1800" dirty="0" smtClean="0"/>
          </a:p>
          <a:p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286124"/>
            <a:ext cx="45529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 Plan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Test Plans follow a strict structure to ensure all aspects of testing are covered. This is stated by the </a:t>
            </a:r>
            <a:r>
              <a:rPr lang="en-GB" sz="2000" b="1" dirty="0" smtClean="0"/>
              <a:t>ANSI/IEEE 829-1988 Test Plan Structure</a:t>
            </a:r>
            <a:r>
              <a:rPr lang="en-GB" sz="2000" dirty="0" smtClean="0"/>
              <a:t>:</a:t>
            </a:r>
          </a:p>
          <a:p>
            <a:pPr lvl="1">
              <a:buNone/>
            </a:pPr>
            <a:endParaRPr lang="en-GB" sz="1600" dirty="0" smtClean="0"/>
          </a:p>
          <a:p>
            <a:pPr lvl="1">
              <a:buNone/>
            </a:pPr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0232" y="2571744"/>
          <a:ext cx="6096000" cy="31108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428628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1. Plan Identifier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8. Suspension</a:t>
                      </a:r>
                      <a:r>
                        <a:rPr lang="en-GB" sz="2000" b="0" baseline="0" dirty="0" smtClean="0"/>
                        <a:t> Criteria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2. Test Items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9. Test Deliverables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3. Risk Issues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10. Environmental Requirements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4. Features to be Tested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11. Staffing/Training Needs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5. Features not to be Tested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12. Schedule of Test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6. Test Approach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13. Planning for risks</a:t>
                      </a:r>
                      <a:endParaRPr lang="en-GB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7. Pass/Fail Criteria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14. Approvals</a:t>
                      </a:r>
                      <a:endParaRPr lang="en-GB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Identifier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A test plan document will commence with a unique test plan identifier</a:t>
            </a:r>
          </a:p>
          <a:p>
            <a:pPr lvl="1"/>
            <a:r>
              <a:rPr lang="en-GB" sz="3200" dirty="0" smtClean="0"/>
              <a:t>Unique company generated number</a:t>
            </a:r>
          </a:p>
          <a:p>
            <a:pPr lvl="1"/>
            <a:r>
              <a:rPr lang="en-GB" sz="3200" dirty="0" smtClean="0"/>
              <a:t>Identifies the Test Plan, it’s test level and the level of software it’s related to</a:t>
            </a:r>
          </a:p>
          <a:p>
            <a:pPr lvl="1"/>
            <a:endParaRPr lang="en-GB" sz="3200" dirty="0" smtClean="0"/>
          </a:p>
          <a:p>
            <a:pPr lvl="1"/>
            <a:endParaRPr lang="en-GB" sz="3200" dirty="0" smtClean="0"/>
          </a:p>
          <a:p>
            <a:r>
              <a:rPr lang="en-GB" dirty="0" smtClean="0"/>
              <a:t>Why do we need an Identifier?</a:t>
            </a:r>
          </a:p>
          <a:p>
            <a:pPr lvl="1"/>
            <a:r>
              <a:rPr lang="en-GB" sz="2900" dirty="0" smtClean="0"/>
              <a:t>Software Document</a:t>
            </a:r>
          </a:p>
          <a:p>
            <a:pPr lvl="1"/>
            <a:r>
              <a:rPr lang="en-GB" sz="2900" dirty="0" smtClean="0"/>
              <a:t>To assist in coordinating software and test ware versions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Revision numbers are also used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Example: 	</a:t>
            </a:r>
            <a:r>
              <a:rPr lang="en-GB" b="1" dirty="0" smtClean="0"/>
              <a:t>RS-MTP01.3</a:t>
            </a:r>
            <a:endParaRPr lang="en-GB" dirty="0" smtClean="0"/>
          </a:p>
          <a:p>
            <a:pPr lvl="1"/>
            <a:endParaRPr lang="en-GB" sz="1800" dirty="0" smtClean="0"/>
          </a:p>
          <a:p>
            <a:pPr lvl="1">
              <a:buNone/>
            </a:pPr>
            <a:endParaRPr lang="en-GB" sz="1800" dirty="0" smtClean="0"/>
          </a:p>
          <a:p>
            <a:endParaRPr lang="en-GB" sz="2000" dirty="0" smtClean="0"/>
          </a:p>
          <a:p>
            <a:pPr lvl="1">
              <a:buNone/>
            </a:pPr>
            <a:r>
              <a:rPr lang="en-GB" sz="1800" dirty="0" smtClean="0"/>
              <a:t> </a:t>
            </a:r>
          </a:p>
          <a:p>
            <a:pPr lvl="1"/>
            <a:endParaRPr lang="en-GB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Identifying the test items is a section that basically specifies the things that are to be </a:t>
            </a:r>
            <a:r>
              <a:rPr lang="en-GB" sz="2000" b="1" dirty="0" smtClean="0"/>
              <a:t>tested within the scope </a:t>
            </a:r>
            <a:r>
              <a:rPr lang="en-GB" sz="2000" dirty="0" smtClean="0"/>
              <a:t>of this test plan:</a:t>
            </a:r>
          </a:p>
          <a:p>
            <a:pPr lvl="1"/>
            <a:r>
              <a:rPr lang="en-GB" sz="1800" dirty="0" smtClean="0"/>
              <a:t>Functions of the software</a:t>
            </a:r>
          </a:p>
          <a:p>
            <a:pPr lvl="1"/>
            <a:r>
              <a:rPr lang="en-GB" sz="1800" dirty="0" smtClean="0"/>
              <a:t>Requirements stated in the Design stage</a:t>
            </a:r>
          </a:p>
          <a:p>
            <a:endParaRPr lang="en-GB" sz="2000" dirty="0" smtClean="0"/>
          </a:p>
          <a:p>
            <a:r>
              <a:rPr lang="en-GB" sz="2000" dirty="0" smtClean="0"/>
              <a:t>The Test Plan should ensure correct names and versions are listed</a:t>
            </a:r>
          </a:p>
          <a:p>
            <a:endParaRPr lang="en-GB" sz="2000" dirty="0" smtClean="0"/>
          </a:p>
          <a:p>
            <a:r>
              <a:rPr lang="en-GB" sz="2000" b="1" dirty="0" smtClean="0"/>
              <a:t>Software and hardware </a:t>
            </a:r>
            <a:r>
              <a:rPr lang="en-GB" sz="2000" dirty="0" smtClean="0"/>
              <a:t>needed for testing will also be listed here, along with other test materials and participating organizations. </a:t>
            </a:r>
          </a:p>
          <a:p>
            <a:endParaRPr lang="en-GB" sz="2000" dirty="0" smtClean="0"/>
          </a:p>
          <a:p>
            <a:r>
              <a:rPr lang="en-GB" sz="2000" dirty="0" smtClean="0"/>
              <a:t>Example:</a:t>
            </a:r>
          </a:p>
          <a:p>
            <a:pPr lvl="1"/>
            <a:r>
              <a:rPr lang="it-IT" sz="1800" dirty="0" smtClean="0"/>
              <a:t>EXTOL EDI package, Version 3.0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Risk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All risks associated with the software and its testing need to be identified in this section. Why??</a:t>
            </a:r>
          </a:p>
          <a:p>
            <a:pPr lvl="1"/>
            <a:r>
              <a:rPr lang="en-GB" sz="1800" dirty="0" smtClean="0"/>
              <a:t>Plan for risks and contingencies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This could include complex functions, new versions of cooperating software, etc...</a:t>
            </a:r>
          </a:p>
          <a:p>
            <a:endParaRPr lang="en-GB" sz="2000" dirty="0" smtClean="0"/>
          </a:p>
          <a:p>
            <a:r>
              <a:rPr lang="en-GB" sz="2000" dirty="0" smtClean="0"/>
              <a:t>Test planners should be aware of:</a:t>
            </a:r>
          </a:p>
          <a:p>
            <a:pPr lvl="1"/>
            <a:r>
              <a:rPr lang="en-GB" sz="1800" dirty="0" smtClean="0"/>
              <a:t>Vague, unclear or un-testable requirements</a:t>
            </a:r>
          </a:p>
          <a:p>
            <a:pPr lvl="1"/>
            <a:r>
              <a:rPr lang="en-GB" sz="1800" dirty="0" smtClean="0"/>
              <a:t>Misunderstanding of requirements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Example: </a:t>
            </a:r>
          </a:p>
          <a:p>
            <a:pPr lvl="1"/>
            <a:r>
              <a:rPr lang="en-GB" sz="1800" dirty="0" smtClean="0"/>
              <a:t>Backup and Recovery of the EDI transmission files, local databases and restart of the translation process, must be carefully checked.</a:t>
            </a:r>
            <a:endParaRPr lang="en-GB" sz="4000" dirty="0" smtClean="0"/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to be Tested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section identifies the features to be tested from a user’s point of view. It differs significantly in comparison to “Identifying Test Items”</a:t>
            </a:r>
          </a:p>
          <a:p>
            <a:pPr lvl="1"/>
            <a:r>
              <a:rPr lang="en-GB" sz="2000" dirty="0" smtClean="0"/>
              <a:t>Low-level non technical descriptions</a:t>
            </a:r>
          </a:p>
          <a:p>
            <a:pPr lvl="1"/>
            <a:r>
              <a:rPr lang="en-GB" sz="2000" dirty="0" smtClean="0"/>
              <a:t>Level of risks identified</a:t>
            </a:r>
          </a:p>
          <a:p>
            <a:pPr lvl="1"/>
            <a:endParaRPr lang="en-GB" sz="1600" dirty="0" smtClean="0"/>
          </a:p>
          <a:p>
            <a:endParaRPr lang="en-GB" sz="2000" dirty="0" smtClean="0"/>
          </a:p>
          <a:p>
            <a:r>
              <a:rPr lang="en-GB" sz="2400" dirty="0" smtClean="0"/>
              <a:t>Example:</a:t>
            </a:r>
          </a:p>
          <a:p>
            <a:pPr lvl="1"/>
            <a:r>
              <a:rPr lang="en-GB" sz="2000" dirty="0" smtClean="0"/>
              <a:t>Redesigned On-line screens.</a:t>
            </a:r>
          </a:p>
          <a:p>
            <a:pPr lvl="1"/>
            <a:endParaRPr lang="en-GB" sz="1600" dirty="0" smtClean="0"/>
          </a:p>
          <a:p>
            <a:pPr lvl="1"/>
            <a:endParaRPr lang="en-GB" sz="1800" dirty="0" smtClean="0"/>
          </a:p>
          <a:p>
            <a:pPr lvl="1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</TotalTime>
  <Words>1387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Test Planning</vt:lpstr>
      <vt:lpstr>Introduction</vt:lpstr>
      <vt:lpstr>What is a Test Plan?</vt:lpstr>
      <vt:lpstr>Levels of Test Plan</vt:lpstr>
      <vt:lpstr>The Test Plan Document</vt:lpstr>
      <vt:lpstr>Plan Identifier</vt:lpstr>
      <vt:lpstr>Test Items</vt:lpstr>
      <vt:lpstr>Software Risk Issues</vt:lpstr>
      <vt:lpstr>Features to be Tested</vt:lpstr>
      <vt:lpstr>Features not to be Tested</vt:lpstr>
      <vt:lpstr>Test Approach</vt:lpstr>
      <vt:lpstr>Test Pass/Fail Criteria</vt:lpstr>
      <vt:lpstr>Suspension Criteria</vt:lpstr>
      <vt:lpstr>Test Deliverables</vt:lpstr>
      <vt:lpstr>Environmental Requirements</vt:lpstr>
      <vt:lpstr>Staffing/Training Needs</vt:lpstr>
      <vt:lpstr>Schedule of Test</vt:lpstr>
      <vt:lpstr>Planning for Risks and Contingencies</vt:lpstr>
      <vt:lpstr>Approvals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Planning</dc:title>
  <dc:creator>TJ Probert</dc:creator>
  <cp:lastModifiedBy>TJ Probert</cp:lastModifiedBy>
  <cp:revision>33</cp:revision>
  <dcterms:created xsi:type="dcterms:W3CDTF">2009-11-18T00:59:14Z</dcterms:created>
  <dcterms:modified xsi:type="dcterms:W3CDTF">2009-11-23T14:36:12Z</dcterms:modified>
</cp:coreProperties>
</file>