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7" r:id="rId3"/>
    <p:sldId id="265" r:id="rId4"/>
    <p:sldId id="261" r:id="rId5"/>
    <p:sldId id="269" r:id="rId6"/>
    <p:sldId id="271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80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8" r:id="rId35"/>
    <p:sldId id="297" r:id="rId36"/>
    <p:sldId id="299" r:id="rId37"/>
    <p:sldId id="300" r:id="rId38"/>
    <p:sldId id="301" r:id="rId39"/>
    <p:sldId id="302" r:id="rId40"/>
    <p:sldId id="303" r:id="rId41"/>
    <p:sldId id="264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940" y="-11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pPr/>
              <a:t>07.03.2015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pPr/>
              <a:t>07.03.2015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main.ru:81/page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Интернет приложений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№1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r>
              <a:rPr lang="en-US" dirty="0" smtClean="0"/>
              <a:t>: Django</a:t>
            </a:r>
            <a:endParaRPr lang="ru-RU" dirty="0"/>
          </a:p>
        </p:txBody>
      </p:sp>
      <p:pic>
        <p:nvPicPr>
          <p:cNvPr id="6" name="Рисунок 5" descr="django-unchained-jamie-foxx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rcRect l="533" r="533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Веб-фреймворки</a:t>
            </a:r>
            <a:r>
              <a:rPr lang="ru-RU" dirty="0" smtClean="0"/>
              <a:t> на примере </a:t>
            </a:r>
            <a:r>
              <a:rPr lang="en-US" dirty="0" smtClean="0"/>
              <a:t>Django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Возможности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r>
              <a:rPr lang="en-US" dirty="0" smtClean="0"/>
              <a:t>: Django</a:t>
            </a:r>
            <a:endParaRPr lang="ru-RU" dirty="0"/>
          </a:p>
        </p:txBody>
      </p:sp>
      <p:pic>
        <p:nvPicPr>
          <p:cNvPr id="6" name="Рисунок 5" descr="django_pony.pn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4937262" y="1745179"/>
            <a:ext cx="3495538" cy="27825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Базы данных для </a:t>
            </a:r>
            <a:r>
              <a:rPr lang="ru-RU" dirty="0" err="1" smtClean="0"/>
              <a:t>веб-приложений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Django ORM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r>
              <a:rPr lang="en-US" dirty="0" smtClean="0"/>
              <a:t>: Django</a:t>
            </a:r>
            <a:endParaRPr lang="ru-RU" dirty="0"/>
          </a:p>
        </p:txBody>
      </p:sp>
      <p:pic>
        <p:nvPicPr>
          <p:cNvPr id="6" name="Рисунок 5" descr="Django_Reinhardt_(Gottlieb_07301)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rcRect l="3729" r="3729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Обработка запросов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/>
              <a:t>Генерация ответов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Шаблонизатор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Работаем с </a:t>
            </a:r>
            <a:r>
              <a:rPr lang="en-US" dirty="0" smtClean="0"/>
              <a:t>Linux</a:t>
            </a:r>
            <a:r>
              <a:rPr lang="ru-RU" dirty="0" smtClean="0"/>
              <a:t>, </a:t>
            </a:r>
            <a:r>
              <a:rPr lang="ru-RU" dirty="0" smtClean="0"/>
              <a:t> </a:t>
            </a:r>
            <a:r>
              <a:rPr lang="en-US" dirty="0" smtClean="0"/>
              <a:t>Apache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nginx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Программируем на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err="1" smtClean="0"/>
              <a:t>Javascript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Используем </a:t>
            </a:r>
            <a:r>
              <a:rPr lang="en-US" dirty="0" smtClean="0"/>
              <a:t>Django, </a:t>
            </a:r>
            <a:r>
              <a:rPr lang="en-US" dirty="0" smtClean="0"/>
              <a:t>Bootstrap.</a:t>
            </a:r>
            <a:endParaRPr lang="en-US" dirty="0" smtClean="0"/>
          </a:p>
          <a:p>
            <a:r>
              <a:rPr lang="en-US" dirty="0" smtClean="0"/>
              <a:t> </a:t>
            </a:r>
            <a:endParaRPr lang="ru-RU" dirty="0" smtClean="0"/>
          </a:p>
          <a:p>
            <a:pPr algn="ctr"/>
            <a:r>
              <a:rPr lang="ru-RU" dirty="0" smtClean="0"/>
              <a:t>Результат </a:t>
            </a:r>
            <a:r>
              <a:rPr lang="ru-RU" dirty="0" smtClean="0"/>
              <a:t> </a:t>
            </a:r>
            <a:r>
              <a:rPr lang="ru-RU" dirty="0" smtClean="0"/>
              <a:t>– написание и защита собственного приложения.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7" name="Рисунок 6" descr="help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012043" y="1438631"/>
            <a:ext cx="4650014" cy="46500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Популярность интернета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96946" y="2583930"/>
            <a:ext cx="7527727" cy="4600642"/>
          </a:xfrm>
        </p:spPr>
        <p:txBody>
          <a:bodyPr/>
          <a:lstStyle/>
          <a:p>
            <a:pPr algn="ctr"/>
            <a:r>
              <a:rPr lang="ru-RU" sz="4000" dirty="0" smtClean="0"/>
              <a:t>Здесь должен быть         какой-нибудь очень позитивно растущий график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интернет приложений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Архитектура всегда клиент-серверная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Клиент всегда далеко от сервера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Клиентов очень много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понятия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  <a:latin typeface="PF Isotext Pro"/>
              </a:rPr>
              <a:t>Что такое </a:t>
            </a:r>
            <a:r>
              <a:rPr lang="en-US" sz="3200" dirty="0" smtClean="0">
                <a:solidFill>
                  <a:prstClr val="black"/>
                </a:solidFill>
                <a:latin typeface="PF Isotext Pro"/>
                <a:hlinkClick r:id="rId2"/>
              </a:rPr>
              <a:t>http://www.domain.ru:81/page.php</a:t>
            </a:r>
            <a:r>
              <a:rPr lang="en-US" sz="3200" dirty="0" smtClean="0">
                <a:solidFill>
                  <a:prstClr val="black"/>
                </a:solidFill>
                <a:latin typeface="PF Isotext Pro"/>
              </a:rPr>
              <a:t> ?</a:t>
            </a:r>
            <a:endParaRPr lang="ru-RU" sz="3200" dirty="0" smtClean="0">
              <a:solidFill>
                <a:prstClr val="black"/>
              </a:solidFill>
              <a:latin typeface="PF Isotext Pro"/>
            </a:endParaRPr>
          </a:p>
          <a:p>
            <a:pPr marL="457200" indent="-457200"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  <a:latin typeface="PF Isotext Pro"/>
              </a:rPr>
              <a:t>Что такое браузер</a:t>
            </a:r>
            <a:r>
              <a:rPr lang="en-US" sz="3200" dirty="0" smtClean="0">
                <a:solidFill>
                  <a:prstClr val="black"/>
                </a:solidFill>
                <a:latin typeface="PF Isotext Pro"/>
              </a:rPr>
              <a:t>?</a:t>
            </a:r>
            <a:endParaRPr lang="ru-RU" sz="3200" dirty="0" smtClean="0">
              <a:solidFill>
                <a:prstClr val="black"/>
              </a:solidFill>
              <a:latin typeface="PF Isotext Pro"/>
            </a:endParaRPr>
          </a:p>
          <a:p>
            <a:pPr marL="457200" indent="-457200"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  <a:latin typeface="PF Isotext Pro"/>
              </a:rPr>
              <a:t>Что умеет </a:t>
            </a:r>
            <a:r>
              <a:rPr lang="en-US" sz="3200" dirty="0" smtClean="0">
                <a:solidFill>
                  <a:prstClr val="black"/>
                </a:solidFill>
                <a:latin typeface="PF Isotext Pro"/>
              </a:rPr>
              <a:t>HTML?</a:t>
            </a:r>
            <a:endParaRPr lang="ru-RU" sz="3200" dirty="0" smtClean="0">
              <a:solidFill>
                <a:prstClr val="black"/>
              </a:solidFill>
              <a:latin typeface="PF Isotext Pro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2" b="16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7" name="Picture 1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62745" y="1480457"/>
            <a:ext cx="6749142" cy="476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лекторе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4800" dirty="0" smtClean="0"/>
              <a:t>Сергей </a:t>
            </a:r>
            <a:r>
              <a:rPr lang="ru-RU" sz="4800" dirty="0" err="1" smtClean="0"/>
              <a:t>Лихобабин</a:t>
            </a:r>
            <a:endParaRPr lang="ru-RU" sz="4800" dirty="0" smtClean="0"/>
          </a:p>
          <a:p>
            <a:r>
              <a:rPr lang="ru-RU" dirty="0" smtClean="0"/>
              <a:t>Руководитель отдела внутренней разработки </a:t>
            </a:r>
            <a:r>
              <a:rPr lang="en-US" dirty="0" err="1" smtClean="0"/>
              <a:t>Mail.Ru</a:t>
            </a:r>
            <a:r>
              <a:rPr lang="en-US" dirty="0" smtClean="0"/>
              <a:t> Group</a:t>
            </a:r>
          </a:p>
          <a:p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6024" y="1526266"/>
            <a:ext cx="2962948" cy="44444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записей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A </a:t>
            </a:r>
            <a:r>
              <a:rPr lang="ru-RU" sz="3200" dirty="0" smtClean="0"/>
              <a:t>и </a:t>
            </a:r>
            <a:r>
              <a:rPr lang="en-US" sz="3200" dirty="0" smtClean="0"/>
              <a:t>AAAA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CNAME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PTR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TXT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NS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MX</a:t>
            </a:r>
            <a:endParaRPr lang="en-US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7575" y="2946787"/>
            <a:ext cx="7527727" cy="4600642"/>
          </a:xfrm>
        </p:spPr>
        <p:txBody>
          <a:bodyPr/>
          <a:lstStyle/>
          <a:p>
            <a:pPr algn="ctr"/>
            <a:r>
              <a:rPr lang="en-US" sz="5400" dirty="0" smtClean="0"/>
              <a:t>Transmission Control Protocol</a:t>
            </a:r>
            <a:endParaRPr lang="ru-RU" sz="5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протокола </a:t>
            </a: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Адресация </a:t>
            </a:r>
            <a:r>
              <a:rPr lang="en-US" dirty="0" smtClean="0"/>
              <a:t>приложения в пределах хоста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Последовательное</a:t>
            </a:r>
            <a:r>
              <a:rPr lang="en-US" dirty="0" smtClean="0"/>
              <a:t> </a:t>
            </a:r>
            <a:r>
              <a:rPr lang="en-US" dirty="0" err="1" smtClean="0"/>
              <a:t>двустороннее</a:t>
            </a:r>
            <a:r>
              <a:rPr lang="en-US" dirty="0" smtClean="0"/>
              <a:t> </a:t>
            </a:r>
            <a:r>
              <a:rPr lang="en-US" dirty="0" err="1" smtClean="0"/>
              <a:t>соединение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Надежная</a:t>
            </a:r>
            <a:r>
              <a:rPr lang="en-US" dirty="0" smtClean="0"/>
              <a:t> </a:t>
            </a:r>
            <a:r>
              <a:rPr lang="en-US" dirty="0" err="1" smtClean="0"/>
              <a:t>доставка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Управление</a:t>
            </a:r>
            <a:r>
              <a:rPr lang="en-US" dirty="0" smtClean="0"/>
              <a:t> </a:t>
            </a:r>
            <a:r>
              <a:rPr lang="en-US" dirty="0" err="1" smtClean="0"/>
              <a:t>потоком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71647" y="1757475"/>
            <a:ext cx="2857500" cy="28670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import socket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s = </a:t>
            </a:r>
            <a:r>
              <a:rPr lang="en-US" b="1" dirty="0" err="1" smtClean="0">
                <a:latin typeface="Courier New" pitchFamily="49" charset="0"/>
              </a:rPr>
              <a:t>socket.socket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socket.AF_INET,socket.SOCK_STREAM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err="1" smtClean="0">
                <a:latin typeface="Courier New" pitchFamily="49" charset="0"/>
              </a:rPr>
              <a:t>s.bind</a:t>
            </a:r>
            <a:r>
              <a:rPr lang="en-US" b="1" dirty="0" smtClean="0">
                <a:latin typeface="Courier New" pitchFamily="49" charset="0"/>
              </a:rPr>
              <a:t>(('127.0.0.1', 8080))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err="1" smtClean="0">
                <a:latin typeface="Courier New" pitchFamily="49" charset="0"/>
              </a:rPr>
              <a:t>s.listen</a:t>
            </a:r>
            <a:r>
              <a:rPr lang="en-US" b="1" dirty="0" smtClean="0">
                <a:latin typeface="Courier New" pitchFamily="49" charset="0"/>
              </a:rPr>
              <a:t>(10)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while True: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conn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addr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s.accept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data = </a:t>
            </a:r>
            <a:r>
              <a:rPr lang="en-US" b="1" dirty="0" err="1" smtClean="0">
                <a:latin typeface="Courier New" pitchFamily="49" charset="0"/>
              </a:rPr>
              <a:t>conn.recv</a:t>
            </a:r>
            <a:r>
              <a:rPr lang="en-US" b="1" dirty="0" smtClean="0">
                <a:latin typeface="Courier New" pitchFamily="49" charset="0"/>
              </a:rPr>
              <a:t>(1024)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conn.send</a:t>
            </a:r>
            <a:r>
              <a:rPr lang="en-US" b="1" dirty="0" smtClean="0">
                <a:latin typeface="Courier New" pitchFamily="49" charset="0"/>
              </a:rPr>
              <a:t>(data)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conn.close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import socket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s = </a:t>
            </a:r>
            <a:r>
              <a:rPr lang="en-US" b="1" dirty="0" err="1" smtClean="0">
                <a:latin typeface="Courier New" pitchFamily="49" charset="0"/>
              </a:rPr>
              <a:t>socket.socket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socket.AF_INET,socket.SOCK_STREAM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err="1" smtClean="0">
                <a:latin typeface="Courier New" pitchFamily="49" charset="0"/>
              </a:rPr>
              <a:t>s.connect</a:t>
            </a:r>
            <a:r>
              <a:rPr lang="en-US" b="1" dirty="0" smtClean="0">
                <a:latin typeface="Courier New" pitchFamily="49" charset="0"/>
              </a:rPr>
              <a:t>(('127.0.0.1', 8080))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err="1" smtClean="0">
                <a:latin typeface="Courier New" pitchFamily="49" charset="0"/>
              </a:rPr>
              <a:t>s.send</a:t>
            </a:r>
            <a:r>
              <a:rPr lang="en-US" b="1" dirty="0" smtClean="0">
                <a:latin typeface="Courier New" pitchFamily="49" charset="0"/>
              </a:rPr>
              <a:t>('Hello world')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print </a:t>
            </a:r>
            <a:r>
              <a:rPr lang="en-US" b="1" dirty="0" err="1" smtClean="0">
                <a:latin typeface="Courier New" pitchFamily="49" charset="0"/>
              </a:rPr>
              <a:t>s.recv</a:t>
            </a:r>
            <a:r>
              <a:rPr lang="en-US" b="1" dirty="0" smtClean="0">
                <a:latin typeface="Courier New" pitchFamily="49" charset="0"/>
              </a:rPr>
              <a:t>(1024)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err="1" smtClean="0">
                <a:latin typeface="Courier New" pitchFamily="49" charset="0"/>
              </a:rPr>
              <a:t>s.close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9517" y="3033872"/>
            <a:ext cx="7527727" cy="4600642"/>
          </a:xfrm>
        </p:spPr>
        <p:txBody>
          <a:bodyPr/>
          <a:lstStyle/>
          <a:p>
            <a:pPr algn="ctr"/>
            <a:r>
              <a:rPr lang="en-US" sz="4400" dirty="0" err="1" smtClean="0"/>
              <a:t>HyperText</a:t>
            </a:r>
            <a:r>
              <a:rPr lang="en-US" sz="4400" dirty="0" smtClean="0"/>
              <a:t> Transfer Protocol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гипертекста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GET /wiki/</a:t>
            </a:r>
            <a:r>
              <a:rPr lang="en-US" b="1" dirty="0" err="1" smtClean="0">
                <a:latin typeface="Courier New" pitchFamily="49" charset="0"/>
              </a:rPr>
              <a:t>страница</a:t>
            </a:r>
            <a:r>
              <a:rPr lang="en-US" b="1" dirty="0" smtClean="0">
                <a:latin typeface="Courier New" pitchFamily="49" charset="0"/>
              </a:rPr>
              <a:t> HTTP/1.1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Host: ru.wikipedia.org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Accept: text/html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Connection: close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пустая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строка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Clr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HTTP/1.1 200 OK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Server: Apache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Content-Language: </a:t>
            </a:r>
            <a:r>
              <a:rPr lang="en-US" b="1" dirty="0" err="1" smtClean="0">
                <a:latin typeface="Courier New" pitchFamily="49" charset="0"/>
              </a:rPr>
              <a:t>ru</a:t>
            </a:r>
            <a:endParaRPr lang="en-US" b="1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Content-Type: text/html; </a:t>
            </a:r>
            <a:r>
              <a:rPr lang="en-US" b="1" dirty="0" err="1" smtClean="0">
                <a:latin typeface="Courier New" pitchFamily="49" charset="0"/>
              </a:rPr>
              <a:t>charset</a:t>
            </a:r>
            <a:r>
              <a:rPr lang="en-US" b="1" dirty="0" smtClean="0">
                <a:latin typeface="Courier New" pitchFamily="49" charset="0"/>
              </a:rPr>
              <a:t>=utf-8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Content-Length: 1234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Connection: close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пустая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строка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(HTML)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accent6"/>
                </a:solidFill>
                <a:latin typeface="+mn-lt"/>
              </a:rPr>
              <a:t>OPTIONS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запрос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методов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сервера</a:t>
            </a:r>
            <a:r>
              <a:rPr lang="en-US" dirty="0" smtClean="0">
                <a:latin typeface="+mn-lt"/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accent6"/>
                </a:solidFill>
                <a:latin typeface="+mn-lt"/>
              </a:rPr>
              <a:t>GET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запрос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документа</a:t>
            </a:r>
            <a:endParaRPr lang="en-US" dirty="0" smtClean="0">
              <a:latin typeface="+mn-lt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accent6"/>
                </a:solidFill>
                <a:latin typeface="+mn-lt"/>
              </a:rPr>
              <a:t>HEAD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аналог</a:t>
            </a:r>
            <a:r>
              <a:rPr lang="en-US" dirty="0" smtClean="0">
                <a:latin typeface="+mn-lt"/>
              </a:rPr>
              <a:t> GET, </a:t>
            </a:r>
            <a:r>
              <a:rPr lang="en-US" dirty="0" err="1" smtClean="0">
                <a:latin typeface="+mn-lt"/>
              </a:rPr>
              <a:t>но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без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тела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запроса</a:t>
            </a:r>
            <a:endParaRPr lang="en-US" dirty="0" smtClean="0">
              <a:latin typeface="+mn-lt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accent6"/>
                </a:solidFill>
                <a:latin typeface="+mn-lt"/>
              </a:rPr>
              <a:t>POST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передача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данных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клиент</a:t>
            </a:r>
            <a:endParaRPr lang="en-US" dirty="0" smtClean="0">
              <a:latin typeface="+mn-lt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accent6"/>
                </a:solidFill>
                <a:latin typeface="+mn-lt"/>
              </a:rPr>
              <a:t>PUT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размещение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файла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по</a:t>
            </a:r>
            <a:r>
              <a:rPr lang="en-US" dirty="0" smtClean="0">
                <a:latin typeface="+mn-lt"/>
              </a:rPr>
              <a:t> URI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accent6"/>
                </a:solidFill>
                <a:latin typeface="+mn-lt"/>
              </a:rPr>
              <a:t>DELETE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удаление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файла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по</a:t>
            </a:r>
            <a:r>
              <a:rPr lang="en-US" dirty="0" smtClean="0">
                <a:latin typeface="+mn-lt"/>
              </a:rPr>
              <a:t> URI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состояния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  <a:latin typeface="+mn-lt"/>
              </a:rPr>
              <a:t>1xx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Информационные</a:t>
            </a:r>
            <a:endParaRPr lang="en-US" dirty="0" smtClean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  <a:latin typeface="+mn-lt"/>
              </a:rPr>
              <a:t>2xx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Успешное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выполнение</a:t>
            </a:r>
            <a:endParaRPr lang="en-US" dirty="0" smtClean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  <a:latin typeface="+mn-lt"/>
              </a:rPr>
              <a:t>200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OK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  <a:latin typeface="+mn-lt"/>
              </a:rPr>
              <a:t>204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NoContent</a:t>
            </a:r>
            <a:r>
              <a:rPr lang="en-US" dirty="0" smtClean="0">
                <a:latin typeface="+mn-lt"/>
              </a:rPr>
              <a:t> (</a:t>
            </a:r>
            <a:r>
              <a:rPr lang="en-US" dirty="0" err="1" smtClean="0">
                <a:latin typeface="+mn-lt"/>
              </a:rPr>
              <a:t>только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заголовки</a:t>
            </a:r>
            <a:r>
              <a:rPr lang="en-US" dirty="0" smtClean="0">
                <a:latin typeface="+mn-lt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  <a:latin typeface="+mn-lt"/>
              </a:rPr>
              <a:t>206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cs typeface="Arial"/>
              </a:rPr>
              <a:t>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PartitialContent</a:t>
            </a:r>
            <a:r>
              <a:rPr lang="en-US" dirty="0" smtClean="0">
                <a:latin typeface="+mn-lt"/>
              </a:rPr>
              <a:t> (</a:t>
            </a:r>
            <a:r>
              <a:rPr lang="en-US" dirty="0" err="1" smtClean="0">
                <a:latin typeface="+mn-lt"/>
              </a:rPr>
              <a:t>часть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ответа</a:t>
            </a:r>
            <a:r>
              <a:rPr lang="en-US" dirty="0" smtClean="0">
                <a:latin typeface="+mn-lt"/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состояния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3xx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Перенаправления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301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Moved </a:t>
            </a:r>
            <a:r>
              <a:rPr lang="en-US" dirty="0" err="1" smtClean="0"/>
              <a:t>Pemanently</a:t>
            </a:r>
            <a:r>
              <a:rPr lang="en-US" dirty="0" smtClean="0"/>
              <a:t> (SEO, </a:t>
            </a:r>
            <a:r>
              <a:rPr lang="en-US" dirty="0" err="1" smtClean="0"/>
              <a:t>кеширование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302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Found (</a:t>
            </a:r>
            <a:r>
              <a:rPr lang="en-US" dirty="0" err="1" smtClean="0"/>
              <a:t>логика</a:t>
            </a:r>
            <a:r>
              <a:rPr lang="en-US" dirty="0" smtClean="0"/>
              <a:t> </a:t>
            </a:r>
            <a:r>
              <a:rPr lang="en-US" dirty="0" err="1" smtClean="0"/>
              <a:t>работы</a:t>
            </a:r>
            <a:r>
              <a:rPr lang="en-US" dirty="0" smtClean="0"/>
              <a:t> </a:t>
            </a:r>
            <a:r>
              <a:rPr lang="en-US" dirty="0" err="1" smtClean="0"/>
              <a:t>сайта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304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Not Modified (</a:t>
            </a:r>
            <a:r>
              <a:rPr lang="en-US" dirty="0" err="1" smtClean="0"/>
              <a:t>при</a:t>
            </a:r>
            <a:r>
              <a:rPr lang="en-US" dirty="0" smtClean="0"/>
              <a:t> </a:t>
            </a:r>
            <a:r>
              <a:rPr lang="en-US" dirty="0" err="1" smtClean="0"/>
              <a:t>условном</a:t>
            </a:r>
            <a:r>
              <a:rPr lang="en-US" dirty="0" smtClean="0"/>
              <a:t> GET)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 smtClean="0"/>
              <a:t>Что такое интернет приложения?</a:t>
            </a:r>
          </a:p>
          <a:p>
            <a:r>
              <a:rPr lang="ru-RU" sz="3200" dirty="0" smtClean="0"/>
              <a:t>Обзор программы курса</a:t>
            </a:r>
          </a:p>
          <a:p>
            <a:r>
              <a:rPr lang="ru-RU" sz="3200" dirty="0" smtClean="0"/>
              <a:t>Базовые понятия</a:t>
            </a:r>
            <a:endParaRPr lang="ru-RU" sz="3200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883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состояния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4xx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Ошибка</a:t>
            </a:r>
            <a:r>
              <a:rPr lang="en-US" dirty="0" smtClean="0"/>
              <a:t> </a:t>
            </a:r>
            <a:r>
              <a:rPr lang="en-US" dirty="0" err="1" smtClean="0"/>
              <a:t>клиента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400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Bad Request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401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Unauthorized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403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smtClean="0"/>
              <a:t>Forbidden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404 </a:t>
            </a:r>
            <a:r>
              <a:rPr lang="en-US" dirty="0" smtClean="0"/>
              <a:t>―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Not Found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408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Request Timeout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418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I'm teapot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	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480" r="1048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состояния </a:t>
            </a:r>
            <a:r>
              <a:rPr lang="en-US" dirty="0" smtClean="0"/>
              <a:t>HTTP</a:t>
            </a:r>
            <a:endParaRPr lang="ru-RU" dirty="0"/>
          </a:p>
        </p:txBody>
      </p:sp>
      <p:pic>
        <p:nvPicPr>
          <p:cNvPr id="6" name="Рисунок 5" descr="6509400855_aaaf915871_z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rcRect l="15472" r="10499"/>
          <a:stretch>
            <a:fillRect/>
          </a:stretch>
        </p:blipFill>
        <p:spPr>
          <a:xfrm>
            <a:off x="4937388" y="2220686"/>
            <a:ext cx="3345711" cy="30915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69443" cy="434488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5xx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Ошибка</a:t>
            </a:r>
            <a:r>
              <a:rPr lang="en-US" dirty="0" smtClean="0"/>
              <a:t> </a:t>
            </a:r>
            <a:r>
              <a:rPr lang="en-US" dirty="0" err="1" smtClean="0"/>
              <a:t>сервера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500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Internal Server Error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502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Bad </a:t>
            </a:r>
            <a:r>
              <a:rPr lang="en-US" dirty="0" smtClean="0"/>
              <a:t>Gateway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503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Service Unavailable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504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Gateway Timeout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505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HTTP version not supported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6"/>
                </a:solidFill>
              </a:rPr>
              <a:t>507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Insufficient Storage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</a:t>
            </a:r>
            <a:r>
              <a:rPr lang="en-US" dirty="0" smtClean="0"/>
              <a:t>HTTP </a:t>
            </a:r>
            <a:r>
              <a:rPr lang="ru-RU" dirty="0" smtClean="0"/>
              <a:t>запросов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Host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указание</a:t>
            </a:r>
            <a:r>
              <a:rPr lang="en-US" dirty="0" smtClean="0"/>
              <a:t> </a:t>
            </a:r>
            <a:r>
              <a:rPr lang="en-US" dirty="0" err="1" smtClean="0"/>
              <a:t>домена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User-Agent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описание</a:t>
            </a:r>
            <a:r>
              <a:rPr lang="en-US" dirty="0" smtClean="0"/>
              <a:t> </a:t>
            </a:r>
            <a:r>
              <a:rPr lang="en-US" dirty="0" err="1" smtClean="0"/>
              <a:t>клиента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Accept-*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поддержка</a:t>
            </a:r>
            <a:r>
              <a:rPr lang="en-US" dirty="0" smtClean="0"/>
              <a:t> MIME </a:t>
            </a:r>
            <a:r>
              <a:rPr lang="en-US" dirty="0" err="1" smtClean="0"/>
              <a:t>типов</a:t>
            </a:r>
            <a:r>
              <a:rPr lang="en-US" dirty="0" smtClean="0"/>
              <a:t>, </a:t>
            </a:r>
            <a:r>
              <a:rPr lang="en-US" dirty="0" err="1" smtClean="0"/>
              <a:t>кодировок</a:t>
            </a:r>
            <a:r>
              <a:rPr lang="en-US" dirty="0" smtClean="0"/>
              <a:t>,                     </a:t>
            </a:r>
            <a:r>
              <a:rPr lang="en-US" dirty="0" err="1" smtClean="0"/>
              <a:t>языков</a:t>
            </a:r>
            <a:r>
              <a:rPr lang="en-US" dirty="0" smtClean="0"/>
              <a:t> и </a:t>
            </a:r>
            <a:r>
              <a:rPr lang="en-US" dirty="0" err="1" smtClean="0"/>
              <a:t>т.п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Cookie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куки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данной</a:t>
            </a:r>
            <a:r>
              <a:rPr lang="en-US" dirty="0" smtClean="0"/>
              <a:t> </a:t>
            </a:r>
            <a:r>
              <a:rPr lang="en-US" dirty="0" err="1" smtClean="0"/>
              <a:t>страницы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accent6"/>
                </a:solidFill>
              </a:rPr>
              <a:t>Referer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текущая</a:t>
            </a:r>
            <a:r>
              <a:rPr lang="en-US" dirty="0" smtClean="0"/>
              <a:t> </a:t>
            </a:r>
            <a:r>
              <a:rPr lang="en-US" dirty="0" err="1" smtClean="0"/>
              <a:t>страница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If-Modified-Since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условный</a:t>
            </a:r>
            <a:r>
              <a:rPr lang="en-US" dirty="0" smtClean="0"/>
              <a:t> GET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Connection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управление</a:t>
            </a:r>
            <a:r>
              <a:rPr lang="en-US" dirty="0" smtClean="0"/>
              <a:t> </a:t>
            </a:r>
            <a:r>
              <a:rPr lang="en-US" dirty="0" err="1" smtClean="0"/>
              <a:t>соединением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Время жизни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err="1" smtClean="0"/>
              <a:t>Сессионность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Домены </a:t>
            </a:r>
            <a:r>
              <a:rPr lang="ru-RU" dirty="0" smtClean="0"/>
              <a:t>и их наследование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ru-RU" dirty="0" smtClean="0"/>
              <a:t>и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 HTTP-Only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Ограничения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52" r="1835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</a:t>
            </a:r>
            <a:r>
              <a:rPr lang="en-US" dirty="0" smtClean="0"/>
              <a:t>HTTP </a:t>
            </a:r>
            <a:r>
              <a:rPr lang="ru-RU" dirty="0" smtClean="0"/>
              <a:t>ответов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Content-Type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MIME </a:t>
            </a:r>
            <a:r>
              <a:rPr lang="en-US" dirty="0" err="1" smtClean="0"/>
              <a:t>тип</a:t>
            </a:r>
            <a:r>
              <a:rPr lang="en-US" dirty="0" smtClean="0"/>
              <a:t> </a:t>
            </a:r>
            <a:r>
              <a:rPr lang="en-US" dirty="0" err="1" smtClean="0"/>
              <a:t>документа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Content-Length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размер</a:t>
            </a:r>
            <a:r>
              <a:rPr lang="en-US" dirty="0" smtClean="0"/>
              <a:t> </a:t>
            </a:r>
            <a:r>
              <a:rPr lang="en-US" dirty="0" err="1" smtClean="0"/>
              <a:t>документа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Content-Encoding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кодирование</a:t>
            </a:r>
            <a:r>
              <a:rPr lang="en-US" dirty="0" smtClean="0"/>
              <a:t> </a:t>
            </a:r>
            <a:r>
              <a:rPr lang="en-US" dirty="0" err="1" smtClean="0"/>
              <a:t>документа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Date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текущее</a:t>
            </a:r>
            <a:r>
              <a:rPr lang="en-US" dirty="0" smtClean="0"/>
              <a:t> </a:t>
            </a:r>
            <a:r>
              <a:rPr lang="en-US" dirty="0" err="1" smtClean="0"/>
              <a:t>время</a:t>
            </a:r>
            <a:r>
              <a:rPr lang="en-US" dirty="0" smtClean="0"/>
              <a:t> </a:t>
            </a:r>
            <a:r>
              <a:rPr lang="en-US" dirty="0" err="1" smtClean="0"/>
              <a:t>сервера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Expires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время</a:t>
            </a:r>
            <a:r>
              <a:rPr lang="en-US" dirty="0" smtClean="0"/>
              <a:t> </a:t>
            </a:r>
            <a:r>
              <a:rPr lang="en-US" dirty="0" err="1" smtClean="0"/>
              <a:t>актуальности</a:t>
            </a:r>
            <a:r>
              <a:rPr lang="en-US" dirty="0" smtClean="0"/>
              <a:t> </a:t>
            </a:r>
            <a:r>
              <a:rPr lang="en-US" dirty="0" err="1" smtClean="0"/>
              <a:t>документа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Last-Modified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время</a:t>
            </a:r>
            <a:r>
              <a:rPr lang="en-US" dirty="0" smtClean="0"/>
              <a:t> </a:t>
            </a:r>
            <a:r>
              <a:rPr lang="en-US" dirty="0" err="1" smtClean="0"/>
              <a:t>изменения</a:t>
            </a:r>
            <a:r>
              <a:rPr lang="en-US" dirty="0" smtClean="0"/>
              <a:t> </a:t>
            </a:r>
            <a:r>
              <a:rPr lang="en-US" dirty="0" err="1" smtClean="0"/>
              <a:t>файла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Set-Cookie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установка</a:t>
            </a:r>
            <a:r>
              <a:rPr lang="en-US" dirty="0" smtClean="0"/>
              <a:t> </a:t>
            </a:r>
            <a:r>
              <a:rPr lang="en-US" dirty="0" err="1" smtClean="0"/>
              <a:t>кук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данного</a:t>
            </a:r>
            <a:r>
              <a:rPr lang="en-US" dirty="0" smtClean="0"/>
              <a:t> URI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Connection</a:t>
            </a:r>
            <a:r>
              <a:rPr lang="en-US" dirty="0" smtClean="0"/>
              <a:t> </a:t>
            </a:r>
            <a:r>
              <a:rPr lang="en-US" dirty="0" smtClean="0">
                <a:cs typeface="Arial"/>
              </a:rPr>
              <a:t>―</a:t>
            </a:r>
            <a:r>
              <a:rPr lang="en-US" dirty="0" smtClean="0"/>
              <a:t> </a:t>
            </a:r>
            <a:r>
              <a:rPr lang="en-US" dirty="0" err="1" smtClean="0"/>
              <a:t>управление</a:t>
            </a:r>
            <a:r>
              <a:rPr lang="en-US" dirty="0" smtClean="0"/>
              <a:t> </a:t>
            </a:r>
            <a:r>
              <a:rPr lang="en-US" dirty="0" err="1" smtClean="0"/>
              <a:t>соединением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34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multipart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POST /send-message.html HTTP/1.1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Host: webmail.example.com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Content-Type: multipart/form-data; boundary=Asrf456BGe4h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Content-Length: 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суммарный объём, включая дочерние заголовки)</a:t>
            </a:r>
          </a:p>
          <a:p>
            <a:r>
              <a:rPr lang="ru-RU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(пустая строка</a:t>
            </a:r>
            <a:r>
              <a:rPr lang="ru-RU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Asrf456BGe4h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Content-Disposition: form-data; name="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MessageTitle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пустая строка)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Я негодую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Asrf456BGe4h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Content-Disposition: form-data; name="AttachedFile1"; filename="horror-photo-1.jpg"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Content-Type: image/jpeg</a:t>
            </a:r>
          </a:p>
          <a:p>
            <a:r>
              <a:rPr lang="en-US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пустая строка)</a:t>
            </a:r>
          </a:p>
          <a:p>
            <a:r>
              <a:rPr lang="ru-RU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(двоичное содержимое </a:t>
            </a:r>
            <a:r>
              <a:rPr lang="ru-RU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фотографии</a:t>
            </a:r>
            <a:r>
              <a:rPr lang="ru-RU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</a:t>
            </a:r>
            <a:r>
              <a:rPr lang="ru-RU" dirty="0" smtClean="0"/>
              <a:t>воображаемые альтернативы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Бинарный протокол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XML-</a:t>
            </a:r>
            <a:r>
              <a:rPr lang="ru-RU" dirty="0" smtClean="0"/>
              <a:t>протокол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256" b="10256"/>
          <a:stretch/>
        </p:blipFill>
        <p:spPr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</a:t>
            </a:r>
            <a:r>
              <a:rPr lang="ru-RU" dirty="0" smtClean="0"/>
              <a:t>реальные проблемы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Безопасность </a:t>
            </a:r>
            <a:r>
              <a:rPr lang="en-US" dirty="0" smtClean="0"/>
              <a:t>(HTTPS)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Скорость </a:t>
            </a:r>
            <a:r>
              <a:rPr lang="en-US" dirty="0" smtClean="0"/>
              <a:t>(</a:t>
            </a:r>
            <a:r>
              <a:rPr lang="en-US" dirty="0" smtClean="0"/>
              <a:t>SPDY/HTTP2)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Централизованность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Клиент-серверность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Legacy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</a:rPr>
              <a:t>ul</a:t>
            </a:r>
            <a:r>
              <a:rPr lang="en-US" b="1" dirty="0" smtClean="0">
                <a:latin typeface="Courier New" pitchFamily="49" charset="0"/>
              </a:rPr>
              <a:t> id="</a:t>
            </a:r>
            <a:r>
              <a:rPr lang="en-US" b="1" dirty="0" err="1" smtClean="0">
                <a:latin typeface="Courier New" pitchFamily="49" charset="0"/>
              </a:rPr>
              <a:t>tab_main</a:t>
            </a:r>
            <a:r>
              <a:rPr lang="en-US" b="1" dirty="0" smtClean="0">
                <a:latin typeface="Courier New" pitchFamily="49" charset="0"/>
              </a:rPr>
              <a:t>"&gt;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&lt;</a:t>
            </a:r>
            <a:r>
              <a:rPr lang="en-US" b="1" dirty="0" err="1" smtClean="0">
                <a:latin typeface="Courier New" pitchFamily="49" charset="0"/>
              </a:rPr>
              <a:t>li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&lt;a </a:t>
            </a:r>
            <a:r>
              <a:rPr lang="en-US" b="1" dirty="0" err="1" smtClean="0">
                <a:latin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</a:rPr>
              <a:t>="/content"&gt;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  &lt;</a:t>
            </a:r>
            <a:r>
              <a:rPr lang="en-US" b="1" dirty="0" err="1" smtClean="0">
                <a:latin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</a:rPr>
              <a:t>="/</a:t>
            </a:r>
            <a:r>
              <a:rPr lang="en-US" b="1" dirty="0" err="1" smtClean="0">
                <a:latin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</a:rPr>
              <a:t>/content.png" alt="</a:t>
            </a:r>
            <a:r>
              <a:rPr lang="en-US" b="1" dirty="0" err="1" smtClean="0">
                <a:latin typeface="Courier New" pitchFamily="49" charset="0"/>
              </a:rPr>
              <a:t>Статьи</a:t>
            </a:r>
            <a:r>
              <a:rPr lang="en-US" b="1" dirty="0" smtClean="0">
                <a:latin typeface="Courier New" pitchFamily="49" charset="0"/>
              </a:rPr>
              <a:t>"&gt;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</a:rPr>
              <a:t>Статьи</a:t>
            </a:r>
            <a:endParaRPr lang="en-US" b="1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&lt;/a&gt;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&lt;/</a:t>
            </a:r>
            <a:r>
              <a:rPr lang="en-US" b="1" dirty="0" err="1" smtClean="0">
                <a:latin typeface="Courier New" pitchFamily="49" charset="0"/>
              </a:rPr>
              <a:t>li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&lt;</a:t>
            </a:r>
            <a:r>
              <a:rPr lang="en-US" b="1" dirty="0" err="1" smtClean="0">
                <a:latin typeface="Courier New" pitchFamily="49" charset="0"/>
              </a:rPr>
              <a:t>li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&lt;a </a:t>
            </a:r>
            <a:r>
              <a:rPr lang="en-US" b="1" dirty="0" err="1" smtClean="0">
                <a:latin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</a:rPr>
              <a:t>="/blog"&gt;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  &lt;</a:t>
            </a:r>
            <a:r>
              <a:rPr lang="en-US" b="1" dirty="0" err="1" smtClean="0">
                <a:latin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</a:rPr>
              <a:t>="/</a:t>
            </a:r>
            <a:r>
              <a:rPr lang="en-US" b="1" dirty="0" err="1" smtClean="0">
                <a:latin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</a:rPr>
              <a:t>/blog.png" alt="</a:t>
            </a:r>
            <a:r>
              <a:rPr lang="en-US" b="1" dirty="0" err="1" smtClean="0">
                <a:latin typeface="Courier New" pitchFamily="49" charset="0"/>
              </a:rPr>
              <a:t>Блог</a:t>
            </a:r>
            <a:r>
              <a:rPr lang="en-US" b="1" dirty="0" smtClean="0">
                <a:latin typeface="Courier New" pitchFamily="49" charset="0"/>
              </a:rPr>
              <a:t>"&gt;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  &lt;b&gt;</a:t>
            </a:r>
            <a:r>
              <a:rPr lang="en-US" b="1" dirty="0" err="1" smtClean="0">
                <a:latin typeface="Courier New" pitchFamily="49" charset="0"/>
              </a:rPr>
              <a:t>Блог</a:t>
            </a:r>
            <a:r>
              <a:rPr lang="en-US" b="1" dirty="0" smtClean="0">
                <a:latin typeface="Courier New" pitchFamily="49" charset="0"/>
              </a:rPr>
              <a:t>&lt;/b&gt;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  &lt;/a&gt;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  &lt;/</a:t>
            </a:r>
            <a:r>
              <a:rPr lang="en-US" b="1" dirty="0" err="1" smtClean="0">
                <a:latin typeface="Courier New" pitchFamily="49" charset="0"/>
              </a:rPr>
              <a:t>li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b="1" dirty="0" smtClean="0">
                <a:latin typeface="Courier New" pitchFamily="49" charset="0"/>
              </a:rPr>
              <a:t>&lt;/</a:t>
            </a:r>
            <a:r>
              <a:rPr lang="en-US" b="1" dirty="0" err="1" smtClean="0">
                <a:latin typeface="Courier New" pitchFamily="49" charset="0"/>
              </a:rPr>
              <a:t>ul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ru-RU" dirty="0" smtClean="0"/>
              <a:t>тэги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Парные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&lt;b&gt;&lt;/b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&lt;a&gt;&lt;/a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&lt;quote&gt;&lt;/quote&gt;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Одиночные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&lt;link&gt;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Структурые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&lt;span&gt;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2 лекции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11 смешанных занятий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 smtClean="0"/>
              <a:t>5 модулей домашних заданий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 smtClean="0"/>
              <a:t>1 проект по итогам курса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551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ru-RU" dirty="0" err="1" smtClean="0"/>
              <a:t>аттрибуты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Стандартные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 id, style, class, title, ..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Специфичные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rowspan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Пользовательские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data-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myattr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s.lihobabin@corp.mail.ru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Программа: 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 smtClean="0"/>
              <a:t>Веб</a:t>
            </a:r>
            <a:r>
              <a:rPr lang="ru-RU" sz="3200" dirty="0" smtClean="0"/>
              <a:t>, его роль в современном мире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Базовые основы </a:t>
            </a:r>
            <a:r>
              <a:rPr lang="ru-RU" sz="3200" dirty="0" err="1" smtClean="0"/>
              <a:t>веба</a:t>
            </a:r>
            <a:r>
              <a:rPr lang="en-US" sz="3200" dirty="0" smtClean="0"/>
              <a:t>: HTML, HTTP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Уровнем ниже </a:t>
            </a:r>
            <a:r>
              <a:rPr lang="ru-RU" sz="3200" dirty="0" err="1" smtClean="0"/>
              <a:t>веба</a:t>
            </a:r>
            <a:r>
              <a:rPr lang="en-US" sz="3200" dirty="0" smtClean="0"/>
              <a:t>: TCP, DNS</a:t>
            </a:r>
            <a:endParaRPr lang="ru-RU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Программа: инструменты разработки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Unix: </a:t>
            </a:r>
            <a:r>
              <a:rPr lang="ru-RU" dirty="0" smtClean="0"/>
              <a:t>демоны, инсталляторы, пакеты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Веб-сервера</a:t>
            </a:r>
            <a:r>
              <a:rPr lang="en-US" dirty="0" smtClean="0"/>
              <a:t>: </a:t>
            </a:r>
            <a:r>
              <a:rPr lang="ru-RU" dirty="0" smtClean="0"/>
              <a:t>разница между ними и их устройство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ЯП для </a:t>
            </a:r>
            <a:r>
              <a:rPr lang="ru-RU" dirty="0" err="1" smtClean="0"/>
              <a:t>веба</a:t>
            </a:r>
            <a:r>
              <a:rPr lang="ru-RU" dirty="0" smtClean="0"/>
              <a:t> и их экосистемы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1501" y="1564101"/>
            <a:ext cx="3399535" cy="4267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Программа: </a:t>
            </a:r>
            <a:r>
              <a:rPr lang="ru-RU" dirty="0" err="1" smtClean="0"/>
              <a:t>веб-серверы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Основные возможности конфигурации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Интерфейсы взаимодействия с прикладным кодом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Расширенные возможности конфигурации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305" b="-17305"/>
          <a:stretch/>
        </p:blipFill>
        <p:spPr>
          <a:xfrm>
            <a:off x="4920340" y="1892343"/>
            <a:ext cx="3546475" cy="3869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Client-side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HTML, CSS, DOM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JavaScript, AJAX, Comet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JQuery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3149" y="1654900"/>
            <a:ext cx="3665764" cy="296064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Server-side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Механизмы взаимодействия с клиентом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Безопасность этих взаимодействий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Интеграция </a:t>
            </a:r>
            <a:r>
              <a:rPr lang="ru-RU" dirty="0" err="1" smtClean="0"/>
              <a:t>веб-приложений</a:t>
            </a:r>
            <a:r>
              <a:rPr lang="ru-RU" dirty="0" smtClean="0"/>
              <a:t> между собой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946</Words>
  <Application>Microsoft Office PowerPoint</Application>
  <PresentationFormat>Экран (4:3)</PresentationFormat>
  <Paragraphs>261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Разработка Интернет приложений</vt:lpstr>
      <vt:lpstr>О лекторе</vt:lpstr>
      <vt:lpstr>Введение</vt:lpstr>
      <vt:lpstr>План курса</vt:lpstr>
      <vt:lpstr>Программа: введение</vt:lpstr>
      <vt:lpstr>Программа: инструменты разработки</vt:lpstr>
      <vt:lpstr>Программа: веб-серверы</vt:lpstr>
      <vt:lpstr>Программа Client-side</vt:lpstr>
      <vt:lpstr>Программа Server-side</vt:lpstr>
      <vt:lpstr>Программа: Django</vt:lpstr>
      <vt:lpstr>Программа: Django</vt:lpstr>
      <vt:lpstr>Программа: Django</vt:lpstr>
      <vt:lpstr>Практическая часть</vt:lpstr>
      <vt:lpstr>Вопросы?</vt:lpstr>
      <vt:lpstr>Популярность интернета</vt:lpstr>
      <vt:lpstr>Особенности интернет приложений</vt:lpstr>
      <vt:lpstr>Базовые понятия</vt:lpstr>
      <vt:lpstr>DNS</vt:lpstr>
      <vt:lpstr>Схема работы DNS</vt:lpstr>
      <vt:lpstr>Виды записей DNS</vt:lpstr>
      <vt:lpstr>Протокол TCP</vt:lpstr>
      <vt:lpstr>Задачи протокола TCP</vt:lpstr>
      <vt:lpstr>TCP сервер</vt:lpstr>
      <vt:lpstr>TCP клиент</vt:lpstr>
      <vt:lpstr>HTTP</vt:lpstr>
      <vt:lpstr>Передача гипертекста</vt:lpstr>
      <vt:lpstr>Методы HTTP</vt:lpstr>
      <vt:lpstr>Коды состояния HTTP</vt:lpstr>
      <vt:lpstr>Коды состояния HTTP</vt:lpstr>
      <vt:lpstr>Коды состояния HTTP</vt:lpstr>
      <vt:lpstr>Коды состояния HTTP</vt:lpstr>
      <vt:lpstr>Заголовки HTTP запросов</vt:lpstr>
      <vt:lpstr>Cookies</vt:lpstr>
      <vt:lpstr>Заголовки HTTP ответов</vt:lpstr>
      <vt:lpstr>HTTP: multipart</vt:lpstr>
      <vt:lpstr>HTTP: воображаемые альтернативы</vt:lpstr>
      <vt:lpstr>HTTP: реальные проблемы</vt:lpstr>
      <vt:lpstr>HTML</vt:lpstr>
      <vt:lpstr>HTML тэги</vt:lpstr>
      <vt:lpstr>HTML аттрибуты</vt:lpstr>
      <vt:lpstr>Слайд 41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Grey</dc:creator>
  <cp:lastModifiedBy>Sergey</cp:lastModifiedBy>
  <cp:revision>11</cp:revision>
  <dcterms:created xsi:type="dcterms:W3CDTF">2015-02-12T06:43:08Z</dcterms:created>
  <dcterms:modified xsi:type="dcterms:W3CDTF">2015-03-07T07:51:34Z</dcterms:modified>
</cp:coreProperties>
</file>