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8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8.png" ContentType="image/png"/>
  <Override PartName="/ppt/media/image6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3.png" ContentType="image/png"/>
  <Override PartName="/ppt/media/image9.jpeg" ContentType="image/jpeg"/>
  <Override PartName="/ppt/media/image19.png" ContentType="image/png"/>
  <Override PartName="/ppt/media/image5.jpeg" ContentType="image/jpeg"/>
  <Override PartName="/ppt/media/image2.png" ContentType="image/png"/>
  <Override PartName="/ppt/media/image10.png" ContentType="image/png"/>
  <Override PartName="/ppt/media/image15.wmf" ContentType="image/x-wmf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wmf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Click to edit the title text formatНапишите название своего предмета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LevelКак вас зовут?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Seventh Outline LevelЗанятие №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ru-RU" sz="2200">
                <a:solidFill>
                  <a:srgbClr val="000000"/>
                </a:solidFill>
                <a:latin typeface="HelveticaNeueCyr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Пятый уровень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5" name="Рисунок 4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7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8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9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0" name="CustomShape 9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51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2" name="CustomShape 11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3" name="PlaceHolder 12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DCCBF9D-9B3D-4335-B3D9-921FA308299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91" name="Line 3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92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4" name="Line 5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647640" y="1790640"/>
            <a:ext cx="7791120" cy="43621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HelveticaCyr"/>
              </a:rPr>
              <a:t>Seventh Outline LevelПросто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/>
          </a:p>
        </p:txBody>
      </p:sp>
      <p:sp>
        <p:nvSpPr>
          <p:cNvPr id="96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7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98" name="CustomShape 9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9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0" name="CustomShape 11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01" name="PlaceHolder 12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338DD38-A34B-4542-BEBB-3B18B8145D5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38" name="CustomShape 2"/>
          <p:cNvSpPr/>
          <p:nvPr/>
        </p:nvSpPr>
        <p:spPr>
          <a:xfrm>
            <a:off x="647640" y="2267280"/>
            <a:ext cx="7661880" cy="3955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139" name="PlaceHolder 3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formatДля чего нужен код/формула?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Укажите назначение</a:t>
            </a:r>
            <a:endParaRPr/>
          </a:p>
        </p:txBody>
      </p:sp>
      <p:sp>
        <p:nvSpPr>
          <p:cNvPr id="140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41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43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Seventh Outline LevelЕсли требуются дополнительные пояснения, то напишите их здесь</a:t>
            </a:r>
            <a:endParaRPr/>
          </a:p>
        </p:txBody>
      </p:sp>
      <p:sp>
        <p:nvSpPr>
          <p:cNvPr id="145" name="PlaceHolder 8"/>
          <p:cNvSpPr>
            <a:spLocks noGrp="1"/>
          </p:cNvSpPr>
          <p:nvPr>
            <p:ph type="body"/>
          </p:nvPr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Seventh Outline LevelСтроки под код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Мы подготовили основные цвета для выделения в коде –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
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просто зайдите в настройки выбора цвета текста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6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10200" cy="558360"/>
          </a:xfrm>
          <a:prstGeom prst="rect">
            <a:avLst/>
          </a:prstGeom>
          <a:ln>
            <a:noFill/>
          </a:ln>
        </p:spPr>
      </p:pic>
      <p:sp>
        <p:nvSpPr>
          <p:cNvPr id="147" name="CustomShape 9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48" name="Line 10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49" name="CustomShape 11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50" name="Line 12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51" name="CustomShape 13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52" name="PlaceHolder 14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196D60E-460C-4345-9946-FD5F99C301C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189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0" y="4896000"/>
            <a:ext cx="9143640" cy="1961640"/>
          </a:xfrm>
          <a:prstGeom prst="rect">
            <a:avLst/>
          </a:prstGeom>
          <a:solidFill>
            <a:srgbClr val="f1f1f1"/>
          </a:solidFill>
          <a:ln w="76320">
            <a:noFill/>
          </a:ln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Seventh Outline LevelНапишите ваше имя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1843200" y="2710080"/>
            <a:ext cx="7025760" cy="188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fffff"/>
                </a:solidFill>
                <a:latin typeface="HelveticaNeueCyr"/>
              </a:rPr>
              <a:t>Спасибо за внимание!</a:t>
            </a:r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LevelУкажите свои контакты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0" y="4856040"/>
            <a:ext cx="9143640" cy="70920"/>
          </a:xfrm>
          <a:prstGeom prst="rect">
            <a:avLst/>
          </a:prstGeom>
          <a:solidFill>
            <a:srgbClr val="9fc4cf"/>
          </a:solidFill>
          <a:ln w="12600">
            <a:noFill/>
          </a:ln>
        </p:spPr>
      </p:sp>
      <p:sp>
        <p:nvSpPr>
          <p:cNvPr id="19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HelveticaCyr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31" name="TextShape 1"/>
          <p:cNvSpPr txBox="1"/>
          <p:nvPr/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
</a:t>
            </a:r>
            <a:r>
              <a:rPr b="1" lang="ru-RU" sz="5800">
                <a:solidFill>
                  <a:srgbClr val="ffffff"/>
                </a:solidFill>
                <a:latin typeface="HelveticaNeueCyr"/>
              </a:rPr>
              <a:t>Инфраструктура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233" name="TextShape 3"/>
          <p:cNvSpPr txBox="1"/>
          <p:nvPr/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Лекция №11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 взаимодействия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73" name="TextShape 3"/>
          <p:cNvSpPr txBox="1"/>
          <p:nvPr/>
        </p:nvSpPr>
        <p:spPr>
          <a:xfrm>
            <a:off x="1005840" y="234864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import pika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params = pika.ConnectionParameters(host='localhost')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connection = pika.BlockingConnection()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channel = connection.channel()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channel.queue_declare(queue='hello')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def callback(ch, method, properties, body):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print " [x] Received %r" % (body,)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ch.basic_ack(delivery_tag = method.delivery_tag)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channel.basic_consume(callback, queue='hello')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channel.start_consuming()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7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B206561-11A3-40AF-B2EB-ACA965D0CCF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75" name="TextShape 5"/>
          <p:cNvSpPr txBox="1"/>
          <p:nvPr/>
        </p:nvSpPr>
        <p:spPr>
          <a:xfrm>
            <a:off x="1280160" y="6309360"/>
            <a:ext cx="2466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Здесь queue - каналл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Celery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Работает поверх RabbitMQ, MongoDB, Redis, DB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Задача = функция python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Удобный интерфейс запуска задач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Замена Cron</a:t>
            </a: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9CE457F-3601-42D3-B9FF-63A1CE2A300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Архитектура Celery</a:t>
            </a:r>
            <a:endParaRPr/>
          </a:p>
        </p:txBody>
      </p:sp>
      <p:pic>
        <p:nvPicPr>
          <p:cNvPr id="280" name="Рисунок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9840" y="1482120"/>
            <a:ext cx="7117200" cy="4495320"/>
          </a:xfrm>
          <a:prstGeom prst="rect">
            <a:avLst/>
          </a:prstGeom>
          <a:ln>
            <a:noFill/>
          </a:ln>
        </p:spPr>
      </p:pic>
      <p:sp>
        <p:nvSpPr>
          <p:cNvPr id="281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B33B5AA-29F0-4655-ABEE-D734FAD301F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2" name="TextShape 3"/>
          <p:cNvSpPr txBox="1"/>
          <p:nvPr/>
        </p:nvSpPr>
        <p:spPr>
          <a:xfrm>
            <a:off x="3017520" y="1773000"/>
            <a:ext cx="1936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Самые простые </a:t>
            </a:r>
            <a:endParaRPr/>
          </a:p>
          <a:p>
            <a:r>
              <a:rPr lang="en-US">
                <a:latin typeface="Arial"/>
              </a:rPr>
              <a:t>типы данных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 задач celery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8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from celery import Celery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app = Celery(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'tasks',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broker='amqp://guest@localhost//‘\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def _poor_fib(x):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## глупая реализация фибоначчи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@app.task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def fib(x):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2000">
                <a:solidFill>
                  <a:srgbClr val="000000"/>
                </a:solidFill>
                <a:latin typeface="Courier New"/>
                <a:ea typeface="PT Mono"/>
              </a:rPr>
              <a:t>print _poor_fib(x)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8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83974FC-F103-40AC-B3BB-0A79E1ACAA4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7" name="TextShape 5"/>
          <p:cNvSpPr txBox="1"/>
          <p:nvPr/>
        </p:nvSpPr>
        <p:spPr>
          <a:xfrm>
            <a:off x="3200400" y="5120640"/>
            <a:ext cx="32576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Может быть фоновой задачи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 вызова задач Celery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90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800">
                <a:solidFill>
                  <a:srgbClr val="000000"/>
                </a:solidFill>
                <a:latin typeface="Courier New"/>
                <a:ea typeface="PT Mono"/>
              </a:rPr>
              <a:t>from tasks import fib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800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800">
                <a:solidFill>
                  <a:srgbClr val="000000"/>
                </a:solidFill>
                <a:latin typeface="Courier New"/>
                <a:ea typeface="PT Mono"/>
              </a:rPr>
              <a:t>fib.delay(10)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800">
                <a:solidFill>
                  <a:srgbClr val="000000"/>
                </a:solidFill>
                <a:latin typeface="Courier New"/>
                <a:ea typeface="PT Mono"/>
              </a:rPr>
              <a:t>result = fib.delay(20)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800">
                <a:solidFill>
                  <a:srgbClr val="000000"/>
                </a:solidFill>
                <a:latin typeface="Courier New"/>
                <a:ea typeface="PT Mono"/>
              </a:rPr>
              <a:t>print result.get(timeout=10)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91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79B83DA-6199-4E84-AF89-45FE2FB6E7B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Микросервисы</a:t>
            </a:r>
            <a:endParaRPr/>
          </a:p>
        </p:txBody>
      </p:sp>
      <p:pic>
        <p:nvPicPr>
          <p:cNvPr id="293" name="Рисунок 7" descr=""/>
          <p:cNvPicPr/>
          <p:nvPr/>
        </p:nvPicPr>
        <p:blipFill>
          <a:blip r:embed="rId1"/>
          <a:srcRect l="212333" t="0" r="212333" b="0"/>
          <a:stretch>
            <a:fillRect/>
          </a:stretch>
        </p:blipFill>
        <p:spPr>
          <a:xfrm>
            <a:off x="647640" y="1790640"/>
            <a:ext cx="7791120" cy="4362120"/>
          </a:xfrm>
          <a:prstGeom prst="rect">
            <a:avLst/>
          </a:prstGeom>
          <a:ln>
            <a:noFill/>
          </a:ln>
        </p:spPr>
      </p:pic>
      <p:sp>
        <p:nvSpPr>
          <p:cNvPr id="29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DF37140-CCEC-494F-97BF-1572378203C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95" name="TextShape 3"/>
          <p:cNvSpPr txBox="1"/>
          <p:nvPr/>
        </p:nvSpPr>
        <p:spPr>
          <a:xfrm>
            <a:off x="1188720" y="1463040"/>
            <a:ext cx="2782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Radio-t – подкасты про it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s.lihobabin@corp.mail.ru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План лекции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Фоновые асинхронные задачи. Cron.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Очереди сообщений и задач. RabbitMQ, Celery.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Концепция микросервисов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8C944F1-4908-42EA-9C33-CD116D9CBF7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Фоновые задачи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Массовый импорт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Массовый экспорт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Взаимодействие с внешними сервисами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Расчет рейтингов (например, лучшие вопросы)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Очистка устаревших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И вообще все периодические работы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Статистика, статистика, статистика</a:t>
            </a:r>
            <a:endParaRPr/>
          </a:p>
        </p:txBody>
      </p:sp>
      <p:sp>
        <p:nvSpPr>
          <p:cNvPr id="239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C3B61D3-7F71-41A6-979D-BBF87D3F740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40" name="TextShape 4"/>
          <p:cNvSpPr txBox="1"/>
          <p:nvPr/>
        </p:nvSpPr>
        <p:spPr>
          <a:xfrm>
            <a:off x="3840480" y="568080"/>
            <a:ext cx="4501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Параллельно с запросами пользователя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Cron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Cron – стандартный планировщик задач в linux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Задача = команда шелла в linux</a:t>
            </a:r>
            <a:endParaRPr/>
          </a:p>
        </p:txBody>
      </p:sp>
      <p:sp>
        <p:nvSpPr>
          <p:cNvPr id="243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EE40962-BAC4-4DFC-B11C-792AF3E11A5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Проблемы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Скрипт может работать долго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Скрипт может не успевать обработать нужный объем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Скрипт может потреблять много ресурсов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В каждом скрипте нужно настраивать окружение: соединение с базой, пути к файлам и т.п.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Не чаще раза в минуту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Плохо масштабируется, дает задержки</a:t>
            </a:r>
            <a:endParaRPr/>
          </a:p>
        </p:txBody>
      </p:sp>
      <p:sp>
        <p:nvSpPr>
          <p:cNvPr id="246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91B2AC0-488D-46DA-A101-581B7951906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Решения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Использовать блокировку файлов (flock)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Распараллелить обработку. Запускать несколько процессов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Запускать скрипты на отдельной машине.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Использовать scribe для перемещения логов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Использовать management command (в Django)</a:t>
            </a:r>
            <a:endParaRPr/>
          </a:p>
        </p:txBody>
      </p:sp>
      <p:sp>
        <p:nvSpPr>
          <p:cNvPr id="249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0C2B7DD-0A15-4E30-8F81-5F4DDA89539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50" name="TextShape 4"/>
          <p:cNvSpPr txBox="1"/>
          <p:nvPr/>
        </p:nvSpPr>
        <p:spPr>
          <a:xfrm>
            <a:off x="4351680" y="2560320"/>
            <a:ext cx="19576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Самим скриптом</a:t>
            </a:r>
            <a:endParaRPr/>
          </a:p>
        </p:txBody>
      </p:sp>
      <p:sp>
        <p:nvSpPr>
          <p:cNvPr id="251" name="TextShape 5"/>
          <p:cNvSpPr txBox="1"/>
          <p:nvPr/>
        </p:nvSpPr>
        <p:spPr>
          <a:xfrm>
            <a:off x="7315200" y="1582560"/>
            <a:ext cx="2026440" cy="7570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Чтобы заново</a:t>
            </a:r>
            <a:endParaRPr/>
          </a:p>
          <a:p>
            <a:r>
              <a:rPr lang="en-US">
                <a:latin typeface="Arial"/>
              </a:rPr>
              <a:t>Не запускались</a:t>
            </a:r>
            <a:endParaRPr/>
          </a:p>
        </p:txBody>
      </p:sp>
      <p:sp>
        <p:nvSpPr>
          <p:cNvPr id="252" name="TextShape 6"/>
          <p:cNvSpPr txBox="1"/>
          <p:nvPr/>
        </p:nvSpPr>
        <p:spPr>
          <a:xfrm>
            <a:off x="1737360" y="4023360"/>
            <a:ext cx="4929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Красивые представления логов это здорово!</a:t>
            </a:r>
            <a:endParaRPr/>
          </a:p>
        </p:txBody>
      </p:sp>
      <p:sp>
        <p:nvSpPr>
          <p:cNvPr id="253" name="TextShape 7"/>
          <p:cNvSpPr txBox="1"/>
          <p:nvPr/>
        </p:nvSpPr>
        <p:spPr>
          <a:xfrm>
            <a:off x="1188720" y="5486400"/>
            <a:ext cx="64854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Инструменты для автоматизированного конфигурирование</a:t>
            </a:r>
            <a:endParaRPr/>
          </a:p>
          <a:p>
            <a:r>
              <a:rPr lang="en-US">
                <a:latin typeface="Arial"/>
              </a:rPr>
              <a:t>удаленных серверов : chef, puppet, docker 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Очереди сообщений</a:t>
            </a:r>
            <a:endParaRPr/>
          </a:p>
        </p:txBody>
      </p:sp>
      <p:pic>
        <p:nvPicPr>
          <p:cNvPr id="255" name="Рисунок 5" descr=""/>
          <p:cNvPicPr/>
          <p:nvPr/>
        </p:nvPicPr>
        <p:blipFill>
          <a:blip r:embed="rId1"/>
          <a:srcRect l="0" t="6671" r="0" b="6671"/>
          <a:stretch>
            <a:fillRect/>
          </a:stretch>
        </p:blipFill>
        <p:spPr>
          <a:xfrm>
            <a:off x="647640" y="1790640"/>
            <a:ext cx="7791120" cy="4362120"/>
          </a:xfrm>
          <a:prstGeom prst="rect">
            <a:avLst/>
          </a:prstGeom>
          <a:ln>
            <a:noFill/>
          </a:ln>
        </p:spPr>
      </p:pic>
      <p:sp>
        <p:nvSpPr>
          <p:cNvPr id="25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BD89511-9229-4EE1-A727-7D29A1E05DC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57" name="TextShape 3"/>
          <p:cNvSpPr txBox="1"/>
          <p:nvPr/>
        </p:nvSpPr>
        <p:spPr>
          <a:xfrm>
            <a:off x="1371600" y="6217920"/>
            <a:ext cx="4057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Без очереди воркеры теряют задачи</a:t>
            </a:r>
            <a:endParaRPr/>
          </a:p>
        </p:txBody>
      </p:sp>
      <p:sp>
        <p:nvSpPr>
          <p:cNvPr id="258" name="TextShape 4"/>
          <p:cNvSpPr txBox="1"/>
          <p:nvPr/>
        </p:nvSpPr>
        <p:spPr>
          <a:xfrm>
            <a:off x="365760" y="2743200"/>
            <a:ext cx="31633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Веб воркер получает</a:t>
            </a:r>
            <a:endParaRPr/>
          </a:p>
          <a:p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задачу и сразу отвечает</a:t>
            </a:r>
            <a:endParaRPr/>
          </a:p>
        </p:txBody>
      </p:sp>
      <p:sp>
        <p:nvSpPr>
          <p:cNvPr id="259" name="TextShape 5"/>
          <p:cNvSpPr txBox="1"/>
          <p:nvPr/>
        </p:nvSpPr>
        <p:spPr>
          <a:xfrm>
            <a:off x="6849360" y="1371600"/>
            <a:ext cx="1197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Воркеры</a:t>
            </a:r>
            <a:endParaRPr/>
          </a:p>
        </p:txBody>
      </p:sp>
      <p:sp>
        <p:nvSpPr>
          <p:cNvPr id="260" name="TextShape 6"/>
          <p:cNvSpPr txBox="1"/>
          <p:nvPr/>
        </p:nvSpPr>
        <p:spPr>
          <a:xfrm>
            <a:off x="3529080" y="2743200"/>
            <a:ext cx="21636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Очередь куда </a:t>
            </a:r>
            <a:endParaRPr/>
          </a:p>
          <a:p>
            <a:r>
              <a:rPr lang="en-US">
                <a:latin typeface="Arial"/>
              </a:rPr>
              <a:t>попадают запросы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Преимущества очередей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548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Асинхронная связь и буферизация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Масштабируемость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Балансировка и эластичность нагрузки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Гарантированная доставка</a:t>
            </a:r>
            <a:endParaRPr/>
          </a:p>
        </p:txBody>
      </p:sp>
      <p:sp>
        <p:nvSpPr>
          <p:cNvPr id="263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1BF111E-7EC1-4B53-9889-38FD0288E6D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 взаимодействия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1700">
                <a:latin typeface="HelveticaCyr"/>
              </a:rPr>
              <a:t>amqp - протокол для очереди</a:t>
            </a:r>
            <a:endParaRPr/>
          </a:p>
        </p:txBody>
      </p:sp>
      <p:sp>
        <p:nvSpPr>
          <p:cNvPr id="26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import pika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params = pika.ConnectionParameters(host='localhost')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connection = pika.BlockingConnection(params)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channel = connection.channel()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channel.queue_declare(queue='hello')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channel.basic_publish(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exchange='',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routing_key='hello',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body='{ "id": 10, "msg": "hello world!"}'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connection.close()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6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0DDC1A4-ECCD-4883-B870-F0D64EE538E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68" name="TextShape 5"/>
          <p:cNvSpPr txBox="1"/>
          <p:nvPr/>
        </p:nvSpPr>
        <p:spPr>
          <a:xfrm>
            <a:off x="5394960" y="1592280"/>
            <a:ext cx="32378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 каналлам разные вокеры</a:t>
            </a:r>
            <a:endParaRPr/>
          </a:p>
          <a:p>
            <a:r>
              <a:rPr lang="en-US">
                <a:latin typeface="Arial"/>
              </a:rPr>
              <a:t>Получают разные задачи</a:t>
            </a:r>
            <a:endParaRPr/>
          </a:p>
        </p:txBody>
      </p:sp>
      <p:sp>
        <p:nvSpPr>
          <p:cNvPr id="269" name="TextShape 6"/>
          <p:cNvSpPr txBox="1"/>
          <p:nvPr/>
        </p:nvSpPr>
        <p:spPr>
          <a:xfrm>
            <a:off x="4663440" y="4042800"/>
            <a:ext cx="2586960" cy="437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Публиковать в канал</a:t>
            </a:r>
            <a:endParaRPr/>
          </a:p>
        </p:txBody>
      </p:sp>
      <p:sp>
        <p:nvSpPr>
          <p:cNvPr id="270" name="TextShape 7"/>
          <p:cNvSpPr txBox="1"/>
          <p:nvPr/>
        </p:nvSpPr>
        <p:spPr>
          <a:xfrm>
            <a:off x="457200" y="6328800"/>
            <a:ext cx="8468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Любое взаимодействие с внешним сервисом – надо делатть фоновую задачу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