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80" r:id="rId16"/>
    <p:sldId id="281" r:id="rId17"/>
    <p:sldId id="282" r:id="rId18"/>
    <p:sldId id="283" r:id="rId19"/>
    <p:sldId id="284" r:id="rId20"/>
    <p:sldId id="286" r:id="rId21"/>
    <p:sldId id="285" r:id="rId22"/>
    <p:sldId id="287" r:id="rId23"/>
    <p:sldId id="290" r:id="rId24"/>
    <p:sldId id="289" r:id="rId25"/>
    <p:sldId id="291" r:id="rId26"/>
    <p:sldId id="278" r:id="rId27"/>
    <p:sldId id="279" r:id="rId28"/>
    <p:sldId id="292" r:id="rId29"/>
    <p:sldId id="264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rgey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FC4CF"/>
    <a:srgbClr val="F1F1F1"/>
    <a:srgbClr val="6B52A2"/>
    <a:srgbClr val="3953A4"/>
    <a:srgbClr val="F58020"/>
    <a:srgbClr val="0F8140"/>
    <a:srgbClr val="1E497D"/>
    <a:srgbClr val="23A881"/>
    <a:srgbClr val="4BA6C1"/>
    <a:srgbClr val="87878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2898" y="-11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6D69E-4903-4E56-9A02-7589C40F1CB4}" type="datetimeFigureOut">
              <a:rPr lang="ru-RU" smtClean="0"/>
              <a:pPr/>
              <a:t>14.03.2015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7085C-9A0A-4B0A-A07E-AE2BA6573D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44820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9BDBE-4875-4168-9F83-C285ECB28F2D}" type="datetimeFigureOut">
              <a:rPr lang="ru-RU" smtClean="0"/>
              <a:pPr/>
              <a:t>14.03.2015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1DDD-3AC9-405B-99CF-ABB983FC7E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713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59544" y="4056709"/>
            <a:ext cx="7766404" cy="1788486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название своего предмета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6191689" y="6289355"/>
            <a:ext cx="2634258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Как вас зовут?</a:t>
            </a:r>
            <a:endParaRPr lang="ru-RU" dirty="0"/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6745935" y="3445090"/>
            <a:ext cx="2080012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531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Занятие 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95738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люсы и мину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3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Здесь вы можете указать преимущества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93167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4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А здесь поговорить про недостатки</a:t>
            </a:r>
          </a:p>
        </p:txBody>
      </p:sp>
      <p:cxnSp>
        <p:nvCxnSpPr>
          <p:cNvPr id="16" name="Прямая соединительная линия 15"/>
          <p:cNvCxnSpPr/>
          <p:nvPr userDrawn="1"/>
        </p:nvCxnSpPr>
        <p:spPr>
          <a:xfrm>
            <a:off x="4324117" y="1596571"/>
            <a:ext cx="0" cy="4533463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00196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2"/>
          <p:cNvSpPr>
            <a:spLocks noGrp="1"/>
          </p:cNvSpPr>
          <p:nvPr>
            <p:ph sz="quarter" idx="14"/>
          </p:nvPr>
        </p:nvSpPr>
        <p:spPr>
          <a:xfrm>
            <a:off x="625975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8" name="Объект 2"/>
          <p:cNvSpPr>
            <a:spLocks noGrp="1"/>
          </p:cNvSpPr>
          <p:nvPr>
            <p:ph sz="quarter" idx="15"/>
          </p:nvPr>
        </p:nvSpPr>
        <p:spPr>
          <a:xfrm>
            <a:off x="4554397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07598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10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2" name="Овал 11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Овал 13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72547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Овал 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Группа 6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8" name="Овал 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Овал 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95091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машнее зад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0" y="1582444"/>
            <a:ext cx="7527727" cy="3221785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dirty="0" smtClean="0"/>
              <a:t>Не забывайте давать ссылки на полезные материалы, которые помогут студентам в выполнении заданий</a:t>
            </a:r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Домашнее задание</a:t>
            </a:r>
            <a:r>
              <a:rPr lang="en-US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 </a:t>
            </a: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№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4131177" y="427624"/>
            <a:ext cx="1406022" cy="4766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4000" b="1" baseline="0">
                <a:solidFill>
                  <a:schemeClr val="accent1"/>
                </a:solidFill>
                <a:latin typeface="PF Isotext Pro" panose="02000500000000020004" pitchFamily="2" charset="0"/>
              </a:defRPr>
            </a:lvl1pPr>
          </a:lstStyle>
          <a:p>
            <a:pPr lvl="0"/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11460" y="5001268"/>
            <a:ext cx="191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Срок сдачи</a:t>
            </a:r>
            <a:endParaRPr lang="ru-RU" sz="1400" dirty="0">
              <a:latin typeface="+mn-lt"/>
            </a:endParaRP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5449050"/>
            <a:ext cx="3397791" cy="51935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Font typeface="Wingdings" panose="05000000000000000000" pitchFamily="2" charset="2"/>
              <a:buNone/>
              <a:defRPr sz="2200" b="0" i="1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дату</a:t>
            </a:r>
          </a:p>
        </p:txBody>
      </p:sp>
      <p:sp>
        <p:nvSpPr>
          <p:cNvPr id="14" name="Овал 1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7" name="Овал 1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1010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 userDrawn="1"/>
        </p:nvSpPr>
        <p:spPr>
          <a:xfrm>
            <a:off x="0" y="4895850"/>
            <a:ext cx="9144000" cy="1962150"/>
          </a:xfrm>
          <a:prstGeom prst="rect">
            <a:avLst/>
          </a:prstGeom>
          <a:solidFill>
            <a:srgbClr val="F1F1F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1639484" y="5122769"/>
            <a:ext cx="5865033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Напишите ваше имя</a:t>
            </a:r>
            <a:endParaRPr lang="ru-RU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843313" y="2709966"/>
            <a:ext cx="7026176" cy="1885458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377">
              <a:lnSpc>
                <a:spcPct val="90000"/>
              </a:lnSpc>
              <a:spcBef>
                <a:spcPct val="0"/>
              </a:spcBef>
              <a:buNone/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  <a:ea typeface="+mj-ea"/>
                <a:cs typeface="+mj-cs"/>
              </a:defRPr>
            </a:lvl1pPr>
          </a:lstStyle>
          <a:p>
            <a:pPr lvl="0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sp>
        <p:nvSpPr>
          <p:cNvPr id="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1639484" y="5740358"/>
            <a:ext cx="5865033" cy="9920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Укажите свои контакты</a:t>
            </a:r>
            <a:endParaRPr lang="ru-RU" dirty="0"/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4856094"/>
            <a:ext cx="9144000" cy="71439"/>
          </a:xfrm>
          <a:prstGeom prst="rect">
            <a:avLst/>
          </a:prstGeom>
          <a:solidFill>
            <a:srgbClr val="9FC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82265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яснения к шаблон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Пояснения к шаблону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25972" y="1593014"/>
            <a:ext cx="3350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В вашем распоряжении </a:t>
            </a:r>
          </a:p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есть следующие слайды: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772" y="2297117"/>
            <a:ext cx="43216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ru-RU" sz="1700" b="0" dirty="0" smtClean="0"/>
              <a:t>Титульный слайд</a:t>
            </a:r>
          </a:p>
          <a:p>
            <a:pPr marL="342891" marR="0" indent="-34289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700" b="0" dirty="0" smtClean="0"/>
              <a:t>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Содержание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Терминология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Цитата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подзаголовок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текст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Плюсы и минусы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Два вертикальных объекта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Только заголовок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Пустой слайд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Домашнее задание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Контакты</a:t>
            </a:r>
          </a:p>
          <a:p>
            <a:pPr marL="342891" indent="-342891">
              <a:buAutoNum type="arabicPeriod"/>
            </a:pPr>
            <a:endParaRPr lang="ru-RU" sz="1700" b="0" dirty="0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>
            <a:off x="4585374" y="1596571"/>
            <a:ext cx="0" cy="4796078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867097" y="1593014"/>
            <a:ext cx="3510141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kumimoji="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ru-RU" sz="1600" dirty="0" smtClean="0"/>
              <a:t>Для акцентов в коде и тексте </a:t>
            </a:r>
            <a:br>
              <a:rPr lang="ru-RU" sz="1600" dirty="0" smtClean="0"/>
            </a:br>
            <a:r>
              <a:rPr lang="ru-RU" sz="1600" dirty="0" smtClean="0"/>
              <a:t>на слайдах в настройках цвета </a:t>
            </a:r>
            <a:br>
              <a:rPr lang="ru-RU" sz="1600" dirty="0" smtClean="0"/>
            </a:br>
            <a:r>
              <a:rPr lang="ru-RU" sz="1600" dirty="0" smtClean="0"/>
              <a:t>у вас есть готовая палитра:</a:t>
            </a:r>
            <a:endParaRPr lang="ru-RU" sz="16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867097" y="3300262"/>
            <a:ext cx="37031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Используйте готовый набор </a:t>
            </a:r>
            <a:r>
              <a:rPr kumimoji="0" lang="ru-RU" sz="1600" b="1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иконок</a:t>
            </a:r>
            <a:r>
              <a:rPr lang="ru-RU" sz="1600" b="1" dirty="0" smtClean="0"/>
              <a:t> и элементов для создания ориентиров на слайде:</a:t>
            </a:r>
            <a:endParaRPr lang="ru-RU" sz="1600" b="1" dirty="0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4978398" y="2598057"/>
            <a:ext cx="3377415" cy="420914"/>
            <a:chOff x="4978399" y="2598057"/>
            <a:chExt cx="2562184" cy="319315"/>
          </a:xfrm>
        </p:grpSpPr>
        <p:sp>
          <p:nvSpPr>
            <p:cNvPr id="6" name="Прямоугольник 5"/>
            <p:cNvSpPr/>
            <p:nvPr userDrawn="1"/>
          </p:nvSpPr>
          <p:spPr>
            <a:xfrm>
              <a:off x="4978399" y="2598057"/>
              <a:ext cx="319315" cy="3193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 userDrawn="1"/>
          </p:nvSpPr>
          <p:spPr>
            <a:xfrm>
              <a:off x="5427201" y="2598057"/>
              <a:ext cx="319315" cy="3193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 userDrawn="1"/>
          </p:nvSpPr>
          <p:spPr>
            <a:xfrm>
              <a:off x="5876003" y="2598057"/>
              <a:ext cx="319315" cy="3193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 userDrawn="1"/>
          </p:nvSpPr>
          <p:spPr>
            <a:xfrm>
              <a:off x="6324805" y="2598057"/>
              <a:ext cx="319315" cy="3193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 userDrawn="1"/>
          </p:nvSpPr>
          <p:spPr>
            <a:xfrm>
              <a:off x="6772466" y="2598057"/>
              <a:ext cx="319315" cy="3193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 userDrawn="1"/>
          </p:nvSpPr>
          <p:spPr>
            <a:xfrm>
              <a:off x="7221268" y="2598057"/>
              <a:ext cx="319315" cy="3193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4" name="Овал 2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Группа 2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27" name="Овал 2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27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Овал 28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1" name="Рисунок 3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997448" y="4400921"/>
            <a:ext cx="3535579" cy="179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0092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611460" y="1582444"/>
            <a:ext cx="7527727" cy="460064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Овал 14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60660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 baseline="0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здесь тему вашего занятия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11461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+mj-lt"/>
              <a:buAutoNum type="arabicPeriod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Содержание презентации помогает в дальнейшей навигации по материалу. Просто укажите основные темы, которые вы хотели бы разобрать со студентами.</a:t>
            </a:r>
          </a:p>
          <a:p>
            <a:pPr lvl="0"/>
            <a:endParaRPr lang="ru-RU" dirty="0" smtClean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00984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рминоло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2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Wingdings" panose="05000000000000000000" pitchFamily="2" charset="2"/>
              <a:buChar char="§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основные понятия, которые могут быть незнакомы студентам или которые они должны запомнить по результатам занятия</a:t>
            </a:r>
          </a:p>
          <a:p>
            <a:pPr lvl="0"/>
            <a:endParaRPr lang="ru-RU" dirty="0" smtClean="0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17347" y="465988"/>
            <a:ext cx="4112023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Терминология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Овал 16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55744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22957" y="310015"/>
            <a:ext cx="171076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b="0" dirty="0" smtClean="0">
                <a:solidFill>
                  <a:schemeClr val="accent1"/>
                </a:solidFill>
              </a:rPr>
              <a:t>“</a:t>
            </a:r>
            <a:endParaRPr lang="ru-RU" sz="34400" b="0" dirty="0">
              <a:solidFill>
                <a:schemeClr val="accent1"/>
              </a:solidFill>
            </a:endParaRPr>
          </a:p>
        </p:txBody>
      </p:sp>
      <p:sp>
        <p:nvSpPr>
          <p:cNvPr id="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1545560" y="2282612"/>
            <a:ext cx="7024688" cy="194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Здесь вы можете написать цитату, утверждение или высказывание для </a:t>
            </a:r>
            <a:r>
              <a:rPr lang="ru-RU" dirty="0" err="1" smtClean="0"/>
              <a:t>вдохновления</a:t>
            </a:r>
            <a:r>
              <a:rPr lang="ru-RU" dirty="0" smtClean="0"/>
              <a:t> своих студентов на подвиги</a:t>
            </a:r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3331196" y="4647767"/>
            <a:ext cx="4978854" cy="62158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i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Автор цитаты</a:t>
            </a:r>
          </a:p>
        </p:txBody>
      </p: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1" name="Овал 10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1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Овал 12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20489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4"/>
          <p:cNvSpPr>
            <a:spLocks noGrp="1"/>
          </p:cNvSpPr>
          <p:nvPr>
            <p:ph type="body" sz="quarter" idx="12"/>
          </p:nvPr>
        </p:nvSpPr>
        <p:spPr>
          <a:xfrm>
            <a:off x="611460" y="2543455"/>
            <a:ext cx="7527727" cy="361060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1582017"/>
            <a:ext cx="7527727" cy="78689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12" name="Овал 11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5" name="Овал 14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Овал 17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630608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647700" y="1790707"/>
            <a:ext cx="7791450" cy="4362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в центре блока и вставьте нужную картинку. Старайтесь использовать горизонтальные фото, чтобы задействовать большую площадь слайда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Группа 14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6" name="Овал 15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92498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4"/>
          <p:cNvSpPr>
            <a:spLocks noGrp="1"/>
          </p:cNvSpPr>
          <p:nvPr>
            <p:ph type="pic" sz="quarter" idx="12" hasCustomPrompt="1"/>
          </p:nvPr>
        </p:nvSpPr>
        <p:spPr>
          <a:xfrm>
            <a:off x="4862077" y="1790707"/>
            <a:ext cx="3447973" cy="4362451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и вставьте нужную</a:t>
            </a:r>
            <a:r>
              <a:rPr lang="en-US" dirty="0" smtClean="0"/>
              <a:t> </a:t>
            </a:r>
            <a:r>
              <a:rPr lang="ru-RU" dirty="0" smtClean="0"/>
              <a:t>картинку 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3"/>
          </p:nvPr>
        </p:nvSpPr>
        <p:spPr>
          <a:xfrm>
            <a:off x="647699" y="1808263"/>
            <a:ext cx="4047957" cy="434488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па 17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9" name="Овал 18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Прямая соединительная линия 19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Овал 20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26300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647699" y="2267101"/>
            <a:ext cx="7662351" cy="3955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059543" y="258971"/>
            <a:ext cx="6747329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Для чего нужен код</a:t>
            </a:r>
            <a:r>
              <a:rPr lang="en-US" dirty="0" smtClean="0"/>
              <a:t>/</a:t>
            </a:r>
            <a:r>
              <a:rPr lang="ru-RU" dirty="0" smtClean="0"/>
              <a:t>формула?</a:t>
            </a:r>
            <a:br>
              <a:rPr lang="ru-RU" dirty="0" smtClean="0"/>
            </a:br>
            <a:r>
              <a:rPr lang="ru-RU" dirty="0" smtClean="0"/>
              <a:t>Укажите назначение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47699" y="1474442"/>
            <a:ext cx="7662351" cy="61141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17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450839" indent="-450839">
              <a:lnSpc>
                <a:spcPct val="80000"/>
              </a:lnSpc>
              <a:spcBef>
                <a:spcPts val="40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  <a:defRPr sz="1400" b="0" baseline="0">
                <a:latin typeface="PT Mono" panose="02060509020205020204" pitchFamily="49" charset="-52"/>
                <a:ea typeface="PT Mono" panose="02060509020205020204" pitchFamily="49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Строки под код</a:t>
            </a:r>
          </a:p>
          <a:p>
            <a:pPr lvl="0"/>
            <a:r>
              <a:rPr lang="ru-RU" dirty="0" smtClean="0"/>
              <a:t>Мы подготовили основные цвета для выделения в коде – </a:t>
            </a:r>
            <a:br>
              <a:rPr lang="ru-RU" dirty="0" smtClean="0"/>
            </a:br>
            <a:r>
              <a:rPr lang="ru-RU" dirty="0" smtClean="0"/>
              <a:t>просто зайдите в настройки выбора цвета текста</a:t>
            </a:r>
          </a:p>
          <a:p>
            <a:pPr lvl="0"/>
            <a:endParaRPr lang="ru-RU" dirty="0" smtClean="0"/>
          </a:p>
        </p:txBody>
      </p:sp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3" cstate="print">
            <a:biLevel thresh="75000"/>
          </a:blip>
          <a:stretch>
            <a:fillRect/>
          </a:stretch>
        </p:blipFill>
        <p:spPr>
          <a:xfrm>
            <a:off x="332852" y="414128"/>
            <a:ext cx="610643" cy="558672"/>
          </a:xfrm>
          <a:prstGeom prst="rect">
            <a:avLst/>
          </a:prstGeom>
        </p:spPr>
      </p:pic>
      <p:sp>
        <p:nvSpPr>
          <p:cNvPr id="13" name="Овал 12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2609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Прямоугольник 2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880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83" r:id="rId3"/>
    <p:sldLayoutId id="2147483684" r:id="rId4"/>
    <p:sldLayoutId id="2147483685" r:id="rId5"/>
    <p:sldLayoutId id="2147483687" r:id="rId6"/>
    <p:sldLayoutId id="2147483666" r:id="rId7"/>
    <p:sldLayoutId id="2147483688" r:id="rId8"/>
    <p:sldLayoutId id="2147483689" r:id="rId9"/>
    <p:sldLayoutId id="2147483690" r:id="rId10"/>
    <p:sldLayoutId id="2147483691" r:id="rId11"/>
    <p:sldLayoutId id="2147483682" r:id="rId12"/>
    <p:sldLayoutId id="2147483681" r:id="rId13"/>
    <p:sldLayoutId id="2147483692" r:id="rId14"/>
    <p:sldLayoutId id="2147483686" r:id="rId15"/>
    <p:sldLayoutId id="2147483693" r:id="rId16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nginx.org/ru/docs/beginners_guide.html" TargetMode="External"/><Relationship Id="rId2" Type="http://schemas.openxmlformats.org/officeDocument/2006/relationships/hyperlink" Target="https://docs.djangoproject.com/en/1.7/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gunicorn-docs.readthedocs.org/en/latest/run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Интернет приложений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Сергей </a:t>
            </a:r>
            <a:r>
              <a:rPr lang="ru-RU" dirty="0" err="1" smtClean="0"/>
              <a:t>Лихобабин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ru-RU" dirty="0" smtClean="0"/>
              <a:t>№</a:t>
            </a:r>
            <a:r>
              <a:rPr lang="en-US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78312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Веб-сервера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5" name="Рисунок 4" descr="web server sha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3132" y="2048313"/>
            <a:ext cx="7135221" cy="345805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На процессах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На </a:t>
            </a:r>
            <a:r>
              <a:rPr lang="ru-RU" sz="3200" dirty="0" err="1" smtClean="0"/>
              <a:t>тредах</a:t>
            </a:r>
            <a:endParaRPr lang="ru-RU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Асинхронные</a:t>
            </a:r>
            <a:endParaRPr lang="ru-RU" sz="320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11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История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Основные характеристики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Варианты использования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8" name="Рисунок 7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39771" y="1595401"/>
            <a:ext cx="3991428" cy="2447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Nginx</a:t>
            </a:r>
            <a:endParaRPr lang="ru-RU" dirty="0"/>
          </a:p>
        </p:txBody>
      </p:sp>
      <p:pic>
        <p:nvPicPr>
          <p:cNvPr id="6" name="Рисунок 5" descr="2000px-Nginx_logo.svg.png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/>
          <a:stretch>
            <a:fillRect/>
          </a:stretch>
        </p:blipFill>
        <p:spPr>
          <a:xfrm>
            <a:off x="4483254" y="1910543"/>
            <a:ext cx="3717318" cy="77506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История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Основные характеристики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Варианты </a:t>
            </a:r>
            <a:r>
              <a:rPr lang="ru-RU" dirty="0" smtClean="0"/>
              <a:t>использования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13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Собственные веб-сервера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 smtClean="0"/>
              <a:t>Зачем это может быть нужно?</a:t>
            </a: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14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Конфигурация </a:t>
            </a:r>
            <a:r>
              <a:rPr lang="ru-RU" dirty="0" err="1" smtClean="0"/>
              <a:t>веб-серверов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Иерархическая структура конфигурации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Возможность вложенных конфигураций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ru-RU" dirty="0" smtClean="0"/>
              <a:t>Подключаемые модули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15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</a:t>
            </a:r>
            <a:r>
              <a:rPr lang="ru-RU" dirty="0" smtClean="0"/>
              <a:t>одули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sz="3200" dirty="0" smtClean="0"/>
              <a:t> Максимальное упрощение базовой поставки сервера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 smtClean="0"/>
              <a:t> Возможность добавлять функционал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16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Keepalive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Timeout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Зачем нужен </a:t>
            </a:r>
            <a:r>
              <a:rPr lang="en-US" sz="3200" dirty="0" err="1" smtClean="0"/>
              <a:t>keepalive</a:t>
            </a:r>
            <a:r>
              <a:rPr lang="en-US" sz="3200" dirty="0" smtClean="0"/>
              <a:t>?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Виды таймаутов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17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ru-RU" dirty="0" err="1" smtClean="0"/>
              <a:t>фаилами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Document root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Alias/Rewrite</a:t>
            </a:r>
            <a:endParaRPr lang="ru-RU" sz="3200" dirty="0" smtClean="0"/>
          </a:p>
          <a:p>
            <a:pPr>
              <a:buFont typeface="Arial" pitchFamily="34" charset="0"/>
              <a:buChar char="•"/>
            </a:pPr>
            <a:r>
              <a:rPr lang="ru-RU" sz="3200" dirty="0" smtClean="0"/>
              <a:t> Кэширование</a:t>
            </a:r>
            <a:endParaRPr lang="ru-RU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MIME-type</a:t>
            </a:r>
            <a:endParaRPr lang="ru-RU" sz="3200" dirty="0" smtClean="0"/>
          </a:p>
          <a:p>
            <a:pPr>
              <a:buFont typeface="Arial" pitchFamily="34" charset="0"/>
              <a:buChar char="•"/>
            </a:pP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18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Логирование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sz="3200" dirty="0" smtClean="0"/>
              <a:t> Формат логов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 smtClean="0"/>
              <a:t> Уровни </a:t>
            </a:r>
            <a:r>
              <a:rPr lang="ru-RU" sz="3200" dirty="0" err="1" smtClean="0"/>
              <a:t>логирования</a:t>
            </a:r>
            <a:endParaRPr lang="ru-RU" sz="3200" dirty="0" smtClean="0"/>
          </a:p>
          <a:p>
            <a:pPr>
              <a:buFont typeface="Arial" pitchFamily="34" charset="0"/>
              <a:buChar char="•"/>
            </a:pPr>
            <a:r>
              <a:rPr lang="ru-RU" sz="3200" dirty="0" smtClean="0"/>
              <a:t> Агрегация логов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19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и веб-сервера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sz="3200" dirty="0" smtClean="0"/>
              <a:t> </a:t>
            </a:r>
            <a:r>
              <a:rPr lang="ru-RU" sz="3200" dirty="0" err="1" smtClean="0"/>
              <a:t>Unix</a:t>
            </a:r>
            <a:r>
              <a:rPr lang="ru-RU" sz="3200" dirty="0" smtClean="0"/>
              <a:t>: командная строка, отладка, демоны, </a:t>
            </a:r>
            <a:r>
              <a:rPr lang="ru-RU" sz="3200" dirty="0" smtClean="0"/>
              <a:t>пакеты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 smtClean="0"/>
              <a:t> Веб-сервера</a:t>
            </a:r>
            <a:r>
              <a:rPr lang="ru-RU" sz="3200" dirty="0" smtClean="0"/>
              <a:t>: разница между ними и их устройство </a:t>
            </a:r>
            <a:endParaRPr lang="ru-RU" sz="3200" dirty="0" smtClean="0"/>
          </a:p>
          <a:p>
            <a:pPr>
              <a:buFont typeface="Arial" pitchFamily="34" charset="0"/>
              <a:buChar char="•"/>
            </a:pPr>
            <a:r>
              <a:rPr lang="ru-RU" sz="3200" dirty="0" smtClean="0"/>
              <a:t> </a:t>
            </a:r>
            <a:r>
              <a:rPr lang="ru-RU" sz="3200" dirty="0" smtClean="0"/>
              <a:t>ЯП </a:t>
            </a:r>
            <a:r>
              <a:rPr lang="ru-RU" sz="3200" dirty="0" smtClean="0"/>
              <a:t>для </a:t>
            </a:r>
            <a:r>
              <a:rPr lang="ru-RU" sz="3200" dirty="0" err="1" smtClean="0"/>
              <a:t>веба</a:t>
            </a:r>
            <a:r>
              <a:rPr lang="ru-RU" sz="3200" dirty="0" smtClean="0"/>
              <a:t> и их экосистемы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Авторизация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sz="3200" dirty="0" smtClean="0"/>
              <a:t> </a:t>
            </a:r>
            <a:r>
              <a:rPr lang="en-US" sz="3200" dirty="0" smtClean="0"/>
              <a:t>Basic http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 smtClean="0"/>
              <a:t> Обращение к </a:t>
            </a:r>
            <a:r>
              <a:rPr lang="ru-RU" sz="3200" dirty="0" err="1" smtClean="0"/>
              <a:t>бэкенду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20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 приложений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sz="3200" dirty="0" smtClean="0"/>
              <a:t> </a:t>
            </a:r>
            <a:r>
              <a:rPr lang="en-US" sz="3200" dirty="0" smtClean="0"/>
              <a:t>CGI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 smtClean="0"/>
              <a:t> </a:t>
            </a:r>
            <a:r>
              <a:rPr lang="en-US" sz="3200" dirty="0" smtClean="0"/>
              <a:t>WSGI</a:t>
            </a:r>
            <a:endParaRPr lang="ru-RU" sz="3200" dirty="0" smtClean="0"/>
          </a:p>
          <a:p>
            <a:pPr>
              <a:buFont typeface="Arial" pitchFamily="34" charset="0"/>
              <a:buChar char="•"/>
            </a:pPr>
            <a:endParaRPr lang="ru-RU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mod_python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uWSG</a:t>
            </a:r>
            <a:r>
              <a:rPr lang="en-US" sz="3200" dirty="0" err="1" smtClean="0"/>
              <a:t>I</a:t>
            </a:r>
            <a:endParaRPr lang="en-US" sz="320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21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Проксирование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sz="3200" dirty="0" smtClean="0"/>
              <a:t> Настройки таймаутов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 smtClean="0"/>
              <a:t> Резервирование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 smtClean="0"/>
              <a:t> Балансировка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 smtClean="0"/>
              <a:t> </a:t>
            </a:r>
            <a:r>
              <a:rPr lang="en-US" sz="3200" dirty="0" smtClean="0"/>
              <a:t>Sticky </a:t>
            </a:r>
            <a:r>
              <a:rPr lang="ru-RU" sz="3200" dirty="0" smtClean="0"/>
              <a:t>сессии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22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Виртуальные хосты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 smtClean="0"/>
              <a:t>Множество приложений на одном сервере и за одним </a:t>
            </a:r>
            <a:r>
              <a:rPr lang="ru-RU" sz="3200" dirty="0" err="1" smtClean="0"/>
              <a:t>веб-сервером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23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на запрос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Размер запроса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Заголовки запроса</a:t>
            </a:r>
            <a:endParaRPr lang="ru-RU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Размер заголовков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Ограничение на количество запросов</a:t>
            </a:r>
            <a:endParaRPr lang="ru-RU" sz="320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24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25</a:t>
            </a:fld>
            <a:endParaRPr lang="ru-RU" dirty="0"/>
          </a:p>
        </p:txBody>
      </p:sp>
      <p:pic>
        <p:nvPicPr>
          <p:cNvPr id="5" name="Рисунок 4" descr="hel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12043" y="1438631"/>
            <a:ext cx="4650014" cy="4650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Языки </a:t>
            </a:r>
            <a:r>
              <a:rPr lang="ru-RU" dirty="0" err="1" smtClean="0"/>
              <a:t>веб-разработки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Python</a:t>
            </a:r>
            <a:endParaRPr lang="ru-RU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Perl</a:t>
            </a:r>
            <a:endParaRPr lang="ru-RU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PHP</a:t>
            </a:r>
            <a:endParaRPr lang="ru-RU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Ruby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26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Экосистемы языков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sz="3200" dirty="0" smtClean="0"/>
              <a:t> Пакетные менеджеры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 smtClean="0"/>
              <a:t> Фреймворки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27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200" dirty="0" smtClean="0"/>
              <a:t>Настроить базовый </a:t>
            </a:r>
            <a:r>
              <a:rPr lang="en-US" sz="3200" dirty="0" smtClean="0"/>
              <a:t>Django </a:t>
            </a:r>
            <a:r>
              <a:rPr lang="ru-RU" sz="3200" dirty="0" smtClean="0"/>
              <a:t>проект</a:t>
            </a:r>
            <a:r>
              <a:rPr lang="en-US" sz="3200" dirty="0" smtClean="0"/>
              <a:t> </a:t>
            </a:r>
            <a:r>
              <a:rPr lang="ru-RU" sz="3200" dirty="0" smtClean="0"/>
              <a:t>под </a:t>
            </a:r>
            <a:r>
              <a:rPr lang="en-US" sz="3200" dirty="0" err="1" smtClean="0"/>
              <a:t>gunicorn</a:t>
            </a:r>
            <a:r>
              <a:rPr lang="ru-RU" sz="3200" dirty="0" smtClean="0"/>
              <a:t> и проксирование через </a:t>
            </a:r>
            <a:r>
              <a:rPr lang="en-US" sz="3200" dirty="0" smtClean="0"/>
              <a:t>Nginx</a:t>
            </a:r>
          </a:p>
          <a:p>
            <a:endParaRPr lang="ru-RU" dirty="0" smtClean="0"/>
          </a:p>
          <a:p>
            <a:pPr>
              <a:buNone/>
            </a:pPr>
            <a:r>
              <a:rPr lang="ru-RU" dirty="0" smtClean="0"/>
              <a:t>Полезные ссылки</a:t>
            </a:r>
          </a:p>
          <a:p>
            <a:pPr>
              <a:buNone/>
            </a:pPr>
            <a:r>
              <a:rPr lang="en-US" sz="1800" dirty="0" smtClean="0">
                <a:hlinkClick r:id="rId2"/>
              </a:rPr>
              <a:t>https://docs.djangoproject.com/en/1.7</a:t>
            </a:r>
            <a:r>
              <a:rPr lang="en-US" sz="1800" dirty="0" smtClean="0">
                <a:hlinkClick r:id="rId2"/>
              </a:rPr>
              <a:t>/</a:t>
            </a:r>
            <a:endParaRPr lang="ru-RU" sz="1800" dirty="0" smtClean="0"/>
          </a:p>
          <a:p>
            <a:pPr>
              <a:buNone/>
            </a:pPr>
            <a:r>
              <a:rPr lang="en-US" sz="1800" dirty="0" smtClean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nginx.org/ru/docs/beginners_guide.html</a:t>
            </a:r>
            <a:endParaRPr lang="ru-RU" sz="1800" dirty="0" smtClean="0"/>
          </a:p>
          <a:p>
            <a:pPr>
              <a:buNone/>
            </a:pPr>
            <a:r>
              <a:rPr lang="en-US" sz="1800" dirty="0" smtClean="0">
                <a:hlinkClick r:id="rId4"/>
              </a:rPr>
              <a:t>http://gunicorn-docs.readthedocs.org/en/latest/run.html#django</a:t>
            </a:r>
            <a:endParaRPr lang="ru-RU" sz="1800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28 марта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28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Сергей </a:t>
            </a:r>
            <a:r>
              <a:rPr lang="ru-RU" dirty="0" err="1" smtClean="0"/>
              <a:t>Лихобабин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s.lihobabin@corp.mail.ru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25669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командной строки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cp</a:t>
            </a:r>
            <a:r>
              <a:rPr lang="en-US" dirty="0" smtClean="0"/>
              <a:t>, </a:t>
            </a:r>
            <a:r>
              <a:rPr lang="en-US" dirty="0" err="1" smtClean="0"/>
              <a:t>mv</a:t>
            </a:r>
            <a:r>
              <a:rPr lang="en-US" dirty="0" smtClean="0"/>
              <a:t>, … 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“|” 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grep</a:t>
            </a:r>
            <a:r>
              <a:rPr lang="en-US" dirty="0" smtClean="0"/>
              <a:t> 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cut, sort, </a:t>
            </a:r>
            <a:r>
              <a:rPr lang="en-US" dirty="0" err="1" smtClean="0"/>
              <a:t>uniq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awk</a:t>
            </a:r>
            <a:r>
              <a:rPr lang="en-US" dirty="0" smtClean="0"/>
              <a:t>, </a:t>
            </a:r>
            <a:r>
              <a:rPr lang="en-US" dirty="0" err="1" smtClean="0"/>
              <a:t>perl</a:t>
            </a:r>
            <a:r>
              <a:rPr lang="en-US" dirty="0" smtClean="0"/>
              <a:t> –ne 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xargs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переменные окружения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команд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–r “Error found”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logdir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awk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‘{print $4}’ | sort |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uniq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–c | sort –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| head -10 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Командная строка 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awk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–F ‘;’ ‘{print $1” “$6}’ log | sort –u |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awk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‘{print $1}’ | sort |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uniq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–c | sort –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tail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-10000 log |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“attack” |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awk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‘{print $1}’ |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xargs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block.sh 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отладки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sz="3600" dirty="0" smtClean="0"/>
              <a:t> </a:t>
            </a:r>
            <a:r>
              <a:rPr lang="en-US" sz="3600" dirty="0" err="1" smtClean="0"/>
              <a:t>ps</a:t>
            </a:r>
            <a:r>
              <a:rPr lang="en-US" sz="3600" dirty="0" smtClean="0"/>
              <a:t>, top, </a:t>
            </a:r>
            <a:r>
              <a:rPr lang="en-US" sz="3600" dirty="0" err="1" smtClean="0"/>
              <a:t>iostat</a:t>
            </a:r>
            <a:r>
              <a:rPr lang="en-US" sz="3600" dirty="0" smtClean="0"/>
              <a:t> </a:t>
            </a:r>
            <a:endParaRPr lang="ru-RU" sz="3600" dirty="0" smtClean="0"/>
          </a:p>
          <a:p>
            <a:pPr>
              <a:buFont typeface="Arial" pitchFamily="34" charset="0"/>
              <a:buChar char="•"/>
            </a:pPr>
            <a:r>
              <a:rPr lang="ru-RU" sz="3600" dirty="0" smtClean="0"/>
              <a:t> </a:t>
            </a:r>
            <a:r>
              <a:rPr lang="en-US" sz="3600" dirty="0" err="1" smtClean="0"/>
              <a:t>lsof</a:t>
            </a:r>
            <a:r>
              <a:rPr lang="en-US" sz="3600" dirty="0" smtClean="0"/>
              <a:t>, </a:t>
            </a:r>
            <a:r>
              <a:rPr lang="en-US" sz="3600" dirty="0" err="1" smtClean="0"/>
              <a:t>netstat</a:t>
            </a:r>
            <a:r>
              <a:rPr lang="en-US" sz="3600" dirty="0" smtClean="0"/>
              <a:t> </a:t>
            </a:r>
            <a:endParaRPr lang="ru-RU" sz="3600" dirty="0" smtClean="0"/>
          </a:p>
          <a:p>
            <a:pPr>
              <a:buFont typeface="Arial" pitchFamily="34" charset="0"/>
              <a:buChar char="•"/>
            </a:pPr>
            <a:r>
              <a:rPr lang="ru-RU" sz="3600" dirty="0" smtClean="0"/>
              <a:t> </a:t>
            </a:r>
            <a:r>
              <a:rPr lang="en-US" sz="3600" dirty="0" err="1" smtClean="0"/>
              <a:t>strace</a:t>
            </a:r>
            <a:r>
              <a:rPr lang="en-US" sz="3600" dirty="0" smtClean="0"/>
              <a:t>, </a:t>
            </a:r>
            <a:r>
              <a:rPr lang="en-US" sz="3600" dirty="0" err="1" smtClean="0"/>
              <a:t>gdb</a:t>
            </a:r>
            <a:r>
              <a:rPr lang="en-US" sz="3600" dirty="0" smtClean="0"/>
              <a:t> </a:t>
            </a:r>
            <a:endParaRPr lang="ru-RU" sz="3600" dirty="0" smtClean="0"/>
          </a:p>
          <a:p>
            <a:pPr>
              <a:buFont typeface="Arial" pitchFamily="34" charset="0"/>
              <a:buChar char="•"/>
            </a:pPr>
            <a:r>
              <a:rPr lang="ru-RU" sz="3600" dirty="0" smtClean="0"/>
              <a:t> </a:t>
            </a:r>
            <a:r>
              <a:rPr lang="en-US" sz="3600" dirty="0" smtClean="0"/>
              <a:t>tail </a:t>
            </a:r>
            <a:r>
              <a:rPr lang="en-US" sz="3600" dirty="0" smtClean="0"/>
              <a:t>–f</a:t>
            </a:r>
            <a:endParaRPr lang="ru-RU" sz="3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Отладка сетевых взаимодействий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DNS </a:t>
            </a:r>
            <a:r>
              <a:rPr lang="ru-RU" sz="3200" dirty="0" err="1" smtClean="0"/>
              <a:t>резолвинг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firewall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err="1" smtClean="0"/>
              <a:t>роутинг</a:t>
            </a:r>
            <a:endParaRPr lang="ru-RU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tcpdump</a:t>
            </a:r>
            <a:endParaRPr lang="en-US" sz="320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нового софта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Сборка из </a:t>
            </a:r>
            <a:r>
              <a:rPr lang="ru-RU" sz="3200" dirty="0" err="1" smtClean="0"/>
              <a:t>исходников</a:t>
            </a:r>
            <a:endParaRPr lang="ru-RU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Конфигурационный софт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Пакеты</a:t>
            </a:r>
            <a:endParaRPr lang="en-US" sz="320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Предназначение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Init-</a:t>
            </a:r>
            <a:r>
              <a:rPr lang="ru-RU" sz="3200" dirty="0" err="1" smtClean="0"/>
              <a:t>скрипты</a:t>
            </a:r>
            <a:r>
              <a:rPr lang="ru-RU" sz="3200" dirty="0" smtClean="0"/>
              <a:t>, </a:t>
            </a:r>
            <a:r>
              <a:rPr lang="en-US" sz="3200" dirty="0" err="1" smtClean="0"/>
              <a:t>pid</a:t>
            </a:r>
            <a:r>
              <a:rPr lang="en-US" sz="3200" dirty="0" smtClean="0"/>
              <a:t>-</a:t>
            </a:r>
            <a:r>
              <a:rPr lang="ru-RU" sz="3200" dirty="0" smtClean="0"/>
              <a:t>файлы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Конфигурация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err="1" smtClean="0"/>
              <a:t>Логи</a:t>
            </a:r>
            <a:endParaRPr lang="ru-RU" sz="3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5" name="Рисунок 4" descr="help.pn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2012043" y="1438631"/>
            <a:ext cx="4650014" cy="4650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Техносфер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A6C1"/>
      </a:accent1>
      <a:accent2>
        <a:srgbClr val="23A881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563C1"/>
      </a:hlink>
      <a:folHlink>
        <a:srgbClr val="954F72"/>
      </a:folHlink>
    </a:clrScheme>
    <a:fontScheme name="Техносфера">
      <a:majorFont>
        <a:latin typeface="HelveticaCyr"/>
        <a:ea typeface=""/>
        <a:cs typeface=""/>
      </a:majorFont>
      <a:minorFont>
        <a:latin typeface="HelveticaCyr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Презентация1" id="{734C743B-C13B-4130-A6B5-F51F1B41A977}" vid="{D0034E24-6CBF-4358-B4A9-98A0B7420AB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406</Words>
  <Application>Microsoft Office PowerPoint</Application>
  <PresentationFormat>Экран (4:3)</PresentationFormat>
  <Paragraphs>140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Тема Office</vt:lpstr>
      <vt:lpstr>Разработка Интернет приложений</vt:lpstr>
      <vt:lpstr>Инструменты и веб-сервера</vt:lpstr>
      <vt:lpstr>Инструменты командной строки</vt:lpstr>
      <vt:lpstr>Примеры команд</vt:lpstr>
      <vt:lpstr>Инструменты отладки</vt:lpstr>
      <vt:lpstr>Отладка сетевых взаимодействий</vt:lpstr>
      <vt:lpstr>Установка нового софта</vt:lpstr>
      <vt:lpstr>Демоны</vt:lpstr>
      <vt:lpstr>Вопросы</vt:lpstr>
      <vt:lpstr>Веб-сервера</vt:lpstr>
      <vt:lpstr>Архитектура</vt:lpstr>
      <vt:lpstr>Apache</vt:lpstr>
      <vt:lpstr>Nginx</vt:lpstr>
      <vt:lpstr>Собственные веб-сервера</vt:lpstr>
      <vt:lpstr>Конфигурация веб-серверов</vt:lpstr>
      <vt:lpstr>Модули</vt:lpstr>
      <vt:lpstr>Keepalive и Timeout</vt:lpstr>
      <vt:lpstr>Работа с фаилами</vt:lpstr>
      <vt:lpstr>Логирование</vt:lpstr>
      <vt:lpstr>Авторизация</vt:lpstr>
      <vt:lpstr>Запуск приложений</vt:lpstr>
      <vt:lpstr>Проксирование</vt:lpstr>
      <vt:lpstr>Виртуальные хосты</vt:lpstr>
      <vt:lpstr>Ограничения на запрос</vt:lpstr>
      <vt:lpstr>Вопросы</vt:lpstr>
      <vt:lpstr>Языки веб-разработки</vt:lpstr>
      <vt:lpstr>Экосистемы языков</vt:lpstr>
      <vt:lpstr>Слайд 28</vt:lpstr>
      <vt:lpstr>Слайд 29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Grey</dc:creator>
  <cp:lastModifiedBy>Sergey</cp:lastModifiedBy>
  <cp:revision>28</cp:revision>
  <dcterms:created xsi:type="dcterms:W3CDTF">2015-02-12T06:43:08Z</dcterms:created>
  <dcterms:modified xsi:type="dcterms:W3CDTF">2015-03-14T08:45:20Z</dcterms:modified>
</cp:coreProperties>
</file>