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4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rgey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C4CF"/>
    <a:srgbClr val="F1F1F1"/>
    <a:srgbClr val="6B52A2"/>
    <a:srgbClr val="3953A4"/>
    <a:srgbClr val="F58020"/>
    <a:srgbClr val="0F8140"/>
    <a:srgbClr val="1E497D"/>
    <a:srgbClr val="23A881"/>
    <a:srgbClr val="4BA6C1"/>
    <a:srgbClr val="87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2904" y="-15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6D69E-4903-4E56-9A02-7589C40F1CB4}" type="datetimeFigureOut">
              <a:rPr lang="ru-RU" smtClean="0"/>
              <a:pPr/>
              <a:t>04.04.15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7085C-9A0A-4B0A-A07E-AE2BA6573D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820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9BDBE-4875-4168-9F83-C285ECB28F2D}" type="datetimeFigureOut">
              <a:rPr lang="ru-RU" smtClean="0"/>
              <a:pPr/>
              <a:t>04.04.15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1DDD-3AC9-405B-99CF-ABB983FC7E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3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59544" y="4056709"/>
            <a:ext cx="7766404" cy="1788486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название своего предмета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6191689" y="6289355"/>
            <a:ext cx="2634258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Как вас зовут?</a:t>
            </a:r>
            <a:endParaRPr lang="ru-RU" dirty="0"/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6745935" y="3445090"/>
            <a:ext cx="2080012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531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Занятие 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57385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люсы и мину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3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Здесь вы можете указать преимущества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93167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4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А здесь поговорить про недостатки</a:t>
            </a:r>
          </a:p>
        </p:txBody>
      </p:sp>
      <p:cxnSp>
        <p:nvCxnSpPr>
          <p:cNvPr id="16" name="Прямая соединительная линия 15"/>
          <p:cNvCxnSpPr/>
          <p:nvPr userDrawn="1"/>
        </p:nvCxnSpPr>
        <p:spPr>
          <a:xfrm>
            <a:off x="4324117" y="1596571"/>
            <a:ext cx="0" cy="4533463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1962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2"/>
          <p:cNvSpPr>
            <a:spLocks noGrp="1"/>
          </p:cNvSpPr>
          <p:nvPr>
            <p:ph sz="quarter" idx="14"/>
          </p:nvPr>
        </p:nvSpPr>
        <p:spPr>
          <a:xfrm>
            <a:off x="625975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8" name="Объект 2"/>
          <p:cNvSpPr>
            <a:spLocks noGrp="1"/>
          </p:cNvSpPr>
          <p:nvPr>
            <p:ph sz="quarter" idx="15"/>
          </p:nvPr>
        </p:nvSpPr>
        <p:spPr>
          <a:xfrm>
            <a:off x="4554397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5980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10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2" name="Овал 11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Овал 13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5470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Овал 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Группа 6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8" name="Овал 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Овал 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50916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машнее зад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0" y="1582444"/>
            <a:ext cx="7527727" cy="3221785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dirty="0" smtClean="0"/>
              <a:t>Не забывайте давать ссылки на полезные материалы, которые помогут студентам в выполнении заданий</a:t>
            </a:r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Домашнее задание</a:t>
            </a:r>
            <a:r>
              <a:rPr lang="en-US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 </a:t>
            </a: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№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4131177" y="427624"/>
            <a:ext cx="1406022" cy="4766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4000" b="1" baseline="0">
                <a:solidFill>
                  <a:schemeClr val="accent1"/>
                </a:solidFill>
                <a:latin typeface="PF Isotext Pro" panose="02000500000000020004" pitchFamily="2" charset="0"/>
              </a:defRPr>
            </a:lvl1pPr>
          </a:lstStyle>
          <a:p>
            <a:pPr lvl="0"/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11460" y="5001268"/>
            <a:ext cx="191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Срок сдачи</a:t>
            </a:r>
            <a:endParaRPr lang="ru-RU" sz="1400" dirty="0">
              <a:latin typeface="+mn-lt"/>
            </a:endParaRP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5449050"/>
            <a:ext cx="3397791" cy="51935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Font typeface="Wingdings" panose="05000000000000000000" pitchFamily="2" charset="2"/>
              <a:buNone/>
              <a:defRPr sz="2200" b="0" i="1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дату</a:t>
            </a:r>
          </a:p>
        </p:txBody>
      </p:sp>
      <p:sp>
        <p:nvSpPr>
          <p:cNvPr id="14" name="Овал 1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7" name="Овал 1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108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 userDrawn="1"/>
        </p:nvSpPr>
        <p:spPr>
          <a:xfrm>
            <a:off x="0" y="4895850"/>
            <a:ext cx="9144000" cy="1962150"/>
          </a:xfrm>
          <a:prstGeom prst="rect">
            <a:avLst/>
          </a:prstGeom>
          <a:solidFill>
            <a:srgbClr val="F1F1F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1639484" y="5122769"/>
            <a:ext cx="5865033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Напишите ваше имя</a:t>
            </a:r>
            <a:endParaRPr lang="ru-RU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843313" y="2709966"/>
            <a:ext cx="7026176" cy="1885458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377">
              <a:lnSpc>
                <a:spcPct val="90000"/>
              </a:lnSpc>
              <a:spcBef>
                <a:spcPct val="0"/>
              </a:spcBef>
              <a:buNone/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  <a:ea typeface="+mj-ea"/>
                <a:cs typeface="+mj-cs"/>
              </a:defRPr>
            </a:lvl1pPr>
          </a:lstStyle>
          <a:p>
            <a:pPr lvl="0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sp>
        <p:nvSpPr>
          <p:cNvPr id="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1639484" y="5740358"/>
            <a:ext cx="5865033" cy="9920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Укажите свои контакты</a:t>
            </a:r>
            <a:endParaRPr lang="ru-RU" dirty="0"/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4856094"/>
            <a:ext cx="9144000" cy="71439"/>
          </a:xfrm>
          <a:prstGeom prst="rect">
            <a:avLst/>
          </a:prstGeom>
          <a:solidFill>
            <a:srgbClr val="9FC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2656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яснения к шаблон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Пояснения к шаблону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25972" y="1593014"/>
            <a:ext cx="3350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В вашем распоряжении </a:t>
            </a:r>
          </a:p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есть следующие слайды: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772" y="2297117"/>
            <a:ext cx="432162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ru-RU" sz="1700" b="0" dirty="0" smtClean="0"/>
              <a:t>Титульный слайд</a:t>
            </a:r>
          </a:p>
          <a:p>
            <a:pPr marL="342891" marR="0" indent="-34289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700" b="0" dirty="0" smtClean="0"/>
              <a:t>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Содержание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Терминология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Цитата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подзаголовок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текст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Плюсы и минусы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Два вертикальных объекта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Только заголовок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Пустой слайд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Домашнее задание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Контакты</a:t>
            </a:r>
          </a:p>
          <a:p>
            <a:pPr marL="342891" indent="-342891">
              <a:buAutoNum type="arabicPeriod"/>
            </a:pPr>
            <a:endParaRPr lang="ru-RU" sz="1700" b="0" dirty="0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>
            <a:off x="4585374" y="1596571"/>
            <a:ext cx="0" cy="4796078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867097" y="1593014"/>
            <a:ext cx="3510141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kumimoji="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ru-RU" sz="1600" dirty="0" smtClean="0"/>
              <a:t>Для акцентов в коде и тексте </a:t>
            </a:r>
            <a:br>
              <a:rPr lang="ru-RU" sz="1600" dirty="0" smtClean="0"/>
            </a:br>
            <a:r>
              <a:rPr lang="ru-RU" sz="1600" dirty="0" smtClean="0"/>
              <a:t>на слайдах в настройках цвета </a:t>
            </a:r>
            <a:br>
              <a:rPr lang="ru-RU" sz="1600" dirty="0" smtClean="0"/>
            </a:br>
            <a:r>
              <a:rPr lang="ru-RU" sz="1600" dirty="0" smtClean="0"/>
              <a:t>у вас есть готовая палитра:</a:t>
            </a:r>
            <a:endParaRPr lang="ru-RU" sz="16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867097" y="3300262"/>
            <a:ext cx="37031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Используйте готовый набор </a:t>
            </a:r>
            <a:r>
              <a:rPr kumimoji="0" lang="ru-RU" sz="1600" b="1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иконок</a:t>
            </a:r>
            <a:r>
              <a:rPr lang="ru-RU" sz="1600" b="1" dirty="0" smtClean="0"/>
              <a:t> и элементов для создания ориентиров на слайде:</a:t>
            </a:r>
            <a:endParaRPr lang="ru-RU" sz="1600" b="1" dirty="0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4978398" y="2598057"/>
            <a:ext cx="3377415" cy="420914"/>
            <a:chOff x="4978399" y="2598057"/>
            <a:chExt cx="2562184" cy="319315"/>
          </a:xfrm>
        </p:grpSpPr>
        <p:sp>
          <p:nvSpPr>
            <p:cNvPr id="6" name="Прямоугольник 5"/>
            <p:cNvSpPr/>
            <p:nvPr userDrawn="1"/>
          </p:nvSpPr>
          <p:spPr>
            <a:xfrm>
              <a:off x="4978399" y="2598057"/>
              <a:ext cx="319315" cy="3193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 userDrawn="1"/>
          </p:nvSpPr>
          <p:spPr>
            <a:xfrm>
              <a:off x="5427201" y="2598057"/>
              <a:ext cx="319315" cy="3193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 userDrawn="1"/>
          </p:nvSpPr>
          <p:spPr>
            <a:xfrm>
              <a:off x="5876003" y="2598057"/>
              <a:ext cx="319315" cy="3193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 userDrawn="1"/>
          </p:nvSpPr>
          <p:spPr>
            <a:xfrm>
              <a:off x="6324805" y="2598057"/>
              <a:ext cx="319315" cy="3193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 userDrawn="1"/>
          </p:nvSpPr>
          <p:spPr>
            <a:xfrm>
              <a:off x="6772466" y="2598057"/>
              <a:ext cx="319315" cy="3193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 userDrawn="1"/>
          </p:nvSpPr>
          <p:spPr>
            <a:xfrm>
              <a:off x="7221268" y="2598057"/>
              <a:ext cx="319315" cy="3193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4" name="Овал 2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Группа 2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27" name="Овал 2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27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Овал 28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1" name="Рисунок 3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997448" y="4400921"/>
            <a:ext cx="3535579" cy="179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929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611460" y="1582444"/>
            <a:ext cx="7527727" cy="460064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Овал 14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6604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 baseline="0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здесь тему вашего занятия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11461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+mj-lt"/>
              <a:buAutoNum type="arabicPeriod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Содержание презентации помогает в дальнейшей навигации по материалу. Просто укажите основные темы, которые вы хотели бы разобрать со студентами.</a:t>
            </a:r>
          </a:p>
          <a:p>
            <a:pPr lvl="0"/>
            <a:endParaRPr lang="ru-RU" dirty="0" smtClean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9846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рминолог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2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Wingdings" panose="05000000000000000000" pitchFamily="2" charset="2"/>
              <a:buChar char="§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основные понятия, которые могут быть незнакомы студентам или которые они должны запомнить по результатам занятия</a:t>
            </a:r>
          </a:p>
          <a:p>
            <a:pPr lvl="0"/>
            <a:endParaRPr lang="ru-RU" dirty="0" smtClean="0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17347" y="465988"/>
            <a:ext cx="4112023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Терминология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Овал 16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7442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22957" y="310015"/>
            <a:ext cx="171076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b="0" dirty="0" smtClean="0">
                <a:solidFill>
                  <a:schemeClr val="accent1"/>
                </a:solidFill>
              </a:rPr>
              <a:t>“</a:t>
            </a:r>
            <a:endParaRPr lang="ru-RU" sz="34400" b="0" dirty="0">
              <a:solidFill>
                <a:schemeClr val="accent1"/>
              </a:solidFill>
            </a:endParaRPr>
          </a:p>
        </p:txBody>
      </p:sp>
      <p:sp>
        <p:nvSpPr>
          <p:cNvPr id="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1545560" y="2282612"/>
            <a:ext cx="7024688" cy="194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Здесь вы можете написать цитату, утверждение или высказывание для </a:t>
            </a:r>
            <a:r>
              <a:rPr lang="ru-RU" dirty="0" err="1" smtClean="0"/>
              <a:t>вдохновления</a:t>
            </a:r>
            <a:r>
              <a:rPr lang="ru-RU" dirty="0" smtClean="0"/>
              <a:t> своих студентов на подвиги</a:t>
            </a:r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3331196" y="4647767"/>
            <a:ext cx="4978854" cy="621587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i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Автор цитаты</a:t>
            </a:r>
          </a:p>
        </p:txBody>
      </p: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1" name="Овал 10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1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Овал 12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4894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4"/>
          <p:cNvSpPr>
            <a:spLocks noGrp="1"/>
          </p:cNvSpPr>
          <p:nvPr>
            <p:ph type="body" sz="quarter" idx="12"/>
          </p:nvPr>
        </p:nvSpPr>
        <p:spPr>
          <a:xfrm>
            <a:off x="611460" y="2543455"/>
            <a:ext cx="7527727" cy="361060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1582017"/>
            <a:ext cx="7527727" cy="78689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12" name="Овал 11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5" name="Овал 14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Овал 17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0608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647700" y="1790707"/>
            <a:ext cx="7791450" cy="4362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в центре блока и вставьте нужную картинку. Старайтесь использовать горизонтальные фото, чтобы задействовать большую площадь слайда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Группа 14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6" name="Овал 15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4987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4"/>
          <p:cNvSpPr>
            <a:spLocks noGrp="1"/>
          </p:cNvSpPr>
          <p:nvPr>
            <p:ph type="pic" sz="quarter" idx="12" hasCustomPrompt="1"/>
          </p:nvPr>
        </p:nvSpPr>
        <p:spPr>
          <a:xfrm>
            <a:off x="4862077" y="1790707"/>
            <a:ext cx="3447973" cy="4362451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и вставьте нужную</a:t>
            </a:r>
            <a:r>
              <a:rPr lang="en-US" dirty="0" smtClean="0"/>
              <a:t> </a:t>
            </a:r>
            <a:r>
              <a:rPr lang="ru-RU" dirty="0" smtClean="0"/>
              <a:t>картинку 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3"/>
          </p:nvPr>
        </p:nvSpPr>
        <p:spPr>
          <a:xfrm>
            <a:off x="647699" y="1808263"/>
            <a:ext cx="4047957" cy="434488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па 17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9" name="Овал 18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Прямая соединительная линия 19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Овал 20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3006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647699" y="2267101"/>
            <a:ext cx="7662351" cy="3955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059543" y="258971"/>
            <a:ext cx="6747329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Для чего нужен код</a:t>
            </a:r>
            <a:r>
              <a:rPr lang="en-US" dirty="0" smtClean="0"/>
              <a:t>/</a:t>
            </a:r>
            <a:r>
              <a:rPr lang="ru-RU" dirty="0" smtClean="0"/>
              <a:t>формула?</a:t>
            </a:r>
            <a:br>
              <a:rPr lang="ru-RU" dirty="0" smtClean="0"/>
            </a:br>
            <a:r>
              <a:rPr lang="ru-RU" dirty="0" smtClean="0"/>
              <a:t>Укажите назначение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47699" y="1474442"/>
            <a:ext cx="7662351" cy="61141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17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895040" y="2409371"/>
            <a:ext cx="7261989" cy="3686629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450839" indent="-450839">
              <a:lnSpc>
                <a:spcPct val="80000"/>
              </a:lnSpc>
              <a:spcBef>
                <a:spcPts val="40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  <a:defRPr sz="1400" b="0" baseline="0">
                <a:latin typeface="PT Mono" panose="02060509020205020204" pitchFamily="49" charset="-52"/>
                <a:ea typeface="PT Mono" panose="02060509020205020204" pitchFamily="49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Строки под код</a:t>
            </a:r>
          </a:p>
          <a:p>
            <a:pPr lvl="0"/>
            <a:r>
              <a:rPr lang="ru-RU" dirty="0" smtClean="0"/>
              <a:t>Мы подготовили основные цвета для выделения в коде – </a:t>
            </a:r>
            <a:br>
              <a:rPr lang="ru-RU" dirty="0" smtClean="0"/>
            </a:br>
            <a:r>
              <a:rPr lang="ru-RU" dirty="0" smtClean="0"/>
              <a:t>просто зайдите в настройки выбора цвета текста</a:t>
            </a:r>
          </a:p>
          <a:p>
            <a:pPr lvl="0"/>
            <a:endParaRPr lang="ru-RU" dirty="0" smtClean="0"/>
          </a:p>
        </p:txBody>
      </p:sp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3" cstate="print">
            <a:biLevel thresh="75000"/>
          </a:blip>
          <a:stretch>
            <a:fillRect/>
          </a:stretch>
        </p:blipFill>
        <p:spPr>
          <a:xfrm>
            <a:off x="332852" y="414128"/>
            <a:ext cx="610643" cy="558672"/>
          </a:xfrm>
          <a:prstGeom prst="rect">
            <a:avLst/>
          </a:prstGeom>
        </p:spPr>
      </p:pic>
      <p:sp>
        <p:nvSpPr>
          <p:cNvPr id="13" name="Овал 12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26095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Прямоугольник 2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0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83" r:id="rId3"/>
    <p:sldLayoutId id="2147483684" r:id="rId4"/>
    <p:sldLayoutId id="2147483685" r:id="rId5"/>
    <p:sldLayoutId id="2147483687" r:id="rId6"/>
    <p:sldLayoutId id="2147483666" r:id="rId7"/>
    <p:sldLayoutId id="2147483688" r:id="rId8"/>
    <p:sldLayoutId id="2147483689" r:id="rId9"/>
    <p:sldLayoutId id="2147483690" r:id="rId10"/>
    <p:sldLayoutId id="2147483691" r:id="rId11"/>
    <p:sldLayoutId id="2147483682" r:id="rId12"/>
    <p:sldLayoutId id="2147483681" r:id="rId13"/>
    <p:sldLayoutId id="2147483692" r:id="rId14"/>
    <p:sldLayoutId id="2147483686" r:id="rId15"/>
    <p:sldLayoutId id="2147483693" r:id="rId16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Базы данных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Сергей </a:t>
            </a:r>
            <a:r>
              <a:rPr lang="ru-RU" dirty="0" err="1" smtClean="0"/>
              <a:t>Лихобабин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Лекция №4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83122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</a:t>
            </a:r>
            <a:r>
              <a:rPr lang="en-US" dirty="0" smtClean="0"/>
              <a:t>SQL: SELECT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/>
              <a:t>SELECT * FROM users WHERE age &gt; 10;</a:t>
            </a:r>
          </a:p>
          <a:p>
            <a:r>
              <a:rPr lang="en-US" sz="2000" dirty="0"/>
              <a:t>SELECT * FROM users WHERE name = '</a:t>
            </a:r>
            <a:r>
              <a:rPr lang="en-US" sz="2000" dirty="0" err="1"/>
              <a:t>masha</a:t>
            </a:r>
            <a:r>
              <a:rPr lang="en-US" sz="2000" dirty="0"/>
              <a:t>';</a:t>
            </a:r>
          </a:p>
          <a:p>
            <a:r>
              <a:rPr lang="en-US" sz="2000" dirty="0"/>
              <a:t>SELECT MAX(age) FROM users;</a:t>
            </a:r>
          </a:p>
          <a:p>
            <a:endParaRPr lang="en-US" sz="2000" dirty="0"/>
          </a:p>
          <a:p>
            <a:r>
              <a:rPr lang="en-US" sz="2000" dirty="0"/>
              <a:t>SELECT id, name, LENGTH(name) AS </a:t>
            </a:r>
            <a:r>
              <a:rPr lang="en-US" sz="2000" dirty="0" err="1"/>
              <a:t>len</a:t>
            </a:r>
            <a:endParaRPr lang="en-US" sz="2000" dirty="0"/>
          </a:p>
          <a:p>
            <a:r>
              <a:rPr lang="en-US" sz="2000" dirty="0"/>
              <a:t>FROM users</a:t>
            </a:r>
          </a:p>
          <a:p>
            <a:r>
              <a:rPr lang="en-US" sz="2000" dirty="0"/>
              <a:t>WHERE email LIKE '%@</a:t>
            </a:r>
            <a:r>
              <a:rPr lang="en-US" sz="2000" dirty="0" err="1"/>
              <a:t>mail.ru</a:t>
            </a:r>
            <a:r>
              <a:rPr lang="en-US" sz="2000" dirty="0"/>
              <a:t>' AND age &gt; 10</a:t>
            </a:r>
          </a:p>
          <a:p>
            <a:r>
              <a:rPr lang="en-US" sz="2000" dirty="0"/>
              <a:t>ORDER BY name DESC</a:t>
            </a:r>
          </a:p>
          <a:p>
            <a:r>
              <a:rPr lang="en-US" sz="2000" dirty="0"/>
              <a:t>LIMIT 10 OFFSET 15;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5392846"/>
      </p:ext>
    </p:extLst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Агрегация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/>
              <a:t>SELECT name, count(id) </a:t>
            </a:r>
            <a:r>
              <a:rPr lang="en-US" sz="2000" dirty="0" err="1"/>
              <a:t>cnt</a:t>
            </a:r>
            <a:endParaRPr lang="en-US" sz="2000" dirty="0"/>
          </a:p>
          <a:p>
            <a:r>
              <a:rPr lang="en-US" sz="2000" dirty="0"/>
              <a:t>FROM users</a:t>
            </a:r>
          </a:p>
          <a:p>
            <a:r>
              <a:rPr lang="en-US" sz="2000" dirty="0"/>
              <a:t>GROUP BY name</a:t>
            </a:r>
          </a:p>
          <a:p>
            <a:r>
              <a:rPr lang="en-US" sz="2000" dirty="0"/>
              <a:t>ORDER BY </a:t>
            </a:r>
            <a:r>
              <a:rPr lang="en-US" sz="2000" dirty="0" err="1"/>
              <a:t>cnt</a:t>
            </a:r>
            <a:endParaRPr lang="en-US" sz="2000" dirty="0"/>
          </a:p>
          <a:p>
            <a:r>
              <a:rPr lang="en-US" sz="2000" dirty="0"/>
              <a:t>HAVING </a:t>
            </a:r>
            <a:r>
              <a:rPr lang="en-US" sz="2000" dirty="0" err="1"/>
              <a:t>cnt</a:t>
            </a:r>
            <a:r>
              <a:rPr lang="en-US" sz="2000" dirty="0"/>
              <a:t> &gt;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059800"/>
      </p:ext>
    </p:extLst>
  </p:cSld>
  <p:clrMapOvr>
    <a:masterClrMapping/>
  </p:clrMapOvr>
  <p:transition xmlns:p14="http://schemas.microsoft.com/office/powerpoint/2010/main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/>
              <a:t>SELECT </a:t>
            </a:r>
            <a:r>
              <a:rPr lang="en-US" sz="2000" dirty="0" err="1"/>
              <a:t>h.name</a:t>
            </a:r>
            <a:r>
              <a:rPr lang="en-US" sz="2000" dirty="0"/>
              <a:t>, </a:t>
            </a:r>
            <a:r>
              <a:rPr lang="en-US" sz="2000" dirty="0" err="1"/>
              <a:t>a.name</a:t>
            </a:r>
            <a:endParaRPr lang="en-US" sz="2000" dirty="0"/>
          </a:p>
          <a:p>
            <a:r>
              <a:rPr lang="en-US" sz="2000" dirty="0"/>
              <a:t>FROM heroes h, abilities a</a:t>
            </a:r>
          </a:p>
          <a:p>
            <a:r>
              <a:rPr lang="en-US" sz="2000" dirty="0"/>
              <a:t>WHERE </a:t>
            </a:r>
            <a:r>
              <a:rPr lang="en-US" sz="2000" dirty="0" err="1"/>
              <a:t>h.id</a:t>
            </a:r>
            <a:r>
              <a:rPr lang="en-US" sz="2000" dirty="0"/>
              <a:t> = </a:t>
            </a:r>
            <a:r>
              <a:rPr lang="en-US" sz="2000" dirty="0" err="1"/>
              <a:t>a.hero_id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SELECT </a:t>
            </a:r>
            <a:r>
              <a:rPr lang="en-US" sz="2000" dirty="0" err="1"/>
              <a:t>h.name</a:t>
            </a:r>
            <a:r>
              <a:rPr lang="en-US" sz="2000" dirty="0"/>
              <a:t>, </a:t>
            </a:r>
            <a:r>
              <a:rPr lang="en-US" sz="2000" dirty="0" err="1"/>
              <a:t>a.name</a:t>
            </a:r>
            <a:endParaRPr lang="en-US" sz="2000" dirty="0"/>
          </a:p>
          <a:p>
            <a:r>
              <a:rPr lang="en-US" sz="2000" dirty="0"/>
              <a:t>FROM heroes h</a:t>
            </a:r>
          </a:p>
          <a:p>
            <a:r>
              <a:rPr lang="en-US" sz="2000" dirty="0"/>
              <a:t>INNER JOIN abilities a ON </a:t>
            </a:r>
            <a:r>
              <a:rPr lang="en-US" sz="2000" dirty="0" err="1"/>
              <a:t>h.id</a:t>
            </a:r>
            <a:r>
              <a:rPr lang="en-US" sz="2000" dirty="0"/>
              <a:t> = </a:t>
            </a:r>
            <a:r>
              <a:rPr lang="en-US" sz="2000" dirty="0" err="1"/>
              <a:t>a.hero_id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SELECT </a:t>
            </a:r>
            <a:r>
              <a:rPr lang="en-US" sz="2000" dirty="0" err="1"/>
              <a:t>h.name</a:t>
            </a:r>
            <a:r>
              <a:rPr lang="en-US" sz="2000" dirty="0"/>
              <a:t>, </a:t>
            </a:r>
            <a:r>
              <a:rPr lang="en-US" sz="2000" dirty="0" err="1"/>
              <a:t>a.name</a:t>
            </a:r>
            <a:endParaRPr lang="en-US" sz="2000" dirty="0"/>
          </a:p>
          <a:p>
            <a:r>
              <a:rPr lang="en-US" sz="2000" dirty="0"/>
              <a:t>FROM heroes h</a:t>
            </a:r>
          </a:p>
          <a:p>
            <a:r>
              <a:rPr lang="en-US" sz="2000" dirty="0"/>
              <a:t>LEFT JOIN abilities a ON </a:t>
            </a:r>
            <a:r>
              <a:rPr lang="en-US" sz="2000" dirty="0" err="1"/>
              <a:t>h.id</a:t>
            </a:r>
            <a:r>
              <a:rPr lang="en-US" sz="2000" dirty="0"/>
              <a:t> = </a:t>
            </a:r>
            <a:r>
              <a:rPr lang="en-US" sz="2000" dirty="0" err="1"/>
              <a:t>a.hero_id</a:t>
            </a:r>
            <a:r>
              <a:rPr lang="en-US" sz="2000" dirty="0"/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8788478"/>
      </p:ext>
    </p:extLst>
  </p:cSld>
  <p:clrMapOvr>
    <a:masterClrMapping/>
  </p:clrMapOvr>
  <p:transition xmlns:p14="http://schemas.microsoft.com/office/powerpoint/2010/main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запросы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/>
              <a:t>SELECT title</a:t>
            </a:r>
          </a:p>
          <a:p>
            <a:r>
              <a:rPr lang="en-US" sz="2000" dirty="0"/>
              <a:t>FROM article t1</a:t>
            </a:r>
          </a:p>
          <a:p>
            <a:r>
              <a:rPr lang="en-US" sz="2000" dirty="0"/>
              <a:t>JOIN (</a:t>
            </a:r>
          </a:p>
          <a:p>
            <a:r>
              <a:rPr lang="en-US" sz="2000" dirty="0"/>
              <a:t>    SELECT </a:t>
            </a:r>
            <a:r>
              <a:rPr lang="en-US" sz="2000" dirty="0" err="1"/>
              <a:t>rubric_id</a:t>
            </a:r>
            <a:r>
              <a:rPr lang="en-US" sz="2000" dirty="0"/>
              <a:t>, MAX(id) </a:t>
            </a:r>
            <a:r>
              <a:rPr lang="en-US" sz="2000" dirty="0" err="1"/>
              <a:t>max_id</a:t>
            </a:r>
            <a:endParaRPr lang="en-US" sz="2000" dirty="0"/>
          </a:p>
          <a:p>
            <a:r>
              <a:rPr lang="en-US" sz="2000" dirty="0"/>
              <a:t>    FROM article</a:t>
            </a:r>
          </a:p>
          <a:p>
            <a:r>
              <a:rPr lang="en-US" sz="2000" dirty="0"/>
              <a:t>    GROUP BY </a:t>
            </a:r>
            <a:r>
              <a:rPr lang="en-US" sz="2000" dirty="0" err="1"/>
              <a:t>rubric_id</a:t>
            </a:r>
            <a:r>
              <a:rPr lang="en-US" sz="2000" dirty="0"/>
              <a:t> LIMIT 5</a:t>
            </a:r>
          </a:p>
          <a:p>
            <a:r>
              <a:rPr lang="en-US" sz="2000" dirty="0"/>
              <a:t>) t2</a:t>
            </a:r>
          </a:p>
          <a:p>
            <a:r>
              <a:rPr lang="en-US" sz="2000" dirty="0"/>
              <a:t>ON t1.id = t2.max_id;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6006965"/>
      </p:ext>
    </p:extLst>
  </p:cSld>
  <p:clrMapOvr>
    <a:masterClrMapping/>
  </p:clrMapOvr>
  <p:transition xmlns:p14="http://schemas.microsoft.com/office/powerpoint/2010/main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INSERT, UPDATE, DELETE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/>
              <a:t>INSERT INTO users (name, age) VALUES ('</a:t>
            </a:r>
            <a:r>
              <a:rPr lang="en-US" sz="2000" dirty="0" err="1"/>
              <a:t>Petr</a:t>
            </a:r>
            <a:r>
              <a:rPr lang="en-US" sz="2000" dirty="0"/>
              <a:t>', 10);</a:t>
            </a:r>
          </a:p>
          <a:p>
            <a:endParaRPr lang="en-US" sz="2000" dirty="0"/>
          </a:p>
          <a:p>
            <a:r>
              <a:rPr lang="en-US" sz="2000" dirty="0"/>
              <a:t>UPDATE users SET age = 20 WHERE name = '</a:t>
            </a:r>
            <a:r>
              <a:rPr lang="en-US" sz="2000" dirty="0" err="1"/>
              <a:t>Petr</a:t>
            </a:r>
            <a:r>
              <a:rPr lang="en-US" sz="2000" dirty="0"/>
              <a:t>';</a:t>
            </a:r>
          </a:p>
          <a:p>
            <a:r>
              <a:rPr lang="en-US" sz="2000" dirty="0"/>
              <a:t>UPDATE users SET rating = rating + 1;</a:t>
            </a:r>
          </a:p>
          <a:p>
            <a:endParaRPr lang="en-US" sz="2000" dirty="0"/>
          </a:p>
          <a:p>
            <a:r>
              <a:rPr lang="en-US" sz="2000" dirty="0"/>
              <a:t>DELETE FROM users WHERE name = 'Masha';</a:t>
            </a:r>
          </a:p>
          <a:p>
            <a:r>
              <a:rPr lang="en-US" sz="2000" dirty="0"/>
              <a:t>DELETE FROM users WHERE age &gt; 150;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956992"/>
      </p:ext>
    </p:extLst>
  </p:cSld>
  <p:clrMapOvr>
    <a:masterClrMapping/>
  </p:clrMapOvr>
  <p:transition xmlns:p14="http://schemas.microsoft.com/office/powerpoint/2010/main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Индексы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ru-RU" dirty="0"/>
              <a:t>Индексы для </a:t>
            </a:r>
            <a:r>
              <a:rPr lang="ru-RU" dirty="0" smtClean="0"/>
              <a:t>полей, </a:t>
            </a:r>
            <a:r>
              <a:rPr lang="ru-RU" dirty="0"/>
              <a:t>по которым происходит JOIN </a:t>
            </a:r>
            <a:endParaRPr lang="ru-RU" dirty="0"/>
          </a:p>
          <a:p>
            <a:pPr marL="342900" indent="-342900">
              <a:buFont typeface="Arial"/>
              <a:buChar char="•"/>
            </a:pPr>
            <a:r>
              <a:rPr lang="ru-RU" dirty="0"/>
              <a:t>Индексы для </a:t>
            </a:r>
            <a:r>
              <a:rPr lang="ru-RU" dirty="0" smtClean="0"/>
              <a:t>полей, </a:t>
            </a:r>
            <a:r>
              <a:rPr lang="ru-RU" dirty="0"/>
              <a:t>по которым фильтруются записи </a:t>
            </a:r>
            <a:endParaRPr lang="ru-RU" dirty="0"/>
          </a:p>
          <a:p>
            <a:pPr marL="342900" indent="-342900">
              <a:buFont typeface="Arial"/>
              <a:buChar char="•"/>
            </a:pPr>
            <a:r>
              <a:rPr lang="ru-RU" dirty="0"/>
              <a:t>Индексы для </a:t>
            </a:r>
            <a:r>
              <a:rPr lang="ru-RU" dirty="0" smtClean="0"/>
              <a:t>полей, </a:t>
            </a:r>
            <a:r>
              <a:rPr lang="ru-RU" dirty="0"/>
              <a:t>по которым идет сортировка </a:t>
            </a:r>
            <a:endParaRPr lang="ru-RU" dirty="0"/>
          </a:p>
          <a:p>
            <a:pPr marL="342900" indent="-342900">
              <a:buFont typeface="Arial"/>
              <a:buChar char="•"/>
            </a:pPr>
            <a:r>
              <a:rPr lang="ru-RU" dirty="0"/>
              <a:t>Проверять план выполнения запроса EXPLAIN </a:t>
            </a:r>
            <a:endParaRPr lang="ru-RU" dirty="0" smtClean="0"/>
          </a:p>
          <a:p>
            <a:pPr marL="342900" indent="-342900">
              <a:buFont typeface="Arial"/>
              <a:buChar char="•"/>
            </a:pPr>
            <a:r>
              <a:rPr lang="ru-RU" dirty="0" smtClean="0"/>
              <a:t>Управление </a:t>
            </a:r>
            <a:r>
              <a:rPr lang="ru-RU" dirty="0"/>
              <a:t>оптимизатором запросов </a:t>
            </a:r>
            <a:endParaRPr lang="ru-RU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4522827"/>
      </p:ext>
    </p:extLst>
  </p:cSld>
  <p:clrMapOvr>
    <a:masterClrMapping/>
  </p:clrMapOvr>
  <p:transition xmlns:p14="http://schemas.microsoft.com/office/powerpoint/2010/main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Сергей </a:t>
            </a:r>
            <a:r>
              <a:rPr lang="ru-RU" dirty="0" err="1" smtClean="0"/>
              <a:t>Лихобабин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s.lihobabin@corp.mail.ru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6691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0" indent="-342900">
              <a:buFont typeface="Arial"/>
              <a:buChar char="•"/>
            </a:pPr>
            <a:r>
              <a:rPr lang="ru-RU" sz="3200" dirty="0" smtClean="0"/>
              <a:t>Базовые понятия </a:t>
            </a:r>
            <a:r>
              <a:rPr lang="ru-RU" sz="3200" dirty="0" smtClean="0"/>
              <a:t>реляционных БД</a:t>
            </a:r>
          </a:p>
          <a:p>
            <a:pPr marL="342900" lvl="0" indent="-342900">
              <a:buFont typeface="Arial"/>
              <a:buChar char="•"/>
            </a:pPr>
            <a:r>
              <a:rPr lang="ru-RU" sz="3200" dirty="0" smtClean="0"/>
              <a:t>Проектирование БД</a:t>
            </a:r>
            <a:endParaRPr lang="en-US" sz="3200" dirty="0" smtClean="0"/>
          </a:p>
          <a:p>
            <a:pPr marL="342900" lvl="0" indent="-342900">
              <a:buFont typeface="Arial"/>
              <a:buChar char="•"/>
            </a:pPr>
            <a:r>
              <a:rPr lang="en-US" sz="3200" dirty="0" smtClean="0"/>
              <a:t>SQL. </a:t>
            </a:r>
            <a:r>
              <a:rPr lang="ru-RU" sz="3200" dirty="0" smtClean="0"/>
              <a:t>Основные операции: </a:t>
            </a:r>
            <a:r>
              <a:rPr lang="ru-RU" sz="3200" dirty="0" err="1"/>
              <a:t>insert</a:t>
            </a:r>
            <a:r>
              <a:rPr lang="ru-RU" sz="3200" dirty="0"/>
              <a:t>, </a:t>
            </a:r>
            <a:r>
              <a:rPr lang="ru-RU" sz="3200" dirty="0" err="1"/>
              <a:t>update</a:t>
            </a:r>
            <a:r>
              <a:rPr lang="ru-RU" sz="3200" dirty="0"/>
              <a:t>, </a:t>
            </a:r>
            <a:r>
              <a:rPr lang="ru-RU" sz="3200" dirty="0" err="1"/>
              <a:t>delete</a:t>
            </a:r>
            <a:r>
              <a:rPr lang="ru-RU" sz="3200" dirty="0"/>
              <a:t>, </a:t>
            </a:r>
            <a:r>
              <a:rPr lang="ru-RU" sz="3200" dirty="0" err="1"/>
              <a:t>select</a:t>
            </a:r>
            <a:r>
              <a:rPr lang="ru-RU" sz="3200" dirty="0"/>
              <a:t>, </a:t>
            </a:r>
            <a:r>
              <a:rPr lang="ru-RU" sz="3200" dirty="0" err="1" smtClean="0"/>
              <a:t>join</a:t>
            </a:r>
            <a:endParaRPr lang="en-US" sz="3200" dirty="0" smtClean="0"/>
          </a:p>
          <a:p>
            <a:pPr marL="342900" lvl="0" indent="-342900">
              <a:buFont typeface="Arial"/>
              <a:buChar char="•"/>
            </a:pPr>
            <a:r>
              <a:rPr lang="ru-RU" sz="3200" dirty="0" smtClean="0"/>
              <a:t>Индексы</a:t>
            </a:r>
            <a:endParaRPr lang="ru-RU" sz="3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921123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хранить </a:t>
            </a:r>
            <a:r>
              <a:rPr lang="ru-RU" dirty="0" smtClean="0"/>
              <a:t>данные?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ru-RU" sz="2800" dirty="0" smtClean="0"/>
              <a:t>На </a:t>
            </a:r>
            <a:r>
              <a:rPr lang="ru-RU" sz="2800" dirty="0"/>
              <a:t>клиенте </a:t>
            </a:r>
          </a:p>
          <a:p>
            <a:pPr marL="876287" lvl="1" indent="-342900">
              <a:buFont typeface="Arial"/>
              <a:buChar char="•"/>
            </a:pPr>
            <a:r>
              <a:rPr lang="ru-RU" sz="2800" dirty="0" err="1"/>
              <a:t>Cookie</a:t>
            </a:r>
            <a:r>
              <a:rPr lang="ru-RU" sz="2800" dirty="0"/>
              <a:t> (4кб</a:t>
            </a:r>
            <a:r>
              <a:rPr lang="ru-RU" sz="2800" dirty="0" smtClean="0"/>
              <a:t>)</a:t>
            </a:r>
          </a:p>
          <a:p>
            <a:pPr marL="876287" lvl="1" indent="-342900">
              <a:buFont typeface="Arial"/>
              <a:buChar char="•"/>
            </a:pPr>
            <a:r>
              <a:rPr lang="ru-RU" sz="2800" dirty="0" err="1" smtClean="0"/>
              <a:t>Web</a:t>
            </a:r>
            <a:r>
              <a:rPr lang="ru-RU" sz="2800" dirty="0" smtClean="0"/>
              <a:t> </a:t>
            </a:r>
            <a:r>
              <a:rPr lang="ru-RU" sz="2800" dirty="0" err="1"/>
              <a:t>Storage</a:t>
            </a:r>
            <a:r>
              <a:rPr lang="ru-RU" sz="2800" dirty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ru-RU" sz="2800" dirty="0"/>
              <a:t>На сервере </a:t>
            </a:r>
          </a:p>
          <a:p>
            <a:pPr marL="876287" lvl="1" indent="-342900"/>
            <a:r>
              <a:rPr lang="ru-RU" sz="2800" dirty="0"/>
              <a:t>В </a:t>
            </a:r>
            <a:r>
              <a:rPr lang="ru-RU" sz="2800" dirty="0" smtClean="0"/>
              <a:t>памяти</a:t>
            </a:r>
          </a:p>
          <a:p>
            <a:pPr marL="876287" lvl="1" indent="-342900"/>
            <a:r>
              <a:rPr lang="ru-RU" sz="2800" dirty="0" smtClean="0"/>
              <a:t>На диске</a:t>
            </a:r>
          </a:p>
          <a:p>
            <a:pPr marL="876287" lvl="1" indent="-342900"/>
            <a:r>
              <a:rPr lang="ru-RU" sz="2800" dirty="0" smtClean="0"/>
              <a:t>На </a:t>
            </a:r>
            <a:r>
              <a:rPr lang="ru-RU" sz="2800" dirty="0"/>
              <a:t>диске и в памяти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203131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2800" b="1" dirty="0"/>
              <a:t>БД</a:t>
            </a:r>
            <a:r>
              <a:rPr lang="ru-RU" sz="2800" dirty="0"/>
              <a:t> </a:t>
            </a:r>
            <a:r>
              <a:rPr lang="en-US" sz="2800" dirty="0" smtClean="0"/>
              <a:t>- </a:t>
            </a:r>
            <a:r>
              <a:rPr lang="ru-RU" sz="2800" dirty="0" smtClean="0"/>
              <a:t>Взаимосвязанные дан</a:t>
            </a:r>
            <a:r>
              <a:rPr lang="ru-RU" sz="2800" dirty="0"/>
              <a:t>н</a:t>
            </a:r>
            <a:r>
              <a:rPr lang="ru-RU" sz="2800" dirty="0" smtClean="0"/>
              <a:t>ые </a:t>
            </a:r>
            <a:r>
              <a:rPr lang="ru-RU" sz="2800" dirty="0"/>
              <a:t>специальным образом хранящиеся на каком-либо носителе </a:t>
            </a:r>
          </a:p>
          <a:p>
            <a:r>
              <a:rPr lang="ru-RU" sz="2800" b="1" dirty="0"/>
              <a:t>СУБД</a:t>
            </a:r>
            <a:r>
              <a:rPr lang="ru-RU" sz="2800" dirty="0"/>
              <a:t> </a:t>
            </a:r>
            <a:r>
              <a:rPr lang="ru-RU" sz="2800" dirty="0" smtClean="0"/>
              <a:t>– Программный комплекс обеспечивающий работу </a:t>
            </a:r>
            <a:r>
              <a:rPr lang="ru-RU" sz="2800" dirty="0"/>
              <a:t>с данными в </a:t>
            </a:r>
            <a:r>
              <a:rPr lang="ru-RU" sz="2800" dirty="0" smtClean="0"/>
              <a:t>БД</a:t>
            </a:r>
            <a:endParaRPr lang="ru-RU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009660"/>
      </p:ext>
    </p:extLst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Предназначение СУБД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ru-RU" sz="2800" dirty="0"/>
              <a:t>Управление данными на дисках и в </a:t>
            </a:r>
            <a:r>
              <a:rPr lang="ru-RU" sz="2800" dirty="0" smtClean="0"/>
              <a:t>оперативной памяти </a:t>
            </a:r>
            <a:endParaRPr lang="ru-RU" sz="2800" dirty="0"/>
          </a:p>
          <a:p>
            <a:pPr marL="342900" indent="-342900">
              <a:buFont typeface="Arial"/>
              <a:buChar char="•"/>
            </a:pPr>
            <a:r>
              <a:rPr lang="ru-RU" sz="2800" dirty="0"/>
              <a:t>Журнализация, резервное копирование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852905"/>
      </p:ext>
    </p:extLst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 </a:t>
            </a:r>
            <a:br>
              <a:rPr lang="ru-RU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ru-RU" sz="3200" dirty="0" smtClean="0"/>
              <a:t>Таблица </a:t>
            </a:r>
            <a:r>
              <a:rPr lang="ru-RU" sz="3200" dirty="0"/>
              <a:t>- отношение, </a:t>
            </a:r>
            <a:r>
              <a:rPr lang="ru-RU" sz="3200" dirty="0" err="1"/>
              <a:t>relation</a:t>
            </a:r>
            <a:r>
              <a:rPr lang="ru-RU" sz="3200" dirty="0"/>
              <a:t> </a:t>
            </a:r>
            <a:endParaRPr lang="ru-RU" sz="3200" dirty="0" smtClean="0"/>
          </a:p>
          <a:p>
            <a:pPr marL="342900" indent="-342900">
              <a:buFont typeface="Arial"/>
              <a:buChar char="•"/>
            </a:pPr>
            <a:r>
              <a:rPr lang="ru-RU" sz="3200" dirty="0" smtClean="0"/>
              <a:t>Строка </a:t>
            </a:r>
            <a:r>
              <a:rPr lang="ru-RU" sz="3200" dirty="0"/>
              <a:t>- кортеж, </a:t>
            </a:r>
            <a:r>
              <a:rPr lang="ru-RU" sz="3200" dirty="0" err="1"/>
              <a:t>tuple</a:t>
            </a:r>
            <a:r>
              <a:rPr lang="ru-RU" sz="3200" dirty="0"/>
              <a:t> </a:t>
            </a:r>
            <a:endParaRPr lang="ru-RU" sz="3200" dirty="0" smtClean="0"/>
          </a:p>
          <a:p>
            <a:pPr marL="342900" indent="-342900">
              <a:buFont typeface="Arial"/>
              <a:buChar char="•"/>
            </a:pPr>
            <a:r>
              <a:rPr lang="ru-RU" sz="3200" dirty="0" smtClean="0"/>
              <a:t>Столбец </a:t>
            </a:r>
            <a:r>
              <a:rPr lang="ru-RU" sz="3200" dirty="0"/>
              <a:t>- атрибут, </a:t>
            </a:r>
            <a:r>
              <a:rPr lang="ru-RU" sz="3200" dirty="0" err="1"/>
              <a:t>column</a:t>
            </a:r>
            <a:r>
              <a:rPr lang="ru-RU" sz="32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1485635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7" name="Picture 6" descr="mode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38" y="4041193"/>
            <a:ext cx="7529303" cy="1835375"/>
          </a:xfrm>
          <a:prstGeom prst="rect">
            <a:avLst/>
          </a:prstGeom>
        </p:spPr>
      </p:pic>
      <p:pic>
        <p:nvPicPr>
          <p:cNvPr id="9" name="Picture 8" descr="colo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929" y="1762555"/>
            <a:ext cx="4430489" cy="175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80483"/>
      </p:ext>
    </p:extLst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pic>
        <p:nvPicPr>
          <p:cNvPr id="5" name="Picture Placeholder 4" descr="tables.png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97" b="-2997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0355254"/>
      </p:ext>
    </p:extLst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проектирования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ru-RU" dirty="0"/>
              <a:t>Обеспечение хранения </a:t>
            </a:r>
            <a:r>
              <a:rPr lang="ru-RU" dirty="0" smtClean="0"/>
              <a:t>всей необходимой </a:t>
            </a:r>
            <a:r>
              <a:rPr lang="ru-RU" dirty="0"/>
              <a:t>информации </a:t>
            </a:r>
            <a:endParaRPr lang="ru-RU" dirty="0"/>
          </a:p>
          <a:p>
            <a:pPr marL="342900" indent="-342900">
              <a:buFont typeface="Arial"/>
              <a:buChar char="•"/>
            </a:pPr>
            <a:r>
              <a:rPr lang="ru-RU" dirty="0"/>
              <a:t>Обеспечение возможности получения данных по всем запросам </a:t>
            </a:r>
            <a:endParaRPr lang="ru-RU" dirty="0"/>
          </a:p>
          <a:p>
            <a:pPr marL="342900" indent="-342900">
              <a:buFont typeface="Arial"/>
              <a:buChar char="•"/>
            </a:pPr>
            <a:r>
              <a:rPr lang="ru-RU" dirty="0"/>
              <a:t>Сокращение избыточности и дублирования данных </a:t>
            </a:r>
            <a:endParaRPr lang="ru-RU" dirty="0"/>
          </a:p>
          <a:p>
            <a:pPr marL="342900" indent="-342900">
              <a:buFont typeface="Arial"/>
              <a:buChar char="•"/>
            </a:pPr>
            <a:r>
              <a:rPr lang="ru-RU" dirty="0"/>
              <a:t>Обеспечение целостности данных 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2129222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Тема Office">
  <a:themeElements>
    <a:clrScheme name="Техносфер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A6C1"/>
      </a:accent1>
      <a:accent2>
        <a:srgbClr val="23A881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563C1"/>
      </a:hlink>
      <a:folHlink>
        <a:srgbClr val="954F72"/>
      </a:folHlink>
    </a:clrScheme>
    <a:fontScheme name="Техносфера">
      <a:majorFont>
        <a:latin typeface="HelveticaCyr"/>
        <a:ea typeface=""/>
        <a:cs typeface=""/>
      </a:majorFont>
      <a:minorFont>
        <a:latin typeface="HelveticaCyr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Презентация1" id="{734C743B-C13B-4130-A6B5-F51F1B41A977}" vid="{D0034E24-6CBF-4358-B4A9-98A0B7420AB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9289</TotalTime>
  <Words>420</Words>
  <Application>Microsoft Macintosh PowerPoint</Application>
  <PresentationFormat>On-screen Show (4:3)</PresentationFormat>
  <Paragraphs>100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Тема Office</vt:lpstr>
      <vt:lpstr>Базы данных</vt:lpstr>
      <vt:lpstr>План лекции</vt:lpstr>
      <vt:lpstr>Где хранить данные?</vt:lpstr>
      <vt:lpstr>Определения</vt:lpstr>
      <vt:lpstr>Предназначение СУБД</vt:lpstr>
      <vt:lpstr>Реляционная модель данных  </vt:lpstr>
      <vt:lpstr>Примеры</vt:lpstr>
      <vt:lpstr>Пример</vt:lpstr>
      <vt:lpstr>Задачи проектирования</vt:lpstr>
      <vt:lpstr>Операции SQL: SELECT</vt:lpstr>
      <vt:lpstr> Агрегация</vt:lpstr>
      <vt:lpstr>JOIN</vt:lpstr>
      <vt:lpstr>Вложенные запросы</vt:lpstr>
      <vt:lpstr>INSERT, UPDATE, DELETE</vt:lpstr>
      <vt:lpstr>Индексы</vt:lpstr>
      <vt:lpstr>PowerPoint Presentation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Grey</dc:creator>
  <cp:lastModifiedBy>Сергей Лихобабин</cp:lastModifiedBy>
  <cp:revision>61</cp:revision>
  <dcterms:created xsi:type="dcterms:W3CDTF">2015-02-12T06:43:08Z</dcterms:created>
  <dcterms:modified xsi:type="dcterms:W3CDTF">2015-04-04T07:50:38Z</dcterms:modified>
</cp:coreProperties>
</file>