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1.png" ContentType="image/png"/>
  <Override PartName="/ppt/media/image20.png" ContentType="image/png"/>
  <Override PartName="/ppt/media/image18.jpeg" ContentType="image/jpeg"/>
  <Override PartName="/ppt/media/image17.png" ContentType="image/png"/>
  <Override PartName="/ppt/media/image16.png" ContentType="image/png"/>
  <Override PartName="/ppt/media/image15.png" ContentType="image/png"/>
  <Override PartName="/ppt/media/image14.jpeg" ContentType="image/jpeg"/>
  <Override PartName="/ppt/media/image13.png" ContentType="image/png"/>
  <Override PartName="/ppt/media/image12.png" ContentType="image/png"/>
  <Override PartName="/ppt/media/image8.png" ContentType="image/png"/>
  <Override PartName="/ppt/media/image6.png" ContentType="image/png"/>
  <Override PartName="/ppt/media/image11.wmf" ContentType="image/x-wmf"/>
  <Override PartName="/ppt/media/image4.png" ContentType="image/png"/>
  <Override PartName="/ppt/media/image7.png" ContentType="image/png"/>
  <Override PartName="/ppt/media/image3.png" ContentType="image/png"/>
  <Override PartName="/ppt/media/image9.jpeg" ContentType="image/jpeg"/>
  <Override PartName="/ppt/media/image19.png" ContentType="image/png"/>
  <Override PartName="/ppt/media/image5.jpeg" ContentType="image/jpeg"/>
  <Override PartName="/ppt/media/image2.png" ContentType="image/png"/>
  <Override PartName="/ppt/media/image10.png" ContentType="image/png"/>
  <Override PartName="/ppt/media/image1.jpeg" ContentType="image/jpe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639440" y="5122800"/>
            <a:ext cx="5864760" cy="47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39440" y="5122800"/>
            <a:ext cx="5864760" cy="47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1639440" y="5122800"/>
            <a:ext cx="5864760" cy="47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1639440" y="5122800"/>
            <a:ext cx="5864760" cy="47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1639440" y="5122800"/>
            <a:ext cx="5864760" cy="47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3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  <p:pic>
        <p:nvPicPr>
          <p:cNvPr id="23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image" Target="../media/image11.wmf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8.jpe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pic>
        <p:nvPicPr>
          <p:cNvPr id="2" name="Рисунок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1059480" y="4056840"/>
            <a:ext cx="7765920" cy="17881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ru-RU" sz="5800">
                <a:solidFill>
                  <a:srgbClr val="ffffff"/>
                </a:solidFill>
                <a:latin typeface="HelveticaNeueCyr"/>
              </a:rPr>
              <a:t>Click to edit the title text formatНапишите название своего предмета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191640" y="6289200"/>
            <a:ext cx="2633760" cy="4762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Seventh Outline LevelКак вас зовут?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746040" y="3445200"/>
            <a:ext cx="2079720" cy="4762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Seventh Outline LevelЗанятие №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Click to edit the title text formatВ заголовке старайтесь указать 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
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основную мысль слайда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Seventh Outline LevelОбразец текста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ru-RU" sz="2200">
                <a:solidFill>
                  <a:srgbClr val="000000"/>
                </a:solidFill>
                <a:latin typeface="HelveticaNeueCyr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lang="ru-RU">
                <a:solidFill>
                  <a:srgbClr val="000000"/>
                </a:solidFill>
                <a:latin typeface="HelveticaNeueCyr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"/>
            </a:pPr>
            <a:r>
              <a:rPr lang="ru-RU">
                <a:solidFill>
                  <a:srgbClr val="000000"/>
                </a:solidFill>
                <a:latin typeface="HelveticaNeueCyr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"/>
            </a:pPr>
            <a:r>
              <a:rPr lang="ru-RU">
                <a:solidFill>
                  <a:srgbClr val="000000"/>
                </a:solidFill>
                <a:latin typeface="HelveticaNeueCyr"/>
              </a:rPr>
              <a:t>Пятый уровень</a:t>
            </a:r>
            <a:endParaRPr/>
          </a:p>
        </p:txBody>
      </p:sp>
      <p:sp>
        <p:nvSpPr>
          <p:cNvPr id="44" name="Line 4"/>
          <p:cNvSpPr/>
          <p:nvPr/>
        </p:nvSpPr>
        <p:spPr>
          <a:xfrm>
            <a:off x="291960" y="1221840"/>
            <a:ext cx="7514640" cy="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45" name="Рисунок 4" descr=""/>
          <p:cNvPicPr/>
          <p:nvPr/>
        </p:nvPicPr>
        <p:blipFill>
          <a:blip r:embed="rId3"/>
          <a:srcRect l="4979" t="-2898" r="-25592" b="0"/>
          <a:stretch>
            <a:fillRect/>
          </a:stretch>
        </p:blipFill>
        <p:spPr>
          <a:xfrm>
            <a:off x="8309880" y="118440"/>
            <a:ext cx="609120" cy="1009080"/>
          </a:xfrm>
          <a:prstGeom prst="rect">
            <a:avLst/>
          </a:prstGeom>
          <a:ln>
            <a:noFill/>
          </a:ln>
        </p:spPr>
      </p:pic>
      <p:sp>
        <p:nvSpPr>
          <p:cNvPr id="46" name="CustomShape 5"/>
          <p:cNvSpPr/>
          <p:nvPr/>
        </p:nvSpPr>
        <p:spPr>
          <a:xfrm>
            <a:off x="7806960" y="1179360"/>
            <a:ext cx="85680" cy="8568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47" name="Line 6"/>
          <p:cNvSpPr/>
          <p:nvPr/>
        </p:nvSpPr>
        <p:spPr>
          <a:xfrm flipV="1">
            <a:off x="7859520" y="819000"/>
            <a:ext cx="517680" cy="402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48" name="CustomShape 7"/>
          <p:cNvSpPr/>
          <p:nvPr/>
        </p:nvSpPr>
        <p:spPr>
          <a:xfrm rot="3544800">
            <a:off x="8921520" y="623124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49" name="Line 8"/>
          <p:cNvSpPr/>
          <p:nvPr/>
        </p:nvSpPr>
        <p:spPr>
          <a:xfrm flipH="1">
            <a:off x="8821440" y="6282360"/>
            <a:ext cx="129240" cy="18612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50" name="CustomShape 9"/>
          <p:cNvSpPr/>
          <p:nvPr/>
        </p:nvSpPr>
        <p:spPr>
          <a:xfrm rot="2943600">
            <a:off x="8014680" y="639108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51" name="Line 10"/>
          <p:cNvSpPr/>
          <p:nvPr/>
        </p:nvSpPr>
        <p:spPr>
          <a:xfrm>
            <a:off x="8064000" y="6441480"/>
            <a:ext cx="643680" cy="12708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52" name="CustomShape 11"/>
          <p:cNvSpPr/>
          <p:nvPr/>
        </p:nvSpPr>
        <p:spPr>
          <a:xfrm rot="3544800">
            <a:off x="8620920" y="6435720"/>
            <a:ext cx="273240" cy="27324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bfbfbf"/>
            </a:solidFill>
            <a:miter/>
          </a:ln>
        </p:spPr>
      </p:sp>
      <p:sp>
        <p:nvSpPr>
          <p:cNvPr id="53" name="PlaceHolder 12"/>
          <p:cNvSpPr>
            <a:spLocks noGrp="1"/>
          </p:cNvSpPr>
          <p:nvPr>
            <p:ph type="sldNum"/>
          </p:nvPr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61119330-2E6B-47E5-A5EC-9654B0B55E2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sp>
        <p:nvSpPr>
          <p:cNvPr id="90" name="CustomShape 2"/>
          <p:cNvSpPr/>
          <p:nvPr/>
        </p:nvSpPr>
        <p:spPr>
          <a:xfrm>
            <a:off x="647640" y="2267280"/>
            <a:ext cx="7661880" cy="39556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91" name="PlaceHolder 3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Click to edit the title text formatДля чего нужен код/формула?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
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Укажите назначение</a:t>
            </a:r>
            <a:endParaRPr/>
          </a:p>
        </p:txBody>
      </p:sp>
      <p:sp>
        <p:nvSpPr>
          <p:cNvPr id="92" name="Line 4"/>
          <p:cNvSpPr/>
          <p:nvPr/>
        </p:nvSpPr>
        <p:spPr>
          <a:xfrm>
            <a:off x="291960" y="1221840"/>
            <a:ext cx="7514640" cy="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93" name="Рисунок 11" descr=""/>
          <p:cNvPicPr/>
          <p:nvPr/>
        </p:nvPicPr>
        <p:blipFill>
          <a:blip r:embed="rId3"/>
          <a:srcRect l="4979" t="-2898" r="-25592" b="0"/>
          <a:stretch>
            <a:fillRect/>
          </a:stretch>
        </p:blipFill>
        <p:spPr>
          <a:xfrm>
            <a:off x="8309880" y="118440"/>
            <a:ext cx="609120" cy="1009080"/>
          </a:xfrm>
          <a:prstGeom prst="rect">
            <a:avLst/>
          </a:prstGeom>
          <a:ln>
            <a:noFill/>
          </a:ln>
        </p:spPr>
      </p:pic>
      <p:sp>
        <p:nvSpPr>
          <p:cNvPr id="94" name="CustomShape 5"/>
          <p:cNvSpPr/>
          <p:nvPr/>
        </p:nvSpPr>
        <p:spPr>
          <a:xfrm>
            <a:off x="7806960" y="1179360"/>
            <a:ext cx="85680" cy="8568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95" name="Line 6"/>
          <p:cNvSpPr/>
          <p:nvPr/>
        </p:nvSpPr>
        <p:spPr>
          <a:xfrm flipV="1">
            <a:off x="7859520" y="819000"/>
            <a:ext cx="517680" cy="402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Seventh Outline LevelЕсли требуются дополнительные пояснения, то напишите их здесь</a:t>
            </a:r>
            <a:endParaRPr/>
          </a:p>
        </p:txBody>
      </p:sp>
      <p:sp>
        <p:nvSpPr>
          <p:cNvPr id="97" name="PlaceHolder 8"/>
          <p:cNvSpPr>
            <a:spLocks noGrp="1"/>
          </p:cNvSpPr>
          <p:nvPr>
            <p:ph type="body"/>
          </p:nvPr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Seventh Outline LevelСтроки под код</a:t>
            </a:r>
            <a:endParaRPr/>
          </a:p>
          <a:p>
            <a:pPr>
              <a:lnSpc>
                <a:spcPct val="10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Мы подготовили основные цвета для выделения в коде –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
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просто зайдите в настройки выбора цвета текста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8" name="Рисунок 2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33000" y="414000"/>
            <a:ext cx="610200" cy="558360"/>
          </a:xfrm>
          <a:prstGeom prst="rect">
            <a:avLst/>
          </a:prstGeom>
          <a:ln>
            <a:noFill/>
          </a:ln>
        </p:spPr>
      </p:pic>
      <p:sp>
        <p:nvSpPr>
          <p:cNvPr id="99" name="CustomShape 9"/>
          <p:cNvSpPr/>
          <p:nvPr/>
        </p:nvSpPr>
        <p:spPr>
          <a:xfrm rot="3544800">
            <a:off x="8921520" y="623124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100" name="Line 10"/>
          <p:cNvSpPr/>
          <p:nvPr/>
        </p:nvSpPr>
        <p:spPr>
          <a:xfrm flipH="1">
            <a:off x="8821440" y="6282360"/>
            <a:ext cx="129240" cy="18612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101" name="CustomShape 11"/>
          <p:cNvSpPr/>
          <p:nvPr/>
        </p:nvSpPr>
        <p:spPr>
          <a:xfrm rot="2943600">
            <a:off x="8014680" y="639108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102" name="Line 12"/>
          <p:cNvSpPr/>
          <p:nvPr/>
        </p:nvSpPr>
        <p:spPr>
          <a:xfrm>
            <a:off x="8064000" y="6441480"/>
            <a:ext cx="643680" cy="12708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103" name="CustomShape 13"/>
          <p:cNvSpPr/>
          <p:nvPr/>
        </p:nvSpPr>
        <p:spPr>
          <a:xfrm rot="3544800">
            <a:off x="8620920" y="6435720"/>
            <a:ext cx="273240" cy="27324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bfbfbf"/>
            </a:solidFill>
            <a:miter/>
          </a:ln>
        </p:spPr>
      </p:sp>
      <p:sp>
        <p:nvSpPr>
          <p:cNvPr id="104" name="PlaceHolder 14"/>
          <p:cNvSpPr>
            <a:spLocks noGrp="1"/>
          </p:cNvSpPr>
          <p:nvPr>
            <p:ph type="sldNum"/>
          </p:nvPr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626BAB40-15AF-4EDC-BDC5-C7DF50B1395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11640" y="1582560"/>
            <a:ext cx="7527240" cy="322128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Seventh Outline LevelНе забывайте давать ссылки на полезные материалы, которые помогут студентам в выполнении заданий</a:t>
            </a:r>
            <a:endParaRPr/>
          </a:p>
        </p:txBody>
      </p:sp>
      <p:sp>
        <p:nvSpPr>
          <p:cNvPr id="142" name="Line 3"/>
          <p:cNvSpPr/>
          <p:nvPr/>
        </p:nvSpPr>
        <p:spPr>
          <a:xfrm>
            <a:off x="291960" y="1221840"/>
            <a:ext cx="7514640" cy="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143" name="Рисунок 4" descr=""/>
          <p:cNvPicPr/>
          <p:nvPr/>
        </p:nvPicPr>
        <p:blipFill>
          <a:blip r:embed="rId3"/>
          <a:srcRect l="4979" t="-2898" r="-25592" b="0"/>
          <a:stretch>
            <a:fillRect/>
          </a:stretch>
        </p:blipFill>
        <p:spPr>
          <a:xfrm>
            <a:off x="8309880" y="118440"/>
            <a:ext cx="609120" cy="1009080"/>
          </a:xfrm>
          <a:prstGeom prst="rect">
            <a:avLst/>
          </a:prstGeom>
          <a:ln>
            <a:noFill/>
          </a:ln>
        </p:spPr>
      </p:pic>
      <p:sp>
        <p:nvSpPr>
          <p:cNvPr id="144" name="CustomShape 4"/>
          <p:cNvSpPr/>
          <p:nvPr/>
        </p:nvSpPr>
        <p:spPr>
          <a:xfrm>
            <a:off x="7806960" y="1179360"/>
            <a:ext cx="85680" cy="8568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145" name="Line 5"/>
          <p:cNvSpPr/>
          <p:nvPr/>
        </p:nvSpPr>
        <p:spPr>
          <a:xfrm flipV="1">
            <a:off x="7859520" y="819000"/>
            <a:ext cx="517680" cy="402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146" name="CustomShape 6"/>
          <p:cNvSpPr/>
          <p:nvPr/>
        </p:nvSpPr>
        <p:spPr>
          <a:xfrm>
            <a:off x="217440" y="465840"/>
            <a:ext cx="4098960" cy="48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2810">
                <a:solidFill>
                  <a:srgbClr val="4ba6c1"/>
                </a:solidFill>
                <a:latin typeface="HelveticaNeueCyr"/>
              </a:rPr>
              <a:t>Домашнее задание №</a:t>
            </a:r>
            <a:endParaRPr/>
          </a:p>
        </p:txBody>
      </p:sp>
      <p:sp>
        <p:nvSpPr>
          <p:cNvPr id="147" name="PlaceHolder 7"/>
          <p:cNvSpPr>
            <a:spLocks noGrp="1"/>
          </p:cNvSpPr>
          <p:nvPr>
            <p:ph type="body"/>
          </p:nvPr>
        </p:nvSpPr>
        <p:spPr>
          <a:xfrm>
            <a:off x="4131000" y="427680"/>
            <a:ext cx="1405800" cy="4762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b="1" lang="ru-RU" sz="4000">
                <a:solidFill>
                  <a:srgbClr val="4ba6c1"/>
                </a:solidFill>
                <a:latin typeface="PF Isotext Pro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ru-RU" sz="4000">
                <a:solidFill>
                  <a:srgbClr val="4ba6c1"/>
                </a:solidFill>
                <a:latin typeface="PF Isotext Pro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ru-RU" sz="4000">
                <a:solidFill>
                  <a:srgbClr val="4ba6c1"/>
                </a:solidFill>
                <a:latin typeface="PF Isotext Pro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ru-RU" sz="4000">
                <a:solidFill>
                  <a:srgbClr val="4ba6c1"/>
                </a:solidFill>
                <a:latin typeface="PF Isotext Pro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ru-RU" sz="4000">
                <a:solidFill>
                  <a:srgbClr val="4ba6c1"/>
                </a:solidFill>
                <a:latin typeface="PF Isotext Pro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ru-RU" sz="4000">
                <a:solidFill>
                  <a:srgbClr val="4ba6c1"/>
                </a:solidFill>
                <a:latin typeface="PF Isotext Pro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4000">
                <a:solidFill>
                  <a:srgbClr val="4ba6c1"/>
                </a:solidFill>
                <a:latin typeface="PF Isotext Pro"/>
              </a:rPr>
              <a:t>Seventh Outline Level#</a:t>
            </a:r>
            <a:endParaRPr/>
          </a:p>
        </p:txBody>
      </p:sp>
      <p:sp>
        <p:nvSpPr>
          <p:cNvPr id="148" name="CustomShape 8"/>
          <p:cNvSpPr/>
          <p:nvPr/>
        </p:nvSpPr>
        <p:spPr>
          <a:xfrm>
            <a:off x="471240" y="5001120"/>
            <a:ext cx="220032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HelveticaCyr"/>
              </a:rPr>
              <a:t>Срок сдачи</a:t>
            </a:r>
            <a:endParaRPr/>
          </a:p>
        </p:txBody>
      </p:sp>
      <p:sp>
        <p:nvSpPr>
          <p:cNvPr id="149" name="PlaceHolder 9"/>
          <p:cNvSpPr>
            <a:spLocks noGrp="1"/>
          </p:cNvSpPr>
          <p:nvPr>
            <p:ph type="body"/>
          </p:nvPr>
        </p:nvSpPr>
        <p:spPr>
          <a:xfrm>
            <a:off x="611640" y="5448960"/>
            <a:ext cx="3397320" cy="51912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i="1" lang="ru-RU" sz="2200">
                <a:solidFill>
                  <a:srgbClr val="000000"/>
                </a:solidFill>
                <a:latin typeface="Helvetica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i="1" lang="ru-RU" sz="2200">
                <a:solidFill>
                  <a:srgbClr val="000000"/>
                </a:solidFill>
                <a:latin typeface="Helvetica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i="1" lang="ru-RU" sz="2200">
                <a:solidFill>
                  <a:srgbClr val="000000"/>
                </a:solidFill>
                <a:latin typeface="Helvetica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i="1" lang="ru-RU" sz="2200">
                <a:solidFill>
                  <a:srgbClr val="000000"/>
                </a:solidFill>
                <a:latin typeface="Helvetica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i="1" lang="ru-RU" sz="2200">
                <a:solidFill>
                  <a:srgbClr val="000000"/>
                </a:solidFill>
                <a:latin typeface="Helvetica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i="1" lang="ru-RU" sz="2200">
                <a:solidFill>
                  <a:srgbClr val="000000"/>
                </a:solidFill>
                <a:latin typeface="Helvetica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i="1" lang="ru-RU" sz="2200">
                <a:solidFill>
                  <a:srgbClr val="000000"/>
                </a:solidFill>
                <a:latin typeface="HelveticaCyr"/>
              </a:rPr>
              <a:t>Seventh Outline LevelУкажите дату</a:t>
            </a:r>
            <a:endParaRPr/>
          </a:p>
        </p:txBody>
      </p:sp>
      <p:sp>
        <p:nvSpPr>
          <p:cNvPr id="150" name="CustomShape 10"/>
          <p:cNvSpPr/>
          <p:nvPr/>
        </p:nvSpPr>
        <p:spPr>
          <a:xfrm rot="3544800">
            <a:off x="8921520" y="623124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151" name="Line 11"/>
          <p:cNvSpPr/>
          <p:nvPr/>
        </p:nvSpPr>
        <p:spPr>
          <a:xfrm flipH="1">
            <a:off x="8821440" y="6282360"/>
            <a:ext cx="129240" cy="18612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152" name="CustomShape 12"/>
          <p:cNvSpPr/>
          <p:nvPr/>
        </p:nvSpPr>
        <p:spPr>
          <a:xfrm rot="2943600">
            <a:off x="8014680" y="639108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153" name="Line 13"/>
          <p:cNvSpPr/>
          <p:nvPr/>
        </p:nvSpPr>
        <p:spPr>
          <a:xfrm>
            <a:off x="8064000" y="6441480"/>
            <a:ext cx="643680" cy="12708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154" name="CustomShape 14"/>
          <p:cNvSpPr/>
          <p:nvPr/>
        </p:nvSpPr>
        <p:spPr>
          <a:xfrm rot="3544800">
            <a:off x="8620920" y="6435720"/>
            <a:ext cx="273240" cy="27324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bfbfbf"/>
            </a:solidFill>
            <a:miter/>
          </a:ln>
        </p:spPr>
      </p:sp>
      <p:sp>
        <p:nvSpPr>
          <p:cNvPr id="155" name="PlaceHolder 15"/>
          <p:cNvSpPr>
            <a:spLocks noGrp="1"/>
          </p:cNvSpPr>
          <p:nvPr>
            <p:ph type="sldNum"/>
          </p:nvPr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7F7E53CF-EF8F-4E58-B60E-3896FC69A87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156" name="PlaceHolder 1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>
                <a:latin typeface="HelveticaCyr"/>
              </a:rPr>
              <a:t>Click to edit the title text format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92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pic>
        <p:nvPicPr>
          <p:cNvPr id="193" name="Рисунок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94" name="CustomShape 2"/>
          <p:cNvSpPr/>
          <p:nvPr/>
        </p:nvSpPr>
        <p:spPr>
          <a:xfrm>
            <a:off x="0" y="4896000"/>
            <a:ext cx="9143640" cy="1961640"/>
          </a:xfrm>
          <a:prstGeom prst="rect">
            <a:avLst/>
          </a:prstGeom>
          <a:solidFill>
            <a:srgbClr val="f1f1f1"/>
          </a:solidFill>
          <a:ln w="76320">
            <a:noFill/>
          </a:ln>
        </p:spPr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Seventh Outline LevelНапишите ваше имя</a:t>
            </a:r>
            <a:endParaRPr/>
          </a:p>
        </p:txBody>
      </p:sp>
      <p:sp>
        <p:nvSpPr>
          <p:cNvPr id="196" name="CustomShape 4"/>
          <p:cNvSpPr/>
          <p:nvPr/>
        </p:nvSpPr>
        <p:spPr>
          <a:xfrm>
            <a:off x="1843200" y="2710080"/>
            <a:ext cx="7025760" cy="188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6000">
                <a:solidFill>
                  <a:srgbClr val="ffffff"/>
                </a:solidFill>
                <a:latin typeface="HelveticaNeueCyr"/>
              </a:rPr>
              <a:t>Спасибо за внимание!</a:t>
            </a:r>
            <a:endParaRPr/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1639440" y="5740200"/>
            <a:ext cx="5864760" cy="9918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Seventh Outline LevelУкажите свои контакты</a:t>
            </a:r>
            <a:endParaRPr/>
          </a:p>
        </p:txBody>
      </p:sp>
      <p:sp>
        <p:nvSpPr>
          <p:cNvPr id="198" name="CustomShape 6"/>
          <p:cNvSpPr/>
          <p:nvPr/>
        </p:nvSpPr>
        <p:spPr>
          <a:xfrm>
            <a:off x="0" y="4856040"/>
            <a:ext cx="9143640" cy="70920"/>
          </a:xfrm>
          <a:prstGeom prst="rect">
            <a:avLst/>
          </a:prstGeom>
          <a:solidFill>
            <a:srgbClr val="9fc4cf"/>
          </a:solidFill>
          <a:ln w="12600">
            <a:noFill/>
          </a:ln>
        </p:spPr>
      </p:sp>
      <p:sp>
        <p:nvSpPr>
          <p:cNvPr id="199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>
                <a:latin typeface="HelveticaCyr"/>
              </a:rPr>
              <a:t>Click to edit the title text format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35" name="TextShape 1"/>
          <p:cNvSpPr txBox="1"/>
          <p:nvPr/>
        </p:nvSpPr>
        <p:spPr>
          <a:xfrm>
            <a:off x="1059480" y="4056840"/>
            <a:ext cx="7765920" cy="17881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ru-RU" sz="5800">
                <a:solidFill>
                  <a:srgbClr val="ffffff"/>
                </a:solidFill>
                <a:latin typeface="HelveticaNeueCyr"/>
              </a:rPr>
              <a:t>Обработка запросов</a:t>
            </a:r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6191640" y="6289200"/>
            <a:ext cx="2633760" cy="4762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Сергей Лихобабин</a:t>
            </a:r>
            <a:endParaRPr/>
          </a:p>
        </p:txBody>
      </p:sp>
      <p:sp>
        <p:nvSpPr>
          <p:cNvPr id="237" name="TextShape 3"/>
          <p:cNvSpPr txBox="1"/>
          <p:nvPr/>
        </p:nvSpPr>
        <p:spPr>
          <a:xfrm>
            <a:off x="6746040" y="3445200"/>
            <a:ext cx="2079720" cy="4762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Лекция №8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Использование формы в шаблоне</a:t>
            </a:r>
            <a:endParaRPr/>
          </a:p>
        </p:txBody>
      </p:sp>
      <p:sp>
        <p:nvSpPr>
          <p:cNvPr id="278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  <p:sp>
        <p:nvSpPr>
          <p:cNvPr id="279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{% for field in form %}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&lt;fieldset class="control-group"&gt;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&lt;label class="control-label" for="id_{{field.name}}"&gt;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{{ field.label }}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&lt;/label&gt;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&lt;div class="controls"&gt;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{{ field }}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&lt;p class="help-text"&gt;{{ field.help_text }}&lt;/p&gt;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&lt;/div&gt;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&lt;/fieldset&gt;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{% endfor %}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280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C0352BCA-329B-4C16-B48F-F5E09D29C184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81" name="TextShape 5"/>
          <p:cNvSpPr txBox="1"/>
          <p:nvPr/>
        </p:nvSpPr>
        <p:spPr>
          <a:xfrm>
            <a:off x="4125600" y="2373480"/>
            <a:ext cx="3754440" cy="4057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Сначала 'email' потом 'message'</a:t>
            </a:r>
            <a:endParaRPr/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Генерация формы из модели</a:t>
            </a:r>
            <a:endParaRPr/>
          </a:p>
        </p:txBody>
      </p:sp>
      <p:sp>
        <p:nvSpPr>
          <p:cNvPr id="283" name="TextShape 2"/>
          <p:cNvSpPr txBox="1"/>
          <p:nvPr/>
        </p:nvSpPr>
        <p:spPr>
          <a:xfrm>
            <a:off x="924120" y="2351160"/>
            <a:ext cx="7261560" cy="41072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class QuestionForm(forms.ModelForm):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 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def __init__(self, *args, **kwargs):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self.user = kwargs.pop('user', None)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super(QuestionForm, self).__init__(*args, **kwargs)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 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def save(self, commit=True):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instance = super(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QuestionForm, self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).save(commit=False)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instance.user = self.user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if commit: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instance.save()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return instance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 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class Meta: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model = Article</a:t>
            </a:r>
            <a:endParaRPr/>
          </a:p>
        </p:txBody>
      </p:sp>
      <p:sp>
        <p:nvSpPr>
          <p:cNvPr id="284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0CC562F9-5549-4390-AD19-751461DB884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85" name="TextShape 4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  <p:sp>
        <p:nvSpPr>
          <p:cNvPr id="286" name="TextShape 5"/>
          <p:cNvSpPr txBox="1"/>
          <p:nvPr/>
        </p:nvSpPr>
        <p:spPr>
          <a:xfrm>
            <a:off x="5303520" y="4480560"/>
            <a:ext cx="27226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Valid form?-&gt;save в базу</a:t>
            </a:r>
            <a:endParaRPr/>
          </a:p>
        </p:txBody>
      </p:sp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Шаблонизатор</a:t>
            </a:r>
            <a:endParaRPr/>
          </a:p>
        </p:txBody>
      </p:sp>
      <p:sp>
        <p:nvSpPr>
          <p:cNvPr id="288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Шаблон - любой текстовый фаил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Шаблоны наследуются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Шаблоны встраиваются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Шаблоны не компилируются</a:t>
            </a:r>
            <a:endParaRPr/>
          </a:p>
        </p:txBody>
      </p:sp>
      <p:sp>
        <p:nvSpPr>
          <p:cNvPr id="289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576CC86A-171E-47D2-AD08-AB165E99D5EA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90" name="TextShape 4"/>
          <p:cNvSpPr txBox="1"/>
          <p:nvPr/>
        </p:nvSpPr>
        <p:spPr>
          <a:xfrm>
            <a:off x="914400" y="4754880"/>
            <a:ext cx="60375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Шапка, футер, инклюды css, meta </a:t>
            </a:r>
            <a:endParaRPr/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Базовый синтаксис</a:t>
            </a:r>
            <a:endParaRPr/>
          </a:p>
        </p:txBody>
      </p:sp>
      <p:sp>
        <p:nvSpPr>
          <p:cNvPr id="292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Вставка значения переменной {{var}}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Через точку можно получить аттрибут, вызвать метод, обратиться к элементу словаря или массива</a:t>
            </a:r>
            <a:endParaRPr/>
          </a:p>
          <a:p>
            <a:pPr>
              <a:lnSpc>
                <a:spcPct val="90000"/>
              </a:lnSpc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{{object.content}}</a:t>
            </a:r>
            <a:endParaRPr/>
          </a:p>
          <a:p>
            <a:pPr>
              <a:lnSpc>
                <a:spcPct val="90000"/>
              </a:lnSpc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{{name.strip}}</a:t>
            </a:r>
            <a:endParaRPr/>
          </a:p>
          <a:p>
            <a:pPr>
              <a:lnSpc>
                <a:spcPct val="90000"/>
              </a:lnSpc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{{dict.key}}</a:t>
            </a:r>
            <a:endParaRPr/>
          </a:p>
          <a:p>
            <a:pPr>
              <a:lnSpc>
                <a:spcPct val="90000"/>
              </a:lnSpc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{{somelist.0}}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Методы вызываются без параметров</a:t>
            </a:r>
            <a:endParaRPr/>
          </a:p>
        </p:txBody>
      </p:sp>
      <p:sp>
        <p:nvSpPr>
          <p:cNvPr id="293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F48A8807-6306-4D27-A535-278635B422B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94" name="TextShape 4"/>
          <p:cNvSpPr txBox="1"/>
          <p:nvPr/>
        </p:nvSpPr>
        <p:spPr>
          <a:xfrm>
            <a:off x="3971880" y="5303520"/>
            <a:ext cx="19717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“</a:t>
            </a:r>
            <a:r>
              <a:rPr lang="en-US">
                <a:latin typeface="Arial"/>
              </a:rPr>
              <a:t>точка” вместо [ ]</a:t>
            </a:r>
            <a:endParaRPr/>
          </a:p>
        </p:txBody>
      </p:sp>
      <p:sp>
        <p:nvSpPr>
          <p:cNvPr id="295" name="TextShape 5"/>
          <p:cNvSpPr txBox="1"/>
          <p:nvPr/>
        </p:nvSpPr>
        <p:spPr>
          <a:xfrm>
            <a:off x="4114800" y="3238200"/>
            <a:ext cx="1703160" cy="5108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Обьект и поле</a:t>
            </a:r>
            <a:endParaRPr/>
          </a:p>
        </p:txBody>
      </p:sp>
      <p:sp>
        <p:nvSpPr>
          <p:cNvPr id="296" name="TextShape 6"/>
          <p:cNvSpPr txBox="1"/>
          <p:nvPr/>
        </p:nvSpPr>
        <p:spPr>
          <a:xfrm>
            <a:off x="4023360" y="3840480"/>
            <a:ext cx="35715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Обьект и метод без параметров</a:t>
            </a:r>
            <a:endParaRPr/>
          </a:p>
        </p:txBody>
      </p:sp>
      <p:sp>
        <p:nvSpPr>
          <p:cNvPr id="297" name="TextShape 7"/>
          <p:cNvSpPr txBox="1"/>
          <p:nvPr/>
        </p:nvSpPr>
        <p:spPr>
          <a:xfrm>
            <a:off x="3840480" y="4297680"/>
            <a:ext cx="2049120" cy="5292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Словарь и поле</a:t>
            </a:r>
            <a:endParaRPr/>
          </a:p>
        </p:txBody>
      </p:sp>
      <p:sp>
        <p:nvSpPr>
          <p:cNvPr id="298" name="TextShape 8"/>
          <p:cNvSpPr txBox="1"/>
          <p:nvPr/>
        </p:nvSpPr>
        <p:spPr>
          <a:xfrm>
            <a:off x="3840480" y="4682880"/>
            <a:ext cx="20628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Элемент массива</a:t>
            </a:r>
            <a:endParaRPr/>
          </a:p>
        </p:txBody>
      </p:sp>
    </p:spTree>
  </p:cSld>
  <p:transition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Базовый синтаксис</a:t>
            </a:r>
            <a:endParaRPr/>
          </a:p>
        </p:txBody>
      </p:sp>
      <p:sp>
        <p:nvSpPr>
          <p:cNvPr id="300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Фильтры</a:t>
            </a:r>
            <a:endParaRPr/>
          </a:p>
          <a:p>
            <a:pPr>
              <a:lnSpc>
                <a:spcPct val="90000"/>
              </a:lnSpc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  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{{ content|safe }}</a:t>
            </a:r>
            <a:endParaRPr/>
          </a:p>
          <a:p>
            <a:pPr>
              <a:lnSpc>
                <a:spcPct val="90000"/>
              </a:lnSpc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  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{{ now|time:"H:i" }}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Тэги</a:t>
            </a:r>
            <a:endParaRPr/>
          </a:p>
          <a:p>
            <a:pPr>
              <a:lnSpc>
                <a:spcPct val="90000"/>
              </a:lnSpc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  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{% if post_list|length &gt; 1%} {% endif %}</a:t>
            </a:r>
            <a:endParaRPr/>
          </a:p>
        </p:txBody>
      </p:sp>
      <p:sp>
        <p:nvSpPr>
          <p:cNvPr id="301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118D7294-4E67-4BCE-AA60-1F461EA7C70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02" name="TextShape 4"/>
          <p:cNvSpPr txBox="1"/>
          <p:nvPr/>
        </p:nvSpPr>
        <p:spPr>
          <a:xfrm>
            <a:off x="2651760" y="3931920"/>
            <a:ext cx="19746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Условия и циклы</a:t>
            </a:r>
            <a:endParaRPr/>
          </a:p>
        </p:txBody>
      </p:sp>
    </p:spTree>
  </p:cSld>
  <p:transition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Базовый синтаксис</a:t>
            </a:r>
            <a:endParaRPr/>
          </a:p>
        </p:txBody>
      </p:sp>
      <p:sp>
        <p:nvSpPr>
          <p:cNvPr id="304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Выводимые переменные автоматически экранируются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Шаблонизатор можно расширять собственными тэгами и фильтрами</a:t>
            </a:r>
            <a:endParaRPr/>
          </a:p>
        </p:txBody>
      </p:sp>
      <p:sp>
        <p:nvSpPr>
          <p:cNvPr id="305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B837326B-9477-4D55-8BE5-3F18728A9F84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06" name="TextShape 4"/>
          <p:cNvSpPr txBox="1"/>
          <p:nvPr/>
        </p:nvSpPr>
        <p:spPr>
          <a:xfrm>
            <a:off x="822960" y="3402720"/>
            <a:ext cx="68436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Также наследуемся от базового шаблона и добавляем методы</a:t>
            </a:r>
            <a:endParaRPr/>
          </a:p>
        </p:txBody>
      </p:sp>
    </p:spTree>
  </p:cSld>
  <p:transition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Примеры шаблонов</a:t>
            </a:r>
            <a:endParaRPr/>
          </a:p>
        </p:txBody>
      </p:sp>
      <p:sp>
        <p:nvSpPr>
          <p:cNvPr id="308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  <p:sp>
        <p:nvSpPr>
          <p:cNvPr id="309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&lt;!DOCTYPE HTML&gt;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&lt;html&gt;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&lt;head&gt;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&lt;meta http-equiv="Content-Type"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content="text/html; charset=utf-8"&gt;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&lt;title&gt;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{% block title %}Мой блог{% endblock %}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&lt;/title&gt;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{% block extrahead %}{% endblock %}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&lt;/head&gt;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&lt;body&gt;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&lt;h1&gt;Мой блог&lt;/h1&gt;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{% block content %}{% endblock %} 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&lt;/body&gt;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&lt;/html&gt;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310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A68014B6-F96F-4F5B-AF70-9ABA3E9DF5B6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11" name="TextShape 5"/>
          <p:cNvSpPr txBox="1"/>
          <p:nvPr/>
        </p:nvSpPr>
        <p:spPr>
          <a:xfrm>
            <a:off x="6309360" y="3840480"/>
            <a:ext cx="18892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Новое название</a:t>
            </a:r>
            <a:endParaRPr/>
          </a:p>
        </p:txBody>
      </p:sp>
      <p:sp>
        <p:nvSpPr>
          <p:cNvPr id="312" name="TextShape 6"/>
          <p:cNvSpPr txBox="1"/>
          <p:nvPr/>
        </p:nvSpPr>
        <p:spPr>
          <a:xfrm>
            <a:off x="5943600" y="4297680"/>
            <a:ext cx="21056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Мета контент и пр</a:t>
            </a:r>
            <a:endParaRPr/>
          </a:p>
        </p:txBody>
      </p:sp>
    </p:spTree>
  </p:cSld>
  <p:transition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Примеры шаблонов</a:t>
            </a:r>
            <a:endParaRPr/>
          </a:p>
        </p:txBody>
      </p:sp>
      <p:sp>
        <p:nvSpPr>
          <p:cNvPr id="314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  <p:sp>
        <p:nvSpPr>
          <p:cNvPr id="315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{% extends "base.html" %}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{% block title %}{{ block.super }} - Список{% endblock %}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 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{% block content %}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&lt;ul&gt;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{% for object in post_list %}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&lt;li&gt;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&lt;a href="{{ object.get_absolute_url }}"&gt;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{{ object }}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&lt;/a&gt;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{{ object.created_date|date:"d.m.Y" }}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&lt;/li&gt;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{% endfor %}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&lt;/ul&gt;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{% endblock %}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316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8A07A3EB-FD50-4D9F-8555-8F76AF67C02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17" name="TextShape 5"/>
          <p:cNvSpPr txBox="1"/>
          <p:nvPr/>
        </p:nvSpPr>
        <p:spPr>
          <a:xfrm>
            <a:off x="4480560" y="2377440"/>
            <a:ext cx="1604160" cy="6206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Дополнение !</a:t>
            </a:r>
            <a:endParaRPr/>
          </a:p>
        </p:txBody>
      </p:sp>
    </p:spTree>
  </p:cSld>
  <p:transition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Контекстные процессоры</a:t>
            </a:r>
            <a:endParaRPr/>
          </a:p>
        </p:txBody>
      </p:sp>
      <p:sp>
        <p:nvSpPr>
          <p:cNvPr id="319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0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000">
                <a:solidFill>
                  <a:srgbClr val="000000"/>
                </a:solidFill>
                <a:latin typeface="HelveticaNeueCyr"/>
              </a:rPr>
              <a:t>django.contrib.auth.context_processors.auth (user, perms)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0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000">
                <a:solidFill>
                  <a:srgbClr val="000000"/>
                </a:solidFill>
                <a:latin typeface="HelveticaNeueCyr"/>
              </a:rPr>
              <a:t>django.core.context_processors.csrf (csrf_token)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0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000">
                <a:solidFill>
                  <a:srgbClr val="000000"/>
                </a:solidFill>
                <a:latin typeface="HelveticaNeueCyr"/>
              </a:rPr>
              <a:t>django.core.context_processors.request (request)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0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000">
                <a:solidFill>
                  <a:srgbClr val="000000"/>
                </a:solidFill>
                <a:latin typeface="HelveticaNeueCyr"/>
              </a:rPr>
              <a:t>django.core.context_processors.static (STATIC_URL)</a:t>
            </a:r>
            <a:endParaRPr/>
          </a:p>
        </p:txBody>
      </p:sp>
      <p:sp>
        <p:nvSpPr>
          <p:cNvPr id="320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D9FB2FF7-5735-4AD0-8E1A-D756A5A0CD7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Context и RequestContext</a:t>
            </a:r>
            <a:endParaRPr/>
          </a:p>
        </p:txBody>
      </p:sp>
      <p:sp>
        <p:nvSpPr>
          <p:cNvPr id="322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  <p:sp>
        <p:nvSpPr>
          <p:cNvPr id="323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from django.shortcuts import render_to_response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return render_to_response(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'my_template.html', {'foo': 'bar'}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)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return render_to_response(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'my_template.html', {'foo': 'bar'}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	</a:t>
            </a: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context_instance=RequestContext(request)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>
                <a:solidFill>
                  <a:srgbClr val="000000"/>
                </a:solidFill>
                <a:latin typeface="Courier New"/>
                <a:ea typeface="PT Mono"/>
              </a:rPr>
              <a:t>)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324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C756495F-9CE6-414E-9EEE-AEC489C3C918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План лекции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Работа с формами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Шаблоны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JSON ответ</a:t>
            </a:r>
            <a:endParaRPr/>
          </a:p>
        </p:txBody>
      </p:sp>
      <p:sp>
        <p:nvSpPr>
          <p:cNvPr id="240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D432196A-F437-4D12-9DA1-2B95ECAF69B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JSON ответ</a:t>
            </a:r>
            <a:endParaRPr/>
          </a:p>
        </p:txBody>
      </p:sp>
      <p:sp>
        <p:nvSpPr>
          <p:cNvPr id="326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  <p:sp>
        <p:nvSpPr>
          <p:cNvPr id="327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class AjaxResponse(HttpResponse):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 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def __init__(self, status, msg, extra_context=None):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response = {'status': status, 'msg': msg}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if not extra_context is None: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response.update(extra_context)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super(AjaxResponse, self).__init__(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content=json.dumps(response),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content_type='application/json'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)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328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93C3D594-58AF-4FC0-B020-9F57373394A2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JSON ответ</a:t>
            </a:r>
            <a:endParaRPr/>
          </a:p>
        </p:txBody>
      </p:sp>
      <p:sp>
        <p:nvSpPr>
          <p:cNvPr id="330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  <p:sp>
        <p:nvSpPr>
          <p:cNvPr id="331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@require_POST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def contact(request):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form = ContactForm(request.POST)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if not form.is_valid():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return AjaxResponse(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            </a:t>
            </a: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False, 'Failure!', json.dumps(form.errors)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return AjaxResponse(True, 'Success!')</a:t>
            </a:r>
            <a:endParaRPr/>
          </a:p>
        </p:txBody>
      </p:sp>
      <p:sp>
        <p:nvSpPr>
          <p:cNvPr id="332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E47DC688-E874-4986-9791-4D2238DADCA9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611640" y="1582560"/>
            <a:ext cx="7527240" cy="32212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Написать обработчики для основных страниц проекта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Отображение форм, пока без обработки</a:t>
            </a:r>
            <a:endParaRPr/>
          </a:p>
        </p:txBody>
      </p:sp>
      <p:sp>
        <p:nvSpPr>
          <p:cNvPr id="334" name="TextShape 2"/>
          <p:cNvSpPr txBox="1"/>
          <p:nvPr/>
        </p:nvSpPr>
        <p:spPr>
          <a:xfrm>
            <a:off x="611640" y="5448960"/>
            <a:ext cx="3397320" cy="5191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i="1" lang="ru-RU" sz="2200">
                <a:solidFill>
                  <a:srgbClr val="000000"/>
                </a:solidFill>
                <a:latin typeface="HelveticaCyr"/>
              </a:rPr>
              <a:t>16 мая</a:t>
            </a:r>
            <a:endParaRPr/>
          </a:p>
        </p:txBody>
      </p:sp>
      <p:sp>
        <p:nvSpPr>
          <p:cNvPr id="335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1F8F08ED-EE50-4994-BFF8-304304451D29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36" name="TextShape 4"/>
          <p:cNvSpPr txBox="1"/>
          <p:nvPr/>
        </p:nvSpPr>
        <p:spPr>
          <a:xfrm>
            <a:off x="4131000" y="587160"/>
            <a:ext cx="1405800" cy="4762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8000">
                <a:solidFill>
                  <a:srgbClr val="4ba6c1"/>
                </a:solidFill>
                <a:latin typeface="PF Isotext Pro"/>
              </a:rPr>
              <a:t>4</a:t>
            </a:r>
            <a:endParaRPr/>
          </a:p>
        </p:txBody>
      </p:sp>
    </p:spTree>
  </p:cSld>
  <p:transition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Сергей Лихобабин</a:t>
            </a:r>
            <a:endParaRPr/>
          </a:p>
        </p:txBody>
      </p:sp>
      <p:sp>
        <p:nvSpPr>
          <p:cNvPr id="338" name="TextShape 2"/>
          <p:cNvSpPr txBox="1"/>
          <p:nvPr/>
        </p:nvSpPr>
        <p:spPr>
          <a:xfrm>
            <a:off x="1639440" y="5740200"/>
            <a:ext cx="5864760" cy="99180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s.lihobabin@corp.mail.ru</a:t>
            </a:r>
            <a:endParaRPr/>
          </a:p>
        </p:txBody>
      </p:sp>
    </p:spTree>
  </p:cSld>
  <p:transition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Формы</a:t>
            </a:r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Отображение формы на странице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Валидация данных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Отображение ошибок</a:t>
            </a:r>
            <a:endParaRPr/>
          </a:p>
        </p:txBody>
      </p:sp>
      <p:sp>
        <p:nvSpPr>
          <p:cNvPr id="243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29009645-D144-4C45-A658-67A7CBDF0A0E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44" name="TextShape 4"/>
          <p:cNvSpPr txBox="1"/>
          <p:nvPr/>
        </p:nvSpPr>
        <p:spPr>
          <a:xfrm>
            <a:off x="611640" y="3128400"/>
            <a:ext cx="61639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ru-RU">
                <a:latin typeface="Arial"/>
              </a:rPr>
              <a:t>Они помогут облегчить нам жизнь (вся обработка в них)</a:t>
            </a:r>
            <a:endParaRPr/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Пример формы</a:t>
            </a:r>
            <a:endParaRPr/>
          </a:p>
        </p:txBody>
      </p:sp>
      <p:sp>
        <p:nvSpPr>
          <p:cNvPr id="246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  <p:sp>
        <p:nvSpPr>
          <p:cNvPr id="247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from django import forms 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class ContactForm(forms.Form):   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email = forms.EmailField(max_length=100)   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message = forms.CharField(widget=forms.Textarea)   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def clean_message(self):      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message = self.cleaned_data.get('message')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if not check_antispam(message):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            </a:t>
            </a: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raise form.ValidationError('Spam!')</a:t>
            </a:r>
            <a:endParaRPr/>
          </a:p>
        </p:txBody>
      </p:sp>
      <p:sp>
        <p:nvSpPr>
          <p:cNvPr id="248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112258A8-27D1-411C-9495-BA83ADB0B00D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Поля форм на все случаи жизни</a:t>
            </a: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BooleanField, CharField, ChoiceField, TypedChoiceField, DateField, DateTimeField, DecimalField, EmailField, FileField, FilePathField, FloatField, ImageField, IntegerField, MultipleChoiceField, TypedMultipleChoiceField, NullBooleanField, RegexField, SlugField, TimeField, URLField, ComboField, MultiValueField, SplitDateTimeField, ModelChoiceField, ModelMultipleChoiceField</a:t>
            </a:r>
            <a:endParaRPr/>
          </a:p>
        </p:txBody>
      </p:sp>
      <p:sp>
        <p:nvSpPr>
          <p:cNvPr id="251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3AF9936C-A782-4DB4-8909-2E2F76B3181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52" name="TextShape 4"/>
          <p:cNvSpPr txBox="1"/>
          <p:nvPr/>
        </p:nvSpPr>
        <p:spPr>
          <a:xfrm>
            <a:off x="1554480" y="5760720"/>
            <a:ext cx="13694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ВСЕ ЕСТЬ!</a:t>
            </a:r>
            <a:endParaRPr/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Кастомизация полей форм</a:t>
            </a:r>
            <a:endParaRPr/>
          </a:p>
        </p:txBody>
      </p:sp>
      <p:sp>
        <p:nvSpPr>
          <p:cNvPr id="254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Текстовое поле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Выпадающий список с иерархией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Особое отображение поля</a:t>
            </a:r>
            <a:endParaRPr/>
          </a:p>
        </p:txBody>
      </p:sp>
      <p:sp>
        <p:nvSpPr>
          <p:cNvPr id="255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862D6CD8-C035-4A61-BBD5-6790D9EDCEAD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56" name="TextShape 4"/>
          <p:cNvSpPr txBox="1"/>
          <p:nvPr/>
        </p:nvSpPr>
        <p:spPr>
          <a:xfrm>
            <a:off x="3566160" y="1645920"/>
            <a:ext cx="49233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ru-RU">
                <a:latin typeface="Arial"/>
              </a:rPr>
              <a:t>Неожиданные параметры в текстовых полях</a:t>
            </a:r>
            <a:endParaRPr/>
          </a:p>
        </p:txBody>
      </p:sp>
      <p:sp>
        <p:nvSpPr>
          <p:cNvPr id="257" name="TextShape 5"/>
          <p:cNvSpPr txBox="1"/>
          <p:nvPr/>
        </p:nvSpPr>
        <p:spPr>
          <a:xfrm>
            <a:off x="6637680" y="2103120"/>
            <a:ext cx="23234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Усложняем списки</a:t>
            </a:r>
            <a:endParaRPr/>
          </a:p>
        </p:txBody>
      </p:sp>
      <p:sp>
        <p:nvSpPr>
          <p:cNvPr id="258" name="TextShape 6"/>
          <p:cNvSpPr txBox="1"/>
          <p:nvPr/>
        </p:nvSpPr>
        <p:spPr>
          <a:xfrm>
            <a:off x="731520" y="3402720"/>
            <a:ext cx="63072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Не стоит в сраницу грузить списки из более 100 обьектов</a:t>
            </a:r>
            <a:endParaRPr/>
          </a:p>
        </p:txBody>
      </p:sp>
      <p:sp>
        <p:nvSpPr>
          <p:cNvPr id="259" name="TextShape 7"/>
          <p:cNvSpPr txBox="1"/>
          <p:nvPr/>
        </p:nvSpPr>
        <p:spPr>
          <a:xfrm>
            <a:off x="5523480" y="2598120"/>
            <a:ext cx="362052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Хитрый Javascript с suggest'ами</a:t>
            </a:r>
            <a:endParaRPr/>
          </a:p>
          <a:p>
            <a:r>
              <a:rPr lang="en-US">
                <a:latin typeface="Arial"/>
              </a:rPr>
              <a:t>Т е клиентская часть маленькая</a:t>
            </a:r>
            <a:endParaRPr/>
          </a:p>
        </p:txBody>
      </p:sp>
      <p:sp>
        <p:nvSpPr>
          <p:cNvPr id="260" name="TextShape 8"/>
          <p:cNvSpPr txBox="1"/>
          <p:nvPr/>
        </p:nvSpPr>
        <p:spPr>
          <a:xfrm>
            <a:off x="822960" y="4023360"/>
            <a:ext cx="720180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Что кастомизировать – надо отнаследоваться от базового класса </a:t>
            </a:r>
            <a:endParaRPr/>
          </a:p>
          <a:p>
            <a:r>
              <a:rPr lang="en-US">
                <a:latin typeface="Arial"/>
              </a:rPr>
              <a:t>или от дефолтного и поменять в нем методы.</a:t>
            </a:r>
            <a:endParaRPr/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Отображение формы</a:t>
            </a:r>
            <a:endParaRPr/>
          </a:p>
        </p:txBody>
      </p:sp>
      <p:sp>
        <p:nvSpPr>
          <p:cNvPr id="262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  <p:sp>
        <p:nvSpPr>
          <p:cNvPr id="263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&gt;&gt;&gt; f = ContactForm()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&gt;&gt;&gt; print f.as_table()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&lt;tr&gt;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  </a:t>
            </a: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&lt;th&gt;&lt;label for="id_for_email"&gt;Ваш e-mail:&lt;/label&gt;&lt;/th&gt;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  </a:t>
            </a: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&lt;td&gt;&lt;input id="id_for_email"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type="text" name="email" maxlength="100" /&gt;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  </a:t>
            </a: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&lt;/td&gt;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&lt;/tr&gt;…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&gt;&gt;&gt; print f.email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&lt;input id="id_for_email" type="text"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1600">
                <a:solidFill>
                  <a:srgbClr val="000000"/>
                </a:solidFill>
                <a:latin typeface="Courier New"/>
                <a:ea typeface="PT Mono"/>
              </a:rPr>
              <a:t>name="email" maxlength="100" /&gt;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264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15C9E499-DB49-4229-B029-B702CC633F0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Валидация формы</a:t>
            </a:r>
            <a:endParaRPr/>
          </a:p>
        </p:txBody>
      </p:sp>
      <p:sp>
        <p:nvSpPr>
          <p:cNvPr id="266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  <p:sp>
        <p:nvSpPr>
          <p:cNvPr id="267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&gt;&gt;&gt; f = ContactForm()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&gt;&gt;&gt; data = {'email': 'foo@example.com', 'message': 'Hi there'}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&gt;&gt;&gt; f = ContactForm(data)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&gt;&gt;&gt; f.is_valid()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True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&gt;&gt;&gt; f.cleaned_data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{'email': u'foo@example.com', 'message': u'Hi there'}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&gt;&gt;&gt; f = ContactForm({})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&gt;&gt;&gt; f.is_valid()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False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&gt;&gt;&gt; f.errors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'email': [u'Enter a valid e-mail address.'],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'message': [u'This field is required.']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268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CE30AC65-A60F-456C-BD4E-51C7EC46867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69" name="TextShape 5"/>
          <p:cNvSpPr txBox="1"/>
          <p:nvPr/>
        </p:nvSpPr>
        <p:spPr>
          <a:xfrm>
            <a:off x="0" y="6420240"/>
            <a:ext cx="89452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Переопределяем email через clean, validate и тд, чтобы выдавал то что нам нужно</a:t>
            </a:r>
            <a:endParaRPr/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Полная обработка формы</a:t>
            </a:r>
            <a:endParaRPr/>
          </a:p>
        </p:txBody>
      </p:sp>
      <p:sp>
        <p:nvSpPr>
          <p:cNvPr id="271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  <p:sp>
        <p:nvSpPr>
          <p:cNvPr id="272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def contact(request):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if request.method == 'POST':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form = ContactForm(request.POST)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if form.is_valid():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message = form.cleaned_data['message']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sender = form.cleaned_data['email']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recipients = send_mail(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'My Blog', message, sender, ['me@mail.ru']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return HttpResponseRedirect('/')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else: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form = ContactForm()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 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return render(request, 'blog/contact.html', 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'form': form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Courier New"/>
                <a:ea typeface="PT Mono"/>
              </a:rPr>
              <a:t>})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273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F99614B5-B975-4D51-9D55-4FC8648A415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274" name="TextShape 5"/>
          <p:cNvSpPr txBox="1"/>
          <p:nvPr/>
        </p:nvSpPr>
        <p:spPr>
          <a:xfrm>
            <a:off x="4572000" y="4865760"/>
            <a:ext cx="31176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Отображаем пустую форму</a:t>
            </a:r>
            <a:endParaRPr/>
          </a:p>
        </p:txBody>
      </p:sp>
      <p:sp>
        <p:nvSpPr>
          <p:cNvPr id="275" name="TextShape 6"/>
          <p:cNvSpPr txBox="1"/>
          <p:nvPr/>
        </p:nvSpPr>
        <p:spPr>
          <a:xfrm>
            <a:off x="5760720" y="2854080"/>
            <a:ext cx="24530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Пихаем post в форму</a:t>
            </a:r>
            <a:endParaRPr/>
          </a:p>
        </p:txBody>
      </p:sp>
      <p:sp>
        <p:nvSpPr>
          <p:cNvPr id="276" name="TextShape 7"/>
          <p:cNvSpPr txBox="1"/>
          <p:nvPr/>
        </p:nvSpPr>
        <p:spPr>
          <a:xfrm>
            <a:off x="4206240" y="5577840"/>
            <a:ext cx="2334240" cy="6206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Пихаем шаблон</a:t>
            </a:r>
            <a:endParaRPr/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