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8.png" ContentType="image/png"/>
  <Override PartName="/ppt/media/image6.png" ContentType="image/png"/>
  <Override PartName="/ppt/media/image11.wmf" ContentType="image/x-wmf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Click to edit the title text formatНапишите название своего предмета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LevelКак вас зовут?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Seventh Outline LevelЗанятие №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ru-RU" sz="2200">
                <a:solidFill>
                  <a:srgbClr val="000000"/>
                </a:solidFill>
                <a:latin typeface="HelveticaNeueCyr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Пятый уровень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5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8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9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0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1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2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3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6E2CA30-12DD-4DAC-8D8D-044F263990B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647640" y="2267280"/>
            <a:ext cx="7661880" cy="3955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formatДля чего нужен код/формула?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Укажите назначение</a:t>
            </a:r>
            <a:endParaRPr/>
          </a:p>
        </p:txBody>
      </p:sp>
      <p:sp>
        <p:nvSpPr>
          <p:cNvPr id="92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3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5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Seventh Outline LevelЕсли требуются дополнительные пояснения, то напишите их здесь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Seventh Outline LevelСтроки под код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Мы подготовили основные цвета для выделения в коде –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
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просто зайдите в настройки выбора цвета текста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10200" cy="558360"/>
          </a:xfrm>
          <a:prstGeom prst="rect">
            <a:avLst/>
          </a:prstGeom>
          <a:ln>
            <a:noFill/>
          </a:ln>
        </p:spPr>
      </p:pic>
      <p:sp>
        <p:nvSpPr>
          <p:cNvPr id="99" name="CustomShape 9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0" name="Line 10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1" name="CustomShape 11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2" name="Line 12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3" name="CustomShape 13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04" name="PlaceHolder 14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AF0E397-5015-498F-A25B-22D5E882EC1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141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0" y="4896000"/>
            <a:ext cx="9143640" cy="1961640"/>
          </a:xfrm>
          <a:prstGeom prst="rect">
            <a:avLst/>
          </a:prstGeom>
          <a:solidFill>
            <a:srgbClr val="f1f1f1"/>
          </a:solidFill>
          <a:ln w="76320">
            <a:noFill/>
          </a:ln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Seventh Outline LevelНапишите ваше имя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1843200" y="2710080"/>
            <a:ext cx="7025760" cy="18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NeueCyr"/>
              </a:rPr>
              <a:t>Спасибо за внимание!</a:t>
            </a:r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LevelУкажите свои контакты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0" y="4856040"/>
            <a:ext cx="9143640" cy="70920"/>
          </a:xfrm>
          <a:prstGeom prst="rect">
            <a:avLst/>
          </a:prstGeom>
          <a:solidFill>
            <a:srgbClr val="9fc4cf"/>
          </a:solidFill>
          <a:ln w="12600">
            <a:noFill/>
          </a:ln>
        </p:spPr>
      </p:sp>
      <p:sp>
        <p:nvSpPr>
          <p:cNvPr id="14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HelveticaCyr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Dive into Django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Лекция №10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Производительность. Кэш.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Как правило работает быстрее базы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Легко масштабируется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HelveticaNeueCyr"/>
              </a:rPr>
              <a:t>Исключительно временное хранилище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2FA4E7B-2F05-4AAB-8E85-F795C91450B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Кэш-бекенды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548640" y="164592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Memcached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База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Файловая система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Локальная память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Dummy (для разработки)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22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6BE7D34-9F43-444B-A9BD-DE189D400DC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23" name="TextShape 4"/>
          <p:cNvSpPr txBox="1"/>
          <p:nvPr/>
        </p:nvSpPr>
        <p:spPr>
          <a:xfrm>
            <a:off x="640080" y="1299600"/>
            <a:ext cx="3384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Стандартные бекенды джанго</a:t>
            </a:r>
            <a:endParaRPr/>
          </a:p>
        </p:txBody>
      </p:sp>
      <p:sp>
        <p:nvSpPr>
          <p:cNvPr id="224" name="TextShape 5"/>
          <p:cNvSpPr txBox="1"/>
          <p:nvPr/>
        </p:nvSpPr>
        <p:spPr>
          <a:xfrm>
            <a:off x="4023360" y="2468880"/>
            <a:ext cx="5155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Разовый проход по базе и составление таблиц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Уровни кэширования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Весь сайт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Контроллер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Часть шаблона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HelveticaNeueCyr"/>
              </a:rPr>
              <a:t>Часть данных (ручное управление)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A41DB92-F01E-472F-8C6F-485F5B1DC5B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28" name="TextShape 4"/>
          <p:cNvSpPr txBox="1"/>
          <p:nvPr/>
        </p:nvSpPr>
        <p:spPr>
          <a:xfrm>
            <a:off x="4403520" y="3036960"/>
            <a:ext cx="4374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С помощью специального template тэга</a:t>
            </a:r>
            <a:endParaRPr/>
          </a:p>
        </p:txBody>
      </p:sp>
      <p:sp>
        <p:nvSpPr>
          <p:cNvPr id="229" name="TextShape 5"/>
          <p:cNvSpPr txBox="1"/>
          <p:nvPr/>
        </p:nvSpPr>
        <p:spPr>
          <a:xfrm>
            <a:off x="1371600" y="4846320"/>
            <a:ext cx="3970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Например результат запроса в базу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Performance Best Practice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640080" y="161748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Профилируйте страницы с Django Debug Toolbar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Используйте правильные индексы (db_index)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Делайте выборки по тем полям, которые вам нужны (методы only, values and values_list)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Доставайте только те объекты, которые будут использованы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Не делайте лишних запросов к БД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Python не должен делать работу за БД (методы count, exist)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2000751-4DE4-4CA9-88D5-A179FBF9D6A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33" name="TextShape 4"/>
          <p:cNvSpPr txBox="1"/>
          <p:nvPr/>
        </p:nvSpPr>
        <p:spPr>
          <a:xfrm>
            <a:off x="2377440" y="2011680"/>
            <a:ext cx="1797840" cy="529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просмотреть</a:t>
            </a:r>
            <a:endParaRPr/>
          </a:p>
        </p:txBody>
      </p:sp>
      <p:sp>
        <p:nvSpPr>
          <p:cNvPr id="234" name="TextShape 5"/>
          <p:cNvSpPr txBox="1"/>
          <p:nvPr/>
        </p:nvSpPr>
        <p:spPr>
          <a:xfrm>
            <a:off x="829800" y="1371600"/>
            <a:ext cx="7948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Колво запросов к базе не должно расти линейно от увеличения контента</a:t>
            </a:r>
            <a:endParaRPr/>
          </a:p>
        </p:txBody>
      </p:sp>
      <p:sp>
        <p:nvSpPr>
          <p:cNvPr id="235" name="TextShape 6"/>
          <p:cNvSpPr txBox="1"/>
          <p:nvPr/>
        </p:nvSpPr>
        <p:spPr>
          <a:xfrm>
            <a:off x="4023360" y="2103120"/>
            <a:ext cx="4728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&lt;= 10 запросов на страницу (select related)</a:t>
            </a:r>
            <a:endParaRPr/>
          </a:p>
        </p:txBody>
      </p:sp>
      <p:sp>
        <p:nvSpPr>
          <p:cNvPr id="236" name="TextShape 7"/>
          <p:cNvSpPr txBox="1"/>
          <p:nvPr/>
        </p:nvSpPr>
        <p:spPr>
          <a:xfrm>
            <a:off x="2839680" y="2834640"/>
            <a:ext cx="5420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Индексы по id и по ForeignKey (внешний индекс) </a:t>
            </a:r>
            <a:endParaRPr/>
          </a:p>
        </p:txBody>
      </p:sp>
      <p:sp>
        <p:nvSpPr>
          <p:cNvPr id="237" name="TextShape 8"/>
          <p:cNvSpPr txBox="1"/>
          <p:nvPr/>
        </p:nvSpPr>
        <p:spPr>
          <a:xfrm>
            <a:off x="2468880" y="3585600"/>
            <a:ext cx="3888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Запрашивает только те поля с only</a:t>
            </a:r>
            <a:endParaRPr/>
          </a:p>
        </p:txBody>
      </p:sp>
      <p:sp>
        <p:nvSpPr>
          <p:cNvPr id="238" name="TextShape 9"/>
          <p:cNvSpPr txBox="1"/>
          <p:nvPr/>
        </p:nvSpPr>
        <p:spPr>
          <a:xfrm>
            <a:off x="5432040" y="4134240"/>
            <a:ext cx="2980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Одно поле только берется</a:t>
            </a:r>
            <a:endParaRPr/>
          </a:p>
        </p:txBody>
      </p:sp>
      <p:sp>
        <p:nvSpPr>
          <p:cNvPr id="239" name="TextShape 10"/>
          <p:cNvSpPr txBox="1"/>
          <p:nvPr/>
        </p:nvSpPr>
        <p:spPr>
          <a:xfrm>
            <a:off x="4480560" y="4937760"/>
            <a:ext cx="2017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Маленькие части</a:t>
            </a:r>
            <a:endParaRPr/>
          </a:p>
        </p:txBody>
      </p:sp>
      <p:sp>
        <p:nvSpPr>
          <p:cNvPr id="240" name="TextShape 11"/>
          <p:cNvSpPr txBox="1"/>
          <p:nvPr/>
        </p:nvSpPr>
        <p:spPr>
          <a:xfrm>
            <a:off x="6706080" y="5486400"/>
            <a:ext cx="2163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SELECT RELATED</a:t>
            </a:r>
            <a:endParaRPr/>
          </a:p>
        </p:txBody>
      </p:sp>
      <p:sp>
        <p:nvSpPr>
          <p:cNvPr id="241" name="TextShape 12"/>
          <p:cNvSpPr txBox="1"/>
          <p:nvPr/>
        </p:nvSpPr>
        <p:spPr>
          <a:xfrm>
            <a:off x="4297680" y="6328800"/>
            <a:ext cx="4876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Обработчик запросов максимально простой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9600">
                <a:solidFill>
                  <a:srgbClr val="000000"/>
                </a:solidFill>
                <a:latin typeface="HelveticaNeueCyr"/>
              </a:rPr>
              <a:t>DRY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9600">
                <a:solidFill>
                  <a:srgbClr val="000000"/>
                </a:solidFill>
                <a:latin typeface="HelveticaNeueCyr"/>
              </a:rPr>
              <a:t>KISS</a:t>
            </a:r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C103B49-84E9-4B1C-9837-127126B91CF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45" name="TextShape 4"/>
          <p:cNvSpPr txBox="1"/>
          <p:nvPr/>
        </p:nvSpPr>
        <p:spPr>
          <a:xfrm>
            <a:off x="3200400" y="2011680"/>
            <a:ext cx="2279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Don't repeat yourself</a:t>
            </a:r>
            <a:endParaRPr/>
          </a:p>
        </p:txBody>
      </p:sp>
      <p:sp>
        <p:nvSpPr>
          <p:cNvPr id="246" name="TextShape 5"/>
          <p:cNvSpPr txBox="1"/>
          <p:nvPr/>
        </p:nvSpPr>
        <p:spPr>
          <a:xfrm>
            <a:off x="1188720" y="1463040"/>
            <a:ext cx="2792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Дзен программирования</a:t>
            </a:r>
            <a:endParaRPr/>
          </a:p>
        </p:txBody>
      </p:sp>
      <p:sp>
        <p:nvSpPr>
          <p:cNvPr id="247" name="TextShape 6"/>
          <p:cNvSpPr txBox="1"/>
          <p:nvPr/>
        </p:nvSpPr>
        <p:spPr>
          <a:xfrm>
            <a:off x="3108960" y="5140080"/>
            <a:ext cx="2728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Keep it simple and stupid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s.lihobabin@corp.mail.ru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План лекции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Class-based 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Снова производительность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Административный интерфейс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Content Types</a:t>
            </a: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C3BE22B-5BEF-4115-87B2-AAA4D5A3D9C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Class based Views. Пример 1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1700">
                <a:latin typeface="HelveticaCyr"/>
              </a:rPr>
              <a:t>Семейства классов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def post_detail(request, pk):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try: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object = Post.objects.get(pk=pk)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except Post.DoesNotExist: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raise Http404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return render(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request, 'blog/post_detail.html',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{'object': object}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urlpatterns = patterns('',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url(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r'^post/(?P&lt;pk&gt;\d+)/$',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post_detail, name='post_detail'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</p:txBody>
      </p:sp>
      <p:sp>
        <p:nvSpPr>
          <p:cNvPr id="19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7834F33-EA1E-493B-9A70-350C5D907D9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Class Based Views. Пример 1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class PostDetail(generic.DetailView):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model=Post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urlpatterns = patterns('',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url(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r'^post/(?P&lt;pk&gt;\d+)/$',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PostDetail.as_view(), name='post_detail'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),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</p:txBody>
      </p:sp>
      <p:sp>
        <p:nvSpPr>
          <p:cNvPr id="19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2086261-D115-4A31-A956-14078270BFE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Class Based Views. Пример 2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def post_list(request):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paginator = Paginator(Post.objects.all(), 25)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page = request.GET.get('page')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try: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posts = paginator.page(page)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except PageNotAnInteger: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posts = paginator.page(1)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except EmptyPage: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posts = paginator.page(paginator.num_pages)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return render(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request, 'blog/post_list.html',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 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{'object_list': posts}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</p:txBody>
      </p:sp>
      <p:sp>
        <p:nvSpPr>
          <p:cNvPr id="20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C599C69-7E55-4DAF-AC37-AD99CB64179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Class Based Views. Пример 2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0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PT Mono"/>
                <a:ea typeface="PT Mono"/>
              </a:rPr>
              <a:t>class PostList(generic.ListView):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PT Mono"/>
                <a:ea typeface="PT Mono"/>
              </a:rPr>
              <a:t>model = Post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20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2000">
                <a:solidFill>
                  <a:srgbClr val="000000"/>
                </a:solidFill>
                <a:latin typeface="PT Mono"/>
                <a:ea typeface="PT Mono"/>
              </a:rPr>
              <a:t>paginate_by = 25</a:t>
            </a:r>
            <a:endParaRPr/>
          </a:p>
        </p:txBody>
      </p:sp>
      <p:sp>
        <p:nvSpPr>
          <p:cNvPr id="20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7B77623-0BF9-49D3-A8A6-F64CA1ED41D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Class Based Views. Пример 3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0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@login_required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def category(request, pk):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cat = get_object_or_404(Category, pk=pk)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post_list = Post.objects.filter(category=cat)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return render(request, 'blog/category.html',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'category': cat,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'post_list' : post_list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})</a:t>
            </a:r>
            <a:endParaRPr/>
          </a:p>
        </p:txBody>
      </p:sp>
      <p:sp>
        <p:nvSpPr>
          <p:cNvPr id="20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293A90E-1DA3-443D-864D-678DA41795E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Class Based Views. Пример 3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class CategoryListView(generic.ListView):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template_name = 'blog/category.html'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def get_queryset(self):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self.cat = get_object_or_404(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Category, pk=self.kwargs['pk']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return Post.objects.filter(category=self.cat)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@method_decorator(login_required)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def dispatch(self, *args, **kwargs):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return super(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CategoryListView, self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).dispatch(*args, **kwargs)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...</a:t>
            </a:r>
            <a:endParaRPr/>
          </a:p>
        </p:txBody>
      </p:sp>
      <p:sp>
        <p:nvSpPr>
          <p:cNvPr id="21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B230055-82C6-478D-BD79-2BB477A4CF6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Class Based Views. Пример 3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1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…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def get_context_data(self, **kwargs):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context = super(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CategoryListView, self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).get_context_data(**kwargs)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context['category'] = self.cat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>
                <a:solidFill>
                  <a:srgbClr val="000000"/>
                </a:solidFill>
                <a:latin typeface="PT Mono"/>
                <a:ea typeface="PT Mono"/>
              </a:rPr>
              <a:t>return context</a:t>
            </a: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F69B1AC-E3A8-497B-A4B0-68D29B2B5B1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