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gif" ContentType="image/gif"/>
  <Override PartName="/ppt/media/image22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5.wmf" ContentType="image/x-wmf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wmf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D9AA22C-F918-43C3-9F0E-2DD7777C72D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91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2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4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47640" y="1790640"/>
            <a:ext cx="7791120" cy="4362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Seventh Outline LevelПросто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7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8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9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0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1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2331810-6747-4095-9935-6EBF779A09B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140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41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43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6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147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8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9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50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51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52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A956927-16B4-4FAA-8517-BA0D9F0E66A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89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9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
</a:t>
            </a:r>
            <a:r>
              <a:rPr b="1" lang="ru-RU" sz="5800">
                <a:solidFill>
                  <a:srgbClr val="ffffff"/>
                </a:solidFill>
                <a:latin typeface="HelveticaNeueCyr"/>
              </a:rPr>
              <a:t>Инфраструктура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№12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Полнотекстовый поиск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Отдельный специализированный индекс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Алгоритмы ранжирования результатов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Морфология</a:t>
            </a:r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DF8C836-0E61-4617-BCAC-220F377777E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1371600" y="3840480"/>
            <a:ext cx="62157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MYSQL не умеет искать в середине или с ошибками или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в другом склонении, в итоге проблема...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Популярные решения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Sphinx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Elastiсsearch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Solr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Woosh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и другие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7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07F507F-BC5C-4504-928C-669C1070F9F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7" name="TextShape 4"/>
          <p:cNvSpPr txBox="1"/>
          <p:nvPr/>
        </p:nvSpPr>
        <p:spPr>
          <a:xfrm>
            <a:off x="3657600" y="1371600"/>
            <a:ext cx="1584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Микросервис</a:t>
            </a:r>
            <a:endParaRPr/>
          </a:p>
        </p:txBody>
      </p:sp>
      <p:sp>
        <p:nvSpPr>
          <p:cNvPr id="278" name="TextShape 5"/>
          <p:cNvSpPr txBox="1"/>
          <p:nvPr/>
        </p:nvSpPr>
        <p:spPr>
          <a:xfrm>
            <a:off x="2468880" y="3474720"/>
            <a:ext cx="1269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 питоне</a:t>
            </a:r>
            <a:endParaRPr/>
          </a:p>
        </p:txBody>
      </p:sp>
      <p:sp>
        <p:nvSpPr>
          <p:cNvPr id="279" name="TextShape 6"/>
          <p:cNvSpPr txBox="1"/>
          <p:nvPr/>
        </p:nvSpPr>
        <p:spPr>
          <a:xfrm>
            <a:off x="4297680" y="2103120"/>
            <a:ext cx="1918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Лучше первые 2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Sphinx и Elasticsearch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Легкая интеграция с базами и приложениями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Batch и real-time индексы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Гибкий язык поисковых запросов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Хорошие функции релевантности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Масштабирование</a:t>
            </a: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2887147-D969-4B9B-B106-B97ADB20D02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2194560" y="4937760"/>
            <a:ext cx="4906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Туго работает если часто обновлять данные</a:t>
            </a:r>
            <a:endParaRPr/>
          </a:p>
        </p:txBody>
      </p:sp>
      <p:sp>
        <p:nvSpPr>
          <p:cNvPr id="284" name="TextShape 5"/>
          <p:cNvSpPr txBox="1"/>
          <p:nvPr/>
        </p:nvSpPr>
        <p:spPr>
          <a:xfrm>
            <a:off x="6400800" y="3256560"/>
            <a:ext cx="1954800" cy="1041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Есть базовые, </a:t>
            </a:r>
            <a:endParaRPr/>
          </a:p>
          <a:p>
            <a:r>
              <a:rPr lang="en-US">
                <a:latin typeface="Arial"/>
              </a:rPr>
              <a:t>которые можно </a:t>
            </a:r>
            <a:endParaRPr/>
          </a:p>
          <a:p>
            <a:r>
              <a:rPr lang="en-US">
                <a:latin typeface="Arial"/>
              </a:rPr>
              <a:t>корректировать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s.lihobabin@corp.mail.ru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План лекции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3600">
                <a:solidFill>
                  <a:srgbClr val="000000"/>
                </a:solidFill>
                <a:latin typeface="HelveticaNeueCyr"/>
              </a:rPr>
              <a:t>Real-time сообщения.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3600">
                <a:solidFill>
                  <a:srgbClr val="000000"/>
                </a:solidFill>
                <a:latin typeface="HelveticaNeueCyr"/>
              </a:rPr>
              <a:t>Полнотекстовый поиск. Elasticsearch. Sphinx.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ABFFE9C-1F9E-4151-BE47-81D91994F84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Real-Time сообщения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Polling (каждые 10 секунд…)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LongPolling (Comet)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ServerPush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WebSockets</a:t>
            </a:r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5FEC056-F101-4D20-9D42-023FC9AE436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0" name="TextShape 4"/>
          <p:cNvSpPr txBox="1"/>
          <p:nvPr/>
        </p:nvSpPr>
        <p:spPr>
          <a:xfrm>
            <a:off x="640080" y="914400"/>
            <a:ext cx="6163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Появление у пользователя данных в реальном времени</a:t>
            </a:r>
            <a:endParaRPr/>
          </a:p>
        </p:txBody>
      </p:sp>
      <p:sp>
        <p:nvSpPr>
          <p:cNvPr id="241" name="TextShape 5"/>
          <p:cNvSpPr txBox="1"/>
          <p:nvPr/>
        </p:nvSpPr>
        <p:spPr>
          <a:xfrm>
            <a:off x="5577840" y="1665360"/>
            <a:ext cx="2515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Самый тупой костыль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Схема работы</a:t>
            </a:r>
            <a:endParaRPr/>
          </a:p>
        </p:txBody>
      </p:sp>
      <p:pic>
        <p:nvPicPr>
          <p:cNvPr id="243" name="Рисунок 5" descr=""/>
          <p:cNvPicPr/>
          <p:nvPr/>
        </p:nvPicPr>
        <p:blipFill>
          <a:blip r:embed="rId1"/>
          <a:srcRect l="1766" t="0" r="1766" b="0"/>
          <a:stretch>
            <a:fillRect/>
          </a:stretch>
        </p:blipFill>
        <p:spPr>
          <a:xfrm>
            <a:off x="529920" y="1608120"/>
            <a:ext cx="7791120" cy="4362120"/>
          </a:xfrm>
          <a:prstGeom prst="rect">
            <a:avLst/>
          </a:prstGeom>
          <a:ln>
            <a:noFill/>
          </a:ln>
        </p:spPr>
      </p:pic>
      <p:sp>
        <p:nvSpPr>
          <p:cNvPr id="24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A8469EB-D0FF-401B-89BD-92E99DEC832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5" name="TextShape 3"/>
          <p:cNvSpPr txBox="1"/>
          <p:nvPr/>
        </p:nvSpPr>
        <p:spPr>
          <a:xfrm>
            <a:off x="647640" y="5760720"/>
            <a:ext cx="73220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Жесткий реалтайм – каждое действие должно сделаться за четкий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блок времени, иначе оно бесполезно</a:t>
            </a:r>
            <a:endParaRPr/>
          </a:p>
        </p:txBody>
      </p:sp>
      <p:sp>
        <p:nvSpPr>
          <p:cNvPr id="246" name="TextShape 4"/>
          <p:cNvSpPr txBox="1"/>
          <p:nvPr/>
        </p:nvSpPr>
        <p:spPr>
          <a:xfrm>
            <a:off x="201960" y="914400"/>
            <a:ext cx="8942040" cy="693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Мягкий реалтайм – то что в вебе (типо приходит сразу) на самом деле задержка</a:t>
            </a:r>
            <a:endParaRPr/>
          </a:p>
          <a:p>
            <a:r>
              <a:rPr lang="en-US">
                <a:latin typeface="Arial"/>
              </a:rPr>
              <a:t>Есть но нет этапа ожидания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Comet. Сервер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Long poll</a:t>
            </a: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location /publish/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set $push_channel_id $arg_cid; # id канала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push_store_messages off;       # не храним сообщения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push_publisher;                # включаем отправку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allow   127.0.0.1;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deny    all;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location /listen/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push_subscriber_concurrency broadcast;  # всем!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set $push_channel_id $arg_cid; # id канала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default_type application/json; # MIME тип сообщения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push_subscriber;               # включаем доставку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B56DDC5-912E-495C-A6A6-6F9DF582426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Примeр Comet. Клиент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Backend</a:t>
            </a:r>
            <a:endParaRPr/>
          </a:p>
        </p:txBody>
      </p:sp>
      <p:sp>
        <p:nvSpPr>
          <p:cNvPr id="25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function comet (id, onmessage)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$.get('http://host/listen/', { cid: id })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.done(function(data)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onmessage(data);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comet(id, onmessage);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})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.fail(function(data)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comet(id, onmessage);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});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}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comet(123, function(data) {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console.log(data);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});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5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6B17052-97B8-4264-888B-F960A595405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Comet. Отправка сообщения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приложение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import urllib2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request = urllib2.Request(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'http://localhost/publish/',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'{"hello": 1}',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{}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# Может занять много времени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response = urllib2.urlopen(request)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print response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7FF0C15-365A-43F1-8002-A060AAC004B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Websocket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Двустороннее взаимодействие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Постоянное соединение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800">
                <a:solidFill>
                  <a:srgbClr val="000000"/>
                </a:solidFill>
                <a:latin typeface="HelveticaNeueCyr"/>
              </a:rPr>
              <a:t>Минимум накладных расходов</a:t>
            </a:r>
            <a:endParaRPr/>
          </a:p>
        </p:txBody>
      </p:sp>
      <p:sp>
        <p:nvSpPr>
          <p:cNvPr id="261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860BAC5-6735-4604-9946-F7A1ABBD571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2" name="TextShape 4"/>
          <p:cNvSpPr txBox="1"/>
          <p:nvPr/>
        </p:nvSpPr>
        <p:spPr>
          <a:xfrm>
            <a:off x="2926080" y="476640"/>
            <a:ext cx="3783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Сокеты на другом уровне (проще)</a:t>
            </a:r>
            <a:endParaRPr/>
          </a:p>
        </p:txBody>
      </p:sp>
      <p:sp>
        <p:nvSpPr>
          <p:cNvPr id="263" name="TextShape 5"/>
          <p:cNvSpPr txBox="1"/>
          <p:nvPr/>
        </p:nvSpPr>
        <p:spPr>
          <a:xfrm>
            <a:off x="640080" y="868680"/>
            <a:ext cx="76377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Для этого параллельно делаем еще одно web приложение на Tornado</a:t>
            </a:r>
            <a:endParaRPr/>
          </a:p>
          <a:p>
            <a:r>
              <a:rPr lang="en-US">
                <a:latin typeface="Arial"/>
              </a:rPr>
              <a:t>Т к в django блокируеющие воркеры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Centrifuge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3600">
                <a:solidFill>
                  <a:srgbClr val="000000"/>
                </a:solidFill>
                <a:latin typeface="HelveticaNeueCyr"/>
              </a:rPr>
              <a:t>Websocket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3600">
                <a:solidFill>
                  <a:srgbClr val="000000"/>
                </a:solidFill>
                <a:latin typeface="HelveticaNeueCyr"/>
              </a:rPr>
              <a:t>Sock.js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3600">
                <a:solidFill>
                  <a:srgbClr val="000000"/>
                </a:solidFill>
                <a:latin typeface="HelveticaNeueCyr"/>
              </a:rPr>
              <a:t>Tornado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32C9089-8E66-4F91-A68B-1455A6E486B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7" name="TextShape 4"/>
          <p:cNvSpPr txBox="1"/>
          <p:nvPr/>
        </p:nvSpPr>
        <p:spPr>
          <a:xfrm>
            <a:off x="2743200" y="403560"/>
            <a:ext cx="47282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Как раз на чем писать для обработки всех </a:t>
            </a:r>
            <a:endParaRPr/>
          </a:p>
          <a:p>
            <a:r>
              <a:rPr lang="en-US">
                <a:latin typeface="Arial"/>
              </a:rPr>
              <a:t>Этих сокетов</a:t>
            </a:r>
            <a:endParaRPr/>
          </a:p>
          <a:p>
            <a:r>
              <a:rPr lang="en-US">
                <a:latin typeface="Arial"/>
              </a:rPr>
              <a:t>C их помощью легко сделать чатик</a:t>
            </a:r>
            <a:endParaRPr/>
          </a:p>
        </p:txBody>
      </p:sp>
      <p:sp>
        <p:nvSpPr>
          <p:cNvPr id="268" name="TextShape 5"/>
          <p:cNvSpPr txBox="1"/>
          <p:nvPr/>
        </p:nvSpPr>
        <p:spPr>
          <a:xfrm>
            <a:off x="3474720" y="2926080"/>
            <a:ext cx="490068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Остается просто слать туда сообщения</a:t>
            </a:r>
            <a:endParaRPr/>
          </a:p>
          <a:p>
            <a:r>
              <a:rPr lang="en-US">
                <a:latin typeface="Arial"/>
              </a:rPr>
              <a:t>И он будет рассылать их всем подписанным</a:t>
            </a:r>
            <a:endParaRPr/>
          </a:p>
          <a:p>
            <a:r>
              <a:rPr lang="en-US">
                <a:latin typeface="Arial"/>
              </a:rPr>
              <a:t>И не блочить воркеров</a:t>
            </a:r>
            <a:endParaRPr/>
          </a:p>
        </p:txBody>
      </p:sp>
      <p:sp>
        <p:nvSpPr>
          <p:cNvPr id="269" name="TextShape 6"/>
          <p:cNvSpPr txBox="1"/>
          <p:nvPr/>
        </p:nvSpPr>
        <p:spPr>
          <a:xfrm>
            <a:off x="4114800" y="1582560"/>
            <a:ext cx="1550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микросервис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