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4476A07-E6D1-4111-AFE5-D0C20A9068E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92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3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5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0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1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2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3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4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F574EB0-35F7-4B60-B1DE-A9F967A8CA5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142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43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45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647640" y="1790640"/>
            <a:ext cx="7791120" cy="4362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Seventh Outline LevelПросто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8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9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50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51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52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E12F0FE-6263-48B9-AB44-A33BBE68846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89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9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Dive into Django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№9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Сессия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Сессии в БД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Фаиловые сессии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Сессии в куках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6D74600-294F-44CE-83F9-4DF1BEA1EA4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8" name="TextShape 4"/>
          <p:cNvSpPr txBox="1"/>
          <p:nvPr/>
        </p:nvSpPr>
        <p:spPr>
          <a:xfrm>
            <a:off x="1920240" y="640080"/>
            <a:ext cx="43671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bg-BG">
                <a:latin typeface="Arial"/>
              </a:rPr>
              <a:t>Хранение инфо о пользователе</a:t>
            </a:r>
            <a:endParaRPr/>
          </a:p>
          <a:p>
            <a:r>
              <a:rPr lang="ru-RU">
                <a:latin typeface="Arial"/>
              </a:rPr>
              <a:t>(был ли пользователю показан баннер)</a:t>
            </a:r>
            <a:endParaRPr/>
          </a:p>
        </p:txBody>
      </p:sp>
      <p:sp>
        <p:nvSpPr>
          <p:cNvPr id="269" name="TextShape 5"/>
          <p:cNvSpPr txBox="1"/>
          <p:nvPr/>
        </p:nvSpPr>
        <p:spPr>
          <a:xfrm>
            <a:off x="1554480" y="5303520"/>
            <a:ext cx="3963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Cпокойнее всего сидеть через https</a:t>
            </a:r>
            <a:endParaRPr/>
          </a:p>
        </p:txBody>
      </p:sp>
      <p:sp>
        <p:nvSpPr>
          <p:cNvPr id="270" name="TextShape 6"/>
          <p:cNvSpPr txBox="1"/>
          <p:nvPr/>
        </p:nvSpPr>
        <p:spPr>
          <a:xfrm>
            <a:off x="4846320" y="3200400"/>
            <a:ext cx="3862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Быстродействие! Но малый обьем</a:t>
            </a:r>
            <a:endParaRPr/>
          </a:p>
        </p:txBody>
      </p:sp>
      <p:sp>
        <p:nvSpPr>
          <p:cNvPr id="271" name="TextShape 7"/>
          <p:cNvSpPr txBox="1"/>
          <p:nvPr/>
        </p:nvSpPr>
        <p:spPr>
          <a:xfrm>
            <a:off x="5486400" y="2651760"/>
            <a:ext cx="1811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Кидаем в файл</a:t>
            </a:r>
            <a:endParaRPr/>
          </a:p>
        </p:txBody>
      </p:sp>
      <p:sp>
        <p:nvSpPr>
          <p:cNvPr id="272" name="TextShape 8"/>
          <p:cNvSpPr txBox="1"/>
          <p:nvPr/>
        </p:nvSpPr>
        <p:spPr>
          <a:xfrm>
            <a:off x="4297680" y="1920240"/>
            <a:ext cx="4071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Классическое хранение данных в бд</a:t>
            </a:r>
            <a:endParaRPr/>
          </a:p>
        </p:txBody>
      </p:sp>
      <p:sp>
        <p:nvSpPr>
          <p:cNvPr id="273" name="TextShape 9"/>
          <p:cNvSpPr txBox="1"/>
          <p:nvPr/>
        </p:nvSpPr>
        <p:spPr>
          <a:xfrm>
            <a:off x="1280160" y="4389120"/>
            <a:ext cx="3938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совмещать, но это редкость</a:t>
            </a:r>
            <a:endParaRPr/>
          </a:p>
        </p:txBody>
      </p:sp>
      <p:sp>
        <p:nvSpPr>
          <p:cNvPr id="274" name="TextShape 10"/>
          <p:cNvSpPr txBox="1"/>
          <p:nvPr/>
        </p:nvSpPr>
        <p:spPr>
          <a:xfrm>
            <a:off x="731520" y="6126480"/>
            <a:ext cx="4646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Пароли фразами и использовать сервисы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Работа с сессией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7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def login(request):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username = request.POST.get('username')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try: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user = User.objects.get(username=username)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except User.DoesNotExist: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HttpResponse("No such user")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pwd = request.POST.get('password')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if user.check_password(pwd):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request.session['user_id'] = user.id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HttpResponse("You're logged in.")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else: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HttpResponse("Wrong password.")</a:t>
            </a:r>
            <a:endParaRPr/>
          </a:p>
        </p:txBody>
      </p:sp>
      <p:sp>
        <p:nvSpPr>
          <p:cNvPr id="27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E3A9F86-C890-45E7-9A59-BB4A4C2BDBC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Работа с сессией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Cron — демон (периодический активатор всего)</a:t>
            </a:r>
            <a:endParaRPr/>
          </a:p>
        </p:txBody>
      </p:sp>
      <p:sp>
        <p:nvSpPr>
          <p:cNvPr id="28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def logout(request):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try: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del request.session['user_id']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except KeyError: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pass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HttpResponse("You're logged out.")</a:t>
            </a:r>
            <a:endParaRPr/>
          </a:p>
        </p:txBody>
      </p:sp>
      <p:sp>
        <p:nvSpPr>
          <p:cNvPr id="28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C2063F8-AE1C-47F0-8347-664483B0CBA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3" name="TextShape 5"/>
          <p:cNvSpPr txBox="1"/>
          <p:nvPr/>
        </p:nvSpPr>
        <p:spPr>
          <a:xfrm>
            <a:off x="1005840" y="4591440"/>
            <a:ext cx="3759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сессии user_id но не наоборот</a:t>
            </a:r>
            <a:endParaRPr/>
          </a:p>
        </p:txBody>
      </p:sp>
      <p:sp>
        <p:nvSpPr>
          <p:cNvPr id="284" name="TextShape 6"/>
          <p:cNvSpPr txBox="1"/>
          <p:nvPr/>
        </p:nvSpPr>
        <p:spPr>
          <a:xfrm>
            <a:off x="1945440" y="5212080"/>
            <a:ext cx="62110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Что разлогинить юзера без него надо перебрать все сессии и по юзер айди и найти его и выбить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Декораторы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Делает код более красивым и читаемым — упрощает его</a:t>
            </a: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makebold(fn):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wrapped():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return ”&lt;b&gt;" + fn() + ”&lt;/b&gt;"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return wrapped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makeitalic(fn):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wrapped():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return ”&lt;i&gt;" + fn() + ”&lt;/i&gt;"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return wrapped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8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F3850C3-C937-489F-8382-F1CBABB6A17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9" name="TextShape 5"/>
          <p:cNvSpPr txBox="1"/>
          <p:nvPr/>
        </p:nvSpPr>
        <p:spPr>
          <a:xfrm>
            <a:off x="4206240" y="2743200"/>
            <a:ext cx="2992680" cy="43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Всегда имеет доступ к fn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Декораторы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@makebold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@makeitalic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def hello():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return "hello world"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// hello = makebold(makeitalic(hello))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print hello() ## returns &lt;b&gt;&lt;i&gt;hello world&lt;/i&gt;&lt;/b&gt;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8468E26-BCF0-4135-9947-CE4443B67A8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Декораторы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Требует только POST запрос</a:t>
            </a:r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@require_POST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def vote_view(request):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# only POST method is allowed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pass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либо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url(r"^vote/", require_POST(vote)),</a:t>
            </a:r>
            <a:endParaRPr/>
          </a:p>
        </p:txBody>
      </p:sp>
      <p:sp>
        <p:nvSpPr>
          <p:cNvPr id="29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43901B7-3AC8-4C11-9A92-2EC87B0591F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Паттерны применения декораторов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Проверка HTTP-методов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Проверка прав доступа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Кеширование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00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8095701-ADF7-4D26-8059-345A81F1D1E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1" name="TextShape 4"/>
          <p:cNvSpPr txBox="1"/>
          <p:nvPr/>
        </p:nvSpPr>
        <p:spPr>
          <a:xfrm>
            <a:off x="548640" y="3931920"/>
            <a:ext cx="77428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написать все приложение на декораторах – база + декораторы,</a:t>
            </a:r>
            <a:endParaRPr/>
          </a:p>
          <a:p>
            <a:r>
              <a:rPr lang="en-US">
                <a:latin typeface="Arial"/>
              </a:rPr>
              <a:t>которые выполняют проверки и наворачивают стили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Авторизация в Django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Пользователи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Проверка прав доступа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Обработчики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login/logout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Интеграция с админкой</a:t>
            </a:r>
            <a:endParaRPr/>
          </a:p>
        </p:txBody>
      </p:sp>
      <p:sp>
        <p:nvSpPr>
          <p:cNvPr id="304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DB5E8C7-882A-449F-B274-4751E8730A4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5" name="TextShape 4"/>
          <p:cNvSpPr txBox="1"/>
          <p:nvPr/>
        </p:nvSpPr>
        <p:spPr>
          <a:xfrm>
            <a:off x="548640" y="1280160"/>
            <a:ext cx="118872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auths</a:t>
            </a:r>
            <a:endParaRPr/>
          </a:p>
        </p:txBody>
      </p:sp>
      <p:sp>
        <p:nvSpPr>
          <p:cNvPr id="306" name="TextShape 5"/>
          <p:cNvSpPr txBox="1"/>
          <p:nvPr/>
        </p:nvSpPr>
        <p:spPr>
          <a:xfrm>
            <a:off x="731520" y="5486400"/>
            <a:ext cx="4998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Аутентификация – проверка логина и пароля</a:t>
            </a:r>
            <a:endParaRPr/>
          </a:p>
        </p:txBody>
      </p:sp>
      <p:sp>
        <p:nvSpPr>
          <p:cNvPr id="307" name="TextShape 6"/>
          <p:cNvSpPr txBox="1"/>
          <p:nvPr/>
        </p:nvSpPr>
        <p:spPr>
          <a:xfrm>
            <a:off x="914400" y="6183000"/>
            <a:ext cx="6528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Авторизация – проверка доступа пользователя к чему либо</a:t>
            </a:r>
            <a:endParaRPr/>
          </a:p>
        </p:txBody>
      </p:sp>
      <p:sp>
        <p:nvSpPr>
          <p:cNvPr id="308" name="TextShape 7"/>
          <p:cNvSpPr txBox="1"/>
          <p:nvPr/>
        </p:nvSpPr>
        <p:spPr>
          <a:xfrm>
            <a:off x="611640" y="4114800"/>
            <a:ext cx="180720" cy="346320"/>
          </a:xfrm>
          <a:prstGeom prst="rect">
            <a:avLst/>
          </a:prstGeom>
        </p:spPr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Проверка авторизации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1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def my_view(request):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if not request.user.is_authenticated():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return redirect(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'/login/?next=%s' % request.path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user = request.user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@login_required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def my_view(request):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...</a:t>
            </a:r>
            <a:endParaRPr/>
          </a:p>
        </p:txBody>
      </p:sp>
      <p:sp>
        <p:nvSpPr>
          <p:cNvPr id="31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DBA2427-3381-4A1A-935E-2531E9F4527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3" name="TextShape 5"/>
          <p:cNvSpPr txBox="1"/>
          <p:nvPr/>
        </p:nvSpPr>
        <p:spPr>
          <a:xfrm>
            <a:off x="1463040" y="4297680"/>
            <a:ext cx="487908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Декоратор – упрощающий проверку логина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Авторизация в шаблоне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1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{% if user.is_authenticated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Welcome, {{ user.username }}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{% else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Please log in.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{% endif %}</a:t>
            </a:r>
            <a:endParaRPr/>
          </a:p>
        </p:txBody>
      </p:sp>
      <p:sp>
        <p:nvSpPr>
          <p:cNvPr id="31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3E31EB8-6BD5-4601-B5BE-1EEEF3008AF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План лекции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Management команды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Middleware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Сессии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Авторизация 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F4C90F6-3993-4AAA-BED8-906F9DCDA33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s.lihobabin@corp.mail.ru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Management команды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Standalone скрипты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Задачи для cron’а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0F01AC2-9E4F-43C8-9945-B3C3AE1B40B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команды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4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class Command(BaseCommand):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help = 'Fill database with test data'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 handle(self, *args, **options):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for i in xrange(USER_COUNT):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user = User(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name=get_random_string(10),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email=get_random_email()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user.save()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self.stdout.write(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'Imported %d users' % USER_COUNT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4CAE072-392D-478D-93A8-46A9BFBA05A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Middleware</a:t>
            </a:r>
            <a:endParaRPr/>
          </a:p>
        </p:txBody>
      </p:sp>
      <p:pic>
        <p:nvPicPr>
          <p:cNvPr id="245" name="Picture Placeholder 4" descr=""/>
          <p:cNvPicPr/>
          <p:nvPr/>
        </p:nvPicPr>
        <p:blipFill>
          <a:blip r:embed="rId1"/>
          <a:srcRect l="-26463" t="0" r="-26463" b="0"/>
          <a:stretch>
            <a:fillRect/>
          </a:stretch>
        </p:blipFill>
        <p:spPr>
          <a:xfrm>
            <a:off x="647640" y="1790640"/>
            <a:ext cx="7791120" cy="4362120"/>
          </a:xfrm>
          <a:prstGeom prst="rect">
            <a:avLst/>
          </a:prstGeom>
          <a:ln>
            <a:noFill/>
          </a:ln>
        </p:spPr>
      </p:pic>
      <p:sp>
        <p:nvSpPr>
          <p:cNvPr id="24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14ECA9C-8F05-4196-A098-721118C1BA6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Паттерны применения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Обработка запроса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Статистика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Аутентификация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Защита от CSRF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Редиректы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Кеширование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Что-то еще…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0826C53-BE33-4B01-BAC2-6AFEC2722C1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CSRF</a:t>
            </a:r>
            <a:endParaRPr/>
          </a:p>
        </p:txBody>
      </p:sp>
      <p:pic>
        <p:nvPicPr>
          <p:cNvPr id="251" name="Picture Placeholder 5" descr=""/>
          <p:cNvPicPr/>
          <p:nvPr/>
        </p:nvPicPr>
        <p:blipFill>
          <a:blip r:embed="rId1"/>
          <a:srcRect l="0" t="181088" r="0" b="181088"/>
          <a:stretch>
            <a:fillRect/>
          </a:stretch>
        </p:blipFill>
        <p:spPr>
          <a:xfrm>
            <a:off x="647640" y="1790640"/>
            <a:ext cx="7791120" cy="4362120"/>
          </a:xfrm>
          <a:prstGeom prst="rect">
            <a:avLst/>
          </a:prstGeom>
          <a:ln>
            <a:noFill/>
          </a:ln>
        </p:spPr>
      </p:pic>
      <p:sp>
        <p:nvSpPr>
          <p:cNvPr id="25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6F65A1B-C563-4F51-B6D1-A3D0E5D9CFD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3" name="TextShape 3"/>
          <p:cNvSpPr txBox="1"/>
          <p:nvPr/>
        </p:nvSpPr>
        <p:spPr>
          <a:xfrm>
            <a:off x="2286000" y="548640"/>
            <a:ext cx="2794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Cross site request forgery</a:t>
            </a:r>
            <a:endParaRPr/>
          </a:p>
        </p:txBody>
      </p:sp>
      <p:sp>
        <p:nvSpPr>
          <p:cNvPr id="254" name="TextShape 4"/>
          <p:cNvSpPr txBox="1"/>
          <p:nvPr/>
        </p:nvSpPr>
        <p:spPr>
          <a:xfrm>
            <a:off x="3313800" y="1371600"/>
            <a:ext cx="2172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Подмена запросов</a:t>
            </a:r>
            <a:endParaRPr/>
          </a:p>
        </p:txBody>
      </p:sp>
      <p:sp>
        <p:nvSpPr>
          <p:cNvPr id="255" name="TextShape 5"/>
          <p:cNvSpPr txBox="1"/>
          <p:nvPr/>
        </p:nvSpPr>
        <p:spPr>
          <a:xfrm>
            <a:off x="3749040" y="2468880"/>
            <a:ext cx="180720" cy="346320"/>
          </a:xfrm>
          <a:prstGeom prst="rect">
            <a:avLst/>
          </a:prstGeom>
        </p:spPr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CSRF в Django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«Небезопасные» методы POST, PUT и DELETE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Установка cookie (csrftoken)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Установка hidden поля (csrfmiddlewaretoken) или заголовка (X-CSRFToken)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34A7ABA-B1E6-40EC-A155-641D5EC2A57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2868840" y="2103120"/>
            <a:ext cx="4064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Делает после проверки csrf или 401 </a:t>
            </a:r>
            <a:endParaRPr/>
          </a:p>
        </p:txBody>
      </p:sp>
      <p:sp>
        <p:nvSpPr>
          <p:cNvPr id="260" name="TextShape 5"/>
          <p:cNvSpPr txBox="1"/>
          <p:nvPr/>
        </p:nvSpPr>
        <p:spPr>
          <a:xfrm>
            <a:off x="5669280" y="2449440"/>
            <a:ext cx="36248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Чтобы каждый раз не проверять</a:t>
            </a:r>
            <a:endParaRPr/>
          </a:p>
          <a:p>
            <a:r>
              <a:rPr lang="en-US">
                <a:latin typeface="Arial"/>
              </a:rPr>
              <a:t>Middleware для csrf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CSRF в Django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Для установки куки страница должна отдаваться динамически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Кука может не ставиться, если передача контекста идет через Context вместо RequestContext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Скрытое поле ставится тегом {% csrf_token %}, используйте RequestContext (функция render)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Токен в ajax запросах удобнее передавать заголовком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824408F-C151-4EC6-B20F-9415E57A87A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4" name="TextShape 4"/>
          <p:cNvSpPr txBox="1"/>
          <p:nvPr/>
        </p:nvSpPr>
        <p:spPr>
          <a:xfrm>
            <a:off x="963720" y="1280160"/>
            <a:ext cx="1962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ОГРАНИЧЕНИЯ: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