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15" r:id="rId45"/>
    <p:sldId id="314" r:id="rId46"/>
    <p:sldId id="308" r:id="rId47"/>
    <p:sldId id="309" r:id="rId48"/>
    <p:sldId id="310" r:id="rId49"/>
    <p:sldId id="311" r:id="rId50"/>
    <p:sldId id="312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264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Многопоточное программирование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1059544" y="6289355"/>
            <a:ext cx="7766403" cy="476623"/>
          </a:xfrm>
        </p:spPr>
        <p:txBody>
          <a:bodyPr>
            <a:normAutofit/>
          </a:bodyPr>
          <a:lstStyle/>
          <a:p>
            <a:r>
              <a:rPr lang="ru-RU" dirty="0" smtClean="0"/>
              <a:t>Дмитрий Калугин-Балашов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Красно-черные деревья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Picture 2" descr="http://4.bp.blogspot.com/_VUQ3DQEhjsM/TE_o0htAoRI/AAAAAAAAAiw/pYnn2kS8pAY/s1600/result-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13" y="2321714"/>
            <a:ext cx="5113778" cy="324330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195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Красно-черные деревья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ru-RU" sz="2800" dirty="0" smtClean="0"/>
              <a:t>www.youtube.com/v/vDHFF4wjWYU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7738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https</a:t>
            </a:r>
            <a:r>
              <a:rPr lang="en-US" sz="3200" dirty="0"/>
              <a:t>://code.google.com/p/cpp-btree/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7870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btree_set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btree_map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btree_multiset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btree_multimap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7958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Контейнеры-адаптеры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priority_queue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6931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Псевдоконтейнеры</a:t>
            </a:r>
            <a:r>
              <a:rPr lang="ru-RU" dirty="0" smtClean="0"/>
              <a:t>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basic_string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valarray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6109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Последовательные контейнеры </a:t>
            </a:r>
            <a:r>
              <a:rPr lang="en-US" dirty="0" smtClean="0"/>
              <a:t>STL</a:t>
            </a:r>
            <a:r>
              <a:rPr lang="ru-RU" dirty="0" smtClean="0"/>
              <a:t> (</a:t>
            </a:r>
            <a:r>
              <a:rPr lang="en-US" dirty="0" smtClean="0"/>
              <a:t>C++11)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715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::array vs.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vector</a:t>
            </a:r>
            <a:r>
              <a:rPr lang="ru-RU" dirty="0"/>
              <a:t> хранит все элементы в куче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array</a:t>
            </a:r>
            <a:r>
              <a:rPr lang="ru-RU" dirty="0"/>
              <a:t> хранит все элементы в себе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array</a:t>
            </a:r>
            <a:r>
              <a:rPr lang="ru-RU" dirty="0"/>
              <a:t> не может изменить свой размер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array</a:t>
            </a:r>
            <a:r>
              <a:rPr lang="ru-RU" dirty="0"/>
              <a:t> должен знать свой размер на этапе компиляции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array</a:t>
            </a:r>
            <a:r>
              <a:rPr lang="ru-RU" dirty="0"/>
              <a:t> работает быстрее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1254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Итератор может двигаться только в одном направлении.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#include &lt;</a:t>
            </a:r>
            <a:r>
              <a:rPr lang="en-US" dirty="0" err="1"/>
              <a:t>forward_list</a:t>
            </a:r>
            <a:r>
              <a:rPr lang="en-US" dirty="0"/>
              <a:t>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endParaRPr lang="en-US" dirty="0"/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{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mylist</a:t>
            </a:r>
            <a:r>
              <a:rPr lang="en-US" dirty="0"/>
              <a:t> = { 34, 77, 16, 2 };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mylist</a:t>
            </a:r>
            <a:r>
              <a:rPr lang="en-US" dirty="0"/>
              <a:t> contains:";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for ( auto it = </a:t>
            </a:r>
            <a:r>
              <a:rPr lang="en-US" dirty="0" err="1"/>
              <a:t>mylist.begin</a:t>
            </a:r>
            <a:r>
              <a:rPr lang="en-US" dirty="0"/>
              <a:t>(); it != </a:t>
            </a:r>
            <a:r>
              <a:rPr lang="en-US" dirty="0" err="1"/>
              <a:t>mylist.end</a:t>
            </a:r>
            <a:r>
              <a:rPr lang="en-US" dirty="0"/>
              <a:t>(); ++it )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' ' &lt;&lt; *it;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'\n';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return 0;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9334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Хэш-таблицы </a:t>
            </a:r>
            <a:r>
              <a:rPr lang="en-US" dirty="0" smtClean="0"/>
              <a:t>STL (C++11)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unordered_set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unordered_map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unordered_multiset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unordered_multimap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216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err="1" smtClean="0"/>
              <a:t>Джеф</a:t>
            </a:r>
            <a:r>
              <a:rPr lang="ru-RU" b="1" dirty="0" smtClean="0"/>
              <a:t> </a:t>
            </a:r>
            <a:r>
              <a:rPr lang="ru-RU" b="1" dirty="0" err="1" smtClean="0"/>
              <a:t>Элджер</a:t>
            </a:r>
            <a:r>
              <a:rPr lang="ru-RU" b="1" dirty="0" smtClean="0"/>
              <a:t>. С++</a:t>
            </a:r>
            <a:r>
              <a:rPr lang="en-US" b="1" dirty="0" smtClean="0"/>
              <a:t>: </a:t>
            </a:r>
            <a:r>
              <a:rPr lang="ru-RU" b="1" dirty="0" smtClean="0"/>
              <a:t>Библиотека </a:t>
            </a:r>
            <a:r>
              <a:rPr lang="ru-RU" b="1" dirty="0" err="1" smtClean="0"/>
              <a:t>пограммиста</a:t>
            </a:r>
            <a:endParaRPr lang="ru-RU" b="1" dirty="0" smtClean="0"/>
          </a:p>
          <a:p>
            <a:pPr algn="r"/>
            <a:r>
              <a:rPr lang="en-US" dirty="0"/>
              <a:t>Jeff Alger. C++ for Real Programmers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0057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Хэш-таблицы </a:t>
            </a:r>
            <a:r>
              <a:rPr lang="en-US" dirty="0" smtClean="0"/>
              <a:t>STL (C++11)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7317" t="34784" r="59742" b="25657"/>
          <a:stretch/>
        </p:blipFill>
        <p:spPr>
          <a:xfrm>
            <a:off x="1579512" y="1989427"/>
            <a:ext cx="5446607" cy="367750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393404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Хэш-таблицы </a:t>
            </a:r>
            <a:r>
              <a:rPr lang="en-US" dirty="0" smtClean="0"/>
              <a:t>STL (C++11)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606" t="31754" r="63716" b="27318"/>
          <a:stretch/>
        </p:blipFill>
        <p:spPr>
          <a:xfrm>
            <a:off x="1795412" y="1738671"/>
            <a:ext cx="5398723" cy="433178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039974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circular_buffer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5" name="Picture 2" descr="http://www.boost.org/doc/libs/1_56_0/libs/circular_buffer/doc/images/circular_buf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13" y="1623214"/>
            <a:ext cx="4100904" cy="453833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4651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circular_buffer_space_optimized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6" name="Picture 2" descr="http://www.boost.org/doc/libs/1_56_0/libs/circular_buffer/doc/images/space_optim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89" y="2296314"/>
            <a:ext cx="6132683" cy="30663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919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Умные указатели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2300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Умные указатели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 «самодельного» умного указателя.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PFoo</a:t>
            </a:r>
            <a:r>
              <a:rPr lang="en-US" dirty="0"/>
              <a:t> { </a:t>
            </a:r>
          </a:p>
          <a:p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Foo</a:t>
            </a:r>
            <a:r>
              <a:rPr lang="en-US" dirty="0"/>
              <a:t>* foo; </a:t>
            </a:r>
          </a:p>
          <a:p>
            <a:r>
              <a:rPr lang="en-US" b="1" dirty="0"/>
              <a:t>public</a:t>
            </a:r>
            <a:r>
              <a:rPr lang="en-US" dirty="0"/>
              <a:t>: 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PFoo</a:t>
            </a:r>
            <a:r>
              <a:rPr lang="en-US" dirty="0"/>
              <a:t>() : foo(NULL) {} 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PFoo</a:t>
            </a:r>
            <a:r>
              <a:rPr lang="en-US" dirty="0" smtClean="0"/>
              <a:t>(Foo</a:t>
            </a:r>
            <a:r>
              <a:rPr lang="en-US" dirty="0"/>
              <a:t>* f) : foo(f) {} </a:t>
            </a:r>
          </a:p>
          <a:p>
            <a:r>
              <a:rPr lang="ru-RU" dirty="0" smtClean="0"/>
              <a:t>    </a:t>
            </a:r>
            <a:r>
              <a:rPr lang="en-US" b="1" dirty="0" smtClean="0"/>
              <a:t>operator</a:t>
            </a:r>
            <a:r>
              <a:rPr lang="en-US" dirty="0" smtClean="0"/>
              <a:t> Foo</a:t>
            </a:r>
            <a:r>
              <a:rPr lang="en-US" dirty="0"/>
              <a:t>*() { </a:t>
            </a:r>
            <a:r>
              <a:rPr lang="en-US" b="1" dirty="0"/>
              <a:t>return</a:t>
            </a:r>
            <a:r>
              <a:rPr lang="en-US" dirty="0"/>
              <a:t> foo; }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Foo</a:t>
            </a:r>
            <a:r>
              <a:rPr lang="en-US" dirty="0"/>
              <a:t>* </a:t>
            </a:r>
            <a:r>
              <a:rPr lang="en-US" b="1" dirty="0" smtClean="0"/>
              <a:t>operator-</a:t>
            </a:r>
            <a:r>
              <a:rPr lang="en-US" b="1" dirty="0"/>
              <a:t>&gt;</a:t>
            </a:r>
            <a:r>
              <a:rPr lang="en-US" dirty="0"/>
              <a:t>() { </a:t>
            </a:r>
            <a:r>
              <a:rPr lang="en-US" b="1" dirty="0"/>
              <a:t>return</a:t>
            </a:r>
            <a:r>
              <a:rPr lang="en-US" dirty="0"/>
              <a:t> foo; } </a:t>
            </a:r>
          </a:p>
          <a:p>
            <a:r>
              <a:rPr lang="en-US" dirty="0"/>
              <a:t>}; </a:t>
            </a:r>
            <a:endParaRPr lang="ru-RU" dirty="0" smtClean="0"/>
          </a:p>
          <a:p>
            <a:endParaRPr lang="en-US" dirty="0"/>
          </a:p>
          <a:p>
            <a:r>
              <a:rPr lang="en-US" b="1" dirty="0"/>
              <a:t>void</a:t>
            </a:r>
            <a:r>
              <a:rPr lang="en-US" dirty="0"/>
              <a:t> f(Foo*); </a:t>
            </a:r>
          </a:p>
          <a:p>
            <a:r>
              <a:rPr lang="en-US" dirty="0" err="1"/>
              <a:t>PFoo</a:t>
            </a:r>
            <a:r>
              <a:rPr lang="en-US" dirty="0"/>
              <a:t> pf(</a:t>
            </a:r>
            <a:r>
              <a:rPr lang="en-US" b="1" dirty="0"/>
              <a:t>new</a:t>
            </a:r>
            <a:r>
              <a:rPr lang="en-US" dirty="0"/>
              <a:t> Foo); </a:t>
            </a:r>
          </a:p>
          <a:p>
            <a:r>
              <a:rPr lang="en-US" dirty="0"/>
              <a:t>f(pf); </a:t>
            </a:r>
            <a:endParaRPr lang="ru-RU" dirty="0"/>
          </a:p>
          <a:p>
            <a:r>
              <a:rPr lang="en-US" dirty="0"/>
              <a:t>pf-&gt;</a:t>
            </a:r>
            <a:r>
              <a:rPr lang="en-US" dirty="0" err="1"/>
              <a:t>MemberOfFoo</a:t>
            </a:r>
            <a:r>
              <a:rPr lang="en-US" dirty="0"/>
              <a:t>();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8879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Умные указатели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 «самодельного» умного указателя.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template</a:t>
            </a:r>
            <a:r>
              <a:rPr lang="en-US" dirty="0"/>
              <a:t> &lt;class Type&gt; </a:t>
            </a:r>
          </a:p>
          <a:p>
            <a:r>
              <a:rPr lang="en-US" b="1" dirty="0"/>
              <a:t>class</a:t>
            </a:r>
            <a:r>
              <a:rPr lang="en-US" dirty="0"/>
              <a:t> SP { </a:t>
            </a:r>
          </a:p>
          <a:p>
            <a:r>
              <a:rPr lang="en-US" b="1" dirty="0" smtClean="0"/>
              <a:t>private</a:t>
            </a:r>
            <a:r>
              <a:rPr lang="en-US" dirty="0"/>
              <a:t>: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Type</a:t>
            </a:r>
            <a:r>
              <a:rPr lang="en-US" dirty="0"/>
              <a:t>* pointer; </a:t>
            </a:r>
          </a:p>
          <a:p>
            <a:r>
              <a:rPr lang="en-US" b="1" dirty="0"/>
              <a:t>public</a:t>
            </a:r>
            <a:r>
              <a:rPr lang="en-US" dirty="0"/>
              <a:t>: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SP</a:t>
            </a:r>
            <a:r>
              <a:rPr lang="en-US" dirty="0"/>
              <a:t>() : pointer(NULL) {}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SP(Type</a:t>
            </a:r>
            <a:r>
              <a:rPr lang="en-US" dirty="0"/>
              <a:t>* p) : pointer(p) {} </a:t>
            </a:r>
          </a:p>
          <a:p>
            <a:r>
              <a:rPr lang="ru-RU" dirty="0" smtClean="0"/>
              <a:t>    </a:t>
            </a:r>
            <a:r>
              <a:rPr lang="en-US" b="1" dirty="0" smtClean="0"/>
              <a:t>operator</a:t>
            </a:r>
            <a:r>
              <a:rPr lang="en-US" dirty="0" smtClean="0"/>
              <a:t> </a:t>
            </a:r>
            <a:r>
              <a:rPr lang="en-US" dirty="0"/>
              <a:t>Type*() </a:t>
            </a:r>
            <a:r>
              <a:rPr lang="en-US" dirty="0" smtClean="0"/>
              <a:t>{ </a:t>
            </a:r>
            <a:r>
              <a:rPr lang="en-US" b="1" dirty="0" smtClean="0"/>
              <a:t>return</a:t>
            </a:r>
            <a:r>
              <a:rPr lang="en-US" dirty="0" smtClean="0"/>
              <a:t> pointer</a:t>
            </a:r>
            <a:r>
              <a:rPr lang="en-US" dirty="0"/>
              <a:t>; }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Type</a:t>
            </a:r>
            <a:r>
              <a:rPr lang="en-US" dirty="0"/>
              <a:t>* </a:t>
            </a:r>
            <a:r>
              <a:rPr lang="en-US" b="1" dirty="0"/>
              <a:t>operator-&gt;</a:t>
            </a:r>
            <a:r>
              <a:rPr lang="en-US" dirty="0"/>
              <a:t>() {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pointer; } </a:t>
            </a:r>
          </a:p>
          <a:p>
            <a:r>
              <a:rPr lang="en-US" dirty="0" smtClean="0"/>
              <a:t>};</a:t>
            </a:r>
            <a:endParaRPr lang="ru-RU" dirty="0" smtClean="0"/>
          </a:p>
          <a:p>
            <a:endParaRPr lang="en-US" dirty="0"/>
          </a:p>
          <a:p>
            <a:r>
              <a:rPr lang="en-US" b="1" dirty="0"/>
              <a:t>void</a:t>
            </a:r>
            <a:r>
              <a:rPr lang="en-US" dirty="0"/>
              <a:t> f(Foo*); </a:t>
            </a:r>
          </a:p>
          <a:p>
            <a:r>
              <a:rPr lang="en-US" dirty="0" err="1"/>
              <a:t>Ptr</a:t>
            </a:r>
            <a:r>
              <a:rPr lang="en-US" dirty="0"/>
              <a:t>&lt;Foo&gt; pf(</a:t>
            </a:r>
            <a:r>
              <a:rPr lang="en-US" b="1" dirty="0"/>
              <a:t>new </a:t>
            </a:r>
            <a:r>
              <a:rPr lang="en-US" dirty="0"/>
              <a:t>Foo); </a:t>
            </a:r>
          </a:p>
          <a:p>
            <a:r>
              <a:rPr lang="en-US" dirty="0"/>
              <a:t>f(pf); </a:t>
            </a:r>
            <a:endParaRPr lang="ru-RU" dirty="0"/>
          </a:p>
          <a:p>
            <a:r>
              <a:rPr lang="en-US" dirty="0"/>
              <a:t>pf-&gt;</a:t>
            </a:r>
            <a:r>
              <a:rPr lang="en-US" dirty="0" err="1"/>
              <a:t>MemberOfFoo</a:t>
            </a:r>
            <a:r>
              <a:rPr lang="en-US" dirty="0"/>
              <a:t>();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7808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r>
              <a:rPr lang="en-US" dirty="0" smtClean="0"/>
              <a:t> (C++03)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0869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r>
              <a:rPr lang="en-US" dirty="0" smtClean="0"/>
              <a:t> (C++03)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6600" b="1" dirty="0" smtClean="0">
                <a:solidFill>
                  <a:srgbClr val="FF0000"/>
                </a:solidFill>
              </a:rPr>
              <a:t>Не использовать!</a:t>
            </a:r>
            <a:endParaRPr lang="ru-RU" sz="6600" b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01375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r>
              <a:rPr lang="en-US" dirty="0" smtClean="0"/>
              <a:t> (C++03)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#include &lt;memory&gt;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{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auto_ptr</a:t>
            </a:r>
            <a:r>
              <a:rPr lang="en-US" dirty="0"/>
              <a:t>&lt;</a:t>
            </a:r>
            <a:r>
              <a:rPr lang="en-US" dirty="0" err="1"/>
              <a:t>CFoo</a:t>
            </a:r>
            <a:r>
              <a:rPr lang="en-US" dirty="0"/>
              <a:t>&gt; PFoo1(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CFoo</a:t>
            </a:r>
            <a:r>
              <a:rPr lang="en-US" dirty="0"/>
              <a:t>());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auto_ptr</a:t>
            </a:r>
            <a:r>
              <a:rPr lang="en-US" dirty="0"/>
              <a:t>&lt;</a:t>
            </a:r>
            <a:r>
              <a:rPr lang="en-US" dirty="0" err="1"/>
              <a:t>CFoo</a:t>
            </a:r>
            <a:r>
              <a:rPr lang="en-US" dirty="0"/>
              <a:t>&gt; PFoo2;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PFoo2 = PFoo1;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 некорректного использования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720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C++98/C++03</a:t>
            </a:r>
          </a:p>
          <a:p>
            <a:pPr marL="876287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C++11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C++14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46284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(C++11)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Невозможность скопировать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#include &lt;memory&gt;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{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CFoo</a:t>
            </a:r>
            <a:r>
              <a:rPr lang="en-US" dirty="0"/>
              <a:t>&gt; PFoo1(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CFoo</a:t>
            </a:r>
            <a:r>
              <a:rPr lang="en-US" dirty="0"/>
              <a:t>());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CFoo</a:t>
            </a:r>
            <a:r>
              <a:rPr lang="en-US" dirty="0"/>
              <a:t>&gt; PFoo2;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PFoo2 = PFoo1; // </a:t>
            </a:r>
            <a:r>
              <a:rPr lang="ru-RU" dirty="0"/>
              <a:t>Ошибка при компиляции</a:t>
            </a:r>
            <a:endParaRPr lang="en-US" dirty="0"/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548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(C++11)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Перемещение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#include &lt;memory&gt;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{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CFoo</a:t>
            </a:r>
            <a:r>
              <a:rPr lang="en-US" dirty="0"/>
              <a:t>&gt; PFoo1(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CFoo</a:t>
            </a:r>
            <a:r>
              <a:rPr lang="en-US" dirty="0"/>
              <a:t>());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CFoo</a:t>
            </a:r>
            <a:r>
              <a:rPr lang="en-US" dirty="0"/>
              <a:t>&gt; PFoo2;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PFoo2 = </a:t>
            </a:r>
            <a:r>
              <a:rPr lang="en-US" dirty="0" err="1"/>
              <a:t>std</a:t>
            </a:r>
            <a:r>
              <a:rPr lang="en-US" dirty="0"/>
              <a:t>::move(PFoo1);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393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(C++11)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#include &lt;memory&gt;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{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CFoo</a:t>
            </a:r>
            <a:r>
              <a:rPr lang="en-US" dirty="0"/>
              <a:t>&gt; PFoo1(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CFoo</a:t>
            </a:r>
            <a:r>
              <a:rPr lang="en-US" dirty="0"/>
              <a:t>());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CFoo</a:t>
            </a:r>
            <a:r>
              <a:rPr lang="en-US" dirty="0"/>
              <a:t>&gt; PFoo2;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	PFoo2 = PFoo1;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4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std::shared_ptr (C++11)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12" name="Picture 4" descr="http://habrastorage.org/getpro/habr/post_images/ede/09d/f71/ede09df7175a46d8097a7613a576c9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91" y="2432912"/>
            <a:ext cx="63150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26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std::shared_ptr (C++11)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6" name="Picture 2" descr="http://habrastorage.org/getpro/habr/post_images/40b/36d/8a5/40b36d8a5d7ae9123fcffb6f1ce856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12" y="3114235"/>
            <a:ext cx="7141467" cy="137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21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FF0000"/>
                </a:solidFill>
              </a:rPr>
              <a:t>weak</a:t>
            </a:r>
            <a:r>
              <a:rPr lang="en-US" dirty="0" err="1" smtClean="0"/>
              <a:t>_ptr</a:t>
            </a:r>
            <a:r>
              <a:rPr lang="en-US" dirty="0" smtClean="0"/>
              <a:t> (C++11)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35</a:t>
            </a:fld>
            <a:endParaRPr lang="ru-RU" dirty="0"/>
          </a:p>
        </p:txBody>
      </p:sp>
      <p:pic>
        <p:nvPicPr>
          <p:cNvPr id="6" name="Picture 2" descr="http://habrastorage.org/getpro/habr/post_images/40b/36d/8a5/40b36d8a5d7ae9123fcffb6f1ce856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12" y="3114235"/>
            <a:ext cx="7141467" cy="137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>
            <a:off x="1701800" y="889000"/>
            <a:ext cx="3873500" cy="31877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07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16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365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79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586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STL (C++11)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Boost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77464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732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41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797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230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43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pattFill prst="solidDmnd">
            <a:fgClr>
              <a:srgbClr val="FFC000"/>
            </a:fgClr>
            <a:bgClr>
              <a:srgbClr val="FFFF00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pattFill prst="solidDmnd">
            <a:fgClr>
              <a:srgbClr val="FFC000"/>
            </a:fgClr>
            <a:bgClr>
              <a:srgbClr val="FFFF00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pattFill prst="solidDmnd">
            <a:fgClr>
              <a:srgbClr val="FFC000"/>
            </a:fgClr>
            <a:bgClr>
              <a:srgbClr val="FFFF00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pattFill prst="solidDmnd">
            <a:fgClr>
              <a:srgbClr val="FFC000"/>
            </a:fgClr>
            <a:bgClr>
              <a:srgbClr val="FFFF00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pattFill prst="solidDmnd">
            <a:fgClr>
              <a:srgbClr val="FFC000"/>
            </a:fgClr>
            <a:bgClr>
              <a:srgbClr val="FFFF00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133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374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549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pattFill prst="solidDmnd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213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pattFill prst="solidDmnd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pattFill prst="solidDmnd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4" idx="2"/>
            <a:endCxn id="10" idx="0"/>
          </p:cNvCxnSpPr>
          <p:nvPr/>
        </p:nvCxnSpPr>
        <p:spPr>
          <a:xfrm rot="10800000" flipH="1">
            <a:off x="666879" y="2231685"/>
            <a:ext cx="2644277" cy="1362610"/>
          </a:xfrm>
          <a:prstGeom prst="curvedConnector4">
            <a:avLst>
              <a:gd name="adj1" fmla="val -8645"/>
              <a:gd name="adj2" fmla="val 116777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Скругленная соединительная линия 29"/>
          <p:cNvCxnSpPr>
            <a:stCxn id="23" idx="1"/>
            <a:endCxn id="11" idx="7"/>
          </p:cNvCxnSpPr>
          <p:nvPr/>
        </p:nvCxnSpPr>
        <p:spPr>
          <a:xfrm rot="5400000" flipH="1" flipV="1">
            <a:off x="2171689" y="878495"/>
            <a:ext cx="489849" cy="3347847"/>
          </a:xfrm>
          <a:prstGeom prst="curvedConnector3">
            <a:avLst>
              <a:gd name="adj1" fmla="val 213836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66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/</a:t>
            </a:r>
            <a:r>
              <a:rPr lang="en-US" dirty="0" err="1" smtClean="0"/>
              <a:t>realloc</a:t>
            </a:r>
            <a:r>
              <a:rPr lang="en-US" dirty="0" smtClean="0"/>
              <a:t>/free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new/delete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new[]/delete[]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252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Аллокаторы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ccmalloc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dmalloc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tcmalloc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038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Последовательные контейнеры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Ассоциативные контейнеры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Контейнеры-адаптеры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Псевдоконтейнеры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14058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ccmalloc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Делаем утечки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b="1" dirty="0"/>
              <a:t>void</a:t>
            </a:r>
            <a:r>
              <a:rPr lang="en-US" dirty="0"/>
              <a:t> Leak(</a:t>
            </a:r>
            <a:r>
              <a:rPr lang="en-US" b="1" dirty="0"/>
              <a:t>char</a:t>
            </a:r>
            <a:r>
              <a:rPr lang="en-US" dirty="0"/>
              <a:t> *</a:t>
            </a:r>
            <a:r>
              <a:rPr lang="en-US" dirty="0" err="1"/>
              <a:t>inStr</a:t>
            </a:r>
            <a:r>
              <a:rPr lang="en-US" dirty="0"/>
              <a:t>)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{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b="1" dirty="0"/>
              <a:t>char</a:t>
            </a:r>
            <a:r>
              <a:rPr lang="en-US" dirty="0"/>
              <a:t> *</a:t>
            </a:r>
            <a:r>
              <a:rPr lang="en-US" dirty="0" err="1"/>
              <a:t>str</a:t>
            </a:r>
            <a:r>
              <a:rPr lang="en-US" dirty="0"/>
              <a:t> = (char 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inStr</a:t>
            </a:r>
            <a:r>
              <a:rPr lang="en-US" dirty="0"/>
              <a:t>));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dirty="0" err="1"/>
              <a:t>memcpy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inStr</a:t>
            </a:r>
            <a:r>
              <a:rPr lang="en-US" dirty="0"/>
              <a:t>,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inStr</a:t>
            </a:r>
            <a:r>
              <a:rPr lang="en-US" dirty="0"/>
              <a:t>));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}</a:t>
            </a:r>
          </a:p>
          <a:p>
            <a:endParaRPr lang="ru-RU" dirty="0" smtClean="0"/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b="1" dirty="0"/>
              <a:t>char</a:t>
            </a:r>
            <a:r>
              <a:rPr lang="en-US" dirty="0"/>
              <a:t> *</a:t>
            </a:r>
            <a:r>
              <a:rPr lang="en-US" dirty="0" err="1"/>
              <a:t>AvoidLeak</a:t>
            </a:r>
            <a:r>
              <a:rPr lang="en-US" dirty="0"/>
              <a:t>(</a:t>
            </a:r>
            <a:r>
              <a:rPr lang="en-US" b="1" dirty="0"/>
              <a:t>char</a:t>
            </a:r>
            <a:r>
              <a:rPr lang="en-US" dirty="0"/>
              <a:t> *</a:t>
            </a:r>
            <a:r>
              <a:rPr lang="en-US" dirty="0" err="1"/>
              <a:t>inStr</a:t>
            </a:r>
            <a:r>
              <a:rPr lang="en-US" dirty="0"/>
              <a:t>)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{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b="1" dirty="0"/>
              <a:t>char</a:t>
            </a:r>
            <a:r>
              <a:rPr lang="en-US" dirty="0"/>
              <a:t> *</a:t>
            </a:r>
            <a:r>
              <a:rPr lang="en-US" dirty="0" err="1"/>
              <a:t>str</a:t>
            </a:r>
            <a:r>
              <a:rPr lang="en-US" dirty="0"/>
              <a:t> = (</a:t>
            </a:r>
            <a:r>
              <a:rPr lang="en-US" b="1" dirty="0"/>
              <a:t>char</a:t>
            </a:r>
            <a:r>
              <a:rPr lang="en-US" dirty="0"/>
              <a:t> 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inStr</a:t>
            </a:r>
            <a:r>
              <a:rPr lang="en-US" dirty="0"/>
              <a:t>));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dirty="0" err="1"/>
              <a:t>memcpy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inStr</a:t>
            </a:r>
            <a:r>
              <a:rPr lang="en-US" dirty="0"/>
              <a:t>,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inStr</a:t>
            </a:r>
            <a:r>
              <a:rPr lang="en-US" dirty="0"/>
              <a:t>));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566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ccmalloc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 </a:t>
            </a:r>
            <a:r>
              <a:rPr lang="ru-RU" dirty="0" smtClean="0"/>
              <a:t>с утечками.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b="1" dirty="0" err="1"/>
              <a:t>int</a:t>
            </a:r>
            <a:r>
              <a:rPr lang="en-US" dirty="0"/>
              <a:t> main()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{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b="1" dirty="0"/>
              <a:t>char</a:t>
            </a:r>
            <a:r>
              <a:rPr lang="en-US" dirty="0"/>
              <a:t> *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endParaRPr lang="en-US" dirty="0"/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Leak("This leaks 19 bytes");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AvoidLeak</a:t>
            </a:r>
            <a:r>
              <a:rPr lang="en-US" dirty="0"/>
              <a:t>("This is not a 26 byte leak");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free(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AvoidLeak</a:t>
            </a:r>
            <a:r>
              <a:rPr lang="en-US" dirty="0"/>
              <a:t>("12 byte leak");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exit(0);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434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ccmalloc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Результат </a:t>
            </a:r>
            <a:r>
              <a:rPr lang="en-US" dirty="0" err="1" smtClean="0"/>
              <a:t>ccmalloc</a:t>
            </a:r>
            <a:r>
              <a:rPr lang="en-US" dirty="0" smtClean="0"/>
              <a:t> (1).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* 61.3% = 19 Bytes of garbage allocated in 1 allocation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0x40047306 in &lt;???&gt;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0x080493eb in &lt;main&gt;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           at test1.c:20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0x0804935c in &lt;Leak&gt;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           at test1.c:5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`-----&gt; 0x08052fb7 in &lt;</a:t>
            </a:r>
            <a:r>
              <a:rPr lang="en-US" dirty="0" err="1"/>
              <a:t>malloc</a:t>
            </a:r>
            <a:r>
              <a:rPr lang="en-US" dirty="0"/>
              <a:t>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                   at </a:t>
            </a:r>
            <a:r>
              <a:rPr lang="en-US" dirty="0" err="1"/>
              <a:t>src</a:t>
            </a:r>
            <a:r>
              <a:rPr lang="en-US" dirty="0"/>
              <a:t>/wrapper.c:318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084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ccmalloc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Результат </a:t>
            </a:r>
            <a:r>
              <a:rPr lang="en-US" dirty="0" err="1" smtClean="0"/>
              <a:t>ccmalloc</a:t>
            </a:r>
            <a:r>
              <a:rPr lang="en-US" dirty="0" smtClean="0"/>
              <a:t> (2).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 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* 38.7% = 12 Bytes of garbage allocated in 1 allocation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0x40047306 in &lt;???&gt;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0x0804941e in &lt;main&gt;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           at test1.c:23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0x080493a4 in &lt;</a:t>
            </a:r>
            <a:r>
              <a:rPr lang="en-US" dirty="0" err="1"/>
              <a:t>AvoidLeak</a:t>
            </a:r>
            <a:r>
              <a:rPr lang="en-US" dirty="0"/>
              <a:t>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                  at test1.c:11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|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`-----&gt; 0x08052fb7 in &lt;</a:t>
            </a:r>
            <a:r>
              <a:rPr lang="en-US" dirty="0" err="1"/>
              <a:t>malloc</a:t>
            </a:r>
            <a:r>
              <a:rPr lang="en-US" dirty="0"/>
              <a:t>&gt;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                   at </a:t>
            </a:r>
            <a:r>
              <a:rPr lang="en-US" dirty="0" err="1"/>
              <a:t>src</a:t>
            </a:r>
            <a:r>
              <a:rPr lang="en-US" dirty="0"/>
              <a:t>/wrapper.c:318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|        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`------------------------------------------------------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96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dmalloc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Результат </a:t>
            </a:r>
            <a:r>
              <a:rPr lang="en-US" dirty="0" err="1" smtClean="0"/>
              <a:t>dmalloc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not freed: '0x45008' (12 bytes) from '</a:t>
            </a:r>
            <a:r>
              <a:rPr lang="en-US" dirty="0" err="1"/>
              <a:t>ra</a:t>
            </a:r>
            <a:r>
              <a:rPr lang="en-US" dirty="0"/>
              <a:t>=0x1f8f4'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not freed: '0x45028' (12 bytes) from 'unknown'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not freed: '0x45048' (10 bytes) from 'argv.c:1077'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  known memory not freed: 1 pointer, 10 bytes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unknown memory not freed: 2 pointers, 24 bytes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965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tcmalloc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Работает быстрее, чем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glibc</a:t>
            </a:r>
            <a:endParaRPr lang="en-US" dirty="0"/>
          </a:p>
          <a:p>
            <a:endParaRPr lang="en-US" dirty="0"/>
          </a:p>
          <a:p>
            <a:r>
              <a:rPr lang="en-US" dirty="0"/>
              <a:t>LD_PRELOAD="/</a:t>
            </a:r>
            <a:r>
              <a:rPr lang="en-US" dirty="0" err="1"/>
              <a:t>usr</a:t>
            </a:r>
            <a:r>
              <a:rPr lang="en-US" dirty="0"/>
              <a:t>/lib/libtcmalloc.so" 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51501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Уплотнение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64384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Уплотнение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57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908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Уплотнение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58</a:t>
            </a:fld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2" name="Скругленная соединительная линия 51"/>
          <p:cNvCxnSpPr>
            <a:stCxn id="34" idx="0"/>
            <a:endCxn id="33" idx="0"/>
          </p:cNvCxnSpPr>
          <p:nvPr/>
        </p:nvCxnSpPr>
        <p:spPr>
          <a:xfrm rot="16200000" flipH="1" flipV="1">
            <a:off x="3609337" y="1933503"/>
            <a:ext cx="1" cy="596362"/>
          </a:xfrm>
          <a:prstGeom prst="curved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>
            <a:stCxn id="35" idx="0"/>
            <a:endCxn id="34" idx="0"/>
          </p:cNvCxnSpPr>
          <p:nvPr/>
        </p:nvCxnSpPr>
        <p:spPr>
          <a:xfrm rot="16200000" flipV="1">
            <a:off x="4205700" y="1933504"/>
            <a:ext cx="1" cy="596362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53"/>
          <p:cNvCxnSpPr>
            <a:stCxn id="36" idx="0"/>
            <a:endCxn id="35" idx="0"/>
          </p:cNvCxnSpPr>
          <p:nvPr/>
        </p:nvCxnSpPr>
        <p:spPr>
          <a:xfrm rot="16200000" flipH="1" flipV="1">
            <a:off x="4800000" y="1931442"/>
            <a:ext cx="4123" cy="596362"/>
          </a:xfrm>
          <a:prstGeom prst="curvedConnector3">
            <a:avLst>
              <a:gd name="adj1" fmla="val -55445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Скругленная соединительная линия 54"/>
          <p:cNvCxnSpPr>
            <a:stCxn id="49" idx="6"/>
            <a:endCxn id="36" idx="0"/>
          </p:cNvCxnSpPr>
          <p:nvPr/>
        </p:nvCxnSpPr>
        <p:spPr>
          <a:xfrm flipH="1" flipV="1">
            <a:off x="5100243" y="2227562"/>
            <a:ext cx="1329471" cy="749074"/>
          </a:xfrm>
          <a:prstGeom prst="curvedConnector4">
            <a:avLst>
              <a:gd name="adj1" fmla="val -17195"/>
              <a:gd name="adj2" fmla="val 13051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Скругленная соединительная линия 55"/>
          <p:cNvCxnSpPr>
            <a:stCxn id="50" idx="6"/>
            <a:endCxn id="37" idx="6"/>
          </p:cNvCxnSpPr>
          <p:nvPr/>
        </p:nvCxnSpPr>
        <p:spPr>
          <a:xfrm flipH="1" flipV="1">
            <a:off x="5955432" y="2486389"/>
            <a:ext cx="474281" cy="1104181"/>
          </a:xfrm>
          <a:prstGeom prst="curvedConnector3">
            <a:avLst>
              <a:gd name="adj1" fmla="val -481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Скругленная соединительная линия 56"/>
          <p:cNvCxnSpPr>
            <a:stCxn id="51" idx="6"/>
            <a:endCxn id="49" idx="6"/>
          </p:cNvCxnSpPr>
          <p:nvPr/>
        </p:nvCxnSpPr>
        <p:spPr>
          <a:xfrm flipV="1">
            <a:off x="6424104" y="2976636"/>
            <a:ext cx="5610" cy="1221725"/>
          </a:xfrm>
          <a:prstGeom prst="curvedConnector3">
            <a:avLst>
              <a:gd name="adj1" fmla="val 41748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57"/>
          <p:cNvCxnSpPr>
            <a:stCxn id="44" idx="4"/>
            <a:endCxn id="50" idx="6"/>
          </p:cNvCxnSpPr>
          <p:nvPr/>
        </p:nvCxnSpPr>
        <p:spPr>
          <a:xfrm rot="5400000" flipH="1" flipV="1">
            <a:off x="5058174" y="3630151"/>
            <a:ext cx="1411119" cy="1331958"/>
          </a:xfrm>
          <a:prstGeom prst="curvedConnector4">
            <a:avLst>
              <a:gd name="adj1" fmla="val -16200"/>
              <a:gd name="adj2" fmla="val 117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stCxn id="43" idx="4"/>
            <a:endCxn id="51" idx="5"/>
          </p:cNvCxnSpPr>
          <p:nvPr/>
        </p:nvCxnSpPr>
        <p:spPr>
          <a:xfrm rot="5400000" flipH="1" flipV="1">
            <a:off x="5112627" y="3770145"/>
            <a:ext cx="624433" cy="1846902"/>
          </a:xfrm>
          <a:prstGeom prst="curvedConnector3">
            <a:avLst>
              <a:gd name="adj1" fmla="val -366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Скругленная соединительная линия 59"/>
          <p:cNvCxnSpPr>
            <a:stCxn id="42" idx="4"/>
            <a:endCxn id="45" idx="4"/>
          </p:cNvCxnSpPr>
          <p:nvPr/>
        </p:nvCxnSpPr>
        <p:spPr>
          <a:xfrm rot="5400000" flipH="1" flipV="1">
            <a:off x="4797512" y="4109207"/>
            <a:ext cx="4123" cy="1789086"/>
          </a:xfrm>
          <a:prstGeom prst="curvedConnector3">
            <a:avLst>
              <a:gd name="adj1" fmla="val -55445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Скругленная соединительная линия 60"/>
          <p:cNvCxnSpPr>
            <a:stCxn id="40" idx="4"/>
            <a:endCxn id="44" idx="4"/>
          </p:cNvCxnSpPr>
          <p:nvPr/>
        </p:nvCxnSpPr>
        <p:spPr>
          <a:xfrm rot="16200000" flipH="1">
            <a:off x="3893471" y="3797405"/>
            <a:ext cx="23120" cy="2385448"/>
          </a:xfrm>
          <a:prstGeom prst="curvedConnector3">
            <a:avLst>
              <a:gd name="adj1" fmla="val 10887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Скругленная соединительная линия 61"/>
          <p:cNvCxnSpPr>
            <a:stCxn id="39" idx="4"/>
            <a:endCxn id="43" idx="4"/>
          </p:cNvCxnSpPr>
          <p:nvPr/>
        </p:nvCxnSpPr>
        <p:spPr>
          <a:xfrm rot="16200000" flipH="1">
            <a:off x="3295047" y="3799466"/>
            <a:ext cx="27244" cy="2385448"/>
          </a:xfrm>
          <a:prstGeom prst="curvedConnector3">
            <a:avLst>
              <a:gd name="adj1" fmla="val 9390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stCxn id="38" idx="4"/>
            <a:endCxn id="42" idx="4"/>
          </p:cNvCxnSpPr>
          <p:nvPr/>
        </p:nvCxnSpPr>
        <p:spPr>
          <a:xfrm rot="16200000" flipH="1">
            <a:off x="2698686" y="3799466"/>
            <a:ext cx="27242" cy="2385448"/>
          </a:xfrm>
          <a:prstGeom prst="curvedConnector3">
            <a:avLst>
              <a:gd name="adj1" fmla="val 9391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63"/>
          <p:cNvCxnSpPr>
            <a:stCxn id="48" idx="4"/>
            <a:endCxn id="41" idx="4"/>
          </p:cNvCxnSpPr>
          <p:nvPr/>
        </p:nvCxnSpPr>
        <p:spPr>
          <a:xfrm rot="16200000" flipH="1">
            <a:off x="1841935" y="3539077"/>
            <a:ext cx="544899" cy="2388570"/>
          </a:xfrm>
          <a:prstGeom prst="curvedConnector3">
            <a:avLst>
              <a:gd name="adj1" fmla="val 141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73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Уплотнение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59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63243" y="2799471"/>
            <a:ext cx="4557933" cy="1589649"/>
          </a:xfrm>
          <a:prstGeom prst="roundRect">
            <a:avLst/>
          </a:prstGeom>
          <a:solidFill>
            <a:srgbClr val="006F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263243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9605" y="2204441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55967" y="2204442"/>
            <a:ext cx="517655" cy="5176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2329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48691" y="2231684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45053" y="2231685"/>
            <a:ext cx="517655" cy="51765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41415" y="2227562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437777" y="2227561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260755" y="446091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57117" y="446091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53479" y="4460914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841" y="4488157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46203" y="4488156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42565" y="4488157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38927" y="4484034"/>
            <a:ext cx="517655" cy="517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35289" y="4484033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6881" y="2721533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66880" y="3335467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61271" y="3943258"/>
            <a:ext cx="517655" cy="517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12059" y="2717808"/>
            <a:ext cx="517655" cy="51765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912058" y="3331742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906449" y="3939533"/>
            <a:ext cx="517655" cy="5176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291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smtClean="0"/>
              <a:t>Последовательные контейнеры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smtClean="0"/>
              <a:t>Ассоциативные контейнеры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Контейнеры-адаптеры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Псевдоконтейнеры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370345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Бейкера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8555" y="2222695"/>
            <a:ext cx="1976682" cy="35450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30167" y="2222695"/>
            <a:ext cx="1976682" cy="35450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8555" y="2490513"/>
            <a:ext cx="1976682" cy="407432"/>
          </a:xfrm>
          <a:prstGeom prst="rect">
            <a:avLst/>
          </a:prstGeom>
          <a:solidFill>
            <a:srgbClr val="15A66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58555" y="3332326"/>
            <a:ext cx="1976682" cy="407432"/>
          </a:xfrm>
          <a:prstGeom prst="rect">
            <a:avLst/>
          </a:prstGeom>
          <a:solidFill>
            <a:srgbClr val="15A66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58555" y="3970423"/>
            <a:ext cx="1976682" cy="407432"/>
          </a:xfrm>
          <a:prstGeom prst="rect">
            <a:avLst/>
          </a:prstGeom>
          <a:solidFill>
            <a:srgbClr val="15A66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58555" y="4885948"/>
            <a:ext cx="1976682" cy="407432"/>
          </a:xfrm>
          <a:prstGeom prst="rect">
            <a:avLst/>
          </a:prstGeom>
          <a:solidFill>
            <a:srgbClr val="15A66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330167" y="2222695"/>
            <a:ext cx="1976682" cy="407432"/>
          </a:xfrm>
          <a:prstGeom prst="rect">
            <a:avLst/>
          </a:prstGeom>
          <a:solidFill>
            <a:srgbClr val="15A66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330167" y="2630127"/>
            <a:ext cx="1976682" cy="407432"/>
          </a:xfrm>
          <a:prstGeom prst="rect">
            <a:avLst/>
          </a:prstGeom>
          <a:solidFill>
            <a:srgbClr val="15A66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330167" y="3004903"/>
            <a:ext cx="1976682" cy="407432"/>
          </a:xfrm>
          <a:prstGeom prst="rect">
            <a:avLst/>
          </a:prstGeom>
          <a:solidFill>
            <a:srgbClr val="15A66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330167" y="3412335"/>
            <a:ext cx="1976682" cy="407432"/>
          </a:xfrm>
          <a:prstGeom prst="rect">
            <a:avLst/>
          </a:prstGeom>
          <a:solidFill>
            <a:srgbClr val="15A66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кругленная соединительная линия 16"/>
          <p:cNvCxnSpPr>
            <a:stCxn id="9" idx="3"/>
            <a:endCxn id="13" idx="1"/>
          </p:cNvCxnSpPr>
          <p:nvPr/>
        </p:nvCxnSpPr>
        <p:spPr>
          <a:xfrm flipV="1">
            <a:off x="2335237" y="2426411"/>
            <a:ext cx="994930" cy="26781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10" idx="3"/>
            <a:endCxn id="14" idx="1"/>
          </p:cNvCxnSpPr>
          <p:nvPr/>
        </p:nvCxnSpPr>
        <p:spPr>
          <a:xfrm flipV="1">
            <a:off x="2335237" y="2833843"/>
            <a:ext cx="994930" cy="70219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1" idx="3"/>
            <a:endCxn id="15" idx="1"/>
          </p:cNvCxnSpPr>
          <p:nvPr/>
        </p:nvCxnSpPr>
        <p:spPr>
          <a:xfrm flipV="1">
            <a:off x="2335237" y="3208619"/>
            <a:ext cx="994930" cy="96552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>
            <a:stCxn id="12" idx="3"/>
            <a:endCxn id="16" idx="1"/>
          </p:cNvCxnSpPr>
          <p:nvPr/>
        </p:nvCxnSpPr>
        <p:spPr>
          <a:xfrm flipV="1">
            <a:off x="2335237" y="3616051"/>
            <a:ext cx="994930" cy="147361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27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Уплотнение на месте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61</a:t>
            </a:fld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/>
          <a:srcRect l="27508" t="40657" r="34526" b="10969"/>
          <a:stretch/>
        </p:blipFill>
        <p:spPr>
          <a:xfrm>
            <a:off x="246013" y="1788313"/>
            <a:ext cx="5378456" cy="385283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776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Разобраться самостоятельно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37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Дмитрий Калугин-Балашов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rvncerr@rvncerr.org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Последовательные контейнеры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753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Ассоциативные контейнеры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::multiset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multimap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6975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Красно-черные деревья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Picture 2" descr="https://upload.wikimedia.org/wikipedia/commons/thumb/6/66/Red-black_tree_example.svg/1280px-Red-black_tree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73" y="2499514"/>
            <a:ext cx="6196299" cy="298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2777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916</TotalTime>
  <Words>1019</Words>
  <Application>Microsoft Office PowerPoint</Application>
  <PresentationFormat>Экран (4:3)</PresentationFormat>
  <Paragraphs>322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71" baseType="lpstr">
      <vt:lpstr>Arial</vt:lpstr>
      <vt:lpstr>Calibri</vt:lpstr>
      <vt:lpstr>HelveticaCyr</vt:lpstr>
      <vt:lpstr>HelveticaNeueCyr</vt:lpstr>
      <vt:lpstr>PF Isotext Pro</vt:lpstr>
      <vt:lpstr>PT Mono</vt:lpstr>
      <vt:lpstr>Wingdings</vt:lpstr>
      <vt:lpstr>Тема Office</vt:lpstr>
      <vt:lpstr>Многопоточное программирование</vt:lpstr>
      <vt:lpstr>Литература</vt:lpstr>
      <vt:lpstr>Стандарты C++</vt:lpstr>
      <vt:lpstr>Контейнеры C++</vt:lpstr>
      <vt:lpstr>Контейнеры STL</vt:lpstr>
      <vt:lpstr>Контейнеры STL</vt:lpstr>
      <vt:lpstr>Последовательные контейнеры STL</vt:lpstr>
      <vt:lpstr>Ассоциативные контейнеры STL</vt:lpstr>
      <vt:lpstr>Красно-черные деревья</vt:lpstr>
      <vt:lpstr>Красно-черные деревья</vt:lpstr>
      <vt:lpstr>Красно-черные деревья</vt:lpstr>
      <vt:lpstr>B-деревья</vt:lpstr>
      <vt:lpstr>B-деревья</vt:lpstr>
      <vt:lpstr>Контейнеры-адаптеры STL</vt:lpstr>
      <vt:lpstr>Псевдоконтейнеры STL</vt:lpstr>
      <vt:lpstr>Последовательные контейнеры STL (C++11)</vt:lpstr>
      <vt:lpstr>std::array vs. std::vector</vt:lpstr>
      <vt:lpstr>std::forward_list</vt:lpstr>
      <vt:lpstr>Хэш-таблицы STL (C++11)</vt:lpstr>
      <vt:lpstr>Хэш-таблицы STL (C++11)</vt:lpstr>
      <vt:lpstr>Хэш-таблицы STL (C++11)</vt:lpstr>
      <vt:lpstr>boost::circular_buffer</vt:lpstr>
      <vt:lpstr>boost::circular_buffer_space_optimized</vt:lpstr>
      <vt:lpstr>Умные указатели</vt:lpstr>
      <vt:lpstr>Умные указатели</vt:lpstr>
      <vt:lpstr>Умные указатели</vt:lpstr>
      <vt:lpstr>std::auto_ptr (C++03)</vt:lpstr>
      <vt:lpstr>std::auto_ptr (C++03)</vt:lpstr>
      <vt:lpstr>std::auto_ptr (C++03)</vt:lpstr>
      <vt:lpstr>std::unique_ptr (C++11)</vt:lpstr>
      <vt:lpstr>std::unique_ptr (C++11)</vt:lpstr>
      <vt:lpstr>std::shared_ptr (C++11)</vt:lpstr>
      <vt:lpstr>std::shared_ptr (C++11)</vt:lpstr>
      <vt:lpstr>std::shared_ptr (C++11)</vt:lpstr>
      <vt:lpstr>std::weak_ptr (C++11)</vt:lpstr>
      <vt:lpstr>Аллокаторы</vt:lpstr>
      <vt:lpstr>Аллокаторы</vt:lpstr>
      <vt:lpstr>Аллокаторы</vt:lpstr>
      <vt:lpstr>Аллокаторы</vt:lpstr>
      <vt:lpstr>Аллокаторы</vt:lpstr>
      <vt:lpstr>Аллокаторы</vt:lpstr>
      <vt:lpstr>Аллокаторы</vt:lpstr>
      <vt:lpstr>Аллокаторы</vt:lpstr>
      <vt:lpstr>Аллокаторы</vt:lpstr>
      <vt:lpstr>Аллокаторы</vt:lpstr>
      <vt:lpstr>Аллокаторы</vt:lpstr>
      <vt:lpstr>Аллокаторы</vt:lpstr>
      <vt:lpstr>Аллокаторы</vt:lpstr>
      <vt:lpstr>Аллокаторы</vt:lpstr>
      <vt:lpstr>ccmalloc</vt:lpstr>
      <vt:lpstr>ccmalloc</vt:lpstr>
      <vt:lpstr>ccmalloc</vt:lpstr>
      <vt:lpstr>ccmalloc</vt:lpstr>
      <vt:lpstr>dmalloc</vt:lpstr>
      <vt:lpstr>tcmalloc</vt:lpstr>
      <vt:lpstr>Уплотнение памяти</vt:lpstr>
      <vt:lpstr>Уплотнение памяти</vt:lpstr>
      <vt:lpstr>Уплотнение памяти</vt:lpstr>
      <vt:lpstr>Уплотнение памяти</vt:lpstr>
      <vt:lpstr>Алгоритм Бейкера</vt:lpstr>
      <vt:lpstr>Уплотнение на месте</vt:lpstr>
      <vt:lpstr>Разобраться самостоятельно</vt:lpstr>
      <vt:lpstr>Презентация PowerPoint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</dc:title>
  <dc:creator>Dmitriy Kalugin-Balashov</dc:creator>
  <cp:lastModifiedBy>Dmitriy Kalugin-Balashov</cp:lastModifiedBy>
  <cp:revision>13</cp:revision>
  <dcterms:created xsi:type="dcterms:W3CDTF">2015-02-25T09:03:00Z</dcterms:created>
  <dcterms:modified xsi:type="dcterms:W3CDTF">2015-03-03T01:01:46Z</dcterms:modified>
</cp:coreProperties>
</file>