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4.xml" ContentType="application/vnd.openxmlformats-officedocument.presentationml.slide+xml"/>
  <Override PartName="/ppt/slides/slide132.xml" ContentType="application/vnd.openxmlformats-officedocument.presentationml.slide+xml"/>
  <Override PartName="/ppt/slides/slide131.xml" ContentType="application/vnd.openxmlformats-officedocument.presentationml.slide+xml"/>
  <Override PartName="/ppt/slides/slide129.xml" ContentType="application/vnd.openxmlformats-officedocument.presentationml.slide+xml"/>
  <Override PartName="/ppt/slides/slide128.xml" ContentType="application/vnd.openxmlformats-officedocument.presentationml.slide+xml"/>
  <Override PartName="/ppt/slides/slide126.xml" ContentType="application/vnd.openxmlformats-officedocument.presentationml.slide+xml"/>
  <Override PartName="/ppt/slides/slide124.xml" ContentType="application/vnd.openxmlformats-officedocument.presentationml.slide+xml"/>
  <Override PartName="/ppt/slides/slide123.xml" ContentType="application/vnd.openxmlformats-officedocument.presentationml.slide+xml"/>
  <Override PartName="/ppt/slides/slide136.xml" ContentType="application/vnd.openxmlformats-officedocument.presentationml.slide+xml"/>
  <Override PartName="/ppt/slides/slide121.xml" ContentType="application/vnd.openxmlformats-officedocument.presentationml.slide+xml"/>
  <Override PartName="/ppt/slides/slide114.xml" ContentType="application/vnd.openxmlformats-officedocument.presentationml.slide+xml"/>
  <Override PartName="/ppt/slides/slide110.xml" ContentType="application/vnd.openxmlformats-officedocument.presentationml.slide+xml"/>
  <Override PartName="/ppt/slides/slide108.xml" ContentType="application/vnd.openxmlformats-officedocument.presentationml.slide+xml"/>
  <Override PartName="/ppt/slides/slide105.xml" ContentType="application/vnd.openxmlformats-officedocument.presentationml.slide+xml"/>
  <Override PartName="/ppt/slides/slide102.xml" ContentType="application/vnd.openxmlformats-officedocument.presentationml.slide+xml"/>
  <Override PartName="/ppt/slides/slide99.xml" ContentType="application/vnd.openxmlformats-officedocument.presentationml.slide+xml"/>
  <Override PartName="/ppt/slides/slide98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94.xml" ContentType="application/vnd.openxmlformats-officedocument.presentationml.slide+xml"/>
  <Override PartName="/ppt/slides/slide117.xml" ContentType="application/vnd.openxmlformats-officedocument.presentationml.slide+xml"/>
  <Override PartName="/ppt/slides/slide90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9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125.xml" ContentType="application/vnd.openxmlformats-officedocument.presentationml.slide+xml"/>
  <Override PartName="/ppt/slides/slide79.xml" ContentType="application/vnd.openxmlformats-officedocument.presentationml.slide+xml"/>
  <Override PartName="/ppt/slides/slide122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120.xml" ContentType="application/vnd.openxmlformats-officedocument.presentationml.slide+xml"/>
  <Override PartName="/ppt/slides/slide70.xml" ContentType="application/vnd.openxmlformats-officedocument.presentationml.slide+xml"/>
  <Override PartName="/ppt/slides/slide113.xml" ContentType="application/vnd.openxmlformats-officedocument.presentationml.slide+xml"/>
  <Override PartName="/ppt/slides/slide69.xml" ContentType="application/vnd.openxmlformats-officedocument.presentationml.slide+xml"/>
  <Override PartName="/ppt/slides/slide109.xml" ContentType="application/vnd.openxmlformats-officedocument.presentationml.slide+xml"/>
  <Override PartName="/ppt/slides/slide68.xml" ContentType="application/vnd.openxmlformats-officedocument.presentationml.slide+xml"/>
  <Override PartName="/ppt/slides/slide104.xml" ContentType="application/vnd.openxmlformats-officedocument.presentationml.slide+xml"/>
  <Override PartName="/ppt/slides/slide137.xml" ContentType="application/vnd.openxmlformats-officedocument.presentationml.slide+xml"/>
  <Override PartName="/ppt/slides/slide91.xml" ContentType="application/vnd.openxmlformats-officedocument.presentationml.slide+xml"/>
  <Override PartName="/ppt/slides/slide66.xml" ContentType="application/vnd.openxmlformats-officedocument.presentationml.slide+xml"/>
  <Override PartName="/ppt/slides/slide63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8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88.xml" ContentType="application/vnd.openxmlformats-officedocument.presentationml.slide+xml"/>
  <Override PartName="/ppt/slides/slide47.xml" ContentType="application/vnd.openxmlformats-officedocument.presentationml.slide+xml"/>
  <Override PartName="/ppt/slides/slide118.xml" ContentType="application/vnd.openxmlformats-officedocument.presentationml.slide+xml"/>
  <Override PartName="/ppt/slides/slide51.xml" ContentType="application/vnd.openxmlformats-officedocument.presentationml.slide+xml"/>
  <Override PartName="/ppt/slides/slide46.xml" ContentType="application/vnd.openxmlformats-officedocument.presentationml.slide+xml"/>
  <Override PartName="/ppt/slides/slide72.xml" ContentType="application/vnd.openxmlformats-officedocument.presentationml.slide+xml"/>
  <Override PartName="/ppt/slides/slide64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130.xml" ContentType="application/vnd.openxmlformats-officedocument.presentationml.slide+xml"/>
  <Override PartName="/ppt/slides/slide101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3.xml" ContentType="application/vnd.openxmlformats-officedocument.presentationml.slide+xml"/>
  <Override PartName="/ppt/slides/slide71.xml" ContentType="application/vnd.openxmlformats-officedocument.presentationml.slide+xml"/>
  <Override PartName="/ppt/slides/slide61.xml" ContentType="application/vnd.openxmlformats-officedocument.presentationml.slide+xml"/>
  <Override PartName="/ppt/slides/_rels/slide137.xml.rels" ContentType="application/vnd.openxmlformats-package.relationships+xml"/>
  <Override PartName="/ppt/slides/_rels/slide136.xml.rels" ContentType="application/vnd.openxmlformats-package.relationships+xml"/>
  <Override PartName="/ppt/slides/_rels/slide135.xml.rels" ContentType="application/vnd.openxmlformats-package.relationships+xml"/>
  <Override PartName="/ppt/slides/_rels/slide132.xml.rels" ContentType="application/vnd.openxmlformats-package.relationships+xml"/>
  <Override PartName="/ppt/slides/_rels/slide131.xml.rels" ContentType="application/vnd.openxmlformats-package.relationships+xml"/>
  <Override PartName="/ppt/slides/_rels/slide130.xml.rels" ContentType="application/vnd.openxmlformats-package.relationships+xml"/>
  <Override PartName="/ppt/slides/_rels/slide129.xml.rels" ContentType="application/vnd.openxmlformats-package.relationships+xml"/>
  <Override PartName="/ppt/slides/_rels/slide125.xml.rels" ContentType="application/vnd.openxmlformats-package.relationships+xml"/>
  <Override PartName="/ppt/slides/_rels/slide123.xml.rels" ContentType="application/vnd.openxmlformats-package.relationships+xml"/>
  <Override PartName="/ppt/slides/_rels/slide122.xml.rels" ContentType="application/vnd.openxmlformats-package.relationships+xml"/>
  <Override PartName="/ppt/slides/_rels/slide121.xml.rels" ContentType="application/vnd.openxmlformats-package.relationships+xml"/>
  <Override PartName="/ppt/slides/_rels/slide117.xml.rels" ContentType="application/vnd.openxmlformats-package.relationships+xml"/>
  <Override PartName="/ppt/slides/_rels/slide116.xml.rels" ContentType="application/vnd.openxmlformats-package.relationships+xml"/>
  <Override PartName="/ppt/slides/_rels/slide114.xml.rels" ContentType="application/vnd.openxmlformats-package.relationships+xml"/>
  <Override PartName="/ppt/slides/_rels/slide113.xml.rels" ContentType="application/vnd.openxmlformats-package.relationships+xml"/>
  <Override PartName="/ppt/slides/_rels/slide124.xml.rels" ContentType="application/vnd.openxmlformats-package.relationships+xml"/>
  <Override PartName="/ppt/slides/_rels/slide110.xml.rels" ContentType="application/vnd.openxmlformats-package.relationships+xml"/>
  <Override PartName="/ppt/slides/_rels/slide109.xml.rels" ContentType="application/vnd.openxmlformats-package.relationships+xml"/>
  <Override PartName="/ppt/slides/_rels/slide107.xml.rels" ContentType="application/vnd.openxmlformats-package.relationships+xml"/>
  <Override PartName="/ppt/slides/_rels/slide106.xml.rels" ContentType="application/vnd.openxmlformats-package.relationships+xml"/>
  <Override PartName="/ppt/slides/_rels/slide105.xml.rels" ContentType="application/vnd.openxmlformats-package.relationships+xml"/>
  <Override PartName="/ppt/slides/_rels/slide99.xml.rels" ContentType="application/vnd.openxmlformats-package.relationships+xml"/>
  <Override PartName="/ppt/slides/_rels/slide108.xml.rels" ContentType="application/vnd.openxmlformats-package.relationships+xml"/>
  <Override PartName="/ppt/slides/_rels/slide97.xml.rels" ContentType="application/vnd.openxmlformats-package.relationships+xml"/>
  <Override PartName="/ppt/slides/_rels/slide91.xml.rels" ContentType="application/vnd.openxmlformats-package.relationships+xml"/>
  <Override PartName="/ppt/slides/_rels/slide89.xml.rels" ContentType="application/vnd.openxmlformats-package.relationships+xml"/>
  <Override PartName="/ppt/slides/_rels/slide88.xml.rels" ContentType="application/vnd.openxmlformats-package.relationships+xml"/>
  <Override PartName="/ppt/slides/_rels/slide86.xml.rels" ContentType="application/vnd.openxmlformats-package.relationships+xml"/>
  <Override PartName="/ppt/slides/_rels/slide133.xml.rels" ContentType="application/vnd.openxmlformats-package.relationships+xml"/>
  <Override PartName="/ppt/slides/_rels/slide8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76.xml.rels" ContentType="application/vnd.openxmlformats-package.relationships+xml"/>
  <Override PartName="/ppt/slides/_rels/slide84.xml.rels" ContentType="application/vnd.openxmlformats-package.relationships+xml"/>
  <Override PartName="/ppt/slides/_rels/slide112.xml.rels" ContentType="application/vnd.openxmlformats-package.relationships+xml"/>
  <Override PartName="/ppt/slides/_rels/slide65.xml.rels" ContentType="application/vnd.openxmlformats-package.relationships+xml"/>
  <Override PartName="/ppt/slides/_rels/slide62.xml.rels" ContentType="application/vnd.openxmlformats-package.relationships+xml"/>
  <Override PartName="/ppt/slides/_rels/slide126.xml.rels" ContentType="application/vnd.openxmlformats-package.relationships+xml"/>
  <Override PartName="/ppt/slides/_rels/slide90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72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80.xml.rels" ContentType="application/vnd.openxmlformats-package.relationships+xml"/>
  <Override PartName="/ppt/slides/_rels/slide103.xml.rels" ContentType="application/vnd.openxmlformats-package.relationships+xml"/>
  <Override PartName="/ppt/slides/_rels/slide64.xml.rels" ContentType="application/vnd.openxmlformats-package.relationships+xml"/>
  <Override PartName="/ppt/slides/_rels/slide53.xml.rels" ContentType="application/vnd.openxmlformats-package.relationships+xml"/>
  <Override PartName="/ppt/slides/_rels/slide78.xml.rels" ContentType="application/vnd.openxmlformats-package.relationships+xml"/>
  <Override PartName="/ppt/slides/_rels/slide69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95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50.xml.rels" ContentType="application/vnd.openxmlformats-package.relationships+xml"/>
  <Override PartName="/ppt/slides/_rels/slide36.xml.rels" ContentType="application/vnd.openxmlformats-package.relationships+xml"/>
  <Override PartName="/ppt/slides/_rels/slide70.xml.rels" ContentType="application/vnd.openxmlformats-package.relationships+xml"/>
  <Override PartName="/ppt/slides/_rels/slide101.xml.rels" ContentType="application/vnd.openxmlformats-package.relationships+xml"/>
  <Override PartName="/ppt/slides/_rels/slide9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75.xml.rels" ContentType="application/vnd.openxmlformats-package.relationships+xml"/>
  <Override PartName="/ppt/slides/_rels/slide68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61.xml.rels" ContentType="application/vnd.openxmlformats-package.relationships+xml"/>
  <Override PartName="/ppt/slides/_rels/slide31.xml.rels" ContentType="application/vnd.openxmlformats-package.relationships+xml"/>
  <Override PartName="/ppt/slides/_rels/slide94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100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87.xml.rels" ContentType="application/vnd.openxmlformats-package.relationships+xml"/>
  <Override PartName="/ppt/slides/_rels/slide128.xml.rels" ContentType="application/vnd.openxmlformats-package.relationships+xml"/>
  <Override PartName="/ppt/slides/_rels/slide21.xml.rels" ContentType="application/vnd.openxmlformats-package.relationships+xml"/>
  <Override PartName="/ppt/slides/_rels/slide118.xml.rels" ContentType="application/vnd.openxmlformats-package.relationships+xml"/>
  <Override PartName="/ppt/slides/_rels/slide98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02.xml.rels" ContentType="application/vnd.openxmlformats-package.relationships+xml"/>
  <Override PartName="/ppt/slides/_rels/slide63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73.xml.rels" ContentType="application/vnd.openxmlformats-package.relationships+xml"/>
  <Override PartName="/ppt/slides/_rels/slide82.xml.rels" ContentType="application/vnd.openxmlformats-package.relationships+xml"/>
  <Override PartName="/ppt/slides/_rels/slide74.xml.rels" ContentType="application/vnd.openxmlformats-package.relationships+xml"/>
  <Override PartName="/ppt/slides/_rels/slide20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93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77.xml.rels" ContentType="application/vnd.openxmlformats-package.relationships+xml"/>
  <Override PartName="/ppt/slides/_rels/slide11.xml.rels" ContentType="application/vnd.openxmlformats-package.relationships+xml"/>
  <Override PartName="/ppt/slides/_rels/slide10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15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11.xml.rels" ContentType="application/vnd.openxmlformats-package.relationships+xml"/>
  <Override PartName="/ppt/slides/_rels/slide58.xml.rels" ContentType="application/vnd.openxmlformats-package.relationships+xml"/>
  <Override PartName="/ppt/slides/_rels/slide71.xml.rels" ContentType="application/vnd.openxmlformats-package.relationships+xml"/>
  <Override PartName="/ppt/slides/_rels/slide134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81.xml.rels" ContentType="application/vnd.openxmlformats-package.relationships+xml"/>
  <Override PartName="/ppt/slides/_rels/slide120.xml.rels" ContentType="application/vnd.openxmlformats-package.relationships+xml"/>
  <Override PartName="/ppt/slides/_rels/slide12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55.xml.rels" ContentType="application/vnd.openxmlformats-package.relationships+xml"/>
  <Override PartName="/ppt/slides/_rels/slide11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9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59.xml" ContentType="application/vnd.openxmlformats-officedocument.presentationml.slide+xml"/>
  <Override PartName="/ppt/slides/slide119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80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133.xml" ContentType="application/vnd.openxmlformats-officedocument.presentationml.slide+xml"/>
  <Override PartName="/ppt/slides/slide19.xml" ContentType="application/vnd.openxmlformats-officedocument.presentationml.slide+xml"/>
  <Override PartName="/ppt/slides/slide135.xml" ContentType="application/vnd.openxmlformats-officedocument.presentationml.slide+xml"/>
  <Override PartName="/ppt/slides/slide18.xml" ContentType="application/vnd.openxmlformats-officedocument.presentationml.slide+xml"/>
  <Override PartName="/ppt/slides/slide97.xml" ContentType="application/vnd.openxmlformats-officedocument.presentationml.slide+xml"/>
  <Override PartName="/ppt/slides/slide52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67.xml" ContentType="application/vnd.openxmlformats-officedocument.presentationml.slide+xml"/>
  <Override PartName="/ppt/slides/slide115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2.xml" ContentType="application/vnd.openxmlformats-officedocument.presentationml.slide+xml"/>
  <Override PartName="/ppt/slides/slide11.xml" ContentType="application/vnd.openxmlformats-officedocument.presentationml.slide+xml"/>
  <Override PartName="/ppt/slides/slide103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60.xml" ContentType="application/vnd.openxmlformats-officedocument.presentationml.slide+xml"/>
  <Override PartName="/ppt/slides/slide65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27.xml" ContentType="application/vnd.openxmlformats-officedocument.presentationml.slide+xml"/>
  <Override PartName="/ppt/slides/slide9.xml" ContentType="application/vnd.openxmlformats-officedocument.presentationml.slide+xml"/>
  <Override PartName="/ppt/slides/slide111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3.xml" ContentType="application/vnd.openxmlformats-officedocument.presentationml.slide+xml"/>
  <Override PartName="/ppt/slides/slide116.xml" ContentType="application/vnd.openxmlformats-officedocument.presentationml.slide+xml"/>
  <Override PartName="/ppt/slides/slide7.xml" ContentType="application/vnd.openxmlformats-officedocument.presentationml.slide+xml"/>
  <Override PartName="/ppt/slides/slide100.xml" ContentType="application/vnd.openxmlformats-officedocument.presentationml.slide+xml"/>
  <Override PartName="/ppt/slides/slide89.xml" ContentType="application/vnd.openxmlformats-officedocument.presentationml.slide+xml"/>
  <Override PartName="/ppt/slides/slide92.xml" ContentType="application/vnd.openxmlformats-officedocument.presentationml.slide+xml"/>
  <Override PartName="/ppt/slides/slide24.xml" ContentType="application/vnd.openxmlformats-officedocument.presentationml.slide+xml"/>
  <Override PartName="/ppt/slides/slide78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1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1.png" ContentType="image/png"/>
  <Override PartName="/ppt/media/image37.gif" ContentType="image/gif"/>
  <Override PartName="/ppt/media/image36.jpeg" ContentType="image/jpeg"/>
  <Override PartName="/ppt/media/image35.jpeg" ContentType="image/jpeg"/>
  <Override PartName="/ppt/media/image33.jpeg" ContentType="image/jpeg"/>
  <Override PartName="/ppt/media/image32.png" ContentType="image/png"/>
  <Override PartName="/ppt/media/image31.png" ContentType="image/png"/>
  <Override PartName="/ppt/media/image30.jpeg" ContentType="image/jpeg"/>
  <Override PartName="/ppt/media/image27.png" ContentType="image/png"/>
  <Override PartName="/ppt/media/image26.png" ContentType="image/png"/>
  <Override PartName="/ppt/media/image38.png" ContentType="image/png"/>
  <Override PartName="/ppt/media/image25.png" ContentType="image/png"/>
  <Override PartName="/ppt/media/image28.png" ContentType="image/png"/>
  <Override PartName="/ppt/media/image22.jpeg" ContentType="image/jpeg"/>
  <Override PartName="/ppt/media/image24.png" ContentType="image/png"/>
  <Override PartName="/ppt/media/image21.png" ContentType="image/png"/>
  <Override PartName="/ppt/media/image20.png" ContentType="image/png"/>
  <Override PartName="/ppt/media/image18.jpeg" ContentType="image/jpeg"/>
  <Override PartName="/ppt/media/image16.png" ContentType="image/png"/>
  <Override PartName="/ppt/media/image17.png" ContentType="image/png"/>
  <Override PartName="/ppt/media/image14.png" ContentType="image/png"/>
  <Override PartName="/ppt/media/image23.png" ContentType="image/png"/>
  <Override PartName="/ppt/media/image39.png" ContentType="image/png"/>
  <Override PartName="/ppt/media/image12.png" ContentType="image/png"/>
  <Override PartName="/ppt/media/image11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13.jpeg" ContentType="image/jpe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19.png" ContentType="image/png"/>
  <Override PartName="/ppt/media/image5.jpeg" ContentType="image/jpeg"/>
  <Override PartName="/ppt/media/image2.png" ContentType="image/png"/>
  <Override PartName="/ppt/media/image15.wmf" ContentType="image/x-wmf"/>
  <Override PartName="/ppt/media/image10.png" ContentType="image/png"/>
  <Override PartName="/ppt/media/image1.jpeg" ContentType="image/jpe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Relationship Id="rId144" Type="http://schemas.openxmlformats.org/officeDocument/2006/relationships/slide" Target="slides/slide13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4.png"/><Relationship Id="rId3" Type="http://schemas.openxmlformats.org/officeDocument/2006/relationships/image" Target="../media/image25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image" Target="../media/image15.wmf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8.jpe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2.jpe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pic>
        <p:nvPicPr>
          <p:cNvPr id="2" name="Рисунок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41" name="Line 2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42" name="Рисунок 4" descr=""/>
          <p:cNvPicPr/>
          <p:nvPr/>
        </p:nvPicPr>
        <p:blipFill>
          <a:blip r:embed="rId3"/>
          <a:srcRect l="4974" t="-2873" r="-25588" b="0"/>
          <a:stretch>
            <a:fillRect/>
          </a:stretch>
        </p:blipFill>
        <p:spPr>
          <a:xfrm>
            <a:off x="8309880" y="118440"/>
            <a:ext cx="608400" cy="1008360"/>
          </a:xfrm>
          <a:prstGeom prst="rect">
            <a:avLst/>
          </a:prstGeom>
          <a:ln>
            <a:noFill/>
          </a:ln>
        </p:spPr>
      </p:pic>
      <p:sp>
        <p:nvSpPr>
          <p:cNvPr id="43" name="CustomShape 3"/>
          <p:cNvSpPr/>
          <p:nvPr/>
        </p:nvSpPr>
        <p:spPr>
          <a:xfrm>
            <a:off x="7806960" y="1179360"/>
            <a:ext cx="84960" cy="849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44" name="Line 4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45" name="CustomShape 5"/>
          <p:cNvSpPr/>
          <p:nvPr/>
        </p:nvSpPr>
        <p:spPr>
          <a:xfrm rot="3544800">
            <a:off x="8921520" y="6230880"/>
            <a:ext cx="84960" cy="8496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46" name="Line 6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47" name="CustomShape 7"/>
          <p:cNvSpPr/>
          <p:nvPr/>
        </p:nvSpPr>
        <p:spPr>
          <a:xfrm rot="2943600">
            <a:off x="8014680" y="6390360"/>
            <a:ext cx="84960" cy="8496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48" name="Line 8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49" name="CustomShape 9"/>
          <p:cNvSpPr/>
          <p:nvPr/>
        </p:nvSpPr>
        <p:spPr>
          <a:xfrm rot="3544800">
            <a:off x="8620920" y="6435000"/>
            <a:ext cx="272520" cy="27252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50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88" name="Line 2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89" name="Рисунок 4" descr=""/>
          <p:cNvPicPr/>
          <p:nvPr/>
        </p:nvPicPr>
        <p:blipFill>
          <a:blip r:embed="rId3"/>
          <a:srcRect l="4974" t="-2873" r="-25588" b="0"/>
          <a:stretch>
            <a:fillRect/>
          </a:stretch>
        </p:blipFill>
        <p:spPr>
          <a:xfrm>
            <a:off x="8309880" y="118440"/>
            <a:ext cx="608400" cy="100836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7806960" y="1179360"/>
            <a:ext cx="84960" cy="849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91" name="Line 4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92" name="CustomShape 5"/>
          <p:cNvSpPr/>
          <p:nvPr/>
        </p:nvSpPr>
        <p:spPr>
          <a:xfrm rot="3544800">
            <a:off x="8921520" y="6230880"/>
            <a:ext cx="84960" cy="8496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93" name="Line 6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94" name="CustomShape 7"/>
          <p:cNvSpPr/>
          <p:nvPr/>
        </p:nvSpPr>
        <p:spPr>
          <a:xfrm rot="2943600">
            <a:off x="8014680" y="6390360"/>
            <a:ext cx="84960" cy="8496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95" name="Line 8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96" name="CustomShape 9"/>
          <p:cNvSpPr/>
          <p:nvPr/>
        </p:nvSpPr>
        <p:spPr>
          <a:xfrm rot="3544800">
            <a:off x="8620920" y="6435000"/>
            <a:ext cx="272520" cy="27252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97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8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135" name="CustomShape 2"/>
          <p:cNvSpPr/>
          <p:nvPr/>
        </p:nvSpPr>
        <p:spPr>
          <a:xfrm>
            <a:off x="647640" y="2267280"/>
            <a:ext cx="7661160" cy="39549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136" name="Line 3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137" name="Рисунок 11" descr=""/>
          <p:cNvPicPr/>
          <p:nvPr/>
        </p:nvPicPr>
        <p:blipFill>
          <a:blip r:embed="rId3"/>
          <a:srcRect l="4974" t="-2873" r="-25588" b="0"/>
          <a:stretch>
            <a:fillRect/>
          </a:stretch>
        </p:blipFill>
        <p:spPr>
          <a:xfrm>
            <a:off x="8309880" y="118440"/>
            <a:ext cx="608400" cy="1008360"/>
          </a:xfrm>
          <a:prstGeom prst="rect">
            <a:avLst/>
          </a:prstGeom>
          <a:ln>
            <a:noFill/>
          </a:ln>
        </p:spPr>
      </p:pic>
      <p:sp>
        <p:nvSpPr>
          <p:cNvPr id="138" name="CustomShape 4"/>
          <p:cNvSpPr/>
          <p:nvPr/>
        </p:nvSpPr>
        <p:spPr>
          <a:xfrm>
            <a:off x="7806960" y="1179360"/>
            <a:ext cx="84960" cy="849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139" name="Line 5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140" name="Рисунок 2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33000" y="414000"/>
            <a:ext cx="609480" cy="557640"/>
          </a:xfrm>
          <a:prstGeom prst="rect">
            <a:avLst/>
          </a:prstGeom>
          <a:ln>
            <a:noFill/>
          </a:ln>
        </p:spPr>
      </p:pic>
      <p:sp>
        <p:nvSpPr>
          <p:cNvPr id="141" name="CustomShape 6"/>
          <p:cNvSpPr/>
          <p:nvPr/>
        </p:nvSpPr>
        <p:spPr>
          <a:xfrm rot="3544800">
            <a:off x="8921520" y="6230880"/>
            <a:ext cx="84960" cy="8496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42" name="Line 7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43" name="CustomShape 8"/>
          <p:cNvSpPr/>
          <p:nvPr/>
        </p:nvSpPr>
        <p:spPr>
          <a:xfrm rot="2943600">
            <a:off x="8014680" y="6390360"/>
            <a:ext cx="84960" cy="8496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44" name="Line 9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45" name="CustomShape 10"/>
          <p:cNvSpPr/>
          <p:nvPr/>
        </p:nvSpPr>
        <p:spPr>
          <a:xfrm rot="3544800">
            <a:off x="8620920" y="6435000"/>
            <a:ext cx="272520" cy="27252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146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7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184" name="Line 2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185" name="Рисунок 4" descr=""/>
          <p:cNvPicPr/>
          <p:nvPr/>
        </p:nvPicPr>
        <p:blipFill>
          <a:blip r:embed="rId3"/>
          <a:srcRect l="4974" t="-2873" r="-25588" b="0"/>
          <a:stretch>
            <a:fillRect/>
          </a:stretch>
        </p:blipFill>
        <p:spPr>
          <a:xfrm>
            <a:off x="8309880" y="118440"/>
            <a:ext cx="608400" cy="1008360"/>
          </a:xfrm>
          <a:prstGeom prst="rect">
            <a:avLst/>
          </a:prstGeom>
          <a:ln>
            <a:noFill/>
          </a:ln>
        </p:spPr>
      </p:pic>
      <p:sp>
        <p:nvSpPr>
          <p:cNvPr id="186" name="CustomShape 3"/>
          <p:cNvSpPr/>
          <p:nvPr/>
        </p:nvSpPr>
        <p:spPr>
          <a:xfrm>
            <a:off x="7806960" y="1179360"/>
            <a:ext cx="84960" cy="8496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187" name="Line 4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88" name="CustomShape 5"/>
          <p:cNvSpPr/>
          <p:nvPr/>
        </p:nvSpPr>
        <p:spPr>
          <a:xfrm>
            <a:off x="217440" y="465840"/>
            <a:ext cx="4098240" cy="48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Домашнее задание №</a:t>
            </a:r>
            <a:endParaRPr/>
          </a:p>
        </p:txBody>
      </p:sp>
      <p:sp>
        <p:nvSpPr>
          <p:cNvPr id="189" name="CustomShape 6"/>
          <p:cNvSpPr/>
          <p:nvPr/>
        </p:nvSpPr>
        <p:spPr>
          <a:xfrm>
            <a:off x="471240" y="5001120"/>
            <a:ext cx="2199600" cy="455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HelveticaCyr"/>
              </a:rPr>
              <a:t>Срок сдачи</a:t>
            </a:r>
            <a:endParaRPr/>
          </a:p>
        </p:txBody>
      </p:sp>
      <p:sp>
        <p:nvSpPr>
          <p:cNvPr id="190" name="CustomShape 7"/>
          <p:cNvSpPr/>
          <p:nvPr/>
        </p:nvSpPr>
        <p:spPr>
          <a:xfrm rot="3544800">
            <a:off x="8921520" y="6230880"/>
            <a:ext cx="84960" cy="8496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91" name="Line 8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92" name="CustomShape 9"/>
          <p:cNvSpPr/>
          <p:nvPr/>
        </p:nvSpPr>
        <p:spPr>
          <a:xfrm rot="2943600">
            <a:off x="8014680" y="6390360"/>
            <a:ext cx="84960" cy="8496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93" name="Line 10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94" name="CustomShape 11"/>
          <p:cNvSpPr/>
          <p:nvPr/>
        </p:nvSpPr>
        <p:spPr>
          <a:xfrm rot="3544800">
            <a:off x="8620920" y="6435000"/>
            <a:ext cx="272520" cy="27252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195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96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232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pic>
        <p:nvPicPr>
          <p:cNvPr id="233" name="Рисунок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234" name="CustomShape 2"/>
          <p:cNvSpPr/>
          <p:nvPr/>
        </p:nvSpPr>
        <p:spPr>
          <a:xfrm>
            <a:off x="0" y="4896000"/>
            <a:ext cx="9142920" cy="1960920"/>
          </a:xfrm>
          <a:prstGeom prst="rect">
            <a:avLst/>
          </a:prstGeom>
          <a:solidFill>
            <a:srgbClr val="f1f1f1"/>
          </a:solidFill>
          <a:ln w="76320">
            <a:noFill/>
          </a:ln>
        </p:spPr>
      </p:sp>
      <p:sp>
        <p:nvSpPr>
          <p:cNvPr id="235" name="CustomShape 3"/>
          <p:cNvSpPr/>
          <p:nvPr/>
        </p:nvSpPr>
        <p:spPr>
          <a:xfrm>
            <a:off x="1843200" y="2710080"/>
            <a:ext cx="7025040" cy="188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6000">
                <a:solidFill>
                  <a:srgbClr val="ffffff"/>
                </a:solidFill>
                <a:latin typeface="HelveticaNeueCyr"/>
              </a:rPr>
              <a:t>Спасибо за внимание!</a:t>
            </a:r>
            <a:endParaRPr/>
          </a:p>
        </p:txBody>
      </p:sp>
      <p:sp>
        <p:nvSpPr>
          <p:cNvPr id="236" name="CustomShape 4"/>
          <p:cNvSpPr/>
          <p:nvPr/>
        </p:nvSpPr>
        <p:spPr>
          <a:xfrm>
            <a:off x="0" y="4856040"/>
            <a:ext cx="9142920" cy="70200"/>
          </a:xfrm>
          <a:prstGeom prst="rect">
            <a:avLst/>
          </a:prstGeom>
          <a:solidFill>
            <a:srgbClr val="9fc4cf"/>
          </a:solidFill>
          <a:ln w="12600">
            <a:noFill/>
          </a:ln>
        </p:spPr>
      </p:sp>
      <p:sp>
        <p:nvSpPr>
          <p:cNvPr id="237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3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image" Target="../media/image37.gif"/><Relationship Id="rId2" Type="http://schemas.openxmlformats.org/officeDocument/2006/relationships/slideLayout" Target="../slideLayouts/slideLayout13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1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72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2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6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7.xml"/>
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8.xml"/>
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9.xml"/>
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0.xml"/>
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1.xml"/>
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7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Рисунок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274" name="CustomShape 1"/>
          <p:cNvSpPr/>
          <p:nvPr/>
        </p:nvSpPr>
        <p:spPr>
          <a:xfrm>
            <a:off x="1059480" y="4056840"/>
            <a:ext cx="7765200" cy="178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5800">
                <a:solidFill>
                  <a:srgbClr val="ffffff"/>
                </a:solidFill>
                <a:latin typeface="HelveticaNeueCyr"/>
              </a:rPr>
              <a:t>Многопоточное программирование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1059480" y="6289200"/>
            <a:ext cx="7765200" cy="47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262626"/>
                </a:solidFill>
                <a:latin typeface="HelveticaNeueCyr"/>
              </a:rPr>
              <a:t>Дмитрий Калугин-Балашов</a:t>
            </a:r>
            <a:endParaRPr/>
          </a:p>
        </p:txBody>
      </p:sp>
      <p:sp>
        <p:nvSpPr>
          <p:cNvPr id="276" name="CustomShape 3"/>
          <p:cNvSpPr/>
          <p:nvPr/>
        </p:nvSpPr>
        <p:spPr>
          <a:xfrm>
            <a:off x="6746040" y="3445200"/>
            <a:ext cx="2079000" cy="47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2530">
                <a:solidFill>
                  <a:srgbClr val="262626"/>
                </a:solidFill>
                <a:latin typeface="HelveticaNeueCyr"/>
              </a:rPr>
              <a:t>Лекция №2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338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E68F68A-C2BD-4315-8802-462E34A6D6DB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pic>
        <p:nvPicPr>
          <p:cNvPr id="339" name="Изображение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533960"/>
            <a:ext cx="9142920" cy="439488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C10K Problem</a:t>
            </a:r>
            <a:endParaRPr/>
          </a:p>
        </p:txBody>
      </p:sp>
      <p:sp>
        <p:nvSpPr>
          <p:cNvPr id="912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F57F5BD-9E67-4004-AB85-57E86C1603C4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13" name="CustomShape 3"/>
          <p:cNvSpPr/>
          <p:nvPr/>
        </p:nvSpPr>
        <p:spPr>
          <a:xfrm>
            <a:off x="3869640" y="1921680"/>
            <a:ext cx="3152880" cy="2954160"/>
          </a:xfrm>
          <a:prstGeom prst="ellipse">
            <a:avLst/>
          </a:prstGeom>
          <a:noFill/>
          <a:ln w="76320">
            <a:solidFill>
              <a:srgbClr val="00b050"/>
            </a:solidFill>
            <a:miter/>
          </a:ln>
        </p:spPr>
      </p:sp>
      <p:graphicFrame>
        <p:nvGraphicFramePr>
          <p:cNvPr id="914" name="Table 4"/>
          <p:cNvGraphicFramePr/>
          <p:nvPr/>
        </p:nvGraphicFramePr>
        <p:xfrm>
          <a:off x="482760" y="3875040"/>
          <a:ext cx="2081880" cy="36972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915" name="CustomShape 5"/>
          <p:cNvSpPr/>
          <p:nvPr/>
        </p:nvSpPr>
        <p:spPr>
          <a:xfrm>
            <a:off x="1658880" y="2584080"/>
            <a:ext cx="2845800" cy="1073880"/>
          </a:xfrm>
          <a:prstGeom prst="rect">
            <a:avLst/>
          </a:prstGeom>
          <a:noFill/>
          <a:ln w="76320">
            <a:solidFill>
              <a:srgbClr val="00b050"/>
            </a:solidFill>
            <a:miter/>
            <a:tailEnd len="med" type="arrow" w="med"/>
          </a:ln>
        </p:spPr>
      </p:sp>
      <p:graphicFrame>
        <p:nvGraphicFramePr>
          <p:cNvPr id="916" name="Table 6"/>
          <p:cNvGraphicFramePr/>
          <p:nvPr/>
        </p:nvGraphicFramePr>
        <p:xfrm>
          <a:off x="4398480" y="3689640"/>
          <a:ext cx="2081880" cy="36972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917" name="CustomShape 7"/>
          <p:cNvSpPr/>
          <p:nvPr/>
        </p:nvSpPr>
        <p:spPr>
          <a:xfrm rot="8922000">
            <a:off x="2638440" y="4907520"/>
            <a:ext cx="2845800" cy="1073880"/>
          </a:xfrm>
          <a:prstGeom prst="rect">
            <a:avLst/>
          </a:prstGeom>
          <a:noFill/>
          <a:ln w="76320">
            <a:solidFill>
              <a:srgbClr val="00b050"/>
            </a:solidFill>
            <a:miter/>
            <a:tailEnd len="med" type="arrow" w="med"/>
          </a:ln>
        </p:spPr>
      </p:sp>
      <p:graphicFrame>
        <p:nvGraphicFramePr>
          <p:cNvPr id="918" name="Table 8"/>
          <p:cNvGraphicFramePr/>
          <p:nvPr/>
        </p:nvGraphicFramePr>
        <p:xfrm>
          <a:off x="356760" y="5617800"/>
          <a:ext cx="2081880" cy="36972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919" name="CustomShape 9"/>
          <p:cNvSpPr/>
          <p:nvPr/>
        </p:nvSpPr>
        <p:spPr>
          <a:xfrm>
            <a:off x="4846320" y="3017520"/>
            <a:ext cx="6904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ядро</a:t>
            </a:r>
            <a:endParaRPr/>
          </a:p>
        </p:txBody>
      </p:sp>
    </p:spTree>
  </p:cSld>
  <p:transition>
    <p:fade/>
  </p:transition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C10K Problem</a:t>
            </a:r>
            <a:endParaRPr/>
          </a:p>
        </p:txBody>
      </p:sp>
      <p:sp>
        <p:nvSpPr>
          <p:cNvPr id="921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BF3EC44-1ADE-43C4-B02E-A3F274A2428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22" name="CustomShape 3"/>
          <p:cNvSpPr/>
          <p:nvPr/>
        </p:nvSpPr>
        <p:spPr>
          <a:xfrm>
            <a:off x="3869640" y="1921680"/>
            <a:ext cx="3152880" cy="2954160"/>
          </a:xfrm>
          <a:prstGeom prst="ellipse">
            <a:avLst/>
          </a:prstGeom>
          <a:noFill/>
          <a:ln w="76320">
            <a:solidFill>
              <a:srgbClr val="00b050"/>
            </a:solidFill>
            <a:miter/>
          </a:ln>
        </p:spPr>
      </p:sp>
      <p:graphicFrame>
        <p:nvGraphicFramePr>
          <p:cNvPr id="923" name="Table 4"/>
          <p:cNvGraphicFramePr/>
          <p:nvPr/>
        </p:nvGraphicFramePr>
        <p:xfrm>
          <a:off x="482760" y="3875040"/>
          <a:ext cx="2081880" cy="36972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924" name="CustomShape 5"/>
          <p:cNvSpPr/>
          <p:nvPr/>
        </p:nvSpPr>
        <p:spPr>
          <a:xfrm>
            <a:off x="1658880" y="2584080"/>
            <a:ext cx="2845800" cy="1073880"/>
          </a:xfrm>
          <a:prstGeom prst="rect">
            <a:avLst/>
          </a:prstGeom>
          <a:noFill/>
          <a:ln w="76320">
            <a:solidFill>
              <a:srgbClr val="00b050"/>
            </a:solidFill>
            <a:miter/>
            <a:tailEnd len="med" type="arrow" w="med"/>
          </a:ln>
        </p:spPr>
      </p:sp>
      <p:graphicFrame>
        <p:nvGraphicFramePr>
          <p:cNvPr id="925" name="Table 6"/>
          <p:cNvGraphicFramePr/>
          <p:nvPr/>
        </p:nvGraphicFramePr>
        <p:xfrm>
          <a:off x="4398480" y="3689640"/>
          <a:ext cx="2081880" cy="36972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926" name="CustomShape 7"/>
          <p:cNvSpPr/>
          <p:nvPr/>
        </p:nvSpPr>
        <p:spPr>
          <a:xfrm rot="8922000">
            <a:off x="2638440" y="4907520"/>
            <a:ext cx="2845800" cy="1073880"/>
          </a:xfrm>
          <a:prstGeom prst="rect">
            <a:avLst/>
          </a:prstGeom>
          <a:noFill/>
          <a:ln w="76320">
            <a:solidFill>
              <a:srgbClr val="00b050"/>
            </a:solidFill>
            <a:miter/>
            <a:tailEnd len="med" type="arrow" w="med"/>
          </a:ln>
        </p:spPr>
      </p:sp>
      <p:graphicFrame>
        <p:nvGraphicFramePr>
          <p:cNvPr id="927" name="Table 8"/>
          <p:cNvGraphicFramePr/>
          <p:nvPr/>
        </p:nvGraphicFramePr>
        <p:xfrm>
          <a:off x="356760" y="5617800"/>
          <a:ext cx="2081880" cy="36972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928" name="CustomShape 9"/>
          <p:cNvSpPr/>
          <p:nvPr/>
        </p:nvSpPr>
        <p:spPr>
          <a:xfrm>
            <a:off x="245880" y="5301000"/>
            <a:ext cx="2318400" cy="959760"/>
          </a:xfrm>
          <a:prstGeom prst="arc">
            <a:avLst>
              <a:gd name="adj1" fmla="val 16200000"/>
              <a:gd name="adj2" fmla="val 11797336"/>
            </a:avLst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929" name="CustomShape 10"/>
          <p:cNvSpPr/>
          <p:nvPr/>
        </p:nvSpPr>
        <p:spPr>
          <a:xfrm>
            <a:off x="1188720" y="4480560"/>
            <a:ext cx="8125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10000</a:t>
            </a:r>
            <a:endParaRPr/>
          </a:p>
        </p:txBody>
      </p:sp>
      <p:sp>
        <p:nvSpPr>
          <p:cNvPr id="930" name="CustomShape 11"/>
          <p:cNvSpPr/>
          <p:nvPr/>
        </p:nvSpPr>
        <p:spPr>
          <a:xfrm>
            <a:off x="5029200" y="4246200"/>
            <a:ext cx="8125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10000</a:t>
            </a:r>
            <a:endParaRPr/>
          </a:p>
        </p:txBody>
      </p:sp>
      <p:sp>
        <p:nvSpPr>
          <p:cNvPr id="931" name="CustomShape 12"/>
          <p:cNvSpPr/>
          <p:nvPr/>
        </p:nvSpPr>
        <p:spPr>
          <a:xfrm>
            <a:off x="1737360" y="5120640"/>
            <a:ext cx="8125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10000</a:t>
            </a:r>
            <a:endParaRPr/>
          </a:p>
        </p:txBody>
      </p:sp>
      <p:sp>
        <p:nvSpPr>
          <p:cNvPr id="932" name="CustomShape 13"/>
          <p:cNvSpPr/>
          <p:nvPr/>
        </p:nvSpPr>
        <p:spPr>
          <a:xfrm>
            <a:off x="5669280" y="5852160"/>
            <a:ext cx="9482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ДОЛГО</a:t>
            </a:r>
            <a:endParaRPr/>
          </a:p>
        </p:txBody>
      </p:sp>
    </p:spTree>
  </p:cSld>
  <p:transition>
    <p:fade/>
  </p:transition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C10K Problem</a:t>
            </a:r>
            <a:endParaRPr/>
          </a:p>
        </p:txBody>
      </p:sp>
      <p:sp>
        <p:nvSpPr>
          <p:cNvPr id="934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A939F7B-79EC-4FD0-AE9F-621540B0378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35" name="CustomShape 3"/>
          <p:cNvSpPr/>
          <p:nvPr/>
        </p:nvSpPr>
        <p:spPr>
          <a:xfrm>
            <a:off x="3869640" y="1921680"/>
            <a:ext cx="3152880" cy="2954160"/>
          </a:xfrm>
          <a:prstGeom prst="ellipse">
            <a:avLst/>
          </a:prstGeom>
          <a:noFill/>
          <a:ln w="76320">
            <a:solidFill>
              <a:srgbClr val="00b050"/>
            </a:solidFill>
            <a:miter/>
          </a:ln>
        </p:spPr>
      </p:sp>
      <p:sp>
        <p:nvSpPr>
          <p:cNvPr id="936" name="CustomShape 4"/>
          <p:cNvSpPr/>
          <p:nvPr/>
        </p:nvSpPr>
        <p:spPr>
          <a:xfrm>
            <a:off x="1658880" y="2584080"/>
            <a:ext cx="2845800" cy="1073880"/>
          </a:xfrm>
          <a:prstGeom prst="rect">
            <a:avLst/>
          </a:prstGeom>
          <a:noFill/>
          <a:ln w="76320">
            <a:solidFill>
              <a:srgbClr val="00b050"/>
            </a:solidFill>
            <a:miter/>
            <a:tailEnd len="med" type="arrow" w="med"/>
          </a:ln>
        </p:spPr>
      </p:sp>
      <p:graphicFrame>
        <p:nvGraphicFramePr>
          <p:cNvPr id="937" name="Table 5"/>
          <p:cNvGraphicFramePr/>
          <p:nvPr/>
        </p:nvGraphicFramePr>
        <p:xfrm>
          <a:off x="1768320" y="3877560"/>
          <a:ext cx="207360" cy="364680"/>
        </p:xfrm>
        <a:graphic>
          <a:graphicData uri="http://schemas.openxmlformats.org/drawingml/2006/table">
            <a:tbl>
              <a:tblPr/>
              <a:tblGrid>
                <a:gridCol w="218880"/>
              </a:tblGrid>
              <a:tr h="364680">
                <a:tc>
                  <a:tcPr/>
                </a:tc>
              </a:tr>
            </a:tbl>
          </a:graphicData>
        </a:graphic>
      </p:graphicFrame>
    </p:spTree>
  </p:cSld>
  <p:transition>
    <p:fade/>
  </p:transition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C10K Problem</a:t>
            </a:r>
            <a:endParaRPr/>
          </a:p>
        </p:txBody>
      </p:sp>
      <p:sp>
        <p:nvSpPr>
          <p:cNvPr id="939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008354E-AB18-457F-B6F1-62BA104B1D8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40" name="CustomShape 3"/>
          <p:cNvSpPr/>
          <p:nvPr/>
        </p:nvSpPr>
        <p:spPr>
          <a:xfrm>
            <a:off x="3869640" y="1921680"/>
            <a:ext cx="3152880" cy="2954160"/>
          </a:xfrm>
          <a:prstGeom prst="ellipse">
            <a:avLst/>
          </a:prstGeom>
          <a:noFill/>
          <a:ln w="76320">
            <a:solidFill>
              <a:srgbClr val="00b050"/>
            </a:solidFill>
            <a:miter/>
          </a:ln>
        </p:spPr>
      </p:sp>
      <p:graphicFrame>
        <p:nvGraphicFramePr>
          <p:cNvPr id="941" name="Table 4"/>
          <p:cNvGraphicFramePr/>
          <p:nvPr/>
        </p:nvGraphicFramePr>
        <p:xfrm>
          <a:off x="4365360" y="3689640"/>
          <a:ext cx="2081880" cy="36972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942" name="CustomShape 5"/>
          <p:cNvSpPr/>
          <p:nvPr/>
        </p:nvSpPr>
        <p:spPr>
          <a:xfrm>
            <a:off x="1658880" y="2584080"/>
            <a:ext cx="2845800" cy="1073880"/>
          </a:xfrm>
          <a:prstGeom prst="rect">
            <a:avLst/>
          </a:prstGeom>
          <a:noFill/>
          <a:ln w="76320">
            <a:solidFill>
              <a:srgbClr val="00b050"/>
            </a:solidFill>
            <a:miter/>
            <a:tailEnd len="med" type="arrow" w="med"/>
          </a:ln>
        </p:spPr>
      </p:sp>
      <p:graphicFrame>
        <p:nvGraphicFramePr>
          <p:cNvPr id="943" name="Table 6"/>
          <p:cNvGraphicFramePr/>
          <p:nvPr/>
        </p:nvGraphicFramePr>
        <p:xfrm>
          <a:off x="1768320" y="3877560"/>
          <a:ext cx="207360" cy="364680"/>
        </p:xfrm>
        <a:graphic>
          <a:graphicData uri="http://schemas.openxmlformats.org/drawingml/2006/table">
            <a:tbl>
              <a:tblPr/>
              <a:tblGrid>
                <a:gridCol w="218880"/>
              </a:tblGrid>
              <a:tr h="364680">
                <a:tc>
                  <a:tcPr/>
                </a:tc>
              </a:tr>
            </a:tbl>
          </a:graphicData>
        </a:graphic>
      </p:graphicFrame>
    </p:spTree>
  </p:cSld>
  <p:transition>
    <p:fade/>
  </p:transition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C10K Problem</a:t>
            </a:r>
            <a:endParaRPr/>
          </a:p>
        </p:txBody>
      </p:sp>
      <p:sp>
        <p:nvSpPr>
          <p:cNvPr id="945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DC8B242-F326-4654-B719-8DB3B93D2F8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46" name="CustomShape 3"/>
          <p:cNvSpPr/>
          <p:nvPr/>
        </p:nvSpPr>
        <p:spPr>
          <a:xfrm>
            <a:off x="3869640" y="1921680"/>
            <a:ext cx="3152880" cy="2954160"/>
          </a:xfrm>
          <a:prstGeom prst="ellipse">
            <a:avLst/>
          </a:prstGeom>
          <a:noFill/>
          <a:ln w="76320">
            <a:solidFill>
              <a:srgbClr val="00b050"/>
            </a:solidFill>
            <a:miter/>
          </a:ln>
        </p:spPr>
      </p:sp>
      <p:graphicFrame>
        <p:nvGraphicFramePr>
          <p:cNvPr id="947" name="Table 4"/>
          <p:cNvGraphicFramePr/>
          <p:nvPr/>
        </p:nvGraphicFramePr>
        <p:xfrm>
          <a:off x="4365360" y="3689640"/>
          <a:ext cx="2081880" cy="36972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948" name="CustomShape 5"/>
          <p:cNvSpPr/>
          <p:nvPr/>
        </p:nvSpPr>
        <p:spPr>
          <a:xfrm>
            <a:off x="1658880" y="2584080"/>
            <a:ext cx="2845800" cy="1073880"/>
          </a:xfrm>
          <a:prstGeom prst="rect">
            <a:avLst/>
          </a:prstGeom>
          <a:noFill/>
          <a:ln w="76320">
            <a:solidFill>
              <a:srgbClr val="00b050"/>
            </a:solidFill>
            <a:miter/>
            <a:tailEnd len="med" type="arrow" w="med"/>
          </a:ln>
        </p:spPr>
      </p:sp>
      <p:graphicFrame>
        <p:nvGraphicFramePr>
          <p:cNvPr id="949" name="Table 6"/>
          <p:cNvGraphicFramePr/>
          <p:nvPr/>
        </p:nvGraphicFramePr>
        <p:xfrm>
          <a:off x="1768320" y="3877560"/>
          <a:ext cx="207360" cy="364680"/>
        </p:xfrm>
        <a:graphic>
          <a:graphicData uri="http://schemas.openxmlformats.org/drawingml/2006/table">
            <a:tbl>
              <a:tblPr/>
              <a:tblGrid>
                <a:gridCol w="218880"/>
              </a:tblGrid>
              <a:tr h="364680">
                <a:tc>
                  <a:tcPr/>
                </a:tc>
              </a:tr>
            </a:tbl>
          </a:graphicData>
        </a:graphic>
      </p:graphicFrame>
      <p:sp>
        <p:nvSpPr>
          <p:cNvPr id="950" name="CustomShape 7"/>
          <p:cNvSpPr/>
          <p:nvPr/>
        </p:nvSpPr>
        <p:spPr>
          <a:xfrm rot="8922000">
            <a:off x="2638440" y="4907520"/>
            <a:ext cx="2845800" cy="1073880"/>
          </a:xfrm>
          <a:prstGeom prst="rect">
            <a:avLst/>
          </a:prstGeom>
          <a:noFill/>
          <a:ln w="76320">
            <a:solidFill>
              <a:srgbClr val="00b050"/>
            </a:solidFill>
            <a:miter/>
            <a:tailEnd len="med" type="arrow" w="med"/>
          </a:ln>
        </p:spPr>
      </p:sp>
    </p:spTree>
  </p:cSld>
  <p:transition>
    <p:fade/>
  </p:transition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C10K Problem</a:t>
            </a:r>
            <a:endParaRPr/>
          </a:p>
        </p:txBody>
      </p:sp>
      <p:sp>
        <p:nvSpPr>
          <p:cNvPr id="952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8906B1C-BD7F-4C77-B468-488A2667D3FD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53" name="CustomShape 3"/>
          <p:cNvSpPr/>
          <p:nvPr/>
        </p:nvSpPr>
        <p:spPr>
          <a:xfrm>
            <a:off x="3869640" y="1921680"/>
            <a:ext cx="3152880" cy="2954160"/>
          </a:xfrm>
          <a:prstGeom prst="ellipse">
            <a:avLst/>
          </a:prstGeom>
          <a:noFill/>
          <a:ln w="76320">
            <a:solidFill>
              <a:srgbClr val="00b050"/>
            </a:solidFill>
            <a:miter/>
          </a:ln>
        </p:spPr>
      </p:sp>
      <p:graphicFrame>
        <p:nvGraphicFramePr>
          <p:cNvPr id="954" name="Table 4"/>
          <p:cNvGraphicFramePr/>
          <p:nvPr/>
        </p:nvGraphicFramePr>
        <p:xfrm>
          <a:off x="4365360" y="3689640"/>
          <a:ext cx="2081880" cy="36972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955" name="CustomShape 5"/>
          <p:cNvSpPr/>
          <p:nvPr/>
        </p:nvSpPr>
        <p:spPr>
          <a:xfrm>
            <a:off x="1658880" y="2584080"/>
            <a:ext cx="2845800" cy="1073880"/>
          </a:xfrm>
          <a:prstGeom prst="rect">
            <a:avLst/>
          </a:prstGeom>
          <a:noFill/>
          <a:ln w="76320">
            <a:solidFill>
              <a:srgbClr val="00b050"/>
            </a:solidFill>
            <a:miter/>
            <a:tailEnd len="med" type="arrow" w="med"/>
          </a:ln>
        </p:spPr>
      </p:sp>
      <p:graphicFrame>
        <p:nvGraphicFramePr>
          <p:cNvPr id="956" name="Table 6"/>
          <p:cNvGraphicFramePr/>
          <p:nvPr/>
        </p:nvGraphicFramePr>
        <p:xfrm>
          <a:off x="1768320" y="3877560"/>
          <a:ext cx="207360" cy="364680"/>
        </p:xfrm>
        <a:graphic>
          <a:graphicData uri="http://schemas.openxmlformats.org/drawingml/2006/table">
            <a:tbl>
              <a:tblPr/>
              <a:tblGrid>
                <a:gridCol w="218880"/>
              </a:tblGrid>
              <a:tr h="364680">
                <a:tc>
                  <a:tcPr/>
                </a:tc>
              </a:tr>
            </a:tbl>
          </a:graphicData>
        </a:graphic>
      </p:graphicFrame>
      <p:sp>
        <p:nvSpPr>
          <p:cNvPr id="957" name="CustomShape 7"/>
          <p:cNvSpPr/>
          <p:nvPr/>
        </p:nvSpPr>
        <p:spPr>
          <a:xfrm rot="8922000">
            <a:off x="2638440" y="4907520"/>
            <a:ext cx="2845800" cy="1073880"/>
          </a:xfrm>
          <a:prstGeom prst="rect">
            <a:avLst/>
          </a:prstGeom>
          <a:noFill/>
          <a:ln w="76320">
            <a:solidFill>
              <a:srgbClr val="00b050"/>
            </a:solidFill>
            <a:miter/>
            <a:tailEnd len="med" type="arrow" w="med"/>
          </a:ln>
        </p:spPr>
      </p:sp>
      <p:graphicFrame>
        <p:nvGraphicFramePr>
          <p:cNvPr id="958" name="Table 8"/>
          <p:cNvGraphicFramePr/>
          <p:nvPr/>
        </p:nvGraphicFramePr>
        <p:xfrm>
          <a:off x="2357280" y="5607000"/>
          <a:ext cx="207360" cy="364680"/>
        </p:xfrm>
        <a:graphic>
          <a:graphicData uri="http://schemas.openxmlformats.org/drawingml/2006/table">
            <a:tbl>
              <a:tblPr/>
              <a:tblGrid>
                <a:gridCol w="218880"/>
              </a:tblGrid>
              <a:tr h="364680">
                <a:tc>
                  <a:tcPr/>
                </a:tc>
              </a:tr>
            </a:tbl>
          </a:graphicData>
        </a:graphic>
      </p:graphicFrame>
      <p:sp>
        <p:nvSpPr>
          <p:cNvPr id="959" name="CustomShape 9"/>
          <p:cNvSpPr/>
          <p:nvPr/>
        </p:nvSpPr>
        <p:spPr>
          <a:xfrm>
            <a:off x="1828800" y="4480560"/>
            <a:ext cx="336672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Только те которые сработали </a:t>
            </a:r>
            <a:endParaRPr/>
          </a:p>
          <a:p>
            <a:r>
              <a:rPr lang="en-US">
                <a:latin typeface="Arial"/>
              </a:rPr>
              <a:t>Так проще</a:t>
            </a:r>
            <a:endParaRPr/>
          </a:p>
        </p:txBody>
      </p:sp>
    </p:spTree>
  </p:cSld>
  <p:transition>
    <p:fade/>
  </p:transition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961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Работа с epoll</a:t>
            </a:r>
            <a:endParaRPr/>
          </a:p>
        </p:txBody>
      </p:sp>
      <p:sp>
        <p:nvSpPr>
          <p:cNvPr id="962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EPoll = epoll_create1(0);</a:t>
            </a:r>
            <a:endParaRPr/>
          </a:p>
        </p:txBody>
      </p:sp>
      <p:sp>
        <p:nvSpPr>
          <p:cNvPr id="963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6D4D93D-7B08-4FF5-B4CD-929D5DB2A57A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64" name="CustomShape 5"/>
          <p:cNvSpPr/>
          <p:nvPr/>
        </p:nvSpPr>
        <p:spPr>
          <a:xfrm>
            <a:off x="3291840" y="1828800"/>
            <a:ext cx="17712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См пред слайд</a:t>
            </a:r>
            <a:endParaRPr/>
          </a:p>
        </p:txBody>
      </p:sp>
    </p:spTree>
  </p:cSld>
  <p:transition>
    <p:fade/>
  </p:transition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966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Работа с epoll</a:t>
            </a:r>
            <a:endParaRPr/>
          </a:p>
        </p:txBody>
      </p:sp>
      <p:sp>
        <p:nvSpPr>
          <p:cNvPr id="967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EPoll = epoll_create1(0);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epoll_event Event;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Event.data.fd = MasterSocket;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Event.events = EPOLLIN | EPOLLET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/* edge triggered */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;</a:t>
            </a:r>
            <a:endParaRPr/>
          </a:p>
        </p:txBody>
      </p:sp>
      <p:sp>
        <p:nvSpPr>
          <p:cNvPr id="968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0DB9766-8F14-4883-AD10-1FF88F61213E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69" name="CustomShape 5"/>
          <p:cNvSpPr/>
          <p:nvPr/>
        </p:nvSpPr>
        <p:spPr>
          <a:xfrm>
            <a:off x="4258800" y="1463040"/>
            <a:ext cx="415296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Level trigerred – сообщает постоянно </a:t>
            </a:r>
            <a:endParaRPr/>
          </a:p>
          <a:p>
            <a:r>
              <a:rPr lang="en-US">
                <a:latin typeface="Arial"/>
              </a:rPr>
              <a:t>Edge trigerred – придет 1 раз</a:t>
            </a:r>
            <a:endParaRPr/>
          </a:p>
        </p:txBody>
      </p:sp>
      <p:sp>
        <p:nvSpPr>
          <p:cNvPr id="970" name="CustomShape 6"/>
          <p:cNvSpPr/>
          <p:nvPr/>
        </p:nvSpPr>
        <p:spPr>
          <a:xfrm>
            <a:off x="4663440" y="2286000"/>
            <a:ext cx="19418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Умолчание level </a:t>
            </a:r>
            <a:endParaRPr/>
          </a:p>
        </p:txBody>
      </p:sp>
    </p:spTree>
  </p:cSld>
  <p:transition>
    <p:fade/>
  </p:transition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972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Работа с epoll</a:t>
            </a:r>
            <a:endParaRPr/>
          </a:p>
        </p:txBody>
      </p:sp>
      <p:sp>
        <p:nvSpPr>
          <p:cNvPr id="973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EPoll = epoll_create1(0);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epoll_event Event;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Event.data.fd = MasterSocket;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Event.events = EPOLLIN | EPOLLET;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/* edge triggered */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epoll_ctl(EPoll, EPOLL_CTL_ADD, MasterSocket, &amp;Event);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974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B182C08-A293-48E3-94EC-9474A3F8246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75" name="CustomShape 5"/>
          <p:cNvSpPr/>
          <p:nvPr/>
        </p:nvSpPr>
        <p:spPr>
          <a:xfrm>
            <a:off x="2103120" y="4206240"/>
            <a:ext cx="53128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В дискриптор epoll добавляем сокет и событием</a:t>
            </a:r>
            <a:endParaRPr/>
          </a:p>
        </p:txBody>
      </p:sp>
    </p:spTree>
  </p:cSld>
  <p:transition>
    <p:fade/>
  </p:transition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977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Работа с epoll</a:t>
            </a:r>
            <a:endParaRPr/>
          </a:p>
        </p:txBody>
      </p:sp>
      <p:sp>
        <p:nvSpPr>
          <p:cNvPr id="978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EPoll = epoll_create1(0);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epoll_event Event;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Event.data.fd = MasterSocket;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Event.events = EPOLLIN | EPOLLET;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/* edge triggered */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epoll_ctl(EPoll, EPOLL_CTL_ADD, MasterSocket, &amp;Event);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true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N = epoll_wait(EPoll, Events, MAX_EVENTS, -1);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for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 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 = 0; i &lt; N; i++)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 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/* ... */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979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5944895-C87F-4583-9278-1220CBB8DD2D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80" name="CustomShape 5"/>
          <p:cNvSpPr/>
          <p:nvPr/>
        </p:nvSpPr>
        <p:spPr>
          <a:xfrm>
            <a:off x="4389120" y="4480560"/>
            <a:ext cx="15469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Массив Epoll</a:t>
            </a:r>
            <a:endParaRPr/>
          </a:p>
        </p:txBody>
      </p:sp>
    </p:spTree>
  </p:cSld>
  <p:transition>
    <p:fade/>
  </p:transition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341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CE7D7C0-D2DD-40DC-9944-2694416216F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42" name="CustomShape 3"/>
          <p:cNvSpPr/>
          <p:nvPr/>
        </p:nvSpPr>
        <p:spPr>
          <a:xfrm>
            <a:off x="1521720" y="1661760"/>
            <a:ext cx="6396840" cy="455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elveticaCyr"/>
              </a:rPr>
              <a:t>bind(s, (struct sockaddr *)sa, sizeof(sa));</a:t>
            </a:r>
            <a:endParaRPr/>
          </a:p>
        </p:txBody>
      </p:sp>
      <p:sp>
        <p:nvSpPr>
          <p:cNvPr id="343" name="CustomShape 4"/>
          <p:cNvSpPr/>
          <p:nvPr/>
        </p:nvSpPr>
        <p:spPr>
          <a:xfrm>
            <a:off x="2560320" y="3200400"/>
            <a:ext cx="274932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Cвязываем порт и сокет</a:t>
            </a:r>
            <a:endParaRPr/>
          </a:p>
          <a:p>
            <a:endParaRPr/>
          </a:p>
        </p:txBody>
      </p:sp>
    </p:spTree>
  </p:cSld>
  <p:transition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982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Работа с epoll</a:t>
            </a:r>
            <a:endParaRPr/>
          </a:p>
        </p:txBody>
      </p:sp>
      <p:sp>
        <p:nvSpPr>
          <p:cNvPr id="983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epoll_event * Events;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Events = 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epoll_event *) calloc(MAX_EVENTS,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sizeof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epoll_event));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/* ... */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true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N = epoll_wait(EPoll, Events, MAX_EVENTS, -1);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for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 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 = 0; i &lt; N; i++)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 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/* ... */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984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038E2D4-C63E-42EC-AE1A-1CAF43FB51E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986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Работа с epoll</a:t>
            </a:r>
            <a:endParaRPr/>
          </a:p>
        </p:txBody>
      </p:sp>
      <p:sp>
        <p:nvSpPr>
          <p:cNvPr id="987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epoll_event * Events;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Events = 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epoll_event *) calloc(MAX_EVENTS,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sizeof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epoll_event));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/* ... */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true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N = epoll_wait(EPoll, Events, MAX_EVENTS, -1);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for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 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 = 0; i &lt; N; i++)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 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((Events[i].events &amp; EPOLLERR)||(Events[i].events &amp; EPOLLHUP))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/* ... */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988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765721B-6C83-4B80-9325-914AF09EFBED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89" name="CustomShape 5"/>
          <p:cNvSpPr/>
          <p:nvPr/>
        </p:nvSpPr>
        <p:spPr>
          <a:xfrm>
            <a:off x="3749040" y="1828800"/>
            <a:ext cx="24660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10000 клиентов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endParaRPr/>
          </a:p>
        </p:txBody>
      </p:sp>
      <p:sp>
        <p:nvSpPr>
          <p:cNvPr id="990" name="CustomShape 6"/>
          <p:cNvSpPr/>
          <p:nvPr/>
        </p:nvSpPr>
        <p:spPr>
          <a:xfrm>
            <a:off x="3840480" y="1554480"/>
            <a:ext cx="13777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Для Debian</a:t>
            </a:r>
            <a:endParaRPr/>
          </a:p>
        </p:txBody>
      </p:sp>
    </p:spTree>
  </p:cSld>
  <p:transition>
    <p:fade/>
  </p:transition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992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Работа с kqueue</a:t>
            </a:r>
            <a:endParaRPr/>
          </a:p>
        </p:txBody>
      </p:sp>
      <p:sp>
        <p:nvSpPr>
          <p:cNvPr id="993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KQueue = kqueue();</a:t>
            </a:r>
            <a:endParaRPr/>
          </a:p>
        </p:txBody>
      </p:sp>
      <p:sp>
        <p:nvSpPr>
          <p:cNvPr id="994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1B6F55C-37F9-4929-9844-ADF6331E731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996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Работа с kqueue</a:t>
            </a:r>
            <a:endParaRPr/>
          </a:p>
        </p:txBody>
      </p:sp>
      <p:sp>
        <p:nvSpPr>
          <p:cNvPr id="997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KQueue = kqueue();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kevent KEvent;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bzero(&amp;KEvent, sizeof(KEvent));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EV_SET(&amp;KEvent, MasterSocket, EVFILT_READ, EV_ADD, 0, 0, 0);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kevent(KQueue, &amp;KEvent, 1, NULL, 0, NULL);</a:t>
            </a:r>
            <a:endParaRPr/>
          </a:p>
        </p:txBody>
      </p:sp>
      <p:sp>
        <p:nvSpPr>
          <p:cNvPr id="998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936A2FF-D43B-4476-B21E-DB91A535990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1000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Работа с kqueue</a:t>
            </a:r>
            <a:endParaRPr/>
          </a:p>
        </p:txBody>
      </p:sp>
      <p:sp>
        <p:nvSpPr>
          <p:cNvPr id="1001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KQueue = kqueue();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kevent KEvent;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bzero(&amp;KEvent, sizeof(KEvent));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EV_SET(&amp;KEvent, MasterSocket, EVFILT_READ, EV_ADD, 0, 0, 0);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kevent(KQueue, &amp;KEvent, 1, NULL, 0, NULL);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true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bzero(&amp;KEvent, sizeof(KEvent));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kevent(KQueue, NULL, 0, &amp;KEvent, 1, NULL);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(KEvent.filter == EVFILT_READ) {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/* ... */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1002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ED970BC-7C2B-4984-A485-F693FD333AC2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1003" name="CustomShape 5"/>
          <p:cNvSpPr/>
          <p:nvPr/>
        </p:nvSpPr>
        <p:spPr>
          <a:xfrm>
            <a:off x="3840480" y="1737360"/>
            <a:ext cx="15958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Для FreeBSD</a:t>
            </a:r>
            <a:endParaRPr/>
          </a:p>
        </p:txBody>
      </p:sp>
    </p:spTree>
  </p:cSld>
  <p:transition>
    <p:fade/>
  </p:transition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1005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Работа с kqueue</a:t>
            </a:r>
            <a:endParaRPr/>
          </a:p>
        </p:txBody>
      </p:sp>
      <p:sp>
        <p:nvSpPr>
          <p:cNvPr id="1006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(KEvent.ident == MasterSocket)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SlaveSocket = accept(MasterSocket, 0, 0);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bzero(&amp;KEvent, sizeof(KEvent));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EV_SET(&amp;KEvent, SlaveSocket, EVFILT_READ, EV_ADD, 0, 0, 0);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kevent(KQueue, &amp;KEvent, 1, NULL, 0, NULL);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else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/* ... */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1007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12C9108-36F5-4AC7-B44B-1EE4A612DB99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Raw-сокеты</a:t>
            </a:r>
            <a:endParaRPr/>
          </a:p>
        </p:txBody>
      </p:sp>
      <p:sp>
        <p:nvSpPr>
          <p:cNvPr id="1009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FB64008-4796-481A-B980-AC866EC6DC7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Raw-сокеты</a:t>
            </a:r>
            <a:endParaRPr/>
          </a:p>
        </p:txBody>
      </p:sp>
      <p:sp>
        <p:nvSpPr>
          <p:cNvPr id="1011" name="CustomShape 2"/>
          <p:cNvSpPr/>
          <p:nvPr/>
        </p:nvSpPr>
        <p:spPr>
          <a:xfrm>
            <a:off x="611640" y="1582560"/>
            <a:ext cx="7526520" cy="459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int RAWSocket = socket(AF_INET, SOCK_RAW, IPPROTO_RAW);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int RAWSocket = socket(AF_INET, SOCK_RAW, IPPROTO_TCP);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int tmp = 1;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setsockopt(sock, 0, IP_HDRINCL, &amp; tmp, sizeof(tmp));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int RAWSocket = socket(PF_PACKET, SOCK_RAW, &lt;protocol&gt;);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012" name="CustomShape 3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ABE4519-9EFB-4A51-B501-B4D1E26D18CE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1013" name="CustomShape 4"/>
          <p:cNvSpPr/>
          <p:nvPr/>
        </p:nvSpPr>
        <p:spPr>
          <a:xfrm>
            <a:off x="3749040" y="258840"/>
            <a:ext cx="8352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Sniffer</a:t>
            </a:r>
            <a:endParaRPr/>
          </a:p>
        </p:txBody>
      </p:sp>
      <p:sp>
        <p:nvSpPr>
          <p:cNvPr id="1014" name="CustomShape 5"/>
          <p:cNvSpPr/>
          <p:nvPr/>
        </p:nvSpPr>
        <p:spPr>
          <a:xfrm>
            <a:off x="6126480" y="1127520"/>
            <a:ext cx="30391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Ethernet, TCP, IP заголовки</a:t>
            </a:r>
            <a:endParaRPr/>
          </a:p>
        </p:txBody>
      </p:sp>
    </p:spTree>
  </p:cSld>
  <p:transition>
    <p:fade/>
  </p:transition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Raw-сокеты</a:t>
            </a:r>
            <a:endParaRPr/>
          </a:p>
        </p:txBody>
      </p:sp>
      <p:sp>
        <p:nvSpPr>
          <p:cNvPr id="1016" name="CustomShape 2"/>
          <p:cNvSpPr/>
          <p:nvPr/>
        </p:nvSpPr>
        <p:spPr>
          <a:xfrm>
            <a:off x="611640" y="1582560"/>
            <a:ext cx="7526520" cy="459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http://www.pdbuchan.com/rawsock/rawsock.html</a:t>
            </a:r>
            <a:endParaRPr/>
          </a:p>
        </p:txBody>
      </p:sp>
      <p:sp>
        <p:nvSpPr>
          <p:cNvPr id="1017" name="CustomShape 3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C2312BC-F83F-4568-9A37-B1D1A889E88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Raw-сокеты</a:t>
            </a:r>
            <a:endParaRPr/>
          </a:p>
        </p:txBody>
      </p:sp>
      <p:sp>
        <p:nvSpPr>
          <p:cNvPr id="1019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87B948D-2E3B-4484-BFEE-1F9F9F8AFB44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pic>
        <p:nvPicPr>
          <p:cNvPr id="102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720" y="1351800"/>
            <a:ext cx="8123760" cy="5304240"/>
          </a:xfrm>
          <a:prstGeom prst="rect">
            <a:avLst/>
          </a:prstGeom>
          <a:ln>
            <a:noFill/>
          </a:ln>
        </p:spPr>
      </p:pic>
      <p:sp>
        <p:nvSpPr>
          <p:cNvPr id="1021" name="CustomShape 3"/>
          <p:cNvSpPr/>
          <p:nvPr/>
        </p:nvSpPr>
        <p:spPr>
          <a:xfrm>
            <a:off x="4754880" y="731520"/>
            <a:ext cx="14770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Ip заголовки</a:t>
            </a:r>
            <a:endParaRPr/>
          </a:p>
        </p:txBody>
      </p:sp>
      <p:sp>
        <p:nvSpPr>
          <p:cNvPr id="1022" name="CustomShape 4"/>
          <p:cNvSpPr/>
          <p:nvPr/>
        </p:nvSpPr>
        <p:spPr>
          <a:xfrm>
            <a:off x="2580840" y="293760"/>
            <a:ext cx="51498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Time to leave - Измереятся в маршрутизаторах</a:t>
            </a:r>
            <a:endParaRPr/>
          </a:p>
        </p:txBody>
      </p:sp>
    </p:spTree>
  </p:cSld>
  <p:transition>
    <p:fade/>
  </p:transition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345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72C591A-9A11-44AC-B9C4-627DC9A6FE02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46" name="CustomShape 3"/>
          <p:cNvSpPr/>
          <p:nvPr/>
        </p:nvSpPr>
        <p:spPr>
          <a:xfrm>
            <a:off x="1521720" y="1661760"/>
            <a:ext cx="6396840" cy="455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elveticaCyr"/>
              </a:rPr>
              <a:t>bind(s, (struct sockaddr *)sa, sizeof(sa));</a:t>
            </a:r>
            <a:endParaRPr/>
          </a:p>
        </p:txBody>
      </p:sp>
      <p:sp>
        <p:nvSpPr>
          <p:cNvPr id="347" name="CustomShape 4"/>
          <p:cNvSpPr/>
          <p:nvPr/>
        </p:nvSpPr>
        <p:spPr>
          <a:xfrm>
            <a:off x="2984040" y="1571400"/>
            <a:ext cx="4375440" cy="707040"/>
          </a:xfrm>
          <a:prstGeom prst="ellipse">
            <a:avLst/>
          </a:prstGeom>
          <a:noFill/>
          <a:ln w="76320">
            <a:solidFill>
              <a:srgbClr val="ff0000"/>
            </a:solidFill>
            <a:miter/>
          </a:ln>
        </p:spPr>
      </p:sp>
    </p:spTree>
  </p:cSld>
  <p:transition>
    <p:fade/>
  </p:transition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Raw-сокеты</a:t>
            </a:r>
            <a:endParaRPr/>
          </a:p>
        </p:txBody>
      </p:sp>
      <p:sp>
        <p:nvSpPr>
          <p:cNvPr id="1024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5E162B3-BFD8-411D-9F44-71F50564B0F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pic>
        <p:nvPicPr>
          <p:cNvPr id="102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327320"/>
            <a:ext cx="8541360" cy="5284080"/>
          </a:xfrm>
          <a:prstGeom prst="rect">
            <a:avLst/>
          </a:prstGeom>
          <a:ln>
            <a:noFill/>
          </a:ln>
        </p:spPr>
      </p:pic>
      <p:sp>
        <p:nvSpPr>
          <p:cNvPr id="1026" name="CustomShape 3"/>
          <p:cNvSpPr/>
          <p:nvPr/>
        </p:nvSpPr>
        <p:spPr>
          <a:xfrm>
            <a:off x="3200400" y="548640"/>
            <a:ext cx="18032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TCP заголовки </a:t>
            </a:r>
            <a:endParaRPr/>
          </a:p>
        </p:txBody>
      </p:sp>
      <p:sp>
        <p:nvSpPr>
          <p:cNvPr id="1027" name="CustomShape 4"/>
          <p:cNvSpPr/>
          <p:nvPr/>
        </p:nvSpPr>
        <p:spPr>
          <a:xfrm>
            <a:off x="6035040" y="3657600"/>
            <a:ext cx="6494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ACK</a:t>
            </a:r>
            <a:endParaRPr/>
          </a:p>
        </p:txBody>
      </p:sp>
      <p:sp>
        <p:nvSpPr>
          <p:cNvPr id="1028" name="CustomShape 5"/>
          <p:cNvSpPr/>
          <p:nvPr/>
        </p:nvSpPr>
        <p:spPr>
          <a:xfrm>
            <a:off x="6217920" y="3108960"/>
            <a:ext cx="5608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SIN</a:t>
            </a:r>
            <a:endParaRPr/>
          </a:p>
        </p:txBody>
      </p:sp>
      <p:sp>
        <p:nvSpPr>
          <p:cNvPr id="1029" name="CustomShape 6"/>
          <p:cNvSpPr/>
          <p:nvPr/>
        </p:nvSpPr>
        <p:spPr>
          <a:xfrm>
            <a:off x="3108960" y="914400"/>
            <a:ext cx="26611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Нет адреса получателя</a:t>
            </a:r>
            <a:endParaRPr/>
          </a:p>
        </p:txBody>
      </p:sp>
    </p:spTree>
  </p:cSld>
  <p:transition>
    <p:fade/>
  </p:transition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Raw-сокеты</a:t>
            </a:r>
            <a:endParaRPr/>
          </a:p>
        </p:txBody>
      </p:sp>
      <p:sp>
        <p:nvSpPr>
          <p:cNvPr id="1031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6E475BF-A6CF-4B58-8327-2F4034D708A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pic>
        <p:nvPicPr>
          <p:cNvPr id="103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0040" y="1707120"/>
            <a:ext cx="8159760" cy="318168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39" dur="indefinite" restart="never" nodeType="tmRoot">
          <p:childTnLst>
            <p:seq>
              <p:cTn id="1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CustomShape 1"/>
          <p:cNvSpPr/>
          <p:nvPr/>
        </p:nvSpPr>
        <p:spPr>
          <a:xfrm>
            <a:off x="611640" y="1582560"/>
            <a:ext cx="7526520" cy="322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Создать HTTP-сервер.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Сборка через make.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Запуск:</a:t>
            </a:r>
            <a:endParaRPr/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4ba6c1"/>
                </a:solidFill>
                <a:latin typeface="HelveticaNeueCyr"/>
              </a:rPr>
              <a:t>./wwwd -d &lt;dir&gt; -h &lt;ip&gt; -p &lt;port&gt;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Реализация HEAD/GET/POST.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Статусы 200 и 404.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В каталоге &lt;dir&gt; - html и jpeg файлы.</a:t>
            </a:r>
            <a:endParaRPr/>
          </a:p>
        </p:txBody>
      </p:sp>
      <p:sp>
        <p:nvSpPr>
          <p:cNvPr id="1034" name="CustomShape 2"/>
          <p:cNvSpPr/>
          <p:nvPr/>
        </p:nvSpPr>
        <p:spPr>
          <a:xfrm>
            <a:off x="4131000" y="427680"/>
            <a:ext cx="1405080" cy="47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4ba6c1"/>
                </a:solidFill>
                <a:latin typeface="PF Isotext Pro"/>
              </a:rPr>
              <a:t>1</a:t>
            </a:r>
            <a:endParaRPr/>
          </a:p>
        </p:txBody>
      </p:sp>
      <p:sp>
        <p:nvSpPr>
          <p:cNvPr id="1035" name="CustomShape 3"/>
          <p:cNvSpPr/>
          <p:nvPr/>
        </p:nvSpPr>
        <p:spPr>
          <a:xfrm>
            <a:off x="611640" y="5448960"/>
            <a:ext cx="3396600" cy="51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i="1" lang="en-US" sz="2200">
                <a:solidFill>
                  <a:srgbClr val="000000"/>
                </a:solidFill>
                <a:latin typeface="HelveticaCyr"/>
              </a:rPr>
              <a:t>Коллоквиум 1</a:t>
            </a:r>
            <a:endParaRPr/>
          </a:p>
        </p:txBody>
      </p:sp>
      <p:sp>
        <p:nvSpPr>
          <p:cNvPr id="1036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4DCAAAF-AD7F-441C-8667-1E244F0485C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1037" name="CustomShape 5"/>
          <p:cNvSpPr/>
          <p:nvPr/>
        </p:nvSpPr>
        <p:spPr>
          <a:xfrm>
            <a:off x="4846320" y="2286000"/>
            <a:ext cx="13168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ПИЗДЕЦ!!!</a:t>
            </a:r>
            <a:endParaRPr/>
          </a:p>
        </p:txBody>
      </p:sp>
      <p:sp>
        <p:nvSpPr>
          <p:cNvPr id="1038" name="CustomShape 6"/>
          <p:cNvSpPr/>
          <p:nvPr/>
        </p:nvSpPr>
        <p:spPr>
          <a:xfrm>
            <a:off x="4023360" y="1928880"/>
            <a:ext cx="3749040" cy="319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Через epoll или select</a:t>
            </a:r>
            <a:endParaRPr/>
          </a:p>
        </p:txBody>
      </p:sp>
      <p:sp>
        <p:nvSpPr>
          <p:cNvPr id="1039" name="CustomShape 7"/>
          <p:cNvSpPr/>
          <p:nvPr/>
        </p:nvSpPr>
        <p:spPr>
          <a:xfrm>
            <a:off x="6858000" y="2651760"/>
            <a:ext cx="8658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Getopt</a:t>
            </a:r>
            <a:endParaRPr/>
          </a:p>
        </p:txBody>
      </p:sp>
    </p:spTree>
  </p:cSld>
  <p:transition>
    <p:fade/>
  </p:transition>
  <p:timing>
    <p:tnLst>
      <p:par>
        <p:cTn id="141" dur="indefinite" restart="never" nodeType="tmRoot">
          <p:childTnLst>
            <p:seq>
              <p:cTn id="1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CustomShape 1"/>
          <p:cNvSpPr/>
          <p:nvPr/>
        </p:nvSpPr>
        <p:spPr>
          <a:xfrm>
            <a:off x="1639440" y="5122800"/>
            <a:ext cx="5864040" cy="47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262626"/>
                </a:solidFill>
                <a:latin typeface="HelveticaNeueCyr"/>
              </a:rPr>
              <a:t>Дмитрий Калугин-Балашов</a:t>
            </a:r>
            <a:endParaRPr/>
          </a:p>
        </p:txBody>
      </p:sp>
      <p:sp>
        <p:nvSpPr>
          <p:cNvPr id="1041" name="CustomShape 2"/>
          <p:cNvSpPr/>
          <p:nvPr/>
        </p:nvSpPr>
        <p:spPr>
          <a:xfrm>
            <a:off x="1639440" y="5740200"/>
            <a:ext cx="5864040" cy="99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262626"/>
                </a:solidFill>
                <a:latin typeface="HelveticaNeueCyr"/>
              </a:rPr>
              <a:t>rvncerr@rvncerr.org</a:t>
            </a:r>
            <a:endParaRPr/>
          </a:p>
        </p:txBody>
      </p:sp>
    </p:spTree>
  </p:cSld>
  <p:transition>
    <p:fade/>
  </p:transition>
  <p:timing>
    <p:tnLst>
      <p:par>
        <p:cTn id="143" dur="indefinite" restart="never" nodeType="tmRoot">
          <p:childTnLst>
            <p:seq>
              <p:cTn id="1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3" name="TextShape 2"/>
          <p:cNvSpPr txBox="1"/>
          <p:nvPr/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4" name="TextShape 3"/>
          <p:cNvSpPr txBox="1"/>
          <p:nvPr/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5" name="TextShape 4"/>
          <p:cNvSpPr txBox="1"/>
          <p:nvPr/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6" name="TextShape 5"/>
          <p:cNvSpPr txBox="1"/>
          <p:nvPr/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8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9" name="TextShape 3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5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3" name="TextShape 2"/>
          <p:cNvSpPr txBox="1"/>
          <p:nvPr/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5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7" name="TextShape 2"/>
          <p:cNvSpPr txBox="1"/>
          <p:nvPr/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8" name="TextShape 3"/>
          <p:cNvSpPr txBox="1"/>
          <p:nvPr/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349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7D72735-9B20-4BEF-A7C5-C8E591E6C01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350" name="Table 3"/>
          <p:cNvGraphicFramePr/>
          <p:nvPr/>
        </p:nvGraphicFramePr>
        <p:xfrm>
          <a:off x="503640" y="3198960"/>
          <a:ext cx="7886520" cy="1035360"/>
        </p:xfrm>
        <a:graphic>
          <a:graphicData uri="http://schemas.openxmlformats.org/drawingml/2006/table">
            <a:tbl>
              <a:tblPr/>
              <a:tblGrid>
                <a:gridCol w="438444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558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76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  <p:transition>
    <p:fade/>
  </p:transition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extShape 1"/>
          <p:cNvSpPr txBox="1"/>
          <p:nvPr/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2" name="TextShape 2"/>
          <p:cNvSpPr txBox="1"/>
          <p:nvPr/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3" name="TextShape 3"/>
          <p:cNvSpPr txBox="1"/>
          <p:nvPr/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4" name="TextShape 4"/>
          <p:cNvSpPr txBox="1"/>
          <p:nvPr/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6" name="TextShape 2"/>
          <p:cNvSpPr txBox="1"/>
          <p:nvPr/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7" name="TextShape 3"/>
          <p:cNvSpPr txBox="1"/>
          <p:nvPr/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8" name="TextShape 4"/>
          <p:cNvSpPr txBox="1"/>
          <p:nvPr/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0" name="TextShape 2"/>
          <p:cNvSpPr txBox="1"/>
          <p:nvPr/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1" name="TextShape 3"/>
          <p:cNvSpPr txBox="1"/>
          <p:nvPr/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2" name="TextShape 4"/>
          <p:cNvSpPr txBox="1"/>
          <p:nvPr/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4" name="TextShape 2"/>
          <p:cNvSpPr txBox="1"/>
          <p:nvPr/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5" name="TextShape 3"/>
          <p:cNvSpPr txBox="1"/>
          <p:nvPr/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7" name="TextShape 2"/>
          <p:cNvSpPr txBox="1"/>
          <p:nvPr/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8" name="TextShape 3"/>
          <p:cNvSpPr txBox="1"/>
          <p:nvPr/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9" name="TextShape 4"/>
          <p:cNvSpPr txBox="1"/>
          <p:nvPr/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0" name="TextShape 5"/>
          <p:cNvSpPr txBox="1"/>
          <p:nvPr/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TextShape 1"/>
          <p:cNvSpPr txBox="1"/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2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3" name="TextShape 3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352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C754647-24C8-49C2-AF2C-C5F625DB519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353" name="Table 3"/>
          <p:cNvGraphicFramePr/>
          <p:nvPr/>
        </p:nvGraphicFramePr>
        <p:xfrm>
          <a:off x="503640" y="3198960"/>
          <a:ext cx="7886520" cy="1035360"/>
        </p:xfrm>
        <a:graphic>
          <a:graphicData uri="http://schemas.openxmlformats.org/drawingml/2006/table">
            <a:tbl>
              <a:tblPr/>
              <a:tblGrid>
                <a:gridCol w="438444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558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76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354" name="CustomShape 4"/>
          <p:cNvSpPr/>
          <p:nvPr/>
        </p:nvSpPr>
        <p:spPr>
          <a:xfrm flipH="1" flipV="1">
            <a:off x="5034960" y="2289600"/>
            <a:ext cx="210960" cy="76932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355" name="CustomShape 5"/>
          <p:cNvSpPr/>
          <p:nvPr/>
        </p:nvSpPr>
        <p:spPr>
          <a:xfrm>
            <a:off x="3747960" y="1855080"/>
            <a:ext cx="304092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unsigned short sa_family</a:t>
            </a:r>
            <a:endParaRPr/>
          </a:p>
        </p:txBody>
      </p:sp>
      <p:sp>
        <p:nvSpPr>
          <p:cNvPr id="356" name="CustomShape 6"/>
          <p:cNvSpPr/>
          <p:nvPr/>
        </p:nvSpPr>
        <p:spPr>
          <a:xfrm>
            <a:off x="1645920" y="1371600"/>
            <a:ext cx="71082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Приводит типы поэтому мы по факту передаем другую структуру</a:t>
            </a:r>
            <a:endParaRPr/>
          </a:p>
        </p:txBody>
      </p:sp>
    </p:spTree>
  </p:cSld>
  <p:transition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358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E3CF549-6B30-4C41-B686-3CD7CEBBCA7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359" name="Table 3"/>
          <p:cNvGraphicFramePr/>
          <p:nvPr/>
        </p:nvGraphicFramePr>
        <p:xfrm>
          <a:off x="503640" y="3198960"/>
          <a:ext cx="7886520" cy="1035360"/>
        </p:xfrm>
        <a:graphic>
          <a:graphicData uri="http://schemas.openxmlformats.org/drawingml/2006/table">
            <a:tbl>
              <a:tblPr/>
              <a:tblGrid>
                <a:gridCol w="438444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558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76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360" name="CustomShape 4"/>
          <p:cNvSpPr/>
          <p:nvPr/>
        </p:nvSpPr>
        <p:spPr>
          <a:xfrm flipH="1" flipV="1">
            <a:off x="5034960" y="2289600"/>
            <a:ext cx="210960" cy="76932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361" name="CustomShape 5"/>
          <p:cNvSpPr/>
          <p:nvPr/>
        </p:nvSpPr>
        <p:spPr>
          <a:xfrm>
            <a:off x="3747960" y="1854720"/>
            <a:ext cx="304092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unsigned short sa_family</a:t>
            </a:r>
            <a:endParaRPr/>
          </a:p>
        </p:txBody>
      </p:sp>
      <p:sp>
        <p:nvSpPr>
          <p:cNvPr id="362" name="CustomShape 6"/>
          <p:cNvSpPr/>
          <p:nvPr/>
        </p:nvSpPr>
        <p:spPr>
          <a:xfrm flipV="1">
            <a:off x="7030440" y="1854360"/>
            <a:ext cx="429480" cy="1205280"/>
          </a:xfrm>
          <a:prstGeom prst="straightConnector1">
            <a:avLst/>
          </a:prstGeom>
          <a:noFill/>
          <a:ln w="76320">
            <a:solidFill>
              <a:srgbClr val="bfbfbf"/>
            </a:solidFill>
            <a:miter/>
            <a:tailEnd len="med" type="triangle" w="med"/>
          </a:ln>
        </p:spPr>
      </p:sp>
      <p:sp>
        <p:nvSpPr>
          <p:cNvPr id="363" name="CustomShape 7"/>
          <p:cNvSpPr/>
          <p:nvPr/>
        </p:nvSpPr>
        <p:spPr>
          <a:xfrm>
            <a:off x="6563520" y="1416600"/>
            <a:ext cx="2114280" cy="363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char sa_data[14]</a:t>
            </a:r>
            <a:endParaRPr/>
          </a:p>
        </p:txBody>
      </p:sp>
    </p:spTree>
  </p:cSld>
  <p:transition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365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62C6D6F-36E9-4A8D-90EB-6C225EFAA8BA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366" name="Table 3"/>
          <p:cNvGraphicFramePr/>
          <p:nvPr/>
        </p:nvGraphicFramePr>
        <p:xfrm>
          <a:off x="503640" y="3198960"/>
          <a:ext cx="7886520" cy="1035360"/>
        </p:xfrm>
        <a:graphic>
          <a:graphicData uri="http://schemas.openxmlformats.org/drawingml/2006/table">
            <a:tbl>
              <a:tblPr/>
              <a:tblGrid>
                <a:gridCol w="438444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sockaddr_in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367" name="CustomShape 4"/>
          <p:cNvSpPr/>
          <p:nvPr/>
        </p:nvSpPr>
        <p:spPr>
          <a:xfrm flipH="1" flipV="1">
            <a:off x="5034960" y="2289600"/>
            <a:ext cx="210960" cy="76932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368" name="CustomShape 5"/>
          <p:cNvSpPr/>
          <p:nvPr/>
        </p:nvSpPr>
        <p:spPr>
          <a:xfrm>
            <a:off x="3747960" y="1854720"/>
            <a:ext cx="304092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unsigned short sa_family</a:t>
            </a:r>
            <a:endParaRPr/>
          </a:p>
        </p:txBody>
      </p:sp>
      <p:sp>
        <p:nvSpPr>
          <p:cNvPr id="369" name="CustomShape 6"/>
          <p:cNvSpPr/>
          <p:nvPr/>
        </p:nvSpPr>
        <p:spPr>
          <a:xfrm flipV="1">
            <a:off x="7030440" y="1854360"/>
            <a:ext cx="429480" cy="1205280"/>
          </a:xfrm>
          <a:prstGeom prst="straightConnector1">
            <a:avLst/>
          </a:prstGeom>
          <a:noFill/>
          <a:ln w="76320">
            <a:solidFill>
              <a:srgbClr val="bfbfbf"/>
            </a:solidFill>
            <a:miter/>
            <a:tailEnd len="med" type="triangle" w="med"/>
          </a:ln>
        </p:spPr>
      </p:sp>
      <p:sp>
        <p:nvSpPr>
          <p:cNvPr id="370" name="CustomShape 7"/>
          <p:cNvSpPr/>
          <p:nvPr/>
        </p:nvSpPr>
        <p:spPr>
          <a:xfrm>
            <a:off x="6563520" y="1416600"/>
            <a:ext cx="2114280" cy="363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char sa_data[14]</a:t>
            </a:r>
            <a:endParaRPr/>
          </a:p>
        </p:txBody>
      </p:sp>
      <p:sp>
        <p:nvSpPr>
          <p:cNvPr id="371" name="CustomShape 8"/>
          <p:cNvSpPr/>
          <p:nvPr/>
        </p:nvSpPr>
        <p:spPr>
          <a:xfrm flipH="1">
            <a:off x="4915080" y="4425480"/>
            <a:ext cx="330120" cy="65484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372" name="CustomShape 9"/>
          <p:cNvSpPr/>
          <p:nvPr/>
        </p:nvSpPr>
        <p:spPr>
          <a:xfrm>
            <a:off x="3168360" y="5189040"/>
            <a:ext cx="198936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short sin_family</a:t>
            </a:r>
            <a:endParaRPr/>
          </a:p>
        </p:txBody>
      </p:sp>
    </p:spTree>
  </p:cSld>
  <p:transition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374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FC695A9-E6E4-4A23-86DD-B0C37821C419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375" name="Table 3"/>
          <p:cNvGraphicFramePr/>
          <p:nvPr/>
        </p:nvGraphicFramePr>
        <p:xfrm>
          <a:off x="503640" y="3198960"/>
          <a:ext cx="7886520" cy="1035360"/>
        </p:xfrm>
        <a:graphic>
          <a:graphicData uri="http://schemas.openxmlformats.org/drawingml/2006/table">
            <a:tbl>
              <a:tblPr/>
              <a:tblGrid>
                <a:gridCol w="438444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sockaddr_in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376" name="CustomShape 4"/>
          <p:cNvSpPr/>
          <p:nvPr/>
        </p:nvSpPr>
        <p:spPr>
          <a:xfrm flipH="1" flipV="1">
            <a:off x="5034960" y="2289600"/>
            <a:ext cx="210960" cy="76932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377" name="CustomShape 5"/>
          <p:cNvSpPr/>
          <p:nvPr/>
        </p:nvSpPr>
        <p:spPr>
          <a:xfrm>
            <a:off x="3747960" y="1854720"/>
            <a:ext cx="304092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unsigned short sa_family</a:t>
            </a:r>
            <a:endParaRPr/>
          </a:p>
        </p:txBody>
      </p:sp>
      <p:sp>
        <p:nvSpPr>
          <p:cNvPr id="378" name="CustomShape 6"/>
          <p:cNvSpPr/>
          <p:nvPr/>
        </p:nvSpPr>
        <p:spPr>
          <a:xfrm flipV="1">
            <a:off x="7030440" y="1854360"/>
            <a:ext cx="429480" cy="1205280"/>
          </a:xfrm>
          <a:prstGeom prst="straightConnector1">
            <a:avLst/>
          </a:prstGeom>
          <a:noFill/>
          <a:ln w="76320">
            <a:solidFill>
              <a:srgbClr val="bfbfbf"/>
            </a:solidFill>
            <a:miter/>
            <a:tailEnd len="med" type="triangle" w="med"/>
          </a:ln>
        </p:spPr>
      </p:sp>
      <p:sp>
        <p:nvSpPr>
          <p:cNvPr id="379" name="CustomShape 7"/>
          <p:cNvSpPr/>
          <p:nvPr/>
        </p:nvSpPr>
        <p:spPr>
          <a:xfrm>
            <a:off x="6563520" y="1416600"/>
            <a:ext cx="2114280" cy="363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char sa_data[14]</a:t>
            </a:r>
            <a:endParaRPr/>
          </a:p>
        </p:txBody>
      </p:sp>
      <p:sp>
        <p:nvSpPr>
          <p:cNvPr id="380" name="CustomShape 8"/>
          <p:cNvSpPr/>
          <p:nvPr/>
        </p:nvSpPr>
        <p:spPr>
          <a:xfrm flipH="1">
            <a:off x="4915080" y="4425480"/>
            <a:ext cx="330120" cy="65484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381" name="CustomShape 9"/>
          <p:cNvSpPr/>
          <p:nvPr/>
        </p:nvSpPr>
        <p:spPr>
          <a:xfrm>
            <a:off x="3168360" y="5189040"/>
            <a:ext cx="198936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short sin_family</a:t>
            </a:r>
            <a:endParaRPr/>
          </a:p>
        </p:txBody>
      </p:sp>
      <p:sp>
        <p:nvSpPr>
          <p:cNvPr id="382" name="CustomShape 10"/>
          <p:cNvSpPr/>
          <p:nvPr/>
        </p:nvSpPr>
        <p:spPr>
          <a:xfrm flipH="1">
            <a:off x="5682960" y="4425480"/>
            <a:ext cx="360" cy="1232280"/>
          </a:xfrm>
          <a:prstGeom prst="straightConnector1">
            <a:avLst/>
          </a:prstGeom>
          <a:noFill/>
          <a:ln w="76320">
            <a:solidFill>
              <a:srgbClr val="ffc000"/>
            </a:solidFill>
            <a:miter/>
            <a:tailEnd len="med" type="triangle" w="med"/>
          </a:ln>
        </p:spPr>
      </p:sp>
      <p:sp>
        <p:nvSpPr>
          <p:cNvPr id="383" name="CustomShape 11"/>
          <p:cNvSpPr/>
          <p:nvPr/>
        </p:nvSpPr>
        <p:spPr>
          <a:xfrm>
            <a:off x="4272480" y="5809320"/>
            <a:ext cx="2871720" cy="3639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unsigned short sin_port</a:t>
            </a:r>
            <a:endParaRPr/>
          </a:p>
        </p:txBody>
      </p:sp>
    </p:spTree>
  </p:cSld>
  <p:transition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385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E92DE52-9A33-42DA-A9FA-43FBEF3E270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386" name="Table 3"/>
          <p:cNvGraphicFramePr/>
          <p:nvPr/>
        </p:nvGraphicFramePr>
        <p:xfrm>
          <a:off x="503640" y="3198960"/>
          <a:ext cx="7886520" cy="1035360"/>
        </p:xfrm>
        <a:graphic>
          <a:graphicData uri="http://schemas.openxmlformats.org/drawingml/2006/table">
            <a:tbl>
              <a:tblPr/>
              <a:tblGrid>
                <a:gridCol w="438444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sockaddr_in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387" name="CustomShape 4"/>
          <p:cNvSpPr/>
          <p:nvPr/>
        </p:nvSpPr>
        <p:spPr>
          <a:xfrm flipH="1" flipV="1">
            <a:off x="5034960" y="2289600"/>
            <a:ext cx="210960" cy="76932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388" name="CustomShape 5"/>
          <p:cNvSpPr/>
          <p:nvPr/>
        </p:nvSpPr>
        <p:spPr>
          <a:xfrm>
            <a:off x="3747960" y="1854720"/>
            <a:ext cx="304092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unsigned short sa_family</a:t>
            </a:r>
            <a:endParaRPr/>
          </a:p>
        </p:txBody>
      </p:sp>
      <p:sp>
        <p:nvSpPr>
          <p:cNvPr id="389" name="CustomShape 6"/>
          <p:cNvSpPr/>
          <p:nvPr/>
        </p:nvSpPr>
        <p:spPr>
          <a:xfrm flipV="1">
            <a:off x="7030440" y="1854360"/>
            <a:ext cx="429480" cy="1205280"/>
          </a:xfrm>
          <a:prstGeom prst="straightConnector1">
            <a:avLst/>
          </a:prstGeom>
          <a:noFill/>
          <a:ln w="76320">
            <a:solidFill>
              <a:srgbClr val="bfbfbf"/>
            </a:solidFill>
            <a:miter/>
            <a:tailEnd len="med" type="triangle" w="med"/>
          </a:ln>
        </p:spPr>
      </p:sp>
      <p:sp>
        <p:nvSpPr>
          <p:cNvPr id="390" name="CustomShape 7"/>
          <p:cNvSpPr/>
          <p:nvPr/>
        </p:nvSpPr>
        <p:spPr>
          <a:xfrm>
            <a:off x="6563520" y="1416600"/>
            <a:ext cx="2114280" cy="363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char sa_data[14]</a:t>
            </a:r>
            <a:endParaRPr/>
          </a:p>
        </p:txBody>
      </p:sp>
      <p:sp>
        <p:nvSpPr>
          <p:cNvPr id="391" name="CustomShape 8"/>
          <p:cNvSpPr/>
          <p:nvPr/>
        </p:nvSpPr>
        <p:spPr>
          <a:xfrm flipH="1">
            <a:off x="4915080" y="4425480"/>
            <a:ext cx="330120" cy="65484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392" name="CustomShape 9"/>
          <p:cNvSpPr/>
          <p:nvPr/>
        </p:nvSpPr>
        <p:spPr>
          <a:xfrm>
            <a:off x="3136320" y="5189040"/>
            <a:ext cx="198936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short sin_family</a:t>
            </a:r>
            <a:endParaRPr/>
          </a:p>
        </p:txBody>
      </p:sp>
      <p:sp>
        <p:nvSpPr>
          <p:cNvPr id="393" name="CustomShape 10"/>
          <p:cNvSpPr/>
          <p:nvPr/>
        </p:nvSpPr>
        <p:spPr>
          <a:xfrm flipH="1">
            <a:off x="5682960" y="4425480"/>
            <a:ext cx="360" cy="1232280"/>
          </a:xfrm>
          <a:prstGeom prst="straightConnector1">
            <a:avLst/>
          </a:prstGeom>
          <a:noFill/>
          <a:ln w="76320">
            <a:solidFill>
              <a:srgbClr val="ffc000"/>
            </a:solidFill>
            <a:miter/>
            <a:tailEnd len="med" type="triangle" w="med"/>
          </a:ln>
        </p:spPr>
      </p:sp>
      <p:sp>
        <p:nvSpPr>
          <p:cNvPr id="394" name="CustomShape 11"/>
          <p:cNvSpPr/>
          <p:nvPr/>
        </p:nvSpPr>
        <p:spPr>
          <a:xfrm>
            <a:off x="4272480" y="5809320"/>
            <a:ext cx="2871720" cy="3639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unsigned short sin_port</a:t>
            </a:r>
            <a:endParaRPr/>
          </a:p>
        </p:txBody>
      </p:sp>
      <p:sp>
        <p:nvSpPr>
          <p:cNvPr id="395" name="CustomShape 12"/>
          <p:cNvSpPr/>
          <p:nvPr/>
        </p:nvSpPr>
        <p:spPr>
          <a:xfrm>
            <a:off x="6248520" y="4425480"/>
            <a:ext cx="204480" cy="545400"/>
          </a:xfrm>
          <a:prstGeom prst="straightConnector1">
            <a:avLst/>
          </a:prstGeom>
          <a:noFill/>
          <a:ln w="76320">
            <a:solidFill>
              <a:srgbClr val="ffff00"/>
            </a:solidFill>
            <a:miter/>
            <a:tailEnd len="med" type="triangle" w="med"/>
          </a:ln>
        </p:spPr>
      </p:sp>
      <p:sp>
        <p:nvSpPr>
          <p:cNvPr id="396" name="CustomShape 13"/>
          <p:cNvSpPr/>
          <p:nvPr/>
        </p:nvSpPr>
        <p:spPr>
          <a:xfrm>
            <a:off x="5884920" y="5076000"/>
            <a:ext cx="1762200" cy="3639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struct in_addr</a:t>
            </a:r>
            <a:endParaRPr/>
          </a:p>
        </p:txBody>
      </p:sp>
    </p:spTree>
  </p:cSld>
  <p:transition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398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C0A3583-361A-4F3B-B248-E9131414A8A2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399" name="Table 3"/>
          <p:cNvGraphicFramePr/>
          <p:nvPr/>
        </p:nvGraphicFramePr>
        <p:xfrm>
          <a:off x="503640" y="3198960"/>
          <a:ext cx="7886520" cy="1035360"/>
        </p:xfrm>
        <a:graphic>
          <a:graphicData uri="http://schemas.openxmlformats.org/drawingml/2006/table">
            <a:tbl>
              <a:tblPr/>
              <a:tblGrid>
                <a:gridCol w="438444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sockaddr_in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400" name="CustomShape 4"/>
          <p:cNvSpPr/>
          <p:nvPr/>
        </p:nvSpPr>
        <p:spPr>
          <a:xfrm flipH="1" flipV="1">
            <a:off x="5034960" y="2289600"/>
            <a:ext cx="210960" cy="76932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401" name="CustomShape 5"/>
          <p:cNvSpPr/>
          <p:nvPr/>
        </p:nvSpPr>
        <p:spPr>
          <a:xfrm>
            <a:off x="3747960" y="1854720"/>
            <a:ext cx="304092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unsigned short sa_family</a:t>
            </a:r>
            <a:endParaRPr/>
          </a:p>
        </p:txBody>
      </p:sp>
      <p:sp>
        <p:nvSpPr>
          <p:cNvPr id="402" name="CustomShape 6"/>
          <p:cNvSpPr/>
          <p:nvPr/>
        </p:nvSpPr>
        <p:spPr>
          <a:xfrm flipV="1">
            <a:off x="7030440" y="1854360"/>
            <a:ext cx="429480" cy="1205280"/>
          </a:xfrm>
          <a:prstGeom prst="straightConnector1">
            <a:avLst/>
          </a:prstGeom>
          <a:noFill/>
          <a:ln w="76320">
            <a:solidFill>
              <a:srgbClr val="bfbfbf"/>
            </a:solidFill>
            <a:miter/>
            <a:tailEnd len="med" type="triangle" w="med"/>
          </a:ln>
        </p:spPr>
      </p:sp>
      <p:sp>
        <p:nvSpPr>
          <p:cNvPr id="403" name="CustomShape 7"/>
          <p:cNvSpPr/>
          <p:nvPr/>
        </p:nvSpPr>
        <p:spPr>
          <a:xfrm>
            <a:off x="6563520" y="1416600"/>
            <a:ext cx="2114280" cy="363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char sa_data[14]</a:t>
            </a:r>
            <a:endParaRPr/>
          </a:p>
        </p:txBody>
      </p:sp>
      <p:sp>
        <p:nvSpPr>
          <p:cNvPr id="404" name="CustomShape 8"/>
          <p:cNvSpPr/>
          <p:nvPr/>
        </p:nvSpPr>
        <p:spPr>
          <a:xfrm flipH="1">
            <a:off x="4915080" y="4425480"/>
            <a:ext cx="330120" cy="65484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405" name="CustomShape 9"/>
          <p:cNvSpPr/>
          <p:nvPr/>
        </p:nvSpPr>
        <p:spPr>
          <a:xfrm>
            <a:off x="3168360" y="5189040"/>
            <a:ext cx="198936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short sin_family</a:t>
            </a:r>
            <a:endParaRPr/>
          </a:p>
        </p:txBody>
      </p:sp>
      <p:sp>
        <p:nvSpPr>
          <p:cNvPr id="406" name="CustomShape 10"/>
          <p:cNvSpPr/>
          <p:nvPr/>
        </p:nvSpPr>
        <p:spPr>
          <a:xfrm flipH="1">
            <a:off x="5682960" y="4425480"/>
            <a:ext cx="360" cy="1232280"/>
          </a:xfrm>
          <a:prstGeom prst="straightConnector1">
            <a:avLst/>
          </a:prstGeom>
          <a:noFill/>
          <a:ln w="76320">
            <a:solidFill>
              <a:srgbClr val="ffc000"/>
            </a:solidFill>
            <a:miter/>
            <a:tailEnd len="med" type="triangle" w="med"/>
          </a:ln>
        </p:spPr>
      </p:sp>
      <p:sp>
        <p:nvSpPr>
          <p:cNvPr id="407" name="CustomShape 11"/>
          <p:cNvSpPr/>
          <p:nvPr/>
        </p:nvSpPr>
        <p:spPr>
          <a:xfrm>
            <a:off x="4272480" y="5809320"/>
            <a:ext cx="2871720" cy="3639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unsigned short sin_port</a:t>
            </a:r>
            <a:endParaRPr/>
          </a:p>
        </p:txBody>
      </p:sp>
      <p:sp>
        <p:nvSpPr>
          <p:cNvPr id="408" name="CustomShape 12"/>
          <p:cNvSpPr/>
          <p:nvPr/>
        </p:nvSpPr>
        <p:spPr>
          <a:xfrm>
            <a:off x="6248520" y="4425480"/>
            <a:ext cx="204480" cy="545400"/>
          </a:xfrm>
          <a:prstGeom prst="straightConnector1">
            <a:avLst/>
          </a:prstGeom>
          <a:noFill/>
          <a:ln w="76320">
            <a:solidFill>
              <a:srgbClr val="ffff00"/>
            </a:solidFill>
            <a:miter/>
            <a:tailEnd len="med" type="triangle" w="med"/>
          </a:ln>
        </p:spPr>
      </p:sp>
      <p:sp>
        <p:nvSpPr>
          <p:cNvPr id="409" name="CustomShape 13"/>
          <p:cNvSpPr/>
          <p:nvPr/>
        </p:nvSpPr>
        <p:spPr>
          <a:xfrm>
            <a:off x="5884920" y="5076000"/>
            <a:ext cx="1762200" cy="3639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struct in_addr</a:t>
            </a:r>
            <a:endParaRPr/>
          </a:p>
        </p:txBody>
      </p:sp>
      <p:sp>
        <p:nvSpPr>
          <p:cNvPr id="410" name="CustomShape 14"/>
          <p:cNvSpPr/>
          <p:nvPr/>
        </p:nvSpPr>
        <p:spPr>
          <a:xfrm flipH="1">
            <a:off x="4284000" y="5260680"/>
            <a:ext cx="3272400" cy="1109160"/>
          </a:xfrm>
          <a:prstGeom prst="curvedConnector3">
            <a:avLst>
              <a:gd name="adj1" fmla="val -39374"/>
            </a:avLst>
          </a:prstGeom>
          <a:noFill/>
          <a:ln w="38160">
            <a:solidFill>
              <a:srgbClr val="ffff00"/>
            </a:solidFill>
            <a:miter/>
            <a:tailEnd len="med" type="triangle" w="med"/>
          </a:ln>
        </p:spPr>
      </p:sp>
      <p:sp>
        <p:nvSpPr>
          <p:cNvPr id="411" name="CustomShape 15"/>
          <p:cNvSpPr/>
          <p:nvPr/>
        </p:nvSpPr>
        <p:spPr>
          <a:xfrm>
            <a:off x="174960" y="5883840"/>
            <a:ext cx="4112280" cy="973080"/>
          </a:xfrm>
          <a:prstGeom prst="cloud">
            <a:avLst/>
          </a:prstGeom>
          <a:solidFill>
            <a:srgbClr val="ffff00"/>
          </a:solidFill>
          <a:ln w="6480">
            <a:solidFill>
              <a:srgbClr val="4ba6c1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HelveticaCyr"/>
              </a:rPr>
              <a:t>{ unsigned short s_addr; }</a:t>
            </a:r>
            <a:endParaRPr/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Литература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611640" y="1582560"/>
            <a:ext cx="7526520" cy="459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0000"/>
                </a:solidFill>
                <a:latin typeface="HelveticaNeueCyr"/>
              </a:rPr>
              <a:t>Стивенс У.</a:t>
            </a:r>
            <a:endParaRPr/>
          </a:p>
          <a:p>
            <a:pPr>
              <a:lnSpc>
                <a:spcPct val="90000"/>
              </a:lnSpc>
            </a:pPr>
            <a:r>
              <a:rPr b="1" lang="en-US" sz="2400">
                <a:solidFill>
                  <a:srgbClr val="000000"/>
                </a:solidFill>
                <a:latin typeface="HelveticaNeueCyr"/>
              </a:rPr>
              <a:t>UNIX. Разработка сетевых приложений.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W. Richard Stevens.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UNIX Network Programming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79" name="CustomShape 3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8E2F362-B5D9-4192-B068-8F1E5F13EA87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413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0051AA9-675E-4B04-9325-95741771FDD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414" name="Table 3"/>
          <p:cNvGraphicFramePr/>
          <p:nvPr/>
        </p:nvGraphicFramePr>
        <p:xfrm>
          <a:off x="503640" y="3198960"/>
          <a:ext cx="7886520" cy="1035360"/>
        </p:xfrm>
        <a:graphic>
          <a:graphicData uri="http://schemas.openxmlformats.org/drawingml/2006/table">
            <a:tbl>
              <a:tblPr/>
              <a:tblGrid>
                <a:gridCol w="438444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sockaddr_in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415" name="CustomShape 4"/>
          <p:cNvSpPr/>
          <p:nvPr/>
        </p:nvSpPr>
        <p:spPr>
          <a:xfrm flipH="1" flipV="1">
            <a:off x="5034960" y="2289600"/>
            <a:ext cx="210960" cy="76932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416" name="CustomShape 5"/>
          <p:cNvSpPr/>
          <p:nvPr/>
        </p:nvSpPr>
        <p:spPr>
          <a:xfrm>
            <a:off x="3747960" y="1854720"/>
            <a:ext cx="304092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unsigned short sa_family</a:t>
            </a:r>
            <a:endParaRPr/>
          </a:p>
        </p:txBody>
      </p:sp>
      <p:sp>
        <p:nvSpPr>
          <p:cNvPr id="417" name="CustomShape 6"/>
          <p:cNvSpPr/>
          <p:nvPr/>
        </p:nvSpPr>
        <p:spPr>
          <a:xfrm flipV="1">
            <a:off x="7030440" y="1854360"/>
            <a:ext cx="429480" cy="1205280"/>
          </a:xfrm>
          <a:prstGeom prst="straightConnector1">
            <a:avLst/>
          </a:prstGeom>
          <a:noFill/>
          <a:ln w="76320">
            <a:solidFill>
              <a:srgbClr val="bfbfbf"/>
            </a:solidFill>
            <a:miter/>
            <a:tailEnd len="med" type="triangle" w="med"/>
          </a:ln>
        </p:spPr>
      </p:sp>
      <p:sp>
        <p:nvSpPr>
          <p:cNvPr id="418" name="CustomShape 7"/>
          <p:cNvSpPr/>
          <p:nvPr/>
        </p:nvSpPr>
        <p:spPr>
          <a:xfrm>
            <a:off x="6563520" y="1416600"/>
            <a:ext cx="2114280" cy="363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char sa_data[14]</a:t>
            </a:r>
            <a:endParaRPr/>
          </a:p>
        </p:txBody>
      </p:sp>
      <p:sp>
        <p:nvSpPr>
          <p:cNvPr id="419" name="CustomShape 8"/>
          <p:cNvSpPr/>
          <p:nvPr/>
        </p:nvSpPr>
        <p:spPr>
          <a:xfrm flipH="1">
            <a:off x="4915080" y="4425480"/>
            <a:ext cx="330120" cy="65484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420" name="CustomShape 9"/>
          <p:cNvSpPr/>
          <p:nvPr/>
        </p:nvSpPr>
        <p:spPr>
          <a:xfrm>
            <a:off x="3168360" y="5189040"/>
            <a:ext cx="198936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short sin_family</a:t>
            </a:r>
            <a:endParaRPr/>
          </a:p>
        </p:txBody>
      </p:sp>
      <p:sp>
        <p:nvSpPr>
          <p:cNvPr id="421" name="CustomShape 10"/>
          <p:cNvSpPr/>
          <p:nvPr/>
        </p:nvSpPr>
        <p:spPr>
          <a:xfrm flipH="1">
            <a:off x="5682960" y="4425480"/>
            <a:ext cx="360" cy="1232280"/>
          </a:xfrm>
          <a:prstGeom prst="straightConnector1">
            <a:avLst/>
          </a:prstGeom>
          <a:noFill/>
          <a:ln w="76320">
            <a:solidFill>
              <a:srgbClr val="ffc000"/>
            </a:solidFill>
            <a:miter/>
            <a:tailEnd len="med" type="triangle" w="med"/>
          </a:ln>
        </p:spPr>
      </p:sp>
      <p:sp>
        <p:nvSpPr>
          <p:cNvPr id="422" name="CustomShape 11"/>
          <p:cNvSpPr/>
          <p:nvPr/>
        </p:nvSpPr>
        <p:spPr>
          <a:xfrm>
            <a:off x="4272480" y="5809320"/>
            <a:ext cx="2871720" cy="3639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unsigned short sin_port</a:t>
            </a:r>
            <a:endParaRPr/>
          </a:p>
        </p:txBody>
      </p:sp>
      <p:sp>
        <p:nvSpPr>
          <p:cNvPr id="423" name="CustomShape 12"/>
          <p:cNvSpPr/>
          <p:nvPr/>
        </p:nvSpPr>
        <p:spPr>
          <a:xfrm>
            <a:off x="6248520" y="4425480"/>
            <a:ext cx="204480" cy="545400"/>
          </a:xfrm>
          <a:prstGeom prst="straightConnector1">
            <a:avLst/>
          </a:prstGeom>
          <a:noFill/>
          <a:ln w="76320">
            <a:solidFill>
              <a:srgbClr val="ffff00"/>
            </a:solidFill>
            <a:miter/>
            <a:tailEnd len="med" type="triangle" w="med"/>
          </a:ln>
        </p:spPr>
      </p:sp>
      <p:sp>
        <p:nvSpPr>
          <p:cNvPr id="424" name="CustomShape 13"/>
          <p:cNvSpPr/>
          <p:nvPr/>
        </p:nvSpPr>
        <p:spPr>
          <a:xfrm>
            <a:off x="5884920" y="5076000"/>
            <a:ext cx="1762200" cy="3639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struct in_addr</a:t>
            </a:r>
            <a:endParaRPr/>
          </a:p>
        </p:txBody>
      </p:sp>
      <p:sp>
        <p:nvSpPr>
          <p:cNvPr id="425" name="CustomShape 14"/>
          <p:cNvSpPr/>
          <p:nvPr/>
        </p:nvSpPr>
        <p:spPr>
          <a:xfrm flipH="1">
            <a:off x="4284000" y="5260680"/>
            <a:ext cx="3272400" cy="1109160"/>
          </a:xfrm>
          <a:prstGeom prst="curvedConnector3">
            <a:avLst>
              <a:gd name="adj1" fmla="val -39374"/>
            </a:avLst>
          </a:prstGeom>
          <a:noFill/>
          <a:ln w="38160">
            <a:solidFill>
              <a:srgbClr val="ffff00"/>
            </a:solidFill>
            <a:miter/>
            <a:tailEnd len="med" type="triangle" w="med"/>
          </a:ln>
        </p:spPr>
      </p:sp>
      <p:sp>
        <p:nvSpPr>
          <p:cNvPr id="426" name="CustomShape 15"/>
          <p:cNvSpPr/>
          <p:nvPr/>
        </p:nvSpPr>
        <p:spPr>
          <a:xfrm>
            <a:off x="174960" y="5883840"/>
            <a:ext cx="4112280" cy="973080"/>
          </a:xfrm>
          <a:prstGeom prst="cloud">
            <a:avLst/>
          </a:prstGeom>
          <a:solidFill>
            <a:srgbClr val="ffff00"/>
          </a:solidFill>
          <a:ln w="6480">
            <a:solidFill>
              <a:srgbClr val="4ba6c1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HelveticaCyr"/>
              </a:rPr>
              <a:t>{ unsigned short s_addr; }</a:t>
            </a:r>
            <a:endParaRPr/>
          </a:p>
        </p:txBody>
      </p:sp>
      <p:sp>
        <p:nvSpPr>
          <p:cNvPr id="427" name="CustomShape 16"/>
          <p:cNvSpPr/>
          <p:nvPr/>
        </p:nvSpPr>
        <p:spPr>
          <a:xfrm>
            <a:off x="6823800" y="4340520"/>
            <a:ext cx="323640" cy="330480"/>
          </a:xfrm>
          <a:prstGeom prst="straightConnector1">
            <a:avLst/>
          </a:prstGeom>
          <a:noFill/>
          <a:ln w="76320">
            <a:solidFill>
              <a:srgbClr val="bfbfbf"/>
            </a:solidFill>
            <a:miter/>
            <a:tailEnd len="med" type="triangle" w="med"/>
          </a:ln>
        </p:spPr>
      </p:sp>
      <p:sp>
        <p:nvSpPr>
          <p:cNvPr id="428" name="CustomShape 17"/>
          <p:cNvSpPr/>
          <p:nvPr/>
        </p:nvSpPr>
        <p:spPr>
          <a:xfrm>
            <a:off x="7097040" y="4530600"/>
            <a:ext cx="2012400" cy="363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char sin_zero[8]</a:t>
            </a:r>
            <a:endParaRPr/>
          </a:p>
        </p:txBody>
      </p:sp>
    </p:spTree>
  </p:cSld>
  <p:transition>
    <p:fade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IPv4</a:t>
            </a:r>
            <a:endParaRPr/>
          </a:p>
        </p:txBody>
      </p:sp>
      <p:sp>
        <p:nvSpPr>
          <p:cNvPr id="430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Заполнение структуры sockaddr_in</a:t>
            </a:r>
            <a:endParaRPr/>
          </a:p>
        </p:txBody>
      </p:sp>
      <p:sp>
        <p:nvSpPr>
          <p:cNvPr id="431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sockaddr_in SockAddr;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432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B632751-AA12-42BD-8CD3-206EBED24852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IPv4</a:t>
            </a:r>
            <a:endParaRPr/>
          </a:p>
        </p:txBody>
      </p:sp>
      <p:sp>
        <p:nvSpPr>
          <p:cNvPr id="434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Заполнение структуры sockaddr_in</a:t>
            </a:r>
            <a:endParaRPr/>
          </a:p>
        </p:txBody>
      </p:sp>
      <p:sp>
        <p:nvSpPr>
          <p:cNvPr id="435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sockaddr_in SockAddr;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memset(&amp;SockAddr, 0, sizeof(SockAddr));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436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35FBCD1-2630-41D2-B2E9-B63A9AB18E6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IPv4</a:t>
            </a:r>
            <a:endParaRPr/>
          </a:p>
        </p:txBody>
      </p:sp>
      <p:sp>
        <p:nvSpPr>
          <p:cNvPr id="438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Заполнение структуры sockaddr_in</a:t>
            </a:r>
            <a:endParaRPr/>
          </a:p>
        </p:txBody>
      </p:sp>
      <p:sp>
        <p:nvSpPr>
          <p:cNvPr id="439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sockaddr_in SockAddr;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memset(&amp;SockAddr, 0, sizeof(SockAddr));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bzero(&amp;SockAddr, sizeof(SockAddr));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440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3178A57-1DC2-43CD-B4E7-6F349E97E2B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41" name="CustomShape 5"/>
          <p:cNvSpPr/>
          <p:nvPr/>
        </p:nvSpPr>
        <p:spPr>
          <a:xfrm>
            <a:off x="6126480" y="2926080"/>
            <a:ext cx="17434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Надо занулять</a:t>
            </a:r>
            <a:endParaRPr/>
          </a:p>
        </p:txBody>
      </p:sp>
    </p:spTree>
  </p:cSld>
  <p:transition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IPv4</a:t>
            </a:r>
            <a:endParaRPr/>
          </a:p>
        </p:txBody>
      </p:sp>
      <p:sp>
        <p:nvSpPr>
          <p:cNvPr id="443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Заполнение структуры sockaddr_in</a:t>
            </a:r>
            <a:endParaRPr/>
          </a:p>
        </p:txBody>
      </p:sp>
      <p:sp>
        <p:nvSpPr>
          <p:cNvPr id="444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sockaddr_in SockAddr;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memset(&amp;SockAddr, 0, sizeof(SockAddr));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bzero(&amp;SockAddr, sizeof(SockAddr));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SockAddr.sin_family = 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AF_INET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445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05ABF1B-D807-4309-9A03-63F88583053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IPv4</a:t>
            </a:r>
            <a:endParaRPr/>
          </a:p>
        </p:txBody>
      </p:sp>
      <p:sp>
        <p:nvSpPr>
          <p:cNvPr id="447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Заполнение структуры sockaddr_in</a:t>
            </a:r>
            <a:endParaRPr/>
          </a:p>
        </p:txBody>
      </p:sp>
      <p:sp>
        <p:nvSpPr>
          <p:cNvPr id="448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sockaddr_in SockAddr;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memset(&amp;SockAddr, 0, sizeof(SockAddr));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bzero(&amp;SockAddr, sizeof(SockAddr));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SockAddr.sin_family = 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AF_INET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SockAddr.sin_port = htons(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12345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449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5499D54-B648-4B80-AAC6-10F5DB794052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50" name="CustomShape 5"/>
          <p:cNvSpPr/>
          <p:nvPr/>
        </p:nvSpPr>
        <p:spPr>
          <a:xfrm>
            <a:off x="5029200" y="3108960"/>
            <a:ext cx="39870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Сетевой порядок байт(унификация)</a:t>
            </a:r>
            <a:endParaRPr/>
          </a:p>
        </p:txBody>
      </p:sp>
      <p:sp>
        <p:nvSpPr>
          <p:cNvPr id="451" name="CustomShape 6"/>
          <p:cNvSpPr/>
          <p:nvPr/>
        </p:nvSpPr>
        <p:spPr>
          <a:xfrm>
            <a:off x="5577840" y="3455280"/>
            <a:ext cx="69660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Порт</a:t>
            </a:r>
            <a:endParaRPr/>
          </a:p>
          <a:p>
            <a:endParaRPr/>
          </a:p>
        </p:txBody>
      </p:sp>
    </p:spTree>
  </p:cSld>
  <p:transition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IPv4</a:t>
            </a:r>
            <a:endParaRPr/>
          </a:p>
        </p:txBody>
      </p:sp>
      <p:sp>
        <p:nvSpPr>
          <p:cNvPr id="453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Заполнение структуры sockaddr_in</a:t>
            </a:r>
            <a:endParaRPr/>
          </a:p>
        </p:txBody>
      </p:sp>
      <p:sp>
        <p:nvSpPr>
          <p:cNvPr id="454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sockaddr_in SockAddr;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memset(&amp;SockAddr, 0, sizeof(SockAddr));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bzero(&amp;SockAddr, sizeof(SockAddr));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SockAddr.sin_family = 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AF_INET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SockAddr.sin_port = htons(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12345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SockAddr.sin_addr.s_addr = htonl(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INADDR_ANY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455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FD3E1D8-C322-4548-983C-AFB579BE2AED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56" name="CustomShape 5"/>
          <p:cNvSpPr/>
          <p:nvPr/>
        </p:nvSpPr>
        <p:spPr>
          <a:xfrm>
            <a:off x="6400800" y="3566160"/>
            <a:ext cx="22770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Все сразу адреса ip</a:t>
            </a:r>
            <a:endParaRPr/>
          </a:p>
        </p:txBody>
      </p:sp>
    </p:spTree>
  </p:cSld>
  <p:transition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IPv4</a:t>
            </a:r>
            <a:endParaRPr/>
          </a:p>
        </p:txBody>
      </p:sp>
      <p:sp>
        <p:nvSpPr>
          <p:cNvPr id="458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Заполнение структуры sockaddr_in</a:t>
            </a:r>
            <a:endParaRPr/>
          </a:p>
        </p:txBody>
      </p:sp>
      <p:sp>
        <p:nvSpPr>
          <p:cNvPr id="459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sockaddr_in SockAddr;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memset(&amp;SockAddr, 0, sizeof(SockAddr));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bzero(&amp;SockAddr, sizeof(SockAddr));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SockAddr.sin_family = 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AF_INET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SockAddr.sin_port = htons(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12345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SockAddr.sin_addr.s_addr = htonl(</a:t>
            </a:r>
            <a:r>
              <a:rPr b="1" lang="en-US" sz="1400">
                <a:solidFill>
                  <a:srgbClr val="23a881"/>
                </a:solidFill>
                <a:latin typeface="PT Mono"/>
                <a:ea typeface="PT Mono"/>
              </a:rPr>
              <a:t>INADDR_ANY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SockAddr.sin_addr.s_addr = htonl(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INADDR_LOOPBACK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460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D4B14F9-83D4-462E-9438-64B75DA0BE8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61" name="CustomShape 5"/>
          <p:cNvSpPr/>
          <p:nvPr/>
        </p:nvSpPr>
        <p:spPr>
          <a:xfrm>
            <a:off x="7040880" y="3931920"/>
            <a:ext cx="21337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Только локальынй</a:t>
            </a:r>
            <a:endParaRPr/>
          </a:p>
        </p:txBody>
      </p:sp>
    </p:spTree>
  </p:cSld>
  <p:transition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IPv4</a:t>
            </a:r>
            <a:endParaRPr/>
          </a:p>
        </p:txBody>
      </p:sp>
      <p:sp>
        <p:nvSpPr>
          <p:cNvPr id="463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Заполнение структуры sockaddr_in</a:t>
            </a:r>
            <a:endParaRPr/>
          </a:p>
        </p:txBody>
      </p:sp>
      <p:sp>
        <p:nvSpPr>
          <p:cNvPr id="464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sockaddr_in SockAddr;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memset(&amp;SockAddr, 0, sizeof(SockAddr));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bzero(&amp;SockAddr, sizeof(SockAddr));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SockAddr.sin_family = 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AF_INET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SockAddr.sin_port = htons(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12345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SockAddr.sin_addr.s_addr = htonl(</a:t>
            </a:r>
            <a:r>
              <a:rPr b="1" lang="en-US" sz="1400">
                <a:solidFill>
                  <a:srgbClr val="23a881"/>
                </a:solidFill>
                <a:latin typeface="PT Mono"/>
                <a:ea typeface="PT Mono"/>
              </a:rPr>
              <a:t>INADDR_ANY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SockAddr.sin_addr.s_addr = htonl(</a:t>
            </a:r>
            <a:r>
              <a:rPr b="1" lang="en-US" sz="1400">
                <a:solidFill>
                  <a:srgbClr val="23a881"/>
                </a:solidFill>
                <a:latin typeface="PT Mono"/>
                <a:ea typeface="PT Mono"/>
              </a:rPr>
              <a:t>INADDR_LOOPBACK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SockAddr.sin_addr.s_addr = inet_addr(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“178.63.66.215”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465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C025DDB-77B0-443F-A251-9074FF44B12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66" name="CustomShape 5"/>
          <p:cNvSpPr/>
          <p:nvPr/>
        </p:nvSpPr>
        <p:spPr>
          <a:xfrm>
            <a:off x="7315200" y="3931920"/>
            <a:ext cx="21276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Конкретный адрес</a:t>
            </a:r>
            <a:endParaRPr/>
          </a:p>
        </p:txBody>
      </p:sp>
    </p:spTree>
  </p:cSld>
  <p:transition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IPv4</a:t>
            </a:r>
            <a:endParaRPr/>
          </a:p>
        </p:txBody>
      </p:sp>
      <p:sp>
        <p:nvSpPr>
          <p:cNvPr id="468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Заполнение структуры sockaddr_in</a:t>
            </a:r>
            <a:endParaRPr/>
          </a:p>
        </p:txBody>
      </p:sp>
      <p:sp>
        <p:nvSpPr>
          <p:cNvPr id="469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sockaddr_in SockAddr;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memset(&amp;SockAddr, 0, sizeof(SockAddr));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bzero(&amp;SockAddr, sizeof(SockAddr));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SockAddr.sin_family = 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AF_INET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SockAddr.sin_port = htons(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12345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SockAddr.sin_addr.s_addr = htonl(</a:t>
            </a:r>
            <a:r>
              <a:rPr b="1" lang="en-US" sz="1400">
                <a:solidFill>
                  <a:srgbClr val="23a881"/>
                </a:solidFill>
                <a:latin typeface="PT Mono"/>
                <a:ea typeface="PT Mono"/>
              </a:rPr>
              <a:t>INADDR_ANY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SockAddr.sin_addr.s_addr = htonl(</a:t>
            </a:r>
            <a:r>
              <a:rPr b="1" lang="en-US" sz="1400">
                <a:solidFill>
                  <a:srgbClr val="23a881"/>
                </a:solidFill>
                <a:latin typeface="PT Mono"/>
                <a:ea typeface="PT Mono"/>
              </a:rPr>
              <a:t>INADDR_LOOPBACK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SockAddr.sin_addr.s_addr = inet_addr(</a:t>
            </a:r>
            <a:r>
              <a:rPr b="1" lang="en-US" sz="1400">
                <a:solidFill>
                  <a:srgbClr val="23a881"/>
                </a:solidFill>
                <a:latin typeface="PT Mono"/>
                <a:ea typeface="PT Mono"/>
              </a:rPr>
              <a:t>“178.63.66.215”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hostent * hp = gethostbyname(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“rvncerr.org”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bcopy(hp-&gt;h_addr, &amp;(SockAddr.sin_addr.s_addr), hp-&gt;h_length);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470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3E50257-56AD-4F0B-9C9D-A1AE5D99FC4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281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55FEC5B-AA0A-4BDA-AA30-4F28EAD05687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IPv4</a:t>
            </a:r>
            <a:endParaRPr/>
          </a:p>
        </p:txBody>
      </p:sp>
      <p:sp>
        <p:nvSpPr>
          <p:cNvPr id="472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Заполнение структуры sockaddr_in</a:t>
            </a:r>
            <a:endParaRPr/>
          </a:p>
        </p:txBody>
      </p:sp>
      <p:sp>
        <p:nvSpPr>
          <p:cNvPr id="473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hostent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*h_name;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**h_aliases;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h_addrtype;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h_length;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**h_addr_list;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474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96E0E9D-11DE-4A00-8881-A5BF35A92EF2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IPv4</a:t>
            </a:r>
            <a:endParaRPr/>
          </a:p>
        </p:txBody>
      </p:sp>
      <p:sp>
        <p:nvSpPr>
          <p:cNvPr id="476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Заполнение структуры sockaddr_in</a:t>
            </a:r>
            <a:endParaRPr/>
          </a:p>
        </p:txBody>
      </p:sp>
      <p:sp>
        <p:nvSpPr>
          <p:cNvPr id="477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hostent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*h_name;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**h_aliases;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h_addrtype;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h_length;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**h_addr_list;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4ba6c1"/>
                </a:solidFill>
                <a:latin typeface="PT Mono"/>
                <a:ea typeface="PT Mono"/>
              </a:rPr>
              <a:t>#define </a:t>
            </a:r>
            <a:r>
              <a:rPr lang="en-US" sz="1400">
                <a:solidFill>
                  <a:srgbClr val="4ba6c1"/>
                </a:solidFill>
                <a:latin typeface="PT Mono"/>
                <a:ea typeface="PT Mono"/>
              </a:rPr>
              <a:t>h_addr h_addr_list[0] 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478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438D81A-801C-4A58-9102-E7E59F283D3E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IPv6</a:t>
            </a:r>
            <a:endParaRPr/>
          </a:p>
        </p:txBody>
      </p:sp>
      <p:sp>
        <p:nvSpPr>
          <p:cNvPr id="480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B30750E-58A1-4C7A-9948-28C164DA17F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481" name="Table 3"/>
          <p:cNvGraphicFramePr/>
          <p:nvPr/>
        </p:nvGraphicFramePr>
        <p:xfrm>
          <a:off x="503640" y="3198960"/>
          <a:ext cx="7886520" cy="1035360"/>
        </p:xfrm>
        <a:graphic>
          <a:graphicData uri="http://schemas.openxmlformats.org/drawingml/2006/table">
            <a:tbl>
              <a:tblPr/>
              <a:tblGrid>
                <a:gridCol w="438444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sockaddr_in6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482" name="CustomShape 4"/>
          <p:cNvSpPr/>
          <p:nvPr/>
        </p:nvSpPr>
        <p:spPr>
          <a:xfrm flipH="1" flipV="1">
            <a:off x="5034960" y="2289600"/>
            <a:ext cx="210960" cy="76932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483" name="CustomShape 5"/>
          <p:cNvSpPr/>
          <p:nvPr/>
        </p:nvSpPr>
        <p:spPr>
          <a:xfrm>
            <a:off x="3747960" y="1854720"/>
            <a:ext cx="304092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unsigned short sa_family</a:t>
            </a:r>
            <a:endParaRPr/>
          </a:p>
        </p:txBody>
      </p:sp>
      <p:sp>
        <p:nvSpPr>
          <p:cNvPr id="484" name="CustomShape 6"/>
          <p:cNvSpPr/>
          <p:nvPr/>
        </p:nvSpPr>
        <p:spPr>
          <a:xfrm flipV="1">
            <a:off x="7030440" y="1854360"/>
            <a:ext cx="429480" cy="1205280"/>
          </a:xfrm>
          <a:prstGeom prst="straightConnector1">
            <a:avLst/>
          </a:prstGeom>
          <a:noFill/>
          <a:ln w="76320">
            <a:solidFill>
              <a:srgbClr val="bfbfbf"/>
            </a:solidFill>
            <a:miter/>
            <a:tailEnd len="med" type="triangle" w="med"/>
          </a:ln>
        </p:spPr>
      </p:sp>
      <p:sp>
        <p:nvSpPr>
          <p:cNvPr id="485" name="CustomShape 7"/>
          <p:cNvSpPr/>
          <p:nvPr/>
        </p:nvSpPr>
        <p:spPr>
          <a:xfrm>
            <a:off x="6563520" y="1416600"/>
            <a:ext cx="2114280" cy="363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char sa_data[14]</a:t>
            </a:r>
            <a:endParaRPr/>
          </a:p>
        </p:txBody>
      </p:sp>
      <p:sp>
        <p:nvSpPr>
          <p:cNvPr id="486" name="CustomShape 8"/>
          <p:cNvSpPr/>
          <p:nvPr/>
        </p:nvSpPr>
        <p:spPr>
          <a:xfrm>
            <a:off x="1828800" y="5760720"/>
            <a:ext cx="13168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Круче IPv4</a:t>
            </a:r>
            <a:endParaRPr/>
          </a:p>
        </p:txBody>
      </p:sp>
    </p:spTree>
  </p:cSld>
  <p:transition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IPv6</a:t>
            </a:r>
            <a:endParaRPr/>
          </a:p>
        </p:txBody>
      </p:sp>
      <p:sp>
        <p:nvSpPr>
          <p:cNvPr id="488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B72A2E5-D493-4217-80CF-F4FECB1C8749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489" name="Table 3"/>
          <p:cNvGraphicFramePr/>
          <p:nvPr/>
        </p:nvGraphicFramePr>
        <p:xfrm>
          <a:off x="503640" y="3198960"/>
          <a:ext cx="7886520" cy="1035360"/>
        </p:xfrm>
        <a:graphic>
          <a:graphicData uri="http://schemas.openxmlformats.org/drawingml/2006/table">
            <a:tbl>
              <a:tblPr/>
              <a:tblGrid>
                <a:gridCol w="438444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sockaddr_in6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490" name="CustomShape 4"/>
          <p:cNvSpPr/>
          <p:nvPr/>
        </p:nvSpPr>
        <p:spPr>
          <a:xfrm flipH="1" flipV="1">
            <a:off x="5034960" y="2289600"/>
            <a:ext cx="210960" cy="76932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491" name="CustomShape 5"/>
          <p:cNvSpPr/>
          <p:nvPr/>
        </p:nvSpPr>
        <p:spPr>
          <a:xfrm>
            <a:off x="3747960" y="1854720"/>
            <a:ext cx="304092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unsigned short sa_family</a:t>
            </a:r>
            <a:endParaRPr/>
          </a:p>
        </p:txBody>
      </p:sp>
      <p:sp>
        <p:nvSpPr>
          <p:cNvPr id="492" name="CustomShape 6"/>
          <p:cNvSpPr/>
          <p:nvPr/>
        </p:nvSpPr>
        <p:spPr>
          <a:xfrm flipV="1">
            <a:off x="7030440" y="1854360"/>
            <a:ext cx="429480" cy="1205280"/>
          </a:xfrm>
          <a:prstGeom prst="straightConnector1">
            <a:avLst/>
          </a:prstGeom>
          <a:noFill/>
          <a:ln w="76320">
            <a:solidFill>
              <a:srgbClr val="bfbfbf"/>
            </a:solidFill>
            <a:miter/>
            <a:tailEnd len="med" type="triangle" w="med"/>
          </a:ln>
        </p:spPr>
      </p:sp>
      <p:sp>
        <p:nvSpPr>
          <p:cNvPr id="493" name="CustomShape 7"/>
          <p:cNvSpPr/>
          <p:nvPr/>
        </p:nvSpPr>
        <p:spPr>
          <a:xfrm>
            <a:off x="6563520" y="1416600"/>
            <a:ext cx="2114280" cy="363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char sa_data[14]</a:t>
            </a:r>
            <a:endParaRPr/>
          </a:p>
        </p:txBody>
      </p:sp>
      <p:sp>
        <p:nvSpPr>
          <p:cNvPr id="494" name="CustomShape 8"/>
          <p:cNvSpPr/>
          <p:nvPr/>
        </p:nvSpPr>
        <p:spPr>
          <a:xfrm flipH="1">
            <a:off x="1828080" y="4373280"/>
            <a:ext cx="3417840" cy="70128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495" name="CustomShape 9"/>
          <p:cNvSpPr/>
          <p:nvPr/>
        </p:nvSpPr>
        <p:spPr>
          <a:xfrm>
            <a:off x="155520" y="5219640"/>
            <a:ext cx="259740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u_int16_t sin6_family</a:t>
            </a:r>
            <a:endParaRPr/>
          </a:p>
        </p:txBody>
      </p:sp>
    </p:spTree>
  </p:cSld>
  <p:transition>
    <p:fade/>
  </p:transition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IPv6</a:t>
            </a:r>
            <a:endParaRPr/>
          </a:p>
        </p:txBody>
      </p:sp>
      <p:sp>
        <p:nvSpPr>
          <p:cNvPr id="497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6A372EF-89BE-4E28-B4E3-318A24E57482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498" name="Table 3"/>
          <p:cNvGraphicFramePr/>
          <p:nvPr/>
        </p:nvGraphicFramePr>
        <p:xfrm>
          <a:off x="503640" y="3198960"/>
          <a:ext cx="7886520" cy="1035360"/>
        </p:xfrm>
        <a:graphic>
          <a:graphicData uri="http://schemas.openxmlformats.org/drawingml/2006/table">
            <a:tbl>
              <a:tblPr/>
              <a:tblGrid>
                <a:gridCol w="438444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sockaddr_in6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499" name="CustomShape 4"/>
          <p:cNvSpPr/>
          <p:nvPr/>
        </p:nvSpPr>
        <p:spPr>
          <a:xfrm flipH="1" flipV="1">
            <a:off x="5034960" y="2289600"/>
            <a:ext cx="210960" cy="76932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500" name="CustomShape 5"/>
          <p:cNvSpPr/>
          <p:nvPr/>
        </p:nvSpPr>
        <p:spPr>
          <a:xfrm>
            <a:off x="3747960" y="1854720"/>
            <a:ext cx="304092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unsigned short sa_family</a:t>
            </a:r>
            <a:endParaRPr/>
          </a:p>
        </p:txBody>
      </p:sp>
      <p:sp>
        <p:nvSpPr>
          <p:cNvPr id="501" name="CustomShape 6"/>
          <p:cNvSpPr/>
          <p:nvPr/>
        </p:nvSpPr>
        <p:spPr>
          <a:xfrm flipV="1">
            <a:off x="7030440" y="1854360"/>
            <a:ext cx="429480" cy="1205280"/>
          </a:xfrm>
          <a:prstGeom prst="straightConnector1">
            <a:avLst/>
          </a:prstGeom>
          <a:noFill/>
          <a:ln w="76320">
            <a:solidFill>
              <a:srgbClr val="bfbfbf"/>
            </a:solidFill>
            <a:miter/>
            <a:tailEnd len="med" type="triangle" w="med"/>
          </a:ln>
        </p:spPr>
      </p:sp>
      <p:sp>
        <p:nvSpPr>
          <p:cNvPr id="502" name="CustomShape 7"/>
          <p:cNvSpPr/>
          <p:nvPr/>
        </p:nvSpPr>
        <p:spPr>
          <a:xfrm>
            <a:off x="6563520" y="1416600"/>
            <a:ext cx="2114280" cy="363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char sa_data[14]</a:t>
            </a:r>
            <a:endParaRPr/>
          </a:p>
        </p:txBody>
      </p:sp>
      <p:sp>
        <p:nvSpPr>
          <p:cNvPr id="503" name="CustomShape 8"/>
          <p:cNvSpPr/>
          <p:nvPr/>
        </p:nvSpPr>
        <p:spPr>
          <a:xfrm flipH="1">
            <a:off x="1828080" y="4373280"/>
            <a:ext cx="3417840" cy="70128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504" name="CustomShape 9"/>
          <p:cNvSpPr/>
          <p:nvPr/>
        </p:nvSpPr>
        <p:spPr>
          <a:xfrm>
            <a:off x="155520" y="5219640"/>
            <a:ext cx="259740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u_int16_t sin6_family</a:t>
            </a:r>
            <a:endParaRPr/>
          </a:p>
        </p:txBody>
      </p:sp>
      <p:sp>
        <p:nvSpPr>
          <p:cNvPr id="505" name="CustomShape 10"/>
          <p:cNvSpPr/>
          <p:nvPr/>
        </p:nvSpPr>
        <p:spPr>
          <a:xfrm flipH="1">
            <a:off x="2596680" y="4373280"/>
            <a:ext cx="3119760" cy="1589040"/>
          </a:xfrm>
          <a:prstGeom prst="straightConnector1">
            <a:avLst/>
          </a:prstGeom>
          <a:noFill/>
          <a:ln w="76320">
            <a:solidFill>
              <a:srgbClr val="ffc000"/>
            </a:solidFill>
            <a:miter/>
            <a:tailEnd len="med" type="triangle" w="med"/>
          </a:ln>
        </p:spPr>
      </p:sp>
      <p:sp>
        <p:nvSpPr>
          <p:cNvPr id="506" name="CustomShape 11"/>
          <p:cNvSpPr/>
          <p:nvPr/>
        </p:nvSpPr>
        <p:spPr>
          <a:xfrm>
            <a:off x="408600" y="5948640"/>
            <a:ext cx="2359800" cy="3639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u_int16_t sin6_port</a:t>
            </a:r>
            <a:endParaRPr/>
          </a:p>
        </p:txBody>
      </p:sp>
    </p:spTree>
  </p:cSld>
  <p:transition>
    <p:fade/>
  </p:transition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IPv6</a:t>
            </a:r>
            <a:endParaRPr/>
          </a:p>
        </p:txBody>
      </p:sp>
      <p:sp>
        <p:nvSpPr>
          <p:cNvPr id="508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ACB89A7-70DB-446D-9AF5-095BED7BA97B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509" name="Table 3"/>
          <p:cNvGraphicFramePr/>
          <p:nvPr/>
        </p:nvGraphicFramePr>
        <p:xfrm>
          <a:off x="503640" y="3198960"/>
          <a:ext cx="7886520" cy="1035360"/>
        </p:xfrm>
        <a:graphic>
          <a:graphicData uri="http://schemas.openxmlformats.org/drawingml/2006/table">
            <a:tbl>
              <a:tblPr/>
              <a:tblGrid>
                <a:gridCol w="438444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sockaddr_in6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510" name="CustomShape 4"/>
          <p:cNvSpPr/>
          <p:nvPr/>
        </p:nvSpPr>
        <p:spPr>
          <a:xfrm flipH="1" flipV="1">
            <a:off x="5034960" y="2289600"/>
            <a:ext cx="210960" cy="76932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511" name="CustomShape 5"/>
          <p:cNvSpPr/>
          <p:nvPr/>
        </p:nvSpPr>
        <p:spPr>
          <a:xfrm>
            <a:off x="3747960" y="1854720"/>
            <a:ext cx="304092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unsigned short sa_family</a:t>
            </a:r>
            <a:endParaRPr/>
          </a:p>
        </p:txBody>
      </p:sp>
      <p:sp>
        <p:nvSpPr>
          <p:cNvPr id="512" name="CustomShape 6"/>
          <p:cNvSpPr/>
          <p:nvPr/>
        </p:nvSpPr>
        <p:spPr>
          <a:xfrm flipV="1">
            <a:off x="7030440" y="1854360"/>
            <a:ext cx="429480" cy="1205280"/>
          </a:xfrm>
          <a:prstGeom prst="straightConnector1">
            <a:avLst/>
          </a:prstGeom>
          <a:noFill/>
          <a:ln w="76320">
            <a:solidFill>
              <a:srgbClr val="bfbfbf"/>
            </a:solidFill>
            <a:miter/>
            <a:tailEnd len="med" type="triangle" w="med"/>
          </a:ln>
        </p:spPr>
      </p:sp>
      <p:sp>
        <p:nvSpPr>
          <p:cNvPr id="513" name="CustomShape 7"/>
          <p:cNvSpPr/>
          <p:nvPr/>
        </p:nvSpPr>
        <p:spPr>
          <a:xfrm>
            <a:off x="6563520" y="1416600"/>
            <a:ext cx="2114280" cy="363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char sa_data[14]</a:t>
            </a:r>
            <a:endParaRPr/>
          </a:p>
        </p:txBody>
      </p:sp>
      <p:sp>
        <p:nvSpPr>
          <p:cNvPr id="514" name="CustomShape 8"/>
          <p:cNvSpPr/>
          <p:nvPr/>
        </p:nvSpPr>
        <p:spPr>
          <a:xfrm flipH="1">
            <a:off x="1828080" y="4373280"/>
            <a:ext cx="3417840" cy="70128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515" name="CustomShape 9"/>
          <p:cNvSpPr/>
          <p:nvPr/>
        </p:nvSpPr>
        <p:spPr>
          <a:xfrm>
            <a:off x="155520" y="5219640"/>
            <a:ext cx="259740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u_int16_t sin6_family</a:t>
            </a:r>
            <a:endParaRPr/>
          </a:p>
        </p:txBody>
      </p:sp>
      <p:sp>
        <p:nvSpPr>
          <p:cNvPr id="516" name="CustomShape 10"/>
          <p:cNvSpPr/>
          <p:nvPr/>
        </p:nvSpPr>
        <p:spPr>
          <a:xfrm flipH="1">
            <a:off x="2596680" y="4373280"/>
            <a:ext cx="3119760" cy="1589040"/>
          </a:xfrm>
          <a:prstGeom prst="straightConnector1">
            <a:avLst/>
          </a:prstGeom>
          <a:noFill/>
          <a:ln w="76320">
            <a:solidFill>
              <a:srgbClr val="ffc000"/>
            </a:solidFill>
            <a:miter/>
            <a:tailEnd len="med" type="triangle" w="med"/>
          </a:ln>
        </p:spPr>
      </p:sp>
      <p:sp>
        <p:nvSpPr>
          <p:cNvPr id="517" name="CustomShape 11"/>
          <p:cNvSpPr/>
          <p:nvPr/>
        </p:nvSpPr>
        <p:spPr>
          <a:xfrm>
            <a:off x="408600" y="5948640"/>
            <a:ext cx="2359800" cy="3639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u_int16_t sin6_port</a:t>
            </a:r>
            <a:endParaRPr/>
          </a:p>
        </p:txBody>
      </p:sp>
      <p:sp>
        <p:nvSpPr>
          <p:cNvPr id="518" name="CustomShape 12"/>
          <p:cNvSpPr/>
          <p:nvPr/>
        </p:nvSpPr>
        <p:spPr>
          <a:xfrm flipH="1">
            <a:off x="5819760" y="4373280"/>
            <a:ext cx="286920" cy="528840"/>
          </a:xfrm>
          <a:prstGeom prst="straightConnector1">
            <a:avLst/>
          </a:prstGeom>
          <a:noFill/>
          <a:ln w="76320">
            <a:solidFill>
              <a:srgbClr val="ffff00"/>
            </a:solidFill>
            <a:miter/>
            <a:tailEnd len="med" type="triangle" w="med"/>
          </a:ln>
        </p:spPr>
      </p:sp>
      <p:sp>
        <p:nvSpPr>
          <p:cNvPr id="519" name="CustomShape 13"/>
          <p:cNvSpPr/>
          <p:nvPr/>
        </p:nvSpPr>
        <p:spPr>
          <a:xfrm>
            <a:off x="4710240" y="5034960"/>
            <a:ext cx="2791080" cy="3639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u_int32_t sin6_flowinfo</a:t>
            </a:r>
            <a:endParaRPr/>
          </a:p>
        </p:txBody>
      </p:sp>
    </p:spTree>
  </p:cSld>
  <p:transition>
    <p:fade/>
  </p:transition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IPv6</a:t>
            </a:r>
            <a:endParaRPr/>
          </a:p>
        </p:txBody>
      </p:sp>
      <p:sp>
        <p:nvSpPr>
          <p:cNvPr id="521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826CAE7-028E-4908-8EA9-84B15A5C8012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522" name="Table 3"/>
          <p:cNvGraphicFramePr/>
          <p:nvPr/>
        </p:nvGraphicFramePr>
        <p:xfrm>
          <a:off x="503640" y="3198960"/>
          <a:ext cx="7886520" cy="1035360"/>
        </p:xfrm>
        <a:graphic>
          <a:graphicData uri="http://schemas.openxmlformats.org/drawingml/2006/table">
            <a:tbl>
              <a:tblPr/>
              <a:tblGrid>
                <a:gridCol w="438444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sockaddr_in6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523" name="CustomShape 4"/>
          <p:cNvSpPr/>
          <p:nvPr/>
        </p:nvSpPr>
        <p:spPr>
          <a:xfrm flipH="1" flipV="1">
            <a:off x="5034960" y="2289600"/>
            <a:ext cx="210960" cy="76932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524" name="CustomShape 5"/>
          <p:cNvSpPr/>
          <p:nvPr/>
        </p:nvSpPr>
        <p:spPr>
          <a:xfrm>
            <a:off x="3747960" y="1854720"/>
            <a:ext cx="304092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unsigned short sa_family</a:t>
            </a:r>
            <a:endParaRPr/>
          </a:p>
        </p:txBody>
      </p:sp>
      <p:sp>
        <p:nvSpPr>
          <p:cNvPr id="525" name="CustomShape 6"/>
          <p:cNvSpPr/>
          <p:nvPr/>
        </p:nvSpPr>
        <p:spPr>
          <a:xfrm flipV="1">
            <a:off x="7030440" y="1854360"/>
            <a:ext cx="429480" cy="1205280"/>
          </a:xfrm>
          <a:prstGeom prst="straightConnector1">
            <a:avLst/>
          </a:prstGeom>
          <a:noFill/>
          <a:ln w="76320">
            <a:solidFill>
              <a:srgbClr val="bfbfbf"/>
            </a:solidFill>
            <a:miter/>
            <a:tailEnd len="med" type="triangle" w="med"/>
          </a:ln>
        </p:spPr>
      </p:sp>
      <p:sp>
        <p:nvSpPr>
          <p:cNvPr id="526" name="CustomShape 7"/>
          <p:cNvSpPr/>
          <p:nvPr/>
        </p:nvSpPr>
        <p:spPr>
          <a:xfrm>
            <a:off x="6563520" y="1416600"/>
            <a:ext cx="2114280" cy="363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char sa_data[14]</a:t>
            </a:r>
            <a:endParaRPr/>
          </a:p>
        </p:txBody>
      </p:sp>
      <p:sp>
        <p:nvSpPr>
          <p:cNvPr id="527" name="CustomShape 8"/>
          <p:cNvSpPr/>
          <p:nvPr/>
        </p:nvSpPr>
        <p:spPr>
          <a:xfrm flipH="1">
            <a:off x="1828080" y="4373280"/>
            <a:ext cx="3417840" cy="70128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528" name="CustomShape 9"/>
          <p:cNvSpPr/>
          <p:nvPr/>
        </p:nvSpPr>
        <p:spPr>
          <a:xfrm>
            <a:off x="155520" y="5219640"/>
            <a:ext cx="259740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u_int16_t sin6_family</a:t>
            </a:r>
            <a:endParaRPr/>
          </a:p>
        </p:txBody>
      </p:sp>
      <p:sp>
        <p:nvSpPr>
          <p:cNvPr id="529" name="CustomShape 10"/>
          <p:cNvSpPr/>
          <p:nvPr/>
        </p:nvSpPr>
        <p:spPr>
          <a:xfrm flipH="1">
            <a:off x="2596680" y="4373280"/>
            <a:ext cx="3119760" cy="1589040"/>
          </a:xfrm>
          <a:prstGeom prst="straightConnector1">
            <a:avLst/>
          </a:prstGeom>
          <a:noFill/>
          <a:ln w="76320">
            <a:solidFill>
              <a:srgbClr val="ffc000"/>
            </a:solidFill>
            <a:miter/>
            <a:tailEnd len="med" type="triangle" w="med"/>
          </a:ln>
        </p:spPr>
      </p:sp>
      <p:sp>
        <p:nvSpPr>
          <p:cNvPr id="530" name="CustomShape 11"/>
          <p:cNvSpPr/>
          <p:nvPr/>
        </p:nvSpPr>
        <p:spPr>
          <a:xfrm>
            <a:off x="408600" y="5948640"/>
            <a:ext cx="2359800" cy="3639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u_int16_t sin6_port</a:t>
            </a:r>
            <a:endParaRPr/>
          </a:p>
        </p:txBody>
      </p:sp>
      <p:sp>
        <p:nvSpPr>
          <p:cNvPr id="531" name="CustomShape 12"/>
          <p:cNvSpPr/>
          <p:nvPr/>
        </p:nvSpPr>
        <p:spPr>
          <a:xfrm flipH="1">
            <a:off x="5819760" y="4373280"/>
            <a:ext cx="286920" cy="528840"/>
          </a:xfrm>
          <a:prstGeom prst="straightConnector1">
            <a:avLst/>
          </a:prstGeom>
          <a:noFill/>
          <a:ln w="76320">
            <a:solidFill>
              <a:srgbClr val="ffff00"/>
            </a:solidFill>
            <a:miter/>
            <a:tailEnd len="med" type="triangle" w="med"/>
          </a:ln>
        </p:spPr>
      </p:sp>
      <p:sp>
        <p:nvSpPr>
          <p:cNvPr id="532" name="CustomShape 13"/>
          <p:cNvSpPr/>
          <p:nvPr/>
        </p:nvSpPr>
        <p:spPr>
          <a:xfrm>
            <a:off x="4710240" y="5034960"/>
            <a:ext cx="2791080" cy="3639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u_int32_t sin6_flowinfo</a:t>
            </a:r>
            <a:endParaRPr/>
          </a:p>
        </p:txBody>
      </p:sp>
      <p:sp>
        <p:nvSpPr>
          <p:cNvPr id="533" name="Line 14"/>
          <p:cNvSpPr/>
          <p:nvPr/>
        </p:nvSpPr>
        <p:spPr>
          <a:xfrm flipV="1">
            <a:off x="6771600" y="3723840"/>
            <a:ext cx="1789200" cy="64908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</p:sp>
      <p:sp>
        <p:nvSpPr>
          <p:cNvPr id="534" name="Line 15"/>
          <p:cNvSpPr/>
          <p:nvPr/>
        </p:nvSpPr>
        <p:spPr>
          <a:xfrm>
            <a:off x="6771600" y="3591000"/>
            <a:ext cx="1895040" cy="7819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</p:sp>
    </p:spTree>
  </p:cSld>
  <p:transition>
    <p:fade/>
  </p:transition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IPv6</a:t>
            </a:r>
            <a:endParaRPr/>
          </a:p>
        </p:txBody>
      </p:sp>
      <p:sp>
        <p:nvSpPr>
          <p:cNvPr id="536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5ADB971-8267-4F03-A11E-6D18F38BE08A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537" name="Table 3"/>
          <p:cNvGraphicFramePr/>
          <p:nvPr/>
        </p:nvGraphicFramePr>
        <p:xfrm>
          <a:off x="503640" y="3198960"/>
          <a:ext cx="7886520" cy="1035360"/>
        </p:xfrm>
        <a:graphic>
          <a:graphicData uri="http://schemas.openxmlformats.org/drawingml/2006/table">
            <a:tbl>
              <a:tblPr/>
              <a:tblGrid>
                <a:gridCol w="438444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sockaddr_in6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538" name="CustomShape 4"/>
          <p:cNvSpPr/>
          <p:nvPr/>
        </p:nvSpPr>
        <p:spPr>
          <a:xfrm flipH="1" flipV="1">
            <a:off x="5034960" y="2289600"/>
            <a:ext cx="210960" cy="76932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539" name="CustomShape 5"/>
          <p:cNvSpPr/>
          <p:nvPr/>
        </p:nvSpPr>
        <p:spPr>
          <a:xfrm>
            <a:off x="3747960" y="1854720"/>
            <a:ext cx="304092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unsigned short sa_family</a:t>
            </a:r>
            <a:endParaRPr/>
          </a:p>
        </p:txBody>
      </p:sp>
      <p:sp>
        <p:nvSpPr>
          <p:cNvPr id="540" name="CustomShape 6"/>
          <p:cNvSpPr/>
          <p:nvPr/>
        </p:nvSpPr>
        <p:spPr>
          <a:xfrm flipV="1">
            <a:off x="7030440" y="1854360"/>
            <a:ext cx="429480" cy="1205280"/>
          </a:xfrm>
          <a:prstGeom prst="straightConnector1">
            <a:avLst/>
          </a:prstGeom>
          <a:noFill/>
          <a:ln w="76320">
            <a:solidFill>
              <a:srgbClr val="bfbfbf"/>
            </a:solidFill>
            <a:miter/>
            <a:tailEnd len="med" type="triangle" w="med"/>
          </a:ln>
        </p:spPr>
      </p:sp>
      <p:sp>
        <p:nvSpPr>
          <p:cNvPr id="541" name="CustomShape 7"/>
          <p:cNvSpPr/>
          <p:nvPr/>
        </p:nvSpPr>
        <p:spPr>
          <a:xfrm>
            <a:off x="6563520" y="1416600"/>
            <a:ext cx="2114280" cy="363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char sa_data[14]</a:t>
            </a:r>
            <a:endParaRPr/>
          </a:p>
        </p:txBody>
      </p:sp>
      <p:sp>
        <p:nvSpPr>
          <p:cNvPr id="542" name="CustomShape 8"/>
          <p:cNvSpPr/>
          <p:nvPr/>
        </p:nvSpPr>
        <p:spPr>
          <a:xfrm flipH="1">
            <a:off x="1828080" y="4373280"/>
            <a:ext cx="3417840" cy="70128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543" name="CustomShape 9"/>
          <p:cNvSpPr/>
          <p:nvPr/>
        </p:nvSpPr>
        <p:spPr>
          <a:xfrm>
            <a:off x="155520" y="5219640"/>
            <a:ext cx="259740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u_int16_t sin6_family</a:t>
            </a:r>
            <a:endParaRPr/>
          </a:p>
        </p:txBody>
      </p:sp>
      <p:sp>
        <p:nvSpPr>
          <p:cNvPr id="544" name="CustomShape 10"/>
          <p:cNvSpPr/>
          <p:nvPr/>
        </p:nvSpPr>
        <p:spPr>
          <a:xfrm flipH="1">
            <a:off x="2596680" y="4373280"/>
            <a:ext cx="3119760" cy="1589040"/>
          </a:xfrm>
          <a:prstGeom prst="straightConnector1">
            <a:avLst/>
          </a:prstGeom>
          <a:noFill/>
          <a:ln w="76320">
            <a:solidFill>
              <a:srgbClr val="ffc000"/>
            </a:solidFill>
            <a:miter/>
            <a:tailEnd len="med" type="triangle" w="med"/>
          </a:ln>
        </p:spPr>
      </p:sp>
      <p:sp>
        <p:nvSpPr>
          <p:cNvPr id="545" name="CustomShape 11"/>
          <p:cNvSpPr/>
          <p:nvPr/>
        </p:nvSpPr>
        <p:spPr>
          <a:xfrm>
            <a:off x="408600" y="5948640"/>
            <a:ext cx="2359800" cy="3639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u_int16_t sin6_port</a:t>
            </a:r>
            <a:endParaRPr/>
          </a:p>
        </p:txBody>
      </p:sp>
      <p:sp>
        <p:nvSpPr>
          <p:cNvPr id="546" name="CustomShape 12"/>
          <p:cNvSpPr/>
          <p:nvPr/>
        </p:nvSpPr>
        <p:spPr>
          <a:xfrm flipH="1">
            <a:off x="5819760" y="4373280"/>
            <a:ext cx="286920" cy="528840"/>
          </a:xfrm>
          <a:prstGeom prst="straightConnector1">
            <a:avLst/>
          </a:prstGeom>
          <a:noFill/>
          <a:ln w="76320">
            <a:solidFill>
              <a:srgbClr val="ffff00"/>
            </a:solidFill>
            <a:miter/>
            <a:tailEnd len="med" type="triangle" w="med"/>
          </a:ln>
        </p:spPr>
      </p:sp>
      <p:sp>
        <p:nvSpPr>
          <p:cNvPr id="547" name="CustomShape 13"/>
          <p:cNvSpPr/>
          <p:nvPr/>
        </p:nvSpPr>
        <p:spPr>
          <a:xfrm>
            <a:off x="4710240" y="5034960"/>
            <a:ext cx="2791080" cy="3639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u_int32_t sin6_flowinfo</a:t>
            </a:r>
            <a:endParaRPr/>
          </a:p>
        </p:txBody>
      </p:sp>
      <p:sp>
        <p:nvSpPr>
          <p:cNvPr id="548" name="Line 14"/>
          <p:cNvSpPr/>
          <p:nvPr/>
        </p:nvSpPr>
        <p:spPr>
          <a:xfrm flipV="1">
            <a:off x="6771600" y="3723840"/>
            <a:ext cx="1789200" cy="64908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</p:sp>
      <p:sp>
        <p:nvSpPr>
          <p:cNvPr id="549" name="Line 15"/>
          <p:cNvSpPr/>
          <p:nvPr/>
        </p:nvSpPr>
        <p:spPr>
          <a:xfrm>
            <a:off x="6771600" y="3591000"/>
            <a:ext cx="1895040" cy="7819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</p:sp>
      <p:graphicFrame>
        <p:nvGraphicFramePr>
          <p:cNvPr id="550" name="Table 16"/>
          <p:cNvGraphicFramePr/>
          <p:nvPr/>
        </p:nvGraphicFramePr>
        <p:xfrm>
          <a:off x="4280040" y="5560920"/>
          <a:ext cx="4164480" cy="36972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551" name="CustomShape 17"/>
          <p:cNvSpPr/>
          <p:nvPr/>
        </p:nvSpPr>
        <p:spPr>
          <a:xfrm>
            <a:off x="7088760" y="4505760"/>
            <a:ext cx="1154160" cy="1788120"/>
          </a:xfrm>
          <a:prstGeom prst="arc">
            <a:avLst>
              <a:gd name="adj1" fmla="val 16200000"/>
              <a:gd name="adj2" fmla="val 0"/>
            </a:avLst>
          </a:prstGeom>
          <a:noFill/>
          <a:ln w="76320">
            <a:solidFill>
              <a:srgbClr val="ff0000"/>
            </a:solidFill>
            <a:miter/>
            <a:tailEnd len="med" type="arrow" w="med"/>
          </a:ln>
        </p:spPr>
      </p:sp>
    </p:spTree>
  </p:cSld>
  <p:transition>
    <p:fade/>
  </p:transition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IPv6</a:t>
            </a:r>
            <a:endParaRPr/>
          </a:p>
        </p:txBody>
      </p:sp>
      <p:sp>
        <p:nvSpPr>
          <p:cNvPr id="553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CC4E83E-CE34-41B7-9D01-F2E25E65B05B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554" name="Table 3"/>
          <p:cNvGraphicFramePr/>
          <p:nvPr/>
        </p:nvGraphicFramePr>
        <p:xfrm>
          <a:off x="503640" y="3198960"/>
          <a:ext cx="7886520" cy="1035360"/>
        </p:xfrm>
        <a:graphic>
          <a:graphicData uri="http://schemas.openxmlformats.org/drawingml/2006/table">
            <a:tbl>
              <a:tblPr/>
              <a:tblGrid>
                <a:gridCol w="438444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sockaddr_in6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555" name="CustomShape 4"/>
          <p:cNvSpPr/>
          <p:nvPr/>
        </p:nvSpPr>
        <p:spPr>
          <a:xfrm flipH="1" flipV="1">
            <a:off x="5034960" y="2289600"/>
            <a:ext cx="210960" cy="76932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556" name="CustomShape 5"/>
          <p:cNvSpPr/>
          <p:nvPr/>
        </p:nvSpPr>
        <p:spPr>
          <a:xfrm>
            <a:off x="3747960" y="1854720"/>
            <a:ext cx="304092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unsigned short sa_family</a:t>
            </a:r>
            <a:endParaRPr/>
          </a:p>
        </p:txBody>
      </p:sp>
      <p:sp>
        <p:nvSpPr>
          <p:cNvPr id="557" name="CustomShape 6"/>
          <p:cNvSpPr/>
          <p:nvPr/>
        </p:nvSpPr>
        <p:spPr>
          <a:xfrm flipV="1">
            <a:off x="7030440" y="1854360"/>
            <a:ext cx="429480" cy="1205280"/>
          </a:xfrm>
          <a:prstGeom prst="straightConnector1">
            <a:avLst/>
          </a:prstGeom>
          <a:noFill/>
          <a:ln w="76320">
            <a:solidFill>
              <a:srgbClr val="bfbfbf"/>
            </a:solidFill>
            <a:miter/>
            <a:tailEnd len="med" type="triangle" w="med"/>
          </a:ln>
        </p:spPr>
      </p:sp>
      <p:sp>
        <p:nvSpPr>
          <p:cNvPr id="558" name="CustomShape 7"/>
          <p:cNvSpPr/>
          <p:nvPr/>
        </p:nvSpPr>
        <p:spPr>
          <a:xfrm>
            <a:off x="6563520" y="1416600"/>
            <a:ext cx="2114280" cy="363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char sa_data[14]</a:t>
            </a:r>
            <a:endParaRPr/>
          </a:p>
        </p:txBody>
      </p:sp>
      <p:sp>
        <p:nvSpPr>
          <p:cNvPr id="559" name="CustomShape 8"/>
          <p:cNvSpPr/>
          <p:nvPr/>
        </p:nvSpPr>
        <p:spPr>
          <a:xfrm flipH="1">
            <a:off x="1828080" y="4373280"/>
            <a:ext cx="3417840" cy="70128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560" name="CustomShape 9"/>
          <p:cNvSpPr/>
          <p:nvPr/>
        </p:nvSpPr>
        <p:spPr>
          <a:xfrm>
            <a:off x="155520" y="5219640"/>
            <a:ext cx="259740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u_int16_t sin6_family</a:t>
            </a:r>
            <a:endParaRPr/>
          </a:p>
        </p:txBody>
      </p:sp>
      <p:sp>
        <p:nvSpPr>
          <p:cNvPr id="561" name="CustomShape 10"/>
          <p:cNvSpPr/>
          <p:nvPr/>
        </p:nvSpPr>
        <p:spPr>
          <a:xfrm flipH="1">
            <a:off x="2596680" y="4373280"/>
            <a:ext cx="3119760" cy="1589040"/>
          </a:xfrm>
          <a:prstGeom prst="straightConnector1">
            <a:avLst/>
          </a:prstGeom>
          <a:noFill/>
          <a:ln w="76320">
            <a:solidFill>
              <a:srgbClr val="ffc000"/>
            </a:solidFill>
            <a:miter/>
            <a:tailEnd len="med" type="triangle" w="med"/>
          </a:ln>
        </p:spPr>
      </p:sp>
      <p:sp>
        <p:nvSpPr>
          <p:cNvPr id="562" name="CustomShape 11"/>
          <p:cNvSpPr/>
          <p:nvPr/>
        </p:nvSpPr>
        <p:spPr>
          <a:xfrm>
            <a:off x="408600" y="5948640"/>
            <a:ext cx="2359800" cy="3639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u_int16_t sin6_port</a:t>
            </a:r>
            <a:endParaRPr/>
          </a:p>
        </p:txBody>
      </p:sp>
      <p:sp>
        <p:nvSpPr>
          <p:cNvPr id="563" name="CustomShape 12"/>
          <p:cNvSpPr/>
          <p:nvPr/>
        </p:nvSpPr>
        <p:spPr>
          <a:xfrm flipH="1">
            <a:off x="5819760" y="4373280"/>
            <a:ext cx="286920" cy="528840"/>
          </a:xfrm>
          <a:prstGeom prst="straightConnector1">
            <a:avLst/>
          </a:prstGeom>
          <a:noFill/>
          <a:ln w="76320">
            <a:solidFill>
              <a:srgbClr val="ffff00"/>
            </a:solidFill>
            <a:miter/>
            <a:tailEnd len="med" type="triangle" w="med"/>
          </a:ln>
        </p:spPr>
      </p:sp>
      <p:sp>
        <p:nvSpPr>
          <p:cNvPr id="564" name="CustomShape 13"/>
          <p:cNvSpPr/>
          <p:nvPr/>
        </p:nvSpPr>
        <p:spPr>
          <a:xfrm>
            <a:off x="4710240" y="5034960"/>
            <a:ext cx="2791080" cy="3639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u_int32_t sin6_flowinfo</a:t>
            </a:r>
            <a:endParaRPr/>
          </a:p>
        </p:txBody>
      </p:sp>
      <p:sp>
        <p:nvSpPr>
          <p:cNvPr id="565" name="Line 14"/>
          <p:cNvSpPr/>
          <p:nvPr/>
        </p:nvSpPr>
        <p:spPr>
          <a:xfrm flipV="1">
            <a:off x="6771600" y="3723840"/>
            <a:ext cx="1789200" cy="64908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</p:sp>
      <p:sp>
        <p:nvSpPr>
          <p:cNvPr id="566" name="Line 15"/>
          <p:cNvSpPr/>
          <p:nvPr/>
        </p:nvSpPr>
        <p:spPr>
          <a:xfrm>
            <a:off x="6771600" y="3591000"/>
            <a:ext cx="1895040" cy="7819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</p:sp>
      <p:graphicFrame>
        <p:nvGraphicFramePr>
          <p:cNvPr id="567" name="Table 16"/>
          <p:cNvGraphicFramePr/>
          <p:nvPr/>
        </p:nvGraphicFramePr>
        <p:xfrm>
          <a:off x="4280040" y="5560920"/>
          <a:ext cx="4164480" cy="36972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568" name="CustomShape 17"/>
          <p:cNvSpPr/>
          <p:nvPr/>
        </p:nvSpPr>
        <p:spPr>
          <a:xfrm>
            <a:off x="7088760" y="4505760"/>
            <a:ext cx="1154160" cy="1788120"/>
          </a:xfrm>
          <a:prstGeom prst="arc">
            <a:avLst>
              <a:gd name="adj1" fmla="val 16200000"/>
              <a:gd name="adj2" fmla="val 0"/>
            </a:avLst>
          </a:prstGeom>
          <a:noFill/>
          <a:ln w="76320">
            <a:solidFill>
              <a:srgbClr val="ff0000"/>
            </a:solidFill>
            <a:miter/>
            <a:tailEnd len="med" type="arrow" w="med"/>
          </a:ln>
        </p:spPr>
      </p:sp>
      <p:sp>
        <p:nvSpPr>
          <p:cNvPr id="569" name="CustomShape 18"/>
          <p:cNvSpPr/>
          <p:nvPr/>
        </p:nvSpPr>
        <p:spPr>
          <a:xfrm>
            <a:off x="2350080" y="6018120"/>
            <a:ext cx="6939360" cy="36396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struct in6_addr sin6_addr = {unsigned char s6_addr[16]; }</a:t>
            </a:r>
            <a:endParaRPr/>
          </a:p>
        </p:txBody>
      </p:sp>
      <p:sp>
        <p:nvSpPr>
          <p:cNvPr id="570" name="CustomShape 19"/>
          <p:cNvSpPr/>
          <p:nvPr/>
        </p:nvSpPr>
        <p:spPr>
          <a:xfrm flipH="1">
            <a:off x="3415320" y="5738040"/>
            <a:ext cx="740880" cy="192600"/>
          </a:xfrm>
          <a:prstGeom prst="straightConnector1">
            <a:avLst/>
          </a:prstGeom>
          <a:noFill/>
          <a:ln w="76320">
            <a:solidFill>
              <a:srgbClr val="92d050"/>
            </a:solidFill>
            <a:miter/>
            <a:tailEnd len="med" type="triangle" w="med"/>
          </a:ln>
        </p:spPr>
      </p:sp>
    </p:spTree>
  </p:cSld>
  <p:transition>
    <p:fade/>
  </p:transition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IPv6</a:t>
            </a:r>
            <a:endParaRPr/>
          </a:p>
        </p:txBody>
      </p:sp>
      <p:sp>
        <p:nvSpPr>
          <p:cNvPr id="572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D246B01-685B-4644-ABEE-4745E962E29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573" name="Table 3"/>
          <p:cNvGraphicFramePr/>
          <p:nvPr/>
        </p:nvGraphicFramePr>
        <p:xfrm>
          <a:off x="503640" y="3198960"/>
          <a:ext cx="7886520" cy="1035360"/>
        </p:xfrm>
        <a:graphic>
          <a:graphicData uri="http://schemas.openxmlformats.org/drawingml/2006/table">
            <a:tbl>
              <a:tblPr/>
              <a:tblGrid>
                <a:gridCol w="438444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sockaddr_in6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574" name="CustomShape 4"/>
          <p:cNvSpPr/>
          <p:nvPr/>
        </p:nvSpPr>
        <p:spPr>
          <a:xfrm flipH="1" flipV="1">
            <a:off x="5034960" y="2289600"/>
            <a:ext cx="210960" cy="76932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575" name="CustomShape 5"/>
          <p:cNvSpPr/>
          <p:nvPr/>
        </p:nvSpPr>
        <p:spPr>
          <a:xfrm>
            <a:off x="3747960" y="1854720"/>
            <a:ext cx="304092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unsigned short sa_family</a:t>
            </a:r>
            <a:endParaRPr/>
          </a:p>
        </p:txBody>
      </p:sp>
      <p:sp>
        <p:nvSpPr>
          <p:cNvPr id="576" name="CustomShape 6"/>
          <p:cNvSpPr/>
          <p:nvPr/>
        </p:nvSpPr>
        <p:spPr>
          <a:xfrm flipV="1">
            <a:off x="7030440" y="1854360"/>
            <a:ext cx="429480" cy="1205280"/>
          </a:xfrm>
          <a:prstGeom prst="straightConnector1">
            <a:avLst/>
          </a:prstGeom>
          <a:noFill/>
          <a:ln w="76320">
            <a:solidFill>
              <a:srgbClr val="bfbfbf"/>
            </a:solidFill>
            <a:miter/>
            <a:tailEnd len="med" type="triangle" w="med"/>
          </a:ln>
        </p:spPr>
      </p:sp>
      <p:sp>
        <p:nvSpPr>
          <p:cNvPr id="577" name="CustomShape 7"/>
          <p:cNvSpPr/>
          <p:nvPr/>
        </p:nvSpPr>
        <p:spPr>
          <a:xfrm>
            <a:off x="6563520" y="1416600"/>
            <a:ext cx="2114280" cy="363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char sa_data[14]</a:t>
            </a:r>
            <a:endParaRPr/>
          </a:p>
        </p:txBody>
      </p:sp>
      <p:sp>
        <p:nvSpPr>
          <p:cNvPr id="578" name="CustomShape 8"/>
          <p:cNvSpPr/>
          <p:nvPr/>
        </p:nvSpPr>
        <p:spPr>
          <a:xfrm flipH="1">
            <a:off x="1828080" y="4373280"/>
            <a:ext cx="3417840" cy="70128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579" name="CustomShape 9"/>
          <p:cNvSpPr/>
          <p:nvPr/>
        </p:nvSpPr>
        <p:spPr>
          <a:xfrm>
            <a:off x="155520" y="5219640"/>
            <a:ext cx="259740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u_int16_t sin6_family</a:t>
            </a:r>
            <a:endParaRPr/>
          </a:p>
        </p:txBody>
      </p:sp>
      <p:sp>
        <p:nvSpPr>
          <p:cNvPr id="580" name="CustomShape 10"/>
          <p:cNvSpPr/>
          <p:nvPr/>
        </p:nvSpPr>
        <p:spPr>
          <a:xfrm flipH="1">
            <a:off x="2596680" y="4373280"/>
            <a:ext cx="3119760" cy="1589040"/>
          </a:xfrm>
          <a:prstGeom prst="straightConnector1">
            <a:avLst/>
          </a:prstGeom>
          <a:noFill/>
          <a:ln w="76320">
            <a:solidFill>
              <a:srgbClr val="ffc000"/>
            </a:solidFill>
            <a:miter/>
            <a:tailEnd len="med" type="triangle" w="med"/>
          </a:ln>
        </p:spPr>
      </p:sp>
      <p:sp>
        <p:nvSpPr>
          <p:cNvPr id="581" name="CustomShape 11"/>
          <p:cNvSpPr/>
          <p:nvPr/>
        </p:nvSpPr>
        <p:spPr>
          <a:xfrm>
            <a:off x="408600" y="5948640"/>
            <a:ext cx="2359800" cy="3639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u_int16_t sin6_port</a:t>
            </a:r>
            <a:endParaRPr/>
          </a:p>
        </p:txBody>
      </p:sp>
      <p:sp>
        <p:nvSpPr>
          <p:cNvPr id="582" name="CustomShape 12"/>
          <p:cNvSpPr/>
          <p:nvPr/>
        </p:nvSpPr>
        <p:spPr>
          <a:xfrm flipH="1">
            <a:off x="5819760" y="4373280"/>
            <a:ext cx="286920" cy="528840"/>
          </a:xfrm>
          <a:prstGeom prst="straightConnector1">
            <a:avLst/>
          </a:prstGeom>
          <a:noFill/>
          <a:ln w="76320">
            <a:solidFill>
              <a:srgbClr val="ffff00"/>
            </a:solidFill>
            <a:miter/>
            <a:tailEnd len="med" type="triangle" w="med"/>
          </a:ln>
        </p:spPr>
      </p:sp>
      <p:sp>
        <p:nvSpPr>
          <p:cNvPr id="583" name="CustomShape 13"/>
          <p:cNvSpPr/>
          <p:nvPr/>
        </p:nvSpPr>
        <p:spPr>
          <a:xfrm>
            <a:off x="4710240" y="5034960"/>
            <a:ext cx="2791080" cy="3639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u_int32_t sin6_flowinfo</a:t>
            </a:r>
            <a:endParaRPr/>
          </a:p>
        </p:txBody>
      </p:sp>
      <p:sp>
        <p:nvSpPr>
          <p:cNvPr id="584" name="Line 14"/>
          <p:cNvSpPr/>
          <p:nvPr/>
        </p:nvSpPr>
        <p:spPr>
          <a:xfrm flipV="1">
            <a:off x="6771600" y="3723840"/>
            <a:ext cx="1789200" cy="64908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</p:sp>
      <p:sp>
        <p:nvSpPr>
          <p:cNvPr id="585" name="Line 15"/>
          <p:cNvSpPr/>
          <p:nvPr/>
        </p:nvSpPr>
        <p:spPr>
          <a:xfrm>
            <a:off x="6771600" y="3591000"/>
            <a:ext cx="1895040" cy="7819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</p:sp>
      <p:graphicFrame>
        <p:nvGraphicFramePr>
          <p:cNvPr id="586" name="Table 16"/>
          <p:cNvGraphicFramePr/>
          <p:nvPr/>
        </p:nvGraphicFramePr>
        <p:xfrm>
          <a:off x="4280040" y="5560920"/>
          <a:ext cx="4164480" cy="36972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587" name="CustomShape 17"/>
          <p:cNvSpPr/>
          <p:nvPr/>
        </p:nvSpPr>
        <p:spPr>
          <a:xfrm>
            <a:off x="7088760" y="4505760"/>
            <a:ext cx="1154160" cy="1788120"/>
          </a:xfrm>
          <a:prstGeom prst="arc">
            <a:avLst>
              <a:gd name="adj1" fmla="val 16200000"/>
              <a:gd name="adj2" fmla="val 0"/>
            </a:avLst>
          </a:prstGeom>
          <a:noFill/>
          <a:ln w="76320">
            <a:solidFill>
              <a:srgbClr val="ff0000"/>
            </a:solidFill>
            <a:miter/>
            <a:tailEnd len="med" type="arrow" w="med"/>
          </a:ln>
        </p:spPr>
      </p:sp>
      <p:sp>
        <p:nvSpPr>
          <p:cNvPr id="588" name="CustomShape 18"/>
          <p:cNvSpPr/>
          <p:nvPr/>
        </p:nvSpPr>
        <p:spPr>
          <a:xfrm>
            <a:off x="2350080" y="6018120"/>
            <a:ext cx="6939360" cy="36396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struct in6_addr sin6_addr = {unsigned char s6_addr[16]; }</a:t>
            </a:r>
            <a:endParaRPr/>
          </a:p>
        </p:txBody>
      </p:sp>
      <p:sp>
        <p:nvSpPr>
          <p:cNvPr id="589" name="CustomShape 19"/>
          <p:cNvSpPr/>
          <p:nvPr/>
        </p:nvSpPr>
        <p:spPr>
          <a:xfrm>
            <a:off x="5627880" y="1270080"/>
            <a:ext cx="3407400" cy="4467240"/>
          </a:xfrm>
          <a:prstGeom prst="rect">
            <a:avLst/>
          </a:prstGeom>
          <a:noFill/>
          <a:ln w="76320">
            <a:solidFill>
              <a:srgbClr val="00b050"/>
            </a:solidFill>
            <a:miter/>
            <a:tailEnd len="med" type="arrow" w="med"/>
          </a:ln>
        </p:spPr>
      </p:sp>
      <p:sp>
        <p:nvSpPr>
          <p:cNvPr id="590" name="CustomShape 20"/>
          <p:cNvSpPr/>
          <p:nvPr/>
        </p:nvSpPr>
        <p:spPr>
          <a:xfrm>
            <a:off x="2823120" y="1320840"/>
            <a:ext cx="2882520" cy="3639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u_int32_t sin6_scope_id</a:t>
            </a:r>
            <a:endParaRPr/>
          </a:p>
        </p:txBody>
      </p:sp>
      <p:sp>
        <p:nvSpPr>
          <p:cNvPr id="591" name="CustomShape 21"/>
          <p:cNvSpPr/>
          <p:nvPr/>
        </p:nvSpPr>
        <p:spPr>
          <a:xfrm flipH="1">
            <a:off x="3415320" y="5738040"/>
            <a:ext cx="740880" cy="192600"/>
          </a:xfrm>
          <a:prstGeom prst="straightConnector1">
            <a:avLst/>
          </a:prstGeom>
          <a:noFill/>
          <a:ln w="76320">
            <a:solidFill>
              <a:srgbClr val="92d050"/>
            </a:solidFill>
            <a:miter/>
            <a:tailEnd len="med" type="triangle" w="med"/>
          </a:ln>
        </p:spPr>
      </p:sp>
      <p:sp>
        <p:nvSpPr>
          <p:cNvPr id="592" name="CustomShape 22"/>
          <p:cNvSpPr/>
          <p:nvPr/>
        </p:nvSpPr>
        <p:spPr>
          <a:xfrm>
            <a:off x="9158400" y="5557320"/>
            <a:ext cx="183600" cy="36828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1F9779F-F373-495B-9FEB-64787CD1835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84" name="CustomShape 3"/>
          <p:cNvSpPr/>
          <p:nvPr/>
        </p:nvSpPr>
        <p:spPr>
          <a:xfrm>
            <a:off x="331200" y="1673280"/>
            <a:ext cx="8536680" cy="455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elveticaCyr"/>
              </a:rPr>
              <a:t>int s = socket(AF_INET, SOCK_STREAM, IPPROTO_TCP);</a:t>
            </a:r>
            <a:endParaRPr/>
          </a:p>
        </p:txBody>
      </p:sp>
      <p:sp>
        <p:nvSpPr>
          <p:cNvPr id="285" name="CustomShape 4"/>
          <p:cNvSpPr/>
          <p:nvPr/>
        </p:nvSpPr>
        <p:spPr>
          <a:xfrm>
            <a:off x="2358360" y="1517040"/>
            <a:ext cx="1310760" cy="807480"/>
          </a:xfrm>
          <a:prstGeom prst="ellipse">
            <a:avLst/>
          </a:prstGeom>
          <a:noFill/>
          <a:ln w="76320">
            <a:solidFill>
              <a:srgbClr val="ff0000"/>
            </a:solidFill>
            <a:miter/>
          </a:ln>
        </p:spPr>
      </p:sp>
      <p:sp>
        <p:nvSpPr>
          <p:cNvPr id="286" name="CustomShape 5"/>
          <p:cNvSpPr/>
          <p:nvPr/>
        </p:nvSpPr>
        <p:spPr>
          <a:xfrm>
            <a:off x="429480" y="3133440"/>
            <a:ext cx="202752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HelveticaCyr"/>
              </a:rPr>
              <a:t>AF_INET</a:t>
            </a:r>
            <a:endParaRPr/>
          </a:p>
        </p:txBody>
      </p:sp>
      <p:sp>
        <p:nvSpPr>
          <p:cNvPr id="287" name="CustomShape 6"/>
          <p:cNvSpPr/>
          <p:nvPr/>
        </p:nvSpPr>
        <p:spPr>
          <a:xfrm>
            <a:off x="2644560" y="3777840"/>
            <a:ext cx="210816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HelveticaCyr"/>
              </a:rPr>
              <a:t>AF_UNIX</a:t>
            </a:r>
            <a:endParaRPr/>
          </a:p>
        </p:txBody>
      </p:sp>
      <p:sp>
        <p:nvSpPr>
          <p:cNvPr id="288" name="CustomShape 7"/>
          <p:cNvSpPr/>
          <p:nvPr/>
        </p:nvSpPr>
        <p:spPr>
          <a:xfrm>
            <a:off x="4911840" y="3133440"/>
            <a:ext cx="231876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HelveticaCyr"/>
              </a:rPr>
              <a:t>AF_INET6</a:t>
            </a:r>
            <a:endParaRPr/>
          </a:p>
        </p:txBody>
      </p:sp>
      <p:sp>
        <p:nvSpPr>
          <p:cNvPr id="289" name="CustomShape 8"/>
          <p:cNvSpPr/>
          <p:nvPr/>
        </p:nvSpPr>
        <p:spPr>
          <a:xfrm flipH="1">
            <a:off x="1442880" y="2207160"/>
            <a:ext cx="1105920" cy="92520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90" name="CustomShape 9"/>
          <p:cNvSpPr/>
          <p:nvPr/>
        </p:nvSpPr>
        <p:spPr>
          <a:xfrm>
            <a:off x="3014640" y="2325240"/>
            <a:ext cx="683640" cy="145152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91" name="CustomShape 10"/>
          <p:cNvSpPr/>
          <p:nvPr/>
        </p:nvSpPr>
        <p:spPr>
          <a:xfrm>
            <a:off x="3478320" y="2207160"/>
            <a:ext cx="2592360" cy="92520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292" name="CustomShape 11"/>
          <p:cNvSpPr/>
          <p:nvPr/>
        </p:nvSpPr>
        <p:spPr>
          <a:xfrm>
            <a:off x="274320" y="4023360"/>
            <a:ext cx="7239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ip_v4</a:t>
            </a:r>
            <a:endParaRPr/>
          </a:p>
        </p:txBody>
      </p:sp>
      <p:sp>
        <p:nvSpPr>
          <p:cNvPr id="293" name="CustomShape 12"/>
          <p:cNvSpPr/>
          <p:nvPr/>
        </p:nvSpPr>
        <p:spPr>
          <a:xfrm>
            <a:off x="6492240" y="3840480"/>
            <a:ext cx="7239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ip_v6</a:t>
            </a:r>
            <a:endParaRPr/>
          </a:p>
        </p:txBody>
      </p:sp>
      <p:sp>
        <p:nvSpPr>
          <p:cNvPr id="294" name="CustomShape 13"/>
          <p:cNvSpPr/>
          <p:nvPr/>
        </p:nvSpPr>
        <p:spPr>
          <a:xfrm>
            <a:off x="3108960" y="4663440"/>
            <a:ext cx="5396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все</a:t>
            </a:r>
            <a:endParaRPr/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IPv6</a:t>
            </a:r>
            <a:endParaRPr/>
          </a:p>
        </p:txBody>
      </p:sp>
      <p:sp>
        <p:nvSpPr>
          <p:cNvPr id="594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Заполнение структуры sockaddr_in6</a:t>
            </a:r>
            <a:endParaRPr/>
          </a:p>
        </p:txBody>
      </p:sp>
      <p:sp>
        <p:nvSpPr>
          <p:cNvPr id="595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SockAddr.sin_addr.s_addr = inet_addr(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“178.63.66.215”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596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03029AD-4F5C-495D-8DD3-57B8923A5B5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IPv6</a:t>
            </a:r>
            <a:endParaRPr/>
          </a:p>
        </p:txBody>
      </p:sp>
      <p:sp>
        <p:nvSpPr>
          <p:cNvPr id="598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Заполнение структуры sockaddr_in6</a:t>
            </a:r>
            <a:endParaRPr/>
          </a:p>
        </p:txBody>
      </p:sp>
      <p:sp>
        <p:nvSpPr>
          <p:cNvPr id="599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SockAddr.sin_addr.s_addr = inet_addr(</a:t>
            </a:r>
            <a:r>
              <a:rPr b="1" lang="en-US" sz="1400">
                <a:solidFill>
                  <a:srgbClr val="23a881"/>
                </a:solidFill>
                <a:latin typeface="PT Mono"/>
                <a:ea typeface="PT Mono"/>
              </a:rPr>
              <a:t>“178.63.66.215”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inet_pton(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AF_INET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“178.63.66.215”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&amp;(SockAddr.sin_addr));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600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BC98297-3A19-4B88-B213-05D8E7518C3A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IPv6</a:t>
            </a:r>
            <a:endParaRPr/>
          </a:p>
        </p:txBody>
      </p:sp>
      <p:sp>
        <p:nvSpPr>
          <p:cNvPr id="602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Заполнение структуры sockaddr_in6</a:t>
            </a:r>
            <a:endParaRPr/>
          </a:p>
        </p:txBody>
      </p:sp>
      <p:sp>
        <p:nvSpPr>
          <p:cNvPr id="603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SockAddr.sin_addr.s_addr = inet_addr(</a:t>
            </a:r>
            <a:r>
              <a:rPr b="1" lang="en-US" sz="1400">
                <a:solidFill>
                  <a:srgbClr val="23a881"/>
                </a:solidFill>
                <a:latin typeface="PT Mono"/>
                <a:ea typeface="PT Mono"/>
              </a:rPr>
              <a:t>“178.63.66.215”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inet_pton(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AF_INET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“178.63.66.215”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&amp;(SockAddr.sin_addr));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inet_pton(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AF_INET6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“2001:db8:8714:3a90::12”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&amp;(SockAddr6.sin6_addr));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604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AD7F6DA-45A2-48C4-AF58-FB5CD10B0B77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IPv6</a:t>
            </a:r>
            <a:endParaRPr/>
          </a:p>
        </p:txBody>
      </p:sp>
      <p:sp>
        <p:nvSpPr>
          <p:cNvPr id="606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Заполнение структуры sockaddr_un</a:t>
            </a:r>
            <a:endParaRPr/>
          </a:p>
        </p:txBody>
      </p:sp>
      <p:sp>
        <p:nvSpPr>
          <p:cNvPr id="607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sockaddr_un addr;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memset(&amp;addr, 0, sizeof(addr));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addr.sun_family = 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AF_UNIX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strncpy(addr.sun_path, </a:t>
            </a:r>
            <a:r>
              <a:rPr b="1" lang="en-US" sz="1400">
                <a:solidFill>
                  <a:srgbClr val="f58020"/>
                </a:solidFill>
                <a:latin typeface="PT Mono"/>
                <a:ea typeface="PT Mono"/>
              </a:rPr>
              <a:t>“/tmp/server.sock”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	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sizeof(addr.sun_path)-1);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608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194BEA8-8420-4739-AE43-136C56A1209E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609" name="CustomShape 5"/>
          <p:cNvSpPr/>
          <p:nvPr/>
        </p:nvSpPr>
        <p:spPr>
          <a:xfrm>
            <a:off x="4583160" y="2834640"/>
            <a:ext cx="13597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Unix socket</a:t>
            </a:r>
            <a:endParaRPr/>
          </a:p>
        </p:txBody>
      </p:sp>
      <p:sp>
        <p:nvSpPr>
          <p:cNvPr id="610" name="CustomShape 6"/>
          <p:cNvSpPr/>
          <p:nvPr/>
        </p:nvSpPr>
        <p:spPr>
          <a:xfrm>
            <a:off x="6217920" y="3108960"/>
            <a:ext cx="16020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Путь к файлу</a:t>
            </a:r>
            <a:endParaRPr/>
          </a:p>
        </p:txBody>
      </p:sp>
      <p:sp>
        <p:nvSpPr>
          <p:cNvPr id="611" name="CustomShape 7"/>
          <p:cNvSpPr/>
          <p:nvPr/>
        </p:nvSpPr>
        <p:spPr>
          <a:xfrm>
            <a:off x="3931920" y="3931920"/>
            <a:ext cx="433764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Сокеты связаны не через номер порта </a:t>
            </a:r>
            <a:endParaRPr/>
          </a:p>
          <a:p>
            <a:r>
              <a:rPr lang="en-US">
                <a:latin typeface="Arial"/>
              </a:rPr>
              <a:t>А через файлик</a:t>
            </a:r>
            <a:endParaRPr/>
          </a:p>
        </p:txBody>
      </p:sp>
    </p:spTree>
  </p:cSld>
  <p:transition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UDS</a:t>
            </a:r>
            <a:endParaRPr/>
          </a:p>
        </p:txBody>
      </p:sp>
      <p:sp>
        <p:nvSpPr>
          <p:cNvPr id="613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9DEF125-AD0B-4C08-8906-0C2AE363996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614" name="Table 3"/>
          <p:cNvGraphicFramePr/>
          <p:nvPr/>
        </p:nvGraphicFramePr>
        <p:xfrm>
          <a:off x="503640" y="3198960"/>
          <a:ext cx="7886520" cy="1035360"/>
        </p:xfrm>
        <a:graphic>
          <a:graphicData uri="http://schemas.openxmlformats.org/drawingml/2006/table">
            <a:tbl>
              <a:tblPr/>
              <a:tblGrid>
                <a:gridCol w="438444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sockaddr_un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615" name="CustomShape 4"/>
          <p:cNvSpPr/>
          <p:nvPr/>
        </p:nvSpPr>
        <p:spPr>
          <a:xfrm flipH="1" flipV="1">
            <a:off x="5034960" y="2289600"/>
            <a:ext cx="210960" cy="76932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616" name="CustomShape 5"/>
          <p:cNvSpPr/>
          <p:nvPr/>
        </p:nvSpPr>
        <p:spPr>
          <a:xfrm>
            <a:off x="3747960" y="1854720"/>
            <a:ext cx="304092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unsigned short sa_family</a:t>
            </a:r>
            <a:endParaRPr/>
          </a:p>
        </p:txBody>
      </p:sp>
      <p:sp>
        <p:nvSpPr>
          <p:cNvPr id="617" name="CustomShape 6"/>
          <p:cNvSpPr/>
          <p:nvPr/>
        </p:nvSpPr>
        <p:spPr>
          <a:xfrm flipV="1">
            <a:off x="7030440" y="1854360"/>
            <a:ext cx="429480" cy="1205280"/>
          </a:xfrm>
          <a:prstGeom prst="straightConnector1">
            <a:avLst/>
          </a:prstGeom>
          <a:noFill/>
          <a:ln w="76320">
            <a:solidFill>
              <a:srgbClr val="bfbfbf"/>
            </a:solidFill>
            <a:miter/>
            <a:tailEnd len="med" type="triangle" w="med"/>
          </a:ln>
        </p:spPr>
      </p:sp>
      <p:sp>
        <p:nvSpPr>
          <p:cNvPr id="618" name="CustomShape 7"/>
          <p:cNvSpPr/>
          <p:nvPr/>
        </p:nvSpPr>
        <p:spPr>
          <a:xfrm>
            <a:off x="6563520" y="1416600"/>
            <a:ext cx="2114280" cy="363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char sa_data[14]</a:t>
            </a:r>
            <a:endParaRPr/>
          </a:p>
        </p:txBody>
      </p:sp>
    </p:spTree>
  </p:cSld>
  <p:transition>
    <p:fade/>
  </p:transition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UDS</a:t>
            </a:r>
            <a:endParaRPr/>
          </a:p>
        </p:txBody>
      </p:sp>
      <p:sp>
        <p:nvSpPr>
          <p:cNvPr id="620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F89051C-17F6-4BC4-BA3F-25715FB9EA3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621" name="Table 3"/>
          <p:cNvGraphicFramePr/>
          <p:nvPr/>
        </p:nvGraphicFramePr>
        <p:xfrm>
          <a:off x="503640" y="3198960"/>
          <a:ext cx="7886520" cy="1035360"/>
        </p:xfrm>
        <a:graphic>
          <a:graphicData uri="http://schemas.openxmlformats.org/drawingml/2006/table">
            <a:tbl>
              <a:tblPr/>
              <a:tblGrid>
                <a:gridCol w="438444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sockaddr_un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622" name="CustomShape 4"/>
          <p:cNvSpPr/>
          <p:nvPr/>
        </p:nvSpPr>
        <p:spPr>
          <a:xfrm flipH="1" flipV="1">
            <a:off x="5034960" y="2289600"/>
            <a:ext cx="210960" cy="76932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623" name="CustomShape 5"/>
          <p:cNvSpPr/>
          <p:nvPr/>
        </p:nvSpPr>
        <p:spPr>
          <a:xfrm>
            <a:off x="3747960" y="1854720"/>
            <a:ext cx="304092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unsigned short sa_family</a:t>
            </a:r>
            <a:endParaRPr/>
          </a:p>
        </p:txBody>
      </p:sp>
      <p:sp>
        <p:nvSpPr>
          <p:cNvPr id="624" name="CustomShape 6"/>
          <p:cNvSpPr/>
          <p:nvPr/>
        </p:nvSpPr>
        <p:spPr>
          <a:xfrm flipV="1">
            <a:off x="7030440" y="1854360"/>
            <a:ext cx="429480" cy="1205280"/>
          </a:xfrm>
          <a:prstGeom prst="straightConnector1">
            <a:avLst/>
          </a:prstGeom>
          <a:noFill/>
          <a:ln w="76320">
            <a:solidFill>
              <a:srgbClr val="bfbfbf"/>
            </a:solidFill>
            <a:miter/>
            <a:tailEnd len="med" type="triangle" w="med"/>
          </a:ln>
        </p:spPr>
      </p:sp>
      <p:sp>
        <p:nvSpPr>
          <p:cNvPr id="625" name="CustomShape 7"/>
          <p:cNvSpPr/>
          <p:nvPr/>
        </p:nvSpPr>
        <p:spPr>
          <a:xfrm>
            <a:off x="6563520" y="1416600"/>
            <a:ext cx="2114280" cy="363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char sa_data[14]</a:t>
            </a:r>
            <a:endParaRPr/>
          </a:p>
        </p:txBody>
      </p:sp>
      <p:sp>
        <p:nvSpPr>
          <p:cNvPr id="626" name="CustomShape 8"/>
          <p:cNvSpPr/>
          <p:nvPr/>
        </p:nvSpPr>
        <p:spPr>
          <a:xfrm flipH="1">
            <a:off x="2543040" y="4446000"/>
            <a:ext cx="2702520" cy="84060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627" name="CustomShape 9"/>
          <p:cNvSpPr/>
          <p:nvPr/>
        </p:nvSpPr>
        <p:spPr>
          <a:xfrm>
            <a:off x="575280" y="5465880"/>
            <a:ext cx="276660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sa_family_t sun_family</a:t>
            </a:r>
            <a:endParaRPr/>
          </a:p>
        </p:txBody>
      </p:sp>
    </p:spTree>
  </p:cSld>
  <p:transition>
    <p:fade/>
  </p:transition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UDS</a:t>
            </a:r>
            <a:endParaRPr/>
          </a:p>
        </p:txBody>
      </p:sp>
      <p:sp>
        <p:nvSpPr>
          <p:cNvPr id="629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647FCE4-2ECA-4122-B9F4-2FF5DB019374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630" name="Table 3"/>
          <p:cNvGraphicFramePr/>
          <p:nvPr/>
        </p:nvGraphicFramePr>
        <p:xfrm>
          <a:off x="503640" y="3198960"/>
          <a:ext cx="7886520" cy="1035360"/>
        </p:xfrm>
        <a:graphic>
          <a:graphicData uri="http://schemas.openxmlformats.org/drawingml/2006/table">
            <a:tbl>
              <a:tblPr/>
              <a:tblGrid>
                <a:gridCol w="438444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sockaddr_un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631" name="CustomShape 4"/>
          <p:cNvSpPr/>
          <p:nvPr/>
        </p:nvSpPr>
        <p:spPr>
          <a:xfrm flipH="1" flipV="1">
            <a:off x="5034960" y="2289600"/>
            <a:ext cx="210960" cy="76932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632" name="CustomShape 5"/>
          <p:cNvSpPr/>
          <p:nvPr/>
        </p:nvSpPr>
        <p:spPr>
          <a:xfrm>
            <a:off x="3747960" y="1854720"/>
            <a:ext cx="304092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unsigned short sa_family</a:t>
            </a:r>
            <a:endParaRPr/>
          </a:p>
        </p:txBody>
      </p:sp>
      <p:sp>
        <p:nvSpPr>
          <p:cNvPr id="633" name="CustomShape 6"/>
          <p:cNvSpPr/>
          <p:nvPr/>
        </p:nvSpPr>
        <p:spPr>
          <a:xfrm flipV="1">
            <a:off x="7030440" y="1854360"/>
            <a:ext cx="429480" cy="1205280"/>
          </a:xfrm>
          <a:prstGeom prst="straightConnector1">
            <a:avLst/>
          </a:prstGeom>
          <a:noFill/>
          <a:ln w="76320">
            <a:solidFill>
              <a:srgbClr val="bfbfbf"/>
            </a:solidFill>
            <a:miter/>
            <a:tailEnd len="med" type="triangle" w="med"/>
          </a:ln>
        </p:spPr>
      </p:sp>
      <p:sp>
        <p:nvSpPr>
          <p:cNvPr id="634" name="CustomShape 7"/>
          <p:cNvSpPr/>
          <p:nvPr/>
        </p:nvSpPr>
        <p:spPr>
          <a:xfrm>
            <a:off x="6563520" y="1416600"/>
            <a:ext cx="2114280" cy="363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char sa_data[14]</a:t>
            </a:r>
            <a:endParaRPr/>
          </a:p>
        </p:txBody>
      </p:sp>
      <p:sp>
        <p:nvSpPr>
          <p:cNvPr id="635" name="CustomShape 8"/>
          <p:cNvSpPr/>
          <p:nvPr/>
        </p:nvSpPr>
        <p:spPr>
          <a:xfrm flipH="1">
            <a:off x="2543040" y="4446000"/>
            <a:ext cx="2702520" cy="84060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636" name="CustomShape 9"/>
          <p:cNvSpPr/>
          <p:nvPr/>
        </p:nvSpPr>
        <p:spPr>
          <a:xfrm>
            <a:off x="575280" y="5465880"/>
            <a:ext cx="276660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sa_family_t sun_family</a:t>
            </a:r>
            <a:endParaRPr/>
          </a:p>
        </p:txBody>
      </p:sp>
      <p:sp>
        <p:nvSpPr>
          <p:cNvPr id="637" name="CustomShape 10"/>
          <p:cNvSpPr/>
          <p:nvPr/>
        </p:nvSpPr>
        <p:spPr>
          <a:xfrm>
            <a:off x="8390520" y="3866040"/>
            <a:ext cx="40752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</p:spTree>
  </p:cSld>
  <p:transition>
    <p:fade/>
  </p:transition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UDS</a:t>
            </a:r>
            <a:endParaRPr/>
          </a:p>
        </p:txBody>
      </p:sp>
      <p:sp>
        <p:nvSpPr>
          <p:cNvPr id="639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2442C8D-F664-4F8E-BF73-2CEB28C5095A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640" name="Table 3"/>
          <p:cNvGraphicFramePr/>
          <p:nvPr/>
        </p:nvGraphicFramePr>
        <p:xfrm>
          <a:off x="503640" y="3198960"/>
          <a:ext cx="7886520" cy="1035360"/>
        </p:xfrm>
        <a:graphic>
          <a:graphicData uri="http://schemas.openxmlformats.org/drawingml/2006/table">
            <a:tbl>
              <a:tblPr/>
              <a:tblGrid>
                <a:gridCol w="438444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sockaddr_un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641" name="CustomShape 4"/>
          <p:cNvSpPr/>
          <p:nvPr/>
        </p:nvSpPr>
        <p:spPr>
          <a:xfrm flipH="1" flipV="1">
            <a:off x="5034960" y="2289600"/>
            <a:ext cx="210960" cy="76932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642" name="CustomShape 5"/>
          <p:cNvSpPr/>
          <p:nvPr/>
        </p:nvSpPr>
        <p:spPr>
          <a:xfrm>
            <a:off x="3747960" y="1854720"/>
            <a:ext cx="304092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unsigned short sa_family</a:t>
            </a:r>
            <a:endParaRPr/>
          </a:p>
        </p:txBody>
      </p:sp>
      <p:sp>
        <p:nvSpPr>
          <p:cNvPr id="643" name="CustomShape 6"/>
          <p:cNvSpPr/>
          <p:nvPr/>
        </p:nvSpPr>
        <p:spPr>
          <a:xfrm flipV="1">
            <a:off x="7030440" y="1854360"/>
            <a:ext cx="429480" cy="1205280"/>
          </a:xfrm>
          <a:prstGeom prst="straightConnector1">
            <a:avLst/>
          </a:prstGeom>
          <a:noFill/>
          <a:ln w="76320">
            <a:solidFill>
              <a:srgbClr val="bfbfbf"/>
            </a:solidFill>
            <a:miter/>
            <a:tailEnd len="med" type="triangle" w="med"/>
          </a:ln>
        </p:spPr>
      </p:sp>
      <p:sp>
        <p:nvSpPr>
          <p:cNvPr id="644" name="CustomShape 7"/>
          <p:cNvSpPr/>
          <p:nvPr/>
        </p:nvSpPr>
        <p:spPr>
          <a:xfrm>
            <a:off x="6563520" y="1416600"/>
            <a:ext cx="2114280" cy="363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char sa_data[14]</a:t>
            </a:r>
            <a:endParaRPr/>
          </a:p>
        </p:txBody>
      </p:sp>
      <p:sp>
        <p:nvSpPr>
          <p:cNvPr id="645" name="CustomShape 8"/>
          <p:cNvSpPr/>
          <p:nvPr/>
        </p:nvSpPr>
        <p:spPr>
          <a:xfrm flipH="1">
            <a:off x="2543040" y="4446000"/>
            <a:ext cx="2702520" cy="84060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646" name="CustomShape 9"/>
          <p:cNvSpPr/>
          <p:nvPr/>
        </p:nvSpPr>
        <p:spPr>
          <a:xfrm>
            <a:off x="575280" y="5465880"/>
            <a:ext cx="276660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sa_family_t sun_family</a:t>
            </a:r>
            <a:endParaRPr/>
          </a:p>
        </p:txBody>
      </p:sp>
      <p:sp>
        <p:nvSpPr>
          <p:cNvPr id="647" name="CustomShape 10"/>
          <p:cNvSpPr/>
          <p:nvPr/>
        </p:nvSpPr>
        <p:spPr>
          <a:xfrm>
            <a:off x="8390520" y="3866040"/>
            <a:ext cx="40752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648" name="CustomShape 11"/>
          <p:cNvSpPr/>
          <p:nvPr/>
        </p:nvSpPr>
        <p:spPr>
          <a:xfrm flipV="1" rot="5400000">
            <a:off x="6937920" y="2994840"/>
            <a:ext cx="376560" cy="3278880"/>
          </a:xfrm>
          <a:prstGeom prst="lef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b050"/>
            </a:solidFill>
            <a:miter/>
          </a:ln>
        </p:spPr>
      </p:sp>
      <p:sp>
        <p:nvSpPr>
          <p:cNvPr id="649" name="CustomShape 12"/>
          <p:cNvSpPr/>
          <p:nvPr/>
        </p:nvSpPr>
        <p:spPr>
          <a:xfrm>
            <a:off x="5097240" y="5034600"/>
            <a:ext cx="4080600" cy="3639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char sun_path[</a:t>
            </a:r>
            <a:r>
              <a:rPr b="1" lang="en-US">
                <a:solidFill>
                  <a:srgbClr val="00b050"/>
                </a:solidFill>
                <a:latin typeface="HelveticaCyr"/>
              </a:rPr>
              <a:t>UNIX_PATH_MAX</a:t>
            </a:r>
            <a:r>
              <a:rPr lang="en-US">
                <a:solidFill>
                  <a:srgbClr val="000000"/>
                </a:solidFill>
                <a:latin typeface="HelveticaCyr"/>
              </a:rPr>
              <a:t>]</a:t>
            </a:r>
            <a:endParaRPr/>
          </a:p>
        </p:txBody>
      </p:sp>
    </p:spTree>
  </p:cSld>
  <p:transition>
    <p:fade/>
  </p:transition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UDS</a:t>
            </a:r>
            <a:endParaRPr/>
          </a:p>
        </p:txBody>
      </p:sp>
      <p:sp>
        <p:nvSpPr>
          <p:cNvPr id="651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259C42E-B92A-4A9B-ABB8-F14CD52156CA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652" name="Table 3"/>
          <p:cNvGraphicFramePr/>
          <p:nvPr/>
        </p:nvGraphicFramePr>
        <p:xfrm>
          <a:off x="503640" y="3198960"/>
          <a:ext cx="7886520" cy="1035360"/>
        </p:xfrm>
        <a:graphic>
          <a:graphicData uri="http://schemas.openxmlformats.org/drawingml/2006/table">
            <a:tbl>
              <a:tblPr/>
              <a:tblGrid>
                <a:gridCol w="438444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517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HelveticaCyr"/>
                        </a:rPr>
                        <a:t>struct sockaddr_un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653" name="CustomShape 4"/>
          <p:cNvSpPr/>
          <p:nvPr/>
        </p:nvSpPr>
        <p:spPr>
          <a:xfrm flipH="1" flipV="1">
            <a:off x="5034960" y="2289600"/>
            <a:ext cx="210960" cy="76932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654" name="CustomShape 5"/>
          <p:cNvSpPr/>
          <p:nvPr/>
        </p:nvSpPr>
        <p:spPr>
          <a:xfrm>
            <a:off x="3747960" y="1854720"/>
            <a:ext cx="304092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unsigned short sa_family</a:t>
            </a:r>
            <a:endParaRPr/>
          </a:p>
        </p:txBody>
      </p:sp>
      <p:sp>
        <p:nvSpPr>
          <p:cNvPr id="655" name="CustomShape 6"/>
          <p:cNvSpPr/>
          <p:nvPr/>
        </p:nvSpPr>
        <p:spPr>
          <a:xfrm flipV="1">
            <a:off x="7030440" y="1854360"/>
            <a:ext cx="429480" cy="1205280"/>
          </a:xfrm>
          <a:prstGeom prst="straightConnector1">
            <a:avLst/>
          </a:prstGeom>
          <a:noFill/>
          <a:ln w="76320">
            <a:solidFill>
              <a:srgbClr val="bfbfbf"/>
            </a:solidFill>
            <a:miter/>
            <a:tailEnd len="med" type="triangle" w="med"/>
          </a:ln>
        </p:spPr>
      </p:sp>
      <p:sp>
        <p:nvSpPr>
          <p:cNvPr id="656" name="CustomShape 7"/>
          <p:cNvSpPr/>
          <p:nvPr/>
        </p:nvSpPr>
        <p:spPr>
          <a:xfrm>
            <a:off x="6563520" y="1416600"/>
            <a:ext cx="2114280" cy="36396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char sa_data[14]</a:t>
            </a:r>
            <a:endParaRPr/>
          </a:p>
        </p:txBody>
      </p:sp>
      <p:sp>
        <p:nvSpPr>
          <p:cNvPr id="657" name="CustomShape 8"/>
          <p:cNvSpPr/>
          <p:nvPr/>
        </p:nvSpPr>
        <p:spPr>
          <a:xfrm flipH="1">
            <a:off x="2543040" y="4446000"/>
            <a:ext cx="2702520" cy="84060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658" name="CustomShape 9"/>
          <p:cNvSpPr/>
          <p:nvPr/>
        </p:nvSpPr>
        <p:spPr>
          <a:xfrm>
            <a:off x="575280" y="5465880"/>
            <a:ext cx="2766600" cy="36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sa_family_t sun_family</a:t>
            </a:r>
            <a:endParaRPr/>
          </a:p>
        </p:txBody>
      </p:sp>
      <p:sp>
        <p:nvSpPr>
          <p:cNvPr id="659" name="CustomShape 10"/>
          <p:cNvSpPr/>
          <p:nvPr/>
        </p:nvSpPr>
        <p:spPr>
          <a:xfrm>
            <a:off x="8390520" y="3866040"/>
            <a:ext cx="40752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…</a:t>
            </a:r>
            <a:endParaRPr/>
          </a:p>
        </p:txBody>
      </p:sp>
      <p:sp>
        <p:nvSpPr>
          <p:cNvPr id="660" name="CustomShape 11"/>
          <p:cNvSpPr/>
          <p:nvPr/>
        </p:nvSpPr>
        <p:spPr>
          <a:xfrm flipV="1" rot="5400000">
            <a:off x="6937920" y="2994840"/>
            <a:ext cx="376560" cy="3278880"/>
          </a:xfrm>
          <a:prstGeom prst="lef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b050"/>
            </a:solidFill>
            <a:miter/>
          </a:ln>
        </p:spPr>
      </p:sp>
      <p:sp>
        <p:nvSpPr>
          <p:cNvPr id="661" name="CustomShape 12"/>
          <p:cNvSpPr/>
          <p:nvPr/>
        </p:nvSpPr>
        <p:spPr>
          <a:xfrm>
            <a:off x="5113080" y="5034600"/>
            <a:ext cx="2454480" cy="3639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char sun_path[</a:t>
            </a:r>
            <a:r>
              <a:rPr b="1" lang="en-US">
                <a:solidFill>
                  <a:srgbClr val="00b050"/>
                </a:solidFill>
                <a:latin typeface="HelveticaCyr"/>
              </a:rPr>
              <a:t>108</a:t>
            </a:r>
            <a:r>
              <a:rPr lang="en-US">
                <a:solidFill>
                  <a:srgbClr val="000000"/>
                </a:solidFill>
                <a:latin typeface="HelveticaCyr"/>
              </a:rPr>
              <a:t>]</a:t>
            </a:r>
            <a:endParaRPr/>
          </a:p>
        </p:txBody>
      </p:sp>
    </p:spTree>
  </p:cSld>
  <p:transition>
    <p:fade/>
  </p:transition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663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F6E45E0-8E92-4085-80F2-27309556C304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664" name="CustomShape 3"/>
          <p:cNvSpPr/>
          <p:nvPr/>
        </p:nvSpPr>
        <p:spPr>
          <a:xfrm>
            <a:off x="2085840" y="1661760"/>
            <a:ext cx="4776120" cy="82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elveticaCyr"/>
              </a:rPr>
              <a:t>listen(s, SOMAXCONN </a:t>
            </a:r>
            <a:r>
              <a:rPr lang="en-US" sz="2400">
                <a:solidFill>
                  <a:srgbClr val="23a881"/>
                </a:solidFill>
                <a:latin typeface="HelveticaCyr"/>
              </a:rPr>
              <a:t>/* 128 */</a:t>
            </a:r>
            <a:r>
              <a:rPr lang="en-US" sz="2400">
                <a:solidFill>
                  <a:srgbClr val="000000"/>
                </a:solidFill>
                <a:latin typeface="HelveticaCyr"/>
              </a:rPr>
              <a:t>);</a:t>
            </a:r>
            <a:endParaRPr/>
          </a:p>
        </p:txBody>
      </p:sp>
      <p:sp>
        <p:nvSpPr>
          <p:cNvPr id="665" name="CustomShape 4"/>
          <p:cNvSpPr/>
          <p:nvPr/>
        </p:nvSpPr>
        <p:spPr>
          <a:xfrm>
            <a:off x="2286000" y="3474720"/>
            <a:ext cx="34459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Начать принимать соединения</a:t>
            </a:r>
            <a:endParaRPr/>
          </a:p>
        </p:txBody>
      </p:sp>
      <p:sp>
        <p:nvSpPr>
          <p:cNvPr id="666" name="CustomShape 5"/>
          <p:cNvSpPr/>
          <p:nvPr/>
        </p:nvSpPr>
        <p:spPr>
          <a:xfrm>
            <a:off x="4846320" y="2194560"/>
            <a:ext cx="441072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Максимальное число клиентов которые</a:t>
            </a:r>
            <a:endParaRPr/>
          </a:p>
          <a:p>
            <a:r>
              <a:rPr lang="en-US">
                <a:latin typeface="Arial"/>
              </a:rPr>
              <a:t>Хотят установить соединение</a:t>
            </a:r>
            <a:endParaRPr/>
          </a:p>
        </p:txBody>
      </p:sp>
    </p:spTree>
  </p:cSld>
  <p:transition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296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C8802B1-C770-4DE8-B061-020196BF074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97" name="CustomShape 3"/>
          <p:cNvSpPr/>
          <p:nvPr/>
        </p:nvSpPr>
        <p:spPr>
          <a:xfrm>
            <a:off x="331200" y="1673280"/>
            <a:ext cx="8536680" cy="455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elveticaCyr"/>
              </a:rPr>
              <a:t>int s = socket(AF_INET, SOCK_STREAM, IPPROTO_TCP);</a:t>
            </a:r>
            <a:endParaRPr/>
          </a:p>
        </p:txBody>
      </p:sp>
      <p:sp>
        <p:nvSpPr>
          <p:cNvPr id="298" name="CustomShape 4"/>
          <p:cNvSpPr/>
          <p:nvPr/>
        </p:nvSpPr>
        <p:spPr>
          <a:xfrm>
            <a:off x="3731040" y="1490760"/>
            <a:ext cx="2482560" cy="807480"/>
          </a:xfrm>
          <a:prstGeom prst="ellipse">
            <a:avLst/>
          </a:prstGeom>
          <a:noFill/>
          <a:ln w="76320">
            <a:solidFill>
              <a:srgbClr val="ff0000"/>
            </a:solidFill>
            <a:miter/>
          </a:ln>
        </p:spPr>
      </p:sp>
      <p:sp>
        <p:nvSpPr>
          <p:cNvPr id="299" name="CustomShape 5"/>
          <p:cNvSpPr/>
          <p:nvPr/>
        </p:nvSpPr>
        <p:spPr>
          <a:xfrm>
            <a:off x="668520" y="3115080"/>
            <a:ext cx="355752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HelveticaCyr"/>
              </a:rPr>
              <a:t>SOCK_STREAM</a:t>
            </a:r>
            <a:endParaRPr/>
          </a:p>
        </p:txBody>
      </p:sp>
      <p:sp>
        <p:nvSpPr>
          <p:cNvPr id="300" name="CustomShape 6"/>
          <p:cNvSpPr/>
          <p:nvPr/>
        </p:nvSpPr>
        <p:spPr>
          <a:xfrm>
            <a:off x="2928240" y="3759480"/>
            <a:ext cx="338544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HelveticaCyr"/>
              </a:rPr>
              <a:t>SOCK_DGRAM</a:t>
            </a:r>
            <a:endParaRPr/>
          </a:p>
        </p:txBody>
      </p:sp>
      <p:sp>
        <p:nvSpPr>
          <p:cNvPr id="301" name="CustomShape 7"/>
          <p:cNvSpPr/>
          <p:nvPr/>
        </p:nvSpPr>
        <p:spPr>
          <a:xfrm>
            <a:off x="5062320" y="3072960"/>
            <a:ext cx="271188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HelveticaCyr"/>
              </a:rPr>
              <a:t>SOCK_RAW</a:t>
            </a:r>
            <a:endParaRPr/>
          </a:p>
        </p:txBody>
      </p:sp>
      <p:sp>
        <p:nvSpPr>
          <p:cNvPr id="302" name="CustomShape 8"/>
          <p:cNvSpPr/>
          <p:nvPr/>
        </p:nvSpPr>
        <p:spPr>
          <a:xfrm flipH="1">
            <a:off x="2446200" y="2180880"/>
            <a:ext cx="1646280" cy="93312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303" name="CustomShape 9"/>
          <p:cNvSpPr/>
          <p:nvPr/>
        </p:nvSpPr>
        <p:spPr>
          <a:xfrm flipH="1">
            <a:off x="4620600" y="2298960"/>
            <a:ext cx="350640" cy="145944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304" name="CustomShape 10"/>
          <p:cNvSpPr/>
          <p:nvPr/>
        </p:nvSpPr>
        <p:spPr>
          <a:xfrm>
            <a:off x="5851080" y="2180880"/>
            <a:ext cx="566640" cy="89136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305" name="CustomShape 11"/>
          <p:cNvSpPr/>
          <p:nvPr/>
        </p:nvSpPr>
        <p:spPr>
          <a:xfrm>
            <a:off x="4206240" y="1371600"/>
            <a:ext cx="18806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Тип соединения</a:t>
            </a:r>
            <a:endParaRPr/>
          </a:p>
        </p:txBody>
      </p:sp>
      <p:sp>
        <p:nvSpPr>
          <p:cNvPr id="306" name="CustomShape 12"/>
          <p:cNvSpPr/>
          <p:nvPr/>
        </p:nvSpPr>
        <p:spPr>
          <a:xfrm>
            <a:off x="1188720" y="4023360"/>
            <a:ext cx="6372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TCP</a:t>
            </a:r>
            <a:endParaRPr/>
          </a:p>
        </p:txBody>
      </p:sp>
      <p:sp>
        <p:nvSpPr>
          <p:cNvPr id="307" name="CustomShape 13"/>
          <p:cNvSpPr/>
          <p:nvPr/>
        </p:nvSpPr>
        <p:spPr>
          <a:xfrm>
            <a:off x="3840480" y="4663440"/>
            <a:ext cx="6616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UDP</a:t>
            </a:r>
            <a:endParaRPr/>
          </a:p>
        </p:txBody>
      </p:sp>
      <p:sp>
        <p:nvSpPr>
          <p:cNvPr id="308" name="CustomShape 14"/>
          <p:cNvSpPr/>
          <p:nvPr/>
        </p:nvSpPr>
        <p:spPr>
          <a:xfrm>
            <a:off x="7498080" y="3749040"/>
            <a:ext cx="13597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Raw socket</a:t>
            </a:r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668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B56C55D-426C-4738-93BA-0F0CD33976E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669" name="CustomShape 3"/>
          <p:cNvSpPr/>
          <p:nvPr/>
        </p:nvSpPr>
        <p:spPr>
          <a:xfrm>
            <a:off x="1503000" y="1661760"/>
            <a:ext cx="7036920" cy="82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elveticaCyr"/>
              </a:rPr>
              <a:t>int SlaveSocket = accept(MasterSocket, 0, 0);</a:t>
            </a:r>
            <a:endParaRPr/>
          </a:p>
        </p:txBody>
      </p:sp>
      <p:sp>
        <p:nvSpPr>
          <p:cNvPr id="670" name="CustomShape 4"/>
          <p:cNvSpPr/>
          <p:nvPr/>
        </p:nvSpPr>
        <p:spPr>
          <a:xfrm>
            <a:off x="3200400" y="3017520"/>
            <a:ext cx="27432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Принимаем соединение</a:t>
            </a:r>
            <a:endParaRPr/>
          </a:p>
        </p:txBody>
      </p:sp>
    </p:spTree>
  </p:cSld>
  <p:transition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672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45FD86D-97BB-4AFF-991E-8F620B8AF6A1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673" name="CustomShape 3"/>
          <p:cNvSpPr/>
          <p:nvPr/>
        </p:nvSpPr>
        <p:spPr>
          <a:xfrm>
            <a:off x="1503000" y="1661760"/>
            <a:ext cx="7036920" cy="26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elveticaCyr"/>
              </a:rPr>
              <a:t>int SlaveSocket = accept(MasterSocket, 0, 0);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elveticaCyr"/>
              </a:rPr>
              <a:t>int SlaveSocket = accept(MasterSocket,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400">
                <a:solidFill>
                  <a:srgbClr val="00b0f0"/>
                </a:solidFill>
                <a:latin typeface="HelveticaCyr"/>
              </a:rPr>
              <a:t>	</a:t>
            </a:r>
            <a:r>
              <a:rPr i="1" lang="en-US" sz="2400">
                <a:solidFill>
                  <a:srgbClr val="00b0f0"/>
                </a:solidFill>
                <a:latin typeface="HelveticaCyr"/>
              </a:rPr>
              <a:t>struct sockaddr *addr, socklen_t *addrlen</a:t>
            </a:r>
            <a:r>
              <a:rPr lang="en-US" sz="2400">
                <a:solidFill>
                  <a:srgbClr val="000000"/>
                </a:solidFill>
                <a:latin typeface="HelveticaCyr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74" name="CustomShape 4"/>
          <p:cNvSpPr/>
          <p:nvPr/>
        </p:nvSpPr>
        <p:spPr>
          <a:xfrm>
            <a:off x="3840480" y="3657600"/>
            <a:ext cx="27036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Ip адрес и порт клиента</a:t>
            </a:r>
            <a:endParaRPr/>
          </a:p>
        </p:txBody>
      </p:sp>
      <p:sp>
        <p:nvSpPr>
          <p:cNvPr id="675" name="CustomShape 5"/>
          <p:cNvSpPr/>
          <p:nvPr/>
        </p:nvSpPr>
        <p:spPr>
          <a:xfrm>
            <a:off x="5934960" y="1371600"/>
            <a:ext cx="1196640" cy="43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Порт 80</a:t>
            </a:r>
            <a:endParaRPr/>
          </a:p>
        </p:txBody>
      </p:sp>
    </p:spTree>
  </p:cSld>
  <p:transition>
    <p:fad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677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7D2F2DB-AC60-4587-A983-8FCE608D69F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678" name="CustomShape 3"/>
          <p:cNvSpPr/>
          <p:nvPr/>
        </p:nvSpPr>
        <p:spPr>
          <a:xfrm>
            <a:off x="927720" y="2517840"/>
            <a:ext cx="1681920" cy="3152880"/>
          </a:xfrm>
          <a:prstGeom prst="rect">
            <a:avLst/>
          </a:prstGeom>
          <a:noFill/>
          <a:ln w="76320">
            <a:solidFill>
              <a:srgbClr val="000000"/>
            </a:solidFill>
            <a:miter/>
          </a:ln>
        </p:spPr>
      </p:sp>
    </p:spTree>
  </p:cSld>
  <p:transition>
    <p:fade/>
  </p:transition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680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3C24085-2929-4D6D-838D-0EBD6F13156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681" name="CustomShape 3"/>
          <p:cNvSpPr/>
          <p:nvPr/>
        </p:nvSpPr>
        <p:spPr>
          <a:xfrm>
            <a:off x="927720" y="2517840"/>
            <a:ext cx="1681920" cy="3152880"/>
          </a:xfrm>
          <a:prstGeom prst="rect">
            <a:avLst/>
          </a:prstGeom>
          <a:noFill/>
          <a:ln w="76320">
            <a:solidFill>
              <a:srgbClr val="000000"/>
            </a:solidFill>
            <a:miter/>
          </a:ln>
        </p:spPr>
      </p:sp>
      <p:sp>
        <p:nvSpPr>
          <p:cNvPr id="682" name="CustomShape 4"/>
          <p:cNvSpPr/>
          <p:nvPr/>
        </p:nvSpPr>
        <p:spPr>
          <a:xfrm>
            <a:off x="2226240" y="2782800"/>
            <a:ext cx="1629000" cy="424440"/>
          </a:xfrm>
          <a:prstGeom prst="rect">
            <a:avLst/>
          </a:prstGeom>
          <a:solidFill>
            <a:srgbClr val="ffffff"/>
          </a:solidFill>
          <a:ln w="7632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HelveticaCyr"/>
              </a:rPr>
              <a:t>80</a:t>
            </a:r>
            <a:endParaRPr/>
          </a:p>
        </p:txBody>
      </p:sp>
      <p:sp>
        <p:nvSpPr>
          <p:cNvPr id="683" name="CustomShape 5"/>
          <p:cNvSpPr/>
          <p:nvPr/>
        </p:nvSpPr>
        <p:spPr>
          <a:xfrm>
            <a:off x="2926080" y="1554480"/>
            <a:ext cx="8154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схема</a:t>
            </a:r>
            <a:endParaRPr/>
          </a:p>
        </p:txBody>
      </p:sp>
    </p:spTree>
  </p:cSld>
  <p:transition>
    <p:fade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685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5BF2F1E-C0F8-4934-824F-6415B8F94C7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686" name="CustomShape 3"/>
          <p:cNvSpPr/>
          <p:nvPr/>
        </p:nvSpPr>
        <p:spPr>
          <a:xfrm>
            <a:off x="927720" y="2517840"/>
            <a:ext cx="1681920" cy="3152880"/>
          </a:xfrm>
          <a:prstGeom prst="rect">
            <a:avLst/>
          </a:prstGeom>
          <a:noFill/>
          <a:ln w="76320">
            <a:solidFill>
              <a:srgbClr val="000000"/>
            </a:solidFill>
            <a:miter/>
          </a:ln>
        </p:spPr>
      </p:sp>
      <p:sp>
        <p:nvSpPr>
          <p:cNvPr id="687" name="CustomShape 4"/>
          <p:cNvSpPr/>
          <p:nvPr/>
        </p:nvSpPr>
        <p:spPr>
          <a:xfrm>
            <a:off x="2226240" y="2782800"/>
            <a:ext cx="1629000" cy="424440"/>
          </a:xfrm>
          <a:prstGeom prst="rect">
            <a:avLst/>
          </a:prstGeom>
          <a:solidFill>
            <a:srgbClr val="ffffff"/>
          </a:solidFill>
          <a:ln w="7632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HelveticaCyr"/>
              </a:rPr>
              <a:t>80</a:t>
            </a:r>
            <a:endParaRPr/>
          </a:p>
        </p:txBody>
      </p:sp>
      <p:sp>
        <p:nvSpPr>
          <p:cNvPr id="688" name="CustomShape 5"/>
          <p:cNvSpPr/>
          <p:nvPr/>
        </p:nvSpPr>
        <p:spPr>
          <a:xfrm flipH="1">
            <a:off x="3855600" y="2958840"/>
            <a:ext cx="2145600" cy="36000"/>
          </a:xfrm>
          <a:prstGeom prst="straightConnector1">
            <a:avLst/>
          </a:prstGeom>
          <a:noFill/>
          <a:ln w="76320">
            <a:solidFill>
              <a:srgbClr val="000000"/>
            </a:solidFill>
            <a:miter/>
            <a:tailEnd len="med" type="triangle" w="med"/>
          </a:ln>
        </p:spPr>
      </p:sp>
    </p:spTree>
  </p:cSld>
  <p:transition>
    <p:fade/>
  </p:transition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690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21C3660-E62A-4756-87AA-E8C86B10BE2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691" name="CustomShape 3"/>
          <p:cNvSpPr/>
          <p:nvPr/>
        </p:nvSpPr>
        <p:spPr>
          <a:xfrm>
            <a:off x="927720" y="2517840"/>
            <a:ext cx="1681920" cy="3152880"/>
          </a:xfrm>
          <a:prstGeom prst="rect">
            <a:avLst/>
          </a:prstGeom>
          <a:noFill/>
          <a:ln w="76320">
            <a:solidFill>
              <a:srgbClr val="000000"/>
            </a:solidFill>
            <a:miter/>
          </a:ln>
        </p:spPr>
      </p:sp>
      <p:sp>
        <p:nvSpPr>
          <p:cNvPr id="692" name="CustomShape 4"/>
          <p:cNvSpPr/>
          <p:nvPr/>
        </p:nvSpPr>
        <p:spPr>
          <a:xfrm>
            <a:off x="2226240" y="2782800"/>
            <a:ext cx="1629000" cy="424440"/>
          </a:xfrm>
          <a:prstGeom prst="rect">
            <a:avLst/>
          </a:prstGeom>
          <a:solidFill>
            <a:srgbClr val="ffffff"/>
          </a:solidFill>
          <a:ln w="7632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HelveticaCyr"/>
              </a:rPr>
              <a:t>80</a:t>
            </a:r>
            <a:endParaRPr/>
          </a:p>
        </p:txBody>
      </p:sp>
      <p:sp>
        <p:nvSpPr>
          <p:cNvPr id="693" name="CustomShape 5"/>
          <p:cNvSpPr/>
          <p:nvPr/>
        </p:nvSpPr>
        <p:spPr>
          <a:xfrm flipH="1">
            <a:off x="3855600" y="2958840"/>
            <a:ext cx="2145600" cy="36000"/>
          </a:xfrm>
          <a:prstGeom prst="straightConnector1">
            <a:avLst/>
          </a:prstGeom>
          <a:noFill/>
          <a:ln w="7632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694" name="CustomShape 6"/>
          <p:cNvSpPr/>
          <p:nvPr/>
        </p:nvSpPr>
        <p:spPr>
          <a:xfrm>
            <a:off x="2226240" y="4063320"/>
            <a:ext cx="1629000" cy="424440"/>
          </a:xfrm>
          <a:prstGeom prst="rect">
            <a:avLst/>
          </a:prstGeom>
          <a:solidFill>
            <a:srgbClr val="ffffff"/>
          </a:solidFill>
          <a:ln w="7632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HelveticaCyr"/>
              </a:rPr>
              <a:t>12345</a:t>
            </a:r>
            <a:endParaRPr/>
          </a:p>
        </p:txBody>
      </p:sp>
      <p:sp>
        <p:nvSpPr>
          <p:cNvPr id="695" name="CustomShape 7"/>
          <p:cNvSpPr/>
          <p:nvPr/>
        </p:nvSpPr>
        <p:spPr>
          <a:xfrm flipV="1" rot="10800000">
            <a:off x="2227680" y="2995920"/>
            <a:ext cx="11520" cy="1279440"/>
          </a:xfrm>
          <a:prstGeom prst="curvedConnector3">
            <a:avLst>
              <a:gd name="adj1" fmla="val 6391299"/>
            </a:avLst>
          </a:prstGeom>
          <a:noFill/>
          <a:ln w="76320">
            <a:solidFill>
              <a:srgbClr val="000000"/>
            </a:solidFill>
            <a:miter/>
            <a:tailEnd len="med" type="triangle" w="med"/>
          </a:ln>
        </p:spPr>
      </p:sp>
    </p:spTree>
  </p:cSld>
  <p:transition>
    <p:fade/>
  </p:transition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697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69AEDE5-16CB-4FC5-836F-47CA100DED94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698" name="CustomShape 3"/>
          <p:cNvSpPr/>
          <p:nvPr/>
        </p:nvSpPr>
        <p:spPr>
          <a:xfrm>
            <a:off x="927720" y="2517840"/>
            <a:ext cx="1681920" cy="3152880"/>
          </a:xfrm>
          <a:prstGeom prst="rect">
            <a:avLst/>
          </a:prstGeom>
          <a:noFill/>
          <a:ln w="76320">
            <a:solidFill>
              <a:srgbClr val="000000"/>
            </a:solidFill>
            <a:miter/>
          </a:ln>
        </p:spPr>
      </p:sp>
      <p:sp>
        <p:nvSpPr>
          <p:cNvPr id="699" name="CustomShape 4"/>
          <p:cNvSpPr/>
          <p:nvPr/>
        </p:nvSpPr>
        <p:spPr>
          <a:xfrm>
            <a:off x="2226240" y="2782800"/>
            <a:ext cx="1629000" cy="424440"/>
          </a:xfrm>
          <a:prstGeom prst="rect">
            <a:avLst/>
          </a:prstGeom>
          <a:solidFill>
            <a:srgbClr val="ffffff"/>
          </a:solidFill>
          <a:ln w="7632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HelveticaCyr"/>
              </a:rPr>
              <a:t>80</a:t>
            </a:r>
            <a:endParaRPr/>
          </a:p>
        </p:txBody>
      </p:sp>
      <p:sp>
        <p:nvSpPr>
          <p:cNvPr id="700" name="CustomShape 5"/>
          <p:cNvSpPr/>
          <p:nvPr/>
        </p:nvSpPr>
        <p:spPr>
          <a:xfrm flipH="1">
            <a:off x="3855600" y="2958840"/>
            <a:ext cx="2145600" cy="36000"/>
          </a:xfrm>
          <a:prstGeom prst="straightConnector1">
            <a:avLst/>
          </a:prstGeom>
          <a:noFill/>
          <a:ln w="7632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sp>
      <p:sp>
        <p:nvSpPr>
          <p:cNvPr id="701" name="CustomShape 6"/>
          <p:cNvSpPr/>
          <p:nvPr/>
        </p:nvSpPr>
        <p:spPr>
          <a:xfrm>
            <a:off x="2226240" y="4063320"/>
            <a:ext cx="1629000" cy="424440"/>
          </a:xfrm>
          <a:prstGeom prst="rect">
            <a:avLst/>
          </a:prstGeom>
          <a:solidFill>
            <a:srgbClr val="ffffff"/>
          </a:solidFill>
          <a:ln w="7632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HelveticaCyr"/>
              </a:rPr>
              <a:t>12345</a:t>
            </a:r>
            <a:endParaRPr/>
          </a:p>
        </p:txBody>
      </p:sp>
      <p:sp>
        <p:nvSpPr>
          <p:cNvPr id="702" name="CustomShape 7"/>
          <p:cNvSpPr/>
          <p:nvPr/>
        </p:nvSpPr>
        <p:spPr>
          <a:xfrm flipV="1" rot="10800000">
            <a:off x="2227680" y="2995920"/>
            <a:ext cx="11520" cy="1279440"/>
          </a:xfrm>
          <a:prstGeom prst="curvedConnector3">
            <a:avLst>
              <a:gd name="adj1" fmla="val 6391299"/>
            </a:avLst>
          </a:prstGeom>
          <a:noFill/>
          <a:ln w="76320">
            <a:solidFill>
              <a:srgbClr val="000000"/>
            </a:solidFill>
            <a:miter/>
            <a:tailEnd len="med" type="triangle" w="med"/>
          </a:ln>
        </p:spPr>
      </p:sp>
    </p:spTree>
  </p:cSld>
  <p:transition>
    <p:fade/>
  </p:transition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704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F1590CC-9784-464B-9560-B94ADEAD490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05" name="CustomShape 3"/>
          <p:cNvSpPr/>
          <p:nvPr/>
        </p:nvSpPr>
        <p:spPr>
          <a:xfrm>
            <a:off x="927720" y="2517840"/>
            <a:ext cx="1681920" cy="3152880"/>
          </a:xfrm>
          <a:prstGeom prst="rect">
            <a:avLst/>
          </a:prstGeom>
          <a:noFill/>
          <a:ln w="76320">
            <a:solidFill>
              <a:srgbClr val="000000"/>
            </a:solidFill>
            <a:miter/>
          </a:ln>
        </p:spPr>
      </p:sp>
      <p:sp>
        <p:nvSpPr>
          <p:cNvPr id="706" name="CustomShape 4"/>
          <p:cNvSpPr/>
          <p:nvPr/>
        </p:nvSpPr>
        <p:spPr>
          <a:xfrm>
            <a:off x="2226240" y="2782800"/>
            <a:ext cx="1629000" cy="424440"/>
          </a:xfrm>
          <a:prstGeom prst="rect">
            <a:avLst/>
          </a:prstGeom>
          <a:solidFill>
            <a:srgbClr val="ffffff"/>
          </a:solidFill>
          <a:ln w="7632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HelveticaCyr"/>
              </a:rPr>
              <a:t>80</a:t>
            </a:r>
            <a:endParaRPr/>
          </a:p>
        </p:txBody>
      </p:sp>
      <p:sp>
        <p:nvSpPr>
          <p:cNvPr id="707" name="CustomShape 5"/>
          <p:cNvSpPr/>
          <p:nvPr/>
        </p:nvSpPr>
        <p:spPr>
          <a:xfrm flipH="1">
            <a:off x="3855600" y="2958840"/>
            <a:ext cx="2145600" cy="1316520"/>
          </a:xfrm>
          <a:prstGeom prst="straightConnector1">
            <a:avLst/>
          </a:prstGeom>
          <a:noFill/>
          <a:ln w="7632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708" name="CustomShape 6"/>
          <p:cNvSpPr/>
          <p:nvPr/>
        </p:nvSpPr>
        <p:spPr>
          <a:xfrm>
            <a:off x="2226240" y="4063320"/>
            <a:ext cx="1629000" cy="424440"/>
          </a:xfrm>
          <a:prstGeom prst="rect">
            <a:avLst/>
          </a:prstGeom>
          <a:solidFill>
            <a:srgbClr val="ffffff"/>
          </a:solidFill>
          <a:ln w="7632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HelveticaCyr"/>
              </a:rPr>
              <a:t>12345</a:t>
            </a:r>
            <a:endParaRPr/>
          </a:p>
        </p:txBody>
      </p:sp>
    </p:spTree>
  </p:cSld>
  <p:transition>
    <p:fade/>
  </p:transition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710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3B92305-2F1E-412C-8695-58A8C99E717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11" name="CustomShape 3"/>
          <p:cNvSpPr/>
          <p:nvPr/>
        </p:nvSpPr>
        <p:spPr>
          <a:xfrm>
            <a:off x="927720" y="2517840"/>
            <a:ext cx="1681920" cy="3152880"/>
          </a:xfrm>
          <a:prstGeom prst="rect">
            <a:avLst/>
          </a:prstGeom>
          <a:noFill/>
          <a:ln w="76320">
            <a:solidFill>
              <a:srgbClr val="000000"/>
            </a:solidFill>
            <a:miter/>
          </a:ln>
        </p:spPr>
      </p:sp>
      <p:sp>
        <p:nvSpPr>
          <p:cNvPr id="712" name="CustomShape 4"/>
          <p:cNvSpPr/>
          <p:nvPr/>
        </p:nvSpPr>
        <p:spPr>
          <a:xfrm>
            <a:off x="2226240" y="2782800"/>
            <a:ext cx="1629000" cy="424440"/>
          </a:xfrm>
          <a:prstGeom prst="rect">
            <a:avLst/>
          </a:prstGeom>
          <a:solidFill>
            <a:srgbClr val="ffffff"/>
          </a:solidFill>
          <a:ln cap="rnd" w="76320">
            <a:solidFill>
              <a:srgbClr val="000000"/>
            </a:solidFill>
            <a:custDash>
              <a:ds d="212000" sp="212000"/>
            </a:custDash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HelveticaCyr"/>
              </a:rPr>
              <a:t>80</a:t>
            </a:r>
            <a:endParaRPr/>
          </a:p>
        </p:txBody>
      </p:sp>
      <p:sp>
        <p:nvSpPr>
          <p:cNvPr id="713" name="CustomShape 5"/>
          <p:cNvSpPr/>
          <p:nvPr/>
        </p:nvSpPr>
        <p:spPr>
          <a:xfrm flipH="1">
            <a:off x="3855600" y="2995920"/>
            <a:ext cx="1306080" cy="360"/>
          </a:xfrm>
          <a:prstGeom prst="straightConnector1">
            <a:avLst/>
          </a:prstGeom>
          <a:noFill/>
          <a:ln w="76320">
            <a:solidFill>
              <a:srgbClr val="000000"/>
            </a:solidFill>
            <a:miter/>
            <a:tailEnd len="med" type="triangle" w="med"/>
          </a:ln>
        </p:spPr>
      </p:sp>
    </p:spTree>
  </p:cSld>
  <p:transition>
    <p:fade/>
  </p:transition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715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TCP-сервер</a:t>
            </a:r>
            <a:endParaRPr/>
          </a:p>
        </p:txBody>
      </p:sp>
      <p:sp>
        <p:nvSpPr>
          <p:cNvPr id="716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MasterSocket = socket(AF_INET, SOCK_STREAM, IPPROTO_TCP);</a:t>
            </a:r>
            <a:endParaRPr/>
          </a:p>
        </p:txBody>
      </p:sp>
      <p:sp>
        <p:nvSpPr>
          <p:cNvPr id="717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A97F105-DB11-44E6-BCE5-4DC8887359D2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310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A03367E-AB75-49EB-83D5-E3487ADECFA4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11" name="CustomShape 3"/>
          <p:cNvSpPr/>
          <p:nvPr/>
        </p:nvSpPr>
        <p:spPr>
          <a:xfrm>
            <a:off x="331200" y="1673280"/>
            <a:ext cx="8536680" cy="455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elveticaCyr"/>
              </a:rPr>
              <a:t>int s = socket(AF_INET, SOCK_STREAM, IPPROTO_TCP);</a:t>
            </a:r>
            <a:endParaRPr/>
          </a:p>
        </p:txBody>
      </p:sp>
      <p:sp>
        <p:nvSpPr>
          <p:cNvPr id="312" name="CustomShape 4"/>
          <p:cNvSpPr/>
          <p:nvPr/>
        </p:nvSpPr>
        <p:spPr>
          <a:xfrm>
            <a:off x="6170040" y="1549080"/>
            <a:ext cx="2302920" cy="807480"/>
          </a:xfrm>
          <a:prstGeom prst="ellipse">
            <a:avLst/>
          </a:prstGeom>
          <a:noFill/>
          <a:ln w="76320">
            <a:solidFill>
              <a:srgbClr val="ff0000"/>
            </a:solidFill>
            <a:miter/>
          </a:ln>
        </p:spPr>
      </p:sp>
      <p:sp>
        <p:nvSpPr>
          <p:cNvPr id="313" name="CustomShape 5"/>
          <p:cNvSpPr/>
          <p:nvPr/>
        </p:nvSpPr>
        <p:spPr>
          <a:xfrm>
            <a:off x="1227600" y="3137400"/>
            <a:ext cx="325440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HelveticaCyr"/>
              </a:rPr>
              <a:t>IPPROTO_TCP</a:t>
            </a:r>
            <a:endParaRPr/>
          </a:p>
        </p:txBody>
      </p:sp>
      <p:sp>
        <p:nvSpPr>
          <p:cNvPr id="314" name="CustomShape 6"/>
          <p:cNvSpPr/>
          <p:nvPr/>
        </p:nvSpPr>
        <p:spPr>
          <a:xfrm>
            <a:off x="2341080" y="4358880"/>
            <a:ext cx="337176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HelveticaCyr"/>
              </a:rPr>
              <a:t>IPPROTO_UDP</a:t>
            </a:r>
            <a:endParaRPr/>
          </a:p>
        </p:txBody>
      </p:sp>
      <p:sp>
        <p:nvSpPr>
          <p:cNvPr id="315" name="CustomShape 7"/>
          <p:cNvSpPr/>
          <p:nvPr/>
        </p:nvSpPr>
        <p:spPr>
          <a:xfrm>
            <a:off x="6967080" y="3399480"/>
            <a:ext cx="47016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HelveticaCyr"/>
              </a:rPr>
              <a:t>0</a:t>
            </a:r>
            <a:endParaRPr/>
          </a:p>
        </p:txBody>
      </p:sp>
      <p:sp>
        <p:nvSpPr>
          <p:cNvPr id="316" name="CustomShape 8"/>
          <p:cNvSpPr/>
          <p:nvPr/>
        </p:nvSpPr>
        <p:spPr>
          <a:xfrm flipH="1">
            <a:off x="2854440" y="2239200"/>
            <a:ext cx="3651120" cy="89712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317" name="CustomShape 9"/>
          <p:cNvSpPr/>
          <p:nvPr/>
        </p:nvSpPr>
        <p:spPr>
          <a:xfrm flipH="1">
            <a:off x="4026600" y="2357640"/>
            <a:ext cx="3293280" cy="200016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318" name="CustomShape 10"/>
          <p:cNvSpPr/>
          <p:nvPr/>
        </p:nvSpPr>
        <p:spPr>
          <a:xfrm flipH="1">
            <a:off x="7201440" y="2239200"/>
            <a:ext cx="932760" cy="115920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  <p:sp>
        <p:nvSpPr>
          <p:cNvPr id="319" name="CustomShape 11"/>
          <p:cNvSpPr/>
          <p:nvPr/>
        </p:nvSpPr>
        <p:spPr>
          <a:xfrm>
            <a:off x="6858000" y="1371600"/>
            <a:ext cx="11354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протокол</a:t>
            </a:r>
            <a:endParaRPr/>
          </a:p>
        </p:txBody>
      </p:sp>
      <p:sp>
        <p:nvSpPr>
          <p:cNvPr id="320" name="CustomShape 12"/>
          <p:cNvSpPr/>
          <p:nvPr/>
        </p:nvSpPr>
        <p:spPr>
          <a:xfrm>
            <a:off x="182880" y="1097280"/>
            <a:ext cx="25588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Файловый дискриптор</a:t>
            </a:r>
            <a:endParaRPr/>
          </a:p>
        </p:txBody>
      </p:sp>
      <p:sp>
        <p:nvSpPr>
          <p:cNvPr id="321" name="CustomShape 13"/>
          <p:cNvSpPr/>
          <p:nvPr/>
        </p:nvSpPr>
        <p:spPr>
          <a:xfrm>
            <a:off x="457200" y="5212080"/>
            <a:ext cx="41468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Файловый дискриптор – open - число</a:t>
            </a:r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719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TCP-сервер</a:t>
            </a:r>
            <a:endParaRPr/>
          </a:p>
        </p:txBody>
      </p:sp>
      <p:sp>
        <p:nvSpPr>
          <p:cNvPr id="720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MasterSocket = socket(AF_INET, SOCK_STREAM, IPPROTO_TCP);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sockaddr_in SockAddr;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SockAddr.sin_family = AF_INET;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SockAddr.sin_port = htons(12345);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SockAddr.sin_addr.s_addr = htonl(INADDR_ANY);</a:t>
            </a:r>
            <a:endParaRPr/>
          </a:p>
        </p:txBody>
      </p:sp>
      <p:sp>
        <p:nvSpPr>
          <p:cNvPr id="721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B568B0E-CC14-4FDD-8F26-5B1BCA718C7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723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TCP-сервер</a:t>
            </a:r>
            <a:endParaRPr/>
          </a:p>
        </p:txBody>
      </p:sp>
      <p:sp>
        <p:nvSpPr>
          <p:cNvPr id="724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MasterSocket = socket(AF_INET, SOCK_STREAM, IPPROTO_TCP);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sockaddr_in SockAddr;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SockAddr.sin_family = AF_INET;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SockAddr.sin_port = htons(12345);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SockAddr.sin_addr.s_addr = htonl(INADDR_ANY);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bind(MasterSocket, 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sockaddr *)&amp;SockAddr,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sizeof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(SockAddr));</a:t>
            </a:r>
            <a:endParaRPr/>
          </a:p>
        </p:txBody>
      </p:sp>
      <p:sp>
        <p:nvSpPr>
          <p:cNvPr id="725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CDD6F9B-CC13-48DE-912E-489C26569EAE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727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TCP-сервер</a:t>
            </a:r>
            <a:endParaRPr/>
          </a:p>
        </p:txBody>
      </p:sp>
      <p:sp>
        <p:nvSpPr>
          <p:cNvPr id="728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MasterSocket = socket(AF_INET, SOCK_STREAM, IPPROTO_TCP);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sockaddr_in SockAddr;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SockAddr.sin_family = AF_INET;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SockAddr.sin_port = htons(12345);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SockAddr.sin_addr.s_addr = htonl(INADDR_ANY);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bind(MasterSocket, 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sockaddr *)&amp;SockAddr,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sizeof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(SockAddr));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listen(MasterSocket, SOMAXCONN);</a:t>
            </a:r>
            <a:endParaRPr/>
          </a:p>
        </p:txBody>
      </p:sp>
      <p:sp>
        <p:nvSpPr>
          <p:cNvPr id="729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89C39B2-F6A7-44EA-9118-557014EEF65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731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TCP-сервер</a:t>
            </a:r>
            <a:endParaRPr/>
          </a:p>
        </p:txBody>
      </p:sp>
      <p:sp>
        <p:nvSpPr>
          <p:cNvPr id="732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MasterSocket = socket(AF_INET, SOCK_STREAM, IPPROTO_TCP);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sockaddr_in SockAddr;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SockAddr.sin_family = AF_INET;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SockAddr.sin_port = htons(12345);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SockAddr.sin_addr.s_addr = htonl(INADDR_ANY);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bind(MasterSocket, 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sockaddr *)&amp;SockAddr,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sizeof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(SockAddr));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listen(MasterSocket, SOMAXCONN);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true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SlaveSocket = accept(MasterSocket, 0, 0);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// ...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733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B7B105F-EF09-4884-9B78-FB1CEDE3503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34" name="CustomShape 5"/>
          <p:cNvSpPr/>
          <p:nvPr/>
        </p:nvSpPr>
        <p:spPr>
          <a:xfrm>
            <a:off x="3108960" y="1645920"/>
            <a:ext cx="19386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Пример сервера</a:t>
            </a:r>
            <a:endParaRPr/>
          </a:p>
        </p:txBody>
      </p:sp>
    </p:spTree>
  </p:cSld>
  <p:transition>
    <p:fade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736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TCP-клиент</a:t>
            </a:r>
            <a:endParaRPr/>
          </a:p>
        </p:txBody>
      </p:sp>
      <p:sp>
        <p:nvSpPr>
          <p:cNvPr id="737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ClientSocket = socket(AF_INET, SOCK_STREAM, IPPROTO_TCP);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sockaddr_in SockAddr;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SockAddr.sin_family = AF_INET;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SockAddr.sin_port = htons(12345);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SockAddr.sin_addr.s_addr = htonl(INADDR_LOOPBACK);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connect(ClientSocket, (const void*) &amp;SockAddr,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sizeof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	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(SockAddr));</a:t>
            </a:r>
            <a:endParaRPr/>
          </a:p>
        </p:txBody>
      </p:sp>
      <p:sp>
        <p:nvSpPr>
          <p:cNvPr id="738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F1C118D-5C84-445C-9E2F-C97A12B0143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39" name="CustomShape 5"/>
          <p:cNvSpPr/>
          <p:nvPr/>
        </p:nvSpPr>
        <p:spPr>
          <a:xfrm>
            <a:off x="6858000" y="3474720"/>
            <a:ext cx="17632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Адрес сервера</a:t>
            </a:r>
            <a:endParaRPr/>
          </a:p>
        </p:txBody>
      </p:sp>
      <p:sp>
        <p:nvSpPr>
          <p:cNvPr id="740" name="CustomShape 6"/>
          <p:cNvSpPr/>
          <p:nvPr/>
        </p:nvSpPr>
        <p:spPr>
          <a:xfrm>
            <a:off x="5120640" y="4754880"/>
            <a:ext cx="362124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Теперь можно общаться – через</a:t>
            </a:r>
            <a:endParaRPr/>
          </a:p>
          <a:p>
            <a:r>
              <a:rPr lang="en-US">
                <a:latin typeface="Arial"/>
              </a:rPr>
              <a:t>2 сокета</a:t>
            </a:r>
            <a:endParaRPr/>
          </a:p>
        </p:txBody>
      </p:sp>
    </p:spTree>
  </p:cSld>
  <p:transition>
    <p:fade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742" name="CustomShape 2"/>
          <p:cNvSpPr/>
          <p:nvPr/>
        </p:nvSpPr>
        <p:spPr>
          <a:xfrm>
            <a:off x="611640" y="1582560"/>
            <a:ext cx="7526520" cy="459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shutdown(ClientSocket, SHUT_RDWR);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shutdown(SlaveSocket, SHUT_RDWR);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SHUT_RDWR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SHUT_RD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SHUT_WR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close(ClientSocket);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elveticaNeueCyr"/>
              </a:rPr>
              <a:t>close(MasterSocket);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743" name="CustomShape 3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EAD43AF-BC47-44AD-9F1C-16ED78AB750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44" name="CustomShape 4"/>
          <p:cNvSpPr/>
          <p:nvPr/>
        </p:nvSpPr>
        <p:spPr>
          <a:xfrm>
            <a:off x="4846320" y="3566160"/>
            <a:ext cx="40251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Можно в разные стороны закрывать</a:t>
            </a:r>
            <a:endParaRPr/>
          </a:p>
        </p:txBody>
      </p:sp>
      <p:sp>
        <p:nvSpPr>
          <p:cNvPr id="745" name="CustomShape 5"/>
          <p:cNvSpPr/>
          <p:nvPr/>
        </p:nvSpPr>
        <p:spPr>
          <a:xfrm>
            <a:off x="91440" y="1920240"/>
            <a:ext cx="3063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</a:t>
            </a:r>
            <a:endParaRPr/>
          </a:p>
        </p:txBody>
      </p:sp>
      <p:sp>
        <p:nvSpPr>
          <p:cNvPr id="746" name="CustomShape 6"/>
          <p:cNvSpPr/>
          <p:nvPr/>
        </p:nvSpPr>
        <p:spPr>
          <a:xfrm>
            <a:off x="274320" y="3749040"/>
            <a:ext cx="3063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2</a:t>
            </a:r>
            <a:endParaRPr/>
          </a:p>
        </p:txBody>
      </p:sp>
      <p:sp>
        <p:nvSpPr>
          <p:cNvPr id="747" name="CustomShape 7"/>
          <p:cNvSpPr/>
          <p:nvPr/>
        </p:nvSpPr>
        <p:spPr>
          <a:xfrm>
            <a:off x="274320" y="5486400"/>
            <a:ext cx="3063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3</a:t>
            </a:r>
            <a:endParaRPr/>
          </a:p>
        </p:txBody>
      </p:sp>
      <p:sp>
        <p:nvSpPr>
          <p:cNvPr id="748" name="CustomShape 8"/>
          <p:cNvSpPr/>
          <p:nvPr/>
        </p:nvSpPr>
        <p:spPr>
          <a:xfrm>
            <a:off x="5394960" y="4206240"/>
            <a:ext cx="20818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Shutdown → close</a:t>
            </a:r>
            <a:endParaRPr/>
          </a:p>
        </p:txBody>
      </p:sp>
    </p:spTree>
  </p:cSld>
  <p:transition>
    <p:fade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750" name="CustomShape 2"/>
          <p:cNvSpPr/>
          <p:nvPr/>
        </p:nvSpPr>
        <p:spPr>
          <a:xfrm>
            <a:off x="611640" y="1582560"/>
            <a:ext cx="7526520" cy="459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HelveticaNeueCyr"/>
              </a:rPr>
              <a:t>ssize_t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read(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int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fd, 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void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*buf, 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size_t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count);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HelveticaNeueCyr"/>
              </a:rPr>
              <a:t>ssize_t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write(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int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fd, 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const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void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*buf, 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size_t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count);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751" name="CustomShape 3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4396C7D-374E-4B91-BE03-46807ADA2A3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753" name="CustomShape 2"/>
          <p:cNvSpPr/>
          <p:nvPr/>
        </p:nvSpPr>
        <p:spPr>
          <a:xfrm>
            <a:off x="611640" y="1582560"/>
            <a:ext cx="7526520" cy="459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23a881"/>
                </a:solidFill>
                <a:latin typeface="HelveticaNeueCyr"/>
              </a:rPr>
              <a:t>ssize_t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read(</a:t>
            </a:r>
            <a:r>
              <a:rPr b="1" lang="en-US" sz="2600">
                <a:solidFill>
                  <a:srgbClr val="23a881"/>
                </a:solidFill>
                <a:latin typeface="HelveticaNeueCyr"/>
              </a:rPr>
              <a:t>int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fd, </a:t>
            </a:r>
            <a:r>
              <a:rPr b="1" lang="en-US" sz="2600">
                <a:solidFill>
                  <a:srgbClr val="23a881"/>
                </a:solidFill>
                <a:latin typeface="HelveticaNeueCyr"/>
              </a:rPr>
              <a:t>void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*buf, </a:t>
            </a:r>
            <a:r>
              <a:rPr b="1" lang="en-US" sz="2600">
                <a:solidFill>
                  <a:srgbClr val="23a881"/>
                </a:solidFill>
                <a:latin typeface="HelveticaNeueCyr"/>
              </a:rPr>
              <a:t>size_t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count);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23a881"/>
                </a:solidFill>
                <a:latin typeface="HelveticaNeueCyr"/>
              </a:rPr>
              <a:t>ssize_t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write(</a:t>
            </a:r>
            <a:r>
              <a:rPr b="1" lang="en-US" sz="2600">
                <a:solidFill>
                  <a:srgbClr val="23a881"/>
                </a:solidFill>
                <a:latin typeface="HelveticaNeueCyr"/>
              </a:rPr>
              <a:t>int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fd, </a:t>
            </a:r>
            <a:r>
              <a:rPr b="1" lang="en-US" sz="2600">
                <a:solidFill>
                  <a:srgbClr val="23a881"/>
                </a:solidFill>
                <a:latin typeface="HelveticaNeueCyr"/>
              </a:rPr>
              <a:t>const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</a:t>
            </a:r>
            <a:r>
              <a:rPr b="1" lang="en-US" sz="2600">
                <a:solidFill>
                  <a:srgbClr val="23a881"/>
                </a:solidFill>
                <a:latin typeface="HelveticaNeueCyr"/>
              </a:rPr>
              <a:t>void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*buf, </a:t>
            </a:r>
            <a:r>
              <a:rPr b="1" lang="en-US" sz="2600">
                <a:solidFill>
                  <a:srgbClr val="23a881"/>
                </a:solidFill>
                <a:latin typeface="HelveticaNeueCyr"/>
              </a:rPr>
              <a:t>size_t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count);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HelveticaNeueCyr"/>
              </a:rPr>
              <a:t>ssize_t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recv(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int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s, 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void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*buf, 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size_t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len, 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int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flags);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HelveticaNeueCyr"/>
              </a:rPr>
              <a:t>ssize_t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send(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int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s, 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const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void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*buf, 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size_t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len, 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int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flags);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754" name="CustomShape 3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3E43228-19F8-4D42-947F-17865091D2DB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55" name="CustomShape 4"/>
          <p:cNvSpPr/>
          <p:nvPr/>
        </p:nvSpPr>
        <p:spPr>
          <a:xfrm>
            <a:off x="4297680" y="1463040"/>
            <a:ext cx="6372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TCP</a:t>
            </a:r>
            <a:endParaRPr/>
          </a:p>
        </p:txBody>
      </p:sp>
    </p:spTree>
  </p:cSld>
  <p:transition>
    <p:fade/>
  </p:transition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757" name="CustomShape 2"/>
          <p:cNvSpPr/>
          <p:nvPr/>
        </p:nvSpPr>
        <p:spPr>
          <a:xfrm>
            <a:off x="611640" y="1582560"/>
            <a:ext cx="7526520" cy="459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23a881"/>
                </a:solidFill>
                <a:latin typeface="HelveticaNeueCyr"/>
              </a:rPr>
              <a:t>ssize_t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read(</a:t>
            </a:r>
            <a:r>
              <a:rPr b="1" lang="en-US" sz="2600">
                <a:solidFill>
                  <a:srgbClr val="23a881"/>
                </a:solidFill>
                <a:latin typeface="HelveticaNeueCyr"/>
              </a:rPr>
              <a:t>int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fd, </a:t>
            </a:r>
            <a:r>
              <a:rPr b="1" lang="en-US" sz="2600">
                <a:solidFill>
                  <a:srgbClr val="23a881"/>
                </a:solidFill>
                <a:latin typeface="HelveticaNeueCyr"/>
              </a:rPr>
              <a:t>void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*buf, </a:t>
            </a:r>
            <a:r>
              <a:rPr b="1" lang="en-US" sz="2600">
                <a:solidFill>
                  <a:srgbClr val="23a881"/>
                </a:solidFill>
                <a:latin typeface="HelveticaNeueCyr"/>
              </a:rPr>
              <a:t>size_t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count);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23a881"/>
                </a:solidFill>
                <a:latin typeface="HelveticaNeueCyr"/>
              </a:rPr>
              <a:t>ssize_t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write(</a:t>
            </a:r>
            <a:r>
              <a:rPr b="1" lang="en-US" sz="2600">
                <a:solidFill>
                  <a:srgbClr val="23a881"/>
                </a:solidFill>
                <a:latin typeface="HelveticaNeueCyr"/>
              </a:rPr>
              <a:t>int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fd, </a:t>
            </a:r>
            <a:r>
              <a:rPr b="1" lang="en-US" sz="2600">
                <a:solidFill>
                  <a:srgbClr val="23a881"/>
                </a:solidFill>
                <a:latin typeface="HelveticaNeueCyr"/>
              </a:rPr>
              <a:t>const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</a:t>
            </a:r>
            <a:r>
              <a:rPr b="1" lang="en-US" sz="2600">
                <a:solidFill>
                  <a:srgbClr val="23a881"/>
                </a:solidFill>
                <a:latin typeface="HelveticaNeueCyr"/>
              </a:rPr>
              <a:t>void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*buf, </a:t>
            </a:r>
            <a:r>
              <a:rPr b="1" lang="en-US" sz="2600">
                <a:solidFill>
                  <a:srgbClr val="23a881"/>
                </a:solidFill>
                <a:latin typeface="HelveticaNeueCyr"/>
              </a:rPr>
              <a:t>size_t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count);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HelveticaNeueCyr"/>
              </a:rPr>
              <a:t>ssize_t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recv(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int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s, 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void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*buf, 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size_t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len, 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int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flags);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HelveticaNeueCyr"/>
              </a:rPr>
              <a:t>ssize_t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send(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int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s, 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const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void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*buf, 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size_t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len, 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int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flags);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758" name="CustomShape 3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16F8C26-E52E-453C-B6AE-B453DFF28DA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59" name="CustomShape 4"/>
          <p:cNvSpPr/>
          <p:nvPr/>
        </p:nvSpPr>
        <p:spPr>
          <a:xfrm>
            <a:off x="-192240" y="5664600"/>
            <a:ext cx="424044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0000"/>
                </a:solidFill>
                <a:latin typeface="HelveticaCyr"/>
              </a:rPr>
              <a:t>MSG_NOSIGNAL</a:t>
            </a:r>
            <a:endParaRPr/>
          </a:p>
        </p:txBody>
      </p:sp>
      <p:sp>
        <p:nvSpPr>
          <p:cNvPr id="760" name="CustomShape 5"/>
          <p:cNvSpPr/>
          <p:nvPr/>
        </p:nvSpPr>
        <p:spPr>
          <a:xfrm>
            <a:off x="731520" y="5394960"/>
            <a:ext cx="40356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Нужный нам flag – пишем его в flags</a:t>
            </a:r>
            <a:endParaRPr/>
          </a:p>
        </p:txBody>
      </p:sp>
    </p:spTree>
  </p:cSld>
  <p:transition>
    <p:fade/>
  </p:transition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762" name="CustomShape 2"/>
          <p:cNvSpPr/>
          <p:nvPr/>
        </p:nvSpPr>
        <p:spPr>
          <a:xfrm>
            <a:off x="611640" y="1582560"/>
            <a:ext cx="7526520" cy="459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23a881"/>
                </a:solidFill>
                <a:latin typeface="HelveticaNeueCyr"/>
              </a:rPr>
              <a:t>ssize_t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read(</a:t>
            </a:r>
            <a:r>
              <a:rPr b="1" lang="en-US" sz="2600">
                <a:solidFill>
                  <a:srgbClr val="23a881"/>
                </a:solidFill>
                <a:latin typeface="HelveticaNeueCyr"/>
              </a:rPr>
              <a:t>int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fd, </a:t>
            </a:r>
            <a:r>
              <a:rPr b="1" lang="en-US" sz="2600">
                <a:solidFill>
                  <a:srgbClr val="23a881"/>
                </a:solidFill>
                <a:latin typeface="HelveticaNeueCyr"/>
              </a:rPr>
              <a:t>void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*buf, </a:t>
            </a:r>
            <a:r>
              <a:rPr b="1" lang="en-US" sz="2600">
                <a:solidFill>
                  <a:srgbClr val="23a881"/>
                </a:solidFill>
                <a:latin typeface="HelveticaNeueCyr"/>
              </a:rPr>
              <a:t>size_t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count);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23a881"/>
                </a:solidFill>
                <a:latin typeface="HelveticaNeueCyr"/>
              </a:rPr>
              <a:t>ssize_t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write(</a:t>
            </a:r>
            <a:r>
              <a:rPr b="1" lang="en-US" sz="2600">
                <a:solidFill>
                  <a:srgbClr val="23a881"/>
                </a:solidFill>
                <a:latin typeface="HelveticaNeueCyr"/>
              </a:rPr>
              <a:t>int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fd, </a:t>
            </a:r>
            <a:r>
              <a:rPr b="1" lang="en-US" sz="2600">
                <a:solidFill>
                  <a:srgbClr val="23a881"/>
                </a:solidFill>
                <a:latin typeface="HelveticaNeueCyr"/>
              </a:rPr>
              <a:t>const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</a:t>
            </a:r>
            <a:r>
              <a:rPr b="1" lang="en-US" sz="2600">
                <a:solidFill>
                  <a:srgbClr val="23a881"/>
                </a:solidFill>
                <a:latin typeface="HelveticaNeueCyr"/>
              </a:rPr>
              <a:t>void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*buf, </a:t>
            </a:r>
            <a:r>
              <a:rPr b="1" lang="en-US" sz="2600">
                <a:solidFill>
                  <a:srgbClr val="23a881"/>
                </a:solidFill>
                <a:latin typeface="HelveticaNeueCyr"/>
              </a:rPr>
              <a:t>size_t</a:t>
            </a:r>
            <a:r>
              <a:rPr lang="en-US" sz="2600">
                <a:solidFill>
                  <a:srgbClr val="23a881"/>
                </a:solidFill>
                <a:latin typeface="HelveticaNeueCyr"/>
              </a:rPr>
              <a:t> count);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HelveticaNeueCyr"/>
              </a:rPr>
              <a:t>ssize_t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recv(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int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s, 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void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*buf, 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size_t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len, 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int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flags);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HelveticaNeueCyr"/>
              </a:rPr>
              <a:t>ssize_t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send(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int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s, 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const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void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*buf, 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size_t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len, </a:t>
            </a:r>
            <a:r>
              <a:rPr b="1" lang="en-US" sz="2600">
                <a:solidFill>
                  <a:srgbClr val="000000"/>
                </a:solidFill>
                <a:latin typeface="HelveticaNeueCyr"/>
              </a:rPr>
              <a:t>int</a:t>
            </a:r>
            <a:r>
              <a:rPr lang="en-US" sz="2600">
                <a:solidFill>
                  <a:srgbClr val="000000"/>
                </a:solidFill>
                <a:latin typeface="HelveticaNeueCyr"/>
              </a:rPr>
              <a:t> flags);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763" name="CustomShape 3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D7F4B5E-3647-487B-9CEB-610F1E6CC49B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64" name="CustomShape 4"/>
          <p:cNvSpPr/>
          <p:nvPr/>
        </p:nvSpPr>
        <p:spPr>
          <a:xfrm>
            <a:off x="-192240" y="5664600"/>
            <a:ext cx="424044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0000"/>
                </a:solidFill>
                <a:latin typeface="HelveticaCyr"/>
              </a:rPr>
              <a:t>MSG_NOSIGNAL</a:t>
            </a:r>
            <a:endParaRPr/>
          </a:p>
        </p:txBody>
      </p:sp>
      <p:sp>
        <p:nvSpPr>
          <p:cNvPr id="765" name="CustomShape 5"/>
          <p:cNvSpPr/>
          <p:nvPr/>
        </p:nvSpPr>
        <p:spPr>
          <a:xfrm>
            <a:off x="2079360" y="4187880"/>
            <a:ext cx="687852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0000"/>
                </a:solidFill>
                <a:latin typeface="HelveticaCyr"/>
              </a:rPr>
              <a:t>signal(SIGPIPE, SIG_IGN); </a:t>
            </a:r>
            <a:endParaRPr/>
          </a:p>
        </p:txBody>
      </p:sp>
      <p:sp>
        <p:nvSpPr>
          <p:cNvPr id="766" name="CustomShape 6"/>
          <p:cNvSpPr/>
          <p:nvPr/>
        </p:nvSpPr>
        <p:spPr>
          <a:xfrm>
            <a:off x="2651760" y="4206240"/>
            <a:ext cx="14968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игнорироать</a:t>
            </a:r>
            <a:endParaRPr/>
          </a:p>
        </p:txBody>
      </p:sp>
    </p:spTree>
  </p:cSld>
  <p:transition>
    <p:fade/>
  </p:transition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323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AC1A669-BEB7-4C68-AC72-5E5067793377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24" name="CustomShape 3"/>
          <p:cNvSpPr/>
          <p:nvPr/>
        </p:nvSpPr>
        <p:spPr>
          <a:xfrm>
            <a:off x="331200" y="1673280"/>
            <a:ext cx="8536680" cy="455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HelveticaCyr"/>
              </a:rPr>
              <a:t>int s = socket(AF_INET, SOCK_STREAM, IPPROTO_TCP);</a:t>
            </a:r>
            <a:endParaRPr/>
          </a:p>
        </p:txBody>
      </p:sp>
      <p:sp>
        <p:nvSpPr>
          <p:cNvPr id="325" name="CustomShape 4"/>
          <p:cNvSpPr/>
          <p:nvPr/>
        </p:nvSpPr>
        <p:spPr>
          <a:xfrm>
            <a:off x="685080" y="1653840"/>
            <a:ext cx="635040" cy="632880"/>
          </a:xfrm>
          <a:prstGeom prst="ellipse">
            <a:avLst/>
          </a:prstGeom>
          <a:noFill/>
          <a:ln w="76320">
            <a:solidFill>
              <a:srgbClr val="ff0000"/>
            </a:solidFill>
            <a:miter/>
          </a:ln>
        </p:spPr>
      </p:sp>
      <p:sp>
        <p:nvSpPr>
          <p:cNvPr id="326" name="CustomShape 5"/>
          <p:cNvSpPr/>
          <p:nvPr/>
        </p:nvSpPr>
        <p:spPr>
          <a:xfrm>
            <a:off x="662760" y="3531960"/>
            <a:ext cx="2569680" cy="2569680"/>
          </a:xfrm>
          <a:prstGeom prst="ellipse">
            <a:avLst/>
          </a:prstGeom>
          <a:noFill/>
          <a:ln w="76320">
            <a:solidFill>
              <a:srgbClr val="15a66f"/>
            </a:solidFill>
            <a:miter/>
          </a:ln>
        </p:spPr>
      </p:sp>
      <p:sp>
        <p:nvSpPr>
          <p:cNvPr id="327" name="CustomShape 6"/>
          <p:cNvSpPr/>
          <p:nvPr/>
        </p:nvSpPr>
        <p:spPr>
          <a:xfrm>
            <a:off x="1192680" y="4147920"/>
            <a:ext cx="1059120" cy="926640"/>
          </a:xfrm>
          <a:prstGeom prst="rect">
            <a:avLst/>
          </a:prstGeom>
          <a:noFill/>
          <a:ln w="76320">
            <a:solidFill>
              <a:srgbClr val="ff0000"/>
            </a:solidFill>
            <a:miter/>
          </a:ln>
        </p:spPr>
      </p:sp>
      <p:sp>
        <p:nvSpPr>
          <p:cNvPr id="328" name="CustomShape 7"/>
          <p:cNvSpPr/>
          <p:nvPr/>
        </p:nvSpPr>
        <p:spPr>
          <a:xfrm>
            <a:off x="3763440" y="3691080"/>
            <a:ext cx="1146960" cy="2251800"/>
          </a:xfrm>
          <a:prstGeom prst="rect">
            <a:avLst/>
          </a:prstGeom>
          <a:noFill/>
          <a:ln w="76320">
            <a:solidFill>
              <a:srgbClr val="15a66f"/>
            </a:solidFill>
            <a:miter/>
          </a:ln>
        </p:spPr>
      </p:sp>
      <p:sp>
        <p:nvSpPr>
          <p:cNvPr id="329" name="CustomShape 8"/>
          <p:cNvSpPr/>
          <p:nvPr/>
        </p:nvSpPr>
        <p:spPr>
          <a:xfrm>
            <a:off x="3935880" y="4147920"/>
            <a:ext cx="381600" cy="381600"/>
          </a:xfrm>
          <a:prstGeom prst="rect">
            <a:avLst/>
          </a:prstGeom>
          <a:noFill/>
          <a:ln w="76320">
            <a:solidFill>
              <a:srgbClr val="ff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ff0000"/>
                </a:solidFill>
                <a:latin typeface="HelveticaCyr"/>
              </a:rPr>
              <a:t>S</a:t>
            </a:r>
            <a:endParaRPr/>
          </a:p>
        </p:txBody>
      </p:sp>
      <p:sp>
        <p:nvSpPr>
          <p:cNvPr id="330" name="CustomShape 9"/>
          <p:cNvSpPr/>
          <p:nvPr/>
        </p:nvSpPr>
        <p:spPr>
          <a:xfrm flipH="1">
            <a:off x="2252160" y="4339080"/>
            <a:ext cx="1681920" cy="271440"/>
          </a:xfrm>
          <a:prstGeom prst="straightConnector1">
            <a:avLst/>
          </a:prstGeom>
          <a:noFill/>
          <a:ln w="76320">
            <a:solidFill>
              <a:srgbClr val="ff0000"/>
            </a:solidFill>
            <a:miter/>
            <a:tailEnd len="med" type="triangle" w="med"/>
          </a:ln>
        </p:spPr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768" name="CustomShape 2"/>
          <p:cNvSpPr/>
          <p:nvPr/>
        </p:nvSpPr>
        <p:spPr>
          <a:xfrm>
            <a:off x="611640" y="1582560"/>
            <a:ext cx="7526520" cy="459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400">
                <a:solidFill>
                  <a:srgbClr val="000000"/>
                </a:solidFill>
                <a:latin typeface="HelveticaNeueCyr"/>
              </a:rPr>
              <a:t>ssize_t</a:t>
            </a:r>
            <a:r>
              <a:rPr lang="en-US" sz="2400">
                <a:solidFill>
                  <a:srgbClr val="000000"/>
                </a:solidFill>
                <a:latin typeface="HelveticaNeueCyr"/>
              </a:rPr>
              <a:t> sendto(</a:t>
            </a:r>
            <a:r>
              <a:rPr b="1" lang="en-US" sz="2400">
                <a:solidFill>
                  <a:srgbClr val="000000"/>
                </a:solidFill>
                <a:latin typeface="HelveticaNeueCyr"/>
              </a:rPr>
              <a:t>int</a:t>
            </a:r>
            <a:r>
              <a:rPr lang="en-US" sz="2400">
                <a:solidFill>
                  <a:srgbClr val="000000"/>
                </a:solidFill>
                <a:latin typeface="HelveticaNeueCyr"/>
              </a:rPr>
              <a:t>  s,  </a:t>
            </a:r>
            <a:r>
              <a:rPr b="1" lang="en-US" sz="2400">
                <a:solidFill>
                  <a:srgbClr val="000000"/>
                </a:solidFill>
                <a:latin typeface="HelveticaNeueCyr"/>
              </a:rPr>
              <a:t>const</a:t>
            </a:r>
            <a:r>
              <a:rPr lang="en-US" sz="2400">
                <a:solidFill>
                  <a:srgbClr val="000000"/>
                </a:solidFill>
                <a:latin typeface="HelveticaNeueCyr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HelveticaNeueCyr"/>
              </a:rPr>
              <a:t>void</a:t>
            </a:r>
            <a:r>
              <a:rPr lang="en-US" sz="2400">
                <a:solidFill>
                  <a:srgbClr val="000000"/>
                </a:solidFill>
                <a:latin typeface="HelveticaNeueCyr"/>
              </a:rPr>
              <a:t> *buf, </a:t>
            </a:r>
            <a:r>
              <a:rPr b="1" lang="en-US" sz="2400">
                <a:solidFill>
                  <a:srgbClr val="000000"/>
                </a:solidFill>
                <a:latin typeface="HelveticaNeueCyr"/>
              </a:rPr>
              <a:t>size_t</a:t>
            </a:r>
            <a:r>
              <a:rPr lang="en-US" sz="2400">
                <a:solidFill>
                  <a:srgbClr val="000000"/>
                </a:solidFill>
                <a:latin typeface="HelveticaNeueCyr"/>
              </a:rPr>
              <a:t> len, </a:t>
            </a:r>
            <a:r>
              <a:rPr b="1" lang="en-US" sz="2400">
                <a:solidFill>
                  <a:srgbClr val="000000"/>
                </a:solidFill>
                <a:latin typeface="HelveticaNeueCyr"/>
              </a:rPr>
              <a:t>int</a:t>
            </a:r>
            <a:r>
              <a:rPr lang="en-US" sz="2400">
                <a:solidFill>
                  <a:srgbClr val="000000"/>
                </a:solidFill>
                <a:latin typeface="HelveticaNeueCyr"/>
              </a:rPr>
              <a:t> flags, </a:t>
            </a:r>
            <a:r>
              <a:rPr b="1" lang="en-US" sz="2400">
                <a:solidFill>
                  <a:srgbClr val="000000"/>
                </a:solidFill>
                <a:latin typeface="HelveticaNeueCyr"/>
              </a:rPr>
              <a:t>const</a:t>
            </a:r>
            <a:r>
              <a:rPr lang="en-US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HelveticaNeueCyr"/>
              </a:rPr>
              <a:t>struct</a:t>
            </a:r>
            <a:r>
              <a:rPr lang="en-US" sz="2400">
                <a:solidFill>
                  <a:srgbClr val="000000"/>
                </a:solidFill>
                <a:latin typeface="HelveticaNeueCyr"/>
              </a:rPr>
              <a:t> sockaddr *to, </a:t>
            </a:r>
            <a:r>
              <a:rPr b="1" lang="en-US" sz="2400">
                <a:solidFill>
                  <a:srgbClr val="000000"/>
                </a:solidFill>
                <a:latin typeface="HelveticaNeueCyr"/>
              </a:rPr>
              <a:t>socklen_t</a:t>
            </a:r>
            <a:r>
              <a:rPr lang="en-US" sz="2400">
                <a:solidFill>
                  <a:srgbClr val="000000"/>
                </a:solidFill>
                <a:latin typeface="HelveticaNeueCyr"/>
              </a:rPr>
              <a:t> tolen);</a:t>
            </a:r>
            <a:endParaRPr/>
          </a:p>
          <a:p>
            <a:r>
              <a:rPr b="1" lang="en-US" sz="2400">
                <a:solidFill>
                  <a:srgbClr val="000000"/>
                </a:solidFill>
                <a:latin typeface="HelveticaNeueCyr"/>
              </a:rPr>
              <a:t>ssize_t</a:t>
            </a:r>
            <a:r>
              <a:rPr lang="en-US" sz="2400">
                <a:solidFill>
                  <a:srgbClr val="000000"/>
                </a:solidFill>
                <a:latin typeface="HelveticaNeueCyr"/>
              </a:rPr>
              <a:t> recvfrom(</a:t>
            </a:r>
            <a:r>
              <a:rPr b="1" lang="en-US" sz="2400">
                <a:solidFill>
                  <a:srgbClr val="000000"/>
                </a:solidFill>
                <a:latin typeface="HelveticaNeueCyr"/>
              </a:rPr>
              <a:t>int</a:t>
            </a:r>
            <a:r>
              <a:rPr lang="en-US" sz="2400">
                <a:solidFill>
                  <a:srgbClr val="000000"/>
                </a:solidFill>
                <a:latin typeface="HelveticaNeueCyr"/>
              </a:rPr>
              <a:t> s, </a:t>
            </a:r>
            <a:r>
              <a:rPr b="1" lang="en-US" sz="2400">
                <a:solidFill>
                  <a:srgbClr val="000000"/>
                </a:solidFill>
                <a:latin typeface="HelveticaNeueCyr"/>
              </a:rPr>
              <a:t>void</a:t>
            </a:r>
            <a:r>
              <a:rPr lang="en-US" sz="2400">
                <a:solidFill>
                  <a:srgbClr val="000000"/>
                </a:solidFill>
                <a:latin typeface="HelveticaNeueCyr"/>
              </a:rPr>
              <a:t> *buf, </a:t>
            </a:r>
            <a:r>
              <a:rPr b="1" lang="en-US" sz="2400">
                <a:solidFill>
                  <a:srgbClr val="000000"/>
                </a:solidFill>
                <a:latin typeface="HelveticaNeueCyr"/>
              </a:rPr>
              <a:t>size_t</a:t>
            </a:r>
            <a:r>
              <a:rPr lang="en-US" sz="2400">
                <a:solidFill>
                  <a:srgbClr val="000000"/>
                </a:solidFill>
                <a:latin typeface="HelveticaNeueCyr"/>
              </a:rPr>
              <a:t> len, </a:t>
            </a:r>
            <a:r>
              <a:rPr b="1" lang="en-US" sz="2400">
                <a:solidFill>
                  <a:srgbClr val="000000"/>
                </a:solidFill>
                <a:latin typeface="HelveticaNeueCyr"/>
              </a:rPr>
              <a:t>int</a:t>
            </a:r>
            <a:r>
              <a:rPr lang="en-US" sz="2400">
                <a:solidFill>
                  <a:srgbClr val="000000"/>
                </a:solidFill>
                <a:latin typeface="HelveticaNeueCyr"/>
              </a:rPr>
              <a:t> flags, </a:t>
            </a:r>
            <a:r>
              <a:rPr b="1" lang="en-US" sz="2400">
                <a:solidFill>
                  <a:srgbClr val="000000"/>
                </a:solidFill>
                <a:latin typeface="HelveticaNeueCyr"/>
              </a:rPr>
              <a:t>struct</a:t>
            </a:r>
            <a:r>
              <a:rPr lang="en-US" sz="2400">
                <a:solidFill>
                  <a:srgbClr val="000000"/>
                </a:solidFill>
                <a:latin typeface="HelveticaNeueCyr"/>
              </a:rPr>
              <a:t> sockaddr *from, </a:t>
            </a:r>
            <a:r>
              <a:rPr b="1" lang="en-US" sz="2400">
                <a:solidFill>
                  <a:srgbClr val="000000"/>
                </a:solidFill>
                <a:latin typeface="HelveticaNeueCyr"/>
              </a:rPr>
              <a:t>socklen_t</a:t>
            </a:r>
            <a:r>
              <a:rPr lang="en-US" sz="2400">
                <a:solidFill>
                  <a:srgbClr val="000000"/>
                </a:solidFill>
                <a:latin typeface="HelveticaNeueCyr"/>
              </a:rPr>
              <a:t> *fromlen);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769" name="CustomShape 3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D678A31-A14B-440F-886D-D9C71F5F136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70" name="CustomShape 4"/>
          <p:cNvSpPr/>
          <p:nvPr/>
        </p:nvSpPr>
        <p:spPr>
          <a:xfrm>
            <a:off x="2560320" y="1188720"/>
            <a:ext cx="6616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UDP</a:t>
            </a:r>
            <a:endParaRPr/>
          </a:p>
        </p:txBody>
      </p:sp>
    </p:spTree>
  </p:cSld>
  <p:transition>
    <p:fade/>
  </p:transition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772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BB13ADE-4B7F-45F6-ABDE-09B6B98667A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pic>
        <p:nvPicPr>
          <p:cNvPr id="77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9520" y="1788480"/>
            <a:ext cx="4540320" cy="417420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775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EACE6A9-8C12-4F73-A102-0188207D3BD7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pic>
        <p:nvPicPr>
          <p:cNvPr id="77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320" y="1788480"/>
            <a:ext cx="6094800" cy="3875760"/>
          </a:xfrm>
          <a:prstGeom prst="rect">
            <a:avLst/>
          </a:prstGeom>
          <a:ln>
            <a:noFill/>
          </a:ln>
        </p:spPr>
      </p:pic>
      <p:sp>
        <p:nvSpPr>
          <p:cNvPr id="777" name="CustomShape 3"/>
          <p:cNvSpPr/>
          <p:nvPr/>
        </p:nvSpPr>
        <p:spPr>
          <a:xfrm>
            <a:off x="2926080" y="1371600"/>
            <a:ext cx="37155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Как устанавливается соединение</a:t>
            </a:r>
            <a:endParaRPr/>
          </a:p>
        </p:txBody>
      </p:sp>
      <p:sp>
        <p:nvSpPr>
          <p:cNvPr id="778" name="CustomShape 4"/>
          <p:cNvSpPr/>
          <p:nvPr/>
        </p:nvSpPr>
        <p:spPr>
          <a:xfrm>
            <a:off x="3749040" y="2377440"/>
            <a:ext cx="8337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флаги</a:t>
            </a:r>
            <a:endParaRPr/>
          </a:p>
        </p:txBody>
      </p:sp>
      <p:sp>
        <p:nvSpPr>
          <p:cNvPr id="779" name="CustomShape 5"/>
          <p:cNvSpPr/>
          <p:nvPr/>
        </p:nvSpPr>
        <p:spPr>
          <a:xfrm>
            <a:off x="1005840" y="1645920"/>
            <a:ext cx="6372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TCP</a:t>
            </a:r>
            <a:endParaRPr/>
          </a:p>
        </p:txBody>
      </p:sp>
    </p:spTree>
  </p:cSld>
  <p:transition>
    <p:fade/>
  </p:transition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781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0D78582-B49C-4413-8404-0E83E720C27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pic>
        <p:nvPicPr>
          <p:cNvPr id="78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01560" y="1788480"/>
            <a:ext cx="5399640" cy="3904200"/>
          </a:xfrm>
          <a:prstGeom prst="rect">
            <a:avLst/>
          </a:prstGeom>
          <a:ln>
            <a:noFill/>
          </a:ln>
        </p:spPr>
      </p:pic>
      <p:sp>
        <p:nvSpPr>
          <p:cNvPr id="783" name="CustomShape 3"/>
          <p:cNvSpPr/>
          <p:nvPr/>
        </p:nvSpPr>
        <p:spPr>
          <a:xfrm>
            <a:off x="3749040" y="1463040"/>
            <a:ext cx="32540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Как закрывается соединение</a:t>
            </a:r>
            <a:endParaRPr/>
          </a:p>
        </p:txBody>
      </p:sp>
    </p:spTree>
  </p:cSld>
  <p:transition>
    <p:fade/>
  </p:transition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785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13B0068-0330-410F-9F1A-840893813E4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pic>
        <p:nvPicPr>
          <p:cNvPr id="786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68440" y="2155680"/>
            <a:ext cx="6337440" cy="1911600"/>
          </a:xfrm>
          <a:prstGeom prst="rect">
            <a:avLst/>
          </a:prstGeom>
          <a:ln>
            <a:noFill/>
          </a:ln>
        </p:spPr>
      </p:pic>
      <p:sp>
        <p:nvSpPr>
          <p:cNvPr id="787" name="CustomShape 3"/>
          <p:cNvSpPr/>
          <p:nvPr/>
        </p:nvSpPr>
        <p:spPr>
          <a:xfrm>
            <a:off x="2560320" y="4663440"/>
            <a:ext cx="15606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Как работает</a:t>
            </a:r>
            <a:endParaRPr/>
          </a:p>
        </p:txBody>
      </p:sp>
    </p:spTree>
  </p:cSld>
  <p:transition>
    <p:fade/>
  </p:transition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789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7C7ABBD-D430-4EB4-AEB8-180541AB3094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pic>
        <p:nvPicPr>
          <p:cNvPr id="79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920" cy="68907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792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Неблокирующий сокет</a:t>
            </a:r>
            <a:endParaRPr/>
          </a:p>
        </p:txBody>
      </p:sp>
      <p:sp>
        <p:nvSpPr>
          <p:cNvPr id="793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set_nonblock(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fd)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  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flags;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   </a:t>
            </a:r>
            <a:r>
              <a:rPr lang="en-US" sz="1400">
                <a:solidFill>
                  <a:srgbClr val="4ba6c1"/>
                </a:solidFill>
                <a:latin typeface="PT Mono"/>
                <a:ea typeface="PT Mono"/>
              </a:rPr>
              <a:t>#if defined(O_NONBLOCK)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  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(-1 == (flags = fcntl(fd, F_GETFL, 0))) flags = 0;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  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fcntl(fd, F_SETFL, flags | O_NONBLOCK);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   </a:t>
            </a:r>
            <a:r>
              <a:rPr lang="en-US" sz="1400">
                <a:solidFill>
                  <a:srgbClr val="4ba6c1"/>
                </a:solidFill>
                <a:latin typeface="PT Mono"/>
                <a:ea typeface="PT Mono"/>
              </a:rPr>
              <a:t>#else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 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flags = 1;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  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ioctl(fd, FIOBIO, &amp;flags);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   </a:t>
            </a:r>
            <a:r>
              <a:rPr lang="en-US" sz="1400">
                <a:solidFill>
                  <a:srgbClr val="4ba6c1"/>
                </a:solidFill>
                <a:latin typeface="PT Mono"/>
                <a:ea typeface="PT Mono"/>
              </a:rPr>
              <a:t>#endif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794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9C3CEDD-9EFD-429D-87B7-5EB65373DA8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95" name="CustomShape 5"/>
          <p:cNvSpPr/>
          <p:nvPr/>
        </p:nvSpPr>
        <p:spPr>
          <a:xfrm>
            <a:off x="3931920" y="1127520"/>
            <a:ext cx="515736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Блокирующий – пока не получит нужное число</a:t>
            </a:r>
            <a:endParaRPr/>
          </a:p>
          <a:p>
            <a:r>
              <a:rPr lang="en-US">
                <a:latin typeface="Arial"/>
              </a:rPr>
              <a:t>заюлокируется</a:t>
            </a:r>
            <a:endParaRPr/>
          </a:p>
        </p:txBody>
      </p:sp>
      <p:sp>
        <p:nvSpPr>
          <p:cNvPr id="796" name="CustomShape 6"/>
          <p:cNvSpPr/>
          <p:nvPr/>
        </p:nvSpPr>
        <p:spPr>
          <a:xfrm>
            <a:off x="2286000" y="5394960"/>
            <a:ext cx="512532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Как сделать неблокирующий из блокирующего</a:t>
            </a:r>
            <a:endParaRPr/>
          </a:p>
          <a:p>
            <a:endParaRPr/>
          </a:p>
        </p:txBody>
      </p:sp>
      <p:sp>
        <p:nvSpPr>
          <p:cNvPr id="797" name="CustomShape 7"/>
          <p:cNvSpPr/>
          <p:nvPr/>
        </p:nvSpPr>
        <p:spPr>
          <a:xfrm>
            <a:off x="1188720" y="2011680"/>
            <a:ext cx="32324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(изначально - блокирующий)</a:t>
            </a:r>
            <a:endParaRPr/>
          </a:p>
        </p:txBody>
      </p:sp>
    </p:spTree>
  </p:cSld>
  <p:transition>
    <p:fade/>
  </p:transition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799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Использование setsockopt</a:t>
            </a:r>
            <a:endParaRPr/>
          </a:p>
        </p:txBody>
      </p:sp>
      <p:sp>
        <p:nvSpPr>
          <p:cNvPr id="800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optval = 1;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setsockopt(MasterSocket, SOL_SOCKET, SO_REUSEADDR, &amp;optval,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sizeof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(optval));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timeval tv;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tv.tv_sec = 16;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tv.tv_usec = 0;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setsockopt(SlaveSocket, SOL_SOCKET, SO_RCVTIMEO, 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*) &amp;tv,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sizeof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(tv));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setsockopt(SlaveSocket, SOL_SOCKET, SO_SNDTIMEO, 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*) &amp;tv,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sizeof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(tv));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801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06241A2-8A1D-4CCC-A85C-17898E61058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02" name="CustomShape 5"/>
          <p:cNvSpPr/>
          <p:nvPr/>
        </p:nvSpPr>
        <p:spPr>
          <a:xfrm>
            <a:off x="3657600" y="1828800"/>
            <a:ext cx="44074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Таймауты на чтение и запись – важно!!!</a:t>
            </a:r>
            <a:endParaRPr/>
          </a:p>
        </p:txBody>
      </p:sp>
      <p:sp>
        <p:nvSpPr>
          <p:cNvPr id="803" name="CustomShape 6"/>
          <p:cNvSpPr/>
          <p:nvPr/>
        </p:nvSpPr>
        <p:spPr>
          <a:xfrm>
            <a:off x="7863840" y="2743200"/>
            <a:ext cx="244008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Нужный кусок кода</a:t>
            </a:r>
            <a:endParaRPr/>
          </a:p>
          <a:p>
            <a:r>
              <a:rPr lang="en-US">
                <a:latin typeface="Arial"/>
              </a:rPr>
              <a:t>Который отблокирует</a:t>
            </a:r>
            <a:endParaRPr/>
          </a:p>
        </p:txBody>
      </p:sp>
    </p:spTree>
  </p:cSld>
  <p:transition>
    <p:fade/>
  </p:transition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805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F0F7887-816D-411E-986B-5414167C441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807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D73669A-F7B2-4711-B8F3-22914262A67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808" name="Table 3"/>
          <p:cNvGraphicFramePr/>
          <p:nvPr/>
        </p:nvGraphicFramePr>
        <p:xfrm>
          <a:off x="2877480" y="2610000"/>
          <a:ext cx="4570920" cy="36972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6480"/>
              </a:tblGrid>
              <a:tr h="369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ransition>
    <p:fade/>
  </p:transition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332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1B58AB6-576B-431A-8C36-22E845DE133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pic>
        <p:nvPicPr>
          <p:cNvPr id="333" name="Изображение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5320" y="1649520"/>
            <a:ext cx="8622360" cy="416448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810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40F85BA-DAF5-4F39-B8F3-214081D843AA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811" name="Table 3"/>
          <p:cNvGraphicFramePr/>
          <p:nvPr/>
        </p:nvGraphicFramePr>
        <p:xfrm>
          <a:off x="2877480" y="2610000"/>
          <a:ext cx="4570920" cy="36972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6480"/>
              </a:tblGrid>
              <a:tr h="369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ransition>
    <p:fade/>
  </p:transition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813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45F2EAF-42BE-4E3F-9AE2-933D4AD61DE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814" name="Table 3"/>
          <p:cNvGraphicFramePr/>
          <p:nvPr/>
        </p:nvGraphicFramePr>
        <p:xfrm>
          <a:off x="2877480" y="2610000"/>
          <a:ext cx="4570920" cy="36972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6480"/>
              </a:tblGrid>
              <a:tr h="369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ransition>
    <p:fade/>
  </p:transition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816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3A3079E-C3E4-4092-9200-0D8D579C9F2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817" name="Table 3"/>
          <p:cNvGraphicFramePr/>
          <p:nvPr/>
        </p:nvGraphicFramePr>
        <p:xfrm>
          <a:off x="2877480" y="2610000"/>
          <a:ext cx="4570920" cy="36972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6480"/>
              </a:tblGrid>
              <a:tr h="369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fd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ransition>
    <p:fade/>
  </p:transition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819" name="CustomShape 2"/>
          <p:cNvSpPr/>
          <p:nvPr/>
        </p:nvSpPr>
        <p:spPr>
          <a:xfrm>
            <a:off x="611640" y="1582560"/>
            <a:ext cx="7526520" cy="459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HelveticaNeueCyr"/>
              </a:rPr>
              <a:t>Why?</a:t>
            </a:r>
            <a:endParaRPr/>
          </a:p>
        </p:txBody>
      </p:sp>
      <p:sp>
        <p:nvSpPr>
          <p:cNvPr id="820" name="CustomShape 3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54B3620-7AFD-473B-87FF-2851EACA99A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822" name="CustomShape 2"/>
          <p:cNvSpPr/>
          <p:nvPr/>
        </p:nvSpPr>
        <p:spPr>
          <a:xfrm>
            <a:off x="611640" y="1582560"/>
            <a:ext cx="7526520" cy="459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HelveticaNeueCyr"/>
              </a:rPr>
              <a:t>Why?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58020"/>
                </a:solidFill>
                <a:latin typeface="HelveticaNeueCyr"/>
              </a:rPr>
              <a:t>CPU!</a:t>
            </a:r>
            <a:endParaRPr/>
          </a:p>
        </p:txBody>
      </p:sp>
      <p:sp>
        <p:nvSpPr>
          <p:cNvPr id="823" name="CustomShape 3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71387E3-873D-4A82-89D7-D9F4F774DEBD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825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Работа с select</a:t>
            </a:r>
            <a:endParaRPr/>
          </a:p>
        </p:txBody>
      </p:sp>
      <p:sp>
        <p:nvSpPr>
          <p:cNvPr id="826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fd_set Set;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827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B5F082A-C1A4-4EE8-9169-9E4398896332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28" name="CustomShape 5"/>
          <p:cNvSpPr/>
          <p:nvPr/>
        </p:nvSpPr>
        <p:spPr>
          <a:xfrm>
            <a:off x="3566160" y="2409480"/>
            <a:ext cx="41605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Множество дискрипторов (1024 бита)</a:t>
            </a:r>
            <a:endParaRPr/>
          </a:p>
        </p:txBody>
      </p:sp>
      <p:sp>
        <p:nvSpPr>
          <p:cNvPr id="829" name="CustomShape 6"/>
          <p:cNvSpPr/>
          <p:nvPr/>
        </p:nvSpPr>
        <p:spPr>
          <a:xfrm>
            <a:off x="2194560" y="2834640"/>
            <a:ext cx="47430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Ставим единички там где есть дискриптор </a:t>
            </a:r>
            <a:endParaRPr/>
          </a:p>
        </p:txBody>
      </p:sp>
      <p:sp>
        <p:nvSpPr>
          <p:cNvPr id="830" name="CustomShape 7"/>
          <p:cNvSpPr/>
          <p:nvPr/>
        </p:nvSpPr>
        <p:spPr>
          <a:xfrm>
            <a:off x="2011680" y="3474720"/>
            <a:ext cx="27266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Всего 1024 дискриптока</a:t>
            </a:r>
            <a:endParaRPr/>
          </a:p>
        </p:txBody>
      </p:sp>
    </p:spTree>
  </p:cSld>
  <p:transition>
    <p:fade/>
  </p:transition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832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Работа с select</a:t>
            </a:r>
            <a:endParaRPr/>
          </a:p>
        </p:txBody>
      </p:sp>
      <p:sp>
        <p:nvSpPr>
          <p:cNvPr id="833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fd_set Set;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FD_ZERO(&amp;Set);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FD_SET(MasterSocket, &amp;Set);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834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71E0959-FC63-4DF2-9E57-59EC59124FC1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35" name="CustomShape 5"/>
          <p:cNvSpPr/>
          <p:nvPr/>
        </p:nvSpPr>
        <p:spPr>
          <a:xfrm>
            <a:off x="3291840" y="2651760"/>
            <a:ext cx="11872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зануляем</a:t>
            </a:r>
            <a:endParaRPr/>
          </a:p>
        </p:txBody>
      </p:sp>
      <p:sp>
        <p:nvSpPr>
          <p:cNvPr id="836" name="CustomShape 6"/>
          <p:cNvSpPr/>
          <p:nvPr/>
        </p:nvSpPr>
        <p:spPr>
          <a:xfrm>
            <a:off x="4663440" y="2926080"/>
            <a:ext cx="41407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Чтобы спать до момента нового соед</a:t>
            </a:r>
            <a:endParaRPr/>
          </a:p>
        </p:txBody>
      </p:sp>
    </p:spTree>
  </p:cSld>
  <p:transition>
    <p:fade/>
  </p:transition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838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Работа с select</a:t>
            </a:r>
            <a:endParaRPr/>
          </a:p>
        </p:txBody>
      </p:sp>
      <p:sp>
        <p:nvSpPr>
          <p:cNvPr id="839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fd_set Set;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FD_ZERO(&amp;Set);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FD_SET(MasterSocket, &amp;Set);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for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auto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Iter = SlaveSockets.begin(); Iter !=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	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SlaveSockets.end(); Iter++)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 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FD_SET(*Iter, &amp;Set);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840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D99DA1E-CB2A-435B-895B-C1C23BBB043D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41" name="CustomShape 5"/>
          <p:cNvSpPr/>
          <p:nvPr/>
        </p:nvSpPr>
        <p:spPr>
          <a:xfrm>
            <a:off x="4846320" y="3840480"/>
            <a:ext cx="37476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В цикле пробегаем и записываем</a:t>
            </a:r>
            <a:endParaRPr/>
          </a:p>
        </p:txBody>
      </p:sp>
    </p:spTree>
  </p:cSld>
  <p:transition>
    <p:fade/>
  </p:transition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843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Работа с select</a:t>
            </a:r>
            <a:endParaRPr/>
          </a:p>
        </p:txBody>
      </p:sp>
      <p:sp>
        <p:nvSpPr>
          <p:cNvPr id="844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</p:sp>
      <p:sp>
        <p:nvSpPr>
          <p:cNvPr id="845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441B700-7614-4977-B3FA-A9EBF723CF6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847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Работа с select</a:t>
            </a:r>
            <a:endParaRPr/>
          </a:p>
        </p:txBody>
      </p:sp>
      <p:sp>
        <p:nvSpPr>
          <p:cNvPr id="848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fd_set Set;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FD_ZERO(&amp;Set);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FD_SET(MasterSocket, &amp;Set);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for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auto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Iter = SlaveSockets.begin(); Iter !=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	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SlaveSockets.end(); Iter++)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 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FD_SET(*Iter, &amp;Set);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Max = std::max(MasterSocket, *std::max_element(SlaveSockets.begin(), SlaveSockets.end()));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select(Max+1, &amp;Set, NULL, NULL, NULL);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849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B9F47DF-5AA0-4A4A-BB6C-0CDCD82924B7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50" name="CustomShape 5"/>
          <p:cNvSpPr/>
          <p:nvPr/>
        </p:nvSpPr>
        <p:spPr>
          <a:xfrm>
            <a:off x="3566160" y="5120640"/>
            <a:ext cx="35373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Чтение Запись ошибки таймаут</a:t>
            </a:r>
            <a:endParaRPr/>
          </a:p>
        </p:txBody>
      </p:sp>
      <p:sp>
        <p:nvSpPr>
          <p:cNvPr id="851" name="CustomShape 6"/>
          <p:cNvSpPr/>
          <p:nvPr/>
        </p:nvSpPr>
        <p:spPr>
          <a:xfrm>
            <a:off x="4831920" y="4206240"/>
            <a:ext cx="33238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Чтобы все 1024 не проверять</a:t>
            </a:r>
            <a:endParaRPr/>
          </a:p>
        </p:txBody>
      </p:sp>
      <p:sp>
        <p:nvSpPr>
          <p:cNvPr id="852" name="CustomShape 7"/>
          <p:cNvSpPr/>
          <p:nvPr/>
        </p:nvSpPr>
        <p:spPr>
          <a:xfrm>
            <a:off x="5669280" y="4846320"/>
            <a:ext cx="21931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Проверяем до Max</a:t>
            </a:r>
            <a:endParaRPr/>
          </a:p>
        </p:txBody>
      </p:sp>
    </p:spTree>
  </p:cSld>
  <p:transition>
    <p:fade/>
  </p:transition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Сокеты Беркли</a:t>
            </a:r>
            <a:endParaRPr/>
          </a:p>
        </p:txBody>
      </p:sp>
      <p:sp>
        <p:nvSpPr>
          <p:cNvPr id="335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11D7866-AAD0-4082-8B8B-3D43B196A7CB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pic>
        <p:nvPicPr>
          <p:cNvPr id="336" name="Изображение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87000"/>
            <a:ext cx="9142920" cy="529272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854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Работа с select</a:t>
            </a:r>
            <a:endParaRPr/>
          </a:p>
        </p:txBody>
      </p:sp>
      <p:sp>
        <p:nvSpPr>
          <p:cNvPr id="855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fd_set Set;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FD_ZERO(&amp;Set);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FD_SET(MasterSocket, &amp;Set);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for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auto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Iter = SlaveSockets.begin(); Iter !=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	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SlaveSockets.end(); Iter++)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 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FD_SET(*Iter, &amp;Set);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Max = std::max(MasterSocket, *std::max_element(SlaveSockets.begin(), SlaveSockets.end()));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select(Max+1, &amp;Set, NULL, NULL, NULL);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for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auto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Iter = SlaveSockets.begin();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Iter != SlaveSockets.end();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Iter++)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(FD_ISSET(*Iter, &amp;Set)) {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/* ... */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856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312DFC5-DCF6-4E1C-8D4A-8366339EB22D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858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Работа с select</a:t>
            </a:r>
            <a:endParaRPr/>
          </a:p>
        </p:txBody>
      </p:sp>
      <p:sp>
        <p:nvSpPr>
          <p:cNvPr id="859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fd_set Set;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FD_ZERO(&amp;Set);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FD_SET(MasterSocket, &amp;Set);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for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auto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Iter = SlaveSockets.begin(); Iter !=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	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SlaveSockets.end(); Iter++)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 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FD_SET(*Iter, &amp;Set);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/* ... */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(FD_ISSET(MasterSocket, &amp;Set))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SlaveSocket = accept(MasterSocket, 0, 0);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SlaveSockets.insert(SlaveSocket);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860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206CEE9-1260-4795-A3B5-FA76A85301CE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61" name="CustomShape 5"/>
          <p:cNvSpPr/>
          <p:nvPr/>
        </p:nvSpPr>
        <p:spPr>
          <a:xfrm>
            <a:off x="3931920" y="2011680"/>
            <a:ext cx="3063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</a:t>
            </a:r>
            <a:endParaRPr/>
          </a:p>
        </p:txBody>
      </p:sp>
    </p:spTree>
  </p:cSld>
  <p:transition>
    <p:fade/>
  </p:transition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863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Работа с poll</a:t>
            </a:r>
            <a:endParaRPr/>
          </a:p>
        </p:txBody>
      </p:sp>
      <p:sp>
        <p:nvSpPr>
          <p:cNvPr id="864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pollfd Set[POLL_SIZE];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Set[0].fd = MasterSocket;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Set[0].events = POLLIN;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865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D687F0C-73E8-4AFB-9ABE-8461F874AD17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66" name="CustomShape 5"/>
          <p:cNvSpPr/>
          <p:nvPr/>
        </p:nvSpPr>
        <p:spPr>
          <a:xfrm>
            <a:off x="4937760" y="1737360"/>
            <a:ext cx="3063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2</a:t>
            </a:r>
            <a:endParaRPr/>
          </a:p>
        </p:txBody>
      </p:sp>
    </p:spTree>
  </p:cSld>
  <p:transition>
    <p:fade/>
  </p:transition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868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Работа с poll</a:t>
            </a:r>
            <a:endParaRPr/>
          </a:p>
        </p:txBody>
      </p:sp>
      <p:sp>
        <p:nvSpPr>
          <p:cNvPr id="869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pollfd Set[POLL_SIZE];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Set[0].fd = MasterSocket;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Set[0].events = POLLIN;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Index = 1;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for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auto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Iter = SlaveSockets.begin(); Iter !=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	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SlaveSockets.end(); Iter++)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Set[Index].fd = *Iter;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Set[Index].events = POLLIN;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Index++;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SetSize = 1 + SlaveSockets.size();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870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EF8B9D7-6FED-4F8B-A6C3-51032EA7075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872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Работа с poll</a:t>
            </a:r>
            <a:endParaRPr/>
          </a:p>
        </p:txBody>
      </p:sp>
      <p:sp>
        <p:nvSpPr>
          <p:cNvPr id="873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pollfd Set[POLL_SIZE];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Set[0].fd = MasterSocket;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Set[0].events = POLLIN;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Index = 1;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for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auto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Iter = SlaveSockets.begin(); Iter !=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	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SlaveSockets.end(); Iter++)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Set[Index].fd = *Iter;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Set[Index].events = POLLIN;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Index++;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SetSize = 1 + SlaveSockets.size();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poll(Set, SetSize, -1);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874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8A4DECC-69D2-4799-A2DC-AE963601079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75" name="CustomShape 5"/>
          <p:cNvSpPr/>
          <p:nvPr/>
        </p:nvSpPr>
        <p:spPr>
          <a:xfrm>
            <a:off x="4937760" y="1737360"/>
            <a:ext cx="3063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2</a:t>
            </a:r>
            <a:endParaRPr/>
          </a:p>
        </p:txBody>
      </p:sp>
      <p:sp>
        <p:nvSpPr>
          <p:cNvPr id="876" name="CustomShape 6"/>
          <p:cNvSpPr/>
          <p:nvPr/>
        </p:nvSpPr>
        <p:spPr>
          <a:xfrm>
            <a:off x="4297680" y="2743200"/>
            <a:ext cx="317772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Массив дискрипторов</a:t>
            </a:r>
            <a:endParaRPr/>
          </a:p>
          <a:p>
            <a:r>
              <a:rPr lang="en-US">
                <a:latin typeface="Arial"/>
              </a:rPr>
              <a:t>Зато нет ограничений на set</a:t>
            </a:r>
            <a:endParaRPr/>
          </a:p>
        </p:txBody>
      </p:sp>
      <p:sp>
        <p:nvSpPr>
          <p:cNvPr id="877" name="CustomShape 7"/>
          <p:cNvSpPr/>
          <p:nvPr/>
        </p:nvSpPr>
        <p:spPr>
          <a:xfrm>
            <a:off x="5120640" y="2468880"/>
            <a:ext cx="9421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массив</a:t>
            </a:r>
            <a:endParaRPr/>
          </a:p>
        </p:txBody>
      </p:sp>
      <p:sp>
        <p:nvSpPr>
          <p:cNvPr id="878" name="CustomShape 8"/>
          <p:cNvSpPr/>
          <p:nvPr/>
        </p:nvSpPr>
        <p:spPr>
          <a:xfrm>
            <a:off x="457200" y="2560320"/>
            <a:ext cx="783360" cy="52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дискр</a:t>
            </a:r>
            <a:endParaRPr/>
          </a:p>
        </p:txBody>
      </p:sp>
      <p:sp>
        <p:nvSpPr>
          <p:cNvPr id="879" name="CustomShape 9"/>
          <p:cNvSpPr/>
          <p:nvPr/>
        </p:nvSpPr>
        <p:spPr>
          <a:xfrm>
            <a:off x="384840" y="2854080"/>
            <a:ext cx="10774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событие</a:t>
            </a:r>
            <a:endParaRPr/>
          </a:p>
        </p:txBody>
      </p:sp>
      <p:sp>
        <p:nvSpPr>
          <p:cNvPr id="880" name="CustomShape 10"/>
          <p:cNvSpPr/>
          <p:nvPr/>
        </p:nvSpPr>
        <p:spPr>
          <a:xfrm>
            <a:off x="2531880" y="3017520"/>
            <a:ext cx="14907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доступность</a:t>
            </a:r>
            <a:endParaRPr/>
          </a:p>
        </p:txBody>
      </p:sp>
      <p:sp>
        <p:nvSpPr>
          <p:cNvPr id="881" name="CustomShape 11"/>
          <p:cNvSpPr/>
          <p:nvPr/>
        </p:nvSpPr>
        <p:spPr>
          <a:xfrm>
            <a:off x="3657600" y="4846320"/>
            <a:ext cx="9327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мастер</a:t>
            </a:r>
            <a:endParaRPr/>
          </a:p>
        </p:txBody>
      </p:sp>
    </p:spTree>
  </p:cSld>
  <p:transition>
    <p:fade/>
  </p:transition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CustomShape 1"/>
          <p:cNvSpPr/>
          <p:nvPr/>
        </p:nvSpPr>
        <p:spPr>
          <a:xfrm>
            <a:off x="1059480" y="258840"/>
            <a:ext cx="674640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Мультиплексирование</a:t>
            </a:r>
            <a:endParaRPr/>
          </a:p>
        </p:txBody>
      </p:sp>
      <p:sp>
        <p:nvSpPr>
          <p:cNvPr id="883" name="CustomShape 2"/>
          <p:cNvSpPr/>
          <p:nvPr/>
        </p:nvSpPr>
        <p:spPr>
          <a:xfrm>
            <a:off x="647640" y="1474560"/>
            <a:ext cx="76611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1700">
                <a:solidFill>
                  <a:srgbClr val="000000"/>
                </a:solidFill>
                <a:latin typeface="HelveticaCyr"/>
              </a:rPr>
              <a:t>Работа с poll</a:t>
            </a:r>
            <a:endParaRPr/>
          </a:p>
        </p:txBody>
      </p:sp>
      <p:sp>
        <p:nvSpPr>
          <p:cNvPr id="884" name="CustomShape 3"/>
          <p:cNvSpPr/>
          <p:nvPr/>
        </p:nvSpPr>
        <p:spPr>
          <a:xfrm>
            <a:off x="894960" y="2409480"/>
            <a:ext cx="7260840" cy="368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 pollfd Set[POLL_SIZE];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Set[0].fd = MasterSocket;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Set[0].events = POLLIN;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/* ... */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poll(Set, SetSize, -1);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for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(unsigned int i = 0; i &lt; SetSize; i++)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b="1" lang="en-US" sz="1400">
                <a:solidFill>
                  <a:srgbClr val="000000"/>
                </a:solidFill>
                <a:latin typeface="PT Mono"/>
                <a:ea typeface="PT Mono"/>
              </a:rPr>
              <a:t>if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(Set[i].revents &amp; POLLIN)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  </a:t>
            </a:r>
            <a:r>
              <a:rPr lang="en-US" sz="1400">
                <a:solidFill>
                  <a:srgbClr val="23a881"/>
                </a:solidFill>
                <a:latin typeface="PT Mono"/>
                <a:ea typeface="PT Mono"/>
              </a:rPr>
              <a:t>/* ... */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  </a:t>
            </a: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en-US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885" name="CustomShape 4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B2DD1EA-FC72-426A-9E91-6F118C57B22E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86" name="CustomShape 5"/>
          <p:cNvSpPr/>
          <p:nvPr/>
        </p:nvSpPr>
        <p:spPr>
          <a:xfrm>
            <a:off x="5394960" y="3291840"/>
            <a:ext cx="25848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Структура не портится</a:t>
            </a:r>
            <a:endParaRPr/>
          </a:p>
        </p:txBody>
      </p:sp>
      <p:sp>
        <p:nvSpPr>
          <p:cNvPr id="887" name="CustomShape 6"/>
          <p:cNvSpPr/>
          <p:nvPr/>
        </p:nvSpPr>
        <p:spPr>
          <a:xfrm>
            <a:off x="4754880" y="4572000"/>
            <a:ext cx="4083120" cy="85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Где пришла инфо он возвращает </a:t>
            </a:r>
            <a:endParaRPr/>
          </a:p>
          <a:p>
            <a:r>
              <a:rPr lang="en-US">
                <a:latin typeface="Arial"/>
              </a:rPr>
              <a:t>POLLIN – читаеT POLLOUT – пишем</a:t>
            </a:r>
            <a:endParaRPr/>
          </a:p>
          <a:p>
            <a:r>
              <a:rPr lang="en-US">
                <a:latin typeface="Arial"/>
              </a:rPr>
              <a:t> </a:t>
            </a:r>
            <a:r>
              <a:rPr lang="en-US">
                <a:latin typeface="Arial"/>
              </a:rPr>
              <a:t>И тд...</a:t>
            </a:r>
            <a:endParaRPr/>
          </a:p>
        </p:txBody>
      </p:sp>
      <p:sp>
        <p:nvSpPr>
          <p:cNvPr id="888" name="CustomShape 7"/>
          <p:cNvSpPr/>
          <p:nvPr/>
        </p:nvSpPr>
        <p:spPr>
          <a:xfrm>
            <a:off x="4846320" y="2409480"/>
            <a:ext cx="27036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Сколько хотим - размер</a:t>
            </a:r>
            <a:endParaRPr/>
          </a:p>
        </p:txBody>
      </p:sp>
      <p:sp>
        <p:nvSpPr>
          <p:cNvPr id="889" name="CustomShape 8"/>
          <p:cNvSpPr/>
          <p:nvPr/>
        </p:nvSpPr>
        <p:spPr>
          <a:xfrm>
            <a:off x="4480560" y="3749040"/>
            <a:ext cx="39657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Блокирующий (0 – нет, &gt; 0 таймаут)</a:t>
            </a:r>
            <a:endParaRPr/>
          </a:p>
        </p:txBody>
      </p:sp>
    </p:spTree>
  </p:cSld>
  <p:transition>
    <p:fade/>
  </p:transition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C10K Problem</a:t>
            </a:r>
            <a:endParaRPr/>
          </a:p>
        </p:txBody>
      </p:sp>
      <p:sp>
        <p:nvSpPr>
          <p:cNvPr id="891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0033608-7D2D-4325-961F-ECEFBF96518A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92" name="CustomShape 3"/>
          <p:cNvSpPr/>
          <p:nvPr/>
        </p:nvSpPr>
        <p:spPr>
          <a:xfrm>
            <a:off x="2743200" y="258840"/>
            <a:ext cx="62395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10000 соединений мы не примем т е нужна оптимизация</a:t>
            </a:r>
            <a:endParaRPr/>
          </a:p>
        </p:txBody>
      </p:sp>
    </p:spTree>
  </p:cSld>
  <p:transition>
    <p:fade/>
  </p:transition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C10K Problem</a:t>
            </a:r>
            <a:endParaRPr/>
          </a:p>
        </p:txBody>
      </p:sp>
      <p:sp>
        <p:nvSpPr>
          <p:cNvPr id="894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5B16EB0-2AAB-4F0D-A29A-D0EA40B8153D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95" name="CustomShape 3"/>
          <p:cNvSpPr/>
          <p:nvPr/>
        </p:nvSpPr>
        <p:spPr>
          <a:xfrm>
            <a:off x="3869640" y="1921680"/>
            <a:ext cx="3152880" cy="2954160"/>
          </a:xfrm>
          <a:prstGeom prst="ellipse">
            <a:avLst/>
          </a:prstGeom>
          <a:noFill/>
          <a:ln w="76320">
            <a:solidFill>
              <a:srgbClr val="00b050"/>
            </a:solidFill>
            <a:miter/>
          </a:ln>
        </p:spPr>
      </p:sp>
      <p:graphicFrame>
        <p:nvGraphicFramePr>
          <p:cNvPr id="896" name="Table 4"/>
          <p:cNvGraphicFramePr/>
          <p:nvPr/>
        </p:nvGraphicFramePr>
        <p:xfrm>
          <a:off x="482760" y="3875040"/>
          <a:ext cx="2081880" cy="36972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897" name="CustomShape 5"/>
          <p:cNvSpPr/>
          <p:nvPr/>
        </p:nvSpPr>
        <p:spPr>
          <a:xfrm>
            <a:off x="1658880" y="2584080"/>
            <a:ext cx="2845800" cy="1073880"/>
          </a:xfrm>
          <a:prstGeom prst="rect">
            <a:avLst/>
          </a:prstGeom>
          <a:noFill/>
          <a:ln w="76320">
            <a:solidFill>
              <a:srgbClr val="00b050"/>
            </a:solidFill>
            <a:miter/>
            <a:tailEnd len="med" type="arrow" w="med"/>
          </a:ln>
        </p:spPr>
      </p:sp>
    </p:spTree>
  </p:cSld>
  <p:transition>
    <p:fade/>
  </p:transition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C10K Problem</a:t>
            </a:r>
            <a:endParaRPr/>
          </a:p>
        </p:txBody>
      </p:sp>
      <p:sp>
        <p:nvSpPr>
          <p:cNvPr id="899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21391EA-7716-45BB-BA4A-2FBB6D6B155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00" name="CustomShape 3"/>
          <p:cNvSpPr/>
          <p:nvPr/>
        </p:nvSpPr>
        <p:spPr>
          <a:xfrm>
            <a:off x="3869640" y="1921680"/>
            <a:ext cx="3152880" cy="2954160"/>
          </a:xfrm>
          <a:prstGeom prst="ellipse">
            <a:avLst/>
          </a:prstGeom>
          <a:noFill/>
          <a:ln w="76320">
            <a:solidFill>
              <a:srgbClr val="00b050"/>
            </a:solidFill>
            <a:miter/>
          </a:ln>
        </p:spPr>
      </p:sp>
      <p:graphicFrame>
        <p:nvGraphicFramePr>
          <p:cNvPr id="901" name="Table 4"/>
          <p:cNvGraphicFramePr/>
          <p:nvPr/>
        </p:nvGraphicFramePr>
        <p:xfrm>
          <a:off x="482760" y="3875040"/>
          <a:ext cx="2081880" cy="36972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902" name="CustomShape 5"/>
          <p:cNvSpPr/>
          <p:nvPr/>
        </p:nvSpPr>
        <p:spPr>
          <a:xfrm>
            <a:off x="1658880" y="2584080"/>
            <a:ext cx="2845800" cy="1073880"/>
          </a:xfrm>
          <a:prstGeom prst="rect">
            <a:avLst/>
          </a:prstGeom>
          <a:noFill/>
          <a:ln w="76320">
            <a:solidFill>
              <a:srgbClr val="00b050"/>
            </a:solidFill>
            <a:miter/>
            <a:tailEnd len="med" type="arrow" w="med"/>
          </a:ln>
        </p:spPr>
      </p:sp>
      <p:graphicFrame>
        <p:nvGraphicFramePr>
          <p:cNvPr id="903" name="Table 6"/>
          <p:cNvGraphicFramePr/>
          <p:nvPr/>
        </p:nvGraphicFramePr>
        <p:xfrm>
          <a:off x="4398480" y="3689640"/>
          <a:ext cx="2081880" cy="36972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  <p:transition>
    <p:fade/>
  </p:transition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CustomShape 1"/>
          <p:cNvSpPr/>
          <p:nvPr/>
        </p:nvSpPr>
        <p:spPr>
          <a:xfrm>
            <a:off x="292320" y="258840"/>
            <a:ext cx="7513560" cy="86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C10K Problem</a:t>
            </a:r>
            <a:endParaRPr/>
          </a:p>
        </p:txBody>
      </p:sp>
      <p:sp>
        <p:nvSpPr>
          <p:cNvPr id="905" name="CustomShape 2"/>
          <p:cNvSpPr/>
          <p:nvPr/>
        </p:nvSpPr>
        <p:spPr>
          <a:xfrm>
            <a:off x="8564760" y="6384960"/>
            <a:ext cx="379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463CC13-02E0-460F-8C3E-7CCBBB7E647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06" name="CustomShape 3"/>
          <p:cNvSpPr/>
          <p:nvPr/>
        </p:nvSpPr>
        <p:spPr>
          <a:xfrm>
            <a:off x="3869640" y="1921680"/>
            <a:ext cx="3152880" cy="2954160"/>
          </a:xfrm>
          <a:prstGeom prst="ellipse">
            <a:avLst/>
          </a:prstGeom>
          <a:noFill/>
          <a:ln w="76320">
            <a:solidFill>
              <a:srgbClr val="00b050"/>
            </a:solidFill>
            <a:miter/>
          </a:ln>
        </p:spPr>
      </p:sp>
      <p:graphicFrame>
        <p:nvGraphicFramePr>
          <p:cNvPr id="907" name="Table 4"/>
          <p:cNvGraphicFramePr/>
          <p:nvPr/>
        </p:nvGraphicFramePr>
        <p:xfrm>
          <a:off x="482760" y="3875040"/>
          <a:ext cx="2081880" cy="36972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908" name="CustomShape 5"/>
          <p:cNvSpPr/>
          <p:nvPr/>
        </p:nvSpPr>
        <p:spPr>
          <a:xfrm>
            <a:off x="1658880" y="2584080"/>
            <a:ext cx="2845800" cy="1073880"/>
          </a:xfrm>
          <a:prstGeom prst="rect">
            <a:avLst/>
          </a:prstGeom>
          <a:noFill/>
          <a:ln w="76320">
            <a:solidFill>
              <a:srgbClr val="00b050"/>
            </a:solidFill>
            <a:miter/>
            <a:tailEnd len="med" type="arrow" w="med"/>
          </a:ln>
        </p:spPr>
      </p:sp>
      <p:graphicFrame>
        <p:nvGraphicFramePr>
          <p:cNvPr id="909" name="Table 6"/>
          <p:cNvGraphicFramePr/>
          <p:nvPr/>
        </p:nvGraphicFramePr>
        <p:xfrm>
          <a:off x="4398480" y="3689640"/>
          <a:ext cx="2081880" cy="36972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  <a:gridCol w="218880"/>
              </a:tblGrid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910" name="CustomShape 7"/>
          <p:cNvSpPr/>
          <p:nvPr/>
        </p:nvSpPr>
        <p:spPr>
          <a:xfrm rot="8922000">
            <a:off x="2638440" y="4907520"/>
            <a:ext cx="2845800" cy="1073880"/>
          </a:xfrm>
          <a:prstGeom prst="rect">
            <a:avLst/>
          </a:prstGeom>
          <a:noFill/>
          <a:ln w="76320">
            <a:solidFill>
              <a:srgbClr val="00b050"/>
            </a:solidFill>
            <a:miter/>
            <a:tailEnd len="med" type="arrow" w="med"/>
          </a:ln>
        </p:spPr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