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wmf" ContentType="image/x-wmf"/>
  <Override PartName="/ppt/media/image17.jpeg" ContentType="image/jpeg"/>
  <Override PartName="/ppt/media/image15.png" ContentType="image/png"/>
  <Override PartName="/ppt/media/image14.png" ContentType="image/png"/>
  <Override PartName="/ppt/media/image16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6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9.jpeg" ContentType="image/jpe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wmf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1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2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4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5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6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7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8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9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88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89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1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2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3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4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5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6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97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35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36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38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39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0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1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2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3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44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82" name="CustomShape 2"/>
          <p:cNvSpPr/>
          <p:nvPr/>
        </p:nvSpPr>
        <p:spPr>
          <a:xfrm>
            <a:off x="647640" y="2267280"/>
            <a:ext cx="7661160" cy="3954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83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84" name="Рисунок 11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86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87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09480" cy="557640"/>
          </a:xfrm>
          <a:prstGeom prst="rect">
            <a:avLst/>
          </a:prstGeom>
          <a:ln>
            <a:noFill/>
          </a:ln>
        </p:spPr>
      </p:pic>
      <p:sp>
        <p:nvSpPr>
          <p:cNvPr id="188" name="CustomShape 6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89" name="Line 7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0" name="CustomShape 8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91" name="Line 9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2" name="CustomShape 10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93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4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1059480" y="4056840"/>
            <a:ext cx="7765200" cy="178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5800">
                <a:solidFill>
                  <a:srgbClr val="ffffff"/>
                </a:solidFill>
                <a:latin typeface="HelveticaNeueCyr"/>
              </a:rPr>
              <a:t>Многопоточное программирование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1059480" y="6289200"/>
            <a:ext cx="77652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6746040" y="3445200"/>
            <a:ext cx="20790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530">
                <a:solidFill>
                  <a:srgbClr val="262626"/>
                </a:solidFill>
                <a:latin typeface="HelveticaNeueCyr"/>
              </a:rPr>
              <a:t>Лекция №3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93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94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95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96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97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98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99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00" name="CustomShape 12"/>
          <p:cNvSpPr/>
          <p:nvPr/>
        </p:nvSpPr>
        <p:spPr>
          <a:xfrm>
            <a:off x="5704920" y="18766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301" name="CustomShape 13"/>
          <p:cNvSpPr/>
          <p:nvPr/>
        </p:nvSpPr>
        <p:spPr>
          <a:xfrm>
            <a:off x="5704920" y="40294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302" name="CustomShape 14"/>
          <p:cNvSpPr/>
          <p:nvPr/>
        </p:nvSpPr>
        <p:spPr>
          <a:xfrm flipV="1">
            <a:off x="5675400" y="2789280"/>
            <a:ext cx="1747800" cy="1872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03" name="CustomShape 15"/>
          <p:cNvSpPr/>
          <p:nvPr/>
        </p:nvSpPr>
        <p:spPr>
          <a:xfrm>
            <a:off x="5675400" y="3887280"/>
            <a:ext cx="1747800" cy="141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04" name="CustomShape 16"/>
          <p:cNvSpPr/>
          <p:nvPr/>
        </p:nvSpPr>
        <p:spPr>
          <a:xfrm>
            <a:off x="3776040" y="2595960"/>
            <a:ext cx="1650960" cy="1650960"/>
          </a:xfrm>
          <a:prstGeom prst="arc">
            <a:avLst>
              <a:gd name="adj1" fmla="val 16200000"/>
              <a:gd name="adj2" fmla="val 10657837"/>
            </a:avLst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without config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*event_base_new(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without config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*event_base_new(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with config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*event_config_new(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*event_base_new_with_config(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*cfg);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*cfg);</a:t>
            </a:r>
            <a:endParaRPr/>
          </a:p>
        </p:txBody>
      </p:sp>
      <p:sp>
        <p:nvSpPr>
          <p:cNvPr id="31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without config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*event_base_new(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with config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*event_config_new(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*event_base_new_with_config(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*cfg);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event_config *cfg);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deallocating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EVLOOP_ONCE 0x01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EVLOOP_NONBLOCK 0x02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EVLOOP_NO_EXIT_ON_EMPTY 0x04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</p:txBody>
      </p:sp>
      <p:sp>
        <p:nvSpPr>
          <p:cNvPr id="32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EVLOOP_ONCE 0x01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EVLOOP_NONBLOCK 0x02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EVLOOP_NO_EXIT_ON_EMPTY 0x04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No flags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event_base_dispatch(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</p:txBody>
      </p:sp>
      <p:sp>
        <p:nvSpPr>
          <p:cNvPr id="32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EVLOOP_ONCE 0x01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EVLOOP_NONBLOCK 0x02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EVLOOP_NO_EXIT_ON_EMPTY 0x04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No flags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event_base_dispatch(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Stop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event_base_loopexit(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*tv);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event_base_loopbreak(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</p:txBody>
      </p:sp>
      <p:sp>
        <p:nvSpPr>
          <p:cNvPr id="32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EVLOOP_ONCE 0x01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EVLOOP_NONBLOCK 0x02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EVLOOP_NO_EXIT_ON_EMPTY 0x04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No flags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event_base_dispatch(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Stop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event_base_loopexit(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*tv);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event_base_loopbreak(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Is stopping?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event_base_got_exit(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event_base_got_break(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*base);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059480" y="294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EV_TIMEOUT 0x01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EV_READ 0x02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EV_WRITE 0x04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EV_SIGNAL 0x08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EV_PERSIST 0x10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EV_ET 0x20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typedef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(*event_callback_fn)(evutil_socket_t,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*event_new(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evutil_socket_t fd,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what, event_callback_fn cb,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*arg);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*event);</a:t>
            </a:r>
            <a:endParaRPr/>
          </a:p>
        </p:txBody>
      </p:sp>
      <p:sp>
        <p:nvSpPr>
          <p:cNvPr id="33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CustomShape 5"/>
          <p:cNvSpPr/>
          <p:nvPr/>
        </p:nvSpPr>
        <p:spPr>
          <a:xfrm>
            <a:off x="4600080" y="2651760"/>
            <a:ext cx="4268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Виды событий, которые можно ловить</a:t>
            </a:r>
            <a:endParaRPr/>
          </a:p>
        </p:txBody>
      </p:sp>
      <p:sp>
        <p:nvSpPr>
          <p:cNvPr id="338" name="CustomShape 6"/>
          <p:cNvSpPr/>
          <p:nvPr/>
        </p:nvSpPr>
        <p:spPr>
          <a:xfrm>
            <a:off x="3874680" y="3291840"/>
            <a:ext cx="4628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Всегда срабатывает, а не только один раз</a:t>
            </a:r>
            <a:endParaRPr/>
          </a:p>
        </p:txBody>
      </p:sp>
      <p:sp>
        <p:nvSpPr>
          <p:cNvPr id="339" name="CustomShape 7"/>
          <p:cNvSpPr/>
          <p:nvPr/>
        </p:nvSpPr>
        <p:spPr>
          <a:xfrm>
            <a:off x="3474720" y="3474720"/>
            <a:ext cx="126972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в epoll</a:t>
            </a:r>
            <a:endParaRPr/>
          </a:p>
        </p:txBody>
      </p:sp>
      <p:sp>
        <p:nvSpPr>
          <p:cNvPr id="340" name="CustomShape 8"/>
          <p:cNvSpPr/>
          <p:nvPr/>
        </p:nvSpPr>
        <p:spPr>
          <a:xfrm>
            <a:off x="6302520" y="4134240"/>
            <a:ext cx="2200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Событие параметр</a:t>
            </a:r>
            <a:endParaRPr/>
          </a:p>
        </p:txBody>
      </p:sp>
      <p:sp>
        <p:nvSpPr>
          <p:cNvPr id="341" name="CustomShape 9"/>
          <p:cNvSpPr/>
          <p:nvPr/>
        </p:nvSpPr>
        <p:spPr>
          <a:xfrm>
            <a:off x="5194440" y="4042800"/>
            <a:ext cx="748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сокет</a:t>
            </a:r>
            <a:endParaRPr/>
          </a:p>
        </p:txBody>
      </p:sp>
      <p:sp>
        <p:nvSpPr>
          <p:cNvPr id="342" name="CustomShape 10"/>
          <p:cNvSpPr/>
          <p:nvPr/>
        </p:nvSpPr>
        <p:spPr>
          <a:xfrm>
            <a:off x="3749040" y="4937760"/>
            <a:ext cx="1245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EV_READ</a:t>
            </a:r>
            <a:endParaRPr/>
          </a:p>
        </p:txBody>
      </p:sp>
      <p:sp>
        <p:nvSpPr>
          <p:cNvPr id="343" name="CustomShape 11"/>
          <p:cNvSpPr/>
          <p:nvPr/>
        </p:nvSpPr>
        <p:spPr>
          <a:xfrm>
            <a:off x="-1087560" y="4937760"/>
            <a:ext cx="2586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Какой угодно аргумент</a:t>
            </a:r>
            <a:endParaRPr/>
          </a:p>
        </p:txBody>
      </p:sp>
      <p:sp>
        <p:nvSpPr>
          <p:cNvPr id="344" name="CustomShape 12"/>
          <p:cNvSpPr/>
          <p:nvPr/>
        </p:nvSpPr>
        <p:spPr>
          <a:xfrm>
            <a:off x="4754880" y="4389120"/>
            <a:ext cx="1627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Где работаем</a:t>
            </a:r>
            <a:endParaRPr/>
          </a:p>
        </p:txBody>
      </p:sp>
      <p:sp>
        <p:nvSpPr>
          <p:cNvPr id="345" name="CustomShape 13"/>
          <p:cNvSpPr/>
          <p:nvPr/>
        </p:nvSpPr>
        <p:spPr>
          <a:xfrm>
            <a:off x="4995000" y="4937760"/>
            <a:ext cx="3002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Какое событие мы делаем</a:t>
            </a:r>
            <a:endParaRPr/>
          </a:p>
        </p:txBody>
      </p:sp>
      <p:sp>
        <p:nvSpPr>
          <p:cNvPr id="346" name="CustomShape 14"/>
          <p:cNvSpPr/>
          <p:nvPr/>
        </p:nvSpPr>
        <p:spPr>
          <a:xfrm>
            <a:off x="1046160" y="3749040"/>
            <a:ext cx="2336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Реакция на событие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Пример №1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Пример работы с событиями libevent.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cb_func(evutil_socket_t fd,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*data = arg;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printf(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"Got an event on socket %d:%s%s%s%s [%s]”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 fd,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(what&amp;EV_TIMEOUT) ?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 timeout"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: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(what&amp;EV_READ) ?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 read"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: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(what&amp;EV_WRITE) ?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 write"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: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(what&amp;EV_SIGNAL) ?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 signal"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: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data);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Содержание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HelveticaCyr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Cyr"/>
              </a:rPr>
              <a:t>libevent</a:t>
            </a:r>
            <a:endParaRPr/>
          </a:p>
          <a:p>
            <a:pPr>
              <a:lnSpc>
                <a:spcPct val="90000"/>
              </a:lnSpc>
              <a:buFont typeface="HelveticaCyr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Cyr"/>
              </a:rPr>
              <a:t>libev</a:t>
            </a:r>
            <a:endParaRPr/>
          </a:p>
          <a:p>
            <a:pPr>
              <a:lnSpc>
                <a:spcPct val="90000"/>
              </a:lnSpc>
              <a:buFont typeface="HelveticaCyr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Cyr"/>
              </a:rPr>
              <a:t>boost::asio</a:t>
            </a:r>
            <a:endParaRPr/>
          </a:p>
          <a:p>
            <a:pPr>
              <a:lnSpc>
                <a:spcPct val="90000"/>
              </a:lnSpc>
              <a:buFont typeface="HelveticaCyr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Cyr"/>
              </a:rPr>
              <a:t>(bonus) libuv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Пример №1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Пример работы с событиями libevent.</a:t>
            </a: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main_loop(evutil_socket_t fd1, evutil_socket_t fd2)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*ev1, *ev2;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five_seconds = {5,0};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 = event_base_new();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i="1" lang="en-US" sz="1400">
                <a:solidFill>
                  <a:srgbClr val="23a881"/>
                </a:solidFill>
                <a:latin typeface="PT Mono"/>
                <a:ea typeface="PT Mono"/>
              </a:rPr>
              <a:t>/* The caller has already set up fd1, fd2 somehow, and make them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 </a:t>
            </a:r>
            <a:r>
              <a:rPr i="1" lang="en-US" sz="1400">
                <a:solidFill>
                  <a:srgbClr val="23a881"/>
                </a:solidFill>
                <a:latin typeface="PT Mono"/>
                <a:ea typeface="PT Mono"/>
              </a:rPr>
              <a:t>nonblocking.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ev1 = event_new(base, fd1, EV_TIMEOUT|EV_READ|EV_PERSIST, cb_func,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*)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"Reading event"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ev2 = event_new(base, fd2, EV_WRITE|EV_PERSIST, cb_func,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*)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"Writing event"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event_add(ev1, &amp;five_seconds);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event_add(ev2, NULL);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event_base_dispatch(base);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5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5"/>
          <p:cNvSpPr/>
          <p:nvPr/>
        </p:nvSpPr>
        <p:spPr>
          <a:xfrm>
            <a:off x="7955280" y="4134240"/>
            <a:ext cx="201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Реагирует на или</a:t>
            </a:r>
            <a:endParaRPr/>
          </a:p>
        </p:txBody>
      </p:sp>
      <p:sp>
        <p:nvSpPr>
          <p:cNvPr id="356" name="CustomShape 6"/>
          <p:cNvSpPr/>
          <p:nvPr/>
        </p:nvSpPr>
        <p:spPr>
          <a:xfrm>
            <a:off x="4846320" y="5120640"/>
            <a:ext cx="32752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Обязательно – это включает </a:t>
            </a:r>
            <a:endParaRPr/>
          </a:p>
          <a:p>
            <a:r>
              <a:rPr lang="en-US">
                <a:latin typeface="Arial"/>
              </a:rPr>
              <a:t>Их в работу</a:t>
            </a:r>
            <a:endParaRPr/>
          </a:p>
        </p:txBody>
      </p:sp>
      <p:sp>
        <p:nvSpPr>
          <p:cNvPr id="357" name="CustomShape 7"/>
          <p:cNvSpPr/>
          <p:nvPr/>
        </p:nvSpPr>
        <p:spPr>
          <a:xfrm>
            <a:off x="2377440" y="5852160"/>
            <a:ext cx="1711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Пошла работа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36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“Magic” pointer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*event_self_cbarg();</a:t>
            </a:r>
            <a:endParaRPr/>
          </a:p>
        </p:txBody>
      </p:sp>
      <p:sp>
        <p:nvSpPr>
          <p:cNvPr id="36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Пример №2</a:t>
            </a:r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Пример работы с event_self_cbarg() в libevent.</a:t>
            </a:r>
            <a:endParaRPr/>
          </a:p>
        </p:txBody>
      </p:sp>
      <p:sp>
        <p:nvSpPr>
          <p:cNvPr id="36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n_calls =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cb_func(evutil_socket_t fd,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*me = arg;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printf(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"cb_func called %d times so far.\n"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++n_calls);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(n_calls &gt; 100) event_del(me);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run(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one_sec = { 1, 0 };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*ev;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 = event_new(base, -1, EV_PERSIST, cb_func, event_self_cbarg());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event_add(ev, &amp;one_sec);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event_base_dispatch(base);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6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CustomShape 5"/>
          <p:cNvSpPr/>
          <p:nvPr/>
        </p:nvSpPr>
        <p:spPr>
          <a:xfrm>
            <a:off x="3646080" y="5212080"/>
            <a:ext cx="5954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Ссылка на вызванный event, тогда мы с ней работаем</a:t>
            </a:r>
            <a:endParaRPr/>
          </a:p>
        </p:txBody>
      </p:sp>
      <p:sp>
        <p:nvSpPr>
          <p:cNvPr id="367" name="CustomShape 6"/>
          <p:cNvSpPr/>
          <p:nvPr/>
        </p:nvSpPr>
        <p:spPr>
          <a:xfrm>
            <a:off x="4480560" y="5558400"/>
            <a:ext cx="3119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Второй параметр – таймаут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Timeout-only events.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evtimer_new(base, callback, arg)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event_new((base), -1, 0, (callback), (arg))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evtimer_add(ev, tv)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event_add((ev),(tv))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evtimer_del(ev)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event_del(ev)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evtimer_pending(ev, tv_out)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event_pending((ev), EV_TIMEOUT, (tv_out))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evtimer_assign(event, base, callback, arg)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event_assign(event, base, -1, 0, callback, arg) 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CustomShape 5"/>
          <p:cNvSpPr/>
          <p:nvPr/>
        </p:nvSpPr>
        <p:spPr>
          <a:xfrm>
            <a:off x="7315200" y="2743200"/>
            <a:ext cx="2004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Крутые дефайны</a:t>
            </a:r>
            <a:endParaRPr/>
          </a:p>
        </p:txBody>
      </p:sp>
      <p:sp>
        <p:nvSpPr>
          <p:cNvPr id="373" name="CustomShape 6"/>
          <p:cNvSpPr/>
          <p:nvPr/>
        </p:nvSpPr>
        <p:spPr>
          <a:xfrm>
            <a:off x="6126480" y="3383280"/>
            <a:ext cx="2976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Замены обычных вызовов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Signal events.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evsignal_new(base, signum, cb, arg)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event_new(base, signum, EV_SIGNAL|EV_PERSIST, cb, arg)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evsignal_add(ev, tv)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event_add((ev),(tv))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evsignal_del(ev)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event_del(ev)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evsignal_pending(ev, what, tv_out) 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event_pending((ev), (what), (tv_out))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#define evsignal_assign(event, base, signum, callback, arg)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event_assign(event, base, signum, EV_SIGNAL|EV_PERSIST, callback, arg)</a:t>
            </a:r>
            <a:endParaRPr/>
          </a:p>
        </p:txBody>
      </p:sp>
      <p:sp>
        <p:nvSpPr>
          <p:cNvPr id="37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37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event_assign</a:t>
            </a:r>
            <a:endParaRPr/>
          </a:p>
        </p:txBody>
      </p:sp>
      <p:sp>
        <p:nvSpPr>
          <p:cNvPr id="38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event_assign(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*event,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evutil_socket_t fd,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(*callback)(evutil_socket_t,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</p:txBody>
      </p:sp>
      <p:sp>
        <p:nvSpPr>
          <p:cNvPr id="38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Пример №3</a:t>
            </a:r>
            <a:endParaRPr/>
          </a:p>
        </p:txBody>
      </p:sp>
      <p:sp>
        <p:nvSpPr>
          <p:cNvPr id="38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Пример работы с event_assign(…) в libevent.</a:t>
            </a:r>
            <a:endParaRPr/>
          </a:p>
        </p:txBody>
      </p:sp>
      <p:sp>
        <p:nvSpPr>
          <p:cNvPr id="38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event_pair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evutil_socket_t fd;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read_event;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 write_event; };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readcb(evutil_socket_t,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writecb(evutil_socket_t,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event_pair *event_pair_new(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 evutil_socket_t fd)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event_pair *p = malloc(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event_pair));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(!p)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NULL;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p-&gt;fd = fd;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event_assign(&amp;p-&gt;read_event, base, fd, EV_READ|EV_PERSIST, readcb, p); event_assign(&amp;p-&gt;write_event, base, fd, EV_WRITE|EV_PERSIST, writecb, p);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8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38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*bufferevent_socket_new(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evutil_socket_t fd,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enum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bufferevent_options options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*bev);</a:t>
            </a:r>
            <a:endParaRPr/>
          </a:p>
        </p:txBody>
      </p:sp>
      <p:sp>
        <p:nvSpPr>
          <p:cNvPr id="38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4846320" y="1828800"/>
            <a:ext cx="30315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Крутой буффер – удобнее,</a:t>
            </a:r>
            <a:endParaRPr/>
          </a:p>
          <a:p>
            <a:r>
              <a:rPr lang="en-US">
                <a:latin typeface="Arial"/>
              </a:rPr>
              <a:t>Уже реализован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typedef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(*bufferevent_data_cb)(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*ctx);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typedef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(*bufferevent_event_cb)(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events,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*ctx);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bufferevent_setcb(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bufferevent_data_cb readcb, bufferevent_data_cb writecb,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bufferevent_event_cb eventcb,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*cbarg);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bufferevent_getcb(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bufferevent_data_cb *readcb_ptr,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bufferevent_data_cb *writecb_ptr,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bufferevent_event_cb *eventcb_ptr,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**cbarg_ptr);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bufferevent_enable(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bufferevent_disable(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bufferevent_get_enabled(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*bufev);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5"/>
          <p:cNvSpPr/>
          <p:nvPr/>
        </p:nvSpPr>
        <p:spPr>
          <a:xfrm>
            <a:off x="5120640" y="1828800"/>
            <a:ext cx="2097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Сложный вариант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event_assign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*evbuffer_new(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5"/>
          <p:cNvSpPr/>
          <p:nvPr/>
        </p:nvSpPr>
        <p:spPr>
          <a:xfrm>
            <a:off x="5120640" y="1828800"/>
            <a:ext cx="1990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Простой вариант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event_assign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*evbuffer_new(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Thread safety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evbuffer_enable_locking(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evbuffer_lock(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evbuffer_unlock(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</p:txBody>
      </p:sp>
      <p:sp>
        <p:nvSpPr>
          <p:cNvPr id="40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CustomShape 5"/>
          <p:cNvSpPr/>
          <p:nvPr/>
        </p:nvSpPr>
        <p:spPr>
          <a:xfrm>
            <a:off x="5212080" y="3036960"/>
            <a:ext cx="1397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блокировка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*bufferevent_socket_new(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event_base *base,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evutil_socket_t fd,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enum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bufferevent_options options);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bufferevent_free(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bufferevent_socket_connect(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 *address,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addrlen);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bufferevent_socket_connect_hostname(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evdns_base *dns_base,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family,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*hostname,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port);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bufferevent_socket_get_dns_error(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*bev);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BEV_EVENT_READING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BEV_EVENT_WRITING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BEV_EVENT_ERROR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BEV_EVENT_TIMEOUT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BEV_EVENT_EOF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BEV_EVENT_CONNECTED 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*bufferevent_get_input(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*bufferevent_get_output(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bufferevent_write(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*data, size_t size);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bufferevent_write_buffer(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bufferevent_read(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*data, size_t size);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bufferevent_read_buffer(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evbuffer *buf);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bufferevents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Socket-based bufferevent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bufferevent_set_timeouts(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*timeout_read,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*timeout_write);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bufferevent_flush(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 *bufev,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iotype,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enum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bufferevent_flush_mode state);</a:t>
            </a:r>
            <a:endParaRPr/>
          </a:p>
        </p:txBody>
      </p:sp>
      <p:sp>
        <p:nvSpPr>
          <p:cNvPr id="42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5"/>
          <p:cNvSpPr/>
          <p:nvPr/>
        </p:nvSpPr>
        <p:spPr>
          <a:xfrm>
            <a:off x="7040880" y="2085480"/>
            <a:ext cx="1200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таймауты</a:t>
            </a:r>
            <a:endParaRPr/>
          </a:p>
        </p:txBody>
      </p:sp>
      <p:sp>
        <p:nvSpPr>
          <p:cNvPr id="423" name="CustomShape 6"/>
          <p:cNvSpPr/>
          <p:nvPr/>
        </p:nvSpPr>
        <p:spPr>
          <a:xfrm>
            <a:off x="6766560" y="3566160"/>
            <a:ext cx="792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сброс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2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27" name="CustomShape 4"/>
          <p:cNvSpPr/>
          <p:nvPr/>
        </p:nvSpPr>
        <p:spPr>
          <a:xfrm>
            <a:off x="4023360" y="548640"/>
            <a:ext cx="2648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Ближе чем bufferevents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31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32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33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34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35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39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40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41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42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3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4" name="CustomShape 9"/>
          <p:cNvSpPr/>
          <p:nvPr/>
        </p:nvSpPr>
        <p:spPr>
          <a:xfrm>
            <a:off x="5441760" y="4034520"/>
            <a:ext cx="3678120" cy="2558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evbuffer_add_printf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evbuffer_add_vprintf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evbuffer_add_reference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evbuffer_add_buffer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evbuffer_add_buffer_reference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evbuffer_add_file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evbuffer_add_file_segment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evbuffer_read</a:t>
            </a:r>
            <a:endParaRPr/>
          </a:p>
        </p:txBody>
      </p:sp>
      <p:sp>
        <p:nvSpPr>
          <p:cNvPr id="445" name="CustomShape 10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446" name="CustomShape 11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447" name="CustomShape 12"/>
          <p:cNvSpPr/>
          <p:nvPr/>
        </p:nvSpPr>
        <p:spPr>
          <a:xfrm>
            <a:off x="4114800" y="5760720"/>
            <a:ext cx="13716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Добавляем</a:t>
            </a:r>
            <a:endParaRPr/>
          </a:p>
          <a:p>
            <a:r>
              <a:rPr lang="en-US">
                <a:latin typeface="Arial"/>
              </a:rPr>
              <a:t>данные</a:t>
            </a:r>
            <a:endParaRPr/>
          </a:p>
        </p:txBody>
      </p:sp>
      <p:sp>
        <p:nvSpPr>
          <p:cNvPr id="448" name="CustomShape 13"/>
          <p:cNvSpPr/>
          <p:nvPr/>
        </p:nvSpPr>
        <p:spPr>
          <a:xfrm>
            <a:off x="3017520" y="4297680"/>
            <a:ext cx="22496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Буфер, сокет, файл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5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52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53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54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55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56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57" name="CustomShape 9"/>
          <p:cNvSpPr/>
          <p:nvPr/>
        </p:nvSpPr>
        <p:spPr>
          <a:xfrm>
            <a:off x="5441760" y="4034520"/>
            <a:ext cx="3678120" cy="2558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evbuffer_add_printf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evbuffer_add_vprintf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evbuffer_add_reference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evbuffer_add_buffer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evbuffer_add_buffer_reference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evbuffer_add_file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evbuffer_add_file_segment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evbuffer_read</a:t>
            </a:r>
            <a:endParaRPr/>
          </a:p>
        </p:txBody>
      </p:sp>
      <p:sp>
        <p:nvSpPr>
          <p:cNvPr id="458" name="CustomShape 10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459" name="CustomShape 11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460" name="CustomShape 12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461" name="CustomShape 13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462" name="CustomShape 14"/>
          <p:cNvSpPr/>
          <p:nvPr/>
        </p:nvSpPr>
        <p:spPr>
          <a:xfrm>
            <a:off x="134280" y="4052160"/>
            <a:ext cx="29937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evbuffer_prepend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evbuffer_prepend_buffer</a:t>
            </a:r>
            <a:endParaRPr/>
          </a:p>
        </p:txBody>
      </p:sp>
      <p:sp>
        <p:nvSpPr>
          <p:cNvPr id="463" name="CustomShape 15"/>
          <p:cNvSpPr/>
          <p:nvPr/>
        </p:nvSpPr>
        <p:spPr>
          <a:xfrm>
            <a:off x="412200" y="4609800"/>
            <a:ext cx="25131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Добавляем из другого</a:t>
            </a:r>
            <a:endParaRPr/>
          </a:p>
          <a:p>
            <a:r>
              <a:rPr lang="en-US">
                <a:latin typeface="Arial"/>
              </a:rPr>
              <a:t>Буера или явно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67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68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69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70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1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2" name="CustomShape 9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73" name="CustomShape 10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4" name="CustomShape 11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75" name="CustomShape 12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select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poll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epoll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kqueue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devpoll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evport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win32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7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79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80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81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82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3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4" name="CustomShape 9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85" name="CustomShape 10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6" name="CustomShape 11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87" name="CustomShape 12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8" name="CustomShape 13"/>
          <p:cNvSpPr/>
          <p:nvPr/>
        </p:nvSpPr>
        <p:spPr>
          <a:xfrm rot="5400000">
            <a:off x="3895200" y="184320"/>
            <a:ext cx="322920" cy="514836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489" name="CustomShape 14"/>
          <p:cNvSpPr/>
          <p:nvPr/>
        </p:nvSpPr>
        <p:spPr>
          <a:xfrm>
            <a:off x="2865600" y="2143080"/>
            <a:ext cx="24678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evbuffer_get_length</a:t>
            </a:r>
            <a:endParaRPr/>
          </a:p>
        </p:txBody>
      </p:sp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93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94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95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96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7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8" name="CustomShape 9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499" name="CustomShape 10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00" name="CustomShape 11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01" name="CustomShape 12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02" name="CustomShape 13"/>
          <p:cNvSpPr/>
          <p:nvPr/>
        </p:nvSpPr>
        <p:spPr>
          <a:xfrm rot="5400000">
            <a:off x="3895200" y="184320"/>
            <a:ext cx="322920" cy="514836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503" name="CustomShape 14"/>
          <p:cNvSpPr/>
          <p:nvPr/>
        </p:nvSpPr>
        <p:spPr>
          <a:xfrm>
            <a:off x="2865600" y="2143080"/>
            <a:ext cx="24678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evbuffer_get_length</a:t>
            </a:r>
            <a:endParaRPr/>
          </a:p>
        </p:txBody>
      </p:sp>
      <p:sp>
        <p:nvSpPr>
          <p:cNvPr id="504" name="CustomShape 15"/>
          <p:cNvSpPr/>
          <p:nvPr/>
        </p:nvSpPr>
        <p:spPr>
          <a:xfrm flipH="1" rot="16200000">
            <a:off x="1671840" y="3951360"/>
            <a:ext cx="254520" cy="62388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505" name="CustomShape 16"/>
          <p:cNvSpPr/>
          <p:nvPr/>
        </p:nvSpPr>
        <p:spPr>
          <a:xfrm>
            <a:off x="1157400" y="4453200"/>
            <a:ext cx="3780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evbuffer_get_contiguous_space</a:t>
            </a:r>
            <a:endParaRPr/>
          </a:p>
        </p:txBody>
      </p:sp>
      <p:sp>
        <p:nvSpPr>
          <p:cNvPr id="506" name="CustomShape 17"/>
          <p:cNvSpPr/>
          <p:nvPr/>
        </p:nvSpPr>
        <p:spPr>
          <a:xfrm>
            <a:off x="3383280" y="1280160"/>
            <a:ext cx="1380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Есть длина</a:t>
            </a:r>
            <a:endParaRPr/>
          </a:p>
        </p:txBody>
      </p:sp>
      <p:sp>
        <p:nvSpPr>
          <p:cNvPr id="507" name="CustomShape 18"/>
          <p:cNvSpPr/>
          <p:nvPr/>
        </p:nvSpPr>
        <p:spPr>
          <a:xfrm>
            <a:off x="1828800" y="4937760"/>
            <a:ext cx="7349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До первого указателя можно считать, т е мы знаем сколько считать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0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1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2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3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4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15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16" name="CustomShape 9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7" name="CustomShape 10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18" name="CustomShape 11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19" name="CustomShape 12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23" name="CustomShape 4"/>
          <p:cNvSpPr/>
          <p:nvPr/>
        </p:nvSpPr>
        <p:spPr>
          <a:xfrm>
            <a:off x="2438640" y="324792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24" name="CustomShape 5"/>
          <p:cNvSpPr/>
          <p:nvPr/>
        </p:nvSpPr>
        <p:spPr>
          <a:xfrm>
            <a:off x="3681360" y="324288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25" name="CustomShape 6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26" name="CustomShape 7"/>
          <p:cNvSpPr/>
          <p:nvPr/>
        </p:nvSpPr>
        <p:spPr>
          <a:xfrm flipV="1">
            <a:off x="3287880" y="3431880"/>
            <a:ext cx="39240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7" name="CustomShape 8"/>
          <p:cNvSpPr/>
          <p:nvPr/>
        </p:nvSpPr>
        <p:spPr>
          <a:xfrm flipV="1">
            <a:off x="4530600" y="3427200"/>
            <a:ext cx="40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8" name="CustomShape 9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29" name="CustomShape 10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30" name="CustomShape 11"/>
          <p:cNvSpPr/>
          <p:nvPr/>
        </p:nvSpPr>
        <p:spPr>
          <a:xfrm>
            <a:off x="1486080" y="323928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31" name="CustomShape 12"/>
          <p:cNvSpPr/>
          <p:nvPr/>
        </p:nvSpPr>
        <p:spPr>
          <a:xfrm>
            <a:off x="2107800" y="3430080"/>
            <a:ext cx="329760" cy="7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32" name="CustomShape 13"/>
          <p:cNvSpPr/>
          <p:nvPr/>
        </p:nvSpPr>
        <p:spPr>
          <a:xfrm>
            <a:off x="1343520" y="3119400"/>
            <a:ext cx="3330360" cy="644400"/>
          </a:xfrm>
          <a:prstGeom prst="rect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533" name="CustomShape 14"/>
          <p:cNvSpPr/>
          <p:nvPr/>
        </p:nvSpPr>
        <p:spPr>
          <a:xfrm>
            <a:off x="1945800" y="4034520"/>
            <a:ext cx="19573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evbuffer_pullup</a:t>
            </a:r>
            <a:endParaRPr/>
          </a:p>
        </p:txBody>
      </p:sp>
      <p:sp>
        <p:nvSpPr>
          <p:cNvPr id="534" name="CustomShape 15"/>
          <p:cNvSpPr/>
          <p:nvPr/>
        </p:nvSpPr>
        <p:spPr>
          <a:xfrm>
            <a:off x="2377440" y="4399200"/>
            <a:ext cx="1314000" cy="7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склеиваем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3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38" name="CustomShape 4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39" name="CustomShape 5"/>
          <p:cNvSpPr/>
          <p:nvPr/>
        </p:nvSpPr>
        <p:spPr>
          <a:xfrm flipV="1">
            <a:off x="4675320" y="3427920"/>
            <a:ext cx="258840" cy="12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40" name="CustomShape 6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41" name="CustomShape 7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42" name="CustomShape 8"/>
          <p:cNvSpPr/>
          <p:nvPr/>
        </p:nvSpPr>
        <p:spPr>
          <a:xfrm>
            <a:off x="1343520" y="3119400"/>
            <a:ext cx="3330360" cy="64440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</p:spTree>
  </p:cSld>
  <p:transition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4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45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46" name="CustomShape 4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47" name="CustomShape 5"/>
          <p:cNvSpPr/>
          <p:nvPr/>
        </p:nvSpPr>
        <p:spPr>
          <a:xfrm flipV="1">
            <a:off x="4675320" y="3427920"/>
            <a:ext cx="258840" cy="12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48" name="CustomShape 6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49" name="CustomShape 7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50" name="CustomShape 8"/>
          <p:cNvSpPr/>
          <p:nvPr/>
        </p:nvSpPr>
        <p:spPr>
          <a:xfrm>
            <a:off x="1343520" y="3119400"/>
            <a:ext cx="3330360" cy="64440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51" name="CustomShape 9"/>
          <p:cNvSpPr/>
          <p:nvPr/>
        </p:nvSpPr>
        <p:spPr>
          <a:xfrm>
            <a:off x="2045520" y="2562120"/>
            <a:ext cx="1808280" cy="180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80">
            <a:solidFill>
              <a:srgbClr val="000000"/>
            </a:solidFill>
            <a:miter/>
          </a:ln>
        </p:spPr>
      </p:sp>
      <p:sp>
        <p:nvSpPr>
          <p:cNvPr id="552" name="CustomShape 10"/>
          <p:cNvSpPr/>
          <p:nvPr/>
        </p:nvSpPr>
        <p:spPr>
          <a:xfrm>
            <a:off x="1632240" y="4461480"/>
            <a:ext cx="291312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evbuffer_drain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evbuffer_remove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evbuffer_remove_buffer</a:t>
            </a:r>
            <a:endParaRPr/>
          </a:p>
        </p:txBody>
      </p:sp>
      <p:sp>
        <p:nvSpPr>
          <p:cNvPr id="553" name="CustomShape 11"/>
          <p:cNvSpPr/>
          <p:nvPr/>
        </p:nvSpPr>
        <p:spPr>
          <a:xfrm>
            <a:off x="4480560" y="4846320"/>
            <a:ext cx="45842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Удаляем кусок – в никуда, с перезаписью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в другое место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5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57" name="CustomShape 4"/>
          <p:cNvSpPr/>
          <p:nvPr/>
        </p:nvSpPr>
        <p:spPr>
          <a:xfrm>
            <a:off x="49352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58" name="CustomShape 5"/>
          <p:cNvSpPr/>
          <p:nvPr/>
        </p:nvSpPr>
        <p:spPr>
          <a:xfrm>
            <a:off x="60091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59" name="CustomShape 6"/>
          <p:cNvSpPr/>
          <p:nvPr/>
        </p:nvSpPr>
        <p:spPr>
          <a:xfrm flipV="1">
            <a:off x="578412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6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63" name="CustomShape 4"/>
          <p:cNvSpPr/>
          <p:nvPr/>
        </p:nvSpPr>
        <p:spPr>
          <a:xfrm>
            <a:off x="30020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64" name="CustomShape 5"/>
          <p:cNvSpPr/>
          <p:nvPr/>
        </p:nvSpPr>
        <p:spPr>
          <a:xfrm>
            <a:off x="40759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65" name="CustomShape 6"/>
          <p:cNvSpPr/>
          <p:nvPr/>
        </p:nvSpPr>
        <p:spPr>
          <a:xfrm flipV="1">
            <a:off x="385128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6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69" name="CustomShape 4"/>
          <p:cNvSpPr/>
          <p:nvPr/>
        </p:nvSpPr>
        <p:spPr>
          <a:xfrm>
            <a:off x="30020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70" name="CustomShape 5"/>
          <p:cNvSpPr/>
          <p:nvPr/>
        </p:nvSpPr>
        <p:spPr>
          <a:xfrm>
            <a:off x="40759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71" name="CustomShape 6"/>
          <p:cNvSpPr/>
          <p:nvPr/>
        </p:nvSpPr>
        <p:spPr>
          <a:xfrm flipV="1">
            <a:off x="385128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2" name="CustomShape 7"/>
          <p:cNvSpPr/>
          <p:nvPr/>
        </p:nvSpPr>
        <p:spPr>
          <a:xfrm>
            <a:off x="3360240" y="3371400"/>
            <a:ext cx="730440" cy="1215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6480">
            <a:solidFill>
              <a:srgbClr val="000000"/>
            </a:solidFill>
            <a:miter/>
          </a:ln>
        </p:spPr>
      </p:sp>
      <p:sp>
        <p:nvSpPr>
          <p:cNvPr id="573" name="CustomShape 8"/>
          <p:cNvSpPr/>
          <p:nvPr/>
        </p:nvSpPr>
        <p:spPr>
          <a:xfrm>
            <a:off x="592200" y="4562640"/>
            <a:ext cx="281700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evbuffer_copyout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evbuffer_copyout_from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evbuffer_write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evbuffer_write_atmost</a:t>
            </a:r>
            <a:endParaRPr/>
          </a:p>
        </p:txBody>
      </p:sp>
      <p:sp>
        <p:nvSpPr>
          <p:cNvPr id="574" name="CustomShape 9"/>
          <p:cNvSpPr/>
          <p:nvPr/>
        </p:nvSpPr>
        <p:spPr>
          <a:xfrm>
            <a:off x="4297680" y="5029200"/>
            <a:ext cx="4299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Копирование в другую область памяти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7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78" name="CustomShape 4"/>
          <p:cNvSpPr/>
          <p:nvPr/>
        </p:nvSpPr>
        <p:spPr>
          <a:xfrm>
            <a:off x="30020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79" name="CustomShape 5"/>
          <p:cNvSpPr/>
          <p:nvPr/>
        </p:nvSpPr>
        <p:spPr>
          <a:xfrm>
            <a:off x="40759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80" name="CustomShape 6"/>
          <p:cNvSpPr/>
          <p:nvPr/>
        </p:nvSpPr>
        <p:spPr>
          <a:xfrm flipV="1">
            <a:off x="385128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pic>
        <p:nvPicPr>
          <p:cNvPr id="581" name="Изображение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400" y="1654200"/>
            <a:ext cx="3120120" cy="1949760"/>
          </a:xfrm>
          <a:prstGeom prst="rect">
            <a:avLst/>
          </a:prstGeom>
          <a:ln>
            <a:noFill/>
          </a:ln>
        </p:spPr>
      </p:pic>
      <p:sp>
        <p:nvSpPr>
          <p:cNvPr id="582" name="CustomShape 7"/>
          <p:cNvSpPr/>
          <p:nvPr/>
        </p:nvSpPr>
        <p:spPr>
          <a:xfrm>
            <a:off x="614160" y="4562640"/>
            <a:ext cx="278640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evbuffer_search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evbuffer_search_range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evbuffer_search_eol</a:t>
            </a:r>
            <a:endParaRPr/>
          </a:p>
        </p:txBody>
      </p:sp>
      <p:sp>
        <p:nvSpPr>
          <p:cNvPr id="583" name="CustomShape 8"/>
          <p:cNvSpPr/>
          <p:nvPr/>
        </p:nvSpPr>
        <p:spPr>
          <a:xfrm>
            <a:off x="3566160" y="4754880"/>
            <a:ext cx="4483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Поиск, просто, по диопазону, с учетом \n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</p:spTree>
  </p:cSld>
  <p:transition>
    <p:fade/>
  </p:transition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evbuffer</a:t>
            </a:r>
            <a:endParaRPr/>
          </a:p>
        </p:txBody>
      </p:sp>
      <p:sp>
        <p:nvSpPr>
          <p:cNvPr id="58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CustomShape 3"/>
          <p:cNvSpPr/>
          <p:nvPr/>
        </p:nvSpPr>
        <p:spPr>
          <a:xfrm>
            <a:off x="1236240" y="2977920"/>
            <a:ext cx="5629320" cy="91332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87" name="CustomShape 4"/>
          <p:cNvSpPr/>
          <p:nvPr/>
        </p:nvSpPr>
        <p:spPr>
          <a:xfrm>
            <a:off x="3002040" y="3237840"/>
            <a:ext cx="84816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88" name="CustomShape 5"/>
          <p:cNvSpPr/>
          <p:nvPr/>
        </p:nvSpPr>
        <p:spPr>
          <a:xfrm>
            <a:off x="4075920" y="3233160"/>
            <a:ext cx="620640" cy="380160"/>
          </a:xfrm>
          <a:prstGeom prst="rect">
            <a:avLst/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589" name="CustomShape 6"/>
          <p:cNvSpPr/>
          <p:nvPr/>
        </p:nvSpPr>
        <p:spPr>
          <a:xfrm flipV="1">
            <a:off x="3851280" y="3422160"/>
            <a:ext cx="22356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90" name="CustomShape 7"/>
          <p:cNvSpPr/>
          <p:nvPr/>
        </p:nvSpPr>
        <p:spPr>
          <a:xfrm>
            <a:off x="609840" y="4562640"/>
            <a:ext cx="289764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evbuffer_peek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evbuffer_reserve_space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evbuffer_commit_space</a:t>
            </a:r>
            <a:endParaRPr/>
          </a:p>
        </p:txBody>
      </p:sp>
      <p:pic>
        <p:nvPicPr>
          <p:cNvPr id="591" name="Изображение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9280" y="3445200"/>
            <a:ext cx="3120120" cy="2458800"/>
          </a:xfrm>
          <a:prstGeom prst="rect">
            <a:avLst/>
          </a:prstGeom>
          <a:ln>
            <a:noFill/>
          </a:ln>
        </p:spPr>
      </p:pic>
      <p:sp>
        <p:nvSpPr>
          <p:cNvPr id="592" name="CustomShape 8"/>
          <p:cNvSpPr/>
          <p:nvPr/>
        </p:nvSpPr>
        <p:spPr>
          <a:xfrm>
            <a:off x="2926080" y="5669280"/>
            <a:ext cx="2283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Вписать в середину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59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evconnlistener</a:t>
            </a:r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CustomShape 5"/>
          <p:cNvSpPr/>
          <p:nvPr/>
        </p:nvSpPr>
        <p:spPr>
          <a:xfrm>
            <a:off x="3474720" y="1737360"/>
            <a:ext cx="2206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Прием соединений</a:t>
            </a:r>
            <a:endParaRPr/>
          </a:p>
        </p:txBody>
      </p:sp>
      <p:sp>
        <p:nvSpPr>
          <p:cNvPr id="598" name="CustomShape 6"/>
          <p:cNvSpPr/>
          <p:nvPr/>
        </p:nvSpPr>
        <p:spPr>
          <a:xfrm>
            <a:off x="2194560" y="2122560"/>
            <a:ext cx="4988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Обертка над мастер сокетом</a:t>
            </a:r>
            <a:endParaRPr/>
          </a:p>
        </p:txBody>
      </p:sp>
      <p:sp>
        <p:nvSpPr>
          <p:cNvPr id="599" name="CustomShape 7"/>
          <p:cNvSpPr/>
          <p:nvPr/>
        </p:nvSpPr>
        <p:spPr>
          <a:xfrm>
            <a:off x="-1097280" y="2743200"/>
            <a:ext cx="2647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Сколько соединений -&gt;</a:t>
            </a:r>
            <a:endParaRPr/>
          </a:p>
        </p:txBody>
      </p:sp>
      <p:sp>
        <p:nvSpPr>
          <p:cNvPr id="600" name="CustomShape 8"/>
          <p:cNvSpPr/>
          <p:nvPr/>
        </p:nvSpPr>
        <p:spPr>
          <a:xfrm>
            <a:off x="-1005840" y="3383280"/>
            <a:ext cx="2100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Если уже забинин</a:t>
            </a:r>
            <a:endParaRPr/>
          </a:p>
        </p:txBody>
      </p:sp>
      <p:sp>
        <p:nvSpPr>
          <p:cNvPr id="601" name="CustomShape 9"/>
          <p:cNvSpPr/>
          <p:nvPr/>
        </p:nvSpPr>
        <p:spPr>
          <a:xfrm>
            <a:off x="-822960" y="4114800"/>
            <a:ext cx="1053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calllback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Self-study (libevent)</a:t>
            </a:r>
            <a:endParaRPr/>
          </a:p>
        </p:txBody>
      </p:sp>
      <p:sp>
        <p:nvSpPr>
          <p:cNvPr id="603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u="sng">
                <a:solidFill>
                  <a:srgbClr val="0563c1"/>
                </a:solidFill>
                <a:latin typeface="HelveticaNeueCyr"/>
              </a:rPr>
              <a:t>http://www.wangafu.net/~nickm/libevent-book/TOC.html</a:t>
            </a:r>
            <a:endParaRPr/>
          </a:p>
        </p:txBody>
      </p:sp>
      <p:sp>
        <p:nvSpPr>
          <p:cNvPr id="604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CustomShape 4"/>
          <p:cNvSpPr/>
          <p:nvPr/>
        </p:nvSpPr>
        <p:spPr>
          <a:xfrm>
            <a:off x="2468880" y="2468880"/>
            <a:ext cx="1629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Учебниииик!!!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0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0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611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612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613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614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615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16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17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18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19" name="CustomShape 12"/>
          <p:cNvSpPr/>
          <p:nvPr/>
        </p:nvSpPr>
        <p:spPr>
          <a:xfrm>
            <a:off x="5704920" y="18766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620" name="CustomShape 13"/>
          <p:cNvSpPr/>
          <p:nvPr/>
        </p:nvSpPr>
        <p:spPr>
          <a:xfrm>
            <a:off x="5704920" y="40294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621" name="CustomShape 14"/>
          <p:cNvSpPr/>
          <p:nvPr/>
        </p:nvSpPr>
        <p:spPr>
          <a:xfrm flipV="1">
            <a:off x="5675400" y="2789280"/>
            <a:ext cx="1747800" cy="1872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22" name="CustomShape 15"/>
          <p:cNvSpPr/>
          <p:nvPr/>
        </p:nvSpPr>
        <p:spPr>
          <a:xfrm>
            <a:off x="5675400" y="3887280"/>
            <a:ext cx="1747800" cy="141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23" name="CustomShape 16"/>
          <p:cNvSpPr/>
          <p:nvPr/>
        </p:nvSpPr>
        <p:spPr>
          <a:xfrm>
            <a:off x="3776040" y="2595960"/>
            <a:ext cx="1650960" cy="1650960"/>
          </a:xfrm>
          <a:prstGeom prst="arc">
            <a:avLst>
              <a:gd name="adj1" fmla="val 16200000"/>
              <a:gd name="adj2" fmla="val 10657837"/>
            </a:avLst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2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ev_loop</a:t>
            </a:r>
            <a:endParaRPr/>
          </a:p>
        </p:txBody>
      </p:sp>
      <p:sp>
        <p:nvSpPr>
          <p:cNvPr id="627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ev_io</a:t>
            </a:r>
            <a:endParaRPr/>
          </a:p>
        </p:txBody>
      </p:sp>
      <p:sp>
        <p:nvSpPr>
          <p:cNvPr id="628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ev_io</a:t>
            </a:r>
            <a:endParaRPr/>
          </a:p>
        </p:txBody>
      </p:sp>
      <p:sp>
        <p:nvSpPr>
          <p:cNvPr id="629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ev_io</a:t>
            </a:r>
            <a:endParaRPr/>
          </a:p>
        </p:txBody>
      </p:sp>
      <p:sp>
        <p:nvSpPr>
          <p:cNvPr id="630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ev_io</a:t>
            </a:r>
            <a:endParaRPr/>
          </a:p>
        </p:txBody>
      </p:sp>
      <p:sp>
        <p:nvSpPr>
          <p:cNvPr id="631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2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3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4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5" name="CustomShape 12"/>
          <p:cNvSpPr/>
          <p:nvPr/>
        </p:nvSpPr>
        <p:spPr>
          <a:xfrm>
            <a:off x="5704920" y="18766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callback</a:t>
            </a:r>
            <a:endParaRPr/>
          </a:p>
        </p:txBody>
      </p:sp>
      <p:sp>
        <p:nvSpPr>
          <p:cNvPr id="636" name="CustomShape 13"/>
          <p:cNvSpPr/>
          <p:nvPr/>
        </p:nvSpPr>
        <p:spPr>
          <a:xfrm>
            <a:off x="5704920" y="40294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callback</a:t>
            </a:r>
            <a:endParaRPr/>
          </a:p>
        </p:txBody>
      </p:sp>
      <p:sp>
        <p:nvSpPr>
          <p:cNvPr id="637" name="CustomShape 14"/>
          <p:cNvSpPr/>
          <p:nvPr/>
        </p:nvSpPr>
        <p:spPr>
          <a:xfrm flipV="1">
            <a:off x="5675400" y="2789280"/>
            <a:ext cx="1747800" cy="1872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8" name="CustomShape 15"/>
          <p:cNvSpPr/>
          <p:nvPr/>
        </p:nvSpPr>
        <p:spPr>
          <a:xfrm>
            <a:off x="5675400" y="3887280"/>
            <a:ext cx="1747800" cy="141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39" name="CustomShape 16"/>
          <p:cNvSpPr/>
          <p:nvPr/>
        </p:nvSpPr>
        <p:spPr>
          <a:xfrm>
            <a:off x="3776040" y="2595960"/>
            <a:ext cx="1650960" cy="1650960"/>
          </a:xfrm>
          <a:prstGeom prst="arc">
            <a:avLst>
              <a:gd name="adj1" fmla="val 16200000"/>
              <a:gd name="adj2" fmla="val 10657837"/>
            </a:avLst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640" name="CustomShape 17"/>
          <p:cNvSpPr/>
          <p:nvPr/>
        </p:nvSpPr>
        <p:spPr>
          <a:xfrm>
            <a:off x="3383280" y="457200"/>
            <a:ext cx="4776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Проще, но меньше дополнительных вещей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4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</p:sp>
      <p:sp>
        <p:nvSpPr>
          <p:cNvPr id="64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 *ev_default_loop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ev_default_destroy 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ev_default_fork ()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 ev_loop *ev_loop_new (unsigned int flags)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ev_loop_destroy (loop)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ev_loop_fork (loop)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 ev_is_default_loop (loop)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int ev_loop_count (loop)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ev_loop (loop, int flags)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ev_unloop (loop, how)</a:t>
            </a:r>
            <a:endParaRPr/>
          </a:p>
        </p:txBody>
      </p:sp>
      <p:sp>
        <p:nvSpPr>
          <p:cNvPr id="64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45" name="CustomShape 5"/>
          <p:cNvSpPr/>
          <p:nvPr/>
        </p:nvSpPr>
        <p:spPr>
          <a:xfrm>
            <a:off x="7406640" y="2468880"/>
            <a:ext cx="2008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Дефаултный луп</a:t>
            </a:r>
            <a:r>
              <a:rPr lang="en-US">
                <a:latin typeface="Arial"/>
              </a:rPr>
              <a:t>	</a:t>
            </a:r>
            <a:endParaRPr/>
          </a:p>
        </p:txBody>
      </p:sp>
      <p:sp>
        <p:nvSpPr>
          <p:cNvPr id="646" name="CustomShape 6"/>
          <p:cNvSpPr/>
          <p:nvPr/>
        </p:nvSpPr>
        <p:spPr>
          <a:xfrm>
            <a:off x="6035040" y="3840480"/>
            <a:ext cx="847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новый</a:t>
            </a:r>
            <a:endParaRPr/>
          </a:p>
        </p:txBody>
      </p:sp>
      <p:sp>
        <p:nvSpPr>
          <p:cNvPr id="647" name="CustomShape 7"/>
          <p:cNvSpPr/>
          <p:nvPr/>
        </p:nvSpPr>
        <p:spPr>
          <a:xfrm>
            <a:off x="5577840" y="4480560"/>
            <a:ext cx="2822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Сколько раз выполнился</a:t>
            </a:r>
            <a:endParaRPr/>
          </a:p>
        </p:txBody>
      </p:sp>
      <p:sp>
        <p:nvSpPr>
          <p:cNvPr id="648" name="CustomShape 8"/>
          <p:cNvSpPr/>
          <p:nvPr/>
        </p:nvSpPr>
        <p:spPr>
          <a:xfrm>
            <a:off x="4572000" y="5212080"/>
            <a:ext cx="2721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Остановить и запустить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5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Anatomy of a watcher</a:t>
            </a:r>
            <a:endParaRPr/>
          </a:p>
        </p:txBody>
      </p:sp>
      <p:sp>
        <p:nvSpPr>
          <p:cNvPr id="65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my_cb(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ev_loop *loop,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ev_io *w,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ev_io_stop(w);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ev_unloop(loop, EVUNLOOP_ALL);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ev_loop *loop = ev_default_loop(0);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ev_io stdin_watcher;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ev_init(&amp;stdin_watcher, my_cb);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ev_io_set(&amp;stdin_watcher, STDIN_FILENO, EV_READ);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ev_io_start(loop, &amp;stdin_watcher);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ev_loop(loop, 0);</a:t>
            </a:r>
            <a:endParaRPr/>
          </a:p>
        </p:txBody>
      </p:sp>
      <p:sp>
        <p:nvSpPr>
          <p:cNvPr id="65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CustomShape 5"/>
          <p:cNvSpPr/>
          <p:nvPr/>
        </p:nvSpPr>
        <p:spPr>
          <a:xfrm>
            <a:off x="5669280" y="2743200"/>
            <a:ext cx="1026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каллбэк</a:t>
            </a:r>
            <a:endParaRPr/>
          </a:p>
        </p:txBody>
      </p:sp>
      <p:sp>
        <p:nvSpPr>
          <p:cNvPr id="654" name="CustomShape 6"/>
          <p:cNvSpPr/>
          <p:nvPr/>
        </p:nvSpPr>
        <p:spPr>
          <a:xfrm>
            <a:off x="3474720" y="2926080"/>
            <a:ext cx="896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ватчер</a:t>
            </a:r>
            <a:endParaRPr/>
          </a:p>
        </p:txBody>
      </p:sp>
      <p:sp>
        <p:nvSpPr>
          <p:cNvPr id="655" name="CustomShape 7"/>
          <p:cNvSpPr/>
          <p:nvPr/>
        </p:nvSpPr>
        <p:spPr>
          <a:xfrm>
            <a:off x="5394960" y="3200400"/>
            <a:ext cx="551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луп</a:t>
            </a:r>
            <a:endParaRPr/>
          </a:p>
        </p:txBody>
      </p:sp>
      <p:sp>
        <p:nvSpPr>
          <p:cNvPr id="656" name="CustomShape 8"/>
          <p:cNvSpPr/>
          <p:nvPr/>
        </p:nvSpPr>
        <p:spPr>
          <a:xfrm>
            <a:off x="6400800" y="4023360"/>
            <a:ext cx="896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ватчер</a:t>
            </a:r>
            <a:endParaRPr/>
          </a:p>
        </p:txBody>
      </p:sp>
      <p:sp>
        <p:nvSpPr>
          <p:cNvPr id="657" name="CustomShape 9"/>
          <p:cNvSpPr/>
          <p:nvPr/>
        </p:nvSpPr>
        <p:spPr>
          <a:xfrm>
            <a:off x="6583680" y="3840480"/>
            <a:ext cx="551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луп</a:t>
            </a:r>
            <a:endParaRPr/>
          </a:p>
        </p:txBody>
      </p:sp>
      <p:sp>
        <p:nvSpPr>
          <p:cNvPr id="658" name="CustomShape 10"/>
          <p:cNvSpPr/>
          <p:nvPr/>
        </p:nvSpPr>
        <p:spPr>
          <a:xfrm>
            <a:off x="5120640" y="4389120"/>
            <a:ext cx="3368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Соеденили ватчер с ответами</a:t>
            </a:r>
            <a:endParaRPr/>
          </a:p>
        </p:txBody>
      </p:sp>
      <p:sp>
        <p:nvSpPr>
          <p:cNvPr id="659" name="CustomShape 11"/>
          <p:cNvSpPr/>
          <p:nvPr/>
        </p:nvSpPr>
        <p:spPr>
          <a:xfrm>
            <a:off x="7040880" y="4735440"/>
            <a:ext cx="1540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Луп и ватчер</a:t>
            </a:r>
            <a:endParaRPr/>
          </a:p>
        </p:txBody>
      </p:sp>
      <p:sp>
        <p:nvSpPr>
          <p:cNvPr id="660" name="CustomShape 12"/>
          <p:cNvSpPr/>
          <p:nvPr/>
        </p:nvSpPr>
        <p:spPr>
          <a:xfrm>
            <a:off x="5212080" y="4846320"/>
            <a:ext cx="1258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Стартуем 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6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Anatomy of a watcher</a:t>
            </a:r>
            <a:endParaRPr/>
          </a:p>
        </p:txBody>
      </p:sp>
      <p:sp>
        <p:nvSpPr>
          <p:cNvPr id="66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my_cb(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ev_loop *loop,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*w,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_stop(w);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ev_unloop(loop, EVUNLOOP_ALL);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ev_loop *loop = ev_default_loop(0);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stdin_watcher;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ev_init(&amp;stdin_watcher, my_cb);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_set(&amp;stdin_watcher, STDIN_FILENO, EV_READ);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_start(loop, &amp;stdin_watcher);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ev_loop(loop, 0);</a:t>
            </a:r>
            <a:endParaRPr/>
          </a:p>
        </p:txBody>
      </p:sp>
      <p:sp>
        <p:nvSpPr>
          <p:cNvPr id="66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6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ASSOCIATING CUSTOM DATA WITH A WATCHER</a:t>
            </a:r>
            <a:endParaRPr/>
          </a:p>
        </p:txBody>
      </p:sp>
      <p:sp>
        <p:nvSpPr>
          <p:cNvPr id="66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my_io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ev_io io;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otherfd;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*somedata;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whatever *mostinteresting;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66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69" name="CustomShape 5"/>
          <p:cNvSpPr/>
          <p:nvPr/>
        </p:nvSpPr>
        <p:spPr>
          <a:xfrm>
            <a:off x="4114800" y="2409480"/>
            <a:ext cx="42552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запихать другие данные довеском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</p:spTree>
  </p:cSld>
  <p:transition>
    <p:fade/>
  </p:transition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7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ASSOCIATING CUSTOM DATA WITH A WATCHER</a:t>
            </a:r>
            <a:endParaRPr/>
          </a:p>
        </p:txBody>
      </p:sp>
      <p:sp>
        <p:nvSpPr>
          <p:cNvPr id="67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my_io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ev_io io;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otherfd;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*somedata;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whatever *mostinteresting;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my_cb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ev_loop *loop,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ev_io *w_,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my_io *w =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my_io *)w_;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67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7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ASSOCIATING CUSTOM DATA WITH A WATCHER</a:t>
            </a:r>
            <a:endParaRPr/>
          </a:p>
        </p:txBody>
      </p:sp>
      <p:sp>
        <p:nvSpPr>
          <p:cNvPr id="67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some_data;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 t1;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 t2;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67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7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ASSOCIATING CUSTOM DATA WITH A WATCHER</a:t>
            </a:r>
            <a:endParaRPr/>
          </a:p>
        </p:txBody>
      </p:sp>
      <p:sp>
        <p:nvSpPr>
          <p:cNvPr id="68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some_data;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 t1;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 t2;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t1_cb (EV_P_ struct ev_timer *w,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 big =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 * (((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*)w) -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offsetof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my_biggy, t1));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t2_cb (EV_P_ struct ev_timer *w,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 big =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 * (((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*)w) -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offsetof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my_biggy, t2));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68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8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ev_io</a:t>
            </a:r>
            <a:endParaRPr/>
          </a:p>
        </p:txBody>
      </p:sp>
      <p:sp>
        <p:nvSpPr>
          <p:cNvPr id="68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stdin_readable_cb (struct ev_loop *loop, struct ev_io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ev_io_stop (loop, w);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.. read from stdin here (or from w-&gt;fd) and haqndle any I/O errors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ev_loop *loop = ev_default_init (0);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ev_io stdin_readable;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ev_io_init (&amp;stdin_readable, stdin_readable_cb, STDIN_FILENO, EV_READ);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ev_io_start (loop, &amp;stdin_readable);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 (loop, 0);</a:t>
            </a:r>
            <a:endParaRPr/>
          </a:p>
        </p:txBody>
      </p:sp>
      <p:sp>
        <p:nvSpPr>
          <p:cNvPr id="68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8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ev_timer</a:t>
            </a:r>
            <a:endParaRPr/>
          </a:p>
        </p:txBody>
      </p:sp>
      <p:sp>
        <p:nvSpPr>
          <p:cNvPr id="68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one_minute_cb (struct ev_loop *loop, struct ev_timer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.. one minute over, w is actually stopped right here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ev_timer mytimer;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ev_timer_init (&amp;mytimer, one_minute_cb, 60., 0.);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ev_timer_start (loop, &amp;mytimer);</a:t>
            </a:r>
            <a:endParaRPr/>
          </a:p>
        </p:txBody>
      </p:sp>
      <p:sp>
        <p:nvSpPr>
          <p:cNvPr id="68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9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ev_timer</a:t>
            </a:r>
            <a:endParaRPr/>
          </a:p>
        </p:txBody>
      </p:sp>
      <p:sp>
        <p:nvSpPr>
          <p:cNvPr id="69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timeout_cb (struct ev_loop *loop, struct ev_timer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.. ten seconds without any activity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ev_timer mytimer;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ev_timer_init (&amp;mytimer, timeout_cb, 0., 10.); /* note, only repeat used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ev_timer_again (&amp;mytimer); /* start timer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 (loop,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and in some piece of code that gets executed on any "activity”: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reset the timeout to start ticking again at 10 seconds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ev_timer_again (&amp;mytimer);</a:t>
            </a:r>
            <a:endParaRPr/>
          </a:p>
        </p:txBody>
      </p:sp>
      <p:sp>
        <p:nvSpPr>
          <p:cNvPr id="69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9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ev_periodic</a:t>
            </a:r>
            <a:endParaRPr/>
          </a:p>
        </p:txBody>
      </p:sp>
      <p:sp>
        <p:nvSpPr>
          <p:cNvPr id="69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timeout_cb (struct ev_loop *loop, struct ev_timer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.. ten seconds without any activity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ev_timer mytimer;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ev_timer_init (&amp;mytimer, timeout_cb, 0., 10.); /* note, only repeat used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ev_timer_again (&amp;mytimer); /* start timer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ev_loop (loop,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and in some piece of code that gets executed on any "activity":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reset the timeout to start ticking again at 10 seconds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ev_timer_again (&amp;mytimer);</a:t>
            </a:r>
            <a:endParaRPr/>
          </a:p>
        </p:txBody>
      </p:sp>
      <p:sp>
        <p:nvSpPr>
          <p:cNvPr id="69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69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ev_signal</a:t>
            </a:r>
            <a:endParaRPr/>
          </a:p>
        </p:txBody>
      </p:sp>
      <p:sp>
        <p:nvSpPr>
          <p:cNvPr id="70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sigint_cb (struct ev_loop *loop, struct ev_signal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ev_unloop (loop, EVUNLOOP_ALL);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ev_signal signal_watcher;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ev_signal_init (&amp;signal_watcher, sigint_cb, SIGINT);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ev_signal_start (loop, &amp;sigint_cb);</a:t>
            </a:r>
            <a:endParaRPr/>
          </a:p>
        </p:txBody>
      </p:sp>
      <p:sp>
        <p:nvSpPr>
          <p:cNvPr id="70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CustomShape 5"/>
          <p:cNvSpPr/>
          <p:nvPr/>
        </p:nvSpPr>
        <p:spPr>
          <a:xfrm>
            <a:off x="2834640" y="1737360"/>
            <a:ext cx="2028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Какие то сигналы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70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ev_child</a:t>
            </a:r>
            <a:endParaRPr/>
          </a:p>
        </p:txBody>
      </p:sp>
      <p:sp>
        <p:nvSpPr>
          <p:cNvPr id="70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ev_child cw;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child_cb (EV_P_ struct ev_child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ev_child_stop (EV_A_ w);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 ("process %d exited with status %x\n", w-&gt;rpid, w-&gt;rstatus);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pid_t pid = fork 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if (pid &lt; 0) // error else if (pid == 0)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// the forked child executes here exit (1);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 else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ev_child_init (&amp;cw, child_cb, pid,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ev_child_start (EV_DEFAULT_ &amp;cw);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0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CustomShape 5"/>
          <p:cNvSpPr/>
          <p:nvPr/>
        </p:nvSpPr>
        <p:spPr>
          <a:xfrm>
            <a:off x="2194560" y="1737360"/>
            <a:ext cx="1143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Потомки </a:t>
            </a:r>
            <a:endParaRPr/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70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ev_stat</a:t>
            </a:r>
            <a:endParaRPr/>
          </a:p>
        </p:txBody>
      </p:sp>
      <p:sp>
        <p:nvSpPr>
          <p:cNvPr id="71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passwd_cb (struct ev_loop *loop, ev_stat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if (w-&gt;attr.st_nlink)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 ("passwd current size %ld\n", (long)w-&gt;attr.st_size);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 ("passwd current atime %ld\n", (long)w-&gt;attr.st_mtime);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printf ("passwd current mtime %ld\n", (long)w-&gt;attr.st_mtime);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else /* you shalt not abuse printf for puts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puts ("wow, /etc/passwd is not there, expect problems. " "if this is windows, they already arrived\n");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ev_stat passwd;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ev_stat_init (&amp;passwd, passwd_cb, "/etc/passwd", 0.);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ev_stat_start (loop, &amp;passwd);</a:t>
            </a:r>
            <a:endParaRPr/>
          </a:p>
        </p:txBody>
      </p:sp>
      <p:sp>
        <p:nvSpPr>
          <p:cNvPr id="71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CustomShape 5"/>
          <p:cNvSpPr/>
          <p:nvPr/>
        </p:nvSpPr>
        <p:spPr>
          <a:xfrm>
            <a:off x="2926080" y="1371600"/>
            <a:ext cx="1329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статистика</a:t>
            </a:r>
            <a:endParaRPr/>
          </a:p>
        </p:txBody>
      </p:sp>
      <p:sp>
        <p:nvSpPr>
          <p:cNvPr id="713" name="CustomShape 6"/>
          <p:cNvSpPr/>
          <p:nvPr/>
        </p:nvSpPr>
        <p:spPr>
          <a:xfrm>
            <a:off x="5303520" y="5486400"/>
            <a:ext cx="1864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Стата по файлу</a:t>
            </a:r>
            <a:endParaRPr/>
          </a:p>
        </p:txBody>
      </p:sp>
      <p:sp>
        <p:nvSpPr>
          <p:cNvPr id="714" name="CustomShape 7"/>
          <p:cNvSpPr/>
          <p:nvPr/>
        </p:nvSpPr>
        <p:spPr>
          <a:xfrm>
            <a:off x="3931920" y="6400800"/>
            <a:ext cx="4212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Срабатываем после изменения статы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56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58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59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0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1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71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ev_idle</a:t>
            </a:r>
            <a:endParaRPr/>
          </a:p>
        </p:txBody>
      </p:sp>
      <p:sp>
        <p:nvSpPr>
          <p:cNvPr id="71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static void idle_cb (struct ev_loop *loop, struct ev_idle *w, int revents)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free (w); // now do something you wanted to do when the program has // no longer anything immediate to do.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ev_idle *idle_watcher = malloc (sizeof (struct ev_idle));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ev_idle_init (idle_watcher, idle_cb);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ev_idle_start (loop, idle_cb);</a:t>
            </a:r>
            <a:endParaRPr/>
          </a:p>
        </p:txBody>
      </p:sp>
      <p:sp>
        <p:nvSpPr>
          <p:cNvPr id="71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CustomShape 5"/>
          <p:cNvSpPr/>
          <p:nvPr/>
        </p:nvSpPr>
        <p:spPr>
          <a:xfrm>
            <a:off x="5486400" y="1474560"/>
            <a:ext cx="3171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Когда нечего другого делать</a:t>
            </a:r>
            <a:endParaRPr/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</a:t>
            </a:r>
            <a:endParaRPr/>
          </a:p>
        </p:txBody>
      </p:sp>
      <p:sp>
        <p:nvSpPr>
          <p:cNvPr id="72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C++ Support</a:t>
            </a:r>
            <a:endParaRPr/>
          </a:p>
        </p:txBody>
      </p:sp>
      <p:sp>
        <p:nvSpPr>
          <p:cNvPr id="72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CustomShape 5"/>
          <p:cNvSpPr/>
          <p:nvPr/>
        </p:nvSpPr>
        <p:spPr>
          <a:xfrm>
            <a:off x="4480560" y="1737360"/>
            <a:ext cx="696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_ = ::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2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CustomShape 3"/>
          <p:cNvSpPr/>
          <p:nvPr/>
        </p:nvSpPr>
        <p:spPr>
          <a:xfrm>
            <a:off x="3931920" y="365760"/>
            <a:ext cx="3671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Для большого количества текста</a:t>
            </a:r>
            <a:endParaRPr/>
          </a:p>
        </p:txBody>
      </p:sp>
      <p:sp>
        <p:nvSpPr>
          <p:cNvPr id="728" name="CustomShape 4"/>
          <p:cNvSpPr/>
          <p:nvPr/>
        </p:nvSpPr>
        <p:spPr>
          <a:xfrm>
            <a:off x="2377440" y="1828800"/>
            <a:ext cx="4613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Асинхронный ввод вывод – C++ фишечки</a:t>
            </a:r>
            <a:endParaRPr/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3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731" name="Изображение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8320" y="1547280"/>
            <a:ext cx="6348960" cy="4761360"/>
          </a:xfrm>
          <a:prstGeom prst="rect">
            <a:avLst/>
          </a:prstGeom>
          <a:ln>
            <a:noFill/>
          </a:ln>
        </p:spPr>
      </p:pic>
      <p:sp>
        <p:nvSpPr>
          <p:cNvPr id="732" name="CustomShape 3"/>
          <p:cNvSpPr/>
          <p:nvPr/>
        </p:nvSpPr>
        <p:spPr>
          <a:xfrm>
            <a:off x="3749040" y="365760"/>
            <a:ext cx="1101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Все есть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3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735" name="Изображение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0760" y="1384560"/>
            <a:ext cx="2945160" cy="5244120"/>
          </a:xfrm>
          <a:prstGeom prst="rect">
            <a:avLst/>
          </a:prstGeom>
          <a:ln>
            <a:noFill/>
          </a:ln>
        </p:spPr>
      </p:pic>
      <p:sp>
        <p:nvSpPr>
          <p:cNvPr id="736" name="CustomShape 3"/>
          <p:cNvSpPr/>
          <p:nvPr/>
        </p:nvSpPr>
        <p:spPr>
          <a:xfrm>
            <a:off x="6492240" y="2194560"/>
            <a:ext cx="1461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синхронный</a:t>
            </a:r>
            <a:endParaRPr/>
          </a:p>
        </p:txBody>
      </p:sp>
      <p:sp>
        <p:nvSpPr>
          <p:cNvPr id="737" name="CustomShape 4"/>
          <p:cNvSpPr/>
          <p:nvPr/>
        </p:nvSpPr>
        <p:spPr>
          <a:xfrm>
            <a:off x="4846320" y="4663440"/>
            <a:ext cx="1292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прослойка</a:t>
            </a:r>
            <a:endParaRPr/>
          </a:p>
        </p:txBody>
      </p:sp>
      <p:sp>
        <p:nvSpPr>
          <p:cNvPr id="738" name="CustomShape 5"/>
          <p:cNvSpPr/>
          <p:nvPr/>
        </p:nvSpPr>
        <p:spPr>
          <a:xfrm>
            <a:off x="-237240" y="2909160"/>
            <a:ext cx="3254040" cy="11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Хитрый </a:t>
            </a:r>
            <a:endParaRPr/>
          </a:p>
          <a:p>
            <a:r>
              <a:rPr lang="en-US">
                <a:latin typeface="Arial"/>
              </a:rPr>
              <a:t>Класс</a:t>
            </a:r>
            <a:endParaRPr/>
          </a:p>
          <a:p>
            <a:r>
              <a:rPr lang="en-US">
                <a:latin typeface="Arial"/>
              </a:rPr>
              <a:t>Сокетов</a:t>
            </a:r>
            <a:endParaRPr/>
          </a:p>
          <a:p>
            <a:r>
              <a:rPr lang="en-US">
                <a:latin typeface="Arial"/>
              </a:rPr>
              <a:t>Асинхронный способ работы</a:t>
            </a:r>
            <a:endParaRPr/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4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Синхронная работа.</a:t>
            </a:r>
            <a:endParaRPr/>
          </a:p>
        </p:txBody>
      </p:sp>
      <p:sp>
        <p:nvSpPr>
          <p:cNvPr id="74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boost::asio::io_service io_service;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boost::asio::ip::tcp::socket socket(io_service);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boost::system::error_code ec;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socket.connect(server_endpoint, ec);</a:t>
            </a:r>
            <a:endParaRPr/>
          </a:p>
        </p:txBody>
      </p:sp>
      <p:sp>
        <p:nvSpPr>
          <p:cNvPr id="74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4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745" name="Изображение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4560" y="1361880"/>
            <a:ext cx="4786920" cy="5244120"/>
          </a:xfrm>
          <a:prstGeom prst="rect">
            <a:avLst/>
          </a:prstGeom>
          <a:ln>
            <a:noFill/>
          </a:ln>
        </p:spPr>
      </p:pic>
      <p:sp>
        <p:nvSpPr>
          <p:cNvPr id="746" name="CustomShape 3"/>
          <p:cNvSpPr/>
          <p:nvPr/>
        </p:nvSpPr>
        <p:spPr>
          <a:xfrm>
            <a:off x="5852160" y="2011680"/>
            <a:ext cx="1614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Асинхронный</a:t>
            </a:r>
            <a:endParaRPr/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4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аСинхронная работа.</a:t>
            </a:r>
            <a:endParaRPr/>
          </a:p>
        </p:txBody>
      </p:sp>
      <p:sp>
        <p:nvSpPr>
          <p:cNvPr id="74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CustomShape 5"/>
          <p:cNvSpPr/>
          <p:nvPr/>
        </p:nvSpPr>
        <p:spPr>
          <a:xfrm>
            <a:off x="4572000" y="4317120"/>
            <a:ext cx="4491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калбэки, срабатывает после коннект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5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754" name="Изображение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4560" y="1418040"/>
            <a:ext cx="4786920" cy="5244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5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DNS.</a:t>
            </a:r>
            <a:endParaRPr/>
          </a:p>
        </p:txBody>
      </p:sp>
      <p:sp>
        <p:nvSpPr>
          <p:cNvPr id="75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ip::tcp::resolver resolver(my_io_service);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ip::tcp::resolver::query query("www.boost.org", "http");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ip::tcp::resolver::iterator iter = resolver.resolve(query);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ip::tcp::resolver::iterator end; // End marker.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while (iter != end)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ip::tcp::endpoint endpoint = *iter++; std::cout &lt;&lt; endpoint &lt;&lt; std::endl;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5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CustomShape 5"/>
          <p:cNvSpPr/>
          <p:nvPr/>
        </p:nvSpPr>
        <p:spPr>
          <a:xfrm>
            <a:off x="2651760" y="2011680"/>
            <a:ext cx="3759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Асинхронное разыменование днс</a:t>
            </a:r>
            <a:endParaRPr/>
          </a:p>
        </p:txBody>
      </p:sp>
      <p:sp>
        <p:nvSpPr>
          <p:cNvPr id="760" name="CustomShape 6"/>
          <p:cNvSpPr/>
          <p:nvPr/>
        </p:nvSpPr>
        <p:spPr>
          <a:xfrm>
            <a:off x="7223760" y="2579760"/>
            <a:ext cx="2472120" cy="4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&lt;-Номер портала</a:t>
            </a:r>
            <a:endParaRPr/>
          </a:p>
        </p:txBody>
      </p:sp>
      <p:sp>
        <p:nvSpPr>
          <p:cNvPr id="761" name="CustomShape 7"/>
          <p:cNvSpPr/>
          <p:nvPr/>
        </p:nvSpPr>
        <p:spPr>
          <a:xfrm>
            <a:off x="4206240" y="3474720"/>
            <a:ext cx="5210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Перебираем айпишники которые к нам пришли</a:t>
            </a:r>
            <a:endParaRPr/>
          </a:p>
        </p:txBody>
      </p:sp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67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69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70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71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72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73" name="CustomShape 12"/>
          <p:cNvSpPr/>
          <p:nvPr/>
        </p:nvSpPr>
        <p:spPr>
          <a:xfrm>
            <a:off x="5704920" y="18766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04920" y="40294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</p:spTree>
  </p:cSld>
  <p:transition>
    <p:fade/>
  </p:transition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6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TCP-Клиент.</a:t>
            </a:r>
            <a:endParaRPr/>
          </a:p>
        </p:txBody>
      </p:sp>
      <p:sp>
        <p:nvSpPr>
          <p:cNvPr id="76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Синхронно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ip::tcp::socket socket(my_io_service);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boost::asio::connect(socket, resolver.resolve(query));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Асинхронно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boost::asio::async_connect(socket_, iter,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boost::bind(&amp;client::handle_connect, this,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boost::asio::placeholders::error));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handle_connect(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error_code&amp; error)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if (!error)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Start read or write operations.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 else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Handle error.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6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6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std::bind (boost::bind).</a:t>
            </a:r>
            <a:endParaRPr/>
          </a:p>
        </p:txBody>
      </p:sp>
      <p:sp>
        <p:nvSpPr>
          <p:cNvPr id="76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my_divide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x,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y)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x/y;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main 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using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std::placeholders;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fn_five = std::bind (my_divide,10,2);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returns 10/2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fn_half = std::bind (my_divide,_1,2);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returns x/2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fn_invert = std::bind (my_divide,_2,_1);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returns y/x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fn_rounding = std::bind&lt;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&gt; (my_divide,_1,_2);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returns int(x/y)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6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70" name="CustomShape 5"/>
          <p:cNvSpPr/>
          <p:nvPr/>
        </p:nvSpPr>
        <p:spPr>
          <a:xfrm>
            <a:off x="6309360" y="3931920"/>
            <a:ext cx="2243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Изменяем функции</a:t>
            </a:r>
            <a:endParaRPr/>
          </a:p>
        </p:txBody>
      </p:sp>
      <p:sp>
        <p:nvSpPr>
          <p:cNvPr id="771" name="CustomShape 6"/>
          <p:cNvSpPr/>
          <p:nvPr/>
        </p:nvSpPr>
        <p:spPr>
          <a:xfrm>
            <a:off x="6126480" y="3017520"/>
            <a:ext cx="236232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_1 – placeholder </a:t>
            </a:r>
            <a:endParaRPr/>
          </a:p>
          <a:p>
            <a:r>
              <a:rPr lang="en-US">
                <a:latin typeface="Arial"/>
              </a:rPr>
              <a:t>на первый параметр</a:t>
            </a:r>
            <a:endParaRPr/>
          </a:p>
          <a:p>
            <a:r>
              <a:rPr lang="en-US">
                <a:latin typeface="Arial"/>
              </a:rPr>
              <a:t>И тд</a:t>
            </a:r>
            <a:endParaRPr/>
          </a:p>
        </p:txBody>
      </p:sp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7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TCP-Сервер.</a:t>
            </a:r>
            <a:endParaRPr/>
          </a:p>
        </p:txBody>
      </p:sp>
      <p:sp>
        <p:nvSpPr>
          <p:cNvPr id="77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ip::tcp::acceptor acceptor(my_io_service, my_endpoint);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ip::tcp::socket socket(my_io_service);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acceptor.accept(socket);</a:t>
            </a:r>
            <a:endParaRPr/>
          </a:p>
        </p:txBody>
      </p:sp>
      <p:sp>
        <p:nvSpPr>
          <p:cNvPr id="77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76" name="CustomShape 5"/>
          <p:cNvSpPr/>
          <p:nvPr/>
        </p:nvSpPr>
        <p:spPr>
          <a:xfrm>
            <a:off x="3474720" y="1474560"/>
            <a:ext cx="2764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Accepter = master socket</a:t>
            </a:r>
            <a:endParaRPr/>
          </a:p>
        </p:txBody>
      </p:sp>
      <p:sp>
        <p:nvSpPr>
          <p:cNvPr id="777" name="CustomShape 6"/>
          <p:cNvSpPr/>
          <p:nvPr/>
        </p:nvSpPr>
        <p:spPr>
          <a:xfrm>
            <a:off x="4846320" y="3200400"/>
            <a:ext cx="1743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Приняли сокет</a:t>
            </a:r>
            <a:endParaRPr/>
          </a:p>
        </p:txBody>
      </p:sp>
    </p:spTree>
  </p:cSld>
  <p:transition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7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TCP-Сокет.</a:t>
            </a:r>
            <a:endParaRPr/>
          </a:p>
        </p:txBody>
      </p:sp>
      <p:sp>
        <p:nvSpPr>
          <p:cNvPr id="78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ip::udp::endpoint endpoint(ip::udp::v4(), 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ip::udp::socket socket(my_io_service, endpoint); </a:t>
            </a:r>
            <a:endParaRPr/>
          </a:p>
        </p:txBody>
      </p:sp>
      <p:sp>
        <p:nvSpPr>
          <p:cNvPr id="78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boost::asio</a:t>
            </a:r>
            <a:endParaRPr/>
          </a:p>
        </p:txBody>
      </p:sp>
      <p:sp>
        <p:nvSpPr>
          <p:cNvPr id="78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Поток.</a:t>
            </a:r>
            <a:endParaRPr/>
          </a:p>
        </p:txBody>
      </p:sp>
      <p:sp>
        <p:nvSpPr>
          <p:cNvPr id="78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ip::tcp::iostream stream;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stream.expires_from_now(boost::posix_time::seconds(60));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stream.connect(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"www.boost.org"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"http"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 &lt;&lt;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"GET /LICENSE_1_0.txt HTTP/1.0\r\n”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 &lt;&lt;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"Host: www.boost.org\r\n”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 &lt;&lt;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"Accept: */*\r\n”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 &lt;&lt; </a:t>
            </a:r>
            <a:r>
              <a:rPr lang="en-US" sz="1400">
                <a:solidFill>
                  <a:srgbClr val="6b52a2"/>
                </a:solidFill>
                <a:latin typeface="PT Mono"/>
                <a:ea typeface="PT Mono"/>
              </a:rPr>
              <a:t>"Connection: close\r\n\r\n”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stream.flush();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std::cout &lt;&lt; stream.rdbuf();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8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786" name="CustomShape 5"/>
          <p:cNvSpPr/>
          <p:nvPr/>
        </p:nvSpPr>
        <p:spPr>
          <a:xfrm>
            <a:off x="5669280" y="4206240"/>
            <a:ext cx="2592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Маленький http клиент</a:t>
            </a:r>
            <a:endParaRPr/>
          </a:p>
        </p:txBody>
      </p:sp>
      <p:sp>
        <p:nvSpPr>
          <p:cNvPr id="787" name="CustomShape 6"/>
          <p:cNvSpPr/>
          <p:nvPr/>
        </p:nvSpPr>
        <p:spPr>
          <a:xfrm>
            <a:off x="1920240" y="5394960"/>
            <a:ext cx="1703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Еще есть libuv</a:t>
            </a:r>
            <a:endParaRPr/>
          </a:p>
        </p:txBody>
      </p:sp>
      <p:sp>
        <p:nvSpPr>
          <p:cNvPr id="788" name="CustomShape 7"/>
          <p:cNvSpPr/>
          <p:nvPr/>
        </p:nvSpPr>
        <p:spPr>
          <a:xfrm>
            <a:off x="1645920" y="5943600"/>
            <a:ext cx="4951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This – дополнительный аргумент в функциях</a:t>
            </a:r>
            <a:endParaRPr/>
          </a:p>
        </p:txBody>
      </p:sp>
      <p:sp>
        <p:nvSpPr>
          <p:cNvPr id="789" name="CustomShape 8"/>
          <p:cNvSpPr/>
          <p:nvPr/>
        </p:nvSpPr>
        <p:spPr>
          <a:xfrm>
            <a:off x="3566160" y="1645920"/>
            <a:ext cx="2374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Читать книги в блоге</a:t>
            </a:r>
            <a:endParaRPr/>
          </a:p>
        </p:txBody>
      </p:sp>
      <p:sp>
        <p:nvSpPr>
          <p:cNvPr id="790" name="CustomShape 9"/>
          <p:cNvSpPr/>
          <p:nvPr/>
        </p:nvSpPr>
        <p:spPr>
          <a:xfrm>
            <a:off x="1280160" y="6492240"/>
            <a:ext cx="4092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ПИШЕМ ПРОКСИ СЕРВЕР на LIBEV</a:t>
            </a:r>
            <a:endParaRPr/>
          </a:p>
        </p:txBody>
      </p:sp>
      <p:sp>
        <p:nvSpPr>
          <p:cNvPr id="791" name="CustomShape 10"/>
          <p:cNvSpPr/>
          <p:nvPr/>
        </p:nvSpPr>
        <p:spPr>
          <a:xfrm>
            <a:off x="1645920" y="7040880"/>
            <a:ext cx="1079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 onread</a:t>
            </a:r>
            <a:endParaRPr/>
          </a:p>
        </p:txBody>
      </p:sp>
      <p:sp>
        <p:nvSpPr>
          <p:cNvPr id="792" name="CustomShape 11"/>
          <p:cNvSpPr/>
          <p:nvPr/>
        </p:nvSpPr>
        <p:spPr>
          <a:xfrm>
            <a:off x="3657600" y="7040880"/>
            <a:ext cx="2799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Распарсим конфиг файл</a:t>
            </a:r>
            <a:endParaRPr/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libevent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CustomShape 3"/>
          <p:cNvSpPr/>
          <p:nvPr/>
        </p:nvSpPr>
        <p:spPr>
          <a:xfrm>
            <a:off x="3484080" y="2337480"/>
            <a:ext cx="2190600" cy="2190600"/>
          </a:xfrm>
          <a:prstGeom prst="octagon">
            <a:avLst>
              <a:gd name="adj" fmla="val 29289"/>
            </a:avLst>
          </a:prstGeom>
          <a:noFill/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event_base</a:t>
            </a:r>
            <a:endParaRPr/>
          </a:p>
        </p:txBody>
      </p:sp>
      <p:sp>
        <p:nvSpPr>
          <p:cNvPr id="278" name="CustomShape 4"/>
          <p:cNvSpPr/>
          <p:nvPr/>
        </p:nvSpPr>
        <p:spPr>
          <a:xfrm>
            <a:off x="516960" y="21351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79" name="CustomShape 5"/>
          <p:cNvSpPr/>
          <p:nvPr/>
        </p:nvSpPr>
        <p:spPr>
          <a:xfrm>
            <a:off x="511920" y="30628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80" name="CustomShape 6"/>
          <p:cNvSpPr/>
          <p:nvPr/>
        </p:nvSpPr>
        <p:spPr>
          <a:xfrm>
            <a:off x="529560" y="399096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81" name="CustomShape 7"/>
          <p:cNvSpPr/>
          <p:nvPr/>
        </p:nvSpPr>
        <p:spPr>
          <a:xfrm>
            <a:off x="524520" y="4918680"/>
            <a:ext cx="1515960" cy="91332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event</a:t>
            </a:r>
            <a:endParaRPr/>
          </a:p>
        </p:txBody>
      </p:sp>
      <p:sp>
        <p:nvSpPr>
          <p:cNvPr id="282" name="CustomShape 8"/>
          <p:cNvSpPr/>
          <p:nvPr/>
        </p:nvSpPr>
        <p:spPr>
          <a:xfrm flipV="1">
            <a:off x="2034360" y="2334960"/>
            <a:ext cx="2090520" cy="253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83" name="CustomShape 9"/>
          <p:cNvSpPr/>
          <p:nvPr/>
        </p:nvSpPr>
        <p:spPr>
          <a:xfrm flipV="1">
            <a:off x="2029320" y="2976840"/>
            <a:ext cx="1453680" cy="539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84" name="CustomShape 10"/>
          <p:cNvSpPr/>
          <p:nvPr/>
        </p:nvSpPr>
        <p:spPr>
          <a:xfrm flipV="1">
            <a:off x="2046960" y="3884760"/>
            <a:ext cx="1436040" cy="55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85" name="CustomShape 11"/>
          <p:cNvSpPr/>
          <p:nvPr/>
        </p:nvSpPr>
        <p:spPr>
          <a:xfrm flipV="1">
            <a:off x="2041920" y="4526640"/>
            <a:ext cx="2082960" cy="84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86" name="CustomShape 12"/>
          <p:cNvSpPr/>
          <p:nvPr/>
        </p:nvSpPr>
        <p:spPr>
          <a:xfrm>
            <a:off x="5704920" y="18766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287" name="CustomShape 13"/>
          <p:cNvSpPr/>
          <p:nvPr/>
        </p:nvSpPr>
        <p:spPr>
          <a:xfrm>
            <a:off x="5704920" y="4029480"/>
            <a:ext cx="3438000" cy="913320"/>
          </a:xfrm>
          <a:prstGeom prst="diamond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event_callback</a:t>
            </a:r>
            <a:endParaRPr/>
          </a:p>
        </p:txBody>
      </p:sp>
      <p:sp>
        <p:nvSpPr>
          <p:cNvPr id="288" name="CustomShape 14"/>
          <p:cNvSpPr/>
          <p:nvPr/>
        </p:nvSpPr>
        <p:spPr>
          <a:xfrm>
            <a:off x="3776040" y="2595960"/>
            <a:ext cx="1650960" cy="1650960"/>
          </a:xfrm>
          <a:prstGeom prst="arc">
            <a:avLst>
              <a:gd name="adj1" fmla="val 16200000"/>
              <a:gd name="adj2" fmla="val 10657837"/>
            </a:avLst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