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90.xml" ContentType="application/vnd.openxmlformats-officedocument.presentationml.slide+xml"/>
  <Override PartName="/ppt/slides/slide87.xml" ContentType="application/vnd.openxmlformats-officedocument.presentationml.slide+xml"/>
  <Override PartName="/ppt/slides/slide93.xml" ContentType="application/vnd.openxmlformats-officedocument.presentationml.slide+xml"/>
  <Override PartName="/ppt/slides/slide86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79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91.xml" ContentType="application/vnd.openxmlformats-officedocument.presentationml.slide+xml"/>
  <Override PartName="/ppt/slides/slide66.xml" ContentType="application/vnd.openxmlformats-officedocument.presentationml.slide+xml"/>
  <Override PartName="/ppt/slides/slide63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0.xml" ContentType="application/vnd.openxmlformats-officedocument.presentationml.slide+xml"/>
  <Override PartName="/ppt/slides/slide58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8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1.xml" ContentType="application/vnd.openxmlformats-officedocument.presentationml.slide+xml"/>
  <Override PartName="/ppt/slides/slide72.xml" ContentType="application/vnd.openxmlformats-officedocument.presentationml.slide+xml"/>
  <Override PartName="/ppt/slides/slide44.xml" ContentType="application/vnd.openxmlformats-officedocument.presentationml.slide+xml"/>
  <Override PartName="/ppt/slides/slide6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71.xml" ContentType="application/vnd.openxmlformats-officedocument.presentationml.slide+xml"/>
  <Override PartName="/ppt/slides/slide33.xml" ContentType="application/vnd.openxmlformats-officedocument.presentationml.slide+xml"/>
  <Override PartName="/ppt/slides/slide61.xml" ContentType="application/vnd.openxmlformats-officedocument.presentationml.slide+xml"/>
  <Override PartName="/ppt/slides/_rels/slide99.xml.rels" ContentType="application/vnd.openxmlformats-package.relationships+xml"/>
  <Override PartName="/ppt/slides/_rels/slide97.xml.rels" ContentType="application/vnd.openxmlformats-package.relationships+xml"/>
  <Override PartName="/ppt/slides/_rels/slide91.xml.rels" ContentType="application/vnd.openxmlformats-package.relationships+xml"/>
  <Override PartName="/ppt/slides/_rels/slide89.xml.rels" ContentType="application/vnd.openxmlformats-package.relationships+xml"/>
  <Override PartName="/ppt/slides/_rels/slide88.xml.rels" ContentType="application/vnd.openxmlformats-package.relationships+xml"/>
  <Override PartName="/ppt/slides/_rels/slide86.xml.rels" ContentType="application/vnd.openxmlformats-package.relationships+xml"/>
  <Override PartName="/ppt/slides/_rels/slide8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84.xml.rels" ContentType="application/vnd.openxmlformats-package.relationships+xml"/>
  <Override PartName="/ppt/slides/_rels/slide76.xml.rels" ContentType="application/vnd.openxmlformats-package.relationships+xml"/>
  <Override PartName="/ppt/slides/_rels/slide65.xml.rels" ContentType="application/vnd.openxmlformats-package.relationships+xml"/>
  <Override PartName="/ppt/slides/_rels/slide90.xml.rels" ContentType="application/vnd.openxmlformats-package.relationships+xml"/>
  <Override PartName="/ppt/slides/_rels/slide62.xml.rels" ContentType="application/vnd.openxmlformats-package.relationships+xml"/>
  <Override PartName="/ppt/slides/_rels/slide60.xml.rels" ContentType="application/vnd.openxmlformats-package.relationships+xml"/>
  <Override PartName="/ppt/slides/_rels/slide59.xml.rels" ContentType="application/vnd.openxmlformats-package.relationships+xml"/>
  <Override PartName="/ppt/slides/_rels/slide72.xml.rels" ContentType="application/vnd.openxmlformats-package.relationships+xml"/>
  <Override PartName="/ppt/slides/_rels/slide57.xml.rels" ContentType="application/vnd.openxmlformats-package.relationships+xml"/>
  <Override PartName="/ppt/slides/_rels/slide56.xml.rels" ContentType="application/vnd.openxmlformats-package.relationships+xml"/>
  <Override PartName="/ppt/slides/_rels/slide54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53.xml.rels" ContentType="application/vnd.openxmlformats-package.relationships+xml"/>
  <Override PartName="/ppt/slides/_rels/slide64.xml.rels" ContentType="application/vnd.openxmlformats-package.relationships+xml"/>
  <Override PartName="/ppt/slides/_rels/slide69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7.xml.rels" ContentType="application/vnd.openxmlformats-package.relationships+xml"/>
  <Override PartName="/ppt/slides/_rels/slide95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70.xml.rels" ContentType="application/vnd.openxmlformats-package.relationships+xml"/>
  <Override PartName="/ppt/slides/_rels/slide36.xml.rels" ContentType="application/vnd.openxmlformats-package.relationships+xml"/>
  <Override PartName="/ppt/slides/_rels/slide50.xml.rels" ContentType="application/vnd.openxmlformats-package.relationships+xml"/>
  <Override PartName="/ppt/slides/_rels/slide96.xml.rels" ContentType="application/vnd.openxmlformats-package.relationships+xml"/>
  <Override PartName="/ppt/slides/_rels/slide38.xml.rels" ContentType="application/vnd.openxmlformats-package.relationships+xml"/>
  <Override PartName="/ppt/slides/_rels/slide75.xml.rels" ContentType="application/vnd.openxmlformats-package.relationships+xml"/>
  <Override PartName="/ppt/slides/_rels/slide35.xml.rels" ContentType="application/vnd.openxmlformats-package.relationships+xml"/>
  <Override PartName="/ppt/slides/_rels/slide68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9.xml.rels" ContentType="application/vnd.openxmlformats-package.relationships+xml"/>
  <Override PartName="/ppt/slides/_rels/slide94.xml.rels" ContentType="application/vnd.openxmlformats-package.relationships+xml"/>
  <Override PartName="/ppt/slides/_rels/slide31.xml.rels" ContentType="application/vnd.openxmlformats-package.relationships+xml"/>
  <Override PartName="/ppt/slides/_rels/slide61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87.xml.rels" ContentType="application/vnd.openxmlformats-package.relationships+xml"/>
  <Override PartName="/ppt/slides/_rels/slide48.xml.rels" ContentType="application/vnd.openxmlformats-package.relationships+xml"/>
  <Override PartName="/ppt/slides/_rels/slide21.xml.rels" ContentType="application/vnd.openxmlformats-package.relationships+xml"/>
  <Override PartName="/ppt/slides/_rels/slide98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63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82.xml.rels" ContentType="application/vnd.openxmlformats-package.relationships+xml"/>
  <Override PartName="/ppt/slides/_rels/slide74.xml.rels" ContentType="application/vnd.openxmlformats-package.relationships+xml"/>
  <Override PartName="/ppt/slides/_rels/slide73.xml.rels" ContentType="application/vnd.openxmlformats-package.relationships+xml"/>
  <Override PartName="/ppt/slides/_rels/slide27.xml.rels" ContentType="application/vnd.openxmlformats-package.relationships+xml"/>
  <Override PartName="/ppt/slides/_rels/slide12.xml.rels" ContentType="application/vnd.openxmlformats-package.relationships+xml"/>
  <Override PartName="/ppt/slides/_rels/slide93.xml.rels" ContentType="application/vnd.openxmlformats-package.relationships+xml"/>
  <Override PartName="/ppt/slides/_rels/slide67.xml.rels" ContentType="application/vnd.openxmlformats-package.relationships+xml"/>
  <Override PartName="/ppt/slides/_rels/slide66.xml.rels" ContentType="application/vnd.openxmlformats-package.relationships+xml"/>
  <Override PartName="/ppt/slides/_rels/slide20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77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8.xml.rels" ContentType="application/vnd.openxmlformats-package.relationships+xml"/>
  <Override PartName="/ppt/slides/_rels/slide71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81.xml.rels" ContentType="application/vnd.openxmlformats-package.relationships+xml"/>
  <Override PartName="/ppt/slides/_rels/slide43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5.xml.rels" ContentType="application/vnd.openxmlformats-package.relationships+xml"/>
  <Override PartName="/ppt/slides/_rels/slide92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80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19.xml" ContentType="application/vnd.openxmlformats-officedocument.presentationml.slide+xml"/>
  <Override PartName="/ppt/slides/slide97.xml" ContentType="application/vnd.openxmlformats-officedocument.presentationml.slide+xml"/>
  <Override PartName="/ppt/slides/slide18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67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62.xml" ContentType="application/vnd.openxmlformats-officedocument.presentationml.slide+xml"/>
  <Override PartName="/ppt/slides/slide11.xml" ContentType="application/vnd.openxmlformats-officedocument.presentationml.slide+xml"/>
  <Override PartName="/ppt/slides/slide53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65.xml" ContentType="application/vnd.openxmlformats-officedocument.presentationml.slide+xml"/>
  <Override PartName="/ppt/slides/slide60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92.xml" ContentType="application/vnd.openxmlformats-officedocument.presentationml.slide+xml"/>
  <Override PartName="/ppt/slides/slide89.xml" ContentType="application/vnd.openxmlformats-officedocument.presentationml.slide+xml"/>
  <Override PartName="/ppt/slides/slide24.xml" ContentType="application/vnd.openxmlformats-officedocument.presentationml.slide+xml"/>
  <Override PartName="/ppt/slides/slide78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6.png" ContentType="image/png"/>
  <Override PartName="/ppt/media/image15.png" ContentType="image/png"/>
  <Override PartName="/ppt/media/image14.jpeg" ContentType="image/jpeg"/>
  <Override PartName="/ppt/media/image13.png" ContentType="image/png"/>
  <Override PartName="/ppt/media/image12.png" ContentType="image/png"/>
  <Override PartName="/ppt/media/image8.png" ContentType="image/png"/>
  <Override PartName="/ppt/media/image6.png" ContentType="image/png"/>
  <Override PartName="/ppt/media/image11.wmf" ContentType="image/x-wmf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9.jpeg" ContentType="image/jpeg"/>
  <Override PartName="/ppt/media/image5.jpeg" ContentType="image/jpeg"/>
  <Override PartName="/ppt/media/image2.png" ContentType="image/png"/>
  <Override PartName="/ppt/media/image10.png" ContentType="image/png"/>
  <Override PartName="/ppt/media/image1.jpeg" ContentType="image/jpe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1639440" y="5122800"/>
            <a:ext cx="5864760" cy="476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273200" y="5122440"/>
            <a:ext cx="596880" cy="476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3944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476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44720" y="537192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3944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44720" y="5122800"/>
            <a:ext cx="286164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39440" y="5371920"/>
            <a:ext cx="5864760" cy="227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1.wmf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pic>
        <p:nvPicPr>
          <p:cNvPr id="2" name="Рисунок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1059480" y="4056840"/>
            <a:ext cx="7765920" cy="17881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ru-RU" sz="5800">
                <a:solidFill>
                  <a:srgbClr val="ffffff"/>
                </a:solidFill>
                <a:latin typeface="HelveticaNeueCyr"/>
              </a:rPr>
              <a:t>Click to edit the title text formatНапишите название своего предмета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191640" y="6289200"/>
            <a:ext cx="263376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Seventh Outline LevelКак вас зовут?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746040" y="3445200"/>
            <a:ext cx="207972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Seventh Outline LevelЗанятие №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Click to edit the title text formatВ заголовке старайтесь указать 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
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основную мысль слайда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ru-RU" sz="2200">
                <a:solidFill>
                  <a:srgbClr val="000000"/>
                </a:solidFill>
                <a:latin typeface="HelveticaNeueCyr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ru-RU">
                <a:solidFill>
                  <a:srgbClr val="000000"/>
                </a:solidFill>
                <a:latin typeface="HelveticaNeueCyr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ru-RU">
                <a:solidFill>
                  <a:srgbClr val="000000"/>
                </a:solidFill>
                <a:latin typeface="HelveticaNeueCyr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ru-RU">
                <a:solidFill>
                  <a:srgbClr val="000000"/>
                </a:solidFill>
                <a:latin typeface="HelveticaNeueCyr"/>
              </a:rPr>
              <a:t>Пятый уровень</a:t>
            </a:r>
            <a:endParaRPr/>
          </a:p>
        </p:txBody>
      </p:sp>
      <p:sp>
        <p:nvSpPr>
          <p:cNvPr id="44" name="Line 4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45" name="Рисунок 4" descr=""/>
          <p:cNvPicPr/>
          <p:nvPr/>
        </p:nvPicPr>
        <p:blipFill>
          <a:blip r:embed="rId3"/>
          <a:srcRect l="4979" t="-2898" r="-25592" b="0"/>
          <a:stretch>
            <a:fillRect/>
          </a:stretch>
        </p:blipFill>
        <p:spPr>
          <a:xfrm>
            <a:off x="8309880" y="118440"/>
            <a:ext cx="609120" cy="1009080"/>
          </a:xfrm>
          <a:prstGeom prst="rect">
            <a:avLst/>
          </a:prstGeom>
          <a:ln>
            <a:noFill/>
          </a:ln>
        </p:spPr>
      </p:pic>
      <p:sp>
        <p:nvSpPr>
          <p:cNvPr id="46" name="CustomShape 5"/>
          <p:cNvSpPr/>
          <p:nvPr/>
        </p:nvSpPr>
        <p:spPr>
          <a:xfrm>
            <a:off x="7806960" y="1179360"/>
            <a:ext cx="85680" cy="8568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47" name="Line 6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48" name="CustomShape 7"/>
          <p:cNvSpPr/>
          <p:nvPr/>
        </p:nvSpPr>
        <p:spPr>
          <a:xfrm rot="3544800">
            <a:off x="8921520" y="623124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49" name="Line 8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50" name="CustomShape 9"/>
          <p:cNvSpPr/>
          <p:nvPr/>
        </p:nvSpPr>
        <p:spPr>
          <a:xfrm rot="2943600">
            <a:off x="8014680" y="639108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51" name="Line 10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52" name="CustomShape 11"/>
          <p:cNvSpPr/>
          <p:nvPr/>
        </p:nvSpPr>
        <p:spPr>
          <a:xfrm rot="3544800">
            <a:off x="8620920" y="6435720"/>
            <a:ext cx="273240" cy="27324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53" name="PlaceHolder 12"/>
          <p:cNvSpPr>
            <a:spLocks noGrp="1"/>
          </p:cNvSpPr>
          <p:nvPr>
            <p:ph type="sldNum"/>
          </p:nvPr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0B68F986-BE4D-4FF8-94E7-DBBA653188F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sp>
        <p:nvSpPr>
          <p:cNvPr id="90" name="CustomShape 2"/>
          <p:cNvSpPr/>
          <p:nvPr/>
        </p:nvSpPr>
        <p:spPr>
          <a:xfrm>
            <a:off x="647640" y="2267280"/>
            <a:ext cx="7661880" cy="395568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Click to edit the title text formatДля чего нужен код/формула?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
</a:t>
            </a:r>
            <a:r>
              <a:rPr b="1" lang="ru-RU" sz="2810">
                <a:solidFill>
                  <a:srgbClr val="4ba6c1"/>
                </a:solidFill>
                <a:latin typeface="HelveticaNeueCyr"/>
              </a:rPr>
              <a:t>Укажите назначение</a:t>
            </a:r>
            <a:endParaRPr/>
          </a:p>
        </p:txBody>
      </p:sp>
      <p:sp>
        <p:nvSpPr>
          <p:cNvPr id="92" name="Line 4"/>
          <p:cNvSpPr/>
          <p:nvPr/>
        </p:nvSpPr>
        <p:spPr>
          <a:xfrm>
            <a:off x="291960" y="1221840"/>
            <a:ext cx="7514640" cy="72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pic>
        <p:nvPicPr>
          <p:cNvPr id="93" name="Рисунок 11" descr=""/>
          <p:cNvPicPr/>
          <p:nvPr/>
        </p:nvPicPr>
        <p:blipFill>
          <a:blip r:embed="rId3"/>
          <a:srcRect l="4979" t="-2898" r="-25592" b="0"/>
          <a:stretch>
            <a:fillRect/>
          </a:stretch>
        </p:blipFill>
        <p:spPr>
          <a:xfrm>
            <a:off x="8309880" y="118440"/>
            <a:ext cx="609120" cy="1009080"/>
          </a:xfrm>
          <a:prstGeom prst="rect">
            <a:avLst/>
          </a:prstGeom>
          <a:ln>
            <a:noFill/>
          </a:ln>
        </p:spPr>
      </p:pic>
      <p:sp>
        <p:nvSpPr>
          <p:cNvPr id="94" name="CustomShape 5"/>
          <p:cNvSpPr/>
          <p:nvPr/>
        </p:nvSpPr>
        <p:spPr>
          <a:xfrm>
            <a:off x="7806960" y="1179360"/>
            <a:ext cx="85680" cy="8568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</p:sp>
      <p:sp>
        <p:nvSpPr>
          <p:cNvPr id="95" name="Line 6"/>
          <p:cNvSpPr/>
          <p:nvPr/>
        </p:nvSpPr>
        <p:spPr>
          <a:xfrm flipV="1">
            <a:off x="7859520" y="819000"/>
            <a:ext cx="517680" cy="402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Seventh Outline LevelЕсли требуются дополнительные пояснения, то напишите их здесь</a:t>
            </a:r>
            <a:endParaRPr/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Seventh Outline LevelСтроки под код</a:t>
            </a:r>
            <a:endParaRPr/>
          </a:p>
          <a:p>
            <a:pPr>
              <a:lnSpc>
                <a:spcPct val="10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Мы подготовили основные цвета для выделения в коде –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
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просто зайдите в настройки выбора цвета текста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98" name="Рисунок 2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33000" y="414000"/>
            <a:ext cx="610200" cy="558360"/>
          </a:xfrm>
          <a:prstGeom prst="rect">
            <a:avLst/>
          </a:prstGeom>
          <a:ln>
            <a:noFill/>
          </a:ln>
        </p:spPr>
      </p:pic>
      <p:sp>
        <p:nvSpPr>
          <p:cNvPr id="99" name="CustomShape 9"/>
          <p:cNvSpPr/>
          <p:nvPr/>
        </p:nvSpPr>
        <p:spPr>
          <a:xfrm rot="3544800">
            <a:off x="8921520" y="623124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00" name="Line 10"/>
          <p:cNvSpPr/>
          <p:nvPr/>
        </p:nvSpPr>
        <p:spPr>
          <a:xfrm flipH="1">
            <a:off x="8821440" y="6282360"/>
            <a:ext cx="129240" cy="18612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01" name="CustomShape 11"/>
          <p:cNvSpPr/>
          <p:nvPr/>
        </p:nvSpPr>
        <p:spPr>
          <a:xfrm rot="2943600">
            <a:off x="8014680" y="6391080"/>
            <a:ext cx="85680" cy="85680"/>
          </a:xfrm>
          <a:prstGeom prst="ellipse">
            <a:avLst/>
          </a:prstGeom>
          <a:solidFill>
            <a:srgbClr val="bfbfbf"/>
          </a:solidFill>
          <a:ln w="12600">
            <a:solidFill>
              <a:srgbClr val="bfbfbf"/>
            </a:solidFill>
            <a:miter/>
          </a:ln>
        </p:spPr>
      </p:sp>
      <p:sp>
        <p:nvSpPr>
          <p:cNvPr id="102" name="Line 12"/>
          <p:cNvSpPr/>
          <p:nvPr/>
        </p:nvSpPr>
        <p:spPr>
          <a:xfrm>
            <a:off x="8064000" y="6441480"/>
            <a:ext cx="643680" cy="127080"/>
          </a:xfrm>
          <a:prstGeom prst="line">
            <a:avLst/>
          </a:prstGeom>
          <a:ln w="12600">
            <a:solidFill>
              <a:srgbClr val="bfbfbf"/>
            </a:solidFill>
            <a:miter/>
          </a:ln>
        </p:spPr>
      </p:sp>
      <p:sp>
        <p:nvSpPr>
          <p:cNvPr id="103" name="CustomShape 13"/>
          <p:cNvSpPr/>
          <p:nvPr/>
        </p:nvSpPr>
        <p:spPr>
          <a:xfrm rot="3544800">
            <a:off x="8620920" y="6435720"/>
            <a:ext cx="273240" cy="273240"/>
          </a:xfrm>
          <a:prstGeom prst="ellipse">
            <a:avLst/>
          </a:prstGeom>
          <a:solidFill>
            <a:srgbClr val="ffffff"/>
          </a:solidFill>
          <a:ln w="28440">
            <a:solidFill>
              <a:srgbClr val="bfbfbf"/>
            </a:solidFill>
            <a:miter/>
          </a:ln>
        </p:spPr>
      </p:sp>
      <p:sp>
        <p:nvSpPr>
          <p:cNvPr id="104" name="PlaceHolder 14"/>
          <p:cNvSpPr>
            <a:spLocks noGrp="1"/>
          </p:cNvSpPr>
          <p:nvPr>
            <p:ph type="sldNum"/>
          </p:nvPr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3F0F7C3-F344-42AC-9981-108A9C4E0BA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Рисунок 19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1f1f1"/>
          </a:solidFill>
          <a:ln w="12600">
            <a:noFill/>
          </a:ln>
        </p:spPr>
      </p:sp>
      <p:pic>
        <p:nvPicPr>
          <p:cNvPr id="141" name="Рисунок 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0" y="4896000"/>
            <a:ext cx="9143640" cy="1961640"/>
          </a:xfrm>
          <a:prstGeom prst="rect">
            <a:avLst/>
          </a:prstGeom>
          <a:solidFill>
            <a:srgbClr val="f1f1f1"/>
          </a:solidFill>
          <a:ln w="76320">
            <a:noFill/>
          </a:ln>
        </p:spPr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Seventh Outline LevelНапишите ваше имя</a:t>
            </a:r>
            <a:endParaRPr/>
          </a:p>
        </p:txBody>
      </p:sp>
      <p:sp>
        <p:nvSpPr>
          <p:cNvPr id="144" name="CustomShape 4"/>
          <p:cNvSpPr/>
          <p:nvPr/>
        </p:nvSpPr>
        <p:spPr>
          <a:xfrm>
            <a:off x="1843200" y="2710080"/>
            <a:ext cx="7025760" cy="188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6000">
                <a:solidFill>
                  <a:srgbClr val="ffffff"/>
                </a:solidFill>
                <a:latin typeface="HelveticaNeueCyr"/>
              </a:rPr>
              <a:t>Спасибо за внимание!</a:t>
            </a:r>
            <a:endParaRPr/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1639440" y="5740200"/>
            <a:ext cx="5864760" cy="99180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Seventh Outline LevelУкажите свои контакты</a:t>
            </a:r>
            <a:endParaRPr/>
          </a:p>
        </p:txBody>
      </p:sp>
      <p:sp>
        <p:nvSpPr>
          <p:cNvPr id="146" name="CustomShape 6"/>
          <p:cNvSpPr/>
          <p:nvPr/>
        </p:nvSpPr>
        <p:spPr>
          <a:xfrm>
            <a:off x="0" y="4856040"/>
            <a:ext cx="9143640" cy="70920"/>
          </a:xfrm>
          <a:prstGeom prst="rect">
            <a:avLst/>
          </a:prstGeom>
          <a:solidFill>
            <a:srgbClr val="9fc4cf"/>
          </a:solidFill>
          <a:ln w="12600">
            <a:noFill/>
          </a:ln>
        </p:spPr>
      </p:sp>
      <p:sp>
        <p:nvSpPr>
          <p:cNvPr id="14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>
                <a:latin typeface="HelveticaCyr"/>
              </a:rPr>
              <a:t>Click to edit the title text format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Рисунок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83" name="TextShape 1"/>
          <p:cNvSpPr txBox="1"/>
          <p:nvPr/>
        </p:nvSpPr>
        <p:spPr>
          <a:xfrm>
            <a:off x="1059480" y="4056840"/>
            <a:ext cx="7765920" cy="17881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ru-RU" sz="5800">
                <a:solidFill>
                  <a:srgbClr val="ffffff"/>
                </a:solidFill>
                <a:latin typeface="HelveticaNeueCyr"/>
              </a:rPr>
              <a:t>Многопоточное программирование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1059480" y="6289200"/>
            <a:ext cx="7765920" cy="4762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Дмитрий Калугин-Балашов</a:t>
            </a:r>
            <a:endParaRPr/>
          </a:p>
        </p:txBody>
      </p:sp>
      <p:sp>
        <p:nvSpPr>
          <p:cNvPr id="185" name="TextShape 3"/>
          <p:cNvSpPr txBox="1"/>
          <p:nvPr/>
        </p:nvSpPr>
        <p:spPr>
          <a:xfrm>
            <a:off x="6746040" y="3445200"/>
            <a:ext cx="2079720" cy="47628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lang="ru-RU" sz="2530">
                <a:solidFill>
                  <a:srgbClr val="262626"/>
                </a:solidFill>
                <a:latin typeface="HelveticaNeueCyr"/>
              </a:rPr>
              <a:t>Лекция №4</a:t>
            </a:r>
            <a:endParaRPr/>
          </a:p>
        </p:txBody>
      </p:sp>
      <p:sp>
        <p:nvSpPr>
          <p:cNvPr id="186" name="TextShape 4"/>
          <p:cNvSpPr txBox="1"/>
          <p:nvPr/>
        </p:nvSpPr>
        <p:spPr>
          <a:xfrm>
            <a:off x="2451240" y="2286000"/>
            <a:ext cx="4132440" cy="1114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1. Процессы</a:t>
            </a:r>
            <a:endParaRPr/>
          </a:p>
          <a:p>
            <a:r>
              <a:rPr lang="en-US">
                <a:latin typeface="Arial"/>
              </a:rPr>
              <a:t>2. Сигналы</a:t>
            </a:r>
            <a:endParaRPr/>
          </a:p>
          <a:p>
            <a:r>
              <a:rPr lang="en-US">
                <a:latin typeface="Arial"/>
              </a:rPr>
              <a:t>3. Каналы</a:t>
            </a:r>
            <a:endParaRPr/>
          </a:p>
          <a:p>
            <a:r>
              <a:rPr lang="en-US">
                <a:latin typeface="Arial"/>
              </a:rPr>
              <a:t>2 – 3 – межпроц взаимодействие IPC</a:t>
            </a:r>
            <a:endParaRPr/>
          </a:p>
        </p:txBody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Copy-on-write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76F9CC44-ABF1-4C76-9DC3-037574F71C0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242" name="Table 3"/>
          <p:cNvGraphicFramePr/>
          <p:nvPr/>
        </p:nvGraphicFramePr>
        <p:xfrm>
          <a:off x="4711320" y="1788480"/>
          <a:ext cx="642240" cy="37080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3" name="Table 4"/>
          <p:cNvGraphicFramePr/>
          <p:nvPr/>
        </p:nvGraphicFramePr>
        <p:xfrm>
          <a:off x="2958840" y="2530080"/>
          <a:ext cx="642240" cy="29664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4" name="CustomShape 5"/>
          <p:cNvSpPr/>
          <p:nvPr/>
        </p:nvSpPr>
        <p:spPr>
          <a:xfrm>
            <a:off x="3601080" y="53046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45" name="CustomShape 6"/>
          <p:cNvSpPr/>
          <p:nvPr/>
        </p:nvSpPr>
        <p:spPr>
          <a:xfrm>
            <a:off x="3601080" y="49464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46" name="CustomShape 7"/>
          <p:cNvSpPr/>
          <p:nvPr/>
        </p:nvSpPr>
        <p:spPr>
          <a:xfrm>
            <a:off x="3601080" y="458532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47" name="CustomShape 8"/>
          <p:cNvSpPr/>
          <p:nvPr/>
        </p:nvSpPr>
        <p:spPr>
          <a:xfrm>
            <a:off x="3601080" y="420228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248" name="CustomShape 9"/>
          <p:cNvSpPr/>
          <p:nvPr/>
        </p:nvSpPr>
        <p:spPr>
          <a:xfrm>
            <a:off x="3601080" y="382464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249" name="CustomShape 10"/>
          <p:cNvSpPr/>
          <p:nvPr/>
        </p:nvSpPr>
        <p:spPr>
          <a:xfrm>
            <a:off x="3601080" y="346644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250" name="CustomShape 11"/>
          <p:cNvSpPr/>
          <p:nvPr/>
        </p:nvSpPr>
        <p:spPr>
          <a:xfrm>
            <a:off x="3601080" y="310536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251" name="CustomShape 12"/>
          <p:cNvSpPr/>
          <p:nvPr/>
        </p:nvSpPr>
        <p:spPr>
          <a:xfrm>
            <a:off x="3601080" y="272232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graphicFrame>
        <p:nvGraphicFramePr>
          <p:cNvPr id="252" name="Table 13"/>
          <p:cNvGraphicFramePr/>
          <p:nvPr/>
        </p:nvGraphicFramePr>
        <p:xfrm>
          <a:off x="6451560" y="2539440"/>
          <a:ext cx="642240" cy="29664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3" name="CustomShape 14"/>
          <p:cNvSpPr/>
          <p:nvPr/>
        </p:nvSpPr>
        <p:spPr>
          <a:xfrm flipH="1" rot="5400000">
            <a:off x="5020920" y="788400"/>
            <a:ext cx="9000" cy="3492360"/>
          </a:xfrm>
          <a:prstGeom prst="curvedConnector3">
            <a:avLst>
              <a:gd name="adj1" fmla="val -11399517"/>
            </a:avLst>
          </a:prstGeom>
          <a:noFill/>
          <a:ln w="12600">
            <a:solidFill>
              <a:srgbClr val="0000ff"/>
            </a:solidFill>
            <a:miter/>
            <a:tailEnd len="med" type="arrow" w="med"/>
          </a:ln>
        </p:spPr>
      </p:sp>
      <p:sp>
        <p:nvSpPr>
          <p:cNvPr id="254" name="CustomShape 15"/>
          <p:cNvSpPr/>
          <p:nvPr/>
        </p:nvSpPr>
        <p:spPr>
          <a:xfrm>
            <a:off x="6035400" y="1299960"/>
            <a:ext cx="807480" cy="3646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HelveticaCyr"/>
              </a:rPr>
              <a:t>fork()</a:t>
            </a:r>
            <a:endParaRPr/>
          </a:p>
        </p:txBody>
      </p:sp>
      <p:sp>
        <p:nvSpPr>
          <p:cNvPr id="255" name="CustomShape 16"/>
          <p:cNvSpPr/>
          <p:nvPr/>
        </p:nvSpPr>
        <p:spPr>
          <a:xfrm>
            <a:off x="5341320" y="53046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56" name="CustomShape 17"/>
          <p:cNvSpPr/>
          <p:nvPr/>
        </p:nvSpPr>
        <p:spPr>
          <a:xfrm>
            <a:off x="5341320" y="49464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57" name="CustomShape 18"/>
          <p:cNvSpPr/>
          <p:nvPr/>
        </p:nvSpPr>
        <p:spPr>
          <a:xfrm>
            <a:off x="5353920" y="458532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58" name="CustomShape 19"/>
          <p:cNvSpPr/>
          <p:nvPr/>
        </p:nvSpPr>
        <p:spPr>
          <a:xfrm>
            <a:off x="5353920" y="420228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59" name="CustomShape 20"/>
          <p:cNvSpPr/>
          <p:nvPr/>
        </p:nvSpPr>
        <p:spPr>
          <a:xfrm>
            <a:off x="5341320" y="382464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60" name="CustomShape 21"/>
          <p:cNvSpPr/>
          <p:nvPr/>
        </p:nvSpPr>
        <p:spPr>
          <a:xfrm>
            <a:off x="5341320" y="346644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61" name="CustomShape 22"/>
          <p:cNvSpPr/>
          <p:nvPr/>
        </p:nvSpPr>
        <p:spPr>
          <a:xfrm>
            <a:off x="5353920" y="310536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62" name="CustomShape 23"/>
          <p:cNvSpPr/>
          <p:nvPr/>
        </p:nvSpPr>
        <p:spPr>
          <a:xfrm>
            <a:off x="5353920" y="272232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Copy-on-write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DEDEFA49-1DFF-44CD-B331-45B9BE8E288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265" name="Table 3"/>
          <p:cNvGraphicFramePr/>
          <p:nvPr/>
        </p:nvGraphicFramePr>
        <p:xfrm>
          <a:off x="4711320" y="1788480"/>
          <a:ext cx="642240" cy="37080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6" name="Table 4"/>
          <p:cNvGraphicFramePr/>
          <p:nvPr/>
        </p:nvGraphicFramePr>
        <p:xfrm>
          <a:off x="2958840" y="2530080"/>
          <a:ext cx="642240" cy="29664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7" name="CustomShape 5"/>
          <p:cNvSpPr/>
          <p:nvPr/>
        </p:nvSpPr>
        <p:spPr>
          <a:xfrm>
            <a:off x="3601080" y="53046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68" name="CustomShape 6"/>
          <p:cNvSpPr/>
          <p:nvPr/>
        </p:nvSpPr>
        <p:spPr>
          <a:xfrm>
            <a:off x="3601080" y="49464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69" name="CustomShape 7"/>
          <p:cNvSpPr/>
          <p:nvPr/>
        </p:nvSpPr>
        <p:spPr>
          <a:xfrm>
            <a:off x="3601080" y="458532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70" name="CustomShape 8"/>
          <p:cNvSpPr/>
          <p:nvPr/>
        </p:nvSpPr>
        <p:spPr>
          <a:xfrm>
            <a:off x="3601080" y="420228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271" name="CustomShape 9"/>
          <p:cNvSpPr/>
          <p:nvPr/>
        </p:nvSpPr>
        <p:spPr>
          <a:xfrm>
            <a:off x="3601080" y="382464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272" name="CustomShape 10"/>
          <p:cNvSpPr/>
          <p:nvPr/>
        </p:nvSpPr>
        <p:spPr>
          <a:xfrm>
            <a:off x="3601080" y="346644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273" name="CustomShape 11"/>
          <p:cNvSpPr/>
          <p:nvPr/>
        </p:nvSpPr>
        <p:spPr>
          <a:xfrm>
            <a:off x="3601080" y="310536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274" name="CustomShape 12"/>
          <p:cNvSpPr/>
          <p:nvPr/>
        </p:nvSpPr>
        <p:spPr>
          <a:xfrm>
            <a:off x="3601080" y="272232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graphicFrame>
        <p:nvGraphicFramePr>
          <p:cNvPr id="275" name="Table 13"/>
          <p:cNvGraphicFramePr/>
          <p:nvPr/>
        </p:nvGraphicFramePr>
        <p:xfrm>
          <a:off x="6451560" y="2539440"/>
          <a:ext cx="642240" cy="29664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6" name="CustomShape 14"/>
          <p:cNvSpPr/>
          <p:nvPr/>
        </p:nvSpPr>
        <p:spPr>
          <a:xfrm flipH="1" rot="5400000">
            <a:off x="5020920" y="788400"/>
            <a:ext cx="9000" cy="3492360"/>
          </a:xfrm>
          <a:prstGeom prst="curvedConnector3">
            <a:avLst>
              <a:gd name="adj1" fmla="val -11399517"/>
            </a:avLst>
          </a:prstGeom>
          <a:noFill/>
          <a:ln w="12600">
            <a:solidFill>
              <a:srgbClr val="0000ff"/>
            </a:solidFill>
            <a:miter/>
            <a:tailEnd len="med" type="arrow" w="med"/>
          </a:ln>
        </p:spPr>
      </p:sp>
      <p:sp>
        <p:nvSpPr>
          <p:cNvPr id="277" name="CustomShape 15"/>
          <p:cNvSpPr/>
          <p:nvPr/>
        </p:nvSpPr>
        <p:spPr>
          <a:xfrm>
            <a:off x="6035400" y="1299960"/>
            <a:ext cx="807480" cy="3646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HelveticaCyr"/>
              </a:rPr>
              <a:t>fork()</a:t>
            </a:r>
            <a:endParaRPr/>
          </a:p>
        </p:txBody>
      </p:sp>
      <p:sp>
        <p:nvSpPr>
          <p:cNvPr id="278" name="CustomShape 16"/>
          <p:cNvSpPr/>
          <p:nvPr/>
        </p:nvSpPr>
        <p:spPr>
          <a:xfrm>
            <a:off x="5341320" y="53046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79" name="CustomShape 17"/>
          <p:cNvSpPr/>
          <p:nvPr/>
        </p:nvSpPr>
        <p:spPr>
          <a:xfrm>
            <a:off x="5341320" y="49464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80" name="CustomShape 18"/>
          <p:cNvSpPr/>
          <p:nvPr/>
        </p:nvSpPr>
        <p:spPr>
          <a:xfrm>
            <a:off x="5353920" y="458532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81" name="CustomShape 19"/>
          <p:cNvSpPr/>
          <p:nvPr/>
        </p:nvSpPr>
        <p:spPr>
          <a:xfrm>
            <a:off x="5353920" y="420228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82" name="CustomShape 20"/>
          <p:cNvSpPr/>
          <p:nvPr/>
        </p:nvSpPr>
        <p:spPr>
          <a:xfrm>
            <a:off x="5341320" y="382464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83" name="CustomShape 21"/>
          <p:cNvSpPr/>
          <p:nvPr/>
        </p:nvSpPr>
        <p:spPr>
          <a:xfrm>
            <a:off x="5341320" y="346644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84" name="CustomShape 22"/>
          <p:cNvSpPr/>
          <p:nvPr/>
        </p:nvSpPr>
        <p:spPr>
          <a:xfrm>
            <a:off x="5353920" y="310536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85" name="CustomShape 23"/>
          <p:cNvSpPr/>
          <p:nvPr/>
        </p:nvSpPr>
        <p:spPr>
          <a:xfrm>
            <a:off x="5353920" y="272232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</a:ln>
        </p:spPr>
      </p:sp>
      <p:sp>
        <p:nvSpPr>
          <p:cNvPr id="286" name="CustomShape 24"/>
          <p:cNvSpPr/>
          <p:nvPr/>
        </p:nvSpPr>
        <p:spPr>
          <a:xfrm>
            <a:off x="5816160" y="2345400"/>
            <a:ext cx="3016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?</a:t>
            </a:r>
            <a:endParaRPr/>
          </a:p>
        </p:txBody>
      </p:sp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Copy-on-write</a:t>
            </a:r>
            <a:endParaRPr/>
          </a:p>
        </p:txBody>
      </p:sp>
      <p:sp>
        <p:nvSpPr>
          <p:cNvPr id="288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6C1D7040-DDEB-4126-A6EB-78496429EB22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289" name="Table 3"/>
          <p:cNvGraphicFramePr/>
          <p:nvPr/>
        </p:nvGraphicFramePr>
        <p:xfrm>
          <a:off x="4711320" y="1788480"/>
          <a:ext cx="642240" cy="37080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431640">
                <a:tc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8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1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0" name="Table 4"/>
          <p:cNvGraphicFramePr/>
          <p:nvPr/>
        </p:nvGraphicFramePr>
        <p:xfrm>
          <a:off x="2958840" y="2530080"/>
          <a:ext cx="642240" cy="29664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1" name="CustomShape 5"/>
          <p:cNvSpPr/>
          <p:nvPr/>
        </p:nvSpPr>
        <p:spPr>
          <a:xfrm>
            <a:off x="3601080" y="53046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92" name="CustomShape 6"/>
          <p:cNvSpPr/>
          <p:nvPr/>
        </p:nvSpPr>
        <p:spPr>
          <a:xfrm>
            <a:off x="3601080" y="49464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93" name="CustomShape 7"/>
          <p:cNvSpPr/>
          <p:nvPr/>
        </p:nvSpPr>
        <p:spPr>
          <a:xfrm>
            <a:off x="3601080" y="458532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94" name="CustomShape 8"/>
          <p:cNvSpPr/>
          <p:nvPr/>
        </p:nvSpPr>
        <p:spPr>
          <a:xfrm>
            <a:off x="3601080" y="420228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295" name="CustomShape 9"/>
          <p:cNvSpPr/>
          <p:nvPr/>
        </p:nvSpPr>
        <p:spPr>
          <a:xfrm>
            <a:off x="3601080" y="382464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296" name="CustomShape 10"/>
          <p:cNvSpPr/>
          <p:nvPr/>
        </p:nvSpPr>
        <p:spPr>
          <a:xfrm>
            <a:off x="3601080" y="346644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297" name="CustomShape 11"/>
          <p:cNvSpPr/>
          <p:nvPr/>
        </p:nvSpPr>
        <p:spPr>
          <a:xfrm>
            <a:off x="3601080" y="310536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298" name="CustomShape 12"/>
          <p:cNvSpPr/>
          <p:nvPr/>
        </p:nvSpPr>
        <p:spPr>
          <a:xfrm>
            <a:off x="3601080" y="272232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graphicFrame>
        <p:nvGraphicFramePr>
          <p:cNvPr id="299" name="Table 13"/>
          <p:cNvGraphicFramePr/>
          <p:nvPr/>
        </p:nvGraphicFramePr>
        <p:xfrm>
          <a:off x="6451560" y="2539440"/>
          <a:ext cx="642240" cy="29664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0" name="CustomShape 14"/>
          <p:cNvSpPr/>
          <p:nvPr/>
        </p:nvSpPr>
        <p:spPr>
          <a:xfrm flipH="1" rot="5400000">
            <a:off x="5020920" y="788400"/>
            <a:ext cx="9000" cy="3492360"/>
          </a:xfrm>
          <a:prstGeom prst="curvedConnector3">
            <a:avLst>
              <a:gd name="adj1" fmla="val -11399517"/>
            </a:avLst>
          </a:prstGeom>
          <a:noFill/>
          <a:ln w="12600">
            <a:solidFill>
              <a:srgbClr val="0000ff"/>
            </a:solidFill>
            <a:miter/>
            <a:tailEnd len="med" type="arrow" w="med"/>
          </a:ln>
        </p:spPr>
      </p:sp>
      <p:sp>
        <p:nvSpPr>
          <p:cNvPr id="301" name="CustomShape 15"/>
          <p:cNvSpPr/>
          <p:nvPr/>
        </p:nvSpPr>
        <p:spPr>
          <a:xfrm>
            <a:off x="6035400" y="1299960"/>
            <a:ext cx="807480" cy="3646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HelveticaCyr"/>
              </a:rPr>
              <a:t>fork()</a:t>
            </a:r>
            <a:endParaRPr/>
          </a:p>
        </p:txBody>
      </p:sp>
      <p:sp>
        <p:nvSpPr>
          <p:cNvPr id="302" name="CustomShape 16"/>
          <p:cNvSpPr/>
          <p:nvPr/>
        </p:nvSpPr>
        <p:spPr>
          <a:xfrm>
            <a:off x="5341320" y="53046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303" name="CustomShape 17"/>
          <p:cNvSpPr/>
          <p:nvPr/>
        </p:nvSpPr>
        <p:spPr>
          <a:xfrm>
            <a:off x="5341320" y="49464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304" name="CustomShape 18"/>
          <p:cNvSpPr/>
          <p:nvPr/>
        </p:nvSpPr>
        <p:spPr>
          <a:xfrm>
            <a:off x="5353920" y="458532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305" name="CustomShape 19"/>
          <p:cNvSpPr/>
          <p:nvPr/>
        </p:nvSpPr>
        <p:spPr>
          <a:xfrm>
            <a:off x="5353920" y="420228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306" name="CustomShape 20"/>
          <p:cNvSpPr/>
          <p:nvPr/>
        </p:nvSpPr>
        <p:spPr>
          <a:xfrm>
            <a:off x="5341320" y="382464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307" name="CustomShape 21"/>
          <p:cNvSpPr/>
          <p:nvPr/>
        </p:nvSpPr>
        <p:spPr>
          <a:xfrm>
            <a:off x="5341320" y="346644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308" name="CustomShape 22"/>
          <p:cNvSpPr/>
          <p:nvPr/>
        </p:nvSpPr>
        <p:spPr>
          <a:xfrm>
            <a:off x="5353920" y="310536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309" name="CustomShape 23"/>
          <p:cNvSpPr/>
          <p:nvPr/>
        </p:nvSpPr>
        <p:spPr>
          <a:xfrm>
            <a:off x="5353920" y="272232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</a:ln>
        </p:spPr>
      </p:sp>
      <p:sp>
        <p:nvSpPr>
          <p:cNvPr id="310" name="CustomShape 24"/>
          <p:cNvSpPr/>
          <p:nvPr/>
        </p:nvSpPr>
        <p:spPr>
          <a:xfrm>
            <a:off x="5816160" y="2345400"/>
            <a:ext cx="3016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?</a:t>
            </a:r>
            <a:endParaRPr/>
          </a:p>
        </p:txBody>
      </p:sp>
      <p:sp>
        <p:nvSpPr>
          <p:cNvPr id="311" name="CustomShape 25"/>
          <p:cNvSpPr/>
          <p:nvPr/>
        </p:nvSpPr>
        <p:spPr>
          <a:xfrm>
            <a:off x="5149800" y="2352600"/>
            <a:ext cx="758520" cy="373320"/>
          </a:xfrm>
          <a:prstGeom prst="rect">
            <a:avLst/>
          </a:prstGeom>
          <a:noFill/>
          <a:ln w="12600">
            <a:solidFill>
              <a:srgbClr val="0000ff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Copy-on-write</a:t>
            </a:r>
            <a:endParaRPr/>
          </a:p>
        </p:txBody>
      </p:sp>
      <p:sp>
        <p:nvSpPr>
          <p:cNvPr id="313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6599AF1-E282-4BBF-AE7E-38E6B905786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314" name="Table 3"/>
          <p:cNvGraphicFramePr/>
          <p:nvPr/>
        </p:nvGraphicFramePr>
        <p:xfrm>
          <a:off x="4711320" y="1788480"/>
          <a:ext cx="642240" cy="37080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431640">
                <a:tc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8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64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1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5" name="Table 4"/>
          <p:cNvGraphicFramePr/>
          <p:nvPr/>
        </p:nvGraphicFramePr>
        <p:xfrm>
          <a:off x="2958840" y="2530080"/>
          <a:ext cx="642240" cy="29664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6" name="CustomShape 5"/>
          <p:cNvSpPr/>
          <p:nvPr/>
        </p:nvSpPr>
        <p:spPr>
          <a:xfrm>
            <a:off x="3601080" y="53046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317" name="CustomShape 6"/>
          <p:cNvSpPr/>
          <p:nvPr/>
        </p:nvSpPr>
        <p:spPr>
          <a:xfrm>
            <a:off x="3601080" y="49464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318" name="CustomShape 7"/>
          <p:cNvSpPr/>
          <p:nvPr/>
        </p:nvSpPr>
        <p:spPr>
          <a:xfrm>
            <a:off x="3601080" y="458532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319" name="CustomShape 8"/>
          <p:cNvSpPr/>
          <p:nvPr/>
        </p:nvSpPr>
        <p:spPr>
          <a:xfrm>
            <a:off x="3601080" y="420228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320" name="CustomShape 9"/>
          <p:cNvSpPr/>
          <p:nvPr/>
        </p:nvSpPr>
        <p:spPr>
          <a:xfrm>
            <a:off x="3601080" y="382464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321" name="CustomShape 10"/>
          <p:cNvSpPr/>
          <p:nvPr/>
        </p:nvSpPr>
        <p:spPr>
          <a:xfrm>
            <a:off x="3601080" y="346644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322" name="CustomShape 11"/>
          <p:cNvSpPr/>
          <p:nvPr/>
        </p:nvSpPr>
        <p:spPr>
          <a:xfrm>
            <a:off x="3601080" y="310536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323" name="CustomShape 12"/>
          <p:cNvSpPr/>
          <p:nvPr/>
        </p:nvSpPr>
        <p:spPr>
          <a:xfrm>
            <a:off x="3601080" y="272232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graphicFrame>
        <p:nvGraphicFramePr>
          <p:cNvPr id="324" name="Table 13"/>
          <p:cNvGraphicFramePr/>
          <p:nvPr/>
        </p:nvGraphicFramePr>
        <p:xfrm>
          <a:off x="6451560" y="2539440"/>
          <a:ext cx="642240" cy="29664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5" name="CustomShape 14"/>
          <p:cNvSpPr/>
          <p:nvPr/>
        </p:nvSpPr>
        <p:spPr>
          <a:xfrm flipH="1" rot="5400000">
            <a:off x="5020920" y="788400"/>
            <a:ext cx="9000" cy="3492360"/>
          </a:xfrm>
          <a:prstGeom prst="curvedConnector3">
            <a:avLst>
              <a:gd name="adj1" fmla="val -11399517"/>
            </a:avLst>
          </a:prstGeom>
          <a:noFill/>
          <a:ln w="12600">
            <a:solidFill>
              <a:srgbClr val="0000ff"/>
            </a:solidFill>
            <a:miter/>
            <a:tailEnd len="med" type="arrow" w="med"/>
          </a:ln>
        </p:spPr>
      </p:sp>
      <p:sp>
        <p:nvSpPr>
          <p:cNvPr id="326" name="CustomShape 15"/>
          <p:cNvSpPr/>
          <p:nvPr/>
        </p:nvSpPr>
        <p:spPr>
          <a:xfrm>
            <a:off x="6035400" y="1299960"/>
            <a:ext cx="807480" cy="3646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HelveticaCyr"/>
              </a:rPr>
              <a:t>fork()</a:t>
            </a:r>
            <a:endParaRPr/>
          </a:p>
        </p:txBody>
      </p:sp>
      <p:sp>
        <p:nvSpPr>
          <p:cNvPr id="327" name="CustomShape 16"/>
          <p:cNvSpPr/>
          <p:nvPr/>
        </p:nvSpPr>
        <p:spPr>
          <a:xfrm>
            <a:off x="5341320" y="53046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328" name="CustomShape 17"/>
          <p:cNvSpPr/>
          <p:nvPr/>
        </p:nvSpPr>
        <p:spPr>
          <a:xfrm>
            <a:off x="5341320" y="49464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329" name="CustomShape 18"/>
          <p:cNvSpPr/>
          <p:nvPr/>
        </p:nvSpPr>
        <p:spPr>
          <a:xfrm>
            <a:off x="5353920" y="458532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330" name="CustomShape 19"/>
          <p:cNvSpPr/>
          <p:nvPr/>
        </p:nvSpPr>
        <p:spPr>
          <a:xfrm>
            <a:off x="5353920" y="420228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331" name="CustomShape 20"/>
          <p:cNvSpPr/>
          <p:nvPr/>
        </p:nvSpPr>
        <p:spPr>
          <a:xfrm>
            <a:off x="5341320" y="382464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332" name="CustomShape 21"/>
          <p:cNvSpPr/>
          <p:nvPr/>
        </p:nvSpPr>
        <p:spPr>
          <a:xfrm>
            <a:off x="5341320" y="346644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333" name="CustomShape 22"/>
          <p:cNvSpPr/>
          <p:nvPr/>
        </p:nvSpPr>
        <p:spPr>
          <a:xfrm>
            <a:off x="5353920" y="310536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334" name="CustomShape 23"/>
          <p:cNvSpPr/>
          <p:nvPr/>
        </p:nvSpPr>
        <p:spPr>
          <a:xfrm>
            <a:off x="5341320" y="2352600"/>
            <a:ext cx="1122480" cy="36972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Дерево процессов</a:t>
            </a:r>
            <a:endParaRPr/>
          </a:p>
        </p:txBody>
      </p:sp>
      <p:sp>
        <p:nvSpPr>
          <p:cNvPr id="336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0260B15D-F83A-4B56-A91A-DF79197886E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37" name="CustomShape 3"/>
          <p:cNvSpPr/>
          <p:nvPr/>
        </p:nvSpPr>
        <p:spPr>
          <a:xfrm>
            <a:off x="4179240" y="1867320"/>
            <a:ext cx="770400" cy="786600"/>
          </a:xfrm>
          <a:prstGeom prst="ellipse">
            <a:avLst/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init</a:t>
            </a:r>
            <a:endParaRPr/>
          </a:p>
        </p:txBody>
      </p:sp>
      <p:sp>
        <p:nvSpPr>
          <p:cNvPr id="338" name="CustomShape 4"/>
          <p:cNvSpPr/>
          <p:nvPr/>
        </p:nvSpPr>
        <p:spPr>
          <a:xfrm>
            <a:off x="614160" y="3180960"/>
            <a:ext cx="770400" cy="786600"/>
          </a:xfrm>
          <a:prstGeom prst="ellipse">
            <a:avLst/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</p:sp>
      <p:sp>
        <p:nvSpPr>
          <p:cNvPr id="339" name="CustomShape 5"/>
          <p:cNvSpPr/>
          <p:nvPr/>
        </p:nvSpPr>
        <p:spPr>
          <a:xfrm>
            <a:off x="1597680" y="3180960"/>
            <a:ext cx="770400" cy="786600"/>
          </a:xfrm>
          <a:prstGeom prst="ellipse">
            <a:avLst/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</p:sp>
      <p:sp>
        <p:nvSpPr>
          <p:cNvPr id="340" name="CustomShape 6"/>
          <p:cNvSpPr/>
          <p:nvPr/>
        </p:nvSpPr>
        <p:spPr>
          <a:xfrm>
            <a:off x="2742120" y="3180960"/>
            <a:ext cx="770400" cy="786600"/>
          </a:xfrm>
          <a:prstGeom prst="ellipse">
            <a:avLst/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</p:sp>
      <p:sp>
        <p:nvSpPr>
          <p:cNvPr id="341" name="CustomShape 7"/>
          <p:cNvSpPr/>
          <p:nvPr/>
        </p:nvSpPr>
        <p:spPr>
          <a:xfrm>
            <a:off x="4066200" y="3180960"/>
            <a:ext cx="770400" cy="786600"/>
          </a:xfrm>
          <a:prstGeom prst="ellipse">
            <a:avLst/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</p:sp>
      <p:sp>
        <p:nvSpPr>
          <p:cNvPr id="342" name="CustomShape 8"/>
          <p:cNvSpPr/>
          <p:nvPr/>
        </p:nvSpPr>
        <p:spPr>
          <a:xfrm>
            <a:off x="5050440" y="3180960"/>
            <a:ext cx="770400" cy="786600"/>
          </a:xfrm>
          <a:prstGeom prst="ellipse">
            <a:avLst/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</p:sp>
      <p:sp>
        <p:nvSpPr>
          <p:cNvPr id="343" name="CustomShape 9"/>
          <p:cNvSpPr/>
          <p:nvPr/>
        </p:nvSpPr>
        <p:spPr>
          <a:xfrm>
            <a:off x="6394320" y="3180960"/>
            <a:ext cx="770400" cy="786600"/>
          </a:xfrm>
          <a:prstGeom prst="ellipse">
            <a:avLst/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</p:sp>
      <p:sp>
        <p:nvSpPr>
          <p:cNvPr id="344" name="CustomShape 10"/>
          <p:cNvSpPr/>
          <p:nvPr/>
        </p:nvSpPr>
        <p:spPr>
          <a:xfrm>
            <a:off x="7670160" y="3180960"/>
            <a:ext cx="770400" cy="786600"/>
          </a:xfrm>
          <a:prstGeom prst="ellipse">
            <a:avLst/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</p:sp>
      <p:sp>
        <p:nvSpPr>
          <p:cNvPr id="345" name="CustomShape 11"/>
          <p:cNvSpPr/>
          <p:nvPr/>
        </p:nvSpPr>
        <p:spPr>
          <a:xfrm>
            <a:off x="886680" y="4457160"/>
            <a:ext cx="770400" cy="786600"/>
          </a:xfrm>
          <a:prstGeom prst="ellipse">
            <a:avLst/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</p:sp>
      <p:sp>
        <p:nvSpPr>
          <p:cNvPr id="346" name="CustomShape 12"/>
          <p:cNvSpPr/>
          <p:nvPr/>
        </p:nvSpPr>
        <p:spPr>
          <a:xfrm>
            <a:off x="2345400" y="4343040"/>
            <a:ext cx="770400" cy="786600"/>
          </a:xfrm>
          <a:prstGeom prst="ellipse">
            <a:avLst/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</p:sp>
      <p:sp>
        <p:nvSpPr>
          <p:cNvPr id="347" name="CustomShape 13"/>
          <p:cNvSpPr/>
          <p:nvPr/>
        </p:nvSpPr>
        <p:spPr>
          <a:xfrm>
            <a:off x="2356920" y="5472000"/>
            <a:ext cx="770400" cy="786600"/>
          </a:xfrm>
          <a:prstGeom prst="ellipse">
            <a:avLst/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</p:sp>
      <p:sp>
        <p:nvSpPr>
          <p:cNvPr id="348" name="CustomShape 14"/>
          <p:cNvSpPr/>
          <p:nvPr/>
        </p:nvSpPr>
        <p:spPr>
          <a:xfrm>
            <a:off x="4066200" y="4660560"/>
            <a:ext cx="770400" cy="786600"/>
          </a:xfrm>
          <a:prstGeom prst="ellipse">
            <a:avLst/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</p:sp>
      <p:sp>
        <p:nvSpPr>
          <p:cNvPr id="349" name="CustomShape 15"/>
          <p:cNvSpPr/>
          <p:nvPr/>
        </p:nvSpPr>
        <p:spPr>
          <a:xfrm>
            <a:off x="6394320" y="4267080"/>
            <a:ext cx="770400" cy="786600"/>
          </a:xfrm>
          <a:prstGeom prst="ellipse">
            <a:avLst/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</p:sp>
      <p:sp>
        <p:nvSpPr>
          <p:cNvPr id="350" name="CustomShape 16"/>
          <p:cNvSpPr/>
          <p:nvPr/>
        </p:nvSpPr>
        <p:spPr>
          <a:xfrm>
            <a:off x="6394320" y="5415480"/>
            <a:ext cx="770400" cy="786600"/>
          </a:xfrm>
          <a:prstGeom prst="ellipse">
            <a:avLst/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</p:sp>
      <p:sp>
        <p:nvSpPr>
          <p:cNvPr id="351" name="CustomShape 17"/>
          <p:cNvSpPr/>
          <p:nvPr/>
        </p:nvSpPr>
        <p:spPr>
          <a:xfrm flipH="1">
            <a:off x="1271880" y="1982520"/>
            <a:ext cx="3019680" cy="1313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52" name="CustomShape 18"/>
          <p:cNvSpPr/>
          <p:nvPr/>
        </p:nvSpPr>
        <p:spPr>
          <a:xfrm flipH="1">
            <a:off x="3399480" y="2538720"/>
            <a:ext cx="891720" cy="757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53" name="CustomShape 19"/>
          <p:cNvSpPr/>
          <p:nvPr/>
        </p:nvSpPr>
        <p:spPr>
          <a:xfrm flipH="1">
            <a:off x="2255760" y="2260440"/>
            <a:ext cx="1923120" cy="1035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54" name="CustomShape 20"/>
          <p:cNvSpPr/>
          <p:nvPr/>
        </p:nvSpPr>
        <p:spPr>
          <a:xfrm flipH="1">
            <a:off x="4451040" y="2653920"/>
            <a:ext cx="112680" cy="52668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55" name="CustomShape 21"/>
          <p:cNvSpPr/>
          <p:nvPr/>
        </p:nvSpPr>
        <p:spPr>
          <a:xfrm>
            <a:off x="4836960" y="1982520"/>
            <a:ext cx="2945520" cy="1313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56" name="CustomShape 22"/>
          <p:cNvSpPr/>
          <p:nvPr/>
        </p:nvSpPr>
        <p:spPr>
          <a:xfrm>
            <a:off x="4950000" y="2260440"/>
            <a:ext cx="1557000" cy="1035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57" name="CustomShape 23"/>
          <p:cNvSpPr/>
          <p:nvPr/>
        </p:nvSpPr>
        <p:spPr>
          <a:xfrm>
            <a:off x="4836960" y="2538720"/>
            <a:ext cx="598320" cy="64188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58" name="CustomShape 24"/>
          <p:cNvSpPr/>
          <p:nvPr/>
        </p:nvSpPr>
        <p:spPr>
          <a:xfrm flipH="1">
            <a:off x="1271880" y="3852720"/>
            <a:ext cx="438480" cy="604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59" name="CustomShape 25"/>
          <p:cNvSpPr/>
          <p:nvPr/>
        </p:nvSpPr>
        <p:spPr>
          <a:xfrm>
            <a:off x="2255760" y="3852720"/>
            <a:ext cx="474840" cy="489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60" name="CustomShape 26"/>
          <p:cNvSpPr/>
          <p:nvPr/>
        </p:nvSpPr>
        <p:spPr>
          <a:xfrm>
            <a:off x="2730960" y="5130000"/>
            <a:ext cx="10800" cy="3416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61" name="CustomShape 27"/>
          <p:cNvSpPr/>
          <p:nvPr/>
        </p:nvSpPr>
        <p:spPr>
          <a:xfrm>
            <a:off x="4451760" y="3967920"/>
            <a:ext cx="360" cy="69228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62" name="CustomShape 28"/>
          <p:cNvSpPr/>
          <p:nvPr/>
        </p:nvSpPr>
        <p:spPr>
          <a:xfrm>
            <a:off x="6779880" y="3967920"/>
            <a:ext cx="360" cy="29880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63" name="CustomShape 29"/>
          <p:cNvSpPr/>
          <p:nvPr/>
        </p:nvSpPr>
        <p:spPr>
          <a:xfrm>
            <a:off x="6779880" y="5054040"/>
            <a:ext cx="360" cy="3614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364" name="TextShape 30"/>
          <p:cNvSpPr txBox="1"/>
          <p:nvPr/>
        </p:nvSpPr>
        <p:spPr>
          <a:xfrm>
            <a:off x="4036320" y="1554480"/>
            <a:ext cx="10843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PID == 1</a:t>
            </a:r>
            <a:endParaRPr/>
          </a:p>
        </p:txBody>
      </p:sp>
      <p:sp>
        <p:nvSpPr>
          <p:cNvPr id="365" name="TextShape 31"/>
          <p:cNvSpPr txBox="1"/>
          <p:nvPr/>
        </p:nvSpPr>
        <p:spPr>
          <a:xfrm>
            <a:off x="1188720" y="6492240"/>
            <a:ext cx="43732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Если отец умирает, cын цепляется к init</a:t>
            </a:r>
            <a:endParaRPr/>
          </a:p>
        </p:txBody>
      </p:sp>
    </p:spTree>
  </p:cSld>
  <p:transition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Атрибуты процесса</a:t>
            </a:r>
            <a:endParaRPr/>
          </a:p>
        </p:txBody>
      </p:sp>
      <p:sp>
        <p:nvSpPr>
          <p:cNvPr id="367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PID и PPID (Parent PID).</a:t>
            </a:r>
            <a:endParaRPr/>
          </a:p>
        </p:txBody>
      </p:sp>
      <p:sp>
        <p:nvSpPr>
          <p:cNvPr id="368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pid_t getpid();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pid_t getppid();</a:t>
            </a:r>
            <a:endParaRPr/>
          </a:p>
        </p:txBody>
      </p:sp>
      <p:sp>
        <p:nvSpPr>
          <p:cNvPr id="369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6CEC5F4-2128-465A-A17C-B7CF7AF5832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Атрибуты процесса</a:t>
            </a:r>
            <a:endParaRPr/>
          </a:p>
        </p:txBody>
      </p:sp>
      <p:sp>
        <p:nvSpPr>
          <p:cNvPr id="371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PID и PPID (Parent PID).</a:t>
            </a:r>
            <a:endParaRPr/>
          </a:p>
        </p:txBody>
      </p:sp>
      <p:sp>
        <p:nvSpPr>
          <p:cNvPr id="372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pid_t getpid();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pid_t getppid();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PID=1 для init.</a:t>
            </a:r>
            <a:endParaRPr/>
          </a:p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Если родительский процесс завершается,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потомок получает PPID=1.</a:t>
            </a:r>
            <a:endParaRPr/>
          </a:p>
        </p:txBody>
      </p:sp>
      <p:sp>
        <p:nvSpPr>
          <p:cNvPr id="373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64BBB970-0091-45D9-BB60-F8C1D5A44F8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74" name="TextShape 5"/>
          <p:cNvSpPr txBox="1"/>
          <p:nvPr/>
        </p:nvSpPr>
        <p:spPr>
          <a:xfrm>
            <a:off x="4572000" y="2409480"/>
            <a:ext cx="33202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UID EUID PID PPID GID EGID</a:t>
            </a:r>
            <a:endParaRPr/>
          </a:p>
        </p:txBody>
      </p:sp>
      <p:sp>
        <p:nvSpPr>
          <p:cNvPr id="375" name="TextShape 6"/>
          <p:cNvSpPr txBox="1"/>
          <p:nvPr/>
        </p:nvSpPr>
        <p:spPr>
          <a:xfrm>
            <a:off x="5303520" y="3017520"/>
            <a:ext cx="32788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БУДЕМ ДЕЛАТЬ ДЕМОНА!!!!!</a:t>
            </a:r>
            <a:endParaRPr/>
          </a:p>
        </p:txBody>
      </p:sp>
      <p:sp>
        <p:nvSpPr>
          <p:cNvPr id="376" name="TextShape 7"/>
          <p:cNvSpPr txBox="1"/>
          <p:nvPr/>
        </p:nvSpPr>
        <p:spPr>
          <a:xfrm>
            <a:off x="5852160" y="4114800"/>
            <a:ext cx="26298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EUID – фиктивный UID</a:t>
            </a:r>
            <a:endParaRPr/>
          </a:p>
        </p:txBody>
      </p:sp>
    </p:spTree>
  </p:cSld>
  <p:transition>
    <p:fade/>
  </p:transition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Атрибуты процесса</a:t>
            </a:r>
            <a:endParaRPr/>
          </a:p>
        </p:txBody>
      </p:sp>
      <p:sp>
        <p:nvSpPr>
          <p:cNvPr id="378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UID, GID, EUID, EGID.</a:t>
            </a:r>
            <a:endParaRPr/>
          </a:p>
        </p:txBody>
      </p:sp>
      <p:sp>
        <p:nvSpPr>
          <p:cNvPr id="379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“Кто создал?”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(Реальные идентификаторы пользователя и группы).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uid_t getuid();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int setuid(uid_t uid);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gid_t getgid();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int setgid(gid_t gid);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“От чьего лица выполняется?”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(Эффективные идентификаторы пользователя и группы).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uid_t geteuid();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int seteuid(uid_t uid);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gid_t getegid();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int setegid(gid_t gid);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0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34BDF75-63E6-4DB9-AE10-5D202343AEE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Атрибуты процесса</a:t>
            </a:r>
            <a:endParaRPr/>
          </a:p>
        </p:txBody>
      </p:sp>
      <p:sp>
        <p:nvSpPr>
          <p:cNvPr id="382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Корневой каталог.</a:t>
            </a:r>
            <a:endParaRPr/>
          </a:p>
        </p:txBody>
      </p:sp>
      <p:sp>
        <p:nvSpPr>
          <p:cNvPr id="383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chroot(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*path);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15a66f"/>
                </a:solidFill>
                <a:latin typeface="PT Mono"/>
                <a:ea typeface="PT Mono"/>
              </a:rPr>
              <a:t>// --- /var/new_root/somefile.txt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15a66f"/>
                </a:solidFill>
                <a:latin typeface="PT Mono"/>
                <a:ea typeface="PT Mono"/>
              </a:rPr>
              <a:t>// --- chroot(“/var/new_root”);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15a66f"/>
                </a:solidFill>
                <a:latin typeface="PT Mono"/>
                <a:ea typeface="PT Mono"/>
              </a:rPr>
              <a:t>// --- /somefile.txt</a:t>
            </a:r>
            <a:endParaRPr/>
          </a:p>
        </p:txBody>
      </p:sp>
      <p:sp>
        <p:nvSpPr>
          <p:cNvPr id="384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74638396-A1CF-4C12-9E74-305650F4ED0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85" name="TextShape 5"/>
          <p:cNvSpPr txBox="1"/>
          <p:nvPr/>
        </p:nvSpPr>
        <p:spPr>
          <a:xfrm>
            <a:off x="3474720" y="1737360"/>
            <a:ext cx="7293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== “/”</a:t>
            </a:r>
            <a:endParaRPr/>
          </a:p>
        </p:txBody>
      </p:sp>
      <p:sp>
        <p:nvSpPr>
          <p:cNvPr id="386" name="TextShape 6"/>
          <p:cNvSpPr txBox="1"/>
          <p:nvPr/>
        </p:nvSpPr>
        <p:spPr>
          <a:xfrm>
            <a:off x="4846320" y="1554480"/>
            <a:ext cx="286128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Назад дороги нет!</a:t>
            </a:r>
            <a:endParaRPr/>
          </a:p>
          <a:p>
            <a:r>
              <a:rPr lang="en-US">
                <a:latin typeface="Arial"/>
              </a:rPr>
              <a:t>Чтобы не использовать ..</a:t>
            </a:r>
            <a:endParaRPr/>
          </a:p>
        </p:txBody>
      </p:sp>
      <p:sp>
        <p:nvSpPr>
          <p:cNvPr id="387" name="TextShape 7"/>
          <p:cNvSpPr txBox="1"/>
          <p:nvPr/>
        </p:nvSpPr>
        <p:spPr>
          <a:xfrm>
            <a:off x="4846320" y="2409480"/>
            <a:ext cx="14900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“</a:t>
            </a:r>
            <a:r>
              <a:rPr lang="en-US">
                <a:latin typeface="Arial"/>
              </a:rPr>
              <a:t>/” - текущий</a:t>
            </a:r>
            <a:endParaRPr/>
          </a:p>
        </p:txBody>
      </p:sp>
    </p:spTree>
  </p:cSld>
  <p:transition>
    <p:fade/>
  </p:transition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Атрибуты процесса</a:t>
            </a:r>
            <a:endParaRPr/>
          </a:p>
        </p:txBody>
      </p:sp>
      <p:sp>
        <p:nvSpPr>
          <p:cNvPr id="389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Рабочий каталог.</a:t>
            </a:r>
            <a:endParaRPr/>
          </a:p>
        </p:txBody>
      </p:sp>
      <p:sp>
        <p:nvSpPr>
          <p:cNvPr id="390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chdir(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 char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path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fchdir(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fd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</p:txBody>
      </p:sp>
      <p:sp>
        <p:nvSpPr>
          <p:cNvPr id="391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28703B7-649D-4318-9332-4733B8C5D98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92" name="TextShape 5"/>
          <p:cNvSpPr txBox="1"/>
          <p:nvPr/>
        </p:nvSpPr>
        <p:spPr>
          <a:xfrm>
            <a:off x="4572000" y="2377440"/>
            <a:ext cx="1645560" cy="437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“</a:t>
            </a:r>
            <a:r>
              <a:rPr lang="en-US">
                <a:latin typeface="Arial"/>
              </a:rPr>
              <a:t>./” - текущий</a:t>
            </a:r>
            <a:endParaRPr/>
          </a:p>
        </p:txBody>
      </p:sp>
      <p:sp>
        <p:nvSpPr>
          <p:cNvPr id="393" name="TextShape 6"/>
          <p:cNvSpPr txBox="1"/>
          <p:nvPr/>
        </p:nvSpPr>
        <p:spPr>
          <a:xfrm>
            <a:off x="4023360" y="2743200"/>
            <a:ext cx="18572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По дискриптору</a:t>
            </a:r>
            <a:endParaRPr/>
          </a:p>
        </p:txBody>
      </p:sp>
    </p:spTree>
  </p:cSld>
  <p:transition>
    <p:fade/>
  </p:transition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Создание процессов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pid_t </a:t>
            </a:r>
            <a:r>
              <a:rPr b="1" lang="ru-RU" sz="2400">
                <a:solidFill>
                  <a:srgbClr val="000000"/>
                </a:solidFill>
                <a:latin typeface="HelveticaNeueCyr"/>
              </a:rPr>
              <a:t>fork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();</a:t>
            </a:r>
            <a:endParaRPr/>
          </a:p>
        </p:txBody>
      </p:sp>
      <p:sp>
        <p:nvSpPr>
          <p:cNvPr id="189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461EFF0-1F1A-4DB3-A9EE-76393873D72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Атрибуты процесса</a:t>
            </a:r>
            <a:endParaRPr/>
          </a:p>
        </p:txBody>
      </p:sp>
      <p:sp>
        <p:nvSpPr>
          <p:cNvPr id="395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Приоритет.</a:t>
            </a:r>
            <a:endParaRPr/>
          </a:p>
        </p:txBody>
      </p:sp>
      <p:sp>
        <p:nvSpPr>
          <p:cNvPr id="396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nice(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incr);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NZERO = 20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NICE = 0..39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NICE-20</a:t>
            </a:r>
            <a:endParaRPr/>
          </a:p>
        </p:txBody>
      </p:sp>
      <p:sp>
        <p:nvSpPr>
          <p:cNvPr id="397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FE2E615-EEE7-41E8-B3A9-D7C0EF26D33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398" name="TextShape 5"/>
          <p:cNvSpPr txBox="1"/>
          <p:nvPr/>
        </p:nvSpPr>
        <p:spPr>
          <a:xfrm>
            <a:off x="5029200" y="4297680"/>
            <a:ext cx="32058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39 – макс приоритет</a:t>
            </a:r>
            <a:endParaRPr/>
          </a:p>
          <a:p>
            <a:r>
              <a:rPr lang="en-US">
                <a:latin typeface="Arial"/>
              </a:rPr>
              <a:t>0 – минимальный приоритет</a:t>
            </a:r>
            <a:endParaRPr/>
          </a:p>
        </p:txBody>
      </p:sp>
      <p:sp>
        <p:nvSpPr>
          <p:cNvPr id="399" name="TextShape 6"/>
          <p:cNvSpPr txBox="1"/>
          <p:nvPr/>
        </p:nvSpPr>
        <p:spPr>
          <a:xfrm>
            <a:off x="3566160" y="2409480"/>
            <a:ext cx="1617840" cy="4057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вежливый</a:t>
            </a:r>
            <a:endParaRPr/>
          </a:p>
        </p:txBody>
      </p:sp>
      <p:sp>
        <p:nvSpPr>
          <p:cNvPr id="400" name="TextShape 7"/>
          <p:cNvSpPr txBox="1"/>
          <p:nvPr/>
        </p:nvSpPr>
        <p:spPr>
          <a:xfrm>
            <a:off x="822960" y="4389120"/>
            <a:ext cx="37332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Nice(2) – понизит приоритет на 2</a:t>
            </a:r>
            <a:endParaRPr/>
          </a:p>
        </p:txBody>
      </p:sp>
      <p:sp>
        <p:nvSpPr>
          <p:cNvPr id="401" name="TextShape 8"/>
          <p:cNvSpPr txBox="1"/>
          <p:nvPr/>
        </p:nvSpPr>
        <p:spPr>
          <a:xfrm>
            <a:off x="2377440" y="1739160"/>
            <a:ext cx="31266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Понижает приоритет на incr</a:t>
            </a:r>
            <a:endParaRPr/>
          </a:p>
        </p:txBody>
      </p:sp>
      <p:sp>
        <p:nvSpPr>
          <p:cNvPr id="402" name="TextShape 9"/>
          <p:cNvSpPr txBox="1"/>
          <p:nvPr/>
        </p:nvSpPr>
        <p:spPr>
          <a:xfrm>
            <a:off x="1554480" y="4846320"/>
            <a:ext cx="19882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Ошибка == -1</a:t>
            </a:r>
            <a:endParaRPr/>
          </a:p>
        </p:txBody>
      </p:sp>
      <p:sp>
        <p:nvSpPr>
          <p:cNvPr id="403" name="TextShape 10"/>
          <p:cNvSpPr txBox="1"/>
          <p:nvPr/>
        </p:nvSpPr>
        <p:spPr>
          <a:xfrm>
            <a:off x="2834640" y="2926080"/>
            <a:ext cx="25459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У всех всегда сначала</a:t>
            </a:r>
            <a:endParaRPr/>
          </a:p>
        </p:txBody>
      </p:sp>
      <p:sp>
        <p:nvSpPr>
          <p:cNvPr id="404" name="TextShape 11"/>
          <p:cNvSpPr txBox="1"/>
          <p:nvPr/>
        </p:nvSpPr>
        <p:spPr>
          <a:xfrm>
            <a:off x="2834640" y="3474720"/>
            <a:ext cx="3215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Возвращает -20 + приоритет</a:t>
            </a:r>
            <a:endParaRPr/>
          </a:p>
        </p:txBody>
      </p:sp>
    </p:spTree>
  </p:cSld>
  <p:transition>
    <p:fade/>
  </p:transition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Атрибуты процесса</a:t>
            </a:r>
            <a:endParaRPr/>
          </a:p>
        </p:txBody>
      </p:sp>
      <p:sp>
        <p:nvSpPr>
          <p:cNvPr id="406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Ограничения.</a:t>
            </a:r>
            <a:endParaRPr/>
          </a:p>
        </p:txBody>
      </p:sp>
      <p:sp>
        <p:nvSpPr>
          <p:cNvPr id="407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getrlimit(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resource,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rlimit *rlp);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setrlimit(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resource,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rlimit *rlp);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rlimit {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	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rlim_t rlim_cur;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	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rlim_t rlim_max;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RLIMIT_CORE, RLIMIT_CPU, RLIMIT_DATA, RLIMIT_FSIZE, RLIMIT_NOFILE, RLIMIT_STACK, RLIMIT_AS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RLIM_SAVED_MAX, RLIM_SAVED_CUR, RLIM_INFINITY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8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4217D5C0-9458-4048-BE40-799C20C448E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09" name="TextShape 5"/>
          <p:cNvSpPr txBox="1"/>
          <p:nvPr/>
        </p:nvSpPr>
        <p:spPr>
          <a:xfrm>
            <a:off x="526320" y="4134240"/>
            <a:ext cx="107899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По CPU, по размеру стека, по размеру данных, размеру файла Размер CoreDUmp</a:t>
            </a:r>
            <a:endParaRPr/>
          </a:p>
        </p:txBody>
      </p:sp>
      <p:sp>
        <p:nvSpPr>
          <p:cNvPr id="410" name="TextShape 6"/>
          <p:cNvSpPr txBox="1"/>
          <p:nvPr/>
        </p:nvSpPr>
        <p:spPr>
          <a:xfrm>
            <a:off x="2743200" y="2194560"/>
            <a:ext cx="12751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константы</a:t>
            </a:r>
            <a:endParaRPr/>
          </a:p>
        </p:txBody>
      </p:sp>
      <p:sp>
        <p:nvSpPr>
          <p:cNvPr id="411" name="TextShape 7"/>
          <p:cNvSpPr txBox="1"/>
          <p:nvPr/>
        </p:nvSpPr>
        <p:spPr>
          <a:xfrm>
            <a:off x="3840480" y="1828800"/>
            <a:ext cx="8467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новые</a:t>
            </a:r>
            <a:endParaRPr/>
          </a:p>
        </p:txBody>
      </p:sp>
    </p:spTree>
  </p:cSld>
  <p:transition>
    <p:fade/>
  </p:transition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Атрибуты процесса</a:t>
            </a:r>
            <a:endParaRPr/>
          </a:p>
        </p:txBody>
      </p:sp>
      <p:sp>
        <p:nvSpPr>
          <p:cNvPr id="413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Ограничения.</a:t>
            </a:r>
            <a:endParaRPr/>
          </a:p>
        </p:txBody>
      </p:sp>
      <p:sp>
        <p:nvSpPr>
          <p:cNvPr id="414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long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ulimit(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cmd, …);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Устаревший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getrusage(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who,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rusage *r_usage);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RUSAGE_SELF, RUSAGE_CHILDREN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prlimit(pid_t pid,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resource,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 struct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rlimit *new_limit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struct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rlimit *old_limit);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5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0EC91E30-5EFA-478E-AC6F-8CEDC486310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16" name="TextShape 5"/>
          <p:cNvSpPr txBox="1"/>
          <p:nvPr/>
        </p:nvSpPr>
        <p:spPr>
          <a:xfrm>
            <a:off x="3657600" y="1645920"/>
            <a:ext cx="9410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старые</a:t>
            </a:r>
            <a:endParaRPr/>
          </a:p>
        </p:txBody>
      </p:sp>
    </p:spTree>
  </p:cSld>
  <p:transition>
    <p:fade/>
  </p:transition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Атрибуты процесса</a:t>
            </a:r>
            <a:endParaRPr/>
          </a:p>
        </p:txBody>
      </p:sp>
      <p:sp>
        <p:nvSpPr>
          <p:cNvPr id="418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Переменные окружения.</a:t>
            </a:r>
            <a:endParaRPr/>
          </a:p>
        </p:txBody>
      </p:sp>
      <p:sp>
        <p:nvSpPr>
          <p:cNvPr id="419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extern char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**environ;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15a66f"/>
                </a:solidFill>
                <a:latin typeface="PT Mono"/>
                <a:ea typeface="PT Mono"/>
              </a:rPr>
              <a:t>// Имя=Значение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15a66f"/>
                </a:solidFill>
                <a:latin typeface="PT Mono"/>
                <a:ea typeface="PT Mono"/>
              </a:rPr>
              <a:t>// Имя=Значение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15a66f"/>
                </a:solidFill>
                <a:latin typeface="PT Mono"/>
                <a:ea typeface="PT Mono"/>
              </a:rPr>
              <a:t>// ...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15a66f"/>
                </a:solidFill>
                <a:latin typeface="PT Mono"/>
                <a:ea typeface="PT Mono"/>
              </a:rPr>
              <a:t>// Имя=Значение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15a66f"/>
                </a:solidFill>
                <a:latin typeface="PT Mono"/>
                <a:ea typeface="PT Mono"/>
              </a:rPr>
              <a:t>// \0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*getenv(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*var);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putenv(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*string);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setenv(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*var,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*val,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overwrite);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unsetenv(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*var);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0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28E0B558-18B4-41E1-81D2-58D74863D10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21" name="TextShape 5"/>
          <p:cNvSpPr txBox="1"/>
          <p:nvPr/>
        </p:nvSpPr>
        <p:spPr>
          <a:xfrm>
            <a:off x="4663440" y="1645920"/>
            <a:ext cx="32317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Третьим параметром плохо!!</a:t>
            </a:r>
            <a:endParaRPr/>
          </a:p>
        </p:txBody>
      </p:sp>
      <p:sp>
        <p:nvSpPr>
          <p:cNvPr id="422" name="TextShape 6"/>
          <p:cNvSpPr txBox="1"/>
          <p:nvPr/>
        </p:nvSpPr>
        <p:spPr>
          <a:xfrm>
            <a:off x="4572000" y="4206240"/>
            <a:ext cx="2107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Ключ == значение</a:t>
            </a:r>
            <a:endParaRPr/>
          </a:p>
        </p:txBody>
      </p:sp>
    </p:spTree>
  </p:cSld>
  <p:transition>
    <p:fade/>
  </p:transition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Порождение процесов</a:t>
            </a:r>
            <a:endParaRPr/>
          </a:p>
        </p:txBody>
      </p:sp>
      <p:sp>
        <p:nvSpPr>
          <p:cNvPr id="424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Порождение процесса через exec.</a:t>
            </a:r>
            <a:endParaRPr/>
          </a:p>
        </p:txBody>
      </p:sp>
      <p:sp>
        <p:nvSpPr>
          <p:cNvPr id="425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execl(const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path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arg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...);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execv(const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path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char *const 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argv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[]);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execle(const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path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arg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..., char * const 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envp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[]);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execve(const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path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char *const 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argv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[], char *const 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envp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[]);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  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execlp(const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file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arg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...);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execvp(const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file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char *const 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argv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[]);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endParaRPr/>
          </a:p>
        </p:txBody>
      </p:sp>
      <p:sp>
        <p:nvSpPr>
          <p:cNvPr id="426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33FB30C-FCAB-4D42-A2C7-2CB3F1D4701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Порождение процесов</a:t>
            </a:r>
            <a:endParaRPr/>
          </a:p>
        </p:txBody>
      </p:sp>
      <p:sp>
        <p:nvSpPr>
          <p:cNvPr id="428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Порождение процесса через exec.</a:t>
            </a:r>
            <a:endParaRPr/>
          </a:p>
        </p:txBody>
      </p:sp>
      <p:sp>
        <p:nvSpPr>
          <p:cNvPr id="429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l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path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const char *</a:t>
            </a:r>
            <a:r>
              <a:rPr i="1" lang="ru-RU" sz="1400">
                <a:solidFill>
                  <a:srgbClr val="ff0000"/>
                </a:solidFill>
                <a:latin typeface="PT Mono"/>
                <a:ea typeface="PT Mono"/>
              </a:rPr>
              <a:t>arg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, ...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execv(const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path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char *const 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argv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[]);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l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e(const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path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const char *</a:t>
            </a:r>
            <a:r>
              <a:rPr i="1" lang="ru-RU" sz="1400">
                <a:solidFill>
                  <a:srgbClr val="ff0000"/>
                </a:solidFill>
                <a:latin typeface="PT Mono"/>
                <a:ea typeface="PT Mono"/>
              </a:rPr>
              <a:t>arg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, ...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char * const 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envp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[]);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execve(const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path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char *const 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argv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[], char *const 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envp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[]);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  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l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p(const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file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const char *</a:t>
            </a:r>
            <a:r>
              <a:rPr i="1" lang="ru-RU" sz="1400">
                <a:solidFill>
                  <a:srgbClr val="ff0000"/>
                </a:solidFill>
                <a:latin typeface="PT Mono"/>
                <a:ea typeface="PT Mono"/>
              </a:rPr>
              <a:t>arg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, ...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execvp(const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file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char *const 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argv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[]);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endParaRPr/>
          </a:p>
        </p:txBody>
      </p:sp>
      <p:sp>
        <p:nvSpPr>
          <p:cNvPr id="430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95ABCDD-7B50-44A6-BF7D-93CEB0ABAD5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31" name="TextShape 5"/>
          <p:cNvSpPr txBox="1"/>
          <p:nvPr/>
        </p:nvSpPr>
        <p:spPr>
          <a:xfrm>
            <a:off x="3200400" y="5577840"/>
            <a:ext cx="43520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List аргументов – 1 арг название проги </a:t>
            </a:r>
            <a:endParaRPr/>
          </a:p>
        </p:txBody>
      </p: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Порождение процесов</a:t>
            </a:r>
            <a:endParaRPr/>
          </a:p>
        </p:txBody>
      </p:sp>
      <p:sp>
        <p:nvSpPr>
          <p:cNvPr id="433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Порождение процесса через exec.</a:t>
            </a:r>
            <a:endParaRPr/>
          </a:p>
        </p:txBody>
      </p:sp>
      <p:sp>
        <p:nvSpPr>
          <p:cNvPr id="434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l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path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const char *</a:t>
            </a:r>
            <a:r>
              <a:rPr i="1" lang="ru-RU" sz="1400">
                <a:solidFill>
                  <a:srgbClr val="ff0000"/>
                </a:solidFill>
                <a:latin typeface="PT Mono"/>
                <a:ea typeface="PT Mono"/>
              </a:rPr>
              <a:t>arg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, ...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v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path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char *const </a:t>
            </a:r>
            <a:r>
              <a:rPr i="1" lang="ru-RU" sz="1400">
                <a:solidFill>
                  <a:srgbClr val="3366ff"/>
                </a:solidFill>
                <a:latin typeface="PT Mono"/>
                <a:ea typeface="PT Mono"/>
              </a:rPr>
              <a:t>argv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[]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l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e(const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path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const char *</a:t>
            </a:r>
            <a:r>
              <a:rPr i="1" lang="ru-RU" sz="1400">
                <a:solidFill>
                  <a:srgbClr val="ff0000"/>
                </a:solidFill>
                <a:latin typeface="PT Mono"/>
                <a:ea typeface="PT Mono"/>
              </a:rPr>
              <a:t>arg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, ...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char * const 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envp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[]);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v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e(const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path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char *const </a:t>
            </a:r>
            <a:r>
              <a:rPr i="1" lang="ru-RU" sz="1400">
                <a:solidFill>
                  <a:srgbClr val="3366ff"/>
                </a:solidFill>
                <a:latin typeface="PT Mono"/>
                <a:ea typeface="PT Mono"/>
              </a:rPr>
              <a:t>argv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[]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char *const 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envp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[]);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  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l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p(const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file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const char *</a:t>
            </a:r>
            <a:r>
              <a:rPr i="1" lang="ru-RU" sz="1400">
                <a:solidFill>
                  <a:srgbClr val="ff0000"/>
                </a:solidFill>
                <a:latin typeface="PT Mono"/>
                <a:ea typeface="PT Mono"/>
              </a:rPr>
              <a:t>arg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, ...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v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p(const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file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char *const </a:t>
            </a:r>
            <a:r>
              <a:rPr i="1" lang="ru-RU" sz="1400">
                <a:solidFill>
                  <a:srgbClr val="3366ff"/>
                </a:solidFill>
                <a:latin typeface="PT Mono"/>
                <a:ea typeface="PT Mono"/>
              </a:rPr>
              <a:t>argv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[]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endParaRPr/>
          </a:p>
        </p:txBody>
      </p:sp>
      <p:sp>
        <p:nvSpPr>
          <p:cNvPr id="435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447959D1-D855-4C6D-B5F5-3A80A6B8579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36" name="TextShape 5"/>
          <p:cNvSpPr txBox="1"/>
          <p:nvPr/>
        </p:nvSpPr>
        <p:spPr>
          <a:xfrm>
            <a:off x="2194560" y="5394960"/>
            <a:ext cx="42847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V – тоже самое только в виде массива</a:t>
            </a:r>
            <a:endParaRPr/>
          </a:p>
        </p:txBody>
      </p:sp>
    </p:spTree>
  </p:cSld>
  <p:transition>
    <p:fade/>
  </p:transition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Порождение процесов</a:t>
            </a:r>
            <a:endParaRPr/>
          </a:p>
        </p:txBody>
      </p:sp>
      <p:sp>
        <p:nvSpPr>
          <p:cNvPr id="438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Порождение процесса через exec.</a:t>
            </a:r>
            <a:endParaRPr/>
          </a:p>
        </p:txBody>
      </p:sp>
      <p:sp>
        <p:nvSpPr>
          <p:cNvPr id="439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l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path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const char *</a:t>
            </a:r>
            <a:r>
              <a:rPr i="1" lang="ru-RU" sz="1400">
                <a:solidFill>
                  <a:srgbClr val="ff0000"/>
                </a:solidFill>
                <a:latin typeface="PT Mono"/>
                <a:ea typeface="PT Mono"/>
              </a:rPr>
              <a:t>arg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, ...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v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path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char *const </a:t>
            </a:r>
            <a:r>
              <a:rPr i="1" lang="ru-RU" sz="1400">
                <a:solidFill>
                  <a:srgbClr val="3366ff"/>
                </a:solidFill>
                <a:latin typeface="PT Mono"/>
                <a:ea typeface="PT Mono"/>
              </a:rPr>
              <a:t>argv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[]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l</a:t>
            </a:r>
            <a:r>
              <a:rPr b="1" lang="ru-RU" sz="1400">
                <a:solidFill>
                  <a:srgbClr val="008000"/>
                </a:solidFill>
                <a:latin typeface="PT Mono"/>
                <a:ea typeface="PT Mono"/>
              </a:rPr>
              <a:t>e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path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const char *</a:t>
            </a:r>
            <a:r>
              <a:rPr i="1" lang="ru-RU" sz="1400">
                <a:solidFill>
                  <a:srgbClr val="ff0000"/>
                </a:solidFill>
                <a:latin typeface="PT Mono"/>
                <a:ea typeface="PT Mono"/>
              </a:rPr>
              <a:t>arg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, ...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008000"/>
                </a:solidFill>
                <a:latin typeface="PT Mono"/>
                <a:ea typeface="PT Mono"/>
              </a:rPr>
              <a:t>char * const </a:t>
            </a:r>
            <a:r>
              <a:rPr i="1" lang="ru-RU" sz="1400">
                <a:solidFill>
                  <a:srgbClr val="008000"/>
                </a:solidFill>
                <a:latin typeface="PT Mono"/>
                <a:ea typeface="PT Mono"/>
              </a:rPr>
              <a:t>envp</a:t>
            </a:r>
            <a:r>
              <a:rPr b="1" lang="ru-RU" sz="1400">
                <a:solidFill>
                  <a:srgbClr val="008000"/>
                </a:solidFill>
                <a:latin typeface="PT Mono"/>
                <a:ea typeface="PT Mono"/>
              </a:rPr>
              <a:t>[]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v</a:t>
            </a:r>
            <a:r>
              <a:rPr b="1" lang="ru-RU" sz="1400">
                <a:solidFill>
                  <a:srgbClr val="008000"/>
                </a:solidFill>
                <a:latin typeface="PT Mono"/>
                <a:ea typeface="PT Mono"/>
              </a:rPr>
              <a:t>e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path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char *const </a:t>
            </a:r>
            <a:r>
              <a:rPr i="1" lang="ru-RU" sz="1400">
                <a:solidFill>
                  <a:srgbClr val="3366ff"/>
                </a:solidFill>
                <a:latin typeface="PT Mono"/>
                <a:ea typeface="PT Mono"/>
              </a:rPr>
              <a:t>argv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[]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008000"/>
                </a:solidFill>
                <a:latin typeface="PT Mono"/>
                <a:ea typeface="PT Mono"/>
              </a:rPr>
              <a:t>char *const </a:t>
            </a:r>
            <a:r>
              <a:rPr i="1" lang="ru-RU" sz="1400">
                <a:solidFill>
                  <a:srgbClr val="008000"/>
                </a:solidFill>
                <a:latin typeface="PT Mono"/>
                <a:ea typeface="PT Mono"/>
              </a:rPr>
              <a:t>envp</a:t>
            </a:r>
            <a:r>
              <a:rPr b="1" lang="ru-RU" sz="1400">
                <a:solidFill>
                  <a:srgbClr val="008000"/>
                </a:solidFill>
                <a:latin typeface="PT Mono"/>
                <a:ea typeface="PT Mono"/>
              </a:rPr>
              <a:t>[]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  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l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p(const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file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const char *</a:t>
            </a:r>
            <a:r>
              <a:rPr i="1" lang="ru-RU" sz="1400">
                <a:solidFill>
                  <a:srgbClr val="ff0000"/>
                </a:solidFill>
                <a:latin typeface="PT Mono"/>
                <a:ea typeface="PT Mono"/>
              </a:rPr>
              <a:t>arg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, ...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v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p(const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file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char *const </a:t>
            </a:r>
            <a:r>
              <a:rPr i="1" lang="ru-RU" sz="1400">
                <a:solidFill>
                  <a:srgbClr val="3366ff"/>
                </a:solidFill>
                <a:latin typeface="PT Mono"/>
                <a:ea typeface="PT Mono"/>
              </a:rPr>
              <a:t>argv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[]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endParaRPr/>
          </a:p>
        </p:txBody>
      </p:sp>
      <p:sp>
        <p:nvSpPr>
          <p:cNvPr id="440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BF28BD9-080F-44E6-9A44-4379B1D43DF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41" name="TextShape 5"/>
          <p:cNvSpPr txBox="1"/>
          <p:nvPr/>
        </p:nvSpPr>
        <p:spPr>
          <a:xfrm>
            <a:off x="2011680" y="5486400"/>
            <a:ext cx="13068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окружение</a:t>
            </a:r>
            <a:endParaRPr/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Порождение процесов</a:t>
            </a:r>
            <a:endParaRPr/>
          </a:p>
        </p:txBody>
      </p:sp>
      <p:sp>
        <p:nvSpPr>
          <p:cNvPr id="443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Порождение процесса через exec.</a:t>
            </a:r>
            <a:endParaRPr/>
          </a:p>
        </p:txBody>
      </p:sp>
      <p:sp>
        <p:nvSpPr>
          <p:cNvPr id="444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l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path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const char *</a:t>
            </a:r>
            <a:r>
              <a:rPr i="1" lang="ru-RU" sz="1400">
                <a:solidFill>
                  <a:srgbClr val="ff0000"/>
                </a:solidFill>
                <a:latin typeface="PT Mono"/>
                <a:ea typeface="PT Mono"/>
              </a:rPr>
              <a:t>arg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, ...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v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path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char *const </a:t>
            </a:r>
            <a:r>
              <a:rPr i="1" lang="ru-RU" sz="1400">
                <a:solidFill>
                  <a:srgbClr val="3366ff"/>
                </a:solidFill>
                <a:latin typeface="PT Mono"/>
                <a:ea typeface="PT Mono"/>
              </a:rPr>
              <a:t>argv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[]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l</a:t>
            </a:r>
            <a:r>
              <a:rPr b="1" lang="ru-RU" sz="1400">
                <a:solidFill>
                  <a:srgbClr val="008000"/>
                </a:solidFill>
                <a:latin typeface="PT Mono"/>
                <a:ea typeface="PT Mono"/>
              </a:rPr>
              <a:t>e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path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const char *</a:t>
            </a:r>
            <a:r>
              <a:rPr i="1" lang="ru-RU" sz="1400">
                <a:solidFill>
                  <a:srgbClr val="ff0000"/>
                </a:solidFill>
                <a:latin typeface="PT Mono"/>
                <a:ea typeface="PT Mono"/>
              </a:rPr>
              <a:t>arg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, ...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008000"/>
                </a:solidFill>
                <a:latin typeface="PT Mono"/>
                <a:ea typeface="PT Mono"/>
              </a:rPr>
              <a:t>char * const </a:t>
            </a:r>
            <a:r>
              <a:rPr i="1" lang="ru-RU" sz="1400">
                <a:solidFill>
                  <a:srgbClr val="008000"/>
                </a:solidFill>
                <a:latin typeface="PT Mono"/>
                <a:ea typeface="PT Mono"/>
              </a:rPr>
              <a:t>envp</a:t>
            </a:r>
            <a:r>
              <a:rPr b="1" lang="ru-RU" sz="1400">
                <a:solidFill>
                  <a:srgbClr val="008000"/>
                </a:solidFill>
                <a:latin typeface="PT Mono"/>
                <a:ea typeface="PT Mono"/>
              </a:rPr>
              <a:t>[]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v</a:t>
            </a:r>
            <a:r>
              <a:rPr b="1" lang="ru-RU" sz="1400">
                <a:solidFill>
                  <a:srgbClr val="008000"/>
                </a:solidFill>
                <a:latin typeface="PT Mono"/>
                <a:ea typeface="PT Mono"/>
              </a:rPr>
              <a:t>e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(const char *</a:t>
            </a:r>
            <a:r>
              <a:rPr i="1" lang="ru-RU" sz="1400">
                <a:solidFill>
                  <a:srgbClr val="000000"/>
                </a:solidFill>
                <a:latin typeface="PT Mono"/>
                <a:ea typeface="PT Mono"/>
              </a:rPr>
              <a:t>path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char *const </a:t>
            </a:r>
            <a:r>
              <a:rPr i="1" lang="ru-RU" sz="1400">
                <a:solidFill>
                  <a:srgbClr val="3366ff"/>
                </a:solidFill>
                <a:latin typeface="PT Mono"/>
                <a:ea typeface="PT Mono"/>
              </a:rPr>
              <a:t>argv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[]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008000"/>
                </a:solidFill>
                <a:latin typeface="PT Mono"/>
                <a:ea typeface="PT Mono"/>
              </a:rPr>
              <a:t>char *const </a:t>
            </a:r>
            <a:r>
              <a:rPr i="1" lang="ru-RU" sz="1400">
                <a:solidFill>
                  <a:srgbClr val="008000"/>
                </a:solidFill>
                <a:latin typeface="PT Mono"/>
                <a:ea typeface="PT Mono"/>
              </a:rPr>
              <a:t>envp</a:t>
            </a:r>
            <a:r>
              <a:rPr b="1" lang="ru-RU" sz="1400">
                <a:solidFill>
                  <a:srgbClr val="008000"/>
                </a:solidFill>
                <a:latin typeface="PT Mono"/>
                <a:ea typeface="PT Mono"/>
              </a:rPr>
              <a:t>[]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  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l</a:t>
            </a:r>
            <a:r>
              <a:rPr b="1" lang="ru-RU" sz="1400">
                <a:solidFill>
                  <a:srgbClr val="ff6600"/>
                </a:solidFill>
                <a:latin typeface="PT Mono"/>
                <a:ea typeface="PT Mono"/>
              </a:rPr>
              <a:t>p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(</a:t>
            </a:r>
            <a:r>
              <a:rPr b="1" lang="ru-RU" sz="1400">
                <a:solidFill>
                  <a:srgbClr val="ff6600"/>
                </a:solidFill>
                <a:latin typeface="PT Mono"/>
                <a:ea typeface="PT Mono"/>
              </a:rPr>
              <a:t>const char *</a:t>
            </a:r>
            <a:r>
              <a:rPr i="1" lang="ru-RU" sz="1400">
                <a:solidFill>
                  <a:srgbClr val="ff6600"/>
                </a:solidFill>
                <a:latin typeface="PT Mono"/>
                <a:ea typeface="PT Mono"/>
              </a:rPr>
              <a:t>file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const char *</a:t>
            </a:r>
            <a:r>
              <a:rPr i="1" lang="ru-RU" sz="1400">
                <a:solidFill>
                  <a:srgbClr val="ff0000"/>
                </a:solidFill>
                <a:latin typeface="PT Mono"/>
                <a:ea typeface="PT Mono"/>
              </a:rPr>
              <a:t>arg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, ...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Char char="-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exec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v</a:t>
            </a:r>
            <a:r>
              <a:rPr b="1" lang="ru-RU" sz="1400">
                <a:solidFill>
                  <a:srgbClr val="ff6600"/>
                </a:solidFill>
                <a:latin typeface="PT Mono"/>
                <a:ea typeface="PT Mono"/>
              </a:rPr>
              <a:t>p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(</a:t>
            </a:r>
            <a:r>
              <a:rPr b="1" lang="ru-RU" sz="1400">
                <a:solidFill>
                  <a:srgbClr val="ff6600"/>
                </a:solidFill>
                <a:latin typeface="PT Mono"/>
                <a:ea typeface="PT Mono"/>
              </a:rPr>
              <a:t>const char *</a:t>
            </a:r>
            <a:r>
              <a:rPr i="1" lang="ru-RU" sz="1400">
                <a:solidFill>
                  <a:srgbClr val="ff6600"/>
                </a:solidFill>
                <a:latin typeface="PT Mono"/>
                <a:ea typeface="PT Mono"/>
              </a:rPr>
              <a:t>file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, 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char *const </a:t>
            </a:r>
            <a:r>
              <a:rPr i="1" lang="ru-RU" sz="1400">
                <a:solidFill>
                  <a:srgbClr val="3366ff"/>
                </a:solidFill>
                <a:latin typeface="PT Mono"/>
                <a:ea typeface="PT Mono"/>
              </a:rPr>
              <a:t>argv</a:t>
            </a:r>
            <a:r>
              <a:rPr b="1" lang="ru-RU" sz="1400">
                <a:solidFill>
                  <a:srgbClr val="3366ff"/>
                </a:solidFill>
                <a:latin typeface="PT Mono"/>
                <a:ea typeface="PT Mono"/>
              </a:rPr>
              <a:t>[]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endParaRPr/>
          </a:p>
        </p:txBody>
      </p:sp>
      <p:sp>
        <p:nvSpPr>
          <p:cNvPr id="445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980AA26-607E-48DF-9B9F-4BE437AA96B4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46" name="TextShape 5"/>
          <p:cNvSpPr txBox="1"/>
          <p:nvPr/>
        </p:nvSpPr>
        <p:spPr>
          <a:xfrm>
            <a:off x="3108960" y="4937760"/>
            <a:ext cx="35870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Наслледуется рабочий каталог </a:t>
            </a:r>
            <a:endParaRPr/>
          </a:p>
          <a:p>
            <a:r>
              <a:rPr lang="en-US">
                <a:latin typeface="Arial"/>
              </a:rPr>
              <a:t>Можно просто название указать</a:t>
            </a:r>
            <a:endParaRPr/>
          </a:p>
        </p:txBody>
      </p:sp>
    </p:spTree>
  </p:cSld>
  <p:transition>
    <p:fade/>
  </p:transition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Порождение процесов</a:t>
            </a:r>
            <a:endParaRPr/>
          </a:p>
        </p:txBody>
      </p:sp>
      <p:sp>
        <p:nvSpPr>
          <p:cNvPr id="448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Порождение процесса через system.</a:t>
            </a:r>
            <a:endParaRPr/>
          </a:p>
        </p:txBody>
      </p:sp>
      <p:sp>
        <p:nvSpPr>
          <p:cNvPr id="449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Arial"/>
              <a:buChar char="•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int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system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(const char *command);</a:t>
            </a:r>
            <a:endParaRPr/>
          </a:p>
        </p:txBody>
      </p:sp>
      <p:sp>
        <p:nvSpPr>
          <p:cNvPr id="450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3EEA541-6C3B-4D54-A090-888B1F06D2D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51" name="TextShape 5"/>
          <p:cNvSpPr txBox="1"/>
          <p:nvPr/>
        </p:nvSpPr>
        <p:spPr>
          <a:xfrm>
            <a:off x="2926080" y="3200400"/>
            <a:ext cx="60922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Fork → access → bash → возвраеаем результат работы</a:t>
            </a:r>
            <a:endParaRPr/>
          </a:p>
        </p:txBody>
      </p:sp>
    </p:spTree>
  </p:cSld>
  <p:transition>
    <p:fade/>
  </p:transition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Создание процессов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pid_t </a:t>
            </a:r>
            <a:r>
              <a:rPr b="1" lang="ru-RU" sz="2400">
                <a:solidFill>
                  <a:srgbClr val="000000"/>
                </a:solidFill>
                <a:latin typeface="HelveticaNeueCyr"/>
              </a:rPr>
              <a:t>fork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();</a:t>
            </a:r>
            <a:endParaRPr/>
          </a:p>
          <a:p>
            <a:pPr>
              <a:lnSpc>
                <a:spcPct val="90000"/>
              </a:lnSpc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pid_t </a:t>
            </a:r>
            <a:r>
              <a:rPr b="1" lang="ru-RU" sz="2400">
                <a:solidFill>
                  <a:srgbClr val="000000"/>
                </a:solidFill>
                <a:latin typeface="HelveticaNeueCyr"/>
              </a:rPr>
              <a:t>vfork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();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92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520E213-4B17-4DDE-AEF7-D9947A2B8BA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193" name="TextShape 4"/>
          <p:cNvSpPr txBox="1"/>
          <p:nvPr/>
        </p:nvSpPr>
        <p:spPr>
          <a:xfrm>
            <a:off x="2786400" y="2103120"/>
            <a:ext cx="6266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Не копирует ничего – работаем с однойобластью данных</a:t>
            </a:r>
            <a:endParaRPr/>
          </a:p>
        </p:txBody>
      </p:sp>
      <p:sp>
        <p:nvSpPr>
          <p:cNvPr id="194" name="TextShape 5"/>
          <p:cNvSpPr txBox="1"/>
          <p:nvPr/>
        </p:nvSpPr>
        <p:spPr>
          <a:xfrm>
            <a:off x="5486400" y="2560320"/>
            <a:ext cx="23997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Лучше только читать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Ожидание потомка</a:t>
            </a:r>
            <a:endParaRPr/>
          </a:p>
        </p:txBody>
      </p:sp>
      <p:sp>
        <p:nvSpPr>
          <p:cNvPr id="453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Как предотвратить зомби?</a:t>
            </a:r>
            <a:endParaRPr/>
          </a:p>
        </p:txBody>
      </p:sp>
      <p:sp>
        <p:nvSpPr>
          <p:cNvPr id="454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pid_t waitpid(pid_t pid,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*statusp,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options);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pid &lt;- PID или -1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options &lt;- WNOHANG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wait(&amp;status) = waitpid(-1, &amp;status, 0);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55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0EC81C0-A144-487E-8146-64DFFCB8F0CB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56" name="TextShape 5"/>
          <p:cNvSpPr txBox="1"/>
          <p:nvPr/>
        </p:nvSpPr>
        <p:spPr>
          <a:xfrm>
            <a:off x="1280160" y="1371600"/>
            <a:ext cx="19242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У init зомбей нет</a:t>
            </a:r>
            <a:endParaRPr/>
          </a:p>
        </p:txBody>
      </p:sp>
      <p:sp>
        <p:nvSpPr>
          <p:cNvPr id="457" name="TextShape 6"/>
          <p:cNvSpPr txBox="1"/>
          <p:nvPr/>
        </p:nvSpPr>
        <p:spPr>
          <a:xfrm>
            <a:off x="3749040" y="2834640"/>
            <a:ext cx="8726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любой</a:t>
            </a:r>
            <a:endParaRPr/>
          </a:p>
        </p:txBody>
      </p:sp>
      <p:sp>
        <p:nvSpPr>
          <p:cNvPr id="458" name="TextShape 7"/>
          <p:cNvSpPr txBox="1"/>
          <p:nvPr/>
        </p:nvSpPr>
        <p:spPr>
          <a:xfrm>
            <a:off x="3657600" y="3181320"/>
            <a:ext cx="19029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Не блокируемся</a:t>
            </a:r>
            <a:endParaRPr/>
          </a:p>
        </p:txBody>
      </p:sp>
    </p:spTree>
  </p:cSld>
  <p:transition>
    <p:fade/>
  </p:transition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Исполнение процесса</a:t>
            </a:r>
            <a:endParaRPr/>
          </a:p>
        </p:txBody>
      </p:sp>
      <p:sp>
        <p:nvSpPr>
          <p:cNvPr id="460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9658D67-4B64-44B2-8270-3421590842C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61" name="CustomShape 3"/>
          <p:cNvSpPr/>
          <p:nvPr/>
        </p:nvSpPr>
        <p:spPr>
          <a:xfrm>
            <a:off x="987120" y="3192120"/>
            <a:ext cx="1398960" cy="36468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8000"/>
                </a:solidFill>
                <a:latin typeface="HelveticaCyr"/>
              </a:rPr>
              <a:t>Рождение</a:t>
            </a:r>
            <a:endParaRPr/>
          </a:p>
        </p:txBody>
      </p:sp>
    </p:spTree>
  </p:cSld>
  <p:transition>
    <p:fade/>
  </p:transition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Исполнение процесса</a:t>
            </a:r>
            <a:endParaRPr/>
          </a:p>
        </p:txBody>
      </p:sp>
      <p:sp>
        <p:nvSpPr>
          <p:cNvPr id="463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92B765D-B384-4B82-B79F-FDEA37D96E6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64" name="CustomShape 3"/>
          <p:cNvSpPr/>
          <p:nvPr/>
        </p:nvSpPr>
        <p:spPr>
          <a:xfrm>
            <a:off x="987120" y="3192120"/>
            <a:ext cx="1398960" cy="36468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8000"/>
                </a:solidFill>
                <a:latin typeface="HelveticaCyr"/>
              </a:rPr>
              <a:t>Рождение</a:t>
            </a:r>
            <a:endParaRPr/>
          </a:p>
        </p:txBody>
      </p:sp>
      <p:sp>
        <p:nvSpPr>
          <p:cNvPr id="465" name="CustomShape 4"/>
          <p:cNvSpPr/>
          <p:nvPr/>
        </p:nvSpPr>
        <p:spPr>
          <a:xfrm>
            <a:off x="2651400" y="3192120"/>
            <a:ext cx="1546560" cy="3646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HelveticaCyr"/>
              </a:rPr>
              <a:t>Готовность</a:t>
            </a:r>
            <a:endParaRPr/>
          </a:p>
        </p:txBody>
      </p:sp>
      <p:sp>
        <p:nvSpPr>
          <p:cNvPr id="466" name="CustomShape 5"/>
          <p:cNvSpPr/>
          <p:nvPr/>
        </p:nvSpPr>
        <p:spPr>
          <a:xfrm>
            <a:off x="2314800" y="3376800"/>
            <a:ext cx="425160" cy="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Исполнение процесса</a:t>
            </a:r>
            <a:endParaRPr/>
          </a:p>
        </p:txBody>
      </p:sp>
      <p:sp>
        <p:nvSpPr>
          <p:cNvPr id="468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DFF04C15-C74B-46D0-89D2-07702AC467A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69" name="CustomShape 3"/>
          <p:cNvSpPr/>
          <p:nvPr/>
        </p:nvSpPr>
        <p:spPr>
          <a:xfrm>
            <a:off x="987120" y="3192120"/>
            <a:ext cx="1398960" cy="36468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8000"/>
                </a:solidFill>
                <a:latin typeface="HelveticaCyr"/>
              </a:rPr>
              <a:t>Рождение</a:t>
            </a:r>
            <a:endParaRPr/>
          </a:p>
        </p:txBody>
      </p:sp>
      <p:sp>
        <p:nvSpPr>
          <p:cNvPr id="470" name="CustomShape 4"/>
          <p:cNvSpPr/>
          <p:nvPr/>
        </p:nvSpPr>
        <p:spPr>
          <a:xfrm>
            <a:off x="2651400" y="3192120"/>
            <a:ext cx="1546560" cy="3646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HelveticaCyr"/>
              </a:rPr>
              <a:t>Готовность</a:t>
            </a:r>
            <a:endParaRPr/>
          </a:p>
        </p:txBody>
      </p:sp>
      <p:sp>
        <p:nvSpPr>
          <p:cNvPr id="471" name="CustomShape 5"/>
          <p:cNvSpPr/>
          <p:nvPr/>
        </p:nvSpPr>
        <p:spPr>
          <a:xfrm>
            <a:off x="2314800" y="3376800"/>
            <a:ext cx="425160" cy="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72" name="CustomShape 6"/>
          <p:cNvSpPr/>
          <p:nvPr/>
        </p:nvSpPr>
        <p:spPr>
          <a:xfrm>
            <a:off x="4438080" y="3192120"/>
            <a:ext cx="1679400" cy="364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Выполнение</a:t>
            </a:r>
            <a:endParaRPr/>
          </a:p>
        </p:txBody>
      </p:sp>
      <p:sp>
        <p:nvSpPr>
          <p:cNvPr id="473" name="CustomShape 7"/>
          <p:cNvSpPr/>
          <p:nvPr/>
        </p:nvSpPr>
        <p:spPr>
          <a:xfrm>
            <a:off x="4109400" y="3376800"/>
            <a:ext cx="403920" cy="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74" name="CustomShape 8"/>
          <p:cNvSpPr/>
          <p:nvPr/>
        </p:nvSpPr>
        <p:spPr>
          <a:xfrm>
            <a:off x="4436640" y="4192200"/>
            <a:ext cx="1449000" cy="3646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HelveticaCyr"/>
              </a:rPr>
              <a:t>Ожидание</a:t>
            </a:r>
            <a:endParaRPr/>
          </a:p>
        </p:txBody>
      </p:sp>
      <p:sp>
        <p:nvSpPr>
          <p:cNvPr id="475" name="CustomShape 9"/>
          <p:cNvSpPr/>
          <p:nvPr/>
        </p:nvSpPr>
        <p:spPr>
          <a:xfrm flipH="1">
            <a:off x="5161320" y="3561480"/>
            <a:ext cx="115920" cy="630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Исполнение процесса</a:t>
            </a:r>
            <a:endParaRPr/>
          </a:p>
        </p:txBody>
      </p:sp>
      <p:sp>
        <p:nvSpPr>
          <p:cNvPr id="477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4D44CA6-8E17-4692-B17E-FB8D001928E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78" name="CustomShape 3"/>
          <p:cNvSpPr/>
          <p:nvPr/>
        </p:nvSpPr>
        <p:spPr>
          <a:xfrm>
            <a:off x="987120" y="3192120"/>
            <a:ext cx="1398960" cy="36468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8000"/>
                </a:solidFill>
                <a:latin typeface="HelveticaCyr"/>
              </a:rPr>
              <a:t>Рождение</a:t>
            </a:r>
            <a:endParaRPr/>
          </a:p>
        </p:txBody>
      </p:sp>
      <p:sp>
        <p:nvSpPr>
          <p:cNvPr id="479" name="CustomShape 4"/>
          <p:cNvSpPr/>
          <p:nvPr/>
        </p:nvSpPr>
        <p:spPr>
          <a:xfrm>
            <a:off x="2651400" y="3192120"/>
            <a:ext cx="1546560" cy="3646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HelveticaCyr"/>
              </a:rPr>
              <a:t>Готовность</a:t>
            </a:r>
            <a:endParaRPr/>
          </a:p>
        </p:txBody>
      </p:sp>
      <p:sp>
        <p:nvSpPr>
          <p:cNvPr id="480" name="CustomShape 5"/>
          <p:cNvSpPr/>
          <p:nvPr/>
        </p:nvSpPr>
        <p:spPr>
          <a:xfrm>
            <a:off x="2314800" y="3376800"/>
            <a:ext cx="425160" cy="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81" name="CustomShape 6"/>
          <p:cNvSpPr/>
          <p:nvPr/>
        </p:nvSpPr>
        <p:spPr>
          <a:xfrm>
            <a:off x="4438080" y="3192120"/>
            <a:ext cx="1679400" cy="364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Выполнение</a:t>
            </a:r>
            <a:endParaRPr/>
          </a:p>
        </p:txBody>
      </p:sp>
      <p:sp>
        <p:nvSpPr>
          <p:cNvPr id="482" name="CustomShape 7"/>
          <p:cNvSpPr/>
          <p:nvPr/>
        </p:nvSpPr>
        <p:spPr>
          <a:xfrm>
            <a:off x="4109400" y="3376800"/>
            <a:ext cx="403920" cy="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83" name="CustomShape 8"/>
          <p:cNvSpPr/>
          <p:nvPr/>
        </p:nvSpPr>
        <p:spPr>
          <a:xfrm>
            <a:off x="4436640" y="4192200"/>
            <a:ext cx="1449000" cy="3646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HelveticaCyr"/>
              </a:rPr>
              <a:t>Ожидание</a:t>
            </a:r>
            <a:endParaRPr/>
          </a:p>
        </p:txBody>
      </p:sp>
      <p:sp>
        <p:nvSpPr>
          <p:cNvPr id="484" name="CustomShape 9"/>
          <p:cNvSpPr/>
          <p:nvPr/>
        </p:nvSpPr>
        <p:spPr>
          <a:xfrm flipH="1">
            <a:off x="5161320" y="3561480"/>
            <a:ext cx="115920" cy="630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85" name="CustomShape 10"/>
          <p:cNvSpPr/>
          <p:nvPr/>
        </p:nvSpPr>
        <p:spPr>
          <a:xfrm>
            <a:off x="6438600" y="3183840"/>
            <a:ext cx="1063440" cy="36468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8000"/>
                </a:solidFill>
                <a:latin typeface="HelveticaCyr"/>
              </a:rPr>
              <a:t>Смерть</a:t>
            </a:r>
            <a:endParaRPr/>
          </a:p>
        </p:txBody>
      </p:sp>
      <p:sp>
        <p:nvSpPr>
          <p:cNvPr id="486" name="CustomShape 11"/>
          <p:cNvSpPr/>
          <p:nvPr/>
        </p:nvSpPr>
        <p:spPr>
          <a:xfrm flipH="1" flipV="1">
            <a:off x="3425040" y="3561480"/>
            <a:ext cx="1088640" cy="8150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87" name="CustomShape 12"/>
          <p:cNvSpPr/>
          <p:nvPr/>
        </p:nvSpPr>
        <p:spPr>
          <a:xfrm flipV="1">
            <a:off x="6041880" y="3368520"/>
            <a:ext cx="433800" cy="792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Сигналы</a:t>
            </a:r>
            <a:endParaRPr/>
          </a:p>
        </p:txBody>
      </p:sp>
      <p:sp>
        <p:nvSpPr>
          <p:cNvPr id="489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2C6FFCB-DAB1-41B7-8F75-AFBB8889F721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90" name="CustomShape 3"/>
          <p:cNvSpPr/>
          <p:nvPr/>
        </p:nvSpPr>
        <p:spPr>
          <a:xfrm>
            <a:off x="952560" y="2420640"/>
            <a:ext cx="1101600" cy="31078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read(…)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91" name="CustomShape 4"/>
          <p:cNvSpPr/>
          <p:nvPr/>
        </p:nvSpPr>
        <p:spPr>
          <a:xfrm>
            <a:off x="813960" y="2420640"/>
            <a:ext cx="360" cy="31388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92" name="TextShape 5"/>
          <p:cNvSpPr txBox="1"/>
          <p:nvPr/>
        </p:nvSpPr>
        <p:spPr>
          <a:xfrm>
            <a:off x="2739240" y="548640"/>
            <a:ext cx="485028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Способ взаимодействия между процессами</a:t>
            </a:r>
            <a:r>
              <a:rPr lang="en-US">
                <a:latin typeface="Arial"/>
              </a:rPr>
              <a:t>
</a:t>
            </a:r>
            <a:r>
              <a:rPr lang="en-US">
                <a:latin typeface="Arial"/>
              </a:rPr>
              <a:t>4 байта данных</a:t>
            </a:r>
            <a:endParaRPr/>
          </a:p>
        </p:txBody>
      </p:sp>
      <p:sp>
        <p:nvSpPr>
          <p:cNvPr id="493" name="TextShape 6"/>
          <p:cNvSpPr txBox="1"/>
          <p:nvPr/>
        </p:nvSpPr>
        <p:spPr>
          <a:xfrm>
            <a:off x="2743200" y="2011680"/>
            <a:ext cx="55512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Обычно прилетает сигнал и прерывает программу</a:t>
            </a:r>
            <a:endParaRPr/>
          </a:p>
        </p:txBody>
      </p:sp>
    </p:spTree>
  </p:cSld>
  <p:transition>
    <p:fade/>
  </p:transition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Сигналы</a:t>
            </a:r>
            <a:endParaRPr/>
          </a:p>
        </p:txBody>
      </p:sp>
      <p:sp>
        <p:nvSpPr>
          <p:cNvPr id="495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6A62EFD-C6EF-4CE9-971C-FBBC6ABE95A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496" name="CustomShape 3"/>
          <p:cNvSpPr/>
          <p:nvPr/>
        </p:nvSpPr>
        <p:spPr>
          <a:xfrm>
            <a:off x="952560" y="2420640"/>
            <a:ext cx="1101600" cy="31078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read(…)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97" name="CustomShape 4"/>
          <p:cNvSpPr/>
          <p:nvPr/>
        </p:nvSpPr>
        <p:spPr>
          <a:xfrm>
            <a:off x="813960" y="2420640"/>
            <a:ext cx="360" cy="31388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98" name="CustomShape 5"/>
          <p:cNvSpPr/>
          <p:nvPr/>
        </p:nvSpPr>
        <p:spPr>
          <a:xfrm flipH="1">
            <a:off x="987120" y="3321720"/>
            <a:ext cx="3397320" cy="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499" name="CustomShape 6"/>
          <p:cNvSpPr/>
          <p:nvPr/>
        </p:nvSpPr>
        <p:spPr>
          <a:xfrm>
            <a:off x="4547520" y="3137040"/>
            <a:ext cx="10238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SIGNAL</a:t>
            </a:r>
            <a:endParaRPr/>
          </a:p>
        </p:txBody>
      </p:sp>
    </p:spTree>
  </p:cSld>
  <p:transition>
    <p:fade/>
  </p:transition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Сигналы</a:t>
            </a:r>
            <a:endParaRPr/>
          </a:p>
        </p:txBody>
      </p:sp>
      <p:sp>
        <p:nvSpPr>
          <p:cNvPr id="501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F7EF7E0-06B2-4178-BC87-51A0A47D1B0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502" name="CustomShape 3"/>
          <p:cNvSpPr/>
          <p:nvPr/>
        </p:nvSpPr>
        <p:spPr>
          <a:xfrm>
            <a:off x="952560" y="2420640"/>
            <a:ext cx="1101600" cy="31078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read(…)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03" name="CustomShape 4"/>
          <p:cNvSpPr/>
          <p:nvPr/>
        </p:nvSpPr>
        <p:spPr>
          <a:xfrm>
            <a:off x="813960" y="2420640"/>
            <a:ext cx="360" cy="31388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04" name="CustomShape 5"/>
          <p:cNvSpPr/>
          <p:nvPr/>
        </p:nvSpPr>
        <p:spPr>
          <a:xfrm flipH="1">
            <a:off x="987120" y="3321720"/>
            <a:ext cx="3397320" cy="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505" name="CustomShape 6"/>
          <p:cNvSpPr/>
          <p:nvPr/>
        </p:nvSpPr>
        <p:spPr>
          <a:xfrm>
            <a:off x="4547520" y="3137040"/>
            <a:ext cx="10238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SIGNAL</a:t>
            </a:r>
            <a:endParaRPr/>
          </a:p>
        </p:txBody>
      </p:sp>
      <p:sp>
        <p:nvSpPr>
          <p:cNvPr id="506" name="CustomShape 7"/>
          <p:cNvSpPr/>
          <p:nvPr/>
        </p:nvSpPr>
        <p:spPr>
          <a:xfrm>
            <a:off x="3064680" y="4298400"/>
            <a:ext cx="3070800" cy="577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HelveticaCyr"/>
              </a:rPr>
              <a:t>errno = EINTR</a:t>
            </a:r>
            <a:endParaRPr/>
          </a:p>
        </p:txBody>
      </p:sp>
      <p:sp>
        <p:nvSpPr>
          <p:cNvPr id="507" name="TextShape 8"/>
          <p:cNvSpPr txBox="1"/>
          <p:nvPr/>
        </p:nvSpPr>
        <p:spPr>
          <a:xfrm>
            <a:off x="3291840" y="2286000"/>
            <a:ext cx="51336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Поэтому все сокеты – неблокирующие делаем</a:t>
            </a:r>
            <a:endParaRPr/>
          </a:p>
        </p:txBody>
      </p:sp>
    </p:spTree>
  </p:cSld>
  <p:transition>
    <p:fade/>
  </p:transition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Сигналы</a:t>
            </a:r>
            <a:endParaRPr/>
          </a:p>
        </p:txBody>
      </p:sp>
      <p:sp>
        <p:nvSpPr>
          <p:cNvPr id="509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Основые типы сигналов.</a:t>
            </a:r>
            <a:endParaRPr/>
          </a:p>
        </p:txBody>
      </p:sp>
      <p:sp>
        <p:nvSpPr>
          <p:cNvPr id="510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kill –l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SIGABRT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SIGALRM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SIGCHLD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SIGINT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SIGTERM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SIGKILL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SIGUSR1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SIGUSR2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SIGHUP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SIGRTMIN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SIGRTMAX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511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5828F99-B36A-4755-8AE0-0390B77C1CBD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512" name="TextShape 5"/>
          <p:cNvSpPr txBox="1"/>
          <p:nvPr/>
        </p:nvSpPr>
        <p:spPr>
          <a:xfrm>
            <a:off x="2560320" y="2488320"/>
            <a:ext cx="5333400" cy="34178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Все сигналы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Если вызвали abort</a:t>
            </a:r>
            <a:endParaRPr/>
          </a:p>
          <a:p>
            <a:r>
              <a:rPr lang="en-US">
                <a:latin typeface="Arial"/>
              </a:rPr>
              <a:t>Если сработал будильник</a:t>
            </a:r>
            <a:endParaRPr/>
          </a:p>
          <a:p>
            <a:r>
              <a:rPr lang="en-US">
                <a:latin typeface="Arial"/>
              </a:rPr>
              <a:t>Когда умирает потомок</a:t>
            </a:r>
            <a:endParaRPr/>
          </a:p>
          <a:p>
            <a:r>
              <a:rPr lang="en-US">
                <a:latin typeface="Arial"/>
              </a:rPr>
              <a:t>Контрал С</a:t>
            </a:r>
            <a:endParaRPr/>
          </a:p>
          <a:p>
            <a:r>
              <a:rPr lang="en-US">
                <a:latin typeface="Arial"/>
              </a:rPr>
              <a:t>Любое штатное завершение</a:t>
            </a:r>
            <a:endParaRPr/>
          </a:p>
          <a:p>
            <a:r>
              <a:rPr lang="en-US">
                <a:latin typeface="Arial"/>
              </a:rPr>
              <a:t>Убивает жестко процесс</a:t>
            </a:r>
            <a:endParaRPr/>
          </a:p>
          <a:p>
            <a:r>
              <a:rPr lang="en-US">
                <a:latin typeface="Arial"/>
              </a:rPr>
              <a:t>Поумолчанию убивают процесс от пользователя</a:t>
            </a:r>
            <a:endParaRPr/>
          </a:p>
          <a:p>
            <a:r>
              <a:rPr lang="en-US">
                <a:latin typeface="Arial"/>
              </a:rPr>
              <a:t>Тоже самое</a:t>
            </a:r>
            <a:endParaRPr/>
          </a:p>
          <a:p>
            <a:r>
              <a:rPr lang="en-US">
                <a:latin typeface="Arial"/>
              </a:rPr>
              <a:t>Заново надо применить изменения</a:t>
            </a:r>
            <a:endParaRPr/>
          </a:p>
          <a:p>
            <a:r>
              <a:rPr lang="en-US">
                <a:latin typeface="Arial"/>
              </a:rPr>
              <a:t>Не будут склеиваться</a:t>
            </a:r>
            <a:endParaRPr/>
          </a:p>
          <a:p>
            <a:r>
              <a:rPr lang="en-US">
                <a:latin typeface="Arial"/>
              </a:rPr>
              <a:t>Начало и конец сигналов в реальном времени</a:t>
            </a:r>
            <a:endParaRPr/>
          </a:p>
        </p:txBody>
      </p:sp>
    </p:spTree>
  </p:cSld>
  <p:transition>
    <p:fade/>
  </p:transition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Сигналы</a:t>
            </a:r>
            <a:endParaRPr/>
          </a:p>
        </p:txBody>
      </p:sp>
      <p:sp>
        <p:nvSpPr>
          <p:cNvPr id="514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ANSI C.</a:t>
            </a:r>
            <a:endParaRPr/>
          </a:p>
        </p:txBody>
      </p:sp>
      <p:sp>
        <p:nvSpPr>
          <p:cNvPr id="515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handler(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signum)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...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ANSI C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signal(SIGUSR1, handler);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signal(SIGUSR2, SIG_IGN);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signal(SIGTERM, SIG_DFL);</a:t>
            </a:r>
            <a:endParaRPr/>
          </a:p>
        </p:txBody>
      </p:sp>
      <p:sp>
        <p:nvSpPr>
          <p:cNvPr id="516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80977A7-FD15-4C83-AA16-1411F83408A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517" name="TextShape 5"/>
          <p:cNvSpPr txBox="1"/>
          <p:nvPr/>
        </p:nvSpPr>
        <p:spPr>
          <a:xfrm>
            <a:off x="4297680" y="2743200"/>
            <a:ext cx="33840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Handler – обработчик</a:t>
            </a:r>
            <a:endParaRPr/>
          </a:p>
          <a:p>
            <a:r>
              <a:rPr lang="en-US">
                <a:latin typeface="Arial"/>
              </a:rPr>
              <a:t>На несколько сигналов можно</a:t>
            </a:r>
            <a:endParaRPr/>
          </a:p>
        </p:txBody>
      </p:sp>
      <p:sp>
        <p:nvSpPr>
          <p:cNvPr id="518" name="TextShape 6"/>
          <p:cNvSpPr txBox="1"/>
          <p:nvPr/>
        </p:nvSpPr>
        <p:spPr>
          <a:xfrm>
            <a:off x="4052880" y="4297680"/>
            <a:ext cx="16164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игнорировать</a:t>
            </a:r>
            <a:endParaRPr/>
          </a:p>
        </p:txBody>
      </p:sp>
      <p:sp>
        <p:nvSpPr>
          <p:cNvPr id="519" name="TextShape 7"/>
          <p:cNvSpPr txBox="1"/>
          <p:nvPr/>
        </p:nvSpPr>
        <p:spPr>
          <a:xfrm>
            <a:off x="4389120" y="4644000"/>
            <a:ext cx="1724400" cy="457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По умолчанию</a:t>
            </a:r>
            <a:endParaRPr/>
          </a:p>
        </p:txBody>
      </p:sp>
      <p:sp>
        <p:nvSpPr>
          <p:cNvPr id="520" name="TextShape 8"/>
          <p:cNvSpPr txBox="1"/>
          <p:nvPr/>
        </p:nvSpPr>
        <p:spPr>
          <a:xfrm>
            <a:off x="2926080" y="1573920"/>
            <a:ext cx="22273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Так делать не надо</a:t>
            </a:r>
            <a:endParaRPr/>
          </a:p>
        </p:txBody>
      </p:sp>
    </p:spTree>
  </p:cSld>
  <p:transition>
    <p:fade/>
  </p:transition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Создание процессов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pid_t </a:t>
            </a:r>
            <a:r>
              <a:rPr b="1" lang="ru-RU" sz="2400">
                <a:solidFill>
                  <a:srgbClr val="000000"/>
                </a:solidFill>
                <a:latin typeface="HelveticaNeueCyr"/>
              </a:rPr>
              <a:t>fork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();</a:t>
            </a:r>
            <a:endParaRPr/>
          </a:p>
          <a:p>
            <a:pPr>
              <a:lnSpc>
                <a:spcPct val="90000"/>
              </a:lnSpc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pid_t </a:t>
            </a:r>
            <a:r>
              <a:rPr b="1" lang="ru-RU" sz="2400">
                <a:solidFill>
                  <a:srgbClr val="000000"/>
                </a:solidFill>
                <a:latin typeface="HelveticaNeueCyr"/>
              </a:rPr>
              <a:t>vfork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();</a:t>
            </a:r>
            <a:endParaRPr/>
          </a:p>
          <a:p>
            <a:pPr>
              <a:lnSpc>
                <a:spcPct val="90000"/>
              </a:lnSpc>
            </a:pPr>
            <a:r>
              <a:rPr lang="ru-RU" sz="2400">
                <a:solidFill>
                  <a:srgbClr val="000000"/>
                </a:solidFill>
                <a:latin typeface="HelveticaNeueCyr"/>
              </a:rPr>
              <a:t>pid_t </a:t>
            </a:r>
            <a:r>
              <a:rPr b="1" lang="ru-RU" sz="2400">
                <a:solidFill>
                  <a:srgbClr val="000000"/>
                </a:solidFill>
                <a:latin typeface="HelveticaNeueCyr"/>
              </a:rPr>
              <a:t>forkpty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(</a:t>
            </a:r>
            <a:r>
              <a:rPr b="1" lang="ru-RU" sz="2400">
                <a:solidFill>
                  <a:srgbClr val="000000"/>
                </a:solidFill>
                <a:latin typeface="HelveticaNeueCyr"/>
              </a:rPr>
              <a:t>int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 *amaster,</a:t>
            </a:r>
            <a:endParaRPr/>
          </a:p>
          <a:p>
            <a:pPr>
              <a:lnSpc>
                <a:spcPct val="90000"/>
              </a:lnSpc>
            </a:pPr>
            <a:r>
              <a:rPr b="1" lang="ru-RU" sz="2400">
                <a:solidFill>
                  <a:srgbClr val="000000"/>
                </a:solidFill>
                <a:latin typeface="HelveticaNeueCyr"/>
              </a:rPr>
              <a:t>    </a:t>
            </a:r>
            <a:r>
              <a:rPr b="1" lang="ru-RU" sz="2400">
                <a:solidFill>
                  <a:srgbClr val="000000"/>
                </a:solidFill>
                <a:latin typeface="HelveticaNeueCyr"/>
              </a:rPr>
              <a:t>char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 *name,</a:t>
            </a:r>
            <a:endParaRPr/>
          </a:p>
          <a:p>
            <a:pPr>
              <a:lnSpc>
                <a:spcPct val="90000"/>
              </a:lnSpc>
            </a:pPr>
            <a:r>
              <a:rPr b="1" lang="ru-RU" sz="2400">
                <a:solidFill>
                  <a:srgbClr val="000000"/>
                </a:solidFill>
                <a:latin typeface="HelveticaNeueCyr"/>
              </a:rPr>
              <a:t>    </a:t>
            </a:r>
            <a:r>
              <a:rPr b="1" lang="ru-RU" sz="2400">
                <a:solidFill>
                  <a:srgbClr val="000000"/>
                </a:solidFill>
                <a:latin typeface="HelveticaNeueCyr"/>
              </a:rPr>
              <a:t>const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b="1" lang="ru-RU" sz="2400">
                <a:solidFill>
                  <a:srgbClr val="000000"/>
                </a:solidFill>
                <a:latin typeface="HelveticaNeueCyr"/>
              </a:rPr>
              <a:t>struct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 termios *termp,</a:t>
            </a:r>
            <a:endParaRPr/>
          </a:p>
          <a:p>
            <a:pPr>
              <a:lnSpc>
                <a:spcPct val="90000"/>
              </a:lnSpc>
            </a:pPr>
            <a:r>
              <a:rPr b="1" lang="ru-RU" sz="2400">
                <a:solidFill>
                  <a:srgbClr val="000000"/>
                </a:solidFill>
                <a:latin typeface="HelveticaNeueCyr"/>
              </a:rPr>
              <a:t>    </a:t>
            </a:r>
            <a:r>
              <a:rPr b="1" lang="ru-RU" sz="2400">
                <a:solidFill>
                  <a:srgbClr val="000000"/>
                </a:solidFill>
                <a:latin typeface="HelveticaNeueCyr"/>
              </a:rPr>
              <a:t>const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r>
              <a:rPr b="1" lang="ru-RU" sz="2400">
                <a:solidFill>
                  <a:srgbClr val="000000"/>
                </a:solidFill>
                <a:latin typeface="HelveticaNeueCyr"/>
              </a:rPr>
              <a:t>struct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 winsize *winp);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97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2D9812F-1C55-40F9-AB89-5C2D8E474D44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198" name="TextShape 4"/>
          <p:cNvSpPr txBox="1"/>
          <p:nvPr/>
        </p:nvSpPr>
        <p:spPr>
          <a:xfrm>
            <a:off x="5486400" y="2560320"/>
            <a:ext cx="27424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Как system  т е fork exec</a:t>
            </a:r>
            <a:endParaRPr/>
          </a:p>
        </p:txBody>
      </p:sp>
    </p:spTree>
  </p:cSld>
  <p:transition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Сигналы</a:t>
            </a:r>
            <a:endParaRPr/>
          </a:p>
        </p:txBody>
      </p:sp>
      <p:sp>
        <p:nvSpPr>
          <p:cNvPr id="522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POSIX.</a:t>
            </a:r>
            <a:endParaRPr/>
          </a:p>
        </p:txBody>
      </p:sp>
      <p:sp>
        <p:nvSpPr>
          <p:cNvPr id="523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POSIX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sigaction {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(*sa_handler)(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(*sa_sigaction)(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, siginfo_t *,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sigset_t sa_mask;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sa_flags;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(*sa_restorer)(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524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459B6536-ACFE-416C-9B96-B81771FD75B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525" name="TextShape 5"/>
          <p:cNvSpPr txBox="1"/>
          <p:nvPr/>
        </p:nvSpPr>
        <p:spPr>
          <a:xfrm>
            <a:off x="3566160" y="1737360"/>
            <a:ext cx="1819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так делатьнадо</a:t>
            </a:r>
            <a:endParaRPr/>
          </a:p>
        </p:txBody>
      </p:sp>
      <p:sp>
        <p:nvSpPr>
          <p:cNvPr id="526" name="TextShape 6"/>
          <p:cNvSpPr txBox="1"/>
          <p:nvPr/>
        </p:nvSpPr>
        <p:spPr>
          <a:xfrm>
            <a:off x="3749040" y="3383280"/>
            <a:ext cx="4988880" cy="529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Маска – сигналы которые мы готовы принять</a:t>
            </a:r>
            <a:endParaRPr/>
          </a:p>
        </p:txBody>
      </p:sp>
    </p:spTree>
  </p:cSld>
  <p:transition>
    <p:fade/>
  </p:transition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Сигналы</a:t>
            </a:r>
            <a:endParaRPr/>
          </a:p>
        </p:txBody>
      </p:sp>
      <p:sp>
        <p:nvSpPr>
          <p:cNvPr id="528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POSIX.</a:t>
            </a:r>
            <a:endParaRPr/>
          </a:p>
        </p:txBody>
      </p:sp>
      <p:sp>
        <p:nvSpPr>
          <p:cNvPr id="529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POSIX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sigaction {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(*sa_handler)(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(*sa_sigaction)(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, siginfo_t *,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sigset_t sa_mask;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sa_flags;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(*sa_restorer)(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530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6E9C936A-3549-4399-B2F0-B3C41299C17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Сигналы</a:t>
            </a:r>
            <a:endParaRPr/>
          </a:p>
        </p:txBody>
      </p:sp>
      <p:sp>
        <p:nvSpPr>
          <p:cNvPr id="532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POSIX.</a:t>
            </a:r>
            <a:endParaRPr/>
          </a:p>
        </p:txBody>
      </p:sp>
      <p:sp>
        <p:nvSpPr>
          <p:cNvPr id="533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POSIX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sigaction {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(*sa_handler)(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(*sa_sigaction)(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, siginfo_t *,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sigset_t sa_mask;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sa_flags;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(*sa_restorer)(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sigemptyset(sigset_t *set);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sigfillset(sigset_t *set);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sigaddset(sigset_t *set,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signum);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sigdelset(sigset_t *set,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signum);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sigismember(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sigset_t *set,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signum);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34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0B82A79-5993-4869-9E1D-8AC50FC2F76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535" name="TextShape 5"/>
          <p:cNvSpPr txBox="1"/>
          <p:nvPr/>
        </p:nvSpPr>
        <p:spPr>
          <a:xfrm>
            <a:off x="5669280" y="4480560"/>
            <a:ext cx="20642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Похоже на селект</a:t>
            </a:r>
            <a:endParaRPr/>
          </a:p>
        </p:txBody>
      </p:sp>
    </p:spTree>
  </p:cSld>
  <p:transition>
    <p:fade/>
  </p:transition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Сигналы</a:t>
            </a:r>
            <a:endParaRPr/>
          </a:p>
        </p:txBody>
      </p:sp>
      <p:sp>
        <p:nvSpPr>
          <p:cNvPr id="537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POSIX.</a:t>
            </a:r>
            <a:endParaRPr/>
          </a:p>
        </p:txBody>
      </p:sp>
      <p:sp>
        <p:nvSpPr>
          <p:cNvPr id="538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POSIX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sigaction {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(*sa_handler)(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(*sa_sigaction)(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, siginfo_t *,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sigset_t sa_mask;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sa_flags;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SA_NODEFER, SA_RESETHAND, SA_SIGINFO, SA_RESTART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(*sa_restorer)(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sigemptyset(sigset_t *set);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sigfillset(sigset_t *set);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sigaddset(sigset_t *set,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signum);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sigdelset(sigset_t *set,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signum);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sigismember(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sigset_t *set,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signum);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39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2E6DD0E-7E96-4FB5-BE24-311F85157A5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540" name="TextShape 5"/>
          <p:cNvSpPr txBox="1"/>
          <p:nvPr/>
        </p:nvSpPr>
        <p:spPr>
          <a:xfrm>
            <a:off x="4572000" y="5212080"/>
            <a:ext cx="18374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На все сигналы</a:t>
            </a:r>
            <a:endParaRPr/>
          </a:p>
        </p:txBody>
      </p:sp>
      <p:sp>
        <p:nvSpPr>
          <p:cNvPr id="541" name="TextShape 6"/>
          <p:cNvSpPr txBox="1"/>
          <p:nvPr/>
        </p:nvSpPr>
        <p:spPr>
          <a:xfrm>
            <a:off x="6675120" y="3474720"/>
            <a:ext cx="15904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информацию</a:t>
            </a:r>
            <a:endParaRPr/>
          </a:p>
        </p:txBody>
      </p:sp>
      <p:sp>
        <p:nvSpPr>
          <p:cNvPr id="542" name="TextShape 7"/>
          <p:cNvSpPr txBox="1"/>
          <p:nvPr/>
        </p:nvSpPr>
        <p:spPr>
          <a:xfrm>
            <a:off x="2560320" y="4023360"/>
            <a:ext cx="46202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Системный вызов продолжит исполнение</a:t>
            </a:r>
            <a:endParaRPr/>
          </a:p>
        </p:txBody>
      </p:sp>
      <p:sp>
        <p:nvSpPr>
          <p:cNvPr id="543" name="TextShape 8"/>
          <p:cNvSpPr txBox="1"/>
          <p:nvPr/>
        </p:nvSpPr>
        <p:spPr>
          <a:xfrm>
            <a:off x="3161520" y="3383280"/>
            <a:ext cx="53424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В момент обработки блокируем прием такого же</a:t>
            </a:r>
            <a:endParaRPr/>
          </a:p>
        </p:txBody>
      </p:sp>
      <p:sp>
        <p:nvSpPr>
          <p:cNvPr id="544" name="TextShape 9"/>
          <p:cNvSpPr txBox="1"/>
          <p:nvPr/>
        </p:nvSpPr>
        <p:spPr>
          <a:xfrm>
            <a:off x="3383280" y="1737360"/>
            <a:ext cx="45759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SE_RESETHAND – тчобы сработал 1 раз</a:t>
            </a:r>
            <a:endParaRPr/>
          </a:p>
          <a:p>
            <a:r>
              <a:rPr lang="en-US">
                <a:latin typeface="Arial"/>
              </a:rPr>
              <a:t>И поставил на дефаултный</a:t>
            </a:r>
            <a:endParaRPr/>
          </a:p>
        </p:txBody>
      </p:sp>
    </p:spTree>
  </p:cSld>
  <p:transition>
    <p:fade/>
  </p:transition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Сигналы</a:t>
            </a:r>
            <a:endParaRPr/>
          </a:p>
        </p:txBody>
      </p:sp>
      <p:sp>
        <p:nvSpPr>
          <p:cNvPr id="546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POSIX.</a:t>
            </a:r>
            <a:endParaRPr/>
          </a:p>
        </p:txBody>
      </p:sp>
      <p:sp>
        <p:nvSpPr>
          <p:cNvPr id="547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POSIX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struct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sigaction {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(*sa_handler)(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(*sa_sigaction)(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, siginfo_t *,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sigset_t sa_mask;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sa_flags;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SA_NODEFER, SA_RESETHAND, SA_SIGINFO, SA_RESTART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(*sa_restorer)(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sigemptyset(sigset_t *set);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sigfillset(sigset_t *set);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sigaddset(sigset_t *set,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signum);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sigdelset(sigset_t *set,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signum);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sigismember(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sigset_t *set,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signum);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ff0000"/>
                </a:solidFill>
                <a:latin typeface="PT Mono"/>
                <a:ea typeface="PT Mono"/>
              </a:rPr>
              <a:t> sigaction(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ff0000"/>
                </a:solidFill>
                <a:latin typeface="PT Mono"/>
                <a:ea typeface="PT Mono"/>
              </a:rPr>
              <a:t> signum, 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const</a:t>
            </a:r>
            <a:r>
              <a:rPr lang="ru-RU" sz="1400">
                <a:solidFill>
                  <a:srgbClr val="ff0000"/>
                </a:solidFill>
                <a:latin typeface="PT Mono"/>
                <a:ea typeface="PT Mono"/>
              </a:rPr>
              <a:t> 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struct</a:t>
            </a:r>
            <a:r>
              <a:rPr lang="ru-RU" sz="1400">
                <a:solidFill>
                  <a:srgbClr val="ff0000"/>
                </a:solidFill>
                <a:latin typeface="PT Mono"/>
                <a:ea typeface="PT Mono"/>
              </a:rPr>
              <a:t> sigaction *act, </a:t>
            </a:r>
            <a:r>
              <a:rPr b="1" lang="ru-RU" sz="1400">
                <a:solidFill>
                  <a:srgbClr val="ff0000"/>
                </a:solidFill>
                <a:latin typeface="PT Mono"/>
                <a:ea typeface="PT Mono"/>
              </a:rPr>
              <a:t>struct</a:t>
            </a:r>
            <a:r>
              <a:rPr lang="ru-RU" sz="1400">
                <a:solidFill>
                  <a:srgbClr val="ff0000"/>
                </a:solidFill>
                <a:latin typeface="PT Mono"/>
                <a:ea typeface="PT Mono"/>
              </a:rPr>
              <a:t> sigaction *oldact);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48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2BA1E21E-3144-41F1-A608-62924B237B4B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Сигналы</a:t>
            </a:r>
            <a:endParaRPr/>
          </a:p>
        </p:txBody>
      </p:sp>
      <p:sp>
        <p:nvSpPr>
          <p:cNvPr id="550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siginfo_t.</a:t>
            </a:r>
            <a:endParaRPr/>
          </a:p>
        </p:txBody>
      </p:sp>
      <p:sp>
        <p:nvSpPr>
          <p:cNvPr id="551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sigval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int sival_int;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void *sival_ptr;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};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typedef struct {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si_signo;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si_code; </a:t>
            </a:r>
            <a:r>
              <a:rPr lang="ru-RU" sz="1400">
                <a:solidFill>
                  <a:srgbClr val="00a4e0"/>
                </a:solidFill>
                <a:latin typeface="PT Mono"/>
                <a:ea typeface="PT Mono"/>
              </a:rPr>
              <a:t>/* SI_USER, SI_KERNEL, SI_QUEUE, SI_TIMER */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sigval si_value;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si_errno;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pid_t si_pid;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uid_t si_uid;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*si_addr;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si_status;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si_band;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 siginfo_t; </a:t>
            </a:r>
            <a:endParaRPr/>
          </a:p>
        </p:txBody>
      </p:sp>
      <p:sp>
        <p:nvSpPr>
          <p:cNvPr id="552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E56EBF6-0351-4C1A-ADAC-6BB2928C803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553" name="TextShape 5"/>
          <p:cNvSpPr txBox="1"/>
          <p:nvPr/>
        </p:nvSpPr>
        <p:spPr>
          <a:xfrm>
            <a:off x="4114800" y="2194560"/>
            <a:ext cx="2526120" cy="11142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Что можно передать</a:t>
            </a:r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И что можно получать</a:t>
            </a:r>
            <a:endParaRPr/>
          </a:p>
        </p:txBody>
      </p:sp>
    </p:spTree>
  </p:cSld>
  <p:transition>
    <p:fade/>
  </p:transition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Сигналы</a:t>
            </a:r>
            <a:endParaRPr/>
          </a:p>
        </p:txBody>
      </p:sp>
      <p:sp>
        <p:nvSpPr>
          <p:cNvPr id="555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Отправка и ожидание сигнала.</a:t>
            </a:r>
            <a:endParaRPr/>
          </a:p>
        </p:txBody>
      </p:sp>
      <p:sp>
        <p:nvSpPr>
          <p:cNvPr id="556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kill(pid_t pid,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signum);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sigqueue(pid_t pid,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union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sigval value);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raise(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signum);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Синхронно.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abort();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SIGABRT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alarm(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unsigned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secs);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SIGALRM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pause();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sigwait(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sigset_t *set,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*signum);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57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7298BC6-3E6B-468C-80D6-F37FC464794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558" name="TextShape 5"/>
          <p:cNvSpPr txBox="1"/>
          <p:nvPr/>
        </p:nvSpPr>
        <p:spPr>
          <a:xfrm>
            <a:off x="4937760" y="2409480"/>
            <a:ext cx="2072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Посылаем сигнал</a:t>
            </a:r>
            <a:endParaRPr/>
          </a:p>
        </p:txBody>
      </p:sp>
      <p:sp>
        <p:nvSpPr>
          <p:cNvPr id="559" name="TextShape 6"/>
          <p:cNvSpPr txBox="1"/>
          <p:nvPr/>
        </p:nvSpPr>
        <p:spPr>
          <a:xfrm>
            <a:off x="7680960" y="2743200"/>
            <a:ext cx="28796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Realtime сигнал поылаем</a:t>
            </a:r>
            <a:endParaRPr/>
          </a:p>
        </p:txBody>
      </p:sp>
      <p:sp>
        <p:nvSpPr>
          <p:cNvPr id="560" name="TextShape 7"/>
          <p:cNvSpPr txBox="1"/>
          <p:nvPr/>
        </p:nvSpPr>
        <p:spPr>
          <a:xfrm>
            <a:off x="1157400" y="2926080"/>
            <a:ext cx="34999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Самому себе посылаем сигнал</a:t>
            </a:r>
            <a:endParaRPr/>
          </a:p>
        </p:txBody>
      </p:sp>
      <p:sp>
        <p:nvSpPr>
          <p:cNvPr id="561" name="TextShape 8"/>
          <p:cNvSpPr txBox="1"/>
          <p:nvPr/>
        </p:nvSpPr>
        <p:spPr>
          <a:xfrm>
            <a:off x="5212080" y="3200400"/>
            <a:ext cx="2034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==kill(getpid(), -1);</a:t>
            </a:r>
            <a:endParaRPr/>
          </a:p>
        </p:txBody>
      </p:sp>
      <p:sp>
        <p:nvSpPr>
          <p:cNvPr id="562" name="TextShape 9"/>
          <p:cNvSpPr txBox="1"/>
          <p:nvPr/>
        </p:nvSpPr>
        <p:spPr>
          <a:xfrm>
            <a:off x="6035040" y="3749040"/>
            <a:ext cx="32194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Отправим сигнал через secs</a:t>
            </a:r>
            <a:endParaRPr/>
          </a:p>
        </p:txBody>
      </p:sp>
      <p:sp>
        <p:nvSpPr>
          <p:cNvPr id="563" name="TextShape 10"/>
          <p:cNvSpPr txBox="1"/>
          <p:nvPr/>
        </p:nvSpPr>
        <p:spPr>
          <a:xfrm>
            <a:off x="4023360" y="3474720"/>
            <a:ext cx="34117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Отправляем себе прерывание</a:t>
            </a:r>
            <a:endParaRPr/>
          </a:p>
        </p:txBody>
      </p:sp>
      <p:sp>
        <p:nvSpPr>
          <p:cNvPr id="564" name="TextShape 11"/>
          <p:cNvSpPr txBox="1"/>
          <p:nvPr/>
        </p:nvSpPr>
        <p:spPr>
          <a:xfrm>
            <a:off x="2675160" y="4206240"/>
            <a:ext cx="53042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Засыпать на бесконечное время и ждет сигнала</a:t>
            </a:r>
            <a:endParaRPr/>
          </a:p>
        </p:txBody>
      </p:sp>
      <p:sp>
        <p:nvSpPr>
          <p:cNvPr id="565" name="TextShape 12"/>
          <p:cNvSpPr txBox="1"/>
          <p:nvPr/>
        </p:nvSpPr>
        <p:spPr>
          <a:xfrm>
            <a:off x="1920240" y="4937760"/>
            <a:ext cx="31021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Ждать конкретного сигнала</a:t>
            </a:r>
            <a:endParaRPr/>
          </a:p>
        </p:txBody>
      </p:sp>
    </p:spTree>
  </p:cSld>
  <p:transition>
    <p:fade/>
  </p:transition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Сигналы</a:t>
            </a:r>
            <a:endParaRPr/>
          </a:p>
        </p:txBody>
      </p:sp>
      <p:sp>
        <p:nvSpPr>
          <p:cNvPr id="567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Безопасность.</a:t>
            </a:r>
            <a:endParaRPr/>
          </a:p>
        </p:txBody>
      </p:sp>
      <p:sp>
        <p:nvSpPr>
          <p:cNvPr id="568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volatile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sig_atomic_t GlobalVariable;</a:t>
            </a:r>
            <a:endParaRPr/>
          </a:p>
        </p:txBody>
      </p:sp>
      <p:sp>
        <p:nvSpPr>
          <p:cNvPr id="569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BFCBC4B-86A1-4F85-8803-32F16DE70B0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570" name="TextShape 5"/>
          <p:cNvSpPr txBox="1"/>
          <p:nvPr/>
        </p:nvSpPr>
        <p:spPr>
          <a:xfrm>
            <a:off x="3566160" y="1645920"/>
            <a:ext cx="397692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Можем во время принятия сигнала </a:t>
            </a:r>
            <a:endParaRPr/>
          </a:p>
          <a:p>
            <a:r>
              <a:rPr lang="en-US">
                <a:latin typeface="Arial"/>
              </a:rPr>
              <a:t>Порушить данные</a:t>
            </a:r>
            <a:endParaRPr/>
          </a:p>
        </p:txBody>
      </p:sp>
      <p:sp>
        <p:nvSpPr>
          <p:cNvPr id="571" name="TextShape 6"/>
          <p:cNvSpPr txBox="1"/>
          <p:nvPr/>
        </p:nvSpPr>
        <p:spPr>
          <a:xfrm>
            <a:off x="5577840" y="2409480"/>
            <a:ext cx="2670840" cy="858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Тип к которому можно </a:t>
            </a:r>
            <a:endParaRPr/>
          </a:p>
          <a:p>
            <a:r>
              <a:rPr lang="en-US">
                <a:latin typeface="Arial"/>
              </a:rPr>
              <a:t>Обращаться безопасно</a:t>
            </a:r>
            <a:endParaRPr/>
          </a:p>
          <a:p>
            <a:r>
              <a:rPr lang="en-US">
                <a:latin typeface="Arial"/>
              </a:rPr>
              <a:t>(int)</a:t>
            </a:r>
            <a:endParaRPr/>
          </a:p>
        </p:txBody>
      </p:sp>
    </p:spTree>
  </p:cSld>
  <p:transition>
    <p:fade/>
  </p:transition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Блокировка</a:t>
            </a:r>
            <a:endParaRPr/>
          </a:p>
        </p:txBody>
      </p:sp>
      <p:sp>
        <p:nvSpPr>
          <p:cNvPr id="573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85F8251-8C82-45B7-813B-CF1BCA512E6D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574" name="CustomShape 3"/>
          <p:cNvSpPr/>
          <p:nvPr/>
        </p:nvSpPr>
        <p:spPr>
          <a:xfrm>
            <a:off x="245880" y="3208680"/>
            <a:ext cx="914040" cy="1660680"/>
          </a:xfrm>
          <a:prstGeom prst="foldedCorner">
            <a:avLst>
              <a:gd name="adj" fmla="val 16667"/>
            </a:avLst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File</a:t>
            </a:r>
            <a:endParaRPr/>
          </a:p>
        </p:txBody>
      </p:sp>
    </p:spTree>
  </p:cSld>
  <p:transition>
    <p:fade/>
  </p:transition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Блокировка</a:t>
            </a:r>
            <a:endParaRPr/>
          </a:p>
        </p:txBody>
      </p:sp>
      <p:sp>
        <p:nvSpPr>
          <p:cNvPr id="576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7E183DD-0B46-4687-8264-A335A87B941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577" name="CustomShape 3"/>
          <p:cNvSpPr/>
          <p:nvPr/>
        </p:nvSpPr>
        <p:spPr>
          <a:xfrm>
            <a:off x="245880" y="3208680"/>
            <a:ext cx="914040" cy="1660680"/>
          </a:xfrm>
          <a:prstGeom prst="foldedCorner">
            <a:avLst>
              <a:gd name="adj" fmla="val 16667"/>
            </a:avLst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File</a:t>
            </a:r>
            <a:endParaRPr/>
          </a:p>
        </p:txBody>
      </p:sp>
      <p:sp>
        <p:nvSpPr>
          <p:cNvPr id="578" name="CustomShape 4"/>
          <p:cNvSpPr/>
          <p:nvPr/>
        </p:nvSpPr>
        <p:spPr>
          <a:xfrm>
            <a:off x="4706280" y="17884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579" name="CustomShape 5"/>
          <p:cNvSpPr/>
          <p:nvPr/>
        </p:nvSpPr>
        <p:spPr>
          <a:xfrm>
            <a:off x="4706280" y="27028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580" name="CustomShape 6"/>
          <p:cNvSpPr/>
          <p:nvPr/>
        </p:nvSpPr>
        <p:spPr>
          <a:xfrm>
            <a:off x="4706280" y="36172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581" name="CustomShape 7"/>
          <p:cNvSpPr/>
          <p:nvPr/>
        </p:nvSpPr>
        <p:spPr>
          <a:xfrm>
            <a:off x="4706280" y="4531680"/>
            <a:ext cx="914040" cy="914040"/>
          </a:xfrm>
          <a:prstGeom prst="ellipse">
            <a:avLst/>
          </a:prstGeom>
          <a:solidFill>
            <a:srgbClr val="006fa4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582" name="CustomShape 8"/>
          <p:cNvSpPr/>
          <p:nvPr/>
        </p:nvSpPr>
        <p:spPr>
          <a:xfrm>
            <a:off x="4709520" y="5446080"/>
            <a:ext cx="914040" cy="914040"/>
          </a:xfrm>
          <a:prstGeom prst="ellipse">
            <a:avLst/>
          </a:prstGeom>
          <a:solidFill>
            <a:srgbClr val="006fa4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583" name="TextShape 9"/>
          <p:cNvSpPr txBox="1"/>
          <p:nvPr/>
        </p:nvSpPr>
        <p:spPr>
          <a:xfrm>
            <a:off x="6217920" y="3291840"/>
            <a:ext cx="8740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читать</a:t>
            </a:r>
            <a:endParaRPr/>
          </a:p>
        </p:txBody>
      </p:sp>
      <p:sp>
        <p:nvSpPr>
          <p:cNvPr id="584" name="TextShape 10"/>
          <p:cNvSpPr txBox="1"/>
          <p:nvPr/>
        </p:nvSpPr>
        <p:spPr>
          <a:xfrm>
            <a:off x="6217920" y="5303520"/>
            <a:ext cx="891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писать</a:t>
            </a:r>
            <a:endParaRPr/>
          </a:p>
        </p:txBody>
      </p:sp>
    </p:spTree>
  </p:cSld>
  <p:transition>
    <p:fade/>
  </p:transition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Copy-on-write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CF5F852-47A3-4F43-BF48-1873C9BAAB2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201" name="Table 3"/>
          <p:cNvGraphicFramePr/>
          <p:nvPr/>
        </p:nvGraphicFramePr>
        <p:xfrm>
          <a:off x="4711320" y="1788480"/>
          <a:ext cx="642240" cy="37080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</a:tbl>
          </a:graphicData>
        </a:graphic>
      </p:graphicFrame>
    </p:spTree>
  </p:cSld>
  <p:transition>
    <p:fade/>
  </p:transition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Блокировка</a:t>
            </a:r>
            <a:endParaRPr/>
          </a:p>
        </p:txBody>
      </p:sp>
      <p:sp>
        <p:nvSpPr>
          <p:cNvPr id="586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647AFA2-AFB9-42E9-87D9-D0C6D19DC33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587" name="CustomShape 3"/>
          <p:cNvSpPr/>
          <p:nvPr/>
        </p:nvSpPr>
        <p:spPr>
          <a:xfrm>
            <a:off x="245880" y="3208680"/>
            <a:ext cx="914040" cy="1660680"/>
          </a:xfrm>
          <a:prstGeom prst="foldedCorner">
            <a:avLst>
              <a:gd name="adj" fmla="val 16667"/>
            </a:avLst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File</a:t>
            </a:r>
            <a:endParaRPr/>
          </a:p>
        </p:txBody>
      </p:sp>
      <p:sp>
        <p:nvSpPr>
          <p:cNvPr id="588" name="CustomShape 4"/>
          <p:cNvSpPr/>
          <p:nvPr/>
        </p:nvSpPr>
        <p:spPr>
          <a:xfrm>
            <a:off x="4706280" y="17884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589" name="CustomShape 5"/>
          <p:cNvSpPr/>
          <p:nvPr/>
        </p:nvSpPr>
        <p:spPr>
          <a:xfrm>
            <a:off x="4706280" y="27028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590" name="CustomShape 6"/>
          <p:cNvSpPr/>
          <p:nvPr/>
        </p:nvSpPr>
        <p:spPr>
          <a:xfrm>
            <a:off x="4706280" y="36172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591" name="CustomShape 7"/>
          <p:cNvSpPr/>
          <p:nvPr/>
        </p:nvSpPr>
        <p:spPr>
          <a:xfrm>
            <a:off x="4706280" y="4531680"/>
            <a:ext cx="914040" cy="914040"/>
          </a:xfrm>
          <a:prstGeom prst="ellipse">
            <a:avLst/>
          </a:prstGeom>
          <a:solidFill>
            <a:srgbClr val="006fa4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592" name="CustomShape 8"/>
          <p:cNvSpPr/>
          <p:nvPr/>
        </p:nvSpPr>
        <p:spPr>
          <a:xfrm>
            <a:off x="4709520" y="5446080"/>
            <a:ext cx="914040" cy="914040"/>
          </a:xfrm>
          <a:prstGeom prst="ellipse">
            <a:avLst/>
          </a:prstGeom>
          <a:solidFill>
            <a:srgbClr val="006fa4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593" name="CustomShape 9"/>
          <p:cNvSpPr/>
          <p:nvPr/>
        </p:nvSpPr>
        <p:spPr>
          <a:xfrm>
            <a:off x="2901960" y="3024000"/>
            <a:ext cx="818280" cy="36468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8000"/>
                </a:solidFill>
                <a:latin typeface="HelveticaCyr"/>
              </a:rPr>
              <a:t>READ</a:t>
            </a:r>
            <a:endParaRPr/>
          </a:p>
        </p:txBody>
      </p:sp>
      <p:sp>
        <p:nvSpPr>
          <p:cNvPr id="594" name="CustomShape 10"/>
          <p:cNvSpPr/>
          <p:nvPr/>
        </p:nvSpPr>
        <p:spPr>
          <a:xfrm>
            <a:off x="2907360" y="5261400"/>
            <a:ext cx="917280" cy="364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WRITE</a:t>
            </a:r>
            <a:endParaRPr/>
          </a:p>
        </p:txBody>
      </p:sp>
      <p:sp>
        <p:nvSpPr>
          <p:cNvPr id="595" name="CustomShape 11"/>
          <p:cNvSpPr/>
          <p:nvPr/>
        </p:nvSpPr>
        <p:spPr>
          <a:xfrm flipV="1">
            <a:off x="3724200" y="2245320"/>
            <a:ext cx="981720" cy="96264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596" name="CustomShape 12"/>
          <p:cNvSpPr/>
          <p:nvPr/>
        </p:nvSpPr>
        <p:spPr>
          <a:xfrm flipV="1">
            <a:off x="3724200" y="3160080"/>
            <a:ext cx="981720" cy="4824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597" name="CustomShape 13"/>
          <p:cNvSpPr/>
          <p:nvPr/>
        </p:nvSpPr>
        <p:spPr>
          <a:xfrm>
            <a:off x="3724200" y="3208680"/>
            <a:ext cx="981720" cy="86544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598" name="CustomShape 14"/>
          <p:cNvSpPr/>
          <p:nvPr/>
        </p:nvSpPr>
        <p:spPr>
          <a:xfrm>
            <a:off x="3830040" y="5446080"/>
            <a:ext cx="878760" cy="45684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  <p:sp>
        <p:nvSpPr>
          <p:cNvPr id="599" name="CustomShape 15"/>
          <p:cNvSpPr/>
          <p:nvPr/>
        </p:nvSpPr>
        <p:spPr>
          <a:xfrm flipV="1">
            <a:off x="3830040" y="4988160"/>
            <a:ext cx="875880" cy="45684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Блокировка</a:t>
            </a:r>
            <a:endParaRPr/>
          </a:p>
        </p:txBody>
      </p:sp>
      <p:sp>
        <p:nvSpPr>
          <p:cNvPr id="601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14399EA-D61C-4977-9732-701B543AE11E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02" name="CustomShape 3"/>
          <p:cNvSpPr/>
          <p:nvPr/>
        </p:nvSpPr>
        <p:spPr>
          <a:xfrm>
            <a:off x="245880" y="3208680"/>
            <a:ext cx="914040" cy="1660680"/>
          </a:xfrm>
          <a:prstGeom prst="foldedCorner">
            <a:avLst>
              <a:gd name="adj" fmla="val 16667"/>
            </a:avLst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File</a:t>
            </a:r>
            <a:endParaRPr/>
          </a:p>
        </p:txBody>
      </p:sp>
      <p:sp>
        <p:nvSpPr>
          <p:cNvPr id="603" name="CustomShape 4"/>
          <p:cNvSpPr/>
          <p:nvPr/>
        </p:nvSpPr>
        <p:spPr>
          <a:xfrm>
            <a:off x="4706280" y="17884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04" name="CustomShape 5"/>
          <p:cNvSpPr/>
          <p:nvPr/>
        </p:nvSpPr>
        <p:spPr>
          <a:xfrm>
            <a:off x="4706280" y="27028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05" name="CustomShape 6"/>
          <p:cNvSpPr/>
          <p:nvPr/>
        </p:nvSpPr>
        <p:spPr>
          <a:xfrm>
            <a:off x="4706280" y="36172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06" name="CustomShape 7"/>
          <p:cNvSpPr/>
          <p:nvPr/>
        </p:nvSpPr>
        <p:spPr>
          <a:xfrm>
            <a:off x="4706280" y="4531680"/>
            <a:ext cx="914040" cy="914040"/>
          </a:xfrm>
          <a:prstGeom prst="ellipse">
            <a:avLst/>
          </a:prstGeom>
          <a:solidFill>
            <a:srgbClr val="006fa4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07" name="CustomShape 8"/>
          <p:cNvSpPr/>
          <p:nvPr/>
        </p:nvSpPr>
        <p:spPr>
          <a:xfrm>
            <a:off x="4709520" y="5446080"/>
            <a:ext cx="914040" cy="914040"/>
          </a:xfrm>
          <a:prstGeom prst="ellipse">
            <a:avLst/>
          </a:prstGeom>
          <a:solidFill>
            <a:srgbClr val="006fa4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08" name="CustomShape 9"/>
          <p:cNvSpPr/>
          <p:nvPr/>
        </p:nvSpPr>
        <p:spPr>
          <a:xfrm flipH="1" flipV="1">
            <a:off x="2857680" y="3616560"/>
            <a:ext cx="1847160" cy="137124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  <p:sp>
        <p:nvSpPr>
          <p:cNvPr id="609" name="CustomShape 10"/>
          <p:cNvSpPr/>
          <p:nvPr/>
        </p:nvSpPr>
        <p:spPr>
          <a:xfrm flipH="1" flipV="1">
            <a:off x="2858400" y="4530960"/>
            <a:ext cx="1850400" cy="1371240"/>
          </a:xfrm>
          <a:prstGeom prst="straightConnector1">
            <a:avLst/>
          </a:prstGeom>
          <a:noFill/>
          <a:ln w="12600">
            <a:solidFill>
              <a:srgbClr val="ff0000"/>
            </a:solidFill>
            <a:custDash>
              <a:ds d="140000" sp="105000"/>
            </a:custDash>
            <a:miter/>
            <a:tailEnd len="med" type="arrow" w="med"/>
          </a:ln>
        </p:spPr>
      </p:sp>
      <p:sp>
        <p:nvSpPr>
          <p:cNvPr id="610" name="CustomShape 11"/>
          <p:cNvSpPr/>
          <p:nvPr/>
        </p:nvSpPr>
        <p:spPr>
          <a:xfrm>
            <a:off x="1118160" y="3432600"/>
            <a:ext cx="1782720" cy="36468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Exclusive lock</a:t>
            </a:r>
            <a:endParaRPr/>
          </a:p>
        </p:txBody>
      </p:sp>
      <p:sp>
        <p:nvSpPr>
          <p:cNvPr id="611" name="CustomShape 12"/>
          <p:cNvSpPr/>
          <p:nvPr/>
        </p:nvSpPr>
        <p:spPr>
          <a:xfrm>
            <a:off x="1118160" y="4347000"/>
            <a:ext cx="1782720" cy="36468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Exclusive lock</a:t>
            </a:r>
            <a:endParaRPr/>
          </a:p>
        </p:txBody>
      </p:sp>
      <p:sp>
        <p:nvSpPr>
          <p:cNvPr id="612" name="TextShape 13"/>
          <p:cNvSpPr txBox="1"/>
          <p:nvPr/>
        </p:nvSpPr>
        <p:spPr>
          <a:xfrm>
            <a:off x="1920240" y="2926080"/>
            <a:ext cx="21024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Только один </a:t>
            </a:r>
            <a:endParaRPr/>
          </a:p>
          <a:p>
            <a:r>
              <a:rPr lang="en-US">
                <a:latin typeface="Arial"/>
              </a:rPr>
              <a:t>Процесс работает</a:t>
            </a:r>
            <a:endParaRPr/>
          </a:p>
        </p:txBody>
      </p:sp>
    </p:spTree>
  </p:cSld>
  <p:transition>
    <p:fade/>
  </p:transition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Блокировка</a:t>
            </a:r>
            <a:endParaRPr/>
          </a:p>
        </p:txBody>
      </p:sp>
      <p:sp>
        <p:nvSpPr>
          <p:cNvPr id="614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2EA7F04-BC28-4041-AE11-5A17E8DE5BB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15" name="CustomShape 3"/>
          <p:cNvSpPr/>
          <p:nvPr/>
        </p:nvSpPr>
        <p:spPr>
          <a:xfrm>
            <a:off x="245880" y="3208680"/>
            <a:ext cx="914040" cy="1660680"/>
          </a:xfrm>
          <a:prstGeom prst="foldedCorner">
            <a:avLst>
              <a:gd name="adj" fmla="val 16667"/>
            </a:avLst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File</a:t>
            </a:r>
            <a:endParaRPr/>
          </a:p>
        </p:txBody>
      </p:sp>
      <p:sp>
        <p:nvSpPr>
          <p:cNvPr id="616" name="CustomShape 4"/>
          <p:cNvSpPr/>
          <p:nvPr/>
        </p:nvSpPr>
        <p:spPr>
          <a:xfrm>
            <a:off x="4706280" y="17884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17" name="CustomShape 5"/>
          <p:cNvSpPr/>
          <p:nvPr/>
        </p:nvSpPr>
        <p:spPr>
          <a:xfrm>
            <a:off x="4706280" y="27028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18" name="CustomShape 6"/>
          <p:cNvSpPr/>
          <p:nvPr/>
        </p:nvSpPr>
        <p:spPr>
          <a:xfrm>
            <a:off x="4706280" y="36172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19" name="CustomShape 7"/>
          <p:cNvSpPr/>
          <p:nvPr/>
        </p:nvSpPr>
        <p:spPr>
          <a:xfrm>
            <a:off x="4706280" y="4531680"/>
            <a:ext cx="914040" cy="914040"/>
          </a:xfrm>
          <a:prstGeom prst="ellipse">
            <a:avLst/>
          </a:prstGeom>
          <a:solidFill>
            <a:srgbClr val="006fa4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20" name="CustomShape 8"/>
          <p:cNvSpPr/>
          <p:nvPr/>
        </p:nvSpPr>
        <p:spPr>
          <a:xfrm>
            <a:off x="4709520" y="5446080"/>
            <a:ext cx="914040" cy="914040"/>
          </a:xfrm>
          <a:prstGeom prst="ellipse">
            <a:avLst/>
          </a:prstGeom>
          <a:solidFill>
            <a:srgbClr val="006fa4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</p:spTree>
  </p:cSld>
  <p:transition>
    <p:fade/>
  </p:transition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Блокировка</a:t>
            </a:r>
            <a:endParaRPr/>
          </a:p>
        </p:txBody>
      </p:sp>
      <p:sp>
        <p:nvSpPr>
          <p:cNvPr id="622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9A84461-FDD1-45E3-9C66-1A45FB5BB96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23" name="CustomShape 3"/>
          <p:cNvSpPr/>
          <p:nvPr/>
        </p:nvSpPr>
        <p:spPr>
          <a:xfrm>
            <a:off x="245880" y="3208680"/>
            <a:ext cx="914040" cy="1660680"/>
          </a:xfrm>
          <a:prstGeom prst="foldedCorner">
            <a:avLst>
              <a:gd name="adj" fmla="val 16667"/>
            </a:avLst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File</a:t>
            </a:r>
            <a:endParaRPr/>
          </a:p>
        </p:txBody>
      </p:sp>
      <p:sp>
        <p:nvSpPr>
          <p:cNvPr id="624" name="CustomShape 4"/>
          <p:cNvSpPr/>
          <p:nvPr/>
        </p:nvSpPr>
        <p:spPr>
          <a:xfrm>
            <a:off x="4706280" y="17884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25" name="CustomShape 5"/>
          <p:cNvSpPr/>
          <p:nvPr/>
        </p:nvSpPr>
        <p:spPr>
          <a:xfrm>
            <a:off x="4706280" y="27028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26" name="CustomShape 6"/>
          <p:cNvSpPr/>
          <p:nvPr/>
        </p:nvSpPr>
        <p:spPr>
          <a:xfrm>
            <a:off x="4706280" y="36172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27" name="CustomShape 7"/>
          <p:cNvSpPr/>
          <p:nvPr/>
        </p:nvSpPr>
        <p:spPr>
          <a:xfrm>
            <a:off x="4706280" y="4531680"/>
            <a:ext cx="914040" cy="914040"/>
          </a:xfrm>
          <a:prstGeom prst="ellipse">
            <a:avLst/>
          </a:prstGeom>
          <a:solidFill>
            <a:srgbClr val="006fa4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28" name="CustomShape 8"/>
          <p:cNvSpPr/>
          <p:nvPr/>
        </p:nvSpPr>
        <p:spPr>
          <a:xfrm>
            <a:off x="4709520" y="5446080"/>
            <a:ext cx="914040" cy="914040"/>
          </a:xfrm>
          <a:prstGeom prst="ellipse">
            <a:avLst/>
          </a:prstGeom>
          <a:solidFill>
            <a:srgbClr val="006fa4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29" name="CustomShape 9"/>
          <p:cNvSpPr/>
          <p:nvPr/>
        </p:nvSpPr>
        <p:spPr>
          <a:xfrm flipH="1">
            <a:off x="1159560" y="2245680"/>
            <a:ext cx="3545640" cy="12711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630" name="CustomShape 10"/>
          <p:cNvSpPr/>
          <p:nvPr/>
        </p:nvSpPr>
        <p:spPr>
          <a:xfrm flipH="1">
            <a:off x="1159560" y="3160080"/>
            <a:ext cx="3545640" cy="50940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631" name="CustomShape 11"/>
          <p:cNvSpPr/>
          <p:nvPr/>
        </p:nvSpPr>
        <p:spPr>
          <a:xfrm flipH="1" flipV="1">
            <a:off x="1159560" y="3822120"/>
            <a:ext cx="3545640" cy="25200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632" name="TextShape 12"/>
          <p:cNvSpPr txBox="1"/>
          <p:nvPr/>
        </p:nvSpPr>
        <p:spPr>
          <a:xfrm>
            <a:off x="1645920" y="2651760"/>
            <a:ext cx="26694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Читаем без блокировки</a:t>
            </a:r>
            <a:endParaRPr/>
          </a:p>
        </p:txBody>
      </p:sp>
    </p:spTree>
  </p:cSld>
  <p:transition>
    <p:fade/>
  </p:transition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Блокировка</a:t>
            </a:r>
            <a:endParaRPr/>
          </a:p>
        </p:txBody>
      </p:sp>
      <p:sp>
        <p:nvSpPr>
          <p:cNvPr id="634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7C254594-4358-4A6E-84D2-1DB1D03A209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35" name="CustomShape 3"/>
          <p:cNvSpPr/>
          <p:nvPr/>
        </p:nvSpPr>
        <p:spPr>
          <a:xfrm>
            <a:off x="245880" y="3208680"/>
            <a:ext cx="914040" cy="1660680"/>
          </a:xfrm>
          <a:prstGeom prst="foldedCorner">
            <a:avLst>
              <a:gd name="adj" fmla="val 16667"/>
            </a:avLst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File</a:t>
            </a:r>
            <a:endParaRPr/>
          </a:p>
        </p:txBody>
      </p:sp>
      <p:sp>
        <p:nvSpPr>
          <p:cNvPr id="636" name="CustomShape 4"/>
          <p:cNvSpPr/>
          <p:nvPr/>
        </p:nvSpPr>
        <p:spPr>
          <a:xfrm>
            <a:off x="4706280" y="17884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37" name="CustomShape 5"/>
          <p:cNvSpPr/>
          <p:nvPr/>
        </p:nvSpPr>
        <p:spPr>
          <a:xfrm>
            <a:off x="4706280" y="27028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38" name="CustomShape 6"/>
          <p:cNvSpPr/>
          <p:nvPr/>
        </p:nvSpPr>
        <p:spPr>
          <a:xfrm>
            <a:off x="4706280" y="36172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39" name="CustomShape 7"/>
          <p:cNvSpPr/>
          <p:nvPr/>
        </p:nvSpPr>
        <p:spPr>
          <a:xfrm>
            <a:off x="4706280" y="4531680"/>
            <a:ext cx="914040" cy="914040"/>
          </a:xfrm>
          <a:prstGeom prst="ellipse">
            <a:avLst/>
          </a:prstGeom>
          <a:solidFill>
            <a:srgbClr val="006fa4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40" name="CustomShape 8"/>
          <p:cNvSpPr/>
          <p:nvPr/>
        </p:nvSpPr>
        <p:spPr>
          <a:xfrm>
            <a:off x="4709520" y="5446080"/>
            <a:ext cx="914040" cy="914040"/>
          </a:xfrm>
          <a:prstGeom prst="ellipse">
            <a:avLst/>
          </a:prstGeom>
          <a:solidFill>
            <a:srgbClr val="006fa4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41" name="CustomShape 9"/>
          <p:cNvSpPr/>
          <p:nvPr/>
        </p:nvSpPr>
        <p:spPr>
          <a:xfrm flipH="1">
            <a:off x="1159560" y="2245680"/>
            <a:ext cx="3545640" cy="12711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642" name="CustomShape 10"/>
          <p:cNvSpPr/>
          <p:nvPr/>
        </p:nvSpPr>
        <p:spPr>
          <a:xfrm flipH="1">
            <a:off x="1159560" y="3160080"/>
            <a:ext cx="3545640" cy="50940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643" name="CustomShape 11"/>
          <p:cNvSpPr/>
          <p:nvPr/>
        </p:nvSpPr>
        <p:spPr>
          <a:xfrm flipH="1" flipV="1">
            <a:off x="1159560" y="3822120"/>
            <a:ext cx="3545640" cy="25200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644" name="CustomShape 12"/>
          <p:cNvSpPr/>
          <p:nvPr/>
        </p:nvSpPr>
        <p:spPr>
          <a:xfrm flipH="1" flipV="1">
            <a:off x="1159200" y="4530960"/>
            <a:ext cx="3548520" cy="137124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Блокировка</a:t>
            </a:r>
            <a:endParaRPr/>
          </a:p>
        </p:txBody>
      </p:sp>
      <p:sp>
        <p:nvSpPr>
          <p:cNvPr id="646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756C97C5-E209-451E-8E7D-0CC7B98B8FE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47" name="CustomShape 3"/>
          <p:cNvSpPr/>
          <p:nvPr/>
        </p:nvSpPr>
        <p:spPr>
          <a:xfrm>
            <a:off x="245880" y="3208680"/>
            <a:ext cx="914040" cy="1660680"/>
          </a:xfrm>
          <a:prstGeom prst="foldedCorner">
            <a:avLst>
              <a:gd name="adj" fmla="val 16667"/>
            </a:avLst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File</a:t>
            </a:r>
            <a:endParaRPr/>
          </a:p>
        </p:txBody>
      </p:sp>
      <p:sp>
        <p:nvSpPr>
          <p:cNvPr id="648" name="CustomShape 4"/>
          <p:cNvSpPr/>
          <p:nvPr/>
        </p:nvSpPr>
        <p:spPr>
          <a:xfrm>
            <a:off x="4706280" y="17884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49" name="CustomShape 5"/>
          <p:cNvSpPr/>
          <p:nvPr/>
        </p:nvSpPr>
        <p:spPr>
          <a:xfrm>
            <a:off x="4706280" y="27028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50" name="CustomShape 6"/>
          <p:cNvSpPr/>
          <p:nvPr/>
        </p:nvSpPr>
        <p:spPr>
          <a:xfrm>
            <a:off x="4706280" y="36172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51" name="CustomShape 7"/>
          <p:cNvSpPr/>
          <p:nvPr/>
        </p:nvSpPr>
        <p:spPr>
          <a:xfrm>
            <a:off x="4706280" y="4531680"/>
            <a:ext cx="914040" cy="914040"/>
          </a:xfrm>
          <a:prstGeom prst="ellipse">
            <a:avLst/>
          </a:prstGeom>
          <a:solidFill>
            <a:srgbClr val="006fa4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52" name="CustomShape 8"/>
          <p:cNvSpPr/>
          <p:nvPr/>
        </p:nvSpPr>
        <p:spPr>
          <a:xfrm>
            <a:off x="4709520" y="5446080"/>
            <a:ext cx="914040" cy="914040"/>
          </a:xfrm>
          <a:prstGeom prst="ellipse">
            <a:avLst/>
          </a:prstGeom>
          <a:solidFill>
            <a:srgbClr val="006fa4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53" name="CustomShape 9"/>
          <p:cNvSpPr/>
          <p:nvPr/>
        </p:nvSpPr>
        <p:spPr>
          <a:xfrm flipH="1">
            <a:off x="2858040" y="2245680"/>
            <a:ext cx="1847160" cy="1147320"/>
          </a:xfrm>
          <a:prstGeom prst="straightConnector1">
            <a:avLst/>
          </a:prstGeom>
          <a:noFill/>
          <a:ln w="12600">
            <a:solidFill>
              <a:srgbClr val="008000"/>
            </a:solidFill>
            <a:custDash>
              <a:ds d="140000" sp="105000"/>
            </a:custDash>
            <a:miter/>
            <a:tailEnd len="med" type="arrow" w="med"/>
          </a:ln>
        </p:spPr>
      </p:sp>
      <p:sp>
        <p:nvSpPr>
          <p:cNvPr id="654" name="CustomShape 10"/>
          <p:cNvSpPr/>
          <p:nvPr/>
        </p:nvSpPr>
        <p:spPr>
          <a:xfrm flipH="1">
            <a:off x="2858040" y="3160080"/>
            <a:ext cx="1847160" cy="641520"/>
          </a:xfrm>
          <a:prstGeom prst="straightConnector1">
            <a:avLst/>
          </a:prstGeom>
          <a:noFill/>
          <a:ln w="12600">
            <a:solidFill>
              <a:srgbClr val="008000"/>
            </a:solidFill>
            <a:custDash>
              <a:ds d="140000" sp="105000"/>
            </a:custDash>
            <a:miter/>
            <a:tailEnd len="med" type="arrow" w="med"/>
          </a:ln>
        </p:spPr>
      </p:sp>
      <p:sp>
        <p:nvSpPr>
          <p:cNvPr id="655" name="CustomShape 11"/>
          <p:cNvSpPr/>
          <p:nvPr/>
        </p:nvSpPr>
        <p:spPr>
          <a:xfrm flipH="1">
            <a:off x="2858040" y="4074480"/>
            <a:ext cx="1847160" cy="145080"/>
          </a:xfrm>
          <a:prstGeom prst="straightConnector1">
            <a:avLst/>
          </a:prstGeom>
          <a:noFill/>
          <a:ln w="12600">
            <a:solidFill>
              <a:srgbClr val="008000"/>
            </a:solidFill>
            <a:custDash>
              <a:ds d="140000" sp="105000"/>
            </a:custDash>
            <a:miter/>
            <a:tailEnd len="med" type="arrow" w="med"/>
          </a:ln>
        </p:spPr>
      </p:sp>
      <p:sp>
        <p:nvSpPr>
          <p:cNvPr id="656" name="CustomShape 12"/>
          <p:cNvSpPr/>
          <p:nvPr/>
        </p:nvSpPr>
        <p:spPr>
          <a:xfrm flipH="1" flipV="1">
            <a:off x="2858400" y="4640760"/>
            <a:ext cx="1850400" cy="12621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tailEnd len="med" type="arrow" w="med"/>
          </a:ln>
        </p:spPr>
      </p:sp>
      <p:sp>
        <p:nvSpPr>
          <p:cNvPr id="657" name="CustomShape 13"/>
          <p:cNvSpPr/>
          <p:nvPr/>
        </p:nvSpPr>
        <p:spPr>
          <a:xfrm>
            <a:off x="1118160" y="3208680"/>
            <a:ext cx="1782720" cy="36468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Exclusive lock</a:t>
            </a:r>
            <a:endParaRPr/>
          </a:p>
        </p:txBody>
      </p:sp>
      <p:sp>
        <p:nvSpPr>
          <p:cNvPr id="658" name="CustomShape 14"/>
          <p:cNvSpPr/>
          <p:nvPr/>
        </p:nvSpPr>
        <p:spPr>
          <a:xfrm>
            <a:off x="1118160" y="3617280"/>
            <a:ext cx="1782720" cy="36468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Exclusive lock</a:t>
            </a:r>
            <a:endParaRPr/>
          </a:p>
        </p:txBody>
      </p:sp>
      <p:sp>
        <p:nvSpPr>
          <p:cNvPr id="659" name="CustomShape 15"/>
          <p:cNvSpPr/>
          <p:nvPr/>
        </p:nvSpPr>
        <p:spPr>
          <a:xfrm>
            <a:off x="1118160" y="4035240"/>
            <a:ext cx="1782720" cy="36468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Exclusive lock</a:t>
            </a:r>
            <a:endParaRPr/>
          </a:p>
        </p:txBody>
      </p:sp>
      <p:sp>
        <p:nvSpPr>
          <p:cNvPr id="660" name="CustomShape 16"/>
          <p:cNvSpPr/>
          <p:nvPr/>
        </p:nvSpPr>
        <p:spPr>
          <a:xfrm>
            <a:off x="1118160" y="4456080"/>
            <a:ext cx="1782720" cy="36468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Exclusive lock</a:t>
            </a:r>
            <a:endParaRPr/>
          </a:p>
        </p:txBody>
      </p:sp>
    </p:spTree>
  </p:cSld>
  <p:transition>
    <p:fade/>
  </p:transition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Блокировка</a:t>
            </a:r>
            <a:endParaRPr/>
          </a:p>
        </p:txBody>
      </p:sp>
      <p:sp>
        <p:nvSpPr>
          <p:cNvPr id="662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02F13CB-74DC-4684-8C76-7B81191ACBBB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63" name="CustomShape 3"/>
          <p:cNvSpPr/>
          <p:nvPr/>
        </p:nvSpPr>
        <p:spPr>
          <a:xfrm>
            <a:off x="245880" y="3208680"/>
            <a:ext cx="914040" cy="1660680"/>
          </a:xfrm>
          <a:prstGeom prst="foldedCorner">
            <a:avLst>
              <a:gd name="adj" fmla="val 16667"/>
            </a:avLst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File</a:t>
            </a:r>
            <a:endParaRPr/>
          </a:p>
        </p:txBody>
      </p:sp>
      <p:sp>
        <p:nvSpPr>
          <p:cNvPr id="664" name="CustomShape 4"/>
          <p:cNvSpPr/>
          <p:nvPr/>
        </p:nvSpPr>
        <p:spPr>
          <a:xfrm>
            <a:off x="4706280" y="17884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65" name="CustomShape 5"/>
          <p:cNvSpPr/>
          <p:nvPr/>
        </p:nvSpPr>
        <p:spPr>
          <a:xfrm>
            <a:off x="4706280" y="27028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66" name="CustomShape 6"/>
          <p:cNvSpPr/>
          <p:nvPr/>
        </p:nvSpPr>
        <p:spPr>
          <a:xfrm>
            <a:off x="4706280" y="36172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67" name="CustomShape 7"/>
          <p:cNvSpPr/>
          <p:nvPr/>
        </p:nvSpPr>
        <p:spPr>
          <a:xfrm>
            <a:off x="4706280" y="4531680"/>
            <a:ext cx="914040" cy="914040"/>
          </a:xfrm>
          <a:prstGeom prst="ellipse">
            <a:avLst/>
          </a:prstGeom>
          <a:solidFill>
            <a:srgbClr val="006fa4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68" name="CustomShape 8"/>
          <p:cNvSpPr/>
          <p:nvPr/>
        </p:nvSpPr>
        <p:spPr>
          <a:xfrm>
            <a:off x="4709520" y="5446080"/>
            <a:ext cx="914040" cy="914040"/>
          </a:xfrm>
          <a:prstGeom prst="ellipse">
            <a:avLst/>
          </a:prstGeom>
          <a:solidFill>
            <a:srgbClr val="006fa4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69" name="CustomShape 9"/>
          <p:cNvSpPr/>
          <p:nvPr/>
        </p:nvSpPr>
        <p:spPr>
          <a:xfrm>
            <a:off x="1118160" y="3208680"/>
            <a:ext cx="1782720" cy="36468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Exclusive lock</a:t>
            </a:r>
            <a:endParaRPr/>
          </a:p>
        </p:txBody>
      </p:sp>
      <p:sp>
        <p:nvSpPr>
          <p:cNvPr id="670" name="CustomShape 10"/>
          <p:cNvSpPr/>
          <p:nvPr/>
        </p:nvSpPr>
        <p:spPr>
          <a:xfrm>
            <a:off x="1118160" y="3617280"/>
            <a:ext cx="1782720" cy="36468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Exclusive lock</a:t>
            </a:r>
            <a:endParaRPr/>
          </a:p>
        </p:txBody>
      </p:sp>
      <p:sp>
        <p:nvSpPr>
          <p:cNvPr id="671" name="CustomShape 11"/>
          <p:cNvSpPr/>
          <p:nvPr/>
        </p:nvSpPr>
        <p:spPr>
          <a:xfrm>
            <a:off x="1118160" y="4035240"/>
            <a:ext cx="1782720" cy="36468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Exclusive lock</a:t>
            </a:r>
            <a:endParaRPr/>
          </a:p>
        </p:txBody>
      </p:sp>
      <p:sp>
        <p:nvSpPr>
          <p:cNvPr id="672" name="CustomShape 12"/>
          <p:cNvSpPr/>
          <p:nvPr/>
        </p:nvSpPr>
        <p:spPr>
          <a:xfrm>
            <a:off x="1118160" y="4456080"/>
            <a:ext cx="1782720" cy="36468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Exclusive lock</a:t>
            </a:r>
            <a:endParaRPr/>
          </a:p>
        </p:txBody>
      </p:sp>
      <p:sp>
        <p:nvSpPr>
          <p:cNvPr id="673" name="CustomShape 13"/>
          <p:cNvSpPr/>
          <p:nvPr/>
        </p:nvSpPr>
        <p:spPr>
          <a:xfrm flipH="1">
            <a:off x="2858040" y="2245680"/>
            <a:ext cx="1847160" cy="1147320"/>
          </a:xfrm>
          <a:prstGeom prst="straightConnector1">
            <a:avLst/>
          </a:prstGeom>
          <a:noFill/>
          <a:ln w="12600">
            <a:solidFill>
              <a:srgbClr val="008000"/>
            </a:solidFill>
            <a:custDash>
              <a:ds d="140000" sp="105000"/>
            </a:custDash>
            <a:miter/>
            <a:tailEnd len="med" type="arrow" w="med"/>
          </a:ln>
        </p:spPr>
      </p:sp>
      <p:sp>
        <p:nvSpPr>
          <p:cNvPr id="674" name="CustomShape 14"/>
          <p:cNvSpPr/>
          <p:nvPr/>
        </p:nvSpPr>
        <p:spPr>
          <a:xfrm flipH="1">
            <a:off x="2858040" y="3160080"/>
            <a:ext cx="1847160" cy="64152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675" name="CustomShape 15"/>
          <p:cNvSpPr/>
          <p:nvPr/>
        </p:nvSpPr>
        <p:spPr>
          <a:xfrm flipH="1">
            <a:off x="2858040" y="4074480"/>
            <a:ext cx="1847160" cy="145080"/>
          </a:xfrm>
          <a:prstGeom prst="straightConnector1">
            <a:avLst/>
          </a:prstGeom>
          <a:noFill/>
          <a:ln w="12600">
            <a:solidFill>
              <a:srgbClr val="008000"/>
            </a:solidFill>
            <a:custDash>
              <a:ds d="140000" sp="105000"/>
            </a:custDash>
            <a:miter/>
            <a:tailEnd len="med" type="arrow" w="med"/>
          </a:ln>
        </p:spPr>
      </p:sp>
      <p:sp>
        <p:nvSpPr>
          <p:cNvPr id="676" name="CustomShape 16"/>
          <p:cNvSpPr/>
          <p:nvPr/>
        </p:nvSpPr>
        <p:spPr>
          <a:xfrm flipH="1" flipV="1">
            <a:off x="2858400" y="4640760"/>
            <a:ext cx="1850400" cy="1262160"/>
          </a:xfrm>
          <a:prstGeom prst="straightConnector1">
            <a:avLst/>
          </a:prstGeom>
          <a:noFill/>
          <a:ln w="12600">
            <a:solidFill>
              <a:srgbClr val="ff0000"/>
            </a:solidFill>
            <a:custDash>
              <a:ds d="140000" sp="105000"/>
            </a:custDash>
            <a:miter/>
            <a:tailEnd len="med" type="arrow" w="med"/>
          </a:ln>
        </p:spPr>
      </p:sp>
    </p:spTree>
  </p:cSld>
  <p:transition>
    <p:fade/>
  </p:transition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Блокировка</a:t>
            </a:r>
            <a:endParaRPr/>
          </a:p>
        </p:txBody>
      </p:sp>
      <p:sp>
        <p:nvSpPr>
          <p:cNvPr id="678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6294CDFF-787F-43C0-B01B-8E466079152E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79" name="CustomShape 3"/>
          <p:cNvSpPr/>
          <p:nvPr/>
        </p:nvSpPr>
        <p:spPr>
          <a:xfrm>
            <a:off x="245880" y="3208680"/>
            <a:ext cx="914040" cy="1660680"/>
          </a:xfrm>
          <a:prstGeom prst="foldedCorner">
            <a:avLst>
              <a:gd name="adj" fmla="val 16667"/>
            </a:avLst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File</a:t>
            </a:r>
            <a:endParaRPr/>
          </a:p>
        </p:txBody>
      </p:sp>
      <p:sp>
        <p:nvSpPr>
          <p:cNvPr id="680" name="CustomShape 4"/>
          <p:cNvSpPr/>
          <p:nvPr/>
        </p:nvSpPr>
        <p:spPr>
          <a:xfrm>
            <a:off x="4706280" y="17884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81" name="CustomShape 5"/>
          <p:cNvSpPr/>
          <p:nvPr/>
        </p:nvSpPr>
        <p:spPr>
          <a:xfrm>
            <a:off x="4706280" y="27028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82" name="CustomShape 6"/>
          <p:cNvSpPr/>
          <p:nvPr/>
        </p:nvSpPr>
        <p:spPr>
          <a:xfrm>
            <a:off x="4706280" y="36172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83" name="CustomShape 7"/>
          <p:cNvSpPr/>
          <p:nvPr/>
        </p:nvSpPr>
        <p:spPr>
          <a:xfrm>
            <a:off x="4706280" y="4531680"/>
            <a:ext cx="914040" cy="914040"/>
          </a:xfrm>
          <a:prstGeom prst="ellipse">
            <a:avLst/>
          </a:prstGeom>
          <a:solidFill>
            <a:srgbClr val="006fa4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84" name="CustomShape 8"/>
          <p:cNvSpPr/>
          <p:nvPr/>
        </p:nvSpPr>
        <p:spPr>
          <a:xfrm>
            <a:off x="4709520" y="5446080"/>
            <a:ext cx="914040" cy="914040"/>
          </a:xfrm>
          <a:prstGeom prst="ellipse">
            <a:avLst/>
          </a:prstGeom>
          <a:solidFill>
            <a:srgbClr val="006fa4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85" name="CustomShape 9"/>
          <p:cNvSpPr/>
          <p:nvPr/>
        </p:nvSpPr>
        <p:spPr>
          <a:xfrm>
            <a:off x="1118160" y="3208680"/>
            <a:ext cx="1782720" cy="36468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Exclusive lock</a:t>
            </a:r>
            <a:endParaRPr/>
          </a:p>
        </p:txBody>
      </p:sp>
      <p:sp>
        <p:nvSpPr>
          <p:cNvPr id="686" name="CustomShape 10"/>
          <p:cNvSpPr/>
          <p:nvPr/>
        </p:nvSpPr>
        <p:spPr>
          <a:xfrm>
            <a:off x="1118160" y="3617280"/>
            <a:ext cx="1782720" cy="36468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Exclusive lock</a:t>
            </a:r>
            <a:endParaRPr/>
          </a:p>
        </p:txBody>
      </p:sp>
      <p:sp>
        <p:nvSpPr>
          <p:cNvPr id="687" name="CustomShape 11"/>
          <p:cNvSpPr/>
          <p:nvPr/>
        </p:nvSpPr>
        <p:spPr>
          <a:xfrm>
            <a:off x="1118160" y="4035240"/>
            <a:ext cx="1782720" cy="36468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Exclusive lock</a:t>
            </a:r>
            <a:endParaRPr/>
          </a:p>
        </p:txBody>
      </p:sp>
      <p:sp>
        <p:nvSpPr>
          <p:cNvPr id="688" name="CustomShape 12"/>
          <p:cNvSpPr/>
          <p:nvPr/>
        </p:nvSpPr>
        <p:spPr>
          <a:xfrm>
            <a:off x="1118160" y="4456080"/>
            <a:ext cx="1782720" cy="36468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Exclusive lock</a:t>
            </a:r>
            <a:endParaRPr/>
          </a:p>
        </p:txBody>
      </p:sp>
      <p:sp>
        <p:nvSpPr>
          <p:cNvPr id="689" name="CustomShape 13"/>
          <p:cNvSpPr/>
          <p:nvPr/>
        </p:nvSpPr>
        <p:spPr>
          <a:xfrm flipH="1">
            <a:off x="2858040" y="2245680"/>
            <a:ext cx="1847160" cy="1147320"/>
          </a:xfrm>
          <a:prstGeom prst="straightConnector1">
            <a:avLst/>
          </a:prstGeom>
          <a:noFill/>
          <a:ln w="12600">
            <a:solidFill>
              <a:srgbClr val="008000"/>
            </a:solidFill>
            <a:custDash>
              <a:ds d="140000" sp="105000"/>
            </a:custDash>
            <a:miter/>
            <a:tailEnd len="med" type="arrow" w="med"/>
          </a:ln>
        </p:spPr>
      </p:sp>
      <p:sp>
        <p:nvSpPr>
          <p:cNvPr id="690" name="CustomShape 14"/>
          <p:cNvSpPr/>
          <p:nvPr/>
        </p:nvSpPr>
        <p:spPr>
          <a:xfrm flipH="1">
            <a:off x="2858040" y="3160080"/>
            <a:ext cx="1847160" cy="64152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691" name="CustomShape 15"/>
          <p:cNvSpPr/>
          <p:nvPr/>
        </p:nvSpPr>
        <p:spPr>
          <a:xfrm flipH="1">
            <a:off x="2858040" y="4074480"/>
            <a:ext cx="1847160" cy="145080"/>
          </a:xfrm>
          <a:prstGeom prst="straightConnector1">
            <a:avLst/>
          </a:prstGeom>
          <a:noFill/>
          <a:ln w="12600">
            <a:solidFill>
              <a:srgbClr val="008000"/>
            </a:solidFill>
            <a:custDash>
              <a:ds d="140000" sp="105000"/>
            </a:custDash>
            <a:miter/>
            <a:tailEnd len="med" type="arrow" w="med"/>
          </a:ln>
        </p:spPr>
      </p:sp>
      <p:sp>
        <p:nvSpPr>
          <p:cNvPr id="692" name="CustomShape 16"/>
          <p:cNvSpPr/>
          <p:nvPr/>
        </p:nvSpPr>
        <p:spPr>
          <a:xfrm flipH="1" flipV="1">
            <a:off x="2858400" y="4640760"/>
            <a:ext cx="1850400" cy="1262160"/>
          </a:xfrm>
          <a:prstGeom prst="straightConnector1">
            <a:avLst/>
          </a:prstGeom>
          <a:noFill/>
          <a:ln w="12600">
            <a:solidFill>
              <a:srgbClr val="ff0000"/>
            </a:solidFill>
            <a:custDash>
              <a:ds d="140000" sp="105000"/>
            </a:custDash>
            <a:miter/>
            <a:tailEnd len="med" type="arrow" w="med"/>
          </a:ln>
        </p:spPr>
      </p:sp>
      <p:sp>
        <p:nvSpPr>
          <p:cNvPr id="693" name="CustomShape 17"/>
          <p:cNvSpPr/>
          <p:nvPr/>
        </p:nvSpPr>
        <p:spPr>
          <a:xfrm>
            <a:off x="3528000" y="2442600"/>
            <a:ext cx="498960" cy="2013120"/>
          </a:xfrm>
          <a:prstGeom prst="ellipse">
            <a:avLst/>
          </a:prstGeom>
          <a:noFill/>
          <a:ln w="6480">
            <a:solidFill>
              <a:srgbClr val="ff0000"/>
            </a:solidFill>
            <a:miter/>
          </a:ln>
        </p:spPr>
      </p:sp>
    </p:spTree>
  </p:cSld>
  <p:transition>
    <p:fade/>
  </p:transition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Блокировка</a:t>
            </a:r>
            <a:endParaRPr/>
          </a:p>
        </p:txBody>
      </p:sp>
      <p:sp>
        <p:nvSpPr>
          <p:cNvPr id="695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85A6E7D-1BCA-4411-A576-275A4D180A0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696" name="CustomShape 3"/>
          <p:cNvSpPr/>
          <p:nvPr/>
        </p:nvSpPr>
        <p:spPr>
          <a:xfrm>
            <a:off x="245880" y="3208680"/>
            <a:ext cx="914040" cy="1660680"/>
          </a:xfrm>
          <a:prstGeom prst="foldedCorner">
            <a:avLst>
              <a:gd name="adj" fmla="val 16667"/>
            </a:avLst>
          </a:prstGeom>
          <a:solidFill>
            <a:srgbClr val="15a66f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File</a:t>
            </a:r>
            <a:endParaRPr/>
          </a:p>
        </p:txBody>
      </p:sp>
      <p:sp>
        <p:nvSpPr>
          <p:cNvPr id="697" name="CustomShape 4"/>
          <p:cNvSpPr/>
          <p:nvPr/>
        </p:nvSpPr>
        <p:spPr>
          <a:xfrm>
            <a:off x="4706280" y="17884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98" name="CustomShape 5"/>
          <p:cNvSpPr/>
          <p:nvPr/>
        </p:nvSpPr>
        <p:spPr>
          <a:xfrm>
            <a:off x="4706280" y="27028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699" name="CustomShape 6"/>
          <p:cNvSpPr/>
          <p:nvPr/>
        </p:nvSpPr>
        <p:spPr>
          <a:xfrm>
            <a:off x="4706280" y="3617280"/>
            <a:ext cx="914040" cy="91404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700" name="CustomShape 7"/>
          <p:cNvSpPr/>
          <p:nvPr/>
        </p:nvSpPr>
        <p:spPr>
          <a:xfrm>
            <a:off x="4706280" y="4531680"/>
            <a:ext cx="914040" cy="914040"/>
          </a:xfrm>
          <a:prstGeom prst="ellipse">
            <a:avLst/>
          </a:prstGeom>
          <a:solidFill>
            <a:srgbClr val="006fa4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701" name="CustomShape 8"/>
          <p:cNvSpPr/>
          <p:nvPr/>
        </p:nvSpPr>
        <p:spPr>
          <a:xfrm>
            <a:off x="4709520" y="5446080"/>
            <a:ext cx="914040" cy="914040"/>
          </a:xfrm>
          <a:prstGeom prst="ellipse">
            <a:avLst/>
          </a:prstGeom>
          <a:solidFill>
            <a:srgbClr val="006fa4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PID</a:t>
            </a:r>
            <a:endParaRPr/>
          </a:p>
        </p:txBody>
      </p:sp>
      <p:sp>
        <p:nvSpPr>
          <p:cNvPr id="702" name="CustomShape 9"/>
          <p:cNvSpPr/>
          <p:nvPr/>
        </p:nvSpPr>
        <p:spPr>
          <a:xfrm flipH="1">
            <a:off x="2563920" y="2245680"/>
            <a:ext cx="2142000" cy="114732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703" name="CustomShape 10"/>
          <p:cNvSpPr/>
          <p:nvPr/>
        </p:nvSpPr>
        <p:spPr>
          <a:xfrm flipH="1">
            <a:off x="2563920" y="3160080"/>
            <a:ext cx="2142000" cy="64152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704" name="CustomShape 11"/>
          <p:cNvSpPr/>
          <p:nvPr/>
        </p:nvSpPr>
        <p:spPr>
          <a:xfrm flipH="1">
            <a:off x="2563920" y="4074480"/>
            <a:ext cx="2142000" cy="14508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705" name="CustomShape 12"/>
          <p:cNvSpPr/>
          <p:nvPr/>
        </p:nvSpPr>
        <p:spPr>
          <a:xfrm flipH="1" flipV="1">
            <a:off x="2858400" y="4640760"/>
            <a:ext cx="1850400" cy="1262160"/>
          </a:xfrm>
          <a:prstGeom prst="straightConnector1">
            <a:avLst/>
          </a:prstGeom>
          <a:noFill/>
          <a:ln w="12600">
            <a:solidFill>
              <a:srgbClr val="ff0000"/>
            </a:solidFill>
            <a:custDash>
              <a:ds d="140000" sp="105000"/>
            </a:custDash>
            <a:miter/>
            <a:tailEnd len="med" type="arrow" w="med"/>
          </a:ln>
        </p:spPr>
      </p:sp>
      <p:sp>
        <p:nvSpPr>
          <p:cNvPr id="706" name="CustomShape 13"/>
          <p:cNvSpPr/>
          <p:nvPr/>
        </p:nvSpPr>
        <p:spPr>
          <a:xfrm>
            <a:off x="1103040" y="3208680"/>
            <a:ext cx="1517760" cy="364680"/>
          </a:xfrm>
          <a:prstGeom prst="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8000"/>
                </a:solidFill>
                <a:latin typeface="HelveticaCyr"/>
              </a:rPr>
              <a:t>Shared lock</a:t>
            </a:r>
            <a:endParaRPr/>
          </a:p>
        </p:txBody>
      </p:sp>
      <p:sp>
        <p:nvSpPr>
          <p:cNvPr id="707" name="CustomShape 14"/>
          <p:cNvSpPr/>
          <p:nvPr/>
        </p:nvSpPr>
        <p:spPr>
          <a:xfrm>
            <a:off x="1103040" y="3617280"/>
            <a:ext cx="1517760" cy="364680"/>
          </a:xfrm>
          <a:prstGeom prst="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8000"/>
                </a:solidFill>
                <a:latin typeface="HelveticaCyr"/>
              </a:rPr>
              <a:t>Shared lock</a:t>
            </a:r>
            <a:endParaRPr/>
          </a:p>
        </p:txBody>
      </p:sp>
      <p:sp>
        <p:nvSpPr>
          <p:cNvPr id="708" name="CustomShape 15"/>
          <p:cNvSpPr/>
          <p:nvPr/>
        </p:nvSpPr>
        <p:spPr>
          <a:xfrm>
            <a:off x="1103040" y="4035240"/>
            <a:ext cx="1517760" cy="364680"/>
          </a:xfrm>
          <a:prstGeom prst="rect">
            <a:avLst/>
          </a:prstGeom>
          <a:solidFill>
            <a:srgbClr val="ffffff"/>
          </a:solidFill>
          <a:ln>
            <a:solidFill>
              <a:srgbClr val="008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8000"/>
                </a:solidFill>
                <a:latin typeface="HelveticaCyr"/>
              </a:rPr>
              <a:t>Shared lock</a:t>
            </a:r>
            <a:endParaRPr/>
          </a:p>
        </p:txBody>
      </p:sp>
      <p:sp>
        <p:nvSpPr>
          <p:cNvPr id="709" name="CustomShape 16"/>
          <p:cNvSpPr/>
          <p:nvPr/>
        </p:nvSpPr>
        <p:spPr>
          <a:xfrm>
            <a:off x="1118160" y="4456080"/>
            <a:ext cx="1782720" cy="36468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Exclusive lock</a:t>
            </a:r>
            <a:endParaRPr/>
          </a:p>
        </p:txBody>
      </p:sp>
      <p:sp>
        <p:nvSpPr>
          <p:cNvPr id="710" name="TextShape 17"/>
          <p:cNvSpPr txBox="1"/>
          <p:nvPr/>
        </p:nvSpPr>
        <p:spPr>
          <a:xfrm>
            <a:off x="1645920" y="2560320"/>
            <a:ext cx="29984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Все читатели могут читать</a:t>
            </a:r>
            <a:endParaRPr/>
          </a:p>
          <a:p>
            <a:r>
              <a:rPr lang="en-US">
                <a:latin typeface="Arial"/>
              </a:rPr>
              <a:t>И один писать по очереди</a:t>
            </a:r>
            <a:endParaRPr/>
          </a:p>
        </p:txBody>
      </p:sp>
    </p:spTree>
  </p:cSld>
  <p:transition>
    <p:fade/>
  </p:transition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Блокировка</a:t>
            </a:r>
            <a:endParaRPr/>
          </a:p>
        </p:txBody>
      </p:sp>
      <p:sp>
        <p:nvSpPr>
          <p:cNvPr id="712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Блокировки в коде.</a:t>
            </a:r>
            <a:endParaRPr/>
          </a:p>
        </p:txBody>
      </p:sp>
      <p:sp>
        <p:nvSpPr>
          <p:cNvPr id="713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flock(fd, LOCK_EX);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flock(fd, LOCK_SH);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flock(fd, LOCK_UN);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flock(fd, LOCK_EX | LOCK_NB);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flock(fd, LOCK_SH | LOCK_NB);</a:t>
            </a:r>
            <a:endParaRPr/>
          </a:p>
        </p:txBody>
      </p:sp>
      <p:sp>
        <p:nvSpPr>
          <p:cNvPr id="714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82FA10C-F2BB-4BA6-B715-977D230AC881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15" name="TextShape 5"/>
          <p:cNvSpPr txBox="1"/>
          <p:nvPr/>
        </p:nvSpPr>
        <p:spPr>
          <a:xfrm>
            <a:off x="4937760" y="2346840"/>
            <a:ext cx="3175560" cy="18820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Эксклюзивная</a:t>
            </a:r>
            <a:endParaRPr/>
          </a:p>
          <a:p>
            <a:r>
              <a:rPr lang="en-US">
                <a:latin typeface="Arial"/>
              </a:rPr>
              <a:t>Шаред</a:t>
            </a:r>
            <a:endParaRPr/>
          </a:p>
          <a:p>
            <a:r>
              <a:rPr lang="en-US">
                <a:latin typeface="Arial"/>
              </a:rPr>
              <a:t>Снимаем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Чтобы было без блокировки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716" name="TextShape 6"/>
          <p:cNvSpPr txBox="1"/>
          <p:nvPr/>
        </p:nvSpPr>
        <p:spPr>
          <a:xfrm>
            <a:off x="1920240" y="5029200"/>
            <a:ext cx="3366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Можно создавать файлик lock</a:t>
            </a:r>
            <a:endParaRPr/>
          </a:p>
        </p:txBody>
      </p:sp>
      <p:sp>
        <p:nvSpPr>
          <p:cNvPr id="717" name="TextShape 7"/>
          <p:cNvSpPr txBox="1"/>
          <p:nvPr/>
        </p:nvSpPr>
        <p:spPr>
          <a:xfrm>
            <a:off x="4206240" y="1645920"/>
            <a:ext cx="321660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Flock либо всегда вызываем</a:t>
            </a:r>
            <a:endParaRPr/>
          </a:p>
          <a:p>
            <a:r>
              <a:rPr lang="en-US">
                <a:latin typeface="Arial"/>
              </a:rPr>
              <a:t>Либо нет смысла</a:t>
            </a:r>
            <a:endParaRPr/>
          </a:p>
        </p:txBody>
      </p:sp>
      <p:sp>
        <p:nvSpPr>
          <p:cNvPr id="718" name="TextShape 8"/>
          <p:cNvSpPr txBox="1"/>
          <p:nvPr/>
        </p:nvSpPr>
        <p:spPr>
          <a:xfrm>
            <a:off x="2194560" y="4572000"/>
            <a:ext cx="37332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Скорее для нас чем для системы</a:t>
            </a:r>
            <a:endParaRPr/>
          </a:p>
        </p:txBody>
      </p:sp>
      <p:sp>
        <p:nvSpPr>
          <p:cNvPr id="719" name="TextShape 9"/>
          <p:cNvSpPr txBox="1"/>
          <p:nvPr/>
        </p:nvSpPr>
        <p:spPr>
          <a:xfrm>
            <a:off x="2194560" y="5669280"/>
            <a:ext cx="51156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Можно идти на пролом – но не рекомендуется</a:t>
            </a:r>
            <a:endParaRPr/>
          </a:p>
        </p:txBody>
      </p:sp>
    </p:spTree>
  </p:cSld>
  <p:transition>
    <p:fade/>
  </p:transition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Copy-on-write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0FD694E-F96E-4BA9-A706-448FD8201B6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204" name="Table 3"/>
          <p:cNvGraphicFramePr/>
          <p:nvPr/>
        </p:nvGraphicFramePr>
        <p:xfrm>
          <a:off x="4711320" y="1788480"/>
          <a:ext cx="642240" cy="37080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</a:tbl>
          </a:graphicData>
        </a:graphic>
      </p:graphicFrame>
      <p:graphicFrame>
        <p:nvGraphicFramePr>
          <p:cNvPr id="205" name="Table 4"/>
          <p:cNvGraphicFramePr/>
          <p:nvPr/>
        </p:nvGraphicFramePr>
        <p:xfrm>
          <a:off x="2958840" y="2530080"/>
          <a:ext cx="642240" cy="29664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ransition>
    <p:fade/>
  </p:transition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Файлы блокировок</a:t>
            </a:r>
            <a:endParaRPr/>
          </a:p>
        </p:txBody>
      </p:sp>
      <p:sp>
        <p:nvSpPr>
          <p:cNvPr id="721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Что мы хотим?</a:t>
            </a:r>
            <a:endParaRPr/>
          </a:p>
        </p:txBody>
      </p:sp>
      <p:sp>
        <p:nvSpPr>
          <p:cNvPr id="722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if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(lock(</a:t>
            </a:r>
            <a:r>
              <a:rPr lang="ru-RU" sz="1400">
                <a:solidFill>
                  <a:srgbClr val="6b52a2"/>
                </a:solidFill>
                <a:latin typeface="PT Mono"/>
                <a:ea typeface="PT Mono"/>
              </a:rPr>
              <a:t>“filename”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))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Какие-то действия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unlock(</a:t>
            </a:r>
            <a:r>
              <a:rPr lang="ru-RU" sz="1400">
                <a:solidFill>
                  <a:srgbClr val="6b52a2"/>
                </a:solidFill>
                <a:latin typeface="PT Mono"/>
                <a:ea typeface="PT Mono"/>
              </a:rPr>
              <a:t>“filename”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else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...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723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2D10A64-13A8-494F-82F9-518D50DE7CA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Файлы блокировок</a:t>
            </a:r>
            <a:endParaRPr/>
          </a:p>
        </p:txBody>
      </p:sp>
      <p:sp>
        <p:nvSpPr>
          <p:cNvPr id="725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Реализация lock().</a:t>
            </a:r>
            <a:endParaRPr/>
          </a:p>
        </p:txBody>
      </p:sp>
      <p:sp>
        <p:nvSpPr>
          <p:cNvPr id="726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bool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lock(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*filename)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fd;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if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(fd = open(filename, O_WRONLY | O_CREATE | O_EXCL, 0)) == -1)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return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false;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close(fd);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return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true;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727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3CA8DAC-2DE4-49F3-9133-75C873E72F8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28" name="TextShape 5"/>
          <p:cNvSpPr txBox="1"/>
          <p:nvPr/>
        </p:nvSpPr>
        <p:spPr>
          <a:xfrm>
            <a:off x="6217920" y="3017520"/>
            <a:ext cx="30031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Если создан, не создавать</a:t>
            </a:r>
            <a:endParaRPr/>
          </a:p>
        </p:txBody>
      </p:sp>
    </p:spTree>
  </p:cSld>
  <p:transition>
    <p:fade/>
  </p:transition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Файлы блокировок</a:t>
            </a:r>
            <a:endParaRPr/>
          </a:p>
        </p:txBody>
      </p:sp>
      <p:sp>
        <p:nvSpPr>
          <p:cNvPr id="730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Реализация lock().</a:t>
            </a:r>
            <a:endParaRPr/>
          </a:p>
        </p:txBody>
      </p:sp>
      <p:sp>
        <p:nvSpPr>
          <p:cNvPr id="731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bool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lock(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*filename)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fd;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if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(fd = open(filename, O_WRONLY | </a:t>
            </a:r>
            <a:r>
              <a:rPr lang="ru-RU" sz="1400">
                <a:solidFill>
                  <a:srgbClr val="ff0000"/>
                </a:solidFill>
                <a:latin typeface="PT Mono"/>
                <a:ea typeface="PT Mono"/>
              </a:rPr>
              <a:t>O_CREATE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| O_EXCL, 0)) == -1)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return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false;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close(fd);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return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true;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732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C634D14-EA52-4BEA-BC3E-A8B251FE32AB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Файлы блокировок</a:t>
            </a:r>
            <a:endParaRPr/>
          </a:p>
        </p:txBody>
      </p:sp>
      <p:sp>
        <p:nvSpPr>
          <p:cNvPr id="734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Реализация lock().</a:t>
            </a:r>
            <a:endParaRPr/>
          </a:p>
        </p:txBody>
      </p:sp>
      <p:sp>
        <p:nvSpPr>
          <p:cNvPr id="735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bool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lock(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*filename)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fd;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if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(fd = open(filename, O_WRONLY | O_CREATE | </a:t>
            </a:r>
            <a:r>
              <a:rPr lang="ru-RU" sz="1400">
                <a:solidFill>
                  <a:srgbClr val="ff0000"/>
                </a:solidFill>
                <a:latin typeface="PT Mono"/>
                <a:ea typeface="PT Mono"/>
              </a:rPr>
              <a:t>O_EXCL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, 0)) == -1)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return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false;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close(fd);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return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true;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  <p:sp>
        <p:nvSpPr>
          <p:cNvPr id="736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67B90507-74B8-438D-A7E5-959A9C7953A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</p:spTree>
  </p:cSld>
  <p:transition>
    <p:fade/>
  </p:transition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Файлы блокировок</a:t>
            </a:r>
            <a:endParaRPr/>
          </a:p>
        </p:txBody>
      </p:sp>
      <p:sp>
        <p:nvSpPr>
          <p:cNvPr id="738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Реализация unlock().</a:t>
            </a:r>
            <a:endParaRPr/>
          </a:p>
        </p:txBody>
      </p:sp>
      <p:sp>
        <p:nvSpPr>
          <p:cNvPr id="739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bool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unlock(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*filename)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{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unlink(filename);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return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true;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740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A6495E8-5C5E-48F9-893C-A74915E7F4C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41" name="TextShape 5"/>
          <p:cNvSpPr txBox="1"/>
          <p:nvPr/>
        </p:nvSpPr>
        <p:spPr>
          <a:xfrm>
            <a:off x="4114800" y="2834640"/>
            <a:ext cx="11894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удаление</a:t>
            </a:r>
            <a:endParaRPr/>
          </a:p>
        </p:txBody>
      </p:sp>
    </p:spTree>
  </p:cSld>
  <p:transition>
    <p:fade/>
  </p:transition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Общие смещения в файлах</a:t>
            </a:r>
            <a:endParaRPr/>
          </a:p>
        </p:txBody>
      </p:sp>
      <p:sp>
        <p:nvSpPr>
          <p:cNvPr id="743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9CE9633-651F-495E-9FCD-68C85D60756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44" name="CustomShape 3"/>
          <p:cNvSpPr/>
          <p:nvPr/>
        </p:nvSpPr>
        <p:spPr>
          <a:xfrm>
            <a:off x="1367640" y="5667480"/>
            <a:ext cx="3440520" cy="364680"/>
          </a:xfrm>
          <a:prstGeom prst="rect">
            <a:avLst/>
          </a:prstGeom>
          <a:noFill/>
          <a:ln>
            <a:solidFill>
              <a:srgbClr val="15a66f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15a66f"/>
                </a:solidFill>
                <a:latin typeface="HelveticaCyr"/>
              </a:rPr>
              <a:t>Какой-то файл…</a:t>
            </a:r>
            <a:endParaRPr/>
          </a:p>
        </p:txBody>
      </p:sp>
    </p:spTree>
  </p:cSld>
  <p:transition>
    <p:fade/>
  </p:transition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Общие смещения в файлах</a:t>
            </a:r>
            <a:endParaRPr/>
          </a:p>
        </p:txBody>
      </p:sp>
      <p:sp>
        <p:nvSpPr>
          <p:cNvPr id="746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BE92372C-23DE-4F08-BDD5-4B0AE1A0D691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47" name="CustomShape 3"/>
          <p:cNvSpPr/>
          <p:nvPr/>
        </p:nvSpPr>
        <p:spPr>
          <a:xfrm>
            <a:off x="1367640" y="5667480"/>
            <a:ext cx="3440520" cy="364680"/>
          </a:xfrm>
          <a:prstGeom prst="rect">
            <a:avLst/>
          </a:prstGeom>
          <a:noFill/>
          <a:ln>
            <a:solidFill>
              <a:srgbClr val="15a66f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15a66f"/>
                </a:solidFill>
                <a:latin typeface="HelveticaCyr"/>
              </a:rPr>
              <a:t>Какой-то файл…</a:t>
            </a:r>
            <a:endParaRPr/>
          </a:p>
        </p:txBody>
      </p:sp>
      <p:sp>
        <p:nvSpPr>
          <p:cNvPr id="748" name="CustomShape 4"/>
          <p:cNvSpPr/>
          <p:nvPr/>
        </p:nvSpPr>
        <p:spPr>
          <a:xfrm>
            <a:off x="271440" y="2030040"/>
            <a:ext cx="2051280" cy="93312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Процесс 1</a:t>
            </a:r>
            <a:endParaRPr/>
          </a:p>
        </p:txBody>
      </p:sp>
    </p:spTree>
  </p:cSld>
  <p:transition>
    <p:fade/>
  </p:transition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Общие смещения в файлах</a:t>
            </a:r>
            <a:endParaRPr/>
          </a:p>
        </p:txBody>
      </p:sp>
      <p:sp>
        <p:nvSpPr>
          <p:cNvPr id="750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28F47BAE-03D9-45C3-8468-1B20B5D4784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51" name="CustomShape 3"/>
          <p:cNvSpPr/>
          <p:nvPr/>
        </p:nvSpPr>
        <p:spPr>
          <a:xfrm>
            <a:off x="1367640" y="5667480"/>
            <a:ext cx="3440520" cy="364680"/>
          </a:xfrm>
          <a:prstGeom prst="rect">
            <a:avLst/>
          </a:prstGeom>
          <a:noFill/>
          <a:ln>
            <a:solidFill>
              <a:srgbClr val="15a66f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15a66f"/>
                </a:solidFill>
                <a:latin typeface="HelveticaCyr"/>
              </a:rPr>
              <a:t>Какой-то файл…</a:t>
            </a:r>
            <a:endParaRPr/>
          </a:p>
        </p:txBody>
      </p:sp>
      <p:sp>
        <p:nvSpPr>
          <p:cNvPr id="752" name="CustomShape 4"/>
          <p:cNvSpPr/>
          <p:nvPr/>
        </p:nvSpPr>
        <p:spPr>
          <a:xfrm>
            <a:off x="271440" y="2030040"/>
            <a:ext cx="2051280" cy="93312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Процесс 1</a:t>
            </a:r>
            <a:endParaRPr/>
          </a:p>
        </p:txBody>
      </p:sp>
      <p:sp>
        <p:nvSpPr>
          <p:cNvPr id="753" name="Line 5"/>
          <p:cNvSpPr/>
          <p:nvPr/>
        </p:nvSpPr>
        <p:spPr>
          <a:xfrm>
            <a:off x="75960" y="5319000"/>
            <a:ext cx="898776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35000" sp="105000"/>
            </a:custDash>
            <a:miter/>
          </a:ln>
        </p:spPr>
      </p:sp>
      <p:sp>
        <p:nvSpPr>
          <p:cNvPr id="754" name="TextShape 6"/>
          <p:cNvSpPr txBox="1"/>
          <p:nvPr/>
        </p:nvSpPr>
        <p:spPr>
          <a:xfrm>
            <a:off x="6309360" y="5577840"/>
            <a:ext cx="5191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ФС</a:t>
            </a:r>
            <a:endParaRPr/>
          </a:p>
        </p:txBody>
      </p:sp>
    </p:spTree>
  </p:cSld>
  <p:transition>
    <p:fade/>
  </p:transition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Общие смещения в файлах</a:t>
            </a:r>
            <a:endParaRPr/>
          </a:p>
        </p:txBody>
      </p:sp>
      <p:sp>
        <p:nvSpPr>
          <p:cNvPr id="756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6D0D993-8C67-4A89-9A50-6F3817FAFB7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57" name="CustomShape 3"/>
          <p:cNvSpPr/>
          <p:nvPr/>
        </p:nvSpPr>
        <p:spPr>
          <a:xfrm>
            <a:off x="1367640" y="5667480"/>
            <a:ext cx="3440520" cy="364680"/>
          </a:xfrm>
          <a:prstGeom prst="rect">
            <a:avLst/>
          </a:prstGeom>
          <a:noFill/>
          <a:ln>
            <a:solidFill>
              <a:srgbClr val="15a66f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15a66f"/>
                </a:solidFill>
                <a:latin typeface="HelveticaCyr"/>
              </a:rPr>
              <a:t>Какой-то файл…</a:t>
            </a:r>
            <a:endParaRPr/>
          </a:p>
        </p:txBody>
      </p:sp>
      <p:sp>
        <p:nvSpPr>
          <p:cNvPr id="758" name="CustomShape 4"/>
          <p:cNvSpPr/>
          <p:nvPr/>
        </p:nvSpPr>
        <p:spPr>
          <a:xfrm>
            <a:off x="271440" y="2030040"/>
            <a:ext cx="2051280" cy="93312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Процесс 1</a:t>
            </a:r>
            <a:endParaRPr/>
          </a:p>
        </p:txBody>
      </p:sp>
      <p:sp>
        <p:nvSpPr>
          <p:cNvPr id="759" name="Line 5"/>
          <p:cNvSpPr/>
          <p:nvPr/>
        </p:nvSpPr>
        <p:spPr>
          <a:xfrm>
            <a:off x="75960" y="5319000"/>
            <a:ext cx="898776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35000" sp="105000"/>
            </a:custDash>
            <a:miter/>
          </a:ln>
        </p:spPr>
      </p:sp>
      <p:sp>
        <p:nvSpPr>
          <p:cNvPr id="760" name="Line 6"/>
          <p:cNvSpPr/>
          <p:nvPr/>
        </p:nvSpPr>
        <p:spPr>
          <a:xfrm>
            <a:off x="87120" y="3734640"/>
            <a:ext cx="897660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35000" sp="105000"/>
            </a:custDash>
            <a:miter/>
          </a:ln>
        </p:spPr>
      </p:sp>
      <p:sp>
        <p:nvSpPr>
          <p:cNvPr id="761" name="TextShape 7"/>
          <p:cNvSpPr txBox="1"/>
          <p:nvPr/>
        </p:nvSpPr>
        <p:spPr>
          <a:xfrm>
            <a:off x="6217920" y="4297680"/>
            <a:ext cx="6912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ядро</a:t>
            </a:r>
            <a:endParaRPr/>
          </a:p>
        </p:txBody>
      </p:sp>
      <p:sp>
        <p:nvSpPr>
          <p:cNvPr id="762" name="TextShape 8"/>
          <p:cNvSpPr txBox="1"/>
          <p:nvPr/>
        </p:nvSpPr>
        <p:spPr>
          <a:xfrm>
            <a:off x="2377440" y="6217920"/>
            <a:ext cx="11224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длинный</a:t>
            </a:r>
            <a:endParaRPr/>
          </a:p>
        </p:txBody>
      </p:sp>
    </p:spTree>
  </p:cSld>
  <p:transition>
    <p:fade/>
  </p:transition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Общие смещения в файлах</a:t>
            </a:r>
            <a:endParaRPr/>
          </a:p>
        </p:txBody>
      </p:sp>
      <p:sp>
        <p:nvSpPr>
          <p:cNvPr id="764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508F99B-B1A5-44F8-80BA-B4F132EABD1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65" name="CustomShape 3"/>
          <p:cNvSpPr/>
          <p:nvPr/>
        </p:nvSpPr>
        <p:spPr>
          <a:xfrm>
            <a:off x="1367640" y="5667480"/>
            <a:ext cx="3440520" cy="364680"/>
          </a:xfrm>
          <a:prstGeom prst="rect">
            <a:avLst/>
          </a:prstGeom>
          <a:noFill/>
          <a:ln>
            <a:solidFill>
              <a:srgbClr val="15a66f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15a66f"/>
                </a:solidFill>
                <a:latin typeface="HelveticaCyr"/>
              </a:rPr>
              <a:t>Какой-то файл…</a:t>
            </a:r>
            <a:endParaRPr/>
          </a:p>
        </p:txBody>
      </p:sp>
      <p:sp>
        <p:nvSpPr>
          <p:cNvPr id="766" name="CustomShape 4"/>
          <p:cNvSpPr/>
          <p:nvPr/>
        </p:nvSpPr>
        <p:spPr>
          <a:xfrm>
            <a:off x="271440" y="2030040"/>
            <a:ext cx="2051280" cy="93312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Процесс 1</a:t>
            </a:r>
            <a:endParaRPr/>
          </a:p>
        </p:txBody>
      </p:sp>
      <p:sp>
        <p:nvSpPr>
          <p:cNvPr id="767" name="Line 5"/>
          <p:cNvSpPr/>
          <p:nvPr/>
        </p:nvSpPr>
        <p:spPr>
          <a:xfrm>
            <a:off x="75960" y="5319000"/>
            <a:ext cx="898776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35000" sp="105000"/>
            </a:custDash>
            <a:miter/>
          </a:ln>
        </p:spPr>
      </p:sp>
      <p:sp>
        <p:nvSpPr>
          <p:cNvPr id="768" name="Line 6"/>
          <p:cNvSpPr/>
          <p:nvPr/>
        </p:nvSpPr>
        <p:spPr>
          <a:xfrm>
            <a:off x="87120" y="3734640"/>
            <a:ext cx="897660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35000" sp="105000"/>
            </a:custDash>
            <a:miter/>
          </a:ln>
        </p:spPr>
      </p:sp>
      <p:sp>
        <p:nvSpPr>
          <p:cNvPr id="769" name="CustomShape 7"/>
          <p:cNvSpPr/>
          <p:nvPr/>
        </p:nvSpPr>
        <p:spPr>
          <a:xfrm>
            <a:off x="1226520" y="4092480"/>
            <a:ext cx="3375720" cy="914040"/>
          </a:xfrm>
          <a:prstGeom prst="rect">
            <a:avLst/>
          </a:prstGeom>
          <a:solidFill>
            <a:srgbClr val="017dae"/>
          </a:solidFill>
          <a:ln w="6480">
            <a:solidFill>
              <a:srgbClr val="000000"/>
            </a:solidFill>
            <a:miter/>
          </a:ln>
        </p:spPr>
      </p:sp>
      <p:sp>
        <p:nvSpPr>
          <p:cNvPr id="770" name="CustomShape 8"/>
          <p:cNvSpPr/>
          <p:nvPr/>
        </p:nvSpPr>
        <p:spPr>
          <a:xfrm>
            <a:off x="1164960" y="2963520"/>
            <a:ext cx="405360" cy="364680"/>
          </a:xfrm>
          <a:prstGeom prst="rect">
            <a:avLst/>
          </a:prstGeom>
          <a:solidFill>
            <a:srgbClr val="00a4e0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fd</a:t>
            </a:r>
            <a:endParaRPr/>
          </a:p>
        </p:txBody>
      </p:sp>
      <p:sp>
        <p:nvSpPr>
          <p:cNvPr id="771" name="CustomShape 9"/>
          <p:cNvSpPr/>
          <p:nvPr/>
        </p:nvSpPr>
        <p:spPr>
          <a:xfrm>
            <a:off x="1367640" y="3332880"/>
            <a:ext cx="1546560" cy="7592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Copy-on-write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0F772149-4E74-4F6B-BE3D-D88F61C74C1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208" name="Table 3"/>
          <p:cNvGraphicFramePr/>
          <p:nvPr/>
        </p:nvGraphicFramePr>
        <p:xfrm>
          <a:off x="4711320" y="1788480"/>
          <a:ext cx="642240" cy="37080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9" name="Table 4"/>
          <p:cNvGraphicFramePr/>
          <p:nvPr/>
        </p:nvGraphicFramePr>
        <p:xfrm>
          <a:off x="2958840" y="2530080"/>
          <a:ext cx="642240" cy="29664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0" name="CustomShape 5"/>
          <p:cNvSpPr/>
          <p:nvPr/>
        </p:nvSpPr>
        <p:spPr>
          <a:xfrm>
            <a:off x="3601080" y="53046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11" name="CustomShape 6"/>
          <p:cNvSpPr/>
          <p:nvPr/>
        </p:nvSpPr>
        <p:spPr>
          <a:xfrm>
            <a:off x="3601080" y="49464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12" name="CustomShape 7"/>
          <p:cNvSpPr/>
          <p:nvPr/>
        </p:nvSpPr>
        <p:spPr>
          <a:xfrm>
            <a:off x="3601080" y="458532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Общие смещения в файлах</a:t>
            </a:r>
            <a:endParaRPr/>
          </a:p>
        </p:txBody>
      </p:sp>
      <p:sp>
        <p:nvSpPr>
          <p:cNvPr id="773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B8F5BC9-287B-4CA5-9CB0-ACE6860CE99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74" name="CustomShape 3"/>
          <p:cNvSpPr/>
          <p:nvPr/>
        </p:nvSpPr>
        <p:spPr>
          <a:xfrm>
            <a:off x="1367640" y="5667480"/>
            <a:ext cx="3440520" cy="364680"/>
          </a:xfrm>
          <a:prstGeom prst="rect">
            <a:avLst/>
          </a:prstGeom>
          <a:noFill/>
          <a:ln>
            <a:solidFill>
              <a:srgbClr val="15a66f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15a66f"/>
                </a:solidFill>
                <a:latin typeface="HelveticaCyr"/>
              </a:rPr>
              <a:t>Какой-то файл…</a:t>
            </a:r>
            <a:endParaRPr/>
          </a:p>
        </p:txBody>
      </p:sp>
      <p:sp>
        <p:nvSpPr>
          <p:cNvPr id="775" name="CustomShape 4"/>
          <p:cNvSpPr/>
          <p:nvPr/>
        </p:nvSpPr>
        <p:spPr>
          <a:xfrm>
            <a:off x="271440" y="2030040"/>
            <a:ext cx="2051280" cy="93312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Процесс 1</a:t>
            </a:r>
            <a:endParaRPr/>
          </a:p>
        </p:txBody>
      </p:sp>
      <p:sp>
        <p:nvSpPr>
          <p:cNvPr id="776" name="Line 5"/>
          <p:cNvSpPr/>
          <p:nvPr/>
        </p:nvSpPr>
        <p:spPr>
          <a:xfrm>
            <a:off x="75960" y="5319000"/>
            <a:ext cx="898776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35000" sp="105000"/>
            </a:custDash>
            <a:miter/>
          </a:ln>
        </p:spPr>
      </p:sp>
      <p:sp>
        <p:nvSpPr>
          <p:cNvPr id="777" name="Line 6"/>
          <p:cNvSpPr/>
          <p:nvPr/>
        </p:nvSpPr>
        <p:spPr>
          <a:xfrm>
            <a:off x="87120" y="3734640"/>
            <a:ext cx="897660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35000" sp="105000"/>
            </a:custDash>
            <a:miter/>
          </a:ln>
        </p:spPr>
      </p:sp>
      <p:sp>
        <p:nvSpPr>
          <p:cNvPr id="778" name="CustomShape 7"/>
          <p:cNvSpPr/>
          <p:nvPr/>
        </p:nvSpPr>
        <p:spPr>
          <a:xfrm>
            <a:off x="1226520" y="4092480"/>
            <a:ext cx="3375720" cy="914040"/>
          </a:xfrm>
          <a:prstGeom prst="rect">
            <a:avLst/>
          </a:prstGeom>
          <a:solidFill>
            <a:srgbClr val="017dae"/>
          </a:solidFill>
          <a:ln w="6480">
            <a:solidFill>
              <a:srgbClr val="000000"/>
            </a:solidFill>
            <a:miter/>
          </a:ln>
        </p:spPr>
      </p:sp>
      <p:sp>
        <p:nvSpPr>
          <p:cNvPr id="779" name="CustomShape 8"/>
          <p:cNvSpPr/>
          <p:nvPr/>
        </p:nvSpPr>
        <p:spPr>
          <a:xfrm>
            <a:off x="1164960" y="2963520"/>
            <a:ext cx="405360" cy="364680"/>
          </a:xfrm>
          <a:prstGeom prst="rect">
            <a:avLst/>
          </a:prstGeom>
          <a:solidFill>
            <a:srgbClr val="00a4e0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fd</a:t>
            </a:r>
            <a:endParaRPr/>
          </a:p>
        </p:txBody>
      </p:sp>
      <p:sp>
        <p:nvSpPr>
          <p:cNvPr id="780" name="CustomShape 9"/>
          <p:cNvSpPr/>
          <p:nvPr/>
        </p:nvSpPr>
        <p:spPr>
          <a:xfrm>
            <a:off x="1367640" y="3332880"/>
            <a:ext cx="1546560" cy="7592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781" name="Line 10"/>
          <p:cNvSpPr/>
          <p:nvPr/>
        </p:nvSpPr>
        <p:spPr>
          <a:xfrm flipV="1">
            <a:off x="3049920" y="1788120"/>
            <a:ext cx="0" cy="1946520"/>
          </a:xfrm>
          <a:prstGeom prst="line">
            <a:avLst/>
          </a:prstGeom>
          <a:ln w="12600">
            <a:solidFill>
              <a:srgbClr val="000000"/>
            </a:solidFill>
            <a:custDash>
              <a:ds d="35000" sp="105000"/>
            </a:custDash>
            <a:miter/>
          </a:ln>
        </p:spPr>
      </p:sp>
      <p:sp>
        <p:nvSpPr>
          <p:cNvPr id="782" name="CustomShape 11"/>
          <p:cNvSpPr/>
          <p:nvPr/>
        </p:nvSpPr>
        <p:spPr>
          <a:xfrm>
            <a:off x="3576600" y="2030040"/>
            <a:ext cx="2051280" cy="93312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Процесс 2</a:t>
            </a:r>
            <a:endParaRPr/>
          </a:p>
        </p:txBody>
      </p:sp>
      <p:sp>
        <p:nvSpPr>
          <p:cNvPr id="783" name="CustomShape 12"/>
          <p:cNvSpPr/>
          <p:nvPr/>
        </p:nvSpPr>
        <p:spPr>
          <a:xfrm>
            <a:off x="4470480" y="2963520"/>
            <a:ext cx="405360" cy="364680"/>
          </a:xfrm>
          <a:prstGeom prst="rect">
            <a:avLst/>
          </a:prstGeom>
          <a:solidFill>
            <a:srgbClr val="00a4e0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fd</a:t>
            </a:r>
            <a:endParaRPr/>
          </a:p>
        </p:txBody>
      </p:sp>
      <p:sp>
        <p:nvSpPr>
          <p:cNvPr id="784" name="CustomShape 13"/>
          <p:cNvSpPr/>
          <p:nvPr/>
        </p:nvSpPr>
        <p:spPr>
          <a:xfrm flipH="1">
            <a:off x="2914560" y="3332880"/>
            <a:ext cx="1758240" cy="7592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785" name="CustomShape 14"/>
          <p:cNvSpPr/>
          <p:nvPr/>
        </p:nvSpPr>
        <p:spPr>
          <a:xfrm>
            <a:off x="2323080" y="2496960"/>
            <a:ext cx="1253520" cy="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786" name="CustomShape 15"/>
          <p:cNvSpPr/>
          <p:nvPr/>
        </p:nvSpPr>
        <p:spPr>
          <a:xfrm>
            <a:off x="2521440" y="2312280"/>
            <a:ext cx="807480" cy="364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fork()</a:t>
            </a:r>
            <a:endParaRPr/>
          </a:p>
        </p:txBody>
      </p:sp>
    </p:spTree>
  </p:cSld>
  <p:transition>
    <p:fade/>
  </p:transition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Общие смещения в файлах</a:t>
            </a:r>
            <a:endParaRPr/>
          </a:p>
        </p:txBody>
      </p:sp>
      <p:sp>
        <p:nvSpPr>
          <p:cNvPr id="788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4D1549AA-94CE-461A-AA53-4FBCF4D1EBB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789" name="CustomShape 3"/>
          <p:cNvSpPr/>
          <p:nvPr/>
        </p:nvSpPr>
        <p:spPr>
          <a:xfrm>
            <a:off x="1367640" y="5667480"/>
            <a:ext cx="3440520" cy="364680"/>
          </a:xfrm>
          <a:prstGeom prst="rect">
            <a:avLst/>
          </a:prstGeom>
          <a:noFill/>
          <a:ln>
            <a:solidFill>
              <a:srgbClr val="15a66f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15a66f"/>
                </a:solidFill>
                <a:latin typeface="HelveticaCyr"/>
              </a:rPr>
              <a:t>Какой-то файл…</a:t>
            </a:r>
            <a:endParaRPr/>
          </a:p>
        </p:txBody>
      </p:sp>
      <p:sp>
        <p:nvSpPr>
          <p:cNvPr id="790" name="CustomShape 4"/>
          <p:cNvSpPr/>
          <p:nvPr/>
        </p:nvSpPr>
        <p:spPr>
          <a:xfrm>
            <a:off x="271440" y="2030040"/>
            <a:ext cx="2051280" cy="93312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Процесс 1</a:t>
            </a:r>
            <a:endParaRPr/>
          </a:p>
        </p:txBody>
      </p:sp>
      <p:sp>
        <p:nvSpPr>
          <p:cNvPr id="791" name="Line 5"/>
          <p:cNvSpPr/>
          <p:nvPr/>
        </p:nvSpPr>
        <p:spPr>
          <a:xfrm>
            <a:off x="75960" y="5319000"/>
            <a:ext cx="898776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35000" sp="105000"/>
            </a:custDash>
            <a:miter/>
          </a:ln>
        </p:spPr>
      </p:sp>
      <p:sp>
        <p:nvSpPr>
          <p:cNvPr id="792" name="Line 6"/>
          <p:cNvSpPr/>
          <p:nvPr/>
        </p:nvSpPr>
        <p:spPr>
          <a:xfrm>
            <a:off x="87120" y="3734640"/>
            <a:ext cx="897660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35000" sp="105000"/>
            </a:custDash>
            <a:miter/>
          </a:ln>
        </p:spPr>
      </p:sp>
      <p:sp>
        <p:nvSpPr>
          <p:cNvPr id="793" name="CustomShape 7"/>
          <p:cNvSpPr/>
          <p:nvPr/>
        </p:nvSpPr>
        <p:spPr>
          <a:xfrm>
            <a:off x="1226520" y="4092480"/>
            <a:ext cx="3375720" cy="914040"/>
          </a:xfrm>
          <a:prstGeom prst="rect">
            <a:avLst/>
          </a:prstGeom>
          <a:solidFill>
            <a:srgbClr val="017dae"/>
          </a:solidFill>
          <a:ln w="6480">
            <a:solidFill>
              <a:srgbClr val="000000"/>
            </a:solidFill>
            <a:miter/>
          </a:ln>
        </p:spPr>
      </p:sp>
      <p:sp>
        <p:nvSpPr>
          <p:cNvPr id="794" name="CustomShape 8"/>
          <p:cNvSpPr/>
          <p:nvPr/>
        </p:nvSpPr>
        <p:spPr>
          <a:xfrm>
            <a:off x="1164960" y="2963520"/>
            <a:ext cx="405360" cy="364680"/>
          </a:xfrm>
          <a:prstGeom prst="rect">
            <a:avLst/>
          </a:prstGeom>
          <a:solidFill>
            <a:srgbClr val="00a4e0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fd</a:t>
            </a:r>
            <a:endParaRPr/>
          </a:p>
        </p:txBody>
      </p:sp>
      <p:sp>
        <p:nvSpPr>
          <p:cNvPr id="795" name="CustomShape 9"/>
          <p:cNvSpPr/>
          <p:nvPr/>
        </p:nvSpPr>
        <p:spPr>
          <a:xfrm>
            <a:off x="1367640" y="3332880"/>
            <a:ext cx="1546560" cy="7592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796" name="Line 10"/>
          <p:cNvSpPr/>
          <p:nvPr/>
        </p:nvSpPr>
        <p:spPr>
          <a:xfrm flipV="1">
            <a:off x="3049920" y="1788120"/>
            <a:ext cx="0" cy="1946520"/>
          </a:xfrm>
          <a:prstGeom prst="line">
            <a:avLst/>
          </a:prstGeom>
          <a:ln w="12600">
            <a:solidFill>
              <a:srgbClr val="000000"/>
            </a:solidFill>
            <a:custDash>
              <a:ds d="35000" sp="105000"/>
            </a:custDash>
            <a:miter/>
          </a:ln>
        </p:spPr>
      </p:sp>
      <p:sp>
        <p:nvSpPr>
          <p:cNvPr id="797" name="CustomShape 11"/>
          <p:cNvSpPr/>
          <p:nvPr/>
        </p:nvSpPr>
        <p:spPr>
          <a:xfrm>
            <a:off x="3576600" y="2030040"/>
            <a:ext cx="2051280" cy="93312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Процесс 2</a:t>
            </a:r>
            <a:endParaRPr/>
          </a:p>
        </p:txBody>
      </p:sp>
      <p:sp>
        <p:nvSpPr>
          <p:cNvPr id="798" name="CustomShape 12"/>
          <p:cNvSpPr/>
          <p:nvPr/>
        </p:nvSpPr>
        <p:spPr>
          <a:xfrm>
            <a:off x="4470480" y="2963520"/>
            <a:ext cx="405360" cy="364680"/>
          </a:xfrm>
          <a:prstGeom prst="rect">
            <a:avLst/>
          </a:prstGeom>
          <a:solidFill>
            <a:srgbClr val="00a4e0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fd</a:t>
            </a:r>
            <a:endParaRPr/>
          </a:p>
        </p:txBody>
      </p:sp>
      <p:sp>
        <p:nvSpPr>
          <p:cNvPr id="799" name="CustomShape 13"/>
          <p:cNvSpPr/>
          <p:nvPr/>
        </p:nvSpPr>
        <p:spPr>
          <a:xfrm flipH="1">
            <a:off x="2914560" y="3332880"/>
            <a:ext cx="1758240" cy="7592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800" name="CustomShape 14"/>
          <p:cNvSpPr/>
          <p:nvPr/>
        </p:nvSpPr>
        <p:spPr>
          <a:xfrm>
            <a:off x="2323080" y="2496960"/>
            <a:ext cx="1253520" cy="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801" name="CustomShape 15"/>
          <p:cNvSpPr/>
          <p:nvPr/>
        </p:nvSpPr>
        <p:spPr>
          <a:xfrm>
            <a:off x="2521440" y="2312280"/>
            <a:ext cx="807480" cy="364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fork()</a:t>
            </a:r>
            <a:endParaRPr/>
          </a:p>
        </p:txBody>
      </p:sp>
      <p:sp>
        <p:nvSpPr>
          <p:cNvPr id="802" name="CustomShape 16"/>
          <p:cNvSpPr/>
          <p:nvPr/>
        </p:nvSpPr>
        <p:spPr>
          <a:xfrm>
            <a:off x="1175760" y="4637520"/>
            <a:ext cx="1069560" cy="364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Position</a:t>
            </a:r>
            <a:endParaRPr/>
          </a:p>
        </p:txBody>
      </p:sp>
    </p:spTree>
  </p:cSld>
  <p:transition>
    <p:fade/>
  </p:transition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Общие смещения в файлах</a:t>
            </a:r>
            <a:endParaRPr/>
          </a:p>
        </p:txBody>
      </p:sp>
      <p:sp>
        <p:nvSpPr>
          <p:cNvPr id="804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9A2995D-DBA8-407F-A4CE-DF70A342638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05" name="CustomShape 3"/>
          <p:cNvSpPr/>
          <p:nvPr/>
        </p:nvSpPr>
        <p:spPr>
          <a:xfrm>
            <a:off x="1367640" y="5667480"/>
            <a:ext cx="3440520" cy="364680"/>
          </a:xfrm>
          <a:prstGeom prst="rect">
            <a:avLst/>
          </a:prstGeom>
          <a:noFill/>
          <a:ln>
            <a:solidFill>
              <a:srgbClr val="15a66f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15a66f"/>
                </a:solidFill>
                <a:latin typeface="HelveticaCyr"/>
              </a:rPr>
              <a:t>Какой-то файл…</a:t>
            </a:r>
            <a:endParaRPr/>
          </a:p>
        </p:txBody>
      </p:sp>
      <p:sp>
        <p:nvSpPr>
          <p:cNvPr id="806" name="CustomShape 4"/>
          <p:cNvSpPr/>
          <p:nvPr/>
        </p:nvSpPr>
        <p:spPr>
          <a:xfrm>
            <a:off x="271440" y="2030040"/>
            <a:ext cx="2051280" cy="93312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Процесс 1</a:t>
            </a:r>
            <a:endParaRPr/>
          </a:p>
        </p:txBody>
      </p:sp>
      <p:sp>
        <p:nvSpPr>
          <p:cNvPr id="807" name="Line 5"/>
          <p:cNvSpPr/>
          <p:nvPr/>
        </p:nvSpPr>
        <p:spPr>
          <a:xfrm>
            <a:off x="75960" y="5319000"/>
            <a:ext cx="898776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35000" sp="105000"/>
            </a:custDash>
            <a:miter/>
          </a:ln>
        </p:spPr>
      </p:sp>
      <p:sp>
        <p:nvSpPr>
          <p:cNvPr id="808" name="Line 6"/>
          <p:cNvSpPr/>
          <p:nvPr/>
        </p:nvSpPr>
        <p:spPr>
          <a:xfrm>
            <a:off x="87120" y="3734640"/>
            <a:ext cx="897660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35000" sp="105000"/>
            </a:custDash>
            <a:miter/>
          </a:ln>
        </p:spPr>
      </p:sp>
      <p:sp>
        <p:nvSpPr>
          <p:cNvPr id="809" name="CustomShape 7"/>
          <p:cNvSpPr/>
          <p:nvPr/>
        </p:nvSpPr>
        <p:spPr>
          <a:xfrm>
            <a:off x="1226520" y="4092480"/>
            <a:ext cx="3375720" cy="914040"/>
          </a:xfrm>
          <a:prstGeom prst="rect">
            <a:avLst/>
          </a:prstGeom>
          <a:solidFill>
            <a:srgbClr val="017dae"/>
          </a:solidFill>
          <a:ln w="6480">
            <a:solidFill>
              <a:srgbClr val="000000"/>
            </a:solidFill>
            <a:miter/>
          </a:ln>
        </p:spPr>
      </p:sp>
      <p:sp>
        <p:nvSpPr>
          <p:cNvPr id="810" name="CustomShape 8"/>
          <p:cNvSpPr/>
          <p:nvPr/>
        </p:nvSpPr>
        <p:spPr>
          <a:xfrm>
            <a:off x="1164960" y="2963520"/>
            <a:ext cx="405360" cy="364680"/>
          </a:xfrm>
          <a:prstGeom prst="rect">
            <a:avLst/>
          </a:prstGeom>
          <a:solidFill>
            <a:srgbClr val="00a4e0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fd</a:t>
            </a:r>
            <a:endParaRPr/>
          </a:p>
        </p:txBody>
      </p:sp>
      <p:sp>
        <p:nvSpPr>
          <p:cNvPr id="811" name="CustomShape 9"/>
          <p:cNvSpPr/>
          <p:nvPr/>
        </p:nvSpPr>
        <p:spPr>
          <a:xfrm>
            <a:off x="1367640" y="3332880"/>
            <a:ext cx="1546560" cy="7592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812" name="Line 10"/>
          <p:cNvSpPr/>
          <p:nvPr/>
        </p:nvSpPr>
        <p:spPr>
          <a:xfrm flipV="1">
            <a:off x="3049920" y="1788120"/>
            <a:ext cx="0" cy="1946520"/>
          </a:xfrm>
          <a:prstGeom prst="line">
            <a:avLst/>
          </a:prstGeom>
          <a:ln w="12600">
            <a:solidFill>
              <a:srgbClr val="000000"/>
            </a:solidFill>
            <a:custDash>
              <a:ds d="35000" sp="105000"/>
            </a:custDash>
            <a:miter/>
          </a:ln>
        </p:spPr>
      </p:sp>
      <p:sp>
        <p:nvSpPr>
          <p:cNvPr id="813" name="CustomShape 11"/>
          <p:cNvSpPr/>
          <p:nvPr/>
        </p:nvSpPr>
        <p:spPr>
          <a:xfrm>
            <a:off x="3576600" y="2030040"/>
            <a:ext cx="2051280" cy="93312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Процесс 2</a:t>
            </a:r>
            <a:endParaRPr/>
          </a:p>
        </p:txBody>
      </p:sp>
      <p:sp>
        <p:nvSpPr>
          <p:cNvPr id="814" name="CustomShape 12"/>
          <p:cNvSpPr/>
          <p:nvPr/>
        </p:nvSpPr>
        <p:spPr>
          <a:xfrm>
            <a:off x="4470480" y="2963520"/>
            <a:ext cx="405360" cy="364680"/>
          </a:xfrm>
          <a:prstGeom prst="rect">
            <a:avLst/>
          </a:prstGeom>
          <a:solidFill>
            <a:srgbClr val="00a4e0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fd</a:t>
            </a:r>
            <a:endParaRPr/>
          </a:p>
        </p:txBody>
      </p:sp>
      <p:sp>
        <p:nvSpPr>
          <p:cNvPr id="815" name="CustomShape 13"/>
          <p:cNvSpPr/>
          <p:nvPr/>
        </p:nvSpPr>
        <p:spPr>
          <a:xfrm flipH="1">
            <a:off x="2914560" y="3332880"/>
            <a:ext cx="1758240" cy="7592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816" name="CustomShape 14"/>
          <p:cNvSpPr/>
          <p:nvPr/>
        </p:nvSpPr>
        <p:spPr>
          <a:xfrm>
            <a:off x="2323080" y="2496960"/>
            <a:ext cx="1253520" cy="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817" name="CustomShape 15"/>
          <p:cNvSpPr/>
          <p:nvPr/>
        </p:nvSpPr>
        <p:spPr>
          <a:xfrm>
            <a:off x="2521440" y="2312280"/>
            <a:ext cx="807480" cy="364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fork()</a:t>
            </a:r>
            <a:endParaRPr/>
          </a:p>
        </p:txBody>
      </p:sp>
      <p:sp>
        <p:nvSpPr>
          <p:cNvPr id="818" name="CustomShape 16"/>
          <p:cNvSpPr/>
          <p:nvPr/>
        </p:nvSpPr>
        <p:spPr>
          <a:xfrm>
            <a:off x="1175760" y="4637520"/>
            <a:ext cx="1069560" cy="364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Position</a:t>
            </a:r>
            <a:endParaRPr/>
          </a:p>
        </p:txBody>
      </p:sp>
      <p:sp>
        <p:nvSpPr>
          <p:cNvPr id="819" name="Line 17"/>
          <p:cNvSpPr/>
          <p:nvPr/>
        </p:nvSpPr>
        <p:spPr>
          <a:xfrm>
            <a:off x="2670120" y="5667120"/>
            <a:ext cx="0" cy="369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820" name="CustomShape 18"/>
          <p:cNvSpPr/>
          <p:nvPr/>
        </p:nvSpPr>
        <p:spPr>
          <a:xfrm>
            <a:off x="1710720" y="5006880"/>
            <a:ext cx="959400" cy="65988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</p:spTree>
  </p:cSld>
  <p:transition>
    <p:fade/>
  </p:transition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Общие смещения в файлах</a:t>
            </a:r>
            <a:endParaRPr/>
          </a:p>
        </p:txBody>
      </p:sp>
      <p:sp>
        <p:nvSpPr>
          <p:cNvPr id="822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FCF5450-39EC-4362-ABF0-86B0B650645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23" name="CustomShape 3"/>
          <p:cNvSpPr/>
          <p:nvPr/>
        </p:nvSpPr>
        <p:spPr>
          <a:xfrm>
            <a:off x="1367640" y="5667480"/>
            <a:ext cx="3440520" cy="364680"/>
          </a:xfrm>
          <a:prstGeom prst="rect">
            <a:avLst/>
          </a:prstGeom>
          <a:noFill/>
          <a:ln>
            <a:solidFill>
              <a:srgbClr val="15a66f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15a66f"/>
                </a:solidFill>
                <a:latin typeface="HelveticaCyr"/>
              </a:rPr>
              <a:t>Какой-то файл…</a:t>
            </a:r>
            <a:endParaRPr/>
          </a:p>
        </p:txBody>
      </p:sp>
      <p:sp>
        <p:nvSpPr>
          <p:cNvPr id="824" name="CustomShape 4"/>
          <p:cNvSpPr/>
          <p:nvPr/>
        </p:nvSpPr>
        <p:spPr>
          <a:xfrm>
            <a:off x="271440" y="2030040"/>
            <a:ext cx="2051280" cy="93312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Процесс 1</a:t>
            </a:r>
            <a:endParaRPr/>
          </a:p>
        </p:txBody>
      </p:sp>
      <p:sp>
        <p:nvSpPr>
          <p:cNvPr id="825" name="Line 5"/>
          <p:cNvSpPr/>
          <p:nvPr/>
        </p:nvSpPr>
        <p:spPr>
          <a:xfrm>
            <a:off x="75960" y="5319000"/>
            <a:ext cx="898776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35000" sp="105000"/>
            </a:custDash>
            <a:miter/>
          </a:ln>
        </p:spPr>
      </p:sp>
      <p:sp>
        <p:nvSpPr>
          <p:cNvPr id="826" name="Line 6"/>
          <p:cNvSpPr/>
          <p:nvPr/>
        </p:nvSpPr>
        <p:spPr>
          <a:xfrm>
            <a:off x="87120" y="3734640"/>
            <a:ext cx="897660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35000" sp="105000"/>
            </a:custDash>
            <a:miter/>
          </a:ln>
        </p:spPr>
      </p:sp>
      <p:sp>
        <p:nvSpPr>
          <p:cNvPr id="827" name="CustomShape 7"/>
          <p:cNvSpPr/>
          <p:nvPr/>
        </p:nvSpPr>
        <p:spPr>
          <a:xfrm>
            <a:off x="1226520" y="4092480"/>
            <a:ext cx="3375720" cy="914040"/>
          </a:xfrm>
          <a:prstGeom prst="rect">
            <a:avLst/>
          </a:prstGeom>
          <a:solidFill>
            <a:srgbClr val="017dae"/>
          </a:solidFill>
          <a:ln w="6480">
            <a:solidFill>
              <a:srgbClr val="000000"/>
            </a:solidFill>
            <a:miter/>
          </a:ln>
        </p:spPr>
      </p:sp>
      <p:sp>
        <p:nvSpPr>
          <p:cNvPr id="828" name="CustomShape 8"/>
          <p:cNvSpPr/>
          <p:nvPr/>
        </p:nvSpPr>
        <p:spPr>
          <a:xfrm>
            <a:off x="1164960" y="2963520"/>
            <a:ext cx="405360" cy="364680"/>
          </a:xfrm>
          <a:prstGeom prst="rect">
            <a:avLst/>
          </a:prstGeom>
          <a:solidFill>
            <a:srgbClr val="00a4e0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fd</a:t>
            </a:r>
            <a:endParaRPr/>
          </a:p>
        </p:txBody>
      </p:sp>
      <p:sp>
        <p:nvSpPr>
          <p:cNvPr id="829" name="CustomShape 9"/>
          <p:cNvSpPr/>
          <p:nvPr/>
        </p:nvSpPr>
        <p:spPr>
          <a:xfrm>
            <a:off x="1367640" y="3332880"/>
            <a:ext cx="1546560" cy="7592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830" name="Line 10"/>
          <p:cNvSpPr/>
          <p:nvPr/>
        </p:nvSpPr>
        <p:spPr>
          <a:xfrm flipV="1">
            <a:off x="3049920" y="1788120"/>
            <a:ext cx="0" cy="1946520"/>
          </a:xfrm>
          <a:prstGeom prst="line">
            <a:avLst/>
          </a:prstGeom>
          <a:ln w="12600">
            <a:solidFill>
              <a:srgbClr val="000000"/>
            </a:solidFill>
            <a:custDash>
              <a:ds d="35000" sp="105000"/>
            </a:custDash>
            <a:miter/>
          </a:ln>
        </p:spPr>
      </p:sp>
      <p:sp>
        <p:nvSpPr>
          <p:cNvPr id="831" name="CustomShape 11"/>
          <p:cNvSpPr/>
          <p:nvPr/>
        </p:nvSpPr>
        <p:spPr>
          <a:xfrm>
            <a:off x="3576600" y="2030040"/>
            <a:ext cx="2051280" cy="93312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Процесс 2</a:t>
            </a:r>
            <a:endParaRPr/>
          </a:p>
        </p:txBody>
      </p:sp>
      <p:sp>
        <p:nvSpPr>
          <p:cNvPr id="832" name="CustomShape 12"/>
          <p:cNvSpPr/>
          <p:nvPr/>
        </p:nvSpPr>
        <p:spPr>
          <a:xfrm>
            <a:off x="4470480" y="2963520"/>
            <a:ext cx="405360" cy="364680"/>
          </a:xfrm>
          <a:prstGeom prst="rect">
            <a:avLst/>
          </a:prstGeom>
          <a:solidFill>
            <a:srgbClr val="00a4e0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fd</a:t>
            </a:r>
            <a:endParaRPr/>
          </a:p>
        </p:txBody>
      </p:sp>
      <p:sp>
        <p:nvSpPr>
          <p:cNvPr id="833" name="CustomShape 13"/>
          <p:cNvSpPr/>
          <p:nvPr/>
        </p:nvSpPr>
        <p:spPr>
          <a:xfrm flipH="1">
            <a:off x="2914560" y="3332880"/>
            <a:ext cx="1758240" cy="7592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834" name="CustomShape 14"/>
          <p:cNvSpPr/>
          <p:nvPr/>
        </p:nvSpPr>
        <p:spPr>
          <a:xfrm>
            <a:off x="2323080" y="2496960"/>
            <a:ext cx="1253520" cy="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835" name="CustomShape 15"/>
          <p:cNvSpPr/>
          <p:nvPr/>
        </p:nvSpPr>
        <p:spPr>
          <a:xfrm>
            <a:off x="2521440" y="2312280"/>
            <a:ext cx="807480" cy="364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fork()</a:t>
            </a:r>
            <a:endParaRPr/>
          </a:p>
        </p:txBody>
      </p:sp>
      <p:sp>
        <p:nvSpPr>
          <p:cNvPr id="836" name="CustomShape 16"/>
          <p:cNvSpPr/>
          <p:nvPr/>
        </p:nvSpPr>
        <p:spPr>
          <a:xfrm>
            <a:off x="1175760" y="4637520"/>
            <a:ext cx="1069560" cy="364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Position</a:t>
            </a:r>
            <a:endParaRPr/>
          </a:p>
        </p:txBody>
      </p:sp>
      <p:sp>
        <p:nvSpPr>
          <p:cNvPr id="837" name="Line 17"/>
          <p:cNvSpPr/>
          <p:nvPr/>
        </p:nvSpPr>
        <p:spPr>
          <a:xfrm>
            <a:off x="2670120" y="5667120"/>
            <a:ext cx="0" cy="369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838" name="CustomShape 18"/>
          <p:cNvSpPr/>
          <p:nvPr/>
        </p:nvSpPr>
        <p:spPr>
          <a:xfrm>
            <a:off x="1710720" y="5006880"/>
            <a:ext cx="959400" cy="65988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839" name="CustomShape 19"/>
          <p:cNvSpPr/>
          <p:nvPr/>
        </p:nvSpPr>
        <p:spPr>
          <a:xfrm>
            <a:off x="-244440" y="1367280"/>
            <a:ext cx="3674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lseek(fd, NUMBER, SEEK_SET);</a:t>
            </a:r>
            <a:endParaRPr/>
          </a:p>
        </p:txBody>
      </p:sp>
    </p:spTree>
  </p:cSld>
  <p:transition>
    <p:fade/>
  </p:transition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Общие смещения в файлах</a:t>
            </a:r>
            <a:endParaRPr/>
          </a:p>
        </p:txBody>
      </p:sp>
      <p:sp>
        <p:nvSpPr>
          <p:cNvPr id="841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29752D79-997E-42D3-A2A7-8A53704FD85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42" name="CustomShape 3"/>
          <p:cNvSpPr/>
          <p:nvPr/>
        </p:nvSpPr>
        <p:spPr>
          <a:xfrm>
            <a:off x="1367640" y="5667480"/>
            <a:ext cx="3440520" cy="364680"/>
          </a:xfrm>
          <a:prstGeom prst="rect">
            <a:avLst/>
          </a:prstGeom>
          <a:noFill/>
          <a:ln>
            <a:solidFill>
              <a:srgbClr val="15a66f"/>
            </a:solidFill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15a66f"/>
                </a:solidFill>
                <a:latin typeface="HelveticaCyr"/>
              </a:rPr>
              <a:t>Какой-то файл…</a:t>
            </a:r>
            <a:endParaRPr/>
          </a:p>
        </p:txBody>
      </p:sp>
      <p:sp>
        <p:nvSpPr>
          <p:cNvPr id="843" name="CustomShape 4"/>
          <p:cNvSpPr/>
          <p:nvPr/>
        </p:nvSpPr>
        <p:spPr>
          <a:xfrm>
            <a:off x="271440" y="2030040"/>
            <a:ext cx="2051280" cy="93312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Процесс 1</a:t>
            </a:r>
            <a:endParaRPr/>
          </a:p>
        </p:txBody>
      </p:sp>
      <p:sp>
        <p:nvSpPr>
          <p:cNvPr id="844" name="Line 5"/>
          <p:cNvSpPr/>
          <p:nvPr/>
        </p:nvSpPr>
        <p:spPr>
          <a:xfrm>
            <a:off x="75960" y="5319000"/>
            <a:ext cx="898776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35000" sp="105000"/>
            </a:custDash>
            <a:miter/>
          </a:ln>
        </p:spPr>
      </p:sp>
      <p:sp>
        <p:nvSpPr>
          <p:cNvPr id="845" name="Line 6"/>
          <p:cNvSpPr/>
          <p:nvPr/>
        </p:nvSpPr>
        <p:spPr>
          <a:xfrm>
            <a:off x="87120" y="3734640"/>
            <a:ext cx="897660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35000" sp="105000"/>
            </a:custDash>
            <a:miter/>
          </a:ln>
        </p:spPr>
      </p:sp>
      <p:sp>
        <p:nvSpPr>
          <p:cNvPr id="846" name="CustomShape 7"/>
          <p:cNvSpPr/>
          <p:nvPr/>
        </p:nvSpPr>
        <p:spPr>
          <a:xfrm>
            <a:off x="1226520" y="4092480"/>
            <a:ext cx="3375720" cy="914040"/>
          </a:xfrm>
          <a:prstGeom prst="rect">
            <a:avLst/>
          </a:prstGeom>
          <a:solidFill>
            <a:srgbClr val="017dae"/>
          </a:solidFill>
          <a:ln w="6480">
            <a:solidFill>
              <a:srgbClr val="000000"/>
            </a:solidFill>
            <a:miter/>
          </a:ln>
        </p:spPr>
      </p:sp>
      <p:sp>
        <p:nvSpPr>
          <p:cNvPr id="847" name="CustomShape 8"/>
          <p:cNvSpPr/>
          <p:nvPr/>
        </p:nvSpPr>
        <p:spPr>
          <a:xfrm>
            <a:off x="1164960" y="2963520"/>
            <a:ext cx="405360" cy="364680"/>
          </a:xfrm>
          <a:prstGeom prst="rect">
            <a:avLst/>
          </a:prstGeom>
          <a:solidFill>
            <a:srgbClr val="00a4e0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fd</a:t>
            </a:r>
            <a:endParaRPr/>
          </a:p>
        </p:txBody>
      </p:sp>
      <p:sp>
        <p:nvSpPr>
          <p:cNvPr id="848" name="CustomShape 9"/>
          <p:cNvSpPr/>
          <p:nvPr/>
        </p:nvSpPr>
        <p:spPr>
          <a:xfrm>
            <a:off x="1367640" y="3332880"/>
            <a:ext cx="1546560" cy="7592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849" name="Line 10"/>
          <p:cNvSpPr/>
          <p:nvPr/>
        </p:nvSpPr>
        <p:spPr>
          <a:xfrm flipV="1">
            <a:off x="3049920" y="1788120"/>
            <a:ext cx="0" cy="1946520"/>
          </a:xfrm>
          <a:prstGeom prst="line">
            <a:avLst/>
          </a:prstGeom>
          <a:ln w="12600">
            <a:solidFill>
              <a:srgbClr val="000000"/>
            </a:solidFill>
            <a:custDash>
              <a:ds d="35000" sp="105000"/>
            </a:custDash>
            <a:miter/>
          </a:ln>
        </p:spPr>
      </p:sp>
      <p:sp>
        <p:nvSpPr>
          <p:cNvPr id="850" name="CustomShape 11"/>
          <p:cNvSpPr/>
          <p:nvPr/>
        </p:nvSpPr>
        <p:spPr>
          <a:xfrm>
            <a:off x="3576600" y="2030040"/>
            <a:ext cx="2051280" cy="933120"/>
          </a:xfrm>
          <a:prstGeom prst="ellipse">
            <a:avLst/>
          </a:prstGeom>
          <a:solidFill>
            <a:srgbClr val="00a4e0"/>
          </a:solidFill>
          <a:ln w="648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Процесс 2</a:t>
            </a:r>
            <a:endParaRPr/>
          </a:p>
        </p:txBody>
      </p:sp>
      <p:sp>
        <p:nvSpPr>
          <p:cNvPr id="851" name="CustomShape 12"/>
          <p:cNvSpPr/>
          <p:nvPr/>
        </p:nvSpPr>
        <p:spPr>
          <a:xfrm>
            <a:off x="4470480" y="2963520"/>
            <a:ext cx="405360" cy="364680"/>
          </a:xfrm>
          <a:prstGeom prst="rect">
            <a:avLst/>
          </a:prstGeom>
          <a:solidFill>
            <a:srgbClr val="00a4e0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fd</a:t>
            </a:r>
            <a:endParaRPr/>
          </a:p>
        </p:txBody>
      </p:sp>
      <p:sp>
        <p:nvSpPr>
          <p:cNvPr id="852" name="CustomShape 13"/>
          <p:cNvSpPr/>
          <p:nvPr/>
        </p:nvSpPr>
        <p:spPr>
          <a:xfrm flipH="1">
            <a:off x="2914560" y="3332880"/>
            <a:ext cx="1758240" cy="75924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853" name="CustomShape 14"/>
          <p:cNvSpPr/>
          <p:nvPr/>
        </p:nvSpPr>
        <p:spPr>
          <a:xfrm>
            <a:off x="2323080" y="2496960"/>
            <a:ext cx="1253520" cy="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854" name="CustomShape 15"/>
          <p:cNvSpPr/>
          <p:nvPr/>
        </p:nvSpPr>
        <p:spPr>
          <a:xfrm>
            <a:off x="2521440" y="2312280"/>
            <a:ext cx="807480" cy="364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fork()</a:t>
            </a:r>
            <a:endParaRPr/>
          </a:p>
        </p:txBody>
      </p:sp>
      <p:sp>
        <p:nvSpPr>
          <p:cNvPr id="855" name="CustomShape 16"/>
          <p:cNvSpPr/>
          <p:nvPr/>
        </p:nvSpPr>
        <p:spPr>
          <a:xfrm>
            <a:off x="1175760" y="4637520"/>
            <a:ext cx="1069560" cy="364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Position</a:t>
            </a:r>
            <a:endParaRPr/>
          </a:p>
        </p:txBody>
      </p:sp>
      <p:sp>
        <p:nvSpPr>
          <p:cNvPr id="856" name="Line 17"/>
          <p:cNvSpPr/>
          <p:nvPr/>
        </p:nvSpPr>
        <p:spPr>
          <a:xfrm>
            <a:off x="2670120" y="5667120"/>
            <a:ext cx="0" cy="369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</p:sp>
      <p:sp>
        <p:nvSpPr>
          <p:cNvPr id="857" name="CustomShape 18"/>
          <p:cNvSpPr/>
          <p:nvPr/>
        </p:nvSpPr>
        <p:spPr>
          <a:xfrm>
            <a:off x="1710720" y="5006880"/>
            <a:ext cx="959400" cy="65988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858" name="CustomShape 19"/>
          <p:cNvSpPr/>
          <p:nvPr/>
        </p:nvSpPr>
        <p:spPr>
          <a:xfrm>
            <a:off x="-244440" y="1367280"/>
            <a:ext cx="3674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lseek(fd, NUMBER, SEEK_SET);</a:t>
            </a:r>
            <a:endParaRPr/>
          </a:p>
        </p:txBody>
      </p:sp>
      <p:sp>
        <p:nvSpPr>
          <p:cNvPr id="859" name="CustomShape 20"/>
          <p:cNvSpPr/>
          <p:nvPr/>
        </p:nvSpPr>
        <p:spPr>
          <a:xfrm>
            <a:off x="4474440" y="1597320"/>
            <a:ext cx="28800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8000"/>
                </a:solidFill>
                <a:latin typeface="HelveticaCyr"/>
              </a:rPr>
              <a:t>lseek(fd, 0, SEEK_CUR);</a:t>
            </a:r>
            <a:endParaRPr/>
          </a:p>
        </p:txBody>
      </p:sp>
      <p:sp>
        <p:nvSpPr>
          <p:cNvPr id="860" name="TextShape 21"/>
          <p:cNvSpPr txBox="1"/>
          <p:nvPr/>
        </p:nvSpPr>
        <p:spPr>
          <a:xfrm>
            <a:off x="6583680" y="2560320"/>
            <a:ext cx="91440" cy="31618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обмениваемся</a:t>
            </a:r>
            <a:endParaRPr/>
          </a:p>
        </p:txBody>
      </p:sp>
      <p:sp>
        <p:nvSpPr>
          <p:cNvPr id="861" name="TextShape 22"/>
          <p:cNvSpPr txBox="1"/>
          <p:nvPr/>
        </p:nvSpPr>
        <p:spPr>
          <a:xfrm>
            <a:off x="1097280" y="1127520"/>
            <a:ext cx="7765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ищем</a:t>
            </a:r>
            <a:endParaRPr/>
          </a:p>
        </p:txBody>
      </p:sp>
      <p:sp>
        <p:nvSpPr>
          <p:cNvPr id="862" name="TextShape 23"/>
          <p:cNvSpPr txBox="1"/>
          <p:nvPr/>
        </p:nvSpPr>
        <p:spPr>
          <a:xfrm>
            <a:off x="4846320" y="1280160"/>
            <a:ext cx="12063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поверяем</a:t>
            </a:r>
            <a:endParaRPr/>
          </a:p>
        </p:txBody>
      </p:sp>
    </p:spTree>
  </p:cSld>
  <p:transition>
    <p:fade/>
  </p:transition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864" name="TextShape 2"/>
          <p:cNvSpPr txBox="1"/>
          <p:nvPr/>
        </p:nvSpPr>
        <p:spPr>
          <a:xfrm>
            <a:off x="611640" y="1582560"/>
            <a:ext cx="7527240" cy="4600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ru-RU" sz="2400">
                <a:solidFill>
                  <a:srgbClr val="000000"/>
                </a:solidFill>
                <a:latin typeface="HelveticaNeueCyr"/>
              </a:rPr>
              <a:t>int pipe(int </a:t>
            </a:r>
            <a:r>
              <a:rPr i="1" lang="ru-RU" sz="2400">
                <a:solidFill>
                  <a:srgbClr val="000000"/>
                </a:solidFill>
                <a:latin typeface="HelveticaNeueCyr"/>
              </a:rPr>
              <a:t>fd[2]</a:t>
            </a:r>
            <a:r>
              <a:rPr b="1" lang="ru-RU" sz="2400">
                <a:solidFill>
                  <a:srgbClr val="000000"/>
                </a:solidFill>
                <a:latin typeface="HelveticaNeueCyr"/>
              </a:rPr>
              <a:t>);</a:t>
            </a:r>
            <a:r>
              <a:rPr lang="ru-RU" sz="2400">
                <a:solidFill>
                  <a:srgbClr val="000000"/>
                </a:solidFill>
                <a:latin typeface="HelveticaNeueCyr"/>
              </a:rPr>
              <a:t> 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865" name="TextShape 3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19EA8DCC-4182-4056-A404-D73E36B785A1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66" name="TextShape 4"/>
          <p:cNvSpPr txBox="1"/>
          <p:nvPr/>
        </p:nvSpPr>
        <p:spPr>
          <a:xfrm>
            <a:off x="5029200" y="1463040"/>
            <a:ext cx="26434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Создает 2 дискриптора</a:t>
            </a:r>
            <a:endParaRPr/>
          </a:p>
        </p:txBody>
      </p:sp>
    </p:spTree>
  </p:cSld>
  <p:transition>
    <p:fade/>
  </p:transition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868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6E989A4A-9D0A-419C-9CFD-6F086C78E92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69" name="CustomShape 3"/>
          <p:cNvSpPr/>
          <p:nvPr/>
        </p:nvSpPr>
        <p:spPr>
          <a:xfrm>
            <a:off x="1218240" y="2485800"/>
            <a:ext cx="24505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fd[1]                fd[0]</a:t>
            </a:r>
            <a:endParaRPr/>
          </a:p>
        </p:txBody>
      </p:sp>
    </p:spTree>
  </p:cSld>
  <p:transition>
    <p:fade/>
  </p:transition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871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81631F5-68EF-4197-932F-5E94A3A10205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72" name="CustomShape 3"/>
          <p:cNvSpPr/>
          <p:nvPr/>
        </p:nvSpPr>
        <p:spPr>
          <a:xfrm>
            <a:off x="1218240" y="2485800"/>
            <a:ext cx="24505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fd[1]                fd[0]</a:t>
            </a:r>
            <a:endParaRPr/>
          </a:p>
        </p:txBody>
      </p:sp>
      <p:sp>
        <p:nvSpPr>
          <p:cNvPr id="873" name="Line 4"/>
          <p:cNvSpPr/>
          <p:nvPr/>
        </p:nvSpPr>
        <p:spPr>
          <a:xfrm>
            <a:off x="245880" y="4092480"/>
            <a:ext cx="653832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miter/>
          </a:ln>
        </p:spPr>
      </p:sp>
      <p:sp>
        <p:nvSpPr>
          <p:cNvPr id="874" name="CustomShape 5"/>
          <p:cNvSpPr/>
          <p:nvPr/>
        </p:nvSpPr>
        <p:spPr>
          <a:xfrm>
            <a:off x="1356840" y="5211000"/>
            <a:ext cx="191988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Канал</a:t>
            </a:r>
            <a:endParaRPr/>
          </a:p>
        </p:txBody>
      </p:sp>
      <p:sp>
        <p:nvSpPr>
          <p:cNvPr id="875" name="TextShape 6"/>
          <p:cNvSpPr txBox="1"/>
          <p:nvPr/>
        </p:nvSpPr>
        <p:spPr>
          <a:xfrm>
            <a:off x="4663440" y="2834640"/>
            <a:ext cx="24681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2 дискриптора в ядре</a:t>
            </a:r>
            <a:endParaRPr/>
          </a:p>
        </p:txBody>
      </p:sp>
    </p:spTree>
  </p:cSld>
  <p:transition>
    <p:fade/>
  </p:transition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877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9BCCD152-EAB0-4827-8AE5-AECA7CD8B04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78" name="CustomShape 3"/>
          <p:cNvSpPr/>
          <p:nvPr/>
        </p:nvSpPr>
        <p:spPr>
          <a:xfrm>
            <a:off x="1218240" y="2485800"/>
            <a:ext cx="24505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fd[1]                fd[0]</a:t>
            </a:r>
            <a:endParaRPr/>
          </a:p>
        </p:txBody>
      </p:sp>
      <p:sp>
        <p:nvSpPr>
          <p:cNvPr id="879" name="Line 4"/>
          <p:cNvSpPr/>
          <p:nvPr/>
        </p:nvSpPr>
        <p:spPr>
          <a:xfrm>
            <a:off x="245880" y="4092480"/>
            <a:ext cx="653832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miter/>
          </a:ln>
        </p:spPr>
      </p:sp>
      <p:sp>
        <p:nvSpPr>
          <p:cNvPr id="880" name="CustomShape 5"/>
          <p:cNvSpPr/>
          <p:nvPr/>
        </p:nvSpPr>
        <p:spPr>
          <a:xfrm>
            <a:off x="1356840" y="5211000"/>
            <a:ext cx="191988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Канал</a:t>
            </a:r>
            <a:endParaRPr/>
          </a:p>
        </p:txBody>
      </p:sp>
      <p:sp>
        <p:nvSpPr>
          <p:cNvPr id="881" name="CustomShape 6"/>
          <p:cNvSpPr/>
          <p:nvPr/>
        </p:nvSpPr>
        <p:spPr>
          <a:xfrm flipV="1" rot="10800000">
            <a:off x="1357200" y="2671200"/>
            <a:ext cx="12240" cy="2724480"/>
          </a:xfrm>
          <a:prstGeom prst="bentConnector3">
            <a:avLst>
              <a:gd name="adj1" fmla="val 1800000"/>
            </a:avLst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883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F4B4961-FA78-4E45-9043-3B5116721944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84" name="CustomShape 3"/>
          <p:cNvSpPr/>
          <p:nvPr/>
        </p:nvSpPr>
        <p:spPr>
          <a:xfrm>
            <a:off x="1218240" y="2485800"/>
            <a:ext cx="24505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fd[1]                fd[0]</a:t>
            </a:r>
            <a:endParaRPr/>
          </a:p>
        </p:txBody>
      </p:sp>
      <p:sp>
        <p:nvSpPr>
          <p:cNvPr id="885" name="Line 4"/>
          <p:cNvSpPr/>
          <p:nvPr/>
        </p:nvSpPr>
        <p:spPr>
          <a:xfrm>
            <a:off x="245880" y="4092480"/>
            <a:ext cx="653832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miter/>
          </a:ln>
        </p:spPr>
      </p:sp>
      <p:sp>
        <p:nvSpPr>
          <p:cNvPr id="886" name="CustomShape 5"/>
          <p:cNvSpPr/>
          <p:nvPr/>
        </p:nvSpPr>
        <p:spPr>
          <a:xfrm>
            <a:off x="1356840" y="5211000"/>
            <a:ext cx="191988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Канал</a:t>
            </a:r>
            <a:endParaRPr/>
          </a:p>
        </p:txBody>
      </p:sp>
      <p:sp>
        <p:nvSpPr>
          <p:cNvPr id="887" name="CustomShape 6"/>
          <p:cNvSpPr/>
          <p:nvPr/>
        </p:nvSpPr>
        <p:spPr>
          <a:xfrm flipV="1" rot="10800000">
            <a:off x="1357200" y="2671200"/>
            <a:ext cx="12240" cy="2724480"/>
          </a:xfrm>
          <a:prstGeom prst="bentConnector3">
            <a:avLst>
              <a:gd name="adj1" fmla="val 1800000"/>
            </a:avLst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888" name="CustomShape 7"/>
          <p:cNvSpPr/>
          <p:nvPr/>
        </p:nvSpPr>
        <p:spPr>
          <a:xfrm flipV="1">
            <a:off x="3277080" y="2670480"/>
            <a:ext cx="252720" cy="2724480"/>
          </a:xfrm>
          <a:prstGeom prst="bentConnector3">
            <a:avLst>
              <a:gd name="adj1" fmla="val 190343"/>
            </a:avLst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889" name="TextShape 8"/>
          <p:cNvSpPr txBox="1"/>
          <p:nvPr/>
        </p:nvSpPr>
        <p:spPr>
          <a:xfrm>
            <a:off x="5852160" y="5029200"/>
            <a:ext cx="28857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Как односторонный сокет</a:t>
            </a:r>
            <a:endParaRPr/>
          </a:p>
        </p:txBody>
      </p:sp>
    </p:spTree>
  </p:cSld>
  <p:transition>
    <p:fade/>
  </p:transition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Copy-on-write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54C39B8-9B73-4A25-BC54-72CF9DEB729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215" name="Table 3"/>
          <p:cNvGraphicFramePr/>
          <p:nvPr/>
        </p:nvGraphicFramePr>
        <p:xfrm>
          <a:off x="4711320" y="1788480"/>
          <a:ext cx="642240" cy="37080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6" name="Table 4"/>
          <p:cNvGraphicFramePr/>
          <p:nvPr/>
        </p:nvGraphicFramePr>
        <p:xfrm>
          <a:off x="2958840" y="2530080"/>
          <a:ext cx="642240" cy="29664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7" name="CustomShape 5"/>
          <p:cNvSpPr/>
          <p:nvPr/>
        </p:nvSpPr>
        <p:spPr>
          <a:xfrm>
            <a:off x="3601080" y="53046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18" name="CustomShape 6"/>
          <p:cNvSpPr/>
          <p:nvPr/>
        </p:nvSpPr>
        <p:spPr>
          <a:xfrm>
            <a:off x="3601080" y="49464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19" name="CustomShape 7"/>
          <p:cNvSpPr/>
          <p:nvPr/>
        </p:nvSpPr>
        <p:spPr>
          <a:xfrm>
            <a:off x="3601080" y="458532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20" name="CustomShape 8"/>
          <p:cNvSpPr/>
          <p:nvPr/>
        </p:nvSpPr>
        <p:spPr>
          <a:xfrm>
            <a:off x="3601080" y="420228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221" name="CustomShape 9"/>
          <p:cNvSpPr/>
          <p:nvPr/>
        </p:nvSpPr>
        <p:spPr>
          <a:xfrm>
            <a:off x="3601080" y="382464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222" name="CustomShape 10"/>
          <p:cNvSpPr/>
          <p:nvPr/>
        </p:nvSpPr>
        <p:spPr>
          <a:xfrm>
            <a:off x="3601080" y="346644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223" name="CustomShape 11"/>
          <p:cNvSpPr/>
          <p:nvPr/>
        </p:nvSpPr>
        <p:spPr>
          <a:xfrm>
            <a:off x="3601080" y="310536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224" name="CustomShape 12"/>
          <p:cNvSpPr/>
          <p:nvPr/>
        </p:nvSpPr>
        <p:spPr>
          <a:xfrm>
            <a:off x="3601080" y="272232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</p:spTree>
  </p:cSld>
  <p:transition>
    <p:fade/>
  </p:transition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891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10FD98E-524F-47BC-8AE6-F99F9ECF4FA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892" name="CustomShape 3"/>
          <p:cNvSpPr/>
          <p:nvPr/>
        </p:nvSpPr>
        <p:spPr>
          <a:xfrm>
            <a:off x="1218240" y="2485800"/>
            <a:ext cx="24505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fd[1]                fd[0]</a:t>
            </a:r>
            <a:endParaRPr/>
          </a:p>
        </p:txBody>
      </p:sp>
      <p:sp>
        <p:nvSpPr>
          <p:cNvPr id="893" name="Line 4"/>
          <p:cNvSpPr/>
          <p:nvPr/>
        </p:nvSpPr>
        <p:spPr>
          <a:xfrm>
            <a:off x="245880" y="4092480"/>
            <a:ext cx="653832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miter/>
          </a:ln>
        </p:spPr>
      </p:sp>
      <p:sp>
        <p:nvSpPr>
          <p:cNvPr id="894" name="CustomShape 5"/>
          <p:cNvSpPr/>
          <p:nvPr/>
        </p:nvSpPr>
        <p:spPr>
          <a:xfrm>
            <a:off x="1356840" y="5211000"/>
            <a:ext cx="191988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Канал</a:t>
            </a:r>
            <a:endParaRPr/>
          </a:p>
        </p:txBody>
      </p:sp>
      <p:sp>
        <p:nvSpPr>
          <p:cNvPr id="895" name="CustomShape 6"/>
          <p:cNvSpPr/>
          <p:nvPr/>
        </p:nvSpPr>
        <p:spPr>
          <a:xfrm flipV="1" rot="10800000">
            <a:off x="1357200" y="2671200"/>
            <a:ext cx="12240" cy="2724480"/>
          </a:xfrm>
          <a:prstGeom prst="bentConnector3">
            <a:avLst>
              <a:gd name="adj1" fmla="val 1800000"/>
            </a:avLst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896" name="CustomShape 7"/>
          <p:cNvSpPr/>
          <p:nvPr/>
        </p:nvSpPr>
        <p:spPr>
          <a:xfrm flipV="1">
            <a:off x="3277080" y="2670480"/>
            <a:ext cx="252720" cy="2724480"/>
          </a:xfrm>
          <a:prstGeom prst="bentConnector3">
            <a:avLst>
              <a:gd name="adj1" fmla="val 190343"/>
            </a:avLst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897" name="Line 8"/>
          <p:cNvSpPr/>
          <p:nvPr/>
        </p:nvSpPr>
        <p:spPr>
          <a:xfrm flipV="1">
            <a:off x="4526280" y="1788120"/>
            <a:ext cx="0" cy="230436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miter/>
          </a:ln>
        </p:spPr>
      </p:sp>
      <p:sp>
        <p:nvSpPr>
          <p:cNvPr id="898" name="CustomShape 9"/>
          <p:cNvSpPr/>
          <p:nvPr/>
        </p:nvSpPr>
        <p:spPr>
          <a:xfrm flipV="1" rot="10800000">
            <a:off x="1357200" y="3398040"/>
            <a:ext cx="4464000" cy="1996920"/>
          </a:xfrm>
          <a:prstGeom prst="bentConnector3">
            <a:avLst>
              <a:gd name="adj1" fmla="val 111201"/>
            </a:avLst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899" name="CustomShape 10"/>
          <p:cNvSpPr/>
          <p:nvPr/>
        </p:nvSpPr>
        <p:spPr>
          <a:xfrm flipV="1">
            <a:off x="3277080" y="3397320"/>
            <a:ext cx="4717080" cy="1996920"/>
          </a:xfrm>
          <a:prstGeom prst="bentConnector3">
            <a:avLst>
              <a:gd name="adj1" fmla="val 104846"/>
            </a:avLst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900" name="CustomShape 11"/>
          <p:cNvSpPr/>
          <p:nvPr/>
        </p:nvSpPr>
        <p:spPr>
          <a:xfrm>
            <a:off x="5682600" y="3213720"/>
            <a:ext cx="24505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fd[1]                fd[0]</a:t>
            </a:r>
            <a:endParaRPr/>
          </a:p>
        </p:txBody>
      </p:sp>
      <p:sp>
        <p:nvSpPr>
          <p:cNvPr id="901" name="TextShape 12"/>
          <p:cNvSpPr txBox="1"/>
          <p:nvPr/>
        </p:nvSpPr>
        <p:spPr>
          <a:xfrm>
            <a:off x="5852160" y="2194560"/>
            <a:ext cx="7142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fork()</a:t>
            </a:r>
            <a:endParaRPr/>
          </a:p>
        </p:txBody>
      </p:sp>
    </p:spTree>
  </p:cSld>
  <p:transition>
    <p:fade/>
  </p:transition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903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24A7FF9-FA25-4A71-B07C-0B4DD498E08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04" name="CustomShape 3"/>
          <p:cNvSpPr/>
          <p:nvPr/>
        </p:nvSpPr>
        <p:spPr>
          <a:xfrm>
            <a:off x="1218240" y="2485800"/>
            <a:ext cx="24505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fd[1]                fd[0]</a:t>
            </a:r>
            <a:endParaRPr/>
          </a:p>
        </p:txBody>
      </p:sp>
      <p:sp>
        <p:nvSpPr>
          <p:cNvPr id="905" name="Line 4"/>
          <p:cNvSpPr/>
          <p:nvPr/>
        </p:nvSpPr>
        <p:spPr>
          <a:xfrm>
            <a:off x="245880" y="4092480"/>
            <a:ext cx="653832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miter/>
          </a:ln>
        </p:spPr>
      </p:sp>
      <p:sp>
        <p:nvSpPr>
          <p:cNvPr id="906" name="CustomShape 5"/>
          <p:cNvSpPr/>
          <p:nvPr/>
        </p:nvSpPr>
        <p:spPr>
          <a:xfrm>
            <a:off x="1356840" y="5211000"/>
            <a:ext cx="191988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Канал</a:t>
            </a:r>
            <a:endParaRPr/>
          </a:p>
        </p:txBody>
      </p:sp>
      <p:sp>
        <p:nvSpPr>
          <p:cNvPr id="907" name="CustomShape 6"/>
          <p:cNvSpPr/>
          <p:nvPr/>
        </p:nvSpPr>
        <p:spPr>
          <a:xfrm flipV="1" rot="10800000">
            <a:off x="1357200" y="2671200"/>
            <a:ext cx="12240" cy="2724480"/>
          </a:xfrm>
          <a:prstGeom prst="bentConnector3">
            <a:avLst>
              <a:gd name="adj1" fmla="val 1800000"/>
            </a:avLst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908" name="CustomShape 7"/>
          <p:cNvSpPr/>
          <p:nvPr/>
        </p:nvSpPr>
        <p:spPr>
          <a:xfrm flipV="1">
            <a:off x="3277080" y="2670480"/>
            <a:ext cx="252720" cy="2724480"/>
          </a:xfrm>
          <a:prstGeom prst="bentConnector3">
            <a:avLst>
              <a:gd name="adj1" fmla="val 190343"/>
            </a:avLst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909" name="Line 8"/>
          <p:cNvSpPr/>
          <p:nvPr/>
        </p:nvSpPr>
        <p:spPr>
          <a:xfrm flipV="1">
            <a:off x="4526280" y="1788120"/>
            <a:ext cx="0" cy="230436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miter/>
          </a:ln>
        </p:spPr>
      </p:sp>
      <p:sp>
        <p:nvSpPr>
          <p:cNvPr id="910" name="CustomShape 9"/>
          <p:cNvSpPr/>
          <p:nvPr/>
        </p:nvSpPr>
        <p:spPr>
          <a:xfrm flipV="1" rot="10800000">
            <a:off x="1357200" y="3398040"/>
            <a:ext cx="4464000" cy="1996920"/>
          </a:xfrm>
          <a:prstGeom prst="bentConnector3">
            <a:avLst>
              <a:gd name="adj1" fmla="val 111201"/>
            </a:avLst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911" name="CustomShape 10"/>
          <p:cNvSpPr/>
          <p:nvPr/>
        </p:nvSpPr>
        <p:spPr>
          <a:xfrm flipV="1">
            <a:off x="3277080" y="3397320"/>
            <a:ext cx="4717080" cy="1996920"/>
          </a:xfrm>
          <a:prstGeom prst="bentConnector3">
            <a:avLst>
              <a:gd name="adj1" fmla="val 104846"/>
            </a:avLst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912" name="CustomShape 11"/>
          <p:cNvSpPr/>
          <p:nvPr/>
        </p:nvSpPr>
        <p:spPr>
          <a:xfrm>
            <a:off x="5682600" y="3213720"/>
            <a:ext cx="24505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fd[1]                fd[0]</a:t>
            </a:r>
            <a:endParaRPr/>
          </a:p>
        </p:txBody>
      </p:sp>
    </p:spTree>
  </p:cSld>
  <p:transition>
    <p:fade/>
  </p:transition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914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CD422837-FE04-4EDF-AB96-157D0C2E276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15" name="CustomShape 3"/>
          <p:cNvSpPr/>
          <p:nvPr/>
        </p:nvSpPr>
        <p:spPr>
          <a:xfrm>
            <a:off x="1218240" y="2485800"/>
            <a:ext cx="24505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fd[1]                fd[0]</a:t>
            </a:r>
            <a:endParaRPr/>
          </a:p>
        </p:txBody>
      </p:sp>
      <p:sp>
        <p:nvSpPr>
          <p:cNvPr id="916" name="Line 4"/>
          <p:cNvSpPr/>
          <p:nvPr/>
        </p:nvSpPr>
        <p:spPr>
          <a:xfrm>
            <a:off x="245880" y="4092480"/>
            <a:ext cx="653832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miter/>
          </a:ln>
        </p:spPr>
      </p:sp>
      <p:sp>
        <p:nvSpPr>
          <p:cNvPr id="917" name="CustomShape 5"/>
          <p:cNvSpPr/>
          <p:nvPr/>
        </p:nvSpPr>
        <p:spPr>
          <a:xfrm>
            <a:off x="1356840" y="5211000"/>
            <a:ext cx="191988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Канал</a:t>
            </a:r>
            <a:endParaRPr/>
          </a:p>
        </p:txBody>
      </p:sp>
      <p:sp>
        <p:nvSpPr>
          <p:cNvPr id="918" name="CustomShape 6"/>
          <p:cNvSpPr/>
          <p:nvPr/>
        </p:nvSpPr>
        <p:spPr>
          <a:xfrm flipV="1" rot="10800000">
            <a:off x="1357200" y="2671200"/>
            <a:ext cx="12240" cy="2724480"/>
          </a:xfrm>
          <a:prstGeom prst="bentConnector3">
            <a:avLst>
              <a:gd name="adj1" fmla="val 1800000"/>
            </a:avLst>
          </a:prstGeom>
          <a:noFill/>
          <a:ln w="12600">
            <a:solidFill>
              <a:srgbClr val="4ba6c1"/>
            </a:solidFill>
            <a:custDash>
              <a:ds d="140000" sp="105000"/>
            </a:custDash>
            <a:miter/>
            <a:tailEnd len="med" type="arrow" w="med"/>
          </a:ln>
        </p:spPr>
      </p:sp>
      <p:sp>
        <p:nvSpPr>
          <p:cNvPr id="919" name="CustomShape 7"/>
          <p:cNvSpPr/>
          <p:nvPr/>
        </p:nvSpPr>
        <p:spPr>
          <a:xfrm flipV="1">
            <a:off x="3277080" y="2670480"/>
            <a:ext cx="252720" cy="2724480"/>
          </a:xfrm>
          <a:prstGeom prst="bentConnector3">
            <a:avLst>
              <a:gd name="adj1" fmla="val 190343"/>
            </a:avLst>
          </a:prstGeom>
          <a:noFill/>
          <a:ln w="12600">
            <a:solidFill>
              <a:srgbClr val="4ba6c1"/>
            </a:solidFill>
            <a:custDash>
              <a:ds d="140000" sp="105000"/>
            </a:custDash>
            <a:miter/>
            <a:tailEnd len="med" type="arrow" w="med"/>
          </a:ln>
        </p:spPr>
      </p:sp>
      <p:sp>
        <p:nvSpPr>
          <p:cNvPr id="920" name="Line 8"/>
          <p:cNvSpPr/>
          <p:nvPr/>
        </p:nvSpPr>
        <p:spPr>
          <a:xfrm flipV="1">
            <a:off x="4526280" y="1788120"/>
            <a:ext cx="0" cy="230436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miter/>
          </a:ln>
        </p:spPr>
      </p:sp>
      <p:sp>
        <p:nvSpPr>
          <p:cNvPr id="921" name="CustomShape 9"/>
          <p:cNvSpPr/>
          <p:nvPr/>
        </p:nvSpPr>
        <p:spPr>
          <a:xfrm flipV="1" rot="10800000">
            <a:off x="1357200" y="3398040"/>
            <a:ext cx="4464000" cy="1996920"/>
          </a:xfrm>
          <a:prstGeom prst="bentConnector3">
            <a:avLst>
              <a:gd name="adj1" fmla="val 111201"/>
            </a:avLst>
          </a:prstGeom>
          <a:noFill/>
          <a:ln w="12600">
            <a:solidFill>
              <a:srgbClr val="f58020"/>
            </a:solidFill>
            <a:custDash>
              <a:ds d="140000" sp="105000"/>
            </a:custDash>
            <a:miter/>
            <a:tailEnd len="med" type="arrow" w="med"/>
          </a:ln>
        </p:spPr>
      </p:sp>
      <p:sp>
        <p:nvSpPr>
          <p:cNvPr id="922" name="CustomShape 10"/>
          <p:cNvSpPr/>
          <p:nvPr/>
        </p:nvSpPr>
        <p:spPr>
          <a:xfrm flipV="1">
            <a:off x="3277080" y="3397320"/>
            <a:ext cx="4717080" cy="1996920"/>
          </a:xfrm>
          <a:prstGeom prst="bentConnector3">
            <a:avLst>
              <a:gd name="adj1" fmla="val 104846"/>
            </a:avLst>
          </a:prstGeom>
          <a:noFill/>
          <a:ln w="12600">
            <a:solidFill>
              <a:srgbClr val="f58020"/>
            </a:solidFill>
            <a:custDash>
              <a:ds d="140000" sp="105000"/>
            </a:custDash>
            <a:miter/>
            <a:tailEnd len="med" type="arrow" w="med"/>
          </a:ln>
        </p:spPr>
      </p:sp>
      <p:sp>
        <p:nvSpPr>
          <p:cNvPr id="923" name="CustomShape 11"/>
          <p:cNvSpPr/>
          <p:nvPr/>
        </p:nvSpPr>
        <p:spPr>
          <a:xfrm>
            <a:off x="5682600" y="3213720"/>
            <a:ext cx="24505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fd[1]                fd[0]</a:t>
            </a:r>
            <a:endParaRPr/>
          </a:p>
        </p:txBody>
      </p:sp>
    </p:spTree>
  </p:cSld>
  <p:transition>
    <p:fade/>
  </p:transition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925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614F538-0AED-46B8-BB35-FDC66E0164D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26" name="CustomShape 3"/>
          <p:cNvSpPr/>
          <p:nvPr/>
        </p:nvSpPr>
        <p:spPr>
          <a:xfrm>
            <a:off x="1218240" y="2485800"/>
            <a:ext cx="24505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fd[1]                fd[0]</a:t>
            </a:r>
            <a:endParaRPr/>
          </a:p>
        </p:txBody>
      </p:sp>
      <p:sp>
        <p:nvSpPr>
          <p:cNvPr id="927" name="Line 4"/>
          <p:cNvSpPr/>
          <p:nvPr/>
        </p:nvSpPr>
        <p:spPr>
          <a:xfrm>
            <a:off x="245880" y="4092480"/>
            <a:ext cx="653832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miter/>
          </a:ln>
        </p:spPr>
      </p:sp>
      <p:sp>
        <p:nvSpPr>
          <p:cNvPr id="928" name="CustomShape 5"/>
          <p:cNvSpPr/>
          <p:nvPr/>
        </p:nvSpPr>
        <p:spPr>
          <a:xfrm>
            <a:off x="1356840" y="5211000"/>
            <a:ext cx="191988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Канал</a:t>
            </a:r>
            <a:endParaRPr/>
          </a:p>
        </p:txBody>
      </p:sp>
      <p:sp>
        <p:nvSpPr>
          <p:cNvPr id="929" name="CustomShape 6"/>
          <p:cNvSpPr/>
          <p:nvPr/>
        </p:nvSpPr>
        <p:spPr>
          <a:xfrm flipV="1" rot="10800000">
            <a:off x="1357200" y="2671200"/>
            <a:ext cx="12240" cy="2724480"/>
          </a:xfrm>
          <a:prstGeom prst="bentConnector3">
            <a:avLst>
              <a:gd name="adj1" fmla="val 1800000"/>
            </a:avLst>
          </a:prstGeom>
          <a:noFill/>
          <a:ln w="12600">
            <a:solidFill>
              <a:srgbClr val="4ba6c1"/>
            </a:solidFill>
            <a:custDash>
              <a:ds d="140000" sp="105000"/>
            </a:custDash>
            <a:miter/>
            <a:tailEnd len="med" type="arrow" w="med"/>
          </a:ln>
        </p:spPr>
      </p:sp>
      <p:sp>
        <p:nvSpPr>
          <p:cNvPr id="930" name="CustomShape 7"/>
          <p:cNvSpPr/>
          <p:nvPr/>
        </p:nvSpPr>
        <p:spPr>
          <a:xfrm flipV="1">
            <a:off x="3277080" y="2670480"/>
            <a:ext cx="252720" cy="2724480"/>
          </a:xfrm>
          <a:prstGeom prst="bentConnector3">
            <a:avLst>
              <a:gd name="adj1" fmla="val 190343"/>
            </a:avLst>
          </a:prstGeom>
          <a:noFill/>
          <a:ln w="12600">
            <a:solidFill>
              <a:srgbClr val="ff0000"/>
            </a:solidFill>
            <a:custDash>
              <a:ds d="140000" sp="105000"/>
            </a:custDash>
            <a:miter/>
            <a:tailEnd len="med" type="arrow" w="med"/>
          </a:ln>
        </p:spPr>
      </p:sp>
      <p:sp>
        <p:nvSpPr>
          <p:cNvPr id="931" name="Line 8"/>
          <p:cNvSpPr/>
          <p:nvPr/>
        </p:nvSpPr>
        <p:spPr>
          <a:xfrm flipV="1">
            <a:off x="4526280" y="1788120"/>
            <a:ext cx="0" cy="230436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miter/>
          </a:ln>
        </p:spPr>
      </p:sp>
      <p:sp>
        <p:nvSpPr>
          <p:cNvPr id="932" name="CustomShape 9"/>
          <p:cNvSpPr/>
          <p:nvPr/>
        </p:nvSpPr>
        <p:spPr>
          <a:xfrm flipV="1" rot="10800000">
            <a:off x="1357200" y="3398040"/>
            <a:ext cx="4464000" cy="1996920"/>
          </a:xfrm>
          <a:prstGeom prst="bentConnector3">
            <a:avLst>
              <a:gd name="adj1" fmla="val 111201"/>
            </a:avLst>
          </a:prstGeom>
          <a:noFill/>
          <a:ln w="12600">
            <a:solidFill>
              <a:srgbClr val="ff0000"/>
            </a:solidFill>
            <a:custDash>
              <a:ds d="140000" sp="105000"/>
            </a:custDash>
            <a:miter/>
            <a:tailEnd len="med" type="arrow" w="med"/>
          </a:ln>
        </p:spPr>
      </p:sp>
      <p:sp>
        <p:nvSpPr>
          <p:cNvPr id="933" name="CustomShape 10"/>
          <p:cNvSpPr/>
          <p:nvPr/>
        </p:nvSpPr>
        <p:spPr>
          <a:xfrm flipV="1">
            <a:off x="3277080" y="3397320"/>
            <a:ext cx="4717080" cy="1996920"/>
          </a:xfrm>
          <a:prstGeom prst="bentConnector3">
            <a:avLst>
              <a:gd name="adj1" fmla="val 104846"/>
            </a:avLst>
          </a:prstGeom>
          <a:noFill/>
          <a:ln w="12600">
            <a:solidFill>
              <a:srgbClr val="f58020"/>
            </a:solidFill>
            <a:custDash>
              <a:ds d="140000" sp="105000"/>
            </a:custDash>
            <a:miter/>
            <a:tailEnd len="med" type="arrow" w="med"/>
          </a:ln>
        </p:spPr>
      </p:sp>
      <p:sp>
        <p:nvSpPr>
          <p:cNvPr id="934" name="CustomShape 11"/>
          <p:cNvSpPr/>
          <p:nvPr/>
        </p:nvSpPr>
        <p:spPr>
          <a:xfrm>
            <a:off x="5682600" y="3213720"/>
            <a:ext cx="24505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fd[1]                fd[0]</a:t>
            </a:r>
            <a:endParaRPr/>
          </a:p>
        </p:txBody>
      </p:sp>
      <p:sp>
        <p:nvSpPr>
          <p:cNvPr id="935" name="TextShape 12"/>
          <p:cNvSpPr txBox="1"/>
          <p:nvPr/>
        </p:nvSpPr>
        <p:spPr>
          <a:xfrm>
            <a:off x="5303520" y="2286000"/>
            <a:ext cx="26524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Удаляем лишние связи</a:t>
            </a:r>
            <a:endParaRPr/>
          </a:p>
        </p:txBody>
      </p:sp>
    </p:spTree>
  </p:cSld>
  <p:transition>
    <p:fade/>
  </p:transition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937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022037C-6938-4AC5-B3C6-8D38D96C1069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38" name="CustomShape 3"/>
          <p:cNvSpPr/>
          <p:nvPr/>
        </p:nvSpPr>
        <p:spPr>
          <a:xfrm>
            <a:off x="1218240" y="2485800"/>
            <a:ext cx="24505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fd[1]                fd[0]</a:t>
            </a:r>
            <a:endParaRPr/>
          </a:p>
        </p:txBody>
      </p:sp>
      <p:sp>
        <p:nvSpPr>
          <p:cNvPr id="939" name="Line 4"/>
          <p:cNvSpPr/>
          <p:nvPr/>
        </p:nvSpPr>
        <p:spPr>
          <a:xfrm>
            <a:off x="245880" y="4092480"/>
            <a:ext cx="6538320" cy="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miter/>
          </a:ln>
        </p:spPr>
      </p:sp>
      <p:sp>
        <p:nvSpPr>
          <p:cNvPr id="940" name="CustomShape 5"/>
          <p:cNvSpPr/>
          <p:nvPr/>
        </p:nvSpPr>
        <p:spPr>
          <a:xfrm>
            <a:off x="1356840" y="5211000"/>
            <a:ext cx="191988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Канал</a:t>
            </a:r>
            <a:endParaRPr/>
          </a:p>
        </p:txBody>
      </p:sp>
      <p:sp>
        <p:nvSpPr>
          <p:cNvPr id="941" name="CustomShape 6"/>
          <p:cNvSpPr/>
          <p:nvPr/>
        </p:nvSpPr>
        <p:spPr>
          <a:xfrm flipV="1" rot="10800000">
            <a:off x="1357200" y="2671200"/>
            <a:ext cx="12240" cy="2724480"/>
          </a:xfrm>
          <a:prstGeom prst="bentConnector3">
            <a:avLst>
              <a:gd name="adj1" fmla="val 1800000"/>
            </a:avLst>
          </a:prstGeom>
          <a:noFill/>
          <a:ln w="12600">
            <a:solidFill>
              <a:srgbClr val="4ba6c1"/>
            </a:solidFill>
            <a:custDash>
              <a:ds d="140000" sp="105000"/>
            </a:custDash>
            <a:miter/>
            <a:tailEnd len="med" type="arrow" w="med"/>
          </a:ln>
        </p:spPr>
      </p:sp>
      <p:sp>
        <p:nvSpPr>
          <p:cNvPr id="942" name="Line 7"/>
          <p:cNvSpPr/>
          <p:nvPr/>
        </p:nvSpPr>
        <p:spPr>
          <a:xfrm flipV="1">
            <a:off x="4526280" y="1788120"/>
            <a:ext cx="0" cy="2304360"/>
          </a:xfrm>
          <a:prstGeom prst="line">
            <a:avLst/>
          </a:prstGeom>
          <a:ln w="12600">
            <a:solidFill>
              <a:srgbClr val="000000"/>
            </a:solidFill>
            <a:custDash>
              <a:ds d="140000" sp="105000"/>
            </a:custDash>
            <a:miter/>
          </a:ln>
        </p:spPr>
      </p:sp>
      <p:sp>
        <p:nvSpPr>
          <p:cNvPr id="943" name="CustomShape 8"/>
          <p:cNvSpPr/>
          <p:nvPr/>
        </p:nvSpPr>
        <p:spPr>
          <a:xfrm flipV="1">
            <a:off x="3277080" y="3397320"/>
            <a:ext cx="4717080" cy="1996920"/>
          </a:xfrm>
          <a:prstGeom prst="bentConnector3">
            <a:avLst>
              <a:gd name="adj1" fmla="val 104846"/>
            </a:avLst>
          </a:prstGeom>
          <a:noFill/>
          <a:ln w="12600">
            <a:solidFill>
              <a:srgbClr val="f58020"/>
            </a:solidFill>
            <a:custDash>
              <a:ds d="140000" sp="105000"/>
            </a:custDash>
            <a:miter/>
            <a:tailEnd len="med" type="arrow" w="med"/>
          </a:ln>
        </p:spPr>
      </p:sp>
      <p:sp>
        <p:nvSpPr>
          <p:cNvPr id="944" name="CustomShape 9"/>
          <p:cNvSpPr/>
          <p:nvPr/>
        </p:nvSpPr>
        <p:spPr>
          <a:xfrm>
            <a:off x="5682600" y="3213720"/>
            <a:ext cx="24505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HelveticaCyr"/>
              </a:rPr>
              <a:t>fd[1]                fd[0]</a:t>
            </a:r>
            <a:endParaRPr/>
          </a:p>
        </p:txBody>
      </p:sp>
    </p:spTree>
  </p:cSld>
  <p:transition>
    <p:fade/>
  </p:transition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946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6D45CF07-E218-47CA-8703-13CA17652072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47" name="CustomShape 3"/>
          <p:cNvSpPr/>
          <p:nvPr/>
        </p:nvSpPr>
        <p:spPr>
          <a:xfrm>
            <a:off x="3128760" y="3452040"/>
            <a:ext cx="9187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Канал</a:t>
            </a:r>
            <a:endParaRPr/>
          </a:p>
        </p:txBody>
      </p:sp>
      <p:sp>
        <p:nvSpPr>
          <p:cNvPr id="948" name="CustomShape 4"/>
          <p:cNvSpPr/>
          <p:nvPr/>
        </p:nvSpPr>
        <p:spPr>
          <a:xfrm>
            <a:off x="2128320" y="4222800"/>
            <a:ext cx="585720" cy="58572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</p:sp>
      <p:sp>
        <p:nvSpPr>
          <p:cNvPr id="949" name="CustomShape 5"/>
          <p:cNvSpPr/>
          <p:nvPr/>
        </p:nvSpPr>
        <p:spPr>
          <a:xfrm>
            <a:off x="1270080" y="3344040"/>
            <a:ext cx="585720" cy="58572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</p:sp>
      <p:sp>
        <p:nvSpPr>
          <p:cNvPr id="950" name="CustomShape 6"/>
          <p:cNvSpPr/>
          <p:nvPr/>
        </p:nvSpPr>
        <p:spPr>
          <a:xfrm>
            <a:off x="2128320" y="2496600"/>
            <a:ext cx="585720" cy="58572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</p:sp>
      <p:sp>
        <p:nvSpPr>
          <p:cNvPr id="951" name="CustomShape 7"/>
          <p:cNvSpPr/>
          <p:nvPr/>
        </p:nvSpPr>
        <p:spPr>
          <a:xfrm>
            <a:off x="2628720" y="2997000"/>
            <a:ext cx="959400" cy="45468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952" name="CustomShape 8"/>
          <p:cNvSpPr/>
          <p:nvPr/>
        </p:nvSpPr>
        <p:spPr>
          <a:xfrm flipV="1">
            <a:off x="1856160" y="3635640"/>
            <a:ext cx="1345680" cy="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953" name="CustomShape 9"/>
          <p:cNvSpPr/>
          <p:nvPr/>
        </p:nvSpPr>
        <p:spPr>
          <a:xfrm flipV="1">
            <a:off x="2628720" y="3820680"/>
            <a:ext cx="959400" cy="487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955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CCF7CC1-2E00-452B-A1CC-D6D62EF5F43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56" name="CustomShape 3"/>
          <p:cNvSpPr/>
          <p:nvPr/>
        </p:nvSpPr>
        <p:spPr>
          <a:xfrm>
            <a:off x="3128760" y="3452040"/>
            <a:ext cx="9187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Канал</a:t>
            </a:r>
            <a:endParaRPr/>
          </a:p>
        </p:txBody>
      </p:sp>
      <p:sp>
        <p:nvSpPr>
          <p:cNvPr id="957" name="CustomShape 4"/>
          <p:cNvSpPr/>
          <p:nvPr/>
        </p:nvSpPr>
        <p:spPr>
          <a:xfrm>
            <a:off x="2128320" y="4222800"/>
            <a:ext cx="585720" cy="58572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</p:sp>
      <p:sp>
        <p:nvSpPr>
          <p:cNvPr id="958" name="CustomShape 5"/>
          <p:cNvSpPr/>
          <p:nvPr/>
        </p:nvSpPr>
        <p:spPr>
          <a:xfrm>
            <a:off x="1270080" y="3344040"/>
            <a:ext cx="585720" cy="58572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</p:sp>
      <p:sp>
        <p:nvSpPr>
          <p:cNvPr id="959" name="CustomShape 6"/>
          <p:cNvSpPr/>
          <p:nvPr/>
        </p:nvSpPr>
        <p:spPr>
          <a:xfrm>
            <a:off x="2128320" y="2496600"/>
            <a:ext cx="585720" cy="58572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</p:sp>
      <p:sp>
        <p:nvSpPr>
          <p:cNvPr id="960" name="CustomShape 7"/>
          <p:cNvSpPr/>
          <p:nvPr/>
        </p:nvSpPr>
        <p:spPr>
          <a:xfrm>
            <a:off x="2628720" y="2997000"/>
            <a:ext cx="959400" cy="45468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961" name="CustomShape 8"/>
          <p:cNvSpPr/>
          <p:nvPr/>
        </p:nvSpPr>
        <p:spPr>
          <a:xfrm flipV="1">
            <a:off x="1856160" y="3635640"/>
            <a:ext cx="1345680" cy="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962" name="CustomShape 9"/>
          <p:cNvSpPr/>
          <p:nvPr/>
        </p:nvSpPr>
        <p:spPr>
          <a:xfrm flipV="1">
            <a:off x="2628720" y="3820680"/>
            <a:ext cx="959400" cy="487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963" name="CustomShape 10"/>
          <p:cNvSpPr/>
          <p:nvPr/>
        </p:nvSpPr>
        <p:spPr>
          <a:xfrm>
            <a:off x="4309560" y="2173680"/>
            <a:ext cx="22964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0000"/>
                </a:solidFill>
                <a:latin typeface="HelveticaCyr"/>
              </a:rPr>
              <a:t>PIPE_BUF</a:t>
            </a:r>
            <a:endParaRPr/>
          </a:p>
        </p:txBody>
      </p:sp>
      <p:sp>
        <p:nvSpPr>
          <p:cNvPr id="964" name="TextShape 11"/>
          <p:cNvSpPr txBox="1"/>
          <p:nvPr/>
        </p:nvSpPr>
        <p:spPr>
          <a:xfrm>
            <a:off x="4362480" y="1592280"/>
            <a:ext cx="44157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Если данные меньше константы запись</a:t>
            </a:r>
            <a:endParaRPr/>
          </a:p>
          <a:p>
            <a:r>
              <a:rPr lang="en-US">
                <a:latin typeface="Arial"/>
              </a:rPr>
              <a:t>В канал получается атомарной</a:t>
            </a:r>
            <a:endParaRPr/>
          </a:p>
        </p:txBody>
      </p:sp>
    </p:spTree>
  </p:cSld>
  <p:transition>
    <p:fade/>
  </p:transition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966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2234360E-91A3-49F5-9DD0-8DDE309F2490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67" name="CustomShape 3"/>
          <p:cNvSpPr/>
          <p:nvPr/>
        </p:nvSpPr>
        <p:spPr>
          <a:xfrm>
            <a:off x="3128760" y="3452040"/>
            <a:ext cx="9187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HelveticaCyr"/>
              </a:rPr>
              <a:t>Канал</a:t>
            </a:r>
            <a:endParaRPr/>
          </a:p>
        </p:txBody>
      </p:sp>
      <p:sp>
        <p:nvSpPr>
          <p:cNvPr id="968" name="CustomShape 4"/>
          <p:cNvSpPr/>
          <p:nvPr/>
        </p:nvSpPr>
        <p:spPr>
          <a:xfrm>
            <a:off x="2128320" y="4222800"/>
            <a:ext cx="585720" cy="58572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</p:sp>
      <p:sp>
        <p:nvSpPr>
          <p:cNvPr id="969" name="CustomShape 5"/>
          <p:cNvSpPr/>
          <p:nvPr/>
        </p:nvSpPr>
        <p:spPr>
          <a:xfrm>
            <a:off x="1270080" y="3344040"/>
            <a:ext cx="585720" cy="58572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</p:sp>
      <p:sp>
        <p:nvSpPr>
          <p:cNvPr id="970" name="CustomShape 6"/>
          <p:cNvSpPr/>
          <p:nvPr/>
        </p:nvSpPr>
        <p:spPr>
          <a:xfrm>
            <a:off x="2128320" y="2496600"/>
            <a:ext cx="585720" cy="585720"/>
          </a:xfrm>
          <a:prstGeom prst="ellipse">
            <a:avLst/>
          </a:prstGeom>
          <a:solidFill>
            <a:srgbClr val="ffffff"/>
          </a:solidFill>
          <a:ln w="6480">
            <a:solidFill>
              <a:srgbClr val="000000"/>
            </a:solidFill>
            <a:miter/>
          </a:ln>
        </p:spPr>
      </p:sp>
      <p:sp>
        <p:nvSpPr>
          <p:cNvPr id="971" name="CustomShape 7"/>
          <p:cNvSpPr/>
          <p:nvPr/>
        </p:nvSpPr>
        <p:spPr>
          <a:xfrm>
            <a:off x="2628720" y="2997000"/>
            <a:ext cx="959400" cy="45468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972" name="CustomShape 8"/>
          <p:cNvSpPr/>
          <p:nvPr/>
        </p:nvSpPr>
        <p:spPr>
          <a:xfrm flipV="1">
            <a:off x="1856160" y="3635640"/>
            <a:ext cx="1345680" cy="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973" name="CustomShape 9"/>
          <p:cNvSpPr/>
          <p:nvPr/>
        </p:nvSpPr>
        <p:spPr>
          <a:xfrm flipV="1">
            <a:off x="2628720" y="3820680"/>
            <a:ext cx="959400" cy="487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miter/>
            <a:tailEnd len="med" type="arrow" w="med"/>
          </a:ln>
        </p:spPr>
      </p:sp>
      <p:sp>
        <p:nvSpPr>
          <p:cNvPr id="974" name="CustomShape 10"/>
          <p:cNvSpPr/>
          <p:nvPr/>
        </p:nvSpPr>
        <p:spPr>
          <a:xfrm>
            <a:off x="4309560" y="2173680"/>
            <a:ext cx="229644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600">
                <a:solidFill>
                  <a:srgbClr val="ff0000"/>
                </a:solidFill>
                <a:latin typeface="HelveticaCyr"/>
              </a:rPr>
              <a:t>PIPE_BUF</a:t>
            </a:r>
            <a:endParaRPr/>
          </a:p>
        </p:txBody>
      </p:sp>
      <p:sp>
        <p:nvSpPr>
          <p:cNvPr id="975" name="CustomShape 11"/>
          <p:cNvSpPr/>
          <p:nvPr/>
        </p:nvSpPr>
        <p:spPr>
          <a:xfrm>
            <a:off x="132480" y="5764320"/>
            <a:ext cx="4992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HelveticaCyr"/>
              </a:rPr>
              <a:t>long v = fpathconf(pfd[0], _PC_PIPE_BUF);</a:t>
            </a:r>
            <a:endParaRPr/>
          </a:p>
        </p:txBody>
      </p:sp>
    </p:spTree>
  </p:cSld>
  <p:transition>
    <p:fade/>
  </p:transition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977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Пример конвейера.</a:t>
            </a:r>
            <a:endParaRPr/>
          </a:p>
        </p:txBody>
      </p:sp>
      <p:sp>
        <p:nvSpPr>
          <p:cNvPr id="978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who | sort | uniq | wc   </a:t>
            </a:r>
            <a:endParaRPr/>
          </a:p>
        </p:txBody>
      </p:sp>
      <p:sp>
        <p:nvSpPr>
          <p:cNvPr id="979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0E53318-E9B4-4DFA-A596-5BDA6094CD23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80" name="TextShape 5"/>
          <p:cNvSpPr txBox="1"/>
          <p:nvPr/>
        </p:nvSpPr>
        <p:spPr>
          <a:xfrm>
            <a:off x="4297680" y="2409480"/>
            <a:ext cx="12276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| - каналы</a:t>
            </a:r>
            <a:endParaRPr/>
          </a:p>
        </p:txBody>
      </p:sp>
      <p:sp>
        <p:nvSpPr>
          <p:cNvPr id="981" name="TextShape 6"/>
          <p:cNvSpPr txBox="1"/>
          <p:nvPr/>
        </p:nvSpPr>
        <p:spPr>
          <a:xfrm>
            <a:off x="1371600" y="2743200"/>
            <a:ext cx="16408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stdout → stdin</a:t>
            </a:r>
            <a:endParaRPr/>
          </a:p>
        </p:txBody>
      </p:sp>
    </p:spTree>
  </p:cSld>
  <p:transition>
    <p:fade/>
  </p:transition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983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91E11B3-8BB0-4258-9925-EABFF2E38D28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84" name="CustomShape 3"/>
          <p:cNvSpPr/>
          <p:nvPr/>
        </p:nvSpPr>
        <p:spPr>
          <a:xfrm>
            <a:off x="158760" y="2709360"/>
            <a:ext cx="151308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HelveticaCyr"/>
              </a:rPr>
              <a:t>who</a:t>
            </a:r>
            <a:r>
              <a:rPr lang="en-US">
                <a:solidFill>
                  <a:srgbClr val="000000"/>
                </a:solidFill>
                <a:latin typeface="HelveticaCyr"/>
              </a:rPr>
              <a:t> </a:t>
            </a:r>
            <a:r>
              <a:rPr lang="en-US">
                <a:solidFill>
                  <a:srgbClr val="ffffff"/>
                </a:solidFill>
                <a:latin typeface="HelveticaCyr"/>
              </a:rPr>
              <a:t>stdout</a:t>
            </a:r>
            <a:endParaRPr/>
          </a:p>
        </p:txBody>
      </p:sp>
      <p:sp>
        <p:nvSpPr>
          <p:cNvPr id="985" name="CustomShape 4"/>
          <p:cNvSpPr/>
          <p:nvPr/>
        </p:nvSpPr>
        <p:spPr>
          <a:xfrm>
            <a:off x="2327760" y="2709360"/>
            <a:ext cx="21319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stdin 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sort</a:t>
            </a:r>
            <a:r>
              <a:rPr lang="en-US">
                <a:solidFill>
                  <a:srgbClr val="000000"/>
                </a:solidFill>
                <a:latin typeface="HelveticaCyr"/>
              </a:rPr>
              <a:t> </a:t>
            </a:r>
            <a:r>
              <a:rPr lang="en-US">
                <a:solidFill>
                  <a:srgbClr val="ffffff"/>
                </a:solidFill>
                <a:latin typeface="HelveticaCyr"/>
              </a:rPr>
              <a:t>stdout</a:t>
            </a:r>
            <a:endParaRPr/>
          </a:p>
        </p:txBody>
      </p:sp>
      <p:sp>
        <p:nvSpPr>
          <p:cNvPr id="986" name="CustomShape 5"/>
          <p:cNvSpPr/>
          <p:nvPr/>
        </p:nvSpPr>
        <p:spPr>
          <a:xfrm>
            <a:off x="5145480" y="2709360"/>
            <a:ext cx="218376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stdin 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uniq</a:t>
            </a:r>
            <a:r>
              <a:rPr lang="en-US">
                <a:solidFill>
                  <a:srgbClr val="000000"/>
                </a:solidFill>
                <a:latin typeface="HelveticaCyr"/>
              </a:rPr>
              <a:t> </a:t>
            </a:r>
            <a:r>
              <a:rPr lang="en-US">
                <a:solidFill>
                  <a:srgbClr val="ffffff"/>
                </a:solidFill>
                <a:latin typeface="HelveticaCyr"/>
              </a:rPr>
              <a:t>stdout</a:t>
            </a:r>
            <a:endParaRPr/>
          </a:p>
        </p:txBody>
      </p:sp>
      <p:sp>
        <p:nvSpPr>
          <p:cNvPr id="987" name="CustomShape 6"/>
          <p:cNvSpPr/>
          <p:nvPr/>
        </p:nvSpPr>
        <p:spPr>
          <a:xfrm>
            <a:off x="7850520" y="2709360"/>
            <a:ext cx="116244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stdin 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wc</a:t>
            </a:r>
            <a:endParaRPr/>
          </a:p>
        </p:txBody>
      </p: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Copy-on-write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6681622B-945E-406A-B0C4-AEA791A1B327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graphicFrame>
        <p:nvGraphicFramePr>
          <p:cNvPr id="227" name="Table 3"/>
          <p:cNvGraphicFramePr/>
          <p:nvPr/>
        </p:nvGraphicFramePr>
        <p:xfrm>
          <a:off x="4711320" y="1788480"/>
          <a:ext cx="642240" cy="37080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431640">
                <a:tc>
                  <a:tcPr/>
                </a:tc>
              </a:tr>
              <a:tr h="431640">
                <a:tc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60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8" name="Table 4"/>
          <p:cNvGraphicFramePr/>
          <p:nvPr/>
        </p:nvGraphicFramePr>
        <p:xfrm>
          <a:off x="2958840" y="2530080"/>
          <a:ext cx="642240" cy="29664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9" name="CustomShape 5"/>
          <p:cNvSpPr/>
          <p:nvPr/>
        </p:nvSpPr>
        <p:spPr>
          <a:xfrm>
            <a:off x="3601080" y="53046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30" name="CustomShape 6"/>
          <p:cNvSpPr/>
          <p:nvPr/>
        </p:nvSpPr>
        <p:spPr>
          <a:xfrm>
            <a:off x="3601080" y="494640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31" name="CustomShape 7"/>
          <p:cNvSpPr/>
          <p:nvPr/>
        </p:nvSpPr>
        <p:spPr>
          <a:xfrm>
            <a:off x="3601080" y="4585320"/>
            <a:ext cx="1109880" cy="360"/>
          </a:xfrm>
          <a:prstGeom prst="straightConnector1">
            <a:avLst/>
          </a:prstGeom>
          <a:noFill/>
          <a:ln w="12600">
            <a:solidFill>
              <a:srgbClr val="008000"/>
            </a:solidFill>
            <a:miter/>
            <a:tailEnd len="med" type="arrow" w="med"/>
          </a:ln>
        </p:spPr>
      </p:sp>
      <p:sp>
        <p:nvSpPr>
          <p:cNvPr id="232" name="CustomShape 8"/>
          <p:cNvSpPr/>
          <p:nvPr/>
        </p:nvSpPr>
        <p:spPr>
          <a:xfrm>
            <a:off x="3601080" y="420228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233" name="CustomShape 9"/>
          <p:cNvSpPr/>
          <p:nvPr/>
        </p:nvSpPr>
        <p:spPr>
          <a:xfrm>
            <a:off x="3601080" y="382464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234" name="CustomShape 10"/>
          <p:cNvSpPr/>
          <p:nvPr/>
        </p:nvSpPr>
        <p:spPr>
          <a:xfrm>
            <a:off x="3601080" y="346644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235" name="CustomShape 11"/>
          <p:cNvSpPr/>
          <p:nvPr/>
        </p:nvSpPr>
        <p:spPr>
          <a:xfrm>
            <a:off x="3601080" y="310536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sp>
        <p:nvSpPr>
          <p:cNvPr id="236" name="CustomShape 12"/>
          <p:cNvSpPr/>
          <p:nvPr/>
        </p:nvSpPr>
        <p:spPr>
          <a:xfrm>
            <a:off x="3601080" y="2722320"/>
            <a:ext cx="1109880" cy="360"/>
          </a:xfrm>
          <a:prstGeom prst="straightConnector1">
            <a:avLst/>
          </a:prstGeom>
          <a:noFill/>
          <a:ln w="12600">
            <a:solidFill>
              <a:srgbClr val="ff0000"/>
            </a:solidFill>
            <a:miter/>
            <a:headEnd len="med" type="arrow" w="med"/>
            <a:tailEnd len="med" type="arrow" w="med"/>
          </a:ln>
        </p:spPr>
      </p:sp>
      <p:graphicFrame>
        <p:nvGraphicFramePr>
          <p:cNvPr id="237" name="Table 13"/>
          <p:cNvGraphicFramePr/>
          <p:nvPr/>
        </p:nvGraphicFramePr>
        <p:xfrm>
          <a:off x="6451560" y="2539440"/>
          <a:ext cx="642240" cy="2966400"/>
        </p:xfrm>
        <a:graphic>
          <a:graphicData uri="http://schemas.openxmlformats.org/drawingml/2006/table">
            <a:tbl>
              <a:tblPr/>
              <a:tblGrid>
                <a:gridCol w="642240"/>
              </a:tblGrid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7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6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5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4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3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2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1</a:t>
                      </a:r>
                      <a:endParaRPr/>
                    </a:p>
                  </a:txBody>
                  <a:tcPr/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rgbClr val="000000"/>
                          </a:solidFill>
                          <a:latin typeface="HelveticaCyr"/>
                        </a:rPr>
                        <a:t>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8" name="CustomShape 14"/>
          <p:cNvSpPr/>
          <p:nvPr/>
        </p:nvSpPr>
        <p:spPr>
          <a:xfrm flipH="1" rot="5400000">
            <a:off x="5020920" y="788400"/>
            <a:ext cx="9000" cy="3492360"/>
          </a:xfrm>
          <a:prstGeom prst="curvedConnector3">
            <a:avLst>
              <a:gd name="adj1" fmla="val -11399517"/>
            </a:avLst>
          </a:prstGeom>
          <a:noFill/>
          <a:ln w="12600">
            <a:solidFill>
              <a:srgbClr val="0000ff"/>
            </a:solidFill>
            <a:miter/>
            <a:tailEnd len="med" type="arrow" w="med"/>
          </a:ln>
        </p:spPr>
      </p:sp>
      <p:sp>
        <p:nvSpPr>
          <p:cNvPr id="239" name="CustomShape 15"/>
          <p:cNvSpPr/>
          <p:nvPr/>
        </p:nvSpPr>
        <p:spPr>
          <a:xfrm>
            <a:off x="6035400" y="1299960"/>
            <a:ext cx="807480" cy="3646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HelveticaCyr"/>
              </a:rPr>
              <a:t>fork()</a:t>
            </a:r>
            <a:endParaRPr/>
          </a:p>
        </p:txBody>
      </p:sp>
    </p:spTree>
  </p:cSld>
  <p:transition>
    <p:fade/>
  </p:transition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989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7A678449-2789-41D8-A546-011CDD33EC31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90" name="CustomShape 3"/>
          <p:cNvSpPr/>
          <p:nvPr/>
        </p:nvSpPr>
        <p:spPr>
          <a:xfrm>
            <a:off x="158760" y="2709360"/>
            <a:ext cx="151308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HelveticaCyr"/>
              </a:rPr>
              <a:t>who</a:t>
            </a:r>
            <a:r>
              <a:rPr lang="en-US">
                <a:solidFill>
                  <a:srgbClr val="000000"/>
                </a:solidFill>
                <a:latin typeface="HelveticaCyr"/>
              </a:rPr>
              <a:t> </a:t>
            </a:r>
            <a:r>
              <a:rPr lang="en-US">
                <a:solidFill>
                  <a:srgbClr val="4ba6c1"/>
                </a:solidFill>
                <a:latin typeface="HelveticaCyr"/>
              </a:rPr>
              <a:t>stdout</a:t>
            </a:r>
            <a:endParaRPr/>
          </a:p>
        </p:txBody>
      </p:sp>
      <p:sp>
        <p:nvSpPr>
          <p:cNvPr id="991" name="CustomShape 4"/>
          <p:cNvSpPr/>
          <p:nvPr/>
        </p:nvSpPr>
        <p:spPr>
          <a:xfrm>
            <a:off x="2327760" y="2709360"/>
            <a:ext cx="21319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4ba6c1"/>
                </a:solidFill>
                <a:latin typeface="HelveticaCyr"/>
              </a:rPr>
              <a:t>stdin 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sort</a:t>
            </a:r>
            <a:r>
              <a:rPr lang="en-US">
                <a:solidFill>
                  <a:srgbClr val="000000"/>
                </a:solidFill>
                <a:latin typeface="HelveticaCyr"/>
              </a:rPr>
              <a:t> </a:t>
            </a:r>
            <a:r>
              <a:rPr lang="en-US">
                <a:solidFill>
                  <a:srgbClr val="ffffff"/>
                </a:solidFill>
                <a:latin typeface="HelveticaCyr"/>
              </a:rPr>
              <a:t>stdout</a:t>
            </a:r>
            <a:endParaRPr/>
          </a:p>
        </p:txBody>
      </p:sp>
      <p:sp>
        <p:nvSpPr>
          <p:cNvPr id="992" name="CustomShape 5"/>
          <p:cNvSpPr/>
          <p:nvPr/>
        </p:nvSpPr>
        <p:spPr>
          <a:xfrm>
            <a:off x="5145480" y="2709360"/>
            <a:ext cx="218376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stdin 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uniq</a:t>
            </a:r>
            <a:r>
              <a:rPr lang="en-US">
                <a:solidFill>
                  <a:srgbClr val="000000"/>
                </a:solidFill>
                <a:latin typeface="HelveticaCyr"/>
              </a:rPr>
              <a:t> </a:t>
            </a:r>
            <a:r>
              <a:rPr lang="en-US">
                <a:solidFill>
                  <a:srgbClr val="ffffff"/>
                </a:solidFill>
                <a:latin typeface="HelveticaCyr"/>
              </a:rPr>
              <a:t>stdout</a:t>
            </a:r>
            <a:endParaRPr/>
          </a:p>
        </p:txBody>
      </p:sp>
      <p:sp>
        <p:nvSpPr>
          <p:cNvPr id="993" name="CustomShape 6"/>
          <p:cNvSpPr/>
          <p:nvPr/>
        </p:nvSpPr>
        <p:spPr>
          <a:xfrm>
            <a:off x="7850520" y="2709360"/>
            <a:ext cx="116244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stdin 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wc</a:t>
            </a:r>
            <a:endParaRPr/>
          </a:p>
        </p:txBody>
      </p:sp>
    </p:spTree>
  </p:cSld>
  <p:transition>
    <p:fade/>
  </p:transition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995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DC45317-59E4-4844-A7BE-8AC4A7840A5C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996" name="CustomShape 3"/>
          <p:cNvSpPr/>
          <p:nvPr/>
        </p:nvSpPr>
        <p:spPr>
          <a:xfrm>
            <a:off x="158760" y="2709360"/>
            <a:ext cx="151308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HelveticaCyr"/>
              </a:rPr>
              <a:t>who</a:t>
            </a:r>
            <a:r>
              <a:rPr lang="en-US">
                <a:solidFill>
                  <a:srgbClr val="000000"/>
                </a:solidFill>
                <a:latin typeface="HelveticaCyr"/>
              </a:rPr>
              <a:t> </a:t>
            </a:r>
            <a:r>
              <a:rPr lang="en-US">
                <a:solidFill>
                  <a:srgbClr val="4ba6c1"/>
                </a:solidFill>
                <a:latin typeface="HelveticaCyr"/>
              </a:rPr>
              <a:t>stdout</a:t>
            </a:r>
            <a:endParaRPr/>
          </a:p>
        </p:txBody>
      </p:sp>
      <p:sp>
        <p:nvSpPr>
          <p:cNvPr id="997" name="CustomShape 4"/>
          <p:cNvSpPr/>
          <p:nvPr/>
        </p:nvSpPr>
        <p:spPr>
          <a:xfrm>
            <a:off x="2327760" y="2709360"/>
            <a:ext cx="21319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4ba6c1"/>
                </a:solidFill>
                <a:latin typeface="HelveticaCyr"/>
              </a:rPr>
              <a:t>stdin 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sort</a:t>
            </a:r>
            <a:r>
              <a:rPr lang="en-US">
                <a:solidFill>
                  <a:srgbClr val="000000"/>
                </a:solidFill>
                <a:latin typeface="HelveticaCyr"/>
              </a:rPr>
              <a:t> </a:t>
            </a:r>
            <a:r>
              <a:rPr lang="en-US">
                <a:solidFill>
                  <a:srgbClr val="ffffff"/>
                </a:solidFill>
                <a:latin typeface="HelveticaCyr"/>
              </a:rPr>
              <a:t>stdout</a:t>
            </a:r>
            <a:endParaRPr/>
          </a:p>
        </p:txBody>
      </p:sp>
      <p:sp>
        <p:nvSpPr>
          <p:cNvPr id="998" name="CustomShape 5"/>
          <p:cNvSpPr/>
          <p:nvPr/>
        </p:nvSpPr>
        <p:spPr>
          <a:xfrm>
            <a:off x="5145480" y="2709360"/>
            <a:ext cx="218376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stdin 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uniq</a:t>
            </a:r>
            <a:r>
              <a:rPr lang="en-US">
                <a:solidFill>
                  <a:srgbClr val="000000"/>
                </a:solidFill>
                <a:latin typeface="HelveticaCyr"/>
              </a:rPr>
              <a:t> </a:t>
            </a:r>
            <a:r>
              <a:rPr lang="en-US">
                <a:solidFill>
                  <a:srgbClr val="ffffff"/>
                </a:solidFill>
                <a:latin typeface="HelveticaCyr"/>
              </a:rPr>
              <a:t>stdout</a:t>
            </a:r>
            <a:endParaRPr/>
          </a:p>
        </p:txBody>
      </p:sp>
      <p:sp>
        <p:nvSpPr>
          <p:cNvPr id="999" name="CustomShape 6"/>
          <p:cNvSpPr/>
          <p:nvPr/>
        </p:nvSpPr>
        <p:spPr>
          <a:xfrm>
            <a:off x="7850520" y="2709360"/>
            <a:ext cx="116244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stdin 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wc</a:t>
            </a:r>
            <a:endParaRPr/>
          </a:p>
        </p:txBody>
      </p:sp>
      <p:sp>
        <p:nvSpPr>
          <p:cNvPr id="1000" name="CustomShape 7"/>
          <p:cNvSpPr/>
          <p:nvPr/>
        </p:nvSpPr>
        <p:spPr>
          <a:xfrm>
            <a:off x="1936800" y="4983120"/>
            <a:ext cx="1136880" cy="364680"/>
          </a:xfrm>
          <a:prstGeom prst="rect">
            <a:avLst/>
          </a:prstGeom>
          <a:noFill/>
          <a:ln>
            <a:solidFill>
              <a:srgbClr val="4ba6c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4ba6c1"/>
                </a:solidFill>
                <a:latin typeface="HelveticaCyr"/>
              </a:rPr>
              <a:t>Канал 1</a:t>
            </a:r>
            <a:endParaRPr/>
          </a:p>
        </p:txBody>
      </p:sp>
      <p:sp>
        <p:nvSpPr>
          <p:cNvPr id="1001" name="CustomShape 8"/>
          <p:cNvSpPr/>
          <p:nvPr/>
        </p:nvSpPr>
        <p:spPr>
          <a:xfrm>
            <a:off x="1585080" y="2894040"/>
            <a:ext cx="404640" cy="227340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4ba6c1"/>
            </a:solidFill>
            <a:miter/>
            <a:tailEnd len="med" type="arrow" w="med"/>
          </a:ln>
        </p:spPr>
      </p:sp>
      <p:sp>
        <p:nvSpPr>
          <p:cNvPr id="1002" name="CustomShape 9"/>
          <p:cNvSpPr/>
          <p:nvPr/>
        </p:nvSpPr>
        <p:spPr>
          <a:xfrm flipH="1" flipV="1">
            <a:off x="2460600" y="2893320"/>
            <a:ext cx="559440" cy="2273400"/>
          </a:xfrm>
          <a:prstGeom prst="bentConnector5">
            <a:avLst>
              <a:gd name="adj1" fmla="val -40836"/>
              <a:gd name="adj2" fmla="val 50000"/>
              <a:gd name="adj3" fmla="val 140836"/>
            </a:avLst>
          </a:prstGeom>
          <a:noFill/>
          <a:ln w="12600">
            <a:solidFill>
              <a:srgbClr val="4ba6c1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1004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AAAFA743-3E99-4539-8117-AB1002B1433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1005" name="CustomShape 3"/>
          <p:cNvSpPr/>
          <p:nvPr/>
        </p:nvSpPr>
        <p:spPr>
          <a:xfrm>
            <a:off x="158760" y="2709360"/>
            <a:ext cx="151308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HelveticaCyr"/>
              </a:rPr>
              <a:t>who</a:t>
            </a:r>
            <a:r>
              <a:rPr lang="en-US">
                <a:solidFill>
                  <a:srgbClr val="000000"/>
                </a:solidFill>
                <a:latin typeface="HelveticaCyr"/>
              </a:rPr>
              <a:t> </a:t>
            </a:r>
            <a:r>
              <a:rPr lang="en-US">
                <a:solidFill>
                  <a:srgbClr val="4ba6c1"/>
                </a:solidFill>
                <a:latin typeface="HelveticaCyr"/>
              </a:rPr>
              <a:t>stdout</a:t>
            </a:r>
            <a:endParaRPr/>
          </a:p>
        </p:txBody>
      </p:sp>
      <p:sp>
        <p:nvSpPr>
          <p:cNvPr id="1006" name="CustomShape 4"/>
          <p:cNvSpPr/>
          <p:nvPr/>
        </p:nvSpPr>
        <p:spPr>
          <a:xfrm>
            <a:off x="2327760" y="2709360"/>
            <a:ext cx="21319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4ba6c1"/>
                </a:solidFill>
                <a:latin typeface="HelveticaCyr"/>
              </a:rPr>
              <a:t>stdin 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sort</a:t>
            </a:r>
            <a:r>
              <a:rPr lang="en-US">
                <a:solidFill>
                  <a:srgbClr val="000000"/>
                </a:solidFill>
                <a:latin typeface="HelveticaCyr"/>
              </a:rPr>
              <a:t> </a:t>
            </a:r>
            <a:r>
              <a:rPr lang="en-US">
                <a:solidFill>
                  <a:srgbClr val="f58020"/>
                </a:solidFill>
                <a:latin typeface="HelveticaCyr"/>
              </a:rPr>
              <a:t>stdout</a:t>
            </a:r>
            <a:endParaRPr/>
          </a:p>
        </p:txBody>
      </p:sp>
      <p:sp>
        <p:nvSpPr>
          <p:cNvPr id="1007" name="CustomShape 5"/>
          <p:cNvSpPr/>
          <p:nvPr/>
        </p:nvSpPr>
        <p:spPr>
          <a:xfrm>
            <a:off x="5145480" y="2709360"/>
            <a:ext cx="218376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stdin 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uniq</a:t>
            </a:r>
            <a:r>
              <a:rPr lang="en-US">
                <a:solidFill>
                  <a:srgbClr val="000000"/>
                </a:solidFill>
                <a:latin typeface="HelveticaCyr"/>
              </a:rPr>
              <a:t> </a:t>
            </a:r>
            <a:r>
              <a:rPr lang="en-US">
                <a:solidFill>
                  <a:srgbClr val="ffffff"/>
                </a:solidFill>
                <a:latin typeface="HelveticaCyr"/>
              </a:rPr>
              <a:t>stdout</a:t>
            </a:r>
            <a:endParaRPr/>
          </a:p>
        </p:txBody>
      </p:sp>
      <p:sp>
        <p:nvSpPr>
          <p:cNvPr id="1008" name="CustomShape 6"/>
          <p:cNvSpPr/>
          <p:nvPr/>
        </p:nvSpPr>
        <p:spPr>
          <a:xfrm>
            <a:off x="7850520" y="2709360"/>
            <a:ext cx="116244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HelveticaCyr"/>
              </a:rPr>
              <a:t>stdin 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wc</a:t>
            </a:r>
            <a:endParaRPr/>
          </a:p>
        </p:txBody>
      </p:sp>
      <p:sp>
        <p:nvSpPr>
          <p:cNvPr id="1009" name="CustomShape 7"/>
          <p:cNvSpPr/>
          <p:nvPr/>
        </p:nvSpPr>
        <p:spPr>
          <a:xfrm>
            <a:off x="1936800" y="4983120"/>
            <a:ext cx="1136880" cy="364680"/>
          </a:xfrm>
          <a:prstGeom prst="rect">
            <a:avLst/>
          </a:prstGeom>
          <a:noFill/>
          <a:ln>
            <a:solidFill>
              <a:srgbClr val="4ba6c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4ba6c1"/>
                </a:solidFill>
                <a:latin typeface="HelveticaCyr"/>
              </a:rPr>
              <a:t>Канал 1</a:t>
            </a:r>
            <a:endParaRPr/>
          </a:p>
        </p:txBody>
      </p:sp>
      <p:sp>
        <p:nvSpPr>
          <p:cNvPr id="1010" name="CustomShape 8"/>
          <p:cNvSpPr/>
          <p:nvPr/>
        </p:nvSpPr>
        <p:spPr>
          <a:xfrm>
            <a:off x="1585080" y="2894040"/>
            <a:ext cx="404640" cy="227340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4ba6c1"/>
            </a:solidFill>
            <a:miter/>
            <a:tailEnd len="med" type="arrow" w="med"/>
          </a:ln>
        </p:spPr>
      </p:sp>
      <p:sp>
        <p:nvSpPr>
          <p:cNvPr id="1011" name="CustomShape 9"/>
          <p:cNvSpPr/>
          <p:nvPr/>
        </p:nvSpPr>
        <p:spPr>
          <a:xfrm flipH="1" flipV="1">
            <a:off x="2460600" y="2893320"/>
            <a:ext cx="559440" cy="2273400"/>
          </a:xfrm>
          <a:prstGeom prst="bentConnector5">
            <a:avLst>
              <a:gd name="adj1" fmla="val -40836"/>
              <a:gd name="adj2" fmla="val 50000"/>
              <a:gd name="adj3" fmla="val 140836"/>
            </a:avLst>
          </a:prstGeom>
          <a:noFill/>
          <a:ln w="12600">
            <a:solidFill>
              <a:srgbClr val="4ba6c1"/>
            </a:solidFill>
            <a:miter/>
            <a:tailEnd len="med" type="arrow" w="med"/>
          </a:ln>
        </p:spPr>
      </p:sp>
      <p:sp>
        <p:nvSpPr>
          <p:cNvPr id="1012" name="CustomShape 10"/>
          <p:cNvSpPr/>
          <p:nvPr/>
        </p:nvSpPr>
        <p:spPr>
          <a:xfrm>
            <a:off x="4722840" y="4972320"/>
            <a:ext cx="1136880" cy="364680"/>
          </a:xfrm>
          <a:prstGeom prst="rect">
            <a:avLst/>
          </a:prstGeom>
          <a:noFill/>
          <a:ln>
            <a:solidFill>
              <a:srgbClr val="f5802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Канал 2</a:t>
            </a:r>
            <a:endParaRPr/>
          </a:p>
        </p:txBody>
      </p:sp>
      <p:sp>
        <p:nvSpPr>
          <p:cNvPr id="1013" name="CustomShape 11"/>
          <p:cNvSpPr/>
          <p:nvPr/>
        </p:nvSpPr>
        <p:spPr>
          <a:xfrm>
            <a:off x="4326120" y="2894040"/>
            <a:ext cx="449640" cy="226296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f58020"/>
            </a:solidFill>
            <a:miter/>
            <a:tailEnd len="med" type="arrow" w="med"/>
          </a:ln>
        </p:spPr>
      </p:sp>
      <p:sp>
        <p:nvSpPr>
          <p:cNvPr id="1014" name="CustomShape 12"/>
          <p:cNvSpPr/>
          <p:nvPr/>
        </p:nvSpPr>
        <p:spPr>
          <a:xfrm flipH="1" flipV="1">
            <a:off x="5246640" y="2894040"/>
            <a:ext cx="559440" cy="2262960"/>
          </a:xfrm>
          <a:prstGeom prst="bentConnector5">
            <a:avLst>
              <a:gd name="adj1" fmla="val -40836"/>
              <a:gd name="adj2" fmla="val 50000"/>
              <a:gd name="adj3" fmla="val 140836"/>
            </a:avLst>
          </a:prstGeom>
          <a:noFill/>
          <a:ln w="12600">
            <a:solidFill>
              <a:srgbClr val="f58020"/>
            </a:solidFill>
            <a:miter/>
            <a:tailEnd len="med" type="arrow" w="med"/>
          </a:ln>
        </p:spPr>
      </p:sp>
    </p:spTree>
  </p:cSld>
  <p:transition>
    <p:fade/>
  </p:transition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TextShape 1"/>
          <p:cNvSpPr txBox="1"/>
          <p:nvPr/>
        </p:nvSpPr>
        <p:spPr>
          <a:xfrm>
            <a:off x="292320" y="258840"/>
            <a:ext cx="751428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1016" name="TextShape 2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8621EEC6-63DF-48D4-A979-6ABD46F1F2AF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1017" name="CustomShape 3"/>
          <p:cNvSpPr/>
          <p:nvPr/>
        </p:nvSpPr>
        <p:spPr>
          <a:xfrm>
            <a:off x="158760" y="2709360"/>
            <a:ext cx="151308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00"/>
                </a:solidFill>
                <a:latin typeface="HelveticaCyr"/>
              </a:rPr>
              <a:t>who</a:t>
            </a:r>
            <a:r>
              <a:rPr lang="en-US">
                <a:solidFill>
                  <a:srgbClr val="000000"/>
                </a:solidFill>
                <a:latin typeface="HelveticaCyr"/>
              </a:rPr>
              <a:t> </a:t>
            </a:r>
            <a:r>
              <a:rPr lang="en-US">
                <a:solidFill>
                  <a:srgbClr val="4ba6c1"/>
                </a:solidFill>
                <a:latin typeface="HelveticaCyr"/>
              </a:rPr>
              <a:t>stdout</a:t>
            </a:r>
            <a:endParaRPr/>
          </a:p>
        </p:txBody>
      </p:sp>
      <p:sp>
        <p:nvSpPr>
          <p:cNvPr id="1018" name="CustomShape 4"/>
          <p:cNvSpPr/>
          <p:nvPr/>
        </p:nvSpPr>
        <p:spPr>
          <a:xfrm>
            <a:off x="2327760" y="2709360"/>
            <a:ext cx="213192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4ba6c1"/>
                </a:solidFill>
                <a:latin typeface="HelveticaCyr"/>
              </a:rPr>
              <a:t>stdin 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sort</a:t>
            </a:r>
            <a:r>
              <a:rPr lang="en-US">
                <a:solidFill>
                  <a:srgbClr val="000000"/>
                </a:solidFill>
                <a:latin typeface="HelveticaCyr"/>
              </a:rPr>
              <a:t> </a:t>
            </a:r>
            <a:r>
              <a:rPr lang="en-US">
                <a:solidFill>
                  <a:srgbClr val="f58020"/>
                </a:solidFill>
                <a:latin typeface="HelveticaCyr"/>
              </a:rPr>
              <a:t>stdout</a:t>
            </a:r>
            <a:endParaRPr/>
          </a:p>
        </p:txBody>
      </p:sp>
      <p:sp>
        <p:nvSpPr>
          <p:cNvPr id="1019" name="CustomShape 5"/>
          <p:cNvSpPr/>
          <p:nvPr/>
        </p:nvSpPr>
        <p:spPr>
          <a:xfrm>
            <a:off x="5145480" y="2709360"/>
            <a:ext cx="218376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stdin 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uniq</a:t>
            </a:r>
            <a:r>
              <a:rPr lang="en-US">
                <a:solidFill>
                  <a:srgbClr val="000000"/>
                </a:solidFill>
                <a:latin typeface="HelveticaCyr"/>
              </a:rPr>
              <a:t> </a:t>
            </a:r>
            <a:r>
              <a:rPr lang="en-US">
                <a:solidFill>
                  <a:srgbClr val="6b52a2"/>
                </a:solidFill>
                <a:latin typeface="HelveticaCyr"/>
              </a:rPr>
              <a:t>stdout</a:t>
            </a:r>
            <a:endParaRPr/>
          </a:p>
        </p:txBody>
      </p:sp>
      <p:sp>
        <p:nvSpPr>
          <p:cNvPr id="1020" name="CustomShape 6"/>
          <p:cNvSpPr/>
          <p:nvPr/>
        </p:nvSpPr>
        <p:spPr>
          <a:xfrm>
            <a:off x="7850520" y="2709360"/>
            <a:ext cx="1162440" cy="364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6b52a2"/>
                </a:solidFill>
                <a:latin typeface="HelveticaCyr"/>
              </a:rPr>
              <a:t>stdin </a:t>
            </a:r>
            <a:r>
              <a:rPr b="1" lang="en-US">
                <a:solidFill>
                  <a:srgbClr val="000000"/>
                </a:solidFill>
                <a:latin typeface="HelveticaCyr"/>
              </a:rPr>
              <a:t>wc</a:t>
            </a:r>
            <a:endParaRPr/>
          </a:p>
        </p:txBody>
      </p:sp>
      <p:sp>
        <p:nvSpPr>
          <p:cNvPr id="1021" name="CustomShape 7"/>
          <p:cNvSpPr/>
          <p:nvPr/>
        </p:nvSpPr>
        <p:spPr>
          <a:xfrm>
            <a:off x="1936800" y="4983120"/>
            <a:ext cx="1136880" cy="364680"/>
          </a:xfrm>
          <a:prstGeom prst="rect">
            <a:avLst/>
          </a:prstGeom>
          <a:noFill/>
          <a:ln>
            <a:solidFill>
              <a:srgbClr val="4ba6c1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4ba6c1"/>
                </a:solidFill>
                <a:latin typeface="HelveticaCyr"/>
              </a:rPr>
              <a:t>Канал 1</a:t>
            </a:r>
            <a:endParaRPr/>
          </a:p>
        </p:txBody>
      </p:sp>
      <p:sp>
        <p:nvSpPr>
          <p:cNvPr id="1022" name="CustomShape 8"/>
          <p:cNvSpPr/>
          <p:nvPr/>
        </p:nvSpPr>
        <p:spPr>
          <a:xfrm>
            <a:off x="1585080" y="2894040"/>
            <a:ext cx="404640" cy="227340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4ba6c1"/>
            </a:solidFill>
            <a:miter/>
            <a:tailEnd len="med" type="arrow" w="med"/>
          </a:ln>
        </p:spPr>
      </p:sp>
      <p:sp>
        <p:nvSpPr>
          <p:cNvPr id="1023" name="CustomShape 9"/>
          <p:cNvSpPr/>
          <p:nvPr/>
        </p:nvSpPr>
        <p:spPr>
          <a:xfrm flipH="1" flipV="1">
            <a:off x="2460600" y="2893320"/>
            <a:ext cx="559440" cy="2273400"/>
          </a:xfrm>
          <a:prstGeom prst="bentConnector5">
            <a:avLst>
              <a:gd name="adj1" fmla="val -40836"/>
              <a:gd name="adj2" fmla="val 50000"/>
              <a:gd name="adj3" fmla="val 140836"/>
            </a:avLst>
          </a:prstGeom>
          <a:noFill/>
          <a:ln w="12600">
            <a:solidFill>
              <a:srgbClr val="4ba6c1"/>
            </a:solidFill>
            <a:miter/>
            <a:tailEnd len="med" type="arrow" w="med"/>
          </a:ln>
        </p:spPr>
      </p:sp>
      <p:sp>
        <p:nvSpPr>
          <p:cNvPr id="1024" name="CustomShape 10"/>
          <p:cNvSpPr/>
          <p:nvPr/>
        </p:nvSpPr>
        <p:spPr>
          <a:xfrm>
            <a:off x="4722840" y="4972320"/>
            <a:ext cx="1136880" cy="364680"/>
          </a:xfrm>
          <a:prstGeom prst="rect">
            <a:avLst/>
          </a:prstGeom>
          <a:noFill/>
          <a:ln>
            <a:solidFill>
              <a:srgbClr val="f58020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58020"/>
                </a:solidFill>
                <a:latin typeface="HelveticaCyr"/>
              </a:rPr>
              <a:t>Канал 2</a:t>
            </a:r>
            <a:endParaRPr/>
          </a:p>
        </p:txBody>
      </p:sp>
      <p:sp>
        <p:nvSpPr>
          <p:cNvPr id="1025" name="CustomShape 11"/>
          <p:cNvSpPr/>
          <p:nvPr/>
        </p:nvSpPr>
        <p:spPr>
          <a:xfrm>
            <a:off x="4326120" y="2894040"/>
            <a:ext cx="449640" cy="226296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f58020"/>
            </a:solidFill>
            <a:miter/>
            <a:tailEnd len="med" type="arrow" w="med"/>
          </a:ln>
        </p:spPr>
      </p:sp>
      <p:sp>
        <p:nvSpPr>
          <p:cNvPr id="1026" name="CustomShape 12"/>
          <p:cNvSpPr/>
          <p:nvPr/>
        </p:nvSpPr>
        <p:spPr>
          <a:xfrm flipH="1" flipV="1">
            <a:off x="5246640" y="2894040"/>
            <a:ext cx="559440" cy="2262960"/>
          </a:xfrm>
          <a:prstGeom prst="bentConnector5">
            <a:avLst>
              <a:gd name="adj1" fmla="val -40836"/>
              <a:gd name="adj2" fmla="val 50000"/>
              <a:gd name="adj3" fmla="val 140836"/>
            </a:avLst>
          </a:prstGeom>
          <a:noFill/>
          <a:ln w="12600">
            <a:solidFill>
              <a:srgbClr val="f58020"/>
            </a:solidFill>
            <a:miter/>
            <a:tailEnd len="med" type="arrow" w="med"/>
          </a:ln>
        </p:spPr>
      </p:sp>
      <p:sp>
        <p:nvSpPr>
          <p:cNvPr id="1027" name="CustomShape 13"/>
          <p:cNvSpPr/>
          <p:nvPr/>
        </p:nvSpPr>
        <p:spPr>
          <a:xfrm>
            <a:off x="6971760" y="4972320"/>
            <a:ext cx="1136880" cy="364680"/>
          </a:xfrm>
          <a:prstGeom prst="rect">
            <a:avLst/>
          </a:prstGeom>
          <a:noFill/>
          <a:ln>
            <a:solidFill>
              <a:srgbClr val="6b52a2"/>
            </a:solidFill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6b52a2"/>
                </a:solidFill>
                <a:latin typeface="HelveticaCyr"/>
              </a:rPr>
              <a:t>Канал 3</a:t>
            </a:r>
            <a:endParaRPr/>
          </a:p>
        </p:txBody>
      </p:sp>
      <p:sp>
        <p:nvSpPr>
          <p:cNvPr id="1028" name="CustomShape 14"/>
          <p:cNvSpPr/>
          <p:nvPr/>
        </p:nvSpPr>
        <p:spPr>
          <a:xfrm flipH="1">
            <a:off x="7024320" y="2894040"/>
            <a:ext cx="201960" cy="2262960"/>
          </a:xfrm>
          <a:prstGeom prst="bentConnector5">
            <a:avLst>
              <a:gd name="adj1" fmla="val -112928"/>
              <a:gd name="adj2" fmla="val 50000"/>
              <a:gd name="adj3" fmla="val 212928"/>
            </a:avLst>
          </a:prstGeom>
          <a:noFill/>
          <a:ln w="12600">
            <a:solidFill>
              <a:srgbClr val="6b52a2"/>
            </a:solidFill>
            <a:miter/>
            <a:tailEnd len="med" type="arrow" w="med"/>
          </a:ln>
        </p:spPr>
      </p:sp>
      <p:sp>
        <p:nvSpPr>
          <p:cNvPr id="1029" name="CustomShape 15"/>
          <p:cNvSpPr/>
          <p:nvPr/>
        </p:nvSpPr>
        <p:spPr>
          <a:xfrm flipH="1" flipV="1">
            <a:off x="7909560" y="2894040"/>
            <a:ext cx="145440" cy="2262960"/>
          </a:xfrm>
          <a:prstGeom prst="bentConnector5">
            <a:avLst>
              <a:gd name="adj1" fmla="val -156664"/>
              <a:gd name="adj2" fmla="val 50000"/>
              <a:gd name="adj3" fmla="val 256664"/>
            </a:avLst>
          </a:prstGeom>
          <a:noFill/>
          <a:ln w="12600">
            <a:solidFill>
              <a:srgbClr val="6b52a2"/>
            </a:solidFill>
            <a:miter/>
            <a:tailEnd len="med" type="arrow" w="med"/>
          </a:ln>
        </p:spPr>
      </p:sp>
      <p:sp>
        <p:nvSpPr>
          <p:cNvPr id="1030" name="TextShape 16"/>
          <p:cNvSpPr txBox="1"/>
          <p:nvPr/>
        </p:nvSpPr>
        <p:spPr>
          <a:xfrm>
            <a:off x="1280160" y="1554480"/>
            <a:ext cx="34268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Будем писать shell с каналами</a:t>
            </a:r>
            <a:endParaRPr/>
          </a:p>
        </p:txBody>
      </p:sp>
    </p:spTree>
  </p:cSld>
  <p:transition>
    <p:fade/>
  </p:transition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1032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Дублирование дескрипторов.</a:t>
            </a:r>
            <a:endParaRPr/>
          </a:p>
        </p:txBody>
      </p:sp>
      <p:sp>
        <p:nvSpPr>
          <p:cNvPr id="1033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dup(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oldfd);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dup2(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oldfd,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newfd);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// dup2(N, N) = N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dup3(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oldfd,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newfd,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flags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/* O_CLOEXEC */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);</a:t>
            </a:r>
            <a:endParaRPr/>
          </a:p>
        </p:txBody>
      </p:sp>
      <p:sp>
        <p:nvSpPr>
          <p:cNvPr id="1034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F5ACB24-4A2B-4EB8-B0D2-8339CF7EC9D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1035" name="TextShape 5"/>
          <p:cNvSpPr txBox="1"/>
          <p:nvPr/>
        </p:nvSpPr>
        <p:spPr>
          <a:xfrm>
            <a:off x="3657600" y="2409480"/>
            <a:ext cx="22503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Дублирует текущий</a:t>
            </a:r>
            <a:endParaRPr/>
          </a:p>
        </p:txBody>
      </p:sp>
      <p:sp>
        <p:nvSpPr>
          <p:cNvPr id="1036" name="TextShape 6"/>
          <p:cNvSpPr txBox="1"/>
          <p:nvPr/>
        </p:nvSpPr>
        <p:spPr>
          <a:xfrm>
            <a:off x="6675120" y="2560320"/>
            <a:ext cx="22273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Делает если может</a:t>
            </a:r>
            <a:endParaRPr/>
          </a:p>
        </p:txBody>
      </p:sp>
      <p:sp>
        <p:nvSpPr>
          <p:cNvPr id="1037" name="TextShape 7"/>
          <p:cNvSpPr txBox="1"/>
          <p:nvPr/>
        </p:nvSpPr>
        <p:spPr>
          <a:xfrm>
            <a:off x="3749040" y="3128400"/>
            <a:ext cx="134064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С флагами</a:t>
            </a:r>
            <a:endParaRPr/>
          </a:p>
        </p:txBody>
      </p:sp>
    </p:spTree>
  </p:cSld>
  <p:transition>
    <p:fade/>
  </p:transition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1039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Пример конвеера.</a:t>
            </a:r>
            <a:endParaRPr/>
          </a:p>
        </p:txBody>
      </p:sp>
      <p:sp>
        <p:nvSpPr>
          <p:cNvPr id="1040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void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who_wc() {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pfd[2];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pipe(pfd);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if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(!fork()) {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close(STDOUT_FILENO);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dup2(pfd[1], STDOUT_FILENO);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close(pfd[0]); close(pfd[1]);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execlp(“who”, “who”, NULL); }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if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(!fork()) {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close(STDIN_FILENO);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dup2(pfd[0], STDIN_FILENO);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close(pfd[0]); close(pfd[1]);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execlp(“wc”, “wc”, “-l”, NULL); }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close(pfd[0]); close(pfd[1]);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wait(NULL); wait(NULL);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}</a:t>
            </a:r>
            <a:endParaRPr/>
          </a:p>
        </p:txBody>
      </p:sp>
      <p:sp>
        <p:nvSpPr>
          <p:cNvPr id="1041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E10AB974-01A5-4D2D-8174-C2662D6D022B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1042" name="TextShape 5"/>
          <p:cNvSpPr txBox="1"/>
          <p:nvPr/>
        </p:nvSpPr>
        <p:spPr>
          <a:xfrm>
            <a:off x="4023360" y="2011680"/>
            <a:ext cx="257796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Надо закрыть stdin до </a:t>
            </a:r>
            <a:endParaRPr/>
          </a:p>
          <a:p>
            <a:r>
              <a:rPr lang="en-US">
                <a:latin typeface="Arial"/>
              </a:rPr>
              <a:t>dup2</a:t>
            </a:r>
            <a:endParaRPr/>
          </a:p>
        </p:txBody>
      </p:sp>
      <p:sp>
        <p:nvSpPr>
          <p:cNvPr id="1043" name="TextShape 6"/>
          <p:cNvSpPr txBox="1"/>
          <p:nvPr/>
        </p:nvSpPr>
        <p:spPr>
          <a:xfrm>
            <a:off x="4297680" y="1474560"/>
            <a:ext cx="26557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Важный кусок практики</a:t>
            </a:r>
            <a:endParaRPr/>
          </a:p>
        </p:txBody>
      </p:sp>
    </p:spTree>
  </p:cSld>
  <p:transition>
    <p:fade/>
  </p:transition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1045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popen и pclose.</a:t>
            </a:r>
            <a:endParaRPr/>
          </a:p>
        </p:txBody>
      </p:sp>
      <p:sp>
        <p:nvSpPr>
          <p:cNvPr id="1046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FILE *popen(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*command,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*type); </a:t>
            </a:r>
            <a:endParaRPr/>
          </a:p>
          <a:p>
            <a:pPr>
              <a:lnSpc>
                <a:spcPct val="80000"/>
              </a:lnSpc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pclose(FILE *stream); </a:t>
            </a:r>
            <a:endParaRPr/>
          </a:p>
        </p:txBody>
      </p:sp>
      <p:sp>
        <p:nvSpPr>
          <p:cNvPr id="1047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F0F58E2D-F1E8-4B4A-9F49-9DCCB14D806B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1048" name="TextShape 5"/>
          <p:cNvSpPr txBox="1"/>
          <p:nvPr/>
        </p:nvSpPr>
        <p:spPr>
          <a:xfrm>
            <a:off x="5029200" y="2084400"/>
            <a:ext cx="18694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Проще чем pipe</a:t>
            </a:r>
            <a:endParaRPr/>
          </a:p>
        </p:txBody>
      </p:sp>
    </p:spTree>
  </p:cSld>
  <p:transition>
    <p:fade/>
  </p:transition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Неименованные каналы</a:t>
            </a:r>
            <a:endParaRPr/>
          </a:p>
        </p:txBody>
      </p:sp>
      <p:sp>
        <p:nvSpPr>
          <p:cNvPr id="1050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Двусторонние каналы.</a:t>
            </a:r>
            <a:endParaRPr/>
          </a:p>
        </p:txBody>
      </p:sp>
      <p:sp>
        <p:nvSpPr>
          <p:cNvPr id="1051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socketpair(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d, </a:t>
            </a:r>
            <a:r>
              <a:rPr lang="ru-RU" sz="1400">
                <a:solidFill>
                  <a:srgbClr val="23a881"/>
                </a:solidFill>
                <a:latin typeface="PT Mono"/>
                <a:ea typeface="PT Mono"/>
              </a:rPr>
              <a:t>/* AF_UNIX */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type,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protocol,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sv[2]);</a:t>
            </a:r>
            <a:endParaRPr/>
          </a:p>
        </p:txBody>
      </p:sp>
      <p:sp>
        <p:nvSpPr>
          <p:cNvPr id="1052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DD05B7D2-E7F3-421F-8FE7-AF1C70072136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1053" name="TextShape 5"/>
          <p:cNvSpPr txBox="1"/>
          <p:nvPr/>
        </p:nvSpPr>
        <p:spPr>
          <a:xfrm>
            <a:off x="4572000" y="1920240"/>
            <a:ext cx="23508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Двусторонний канал</a:t>
            </a:r>
            <a:endParaRPr/>
          </a:p>
        </p:txBody>
      </p:sp>
      <p:sp>
        <p:nvSpPr>
          <p:cNvPr id="1054" name="TextShape 6"/>
          <p:cNvSpPr txBox="1"/>
          <p:nvPr/>
        </p:nvSpPr>
        <p:spPr>
          <a:xfrm>
            <a:off x="5212800" y="2305440"/>
            <a:ext cx="15537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Только такой</a:t>
            </a:r>
            <a:endParaRPr/>
          </a:p>
        </p:txBody>
      </p:sp>
      <p:sp>
        <p:nvSpPr>
          <p:cNvPr id="1055" name="TextShape 7"/>
          <p:cNvSpPr txBox="1"/>
          <p:nvPr/>
        </p:nvSpPr>
        <p:spPr>
          <a:xfrm>
            <a:off x="3474720" y="2743200"/>
            <a:ext cx="14821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Как в сокете</a:t>
            </a:r>
            <a:endParaRPr/>
          </a:p>
        </p:txBody>
      </p:sp>
    </p:spTree>
  </p:cSld>
  <p:transition>
    <p:fade/>
  </p:transition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TextShape 1"/>
          <p:cNvSpPr txBox="1"/>
          <p:nvPr/>
        </p:nvSpPr>
        <p:spPr>
          <a:xfrm>
            <a:off x="1059480" y="258840"/>
            <a:ext cx="6747120" cy="86868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ru-RU" sz="2810">
                <a:solidFill>
                  <a:srgbClr val="4ba6c1"/>
                </a:solidFill>
                <a:latin typeface="HelveticaNeueCyr"/>
              </a:rPr>
              <a:t>Именованные каналы</a:t>
            </a:r>
            <a:endParaRPr/>
          </a:p>
        </p:txBody>
      </p:sp>
      <p:sp>
        <p:nvSpPr>
          <p:cNvPr id="1057" name="TextShape 2"/>
          <p:cNvSpPr txBox="1"/>
          <p:nvPr/>
        </p:nvSpPr>
        <p:spPr>
          <a:xfrm>
            <a:off x="647640" y="1474560"/>
            <a:ext cx="7661880" cy="61092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ru-RU" sz="1700">
                <a:solidFill>
                  <a:srgbClr val="000000"/>
                </a:solidFill>
                <a:latin typeface="HelveticaCyr"/>
              </a:rPr>
              <a:t>FIFO.</a:t>
            </a:r>
            <a:endParaRPr/>
          </a:p>
        </p:txBody>
      </p:sp>
      <p:sp>
        <p:nvSpPr>
          <p:cNvPr id="1058" name="TextShape 3"/>
          <p:cNvSpPr txBox="1"/>
          <p:nvPr/>
        </p:nvSpPr>
        <p:spPr>
          <a:xfrm>
            <a:off x="894960" y="2409480"/>
            <a:ext cx="7261560" cy="3686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int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mkfifo(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const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</a:t>
            </a:r>
            <a:r>
              <a:rPr b="1" lang="ru-RU" sz="1400">
                <a:solidFill>
                  <a:srgbClr val="000000"/>
                </a:solidFill>
                <a:latin typeface="PT Mono"/>
                <a:ea typeface="PT Mono"/>
              </a:rPr>
              <a:t>char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*path,</a:t>
            </a:r>
            <a:endParaRPr/>
          </a:p>
          <a:p>
            <a:pPr>
              <a:lnSpc>
                <a:spcPct val="100000"/>
              </a:lnSpc>
              <a:buSzPct val="120000"/>
              <a:buFont typeface="HelveticaCyr"/>
              <a:buAutoNum type="arabicPeriod"/>
            </a:pP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    </a:t>
            </a:r>
            <a:r>
              <a:rPr lang="ru-RU" sz="1400">
                <a:solidFill>
                  <a:srgbClr val="000000"/>
                </a:solidFill>
                <a:latin typeface="PT Mono"/>
                <a:ea typeface="PT Mono"/>
              </a:rPr>
              <a:t>mode_t perms);</a:t>
            </a:r>
            <a:endParaRPr/>
          </a:p>
        </p:txBody>
      </p:sp>
      <p:sp>
        <p:nvSpPr>
          <p:cNvPr id="1059" name="TextShape 4"/>
          <p:cNvSpPr txBox="1"/>
          <p:nvPr/>
        </p:nvSpPr>
        <p:spPr>
          <a:xfrm>
            <a:off x="8564760" y="6384960"/>
            <a:ext cx="3801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57133D13-34E9-45A5-8FE0-EFF98D977FFA}" type="slidenum">
              <a:rPr lang="en-US" sz="1400">
                <a:solidFill>
                  <a:srgbClr val="000000"/>
                </a:solidFill>
                <a:latin typeface="HelveticaNeueCyr"/>
              </a:rPr>
              <a:t>&lt;number&gt;</a:t>
            </a:fld>
            <a:endParaRPr/>
          </a:p>
        </p:txBody>
      </p:sp>
      <p:sp>
        <p:nvSpPr>
          <p:cNvPr id="1060" name="TextShape 5"/>
          <p:cNvSpPr txBox="1"/>
          <p:nvPr/>
        </p:nvSpPr>
        <p:spPr>
          <a:xfrm>
            <a:off x="2651760" y="1737360"/>
            <a:ext cx="10465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очередь</a:t>
            </a:r>
            <a:endParaRPr/>
          </a:p>
        </p:txBody>
      </p:sp>
      <p:sp>
        <p:nvSpPr>
          <p:cNvPr id="1061" name="TextShape 6"/>
          <p:cNvSpPr txBox="1"/>
          <p:nvPr/>
        </p:nvSpPr>
        <p:spPr>
          <a:xfrm>
            <a:off x="4663440" y="1645920"/>
            <a:ext cx="3308040" cy="602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Если не связанные процессы</a:t>
            </a:r>
            <a:endParaRPr/>
          </a:p>
          <a:p>
            <a:endParaRPr/>
          </a:p>
        </p:txBody>
      </p:sp>
      <p:sp>
        <p:nvSpPr>
          <p:cNvPr id="1062" name="TextShape 7"/>
          <p:cNvSpPr txBox="1"/>
          <p:nvPr/>
        </p:nvSpPr>
        <p:spPr>
          <a:xfrm>
            <a:off x="2286000" y="1474560"/>
            <a:ext cx="33642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Именованный канал - файлик</a:t>
            </a:r>
            <a:endParaRPr/>
          </a:p>
        </p:txBody>
      </p:sp>
      <p:sp>
        <p:nvSpPr>
          <p:cNvPr id="1063" name="TextShape 8"/>
          <p:cNvSpPr txBox="1"/>
          <p:nvPr/>
        </p:nvSpPr>
        <p:spPr>
          <a:xfrm>
            <a:off x="3108960" y="2085480"/>
            <a:ext cx="16833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Путь файлика</a:t>
            </a:r>
            <a:endParaRPr/>
          </a:p>
        </p:txBody>
      </p:sp>
      <p:sp>
        <p:nvSpPr>
          <p:cNvPr id="1064" name="TextShape 9"/>
          <p:cNvSpPr txBox="1"/>
          <p:nvPr/>
        </p:nvSpPr>
        <p:spPr>
          <a:xfrm>
            <a:off x="1737360" y="3383280"/>
            <a:ext cx="6048000" cy="858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Пише свой bash</a:t>
            </a:r>
            <a:endParaRPr/>
          </a:p>
          <a:p>
            <a:r>
              <a:rPr lang="en-US">
                <a:latin typeface="Arial"/>
              </a:rPr>
              <a:t>Команды &amp; - породить поток →  access → wait → status</a:t>
            </a:r>
            <a:endParaRPr/>
          </a:p>
          <a:p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a | b | c | d </a:t>
            </a:r>
            <a:endParaRPr/>
          </a:p>
        </p:txBody>
      </p:sp>
    </p:spTree>
  </p:cSld>
  <p:transition>
    <p:fade/>
  </p:transition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TextShape 1"/>
          <p:cNvSpPr txBox="1"/>
          <p:nvPr/>
        </p:nvSpPr>
        <p:spPr>
          <a:xfrm>
            <a:off x="1639440" y="5122800"/>
            <a:ext cx="5864760" cy="47628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ru-RU" sz="2800">
                <a:solidFill>
                  <a:srgbClr val="262626"/>
                </a:solidFill>
                <a:latin typeface="HelveticaNeueCyr"/>
              </a:rPr>
              <a:t>Дмитрий Калугин-Балашов</a:t>
            </a:r>
            <a:endParaRPr/>
          </a:p>
        </p:txBody>
      </p:sp>
      <p:sp>
        <p:nvSpPr>
          <p:cNvPr id="1066" name="TextShape 2"/>
          <p:cNvSpPr txBox="1"/>
          <p:nvPr/>
        </p:nvSpPr>
        <p:spPr>
          <a:xfrm>
            <a:off x="1639440" y="5740200"/>
            <a:ext cx="5864760" cy="99180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2400">
                <a:solidFill>
                  <a:srgbClr val="262626"/>
                </a:solidFill>
                <a:latin typeface="HelveticaNeueCyr"/>
              </a:rPr>
              <a:t>rvncerr@rvncerr.org</a:t>
            </a:r>
            <a:endParaRPr/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