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8.png" ContentType="image/png"/>
  <Override PartName="/ppt/media/image6.png" ContentType="image/png"/>
  <Override PartName="/ppt/media/image11.wmf" ContentType="image/x-wmf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1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2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4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5" name="CustomShape 5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6" name="Line 6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47" name="CustomShape 7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8" name="Line 8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49" name="CustomShape 9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88" name="CustomShape 2"/>
          <p:cNvSpPr/>
          <p:nvPr/>
        </p:nvSpPr>
        <p:spPr>
          <a:xfrm>
            <a:off x="647640" y="2267280"/>
            <a:ext cx="7661160" cy="3954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89" name="Line 3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0" name="Рисунок 11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2" name="Line 5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3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09480" cy="557640"/>
          </a:xfrm>
          <a:prstGeom prst="rect">
            <a:avLst/>
          </a:prstGeom>
          <a:ln>
            <a:noFill/>
          </a:ln>
        </p:spPr>
      </p:pic>
      <p:sp>
        <p:nvSpPr>
          <p:cNvPr id="94" name="CustomShape 6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5" name="Line 7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96" name="CustomShape 8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7" name="Line 9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98" name="CustomShape 10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99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0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37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38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40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41" name="CustomShape 5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2" name="Line 6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3" name="CustomShape 7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4" name="Line 8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5" name="CustomShape 9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46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7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84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85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87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88" name="CustomShape 5"/>
          <p:cNvSpPr/>
          <p:nvPr/>
        </p:nvSpPr>
        <p:spPr>
          <a:xfrm>
            <a:off x="217440" y="465840"/>
            <a:ext cx="4098240" cy="48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Домашнее задание №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471240" y="5001120"/>
            <a:ext cx="219960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HelveticaCyr"/>
              </a:rPr>
              <a:t>Срок сдачи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91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92" name="CustomShape 9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93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94" name="CustomShape 11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95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6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1059480" y="4056840"/>
            <a:ext cx="7765200" cy="178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5800">
                <a:solidFill>
                  <a:srgbClr val="ffffff"/>
                </a:solidFill>
                <a:latin typeface="HelveticaNeueCyr"/>
              </a:rPr>
              <a:t>Многопоточное программирование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1059480" y="6289200"/>
            <a:ext cx="776520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HelveticaNeueCyr"/>
              </a:rPr>
              <a:t>Дмитрий Калугин-Балашов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6746040" y="3445200"/>
            <a:ext cx="207900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2530">
                <a:solidFill>
                  <a:srgbClr val="262626"/>
                </a:solidFill>
                <a:latin typeface="HelveticaNeueCyr"/>
              </a:rPr>
              <a:t>Лекция №5</a:t>
            </a:r>
            <a:endParaRPr/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 (</a:t>
            </a:r>
            <a:r>
              <a:rPr b="1" lang="en-US" sz="2810">
                <a:solidFill>
                  <a:srgbClr val="f58020"/>
                </a:solidFill>
                <a:latin typeface="HelveticaNeueCyr"/>
              </a:rPr>
              <a:t>ipcs</a:t>
            </a:r>
            <a:r>
              <a:rPr b="1" lang="en-US" sz="2810">
                <a:solidFill>
                  <a:srgbClr val="4ba6c1"/>
                </a:solidFill>
                <a:latin typeface="HelveticaNeueCyr"/>
              </a:rPr>
              <a:t>)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Вывод ipcs.</a:t>
            </a: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------ Shared Memory Segments --------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key        shmid      owner      perms      bytes      nattch     status     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------ Semaphore Arrays --------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key        semid      owner      perms      nsems     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0x002fa327 0          root       666        2        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------ Message Queues --------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key        msqid      owner      perms      used-bytes   messages 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6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B1F8C75-364E-4C7D-BEFB-C7FE4E00F12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68" name="CustomShape 5"/>
          <p:cNvSpPr/>
          <p:nvPr/>
        </p:nvSpPr>
        <p:spPr>
          <a:xfrm>
            <a:off x="4389120" y="1828800"/>
            <a:ext cx="4305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Крутой ls – ipsc все файлы показывает</a:t>
            </a:r>
            <a:endParaRPr/>
          </a:p>
        </p:txBody>
      </p:sp>
    </p:spTree>
  </p:cSld>
  <p:transition>
    <p:fade/>
  </p:transition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 (</a:t>
            </a:r>
            <a:r>
              <a:rPr b="1" lang="en-US" sz="2810">
                <a:solidFill>
                  <a:srgbClr val="f58020"/>
                </a:solidFill>
                <a:latin typeface="HelveticaNeueCyr"/>
              </a:rPr>
              <a:t>ipcrm</a:t>
            </a:r>
            <a:r>
              <a:rPr b="1" lang="en-US" sz="2810">
                <a:solidFill>
                  <a:srgbClr val="4ba6c1"/>
                </a:solidFill>
                <a:latin typeface="HelveticaNeueCyr"/>
              </a:rPr>
              <a:t>)</a:t>
            </a: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Использование ipcrm.</a:t>
            </a:r>
            <a:endParaRPr/>
          </a:p>
        </p:txBody>
      </p:sp>
      <p:sp>
        <p:nvSpPr>
          <p:cNvPr id="37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ipcrm –M shmkey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ipcrm –m shmid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ipcrm –Q msgley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ipcrm –q msgid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ipcrm –s semkey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ipcrm –S semid </a:t>
            </a:r>
            <a:endParaRPr/>
          </a:p>
        </p:txBody>
      </p:sp>
      <p:sp>
        <p:nvSpPr>
          <p:cNvPr id="37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E226BAE-914B-4388-AA28-EABCA2D1436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73" name="CustomShape 5"/>
          <p:cNvSpPr/>
          <p:nvPr/>
        </p:nvSpPr>
        <p:spPr>
          <a:xfrm>
            <a:off x="3931920" y="2011680"/>
            <a:ext cx="2043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Убивает файлики</a:t>
            </a:r>
            <a:endParaRPr/>
          </a:p>
        </p:txBody>
      </p:sp>
      <p:sp>
        <p:nvSpPr>
          <p:cNvPr id="374" name="CustomShape 6"/>
          <p:cNvSpPr/>
          <p:nvPr/>
        </p:nvSpPr>
        <p:spPr>
          <a:xfrm>
            <a:off x="3566160" y="2468880"/>
            <a:ext cx="2360880" cy="188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Общая память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Очередь сообщений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семафоры</a:t>
            </a:r>
            <a:endParaRPr/>
          </a:p>
        </p:txBody>
      </p:sp>
    </p:spTree>
  </p:cSld>
  <p:transition>
    <p:fade/>
  </p:transition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 (Права доступа)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Обладают идентификаторам пользователя и группы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Группы – означает создателя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Девять бит – </a:t>
            </a:r>
            <a:r>
              <a:rPr lang="en-US" sz="2400">
                <a:solidFill>
                  <a:srgbClr val="ff0000"/>
                </a:solidFill>
                <a:latin typeface="HelveticaNeueCyr"/>
              </a:rPr>
              <a:t>rwx</a:t>
            </a:r>
            <a:r>
              <a:rPr lang="en-US" sz="2400">
                <a:solidFill>
                  <a:srgbClr val="008000"/>
                </a:solidFill>
                <a:latin typeface="HelveticaNeueCyr"/>
              </a:rPr>
              <a:t>rwx</a:t>
            </a:r>
            <a:r>
              <a:rPr lang="en-US" sz="2400">
                <a:solidFill>
                  <a:srgbClr val="0000ff"/>
                </a:solidFill>
                <a:latin typeface="HelveticaNeueCyr"/>
              </a:rPr>
              <a:t>rwx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Бит x не имеет смысла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4D7EC07-8F84-4805-A1F9-FFCB3B8F8CF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2377440" y="2762640"/>
            <a:ext cx="3996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Владелец создатель все остальные</a:t>
            </a:r>
            <a:endParaRPr/>
          </a:p>
        </p:txBody>
      </p:sp>
    </p:spTree>
  </p:cSld>
  <p:transition>
    <p:fade/>
  </p:transition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 (Права доступа)</a:t>
            </a:r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ipc_perm.</a:t>
            </a:r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8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03527C2-071C-411E-962D-4E1817DF662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38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186A0D8-3BA5-47DC-9C70-6C433ED283B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85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386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387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388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389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390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91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92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93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94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95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96" name="CustomShape 14"/>
          <p:cNvSpPr/>
          <p:nvPr/>
        </p:nvSpPr>
        <p:spPr>
          <a:xfrm>
            <a:off x="174780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397" name="CustomShape 15"/>
          <p:cNvSpPr/>
          <p:nvPr/>
        </p:nvSpPr>
        <p:spPr>
          <a:xfrm>
            <a:off x="78876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398" name="CustomShape 16"/>
          <p:cNvSpPr/>
          <p:nvPr/>
        </p:nvSpPr>
        <p:spPr>
          <a:xfrm>
            <a:off x="36435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399" name="CustomShape 17"/>
          <p:cNvSpPr/>
          <p:nvPr/>
        </p:nvSpPr>
        <p:spPr>
          <a:xfrm>
            <a:off x="315072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400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401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402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POSIX</a:t>
            </a:r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94A4885-4847-4E57-8592-E0D4D2B83BD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05" name="Line 3"/>
          <p:cNvSpPr/>
          <p:nvPr/>
        </p:nvSpPr>
        <p:spPr>
          <a:xfrm>
            <a:off x="2776320" y="1788120"/>
            <a:ext cx="0" cy="4637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406" name="CustomShape 4"/>
          <p:cNvSpPr/>
          <p:nvPr/>
        </p:nvSpPr>
        <p:spPr>
          <a:xfrm>
            <a:off x="614160" y="2997000"/>
            <a:ext cx="1858320" cy="18583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POSIX Object</a:t>
            </a:r>
            <a:endParaRPr/>
          </a:p>
        </p:txBody>
      </p:sp>
      <p:sp>
        <p:nvSpPr>
          <p:cNvPr id="407" name="Line 5"/>
          <p:cNvSpPr/>
          <p:nvPr/>
        </p:nvSpPr>
        <p:spPr>
          <a:xfrm>
            <a:off x="2776320" y="3997080"/>
            <a:ext cx="561456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408" name="CustomShape 6"/>
          <p:cNvSpPr/>
          <p:nvPr/>
        </p:nvSpPr>
        <p:spPr>
          <a:xfrm>
            <a:off x="3477960" y="2141640"/>
            <a:ext cx="48204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str</a:t>
            </a:r>
            <a:endParaRPr/>
          </a:p>
        </p:txBody>
      </p:sp>
      <p:sp>
        <p:nvSpPr>
          <p:cNvPr id="409" name="CustomShape 7"/>
          <p:cNvSpPr/>
          <p:nvPr/>
        </p:nvSpPr>
        <p:spPr>
          <a:xfrm flipH="1">
            <a:off x="2199240" y="2326320"/>
            <a:ext cx="1296360" cy="941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10" name="CustomShape 8"/>
          <p:cNvSpPr/>
          <p:nvPr/>
        </p:nvSpPr>
        <p:spPr>
          <a:xfrm>
            <a:off x="3538080" y="5079600"/>
            <a:ext cx="48204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str</a:t>
            </a:r>
            <a:endParaRPr/>
          </a:p>
        </p:txBody>
      </p:sp>
      <p:sp>
        <p:nvSpPr>
          <p:cNvPr id="411" name="CustomShape 9"/>
          <p:cNvSpPr/>
          <p:nvPr/>
        </p:nvSpPr>
        <p:spPr>
          <a:xfrm flipH="1" flipV="1">
            <a:off x="2199600" y="4581720"/>
            <a:ext cx="1356480" cy="679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12" name="CustomShape 10"/>
          <p:cNvSpPr/>
          <p:nvPr/>
        </p:nvSpPr>
        <p:spPr>
          <a:xfrm>
            <a:off x="4063680" y="3108960"/>
            <a:ext cx="279360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Похоже на имена файла</a:t>
            </a:r>
            <a:endParaRPr/>
          </a:p>
          <a:p>
            <a:r>
              <a:rPr lang="en-US">
                <a:latin typeface="Arial"/>
              </a:rPr>
              <a:t>/.../.../.../ -начинается с /</a:t>
            </a:r>
            <a:endParaRPr/>
          </a:p>
        </p:txBody>
      </p:sp>
    </p:spTree>
  </p:cSld>
  <p:transition>
    <p:fade/>
  </p:transition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41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4AEBDB4-206A-4CA1-967E-EF3AA4F89A3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15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416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417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418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419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420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21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22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23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24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25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26" name="CustomShape 14"/>
          <p:cNvSpPr/>
          <p:nvPr/>
        </p:nvSpPr>
        <p:spPr>
          <a:xfrm>
            <a:off x="174780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427" name="CustomShape 15"/>
          <p:cNvSpPr/>
          <p:nvPr/>
        </p:nvSpPr>
        <p:spPr>
          <a:xfrm>
            <a:off x="78876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428" name="CustomShape 16"/>
          <p:cNvSpPr/>
          <p:nvPr/>
        </p:nvSpPr>
        <p:spPr>
          <a:xfrm>
            <a:off x="36435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429" name="CustomShape 17"/>
          <p:cNvSpPr/>
          <p:nvPr/>
        </p:nvSpPr>
        <p:spPr>
          <a:xfrm>
            <a:off x="315072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430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431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432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12B3432-37DF-4DFA-97C0-27C558AE36D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439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440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441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42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43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44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45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46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447" name="CustomShape 15"/>
          <p:cNvSpPr/>
          <p:nvPr/>
        </p:nvSpPr>
        <p:spPr>
          <a:xfrm>
            <a:off x="78876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448" name="CustomShape 16"/>
          <p:cNvSpPr/>
          <p:nvPr/>
        </p:nvSpPr>
        <p:spPr>
          <a:xfrm>
            <a:off x="36435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449" name="CustomShape 17"/>
          <p:cNvSpPr/>
          <p:nvPr/>
        </p:nvSpPr>
        <p:spPr>
          <a:xfrm>
            <a:off x="315072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450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451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452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(SysV)</a:t>
            </a:r>
            <a:endParaRPr/>
          </a:p>
        </p:txBody>
      </p:sp>
      <p:sp>
        <p:nvSpPr>
          <p:cNvPr id="45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758B094-7FE5-425A-87C4-83BBB0D25F5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55" name="CustomShape 3"/>
          <p:cNvSpPr/>
          <p:nvPr/>
        </p:nvSpPr>
        <p:spPr>
          <a:xfrm>
            <a:off x="352440" y="2260800"/>
            <a:ext cx="6624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HelveticaCyr"/>
              </a:rPr>
              <a:t>int</a:t>
            </a:r>
            <a:r>
              <a:rPr lang="en-US" sz="2400">
                <a:solidFill>
                  <a:srgbClr val="000000"/>
                </a:solidFill>
                <a:latin typeface="HelveticaCyr"/>
              </a:rPr>
              <a:t> msgget(key_t key, </a:t>
            </a:r>
            <a:r>
              <a:rPr b="1" lang="en-US" sz="2400">
                <a:solidFill>
                  <a:srgbClr val="000000"/>
                </a:solidFill>
                <a:latin typeface="HelveticaCyr"/>
              </a:rPr>
              <a:t>int</a:t>
            </a:r>
            <a:r>
              <a:rPr lang="en-US" sz="2400">
                <a:solidFill>
                  <a:srgbClr val="000000"/>
                </a:solidFill>
                <a:latin typeface="HelveticaCyr"/>
              </a:rPr>
              <a:t> flags);</a:t>
            </a:r>
            <a:endParaRPr/>
          </a:p>
        </p:txBody>
      </p:sp>
      <p:sp>
        <p:nvSpPr>
          <p:cNvPr id="456" name="CustomShape 4"/>
          <p:cNvSpPr/>
          <p:nvPr/>
        </p:nvSpPr>
        <p:spPr>
          <a:xfrm>
            <a:off x="535680" y="3839400"/>
            <a:ext cx="11041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ftok(…);</a:t>
            </a:r>
            <a:endParaRPr/>
          </a:p>
        </p:txBody>
      </p:sp>
      <p:sp>
        <p:nvSpPr>
          <p:cNvPr id="457" name="CustomShape 5"/>
          <p:cNvSpPr/>
          <p:nvPr/>
        </p:nvSpPr>
        <p:spPr>
          <a:xfrm flipV="1">
            <a:off x="1087920" y="2720520"/>
            <a:ext cx="1662840" cy="11160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58" name="CustomShape 6"/>
          <p:cNvSpPr/>
          <p:nvPr/>
        </p:nvSpPr>
        <p:spPr>
          <a:xfrm>
            <a:off x="6283080" y="2352960"/>
            <a:ext cx="14011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IPC_CREAT</a:t>
            </a:r>
            <a:endParaRPr/>
          </a:p>
        </p:txBody>
      </p:sp>
      <p:sp>
        <p:nvSpPr>
          <p:cNvPr id="459" name="CustomShape 7"/>
          <p:cNvSpPr/>
          <p:nvPr/>
        </p:nvSpPr>
        <p:spPr>
          <a:xfrm>
            <a:off x="3872520" y="1905120"/>
            <a:ext cx="2377080" cy="5392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60" name="CustomShape 8"/>
          <p:cNvSpPr/>
          <p:nvPr/>
        </p:nvSpPr>
        <p:spPr>
          <a:xfrm>
            <a:off x="6832800" y="1788480"/>
            <a:ext cx="12168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O_CREAT</a:t>
            </a:r>
            <a:endParaRPr/>
          </a:p>
        </p:txBody>
      </p:sp>
      <p:sp>
        <p:nvSpPr>
          <p:cNvPr id="461" name="CustomShape 9"/>
          <p:cNvSpPr/>
          <p:nvPr/>
        </p:nvSpPr>
        <p:spPr>
          <a:xfrm>
            <a:off x="6810840" y="1432080"/>
            <a:ext cx="1058400" cy="1140120"/>
          </a:xfrm>
          <a:prstGeom prst="mathMultiply">
            <a:avLst>
              <a:gd name="adj" fmla="val 9419"/>
            </a:avLst>
          </a:prstGeom>
          <a:solidFill>
            <a:srgbClr val="ff0000"/>
          </a:solidFill>
          <a:ln w="6480">
            <a:solidFill>
              <a:srgbClr val="000000"/>
            </a:solidFill>
            <a:miter/>
          </a:ln>
        </p:spPr>
      </p:sp>
      <p:sp>
        <p:nvSpPr>
          <p:cNvPr id="462" name="CustomShape 10"/>
          <p:cNvSpPr/>
          <p:nvPr/>
        </p:nvSpPr>
        <p:spPr>
          <a:xfrm>
            <a:off x="3872520" y="2722320"/>
            <a:ext cx="584280" cy="11160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graphicFrame>
        <p:nvGraphicFramePr>
          <p:cNvPr id="463" name="Table 11"/>
          <p:cNvGraphicFramePr/>
          <p:nvPr/>
        </p:nvGraphicFramePr>
        <p:xfrm>
          <a:off x="2011680" y="3839400"/>
          <a:ext cx="6094440" cy="456480"/>
        </p:xfrm>
        <a:graphic>
          <a:graphicData uri="http://schemas.openxmlformats.org/drawingml/2006/table">
            <a:tbl>
              <a:tblPr/>
              <a:tblGrid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5520"/>
              </a:tblGrid>
              <a:tr h="4568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464" name="CustomShape 12"/>
          <p:cNvSpPr/>
          <p:nvPr/>
        </p:nvSpPr>
        <p:spPr>
          <a:xfrm rot="16200000">
            <a:off x="3748320" y="2677320"/>
            <a:ext cx="434880" cy="3908160"/>
          </a:xfrm>
          <a:prstGeom prst="leftBrace">
            <a:avLst>
              <a:gd name="adj1" fmla="val 8333"/>
              <a:gd name="adj2" fmla="val 67394"/>
            </a:avLst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65" name="CustomShape 13"/>
          <p:cNvSpPr/>
          <p:nvPr/>
        </p:nvSpPr>
        <p:spPr>
          <a:xfrm>
            <a:off x="4113360" y="5043600"/>
            <a:ext cx="14011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IPC_CREAT</a:t>
            </a:r>
            <a:endParaRPr/>
          </a:p>
        </p:txBody>
      </p:sp>
      <p:sp>
        <p:nvSpPr>
          <p:cNvPr id="466" name="CustomShape 14"/>
          <p:cNvSpPr/>
          <p:nvPr/>
        </p:nvSpPr>
        <p:spPr>
          <a:xfrm>
            <a:off x="731520" y="3200400"/>
            <a:ext cx="2040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Создаем очередь</a:t>
            </a:r>
            <a:endParaRPr/>
          </a:p>
        </p:txBody>
      </p:sp>
      <p:sp>
        <p:nvSpPr>
          <p:cNvPr id="467" name="CustomShape 15"/>
          <p:cNvSpPr/>
          <p:nvPr/>
        </p:nvSpPr>
        <p:spPr>
          <a:xfrm>
            <a:off x="6309360" y="2926080"/>
            <a:ext cx="15530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Только такой</a:t>
            </a:r>
            <a:endParaRPr/>
          </a:p>
        </p:txBody>
      </p:sp>
      <p:sp>
        <p:nvSpPr>
          <p:cNvPr id="468" name="CustomShape 16"/>
          <p:cNvSpPr/>
          <p:nvPr/>
        </p:nvSpPr>
        <p:spPr>
          <a:xfrm>
            <a:off x="914400" y="2103120"/>
            <a:ext cx="24490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 этим уже работаем</a:t>
            </a:r>
            <a:endParaRPr/>
          </a:p>
        </p:txBody>
      </p:sp>
    </p:spTree>
  </p:cSld>
  <p:transition>
    <p:fade/>
  </p:transition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(SysV)</a:t>
            </a:r>
            <a:endParaRPr/>
          </a:p>
        </p:txBody>
      </p:sp>
      <p:sp>
        <p:nvSpPr>
          <p:cNvPr id="47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2AEFFE1-B9EA-48BA-90C9-8CB4E6EB12B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71" name="CustomShape 3"/>
          <p:cNvSpPr/>
          <p:nvPr/>
        </p:nvSpPr>
        <p:spPr>
          <a:xfrm>
            <a:off x="352440" y="2260800"/>
            <a:ext cx="6624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HelveticaCyr"/>
              </a:rPr>
              <a:t>int</a:t>
            </a:r>
            <a:r>
              <a:rPr lang="en-US" sz="2400">
                <a:solidFill>
                  <a:srgbClr val="000000"/>
                </a:solidFill>
                <a:latin typeface="HelveticaCyr"/>
              </a:rPr>
              <a:t> msgget(key_t key, </a:t>
            </a:r>
            <a:r>
              <a:rPr b="1" lang="en-US" sz="2400">
                <a:solidFill>
                  <a:srgbClr val="000000"/>
                </a:solidFill>
                <a:latin typeface="HelveticaCyr"/>
              </a:rPr>
              <a:t>int</a:t>
            </a:r>
            <a:r>
              <a:rPr lang="en-US" sz="2400">
                <a:solidFill>
                  <a:srgbClr val="000000"/>
                </a:solidFill>
                <a:latin typeface="HelveticaCyr"/>
              </a:rPr>
              <a:t> flags);</a:t>
            </a:r>
            <a:endParaRPr/>
          </a:p>
        </p:txBody>
      </p:sp>
      <p:sp>
        <p:nvSpPr>
          <p:cNvPr id="472" name="CustomShape 4"/>
          <p:cNvSpPr/>
          <p:nvPr/>
        </p:nvSpPr>
        <p:spPr>
          <a:xfrm>
            <a:off x="535680" y="3839400"/>
            <a:ext cx="11041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ftok(…);</a:t>
            </a:r>
            <a:endParaRPr/>
          </a:p>
        </p:txBody>
      </p:sp>
      <p:sp>
        <p:nvSpPr>
          <p:cNvPr id="473" name="CustomShape 5"/>
          <p:cNvSpPr/>
          <p:nvPr/>
        </p:nvSpPr>
        <p:spPr>
          <a:xfrm flipV="1">
            <a:off x="1087920" y="2720520"/>
            <a:ext cx="1662840" cy="11160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74" name="CustomShape 6"/>
          <p:cNvSpPr/>
          <p:nvPr/>
        </p:nvSpPr>
        <p:spPr>
          <a:xfrm>
            <a:off x="6283080" y="2352960"/>
            <a:ext cx="14011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IPC_CREAT</a:t>
            </a:r>
            <a:endParaRPr/>
          </a:p>
        </p:txBody>
      </p:sp>
      <p:sp>
        <p:nvSpPr>
          <p:cNvPr id="475" name="CustomShape 7"/>
          <p:cNvSpPr/>
          <p:nvPr/>
        </p:nvSpPr>
        <p:spPr>
          <a:xfrm>
            <a:off x="3872520" y="1905120"/>
            <a:ext cx="2377080" cy="5392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76" name="CustomShape 8"/>
          <p:cNvSpPr/>
          <p:nvPr/>
        </p:nvSpPr>
        <p:spPr>
          <a:xfrm>
            <a:off x="6832800" y="1788480"/>
            <a:ext cx="12168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O_CREAT</a:t>
            </a:r>
            <a:endParaRPr/>
          </a:p>
        </p:txBody>
      </p:sp>
      <p:sp>
        <p:nvSpPr>
          <p:cNvPr id="477" name="CustomShape 9"/>
          <p:cNvSpPr/>
          <p:nvPr/>
        </p:nvSpPr>
        <p:spPr>
          <a:xfrm>
            <a:off x="6810840" y="1432080"/>
            <a:ext cx="1058400" cy="1140120"/>
          </a:xfrm>
          <a:prstGeom prst="mathMultiply">
            <a:avLst>
              <a:gd name="adj" fmla="val 9419"/>
            </a:avLst>
          </a:prstGeom>
          <a:solidFill>
            <a:srgbClr val="ff0000"/>
          </a:solidFill>
          <a:ln w="6480">
            <a:solidFill>
              <a:srgbClr val="000000"/>
            </a:solidFill>
            <a:miter/>
          </a:ln>
        </p:spPr>
      </p:sp>
      <p:sp>
        <p:nvSpPr>
          <p:cNvPr id="478" name="CustomShape 10"/>
          <p:cNvSpPr/>
          <p:nvPr/>
        </p:nvSpPr>
        <p:spPr>
          <a:xfrm>
            <a:off x="3872520" y="2722320"/>
            <a:ext cx="584280" cy="11160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graphicFrame>
        <p:nvGraphicFramePr>
          <p:cNvPr id="479" name="Table 11"/>
          <p:cNvGraphicFramePr/>
          <p:nvPr/>
        </p:nvGraphicFramePr>
        <p:xfrm>
          <a:off x="2011680" y="3839400"/>
          <a:ext cx="6094440" cy="456480"/>
        </p:xfrm>
        <a:graphic>
          <a:graphicData uri="http://schemas.openxmlformats.org/drawingml/2006/table">
            <a:tbl>
              <a:tblPr/>
              <a:tblGrid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3720"/>
                <a:gridCol w="245520"/>
              </a:tblGrid>
              <a:tr h="4568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Courier New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0" name="CustomShape 12"/>
          <p:cNvSpPr/>
          <p:nvPr/>
        </p:nvSpPr>
        <p:spPr>
          <a:xfrm rot="16200000">
            <a:off x="3748320" y="2677320"/>
            <a:ext cx="434880" cy="3908160"/>
          </a:xfrm>
          <a:prstGeom prst="leftBrace">
            <a:avLst>
              <a:gd name="adj1" fmla="val 8333"/>
              <a:gd name="adj2" fmla="val 67394"/>
            </a:avLst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81" name="CustomShape 13"/>
          <p:cNvSpPr/>
          <p:nvPr/>
        </p:nvSpPr>
        <p:spPr>
          <a:xfrm>
            <a:off x="4138920" y="5043600"/>
            <a:ext cx="14011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IPC_CREAT</a:t>
            </a:r>
            <a:endParaRPr/>
          </a:p>
        </p:txBody>
      </p:sp>
      <p:sp>
        <p:nvSpPr>
          <p:cNvPr id="482" name="CustomShape 14"/>
          <p:cNvSpPr/>
          <p:nvPr/>
        </p:nvSpPr>
        <p:spPr>
          <a:xfrm>
            <a:off x="1950840" y="5032080"/>
            <a:ext cx="158688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IPC_PRIVATE</a:t>
            </a:r>
            <a:endParaRPr/>
          </a:p>
        </p:txBody>
      </p:sp>
      <p:sp>
        <p:nvSpPr>
          <p:cNvPr id="483" name="CustomShape 15"/>
          <p:cNvSpPr/>
          <p:nvPr/>
        </p:nvSpPr>
        <p:spPr>
          <a:xfrm>
            <a:off x="102600" y="2063880"/>
            <a:ext cx="2513520" cy="3530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4" name="CustomShape 16"/>
          <p:cNvSpPr/>
          <p:nvPr/>
        </p:nvSpPr>
        <p:spPr>
          <a:xfrm>
            <a:off x="4182480" y="4682160"/>
            <a:ext cx="1108080" cy="1089360"/>
          </a:xfrm>
          <a:prstGeom prst="mathMultiply">
            <a:avLst>
              <a:gd name="adj" fmla="val 9402"/>
            </a:avLst>
          </a:prstGeom>
          <a:solidFill>
            <a:srgbClr val="0000ff"/>
          </a:solidFill>
          <a:ln w="6480">
            <a:solidFill>
              <a:srgbClr val="000000"/>
            </a:solidFill>
            <a:miter/>
          </a:ln>
        </p:spPr>
      </p:sp>
      <p:sp>
        <p:nvSpPr>
          <p:cNvPr id="485" name="CustomShape 17"/>
          <p:cNvSpPr/>
          <p:nvPr/>
        </p:nvSpPr>
        <p:spPr>
          <a:xfrm>
            <a:off x="2011680" y="5669280"/>
            <a:ext cx="28652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Только для родственных </a:t>
            </a:r>
            <a:endParaRPr/>
          </a:p>
          <a:p>
            <a:r>
              <a:rPr lang="en-US">
                <a:latin typeface="Arial"/>
              </a:rPr>
              <a:t>Процессов </a:t>
            </a:r>
            <a:endParaRPr/>
          </a:p>
        </p:txBody>
      </p:sp>
      <p:sp>
        <p:nvSpPr>
          <p:cNvPr id="486" name="CustomShape 18"/>
          <p:cNvSpPr/>
          <p:nvPr/>
        </p:nvSpPr>
        <p:spPr>
          <a:xfrm>
            <a:off x="3657600" y="182880"/>
            <a:ext cx="5082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Круто отправлять любого размера сообщения</a:t>
            </a:r>
            <a:endParaRPr/>
          </a:p>
        </p:txBody>
      </p:sp>
    </p:spTree>
  </p:cSld>
  <p:transition>
    <p:fade/>
  </p:transition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E43FAF1-0470-4E95-A4BE-EE4958D1FFC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238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241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242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43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44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45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46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47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48" name="CustomShape 14"/>
          <p:cNvSpPr/>
          <p:nvPr/>
        </p:nvSpPr>
        <p:spPr>
          <a:xfrm>
            <a:off x="174780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249" name="CustomShape 15"/>
          <p:cNvSpPr/>
          <p:nvPr/>
        </p:nvSpPr>
        <p:spPr>
          <a:xfrm>
            <a:off x="78876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250" name="CustomShape 16"/>
          <p:cNvSpPr/>
          <p:nvPr/>
        </p:nvSpPr>
        <p:spPr>
          <a:xfrm>
            <a:off x="36435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251" name="CustomShape 17"/>
          <p:cNvSpPr/>
          <p:nvPr/>
        </p:nvSpPr>
        <p:spPr>
          <a:xfrm>
            <a:off x="315072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252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253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254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255" name="CustomShape 21"/>
          <p:cNvSpPr/>
          <p:nvPr/>
        </p:nvSpPr>
        <p:spPr>
          <a:xfrm>
            <a:off x="2377440" y="365760"/>
            <a:ext cx="3691440" cy="111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Межпроцессное взаимодействие</a:t>
            </a:r>
            <a:endParaRPr/>
          </a:p>
          <a:p>
            <a:r>
              <a:rPr lang="en-US">
                <a:latin typeface="Arial"/>
              </a:rPr>
              <a:t>Крутое</a:t>
            </a:r>
            <a:endParaRPr/>
          </a:p>
          <a:p>
            <a:endParaRPr/>
          </a:p>
          <a:p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(SysV)</a:t>
            </a:r>
            <a:endParaRPr/>
          </a:p>
        </p:txBody>
      </p:sp>
      <p:sp>
        <p:nvSpPr>
          <p:cNvPr id="48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msgctl.</a:t>
            </a:r>
            <a:endParaRPr/>
          </a:p>
        </p:txBody>
      </p:sp>
      <p:sp>
        <p:nvSpPr>
          <p:cNvPr id="48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msgq,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cmd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IPC_SET, IPC_STAT, IPC_RMID */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msqid_ds *data);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msqid_ds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msg_perm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msgqnum_t msg_qnum;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msglen_t msg_qbytes;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pid_t msg_lspid, msg_lrpid;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msg_stime, msg_rtime, msg_ctime;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49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F7691C4-4440-45CB-8CBB-2CE12F9C27B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91" name="CustomShape 5"/>
          <p:cNvSpPr/>
          <p:nvPr/>
        </p:nvSpPr>
        <p:spPr>
          <a:xfrm>
            <a:off x="5394960" y="2468880"/>
            <a:ext cx="1982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Удалить очередь</a:t>
            </a:r>
            <a:endParaRPr/>
          </a:p>
        </p:txBody>
      </p:sp>
      <p:sp>
        <p:nvSpPr>
          <p:cNvPr id="492" name="CustomShape 6"/>
          <p:cNvSpPr/>
          <p:nvPr/>
        </p:nvSpPr>
        <p:spPr>
          <a:xfrm>
            <a:off x="4199400" y="1866600"/>
            <a:ext cx="11948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Получим</a:t>
            </a:r>
            <a:endParaRPr/>
          </a:p>
          <a:p>
            <a:r>
              <a:rPr lang="en-US">
                <a:latin typeface="Arial"/>
              </a:rPr>
              <a:t>структуру</a:t>
            </a:r>
            <a:endParaRPr/>
          </a:p>
        </p:txBody>
      </p:sp>
    </p:spTree>
  </p:cSld>
  <p:transition>
    <p:fade/>
  </p:transition>
  <p:timing>
    <p:tnLst>
      <p:par>
        <p:cTn id="225" dur="indefinite" restart="never" nodeType="tmRoot">
          <p:childTnLst>
            <p:seq>
              <p:cTn id="2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(SysV)</a:t>
            </a:r>
            <a:endParaRPr/>
          </a:p>
        </p:txBody>
      </p:sp>
      <p:sp>
        <p:nvSpPr>
          <p:cNvPr id="49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msgsnd/msgrcv.</a:t>
            </a:r>
            <a:endParaRPr/>
          </a:p>
        </p:txBody>
      </p:sp>
      <p:sp>
        <p:nvSpPr>
          <p:cNvPr id="49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msgsnd(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size_t msgsz,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msgflg);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msgrcv(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size_t msgsz,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msgtyp,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msgflg);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mtype;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mtext[MTEXTSIZE];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49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CC962F7-E00D-4241-B78B-443DD6004DD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97" name="CustomShape 5"/>
          <p:cNvSpPr/>
          <p:nvPr/>
        </p:nvSpPr>
        <p:spPr>
          <a:xfrm>
            <a:off x="4663440" y="2651760"/>
            <a:ext cx="2569680" cy="316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Отправить сообщение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Принять сообщение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Структура сообщения</a:t>
            </a:r>
            <a:endParaRPr/>
          </a:p>
        </p:txBody>
      </p:sp>
    </p:spTree>
  </p:cSld>
  <p:transition>
    <p:fade/>
  </p:transition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(SysV)</a:t>
            </a:r>
            <a:endParaRPr/>
          </a:p>
        </p:txBody>
      </p:sp>
      <p:sp>
        <p:nvSpPr>
          <p:cNvPr id="49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msgsnd/msgrcv.</a:t>
            </a:r>
            <a:endParaRPr/>
          </a:p>
        </p:txBody>
      </p:sp>
      <p:sp>
        <p:nvSpPr>
          <p:cNvPr id="50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msgsnd(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size_t msgsz,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msgflg);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msgrcv(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size_t msgsz,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msgtyp,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msgflg);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mtype;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mtext[MTEXTSIZE]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50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3AACF8A-2D04-4ED5-8850-FE677E3B236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(SysV)</a:t>
            </a:r>
            <a:endParaRPr/>
          </a:p>
        </p:txBody>
      </p:sp>
      <p:sp>
        <p:nvSpPr>
          <p:cNvPr id="50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msgsnd/msgrcv.</a:t>
            </a:r>
            <a:endParaRPr/>
          </a:p>
        </p:txBody>
      </p:sp>
      <p:sp>
        <p:nvSpPr>
          <p:cNvPr id="50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msgsnd(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size_t msgsz,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msgflg);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msgrcv(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size_t msgsz,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msgtyp,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/* ‘=0’ – Any, ‘&gt;0’ – Current, ‘&lt;0’ - &lt;= abs(Current) */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msgflg);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mtype; // Not 0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mtext[MTEXTSIZE]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50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1F0EE04-FE3C-425A-88E9-95B661DDB51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06" name="CustomShape 5"/>
          <p:cNvSpPr/>
          <p:nvPr/>
        </p:nvSpPr>
        <p:spPr>
          <a:xfrm>
            <a:off x="4615200" y="2305440"/>
            <a:ext cx="45280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 типам, можно много очередей делать</a:t>
            </a:r>
            <a:endParaRPr/>
          </a:p>
        </p:txBody>
      </p:sp>
      <p:sp>
        <p:nvSpPr>
          <p:cNvPr id="507" name="CustomShape 6"/>
          <p:cNvSpPr/>
          <p:nvPr/>
        </p:nvSpPr>
        <p:spPr>
          <a:xfrm>
            <a:off x="3990600" y="3640680"/>
            <a:ext cx="3598200" cy="111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= 0 – любой</a:t>
            </a:r>
            <a:endParaRPr/>
          </a:p>
          <a:p>
            <a:r>
              <a:rPr lang="en-US">
                <a:latin typeface="Arial"/>
              </a:rPr>
              <a:t>&gt; 0 – первый с таким номером</a:t>
            </a:r>
            <a:endParaRPr/>
          </a:p>
          <a:p>
            <a:r>
              <a:rPr lang="en-US">
                <a:latin typeface="Arial"/>
              </a:rPr>
              <a:t>&lt; 0 – первый меньше или равно</a:t>
            </a:r>
            <a:endParaRPr/>
          </a:p>
          <a:p>
            <a:r>
              <a:rPr lang="en-US">
                <a:latin typeface="Arial"/>
              </a:rPr>
              <a:t>Модуля  </a:t>
            </a:r>
            <a:endParaRPr/>
          </a:p>
        </p:txBody>
      </p:sp>
    </p:spTree>
  </p:cSld>
  <p:transition>
    <p:fade/>
  </p:transition>
  <p:timing>
    <p:tnLst>
      <p:par>
        <p:cTn id="229" dur="indefinite" restart="never" nodeType="tmRoot">
          <p:childTnLst>
            <p:seq>
              <p:cTn id="2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(SysV)</a:t>
            </a:r>
            <a:endParaRPr/>
          </a:p>
        </p:txBody>
      </p:sp>
      <p:sp>
        <p:nvSpPr>
          <p:cNvPr id="50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msgsnd/msgrcv.</a:t>
            </a:r>
            <a:endParaRPr/>
          </a:p>
        </p:txBody>
      </p:sp>
      <p:sp>
        <p:nvSpPr>
          <p:cNvPr id="51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msgsnd(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size_t msgsz,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4ba6c1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 msgflg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msgrcv(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size_t msgsz,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msgtyp,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/* ‘=0’ – Any, ‘&gt;0’ – Current, ‘&lt;0’ - &lt;= abs(Current) */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4ba6c1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 msgflg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// MSG_NOERROR, IPC_NOWAIT =&gt; EAGAIN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msg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mtype; // Not 0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mtext[MTEXTSIZE]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51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79FCB93-BC4B-4D57-83D3-489DBE27A6D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51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6A38F23-47E8-45B9-AB4D-44EFF68DB4C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14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515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516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517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518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519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520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21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22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23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24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525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526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527" name="CustomShape 16"/>
          <p:cNvSpPr/>
          <p:nvPr/>
        </p:nvSpPr>
        <p:spPr>
          <a:xfrm>
            <a:off x="36435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528" name="CustomShape 17"/>
          <p:cNvSpPr/>
          <p:nvPr/>
        </p:nvSpPr>
        <p:spPr>
          <a:xfrm>
            <a:off x="315072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529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530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531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(POSIX)</a:t>
            </a:r>
            <a:endParaRPr/>
          </a:p>
        </p:txBody>
      </p:sp>
      <p:sp>
        <p:nvSpPr>
          <p:cNvPr id="53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mq_open.</a:t>
            </a:r>
            <a:endParaRPr/>
          </a:p>
        </p:txBody>
      </p:sp>
      <p:sp>
        <p:nvSpPr>
          <p:cNvPr id="53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mqd_t mq_open(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*name,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O_RDONLY, O_WRONLY, O_RDWR, O_NONBLOCK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mqd_t mq_open(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*name,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perms,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mq_attr *attr);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+ O_CREAT, O_EXCL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int mq_getattr(mqd_t mqd,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mq_attr *attr);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int mq_setattr(mqd_t mqd,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mq_attr *attr,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mq_attr *oldattr);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53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0B54EC8-E91D-4F60-BFBB-92A0E4395BB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36" name="CustomShape 5"/>
          <p:cNvSpPr/>
          <p:nvPr/>
        </p:nvSpPr>
        <p:spPr>
          <a:xfrm>
            <a:off x="4480560" y="3931920"/>
            <a:ext cx="34610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Если есть O_CREAT то можно </a:t>
            </a:r>
            <a:endParaRPr/>
          </a:p>
          <a:p>
            <a:r>
              <a:rPr lang="en-US">
                <a:latin typeface="Arial"/>
              </a:rPr>
              <a:t>Еще аргументов пихать</a:t>
            </a:r>
            <a:endParaRPr/>
          </a:p>
        </p:txBody>
      </p:sp>
      <p:sp>
        <p:nvSpPr>
          <p:cNvPr id="537" name="CustomShape 6"/>
          <p:cNvSpPr/>
          <p:nvPr/>
        </p:nvSpPr>
        <p:spPr>
          <a:xfrm>
            <a:off x="5029200" y="2651760"/>
            <a:ext cx="1769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 с файлами</a:t>
            </a:r>
            <a:endParaRPr/>
          </a:p>
        </p:txBody>
      </p:sp>
      <p:sp>
        <p:nvSpPr>
          <p:cNvPr id="538" name="CustomShape 7"/>
          <p:cNvSpPr/>
          <p:nvPr/>
        </p:nvSpPr>
        <p:spPr>
          <a:xfrm>
            <a:off x="-849600" y="4023360"/>
            <a:ext cx="2311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Атрибуты у очереди</a:t>
            </a:r>
            <a:endParaRPr/>
          </a:p>
        </p:txBody>
      </p:sp>
    </p:spTree>
  </p:cSld>
  <p:transition>
    <p:fade/>
  </p:transition>
  <p:timing>
    <p:tnLst>
      <p:par>
        <p:cTn id="231" dur="indefinite" restart="never" nodeType="tmRoot">
          <p:childTnLst>
            <p:seq>
              <p:cTn id="2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(POSIX)</a:t>
            </a:r>
            <a:endParaRPr/>
          </a:p>
        </p:txBody>
      </p:sp>
      <p:sp>
        <p:nvSpPr>
          <p:cNvPr id="54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mq_attr.</a:t>
            </a:r>
            <a:endParaRPr/>
          </a:p>
        </p:txBody>
      </p:sp>
      <p:sp>
        <p:nvSpPr>
          <p:cNvPr id="54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mq_attr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 mq_flags;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 mq_maxmsg;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mq_msgsize;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long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mq_curmsg;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54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51AEA45-F7E5-4398-A5D1-00EB993752B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33" dur="indefinite" restart="never" nodeType="tmRoot">
          <p:childTnLst>
            <p:seq>
              <p:cTn id="2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(POSIX)</a:t>
            </a:r>
            <a:endParaRPr/>
          </a:p>
        </p:txBody>
      </p:sp>
      <p:sp>
        <p:nvSpPr>
          <p:cNvPr id="54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mq_close/mq_unlink.</a:t>
            </a:r>
            <a:endParaRPr/>
          </a:p>
        </p:txBody>
      </p:sp>
      <p:sp>
        <p:nvSpPr>
          <p:cNvPr id="54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mq_close(mqd_t mqd);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mq_unlink(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*name);</a:t>
            </a:r>
            <a:endParaRPr/>
          </a:p>
        </p:txBody>
      </p:sp>
      <p:sp>
        <p:nvSpPr>
          <p:cNvPr id="54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310BFDB-C613-4E66-BBF8-69BDDB69100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(POSIX)</a:t>
            </a:r>
            <a:endParaRPr/>
          </a:p>
        </p:txBody>
      </p:sp>
      <p:sp>
        <p:nvSpPr>
          <p:cNvPr id="54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mq_send/mq_receive.</a:t>
            </a:r>
            <a:endParaRPr/>
          </a:p>
        </p:txBody>
      </p:sp>
      <p:sp>
        <p:nvSpPr>
          <p:cNvPr id="54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mq_send(mqd_t mqd,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size_t msgsize,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priority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0..31..&gt; */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ssize_t mq_receive(mqd_t mqd,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*msg,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size_t msgsize,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*priorityp);</a:t>
            </a:r>
            <a:endParaRPr/>
          </a:p>
        </p:txBody>
      </p:sp>
      <p:sp>
        <p:nvSpPr>
          <p:cNvPr id="55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6E3A272-D24C-4C64-BE9B-0DEAC728F38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51" name="CustomShape 5"/>
          <p:cNvSpPr/>
          <p:nvPr/>
        </p:nvSpPr>
        <p:spPr>
          <a:xfrm>
            <a:off x="6035040" y="3200400"/>
            <a:ext cx="258480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Конкретный приоритет</a:t>
            </a:r>
            <a:endParaRPr/>
          </a:p>
          <a:p>
            <a:r>
              <a:rPr lang="en-US">
                <a:latin typeface="Arial"/>
              </a:rPr>
              <a:t>Достать не можем</a:t>
            </a:r>
            <a:endParaRPr/>
          </a:p>
        </p:txBody>
      </p:sp>
    </p:spTree>
  </p:cSld>
  <p:transition>
    <p:fade/>
  </p:transition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05D3F72-4B92-4C0A-95A6-B761D4EA6B1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260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261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262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263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64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65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66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67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68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69" name="CustomShape 14"/>
          <p:cNvSpPr/>
          <p:nvPr/>
        </p:nvSpPr>
        <p:spPr>
          <a:xfrm>
            <a:off x="174780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270" name="CustomShape 15"/>
          <p:cNvSpPr/>
          <p:nvPr/>
        </p:nvSpPr>
        <p:spPr>
          <a:xfrm>
            <a:off x="78876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271" name="CustomShape 16"/>
          <p:cNvSpPr/>
          <p:nvPr/>
        </p:nvSpPr>
        <p:spPr>
          <a:xfrm>
            <a:off x="36435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272" name="CustomShape 17"/>
          <p:cNvSpPr/>
          <p:nvPr/>
        </p:nvSpPr>
        <p:spPr>
          <a:xfrm>
            <a:off x="315072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273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274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275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276" name="CustomShape 21"/>
          <p:cNvSpPr/>
          <p:nvPr/>
        </p:nvSpPr>
        <p:spPr>
          <a:xfrm>
            <a:off x="4297680" y="640080"/>
            <a:ext cx="39200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ipsc – все общие памтя семафоры </a:t>
            </a:r>
            <a:endParaRPr/>
          </a:p>
          <a:p>
            <a:r>
              <a:rPr lang="en-US">
                <a:latin typeface="Arial"/>
              </a:rPr>
              <a:t>И очереди показывает</a:t>
            </a:r>
            <a:endParaRPr/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(POSIX)</a:t>
            </a:r>
            <a:endParaRPr/>
          </a:p>
        </p:txBody>
      </p:sp>
      <p:sp>
        <p:nvSpPr>
          <p:cNvPr id="55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mq_timedsend/mq_timedreceive.</a:t>
            </a:r>
            <a:endParaRPr/>
          </a:p>
        </p:txBody>
      </p:sp>
      <p:sp>
        <p:nvSpPr>
          <p:cNvPr id="55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4049554-B5AA-45CB-AC1F-DB0CEC556D5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56" name="CustomShape 5"/>
          <p:cNvSpPr/>
          <p:nvPr/>
        </p:nvSpPr>
        <p:spPr>
          <a:xfrm>
            <a:off x="6126480" y="2834640"/>
            <a:ext cx="1200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таймауты</a:t>
            </a:r>
            <a:endParaRPr/>
          </a:p>
        </p:txBody>
      </p:sp>
    </p:spTree>
  </p:cSld>
  <p:transition>
    <p:fade/>
  </p:transition>
  <p:timing>
    <p:tnLst>
      <p:par>
        <p:cTn id="237" dur="indefinite" restart="never" nodeType="tmRoot">
          <p:childTnLst>
            <p:seq>
              <p:cTn id="2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Очереди сообщений (POSIX)</a:t>
            </a:r>
            <a:endParaRPr/>
          </a:p>
        </p:txBody>
      </p:sp>
      <p:sp>
        <p:nvSpPr>
          <p:cNvPr id="55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mq_notify.</a:t>
            </a:r>
            <a:endParaRPr/>
          </a:p>
        </p:txBody>
      </p:sp>
      <p:sp>
        <p:nvSpPr>
          <p:cNvPr id="55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mq_notify(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mqd_t mqd,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sigevent *ep);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1. После вызова mq_notify: извлечь все сообщения из очереди (O_NONBLOCK).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2. После прибытия сигнала:  Вызвать mq_notify и выполнить (1).</a:t>
            </a:r>
            <a:endParaRPr/>
          </a:p>
        </p:txBody>
      </p:sp>
      <p:sp>
        <p:nvSpPr>
          <p:cNvPr id="56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A47FB70-2F31-4E9A-951A-301578B3C6B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61" name="CustomShape 5"/>
          <p:cNvSpPr/>
          <p:nvPr/>
        </p:nvSpPr>
        <p:spPr>
          <a:xfrm>
            <a:off x="4297680" y="2232360"/>
            <a:ext cx="34322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Когда вычитывать очередь?</a:t>
            </a:r>
            <a:endParaRPr/>
          </a:p>
          <a:p>
            <a:r>
              <a:rPr lang="en-US">
                <a:latin typeface="Arial"/>
              </a:rPr>
              <a:t>Только 1 процесс так работает</a:t>
            </a:r>
            <a:endParaRPr/>
          </a:p>
        </p:txBody>
      </p:sp>
    </p:spTree>
  </p:cSld>
  <p:transition>
    <p:fade/>
  </p:transition>
  <p:timing>
    <p:tnLst>
      <p:par>
        <p:cTn id="239" dur="indefinite" restart="never" nodeType="tmRoot">
          <p:childTnLst>
            <p:seq>
              <p:cTn id="2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56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CB8A53B-318A-4F98-8F89-62AB5DD8CAB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64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565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566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567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568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569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570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71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72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73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74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575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576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577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578" name="CustomShape 17"/>
          <p:cNvSpPr/>
          <p:nvPr/>
        </p:nvSpPr>
        <p:spPr>
          <a:xfrm>
            <a:off x="315072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579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580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581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58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878185A-7EBB-4644-9CA8-A3BAF88869C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84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585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586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587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588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589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590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91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92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593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94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595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596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597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598" name="CustomShape 17"/>
          <p:cNvSpPr/>
          <p:nvPr/>
        </p:nvSpPr>
        <p:spPr>
          <a:xfrm>
            <a:off x="315072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599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600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601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0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semget.</a:t>
            </a:r>
            <a:endParaRPr/>
          </a:p>
        </p:txBody>
      </p:sp>
      <p:sp>
        <p:nvSpPr>
          <p:cNvPr id="60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semget(key_t key,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nsems,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</p:txBody>
      </p:sp>
      <p:sp>
        <p:nvSpPr>
          <p:cNvPr id="60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0278E01-4CFC-469B-A7B8-89E0316670C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06" name="CustomShape 5"/>
          <p:cNvSpPr/>
          <p:nvPr/>
        </p:nvSpPr>
        <p:spPr>
          <a:xfrm>
            <a:off x="3840480" y="914400"/>
            <a:ext cx="3276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Блокировки на любой ресурс</a:t>
            </a:r>
            <a:endParaRPr/>
          </a:p>
        </p:txBody>
      </p:sp>
      <p:sp>
        <p:nvSpPr>
          <p:cNvPr id="607" name="CustomShape 6"/>
          <p:cNvSpPr/>
          <p:nvPr/>
        </p:nvSpPr>
        <p:spPr>
          <a:xfrm>
            <a:off x="4663440" y="1737360"/>
            <a:ext cx="31546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Создает массив семафоров</a:t>
            </a:r>
            <a:endParaRPr/>
          </a:p>
        </p:txBody>
      </p:sp>
    </p:spTree>
  </p:cSld>
  <p:transition>
    <p:fade/>
  </p:transition>
  <p:timing>
    <p:tnLst>
      <p:par>
        <p:cTn id="241" dur="indefinite" restart="never" nodeType="tmRoot">
          <p:childTnLst>
            <p:seq>
              <p:cTn id="2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0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1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</p:txBody>
      </p:sp>
      <p:sp>
        <p:nvSpPr>
          <p:cNvPr id="61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37F66B8-8F63-4FAB-8BF6-F8395C159D3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43" dur="indefinite" restart="never" nodeType="tmRoot">
          <p:childTnLst>
            <p:seq>
              <p:cTn id="2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(POSIX)</a:t>
            </a:r>
            <a:endParaRPr/>
          </a:p>
        </p:txBody>
      </p:sp>
      <p:sp>
        <p:nvSpPr>
          <p:cNvPr id="61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1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cmd,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semun arg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union semun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 int val; struct semid_ds *buf; unsigned short *array;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52CC1E7-1825-497F-8CD6-870C8880220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16" name="CustomShape 5"/>
          <p:cNvSpPr/>
          <p:nvPr/>
        </p:nvSpPr>
        <p:spPr>
          <a:xfrm>
            <a:off x="4663440" y="1737360"/>
            <a:ext cx="3965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Получаем структуру со статистикой</a:t>
            </a:r>
            <a:endParaRPr/>
          </a:p>
        </p:txBody>
      </p:sp>
    </p:spTree>
  </p:cSld>
  <p:transition>
    <p:fade/>
  </p:transition>
  <p:timing>
    <p:tnLst>
      <p:par>
        <p:cTn id="245" dur="indefinite" restart="never" nodeType="tmRoot">
          <p:childTnLst>
            <p:seq>
              <p:cTn id="2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(POSIX)</a:t>
            </a:r>
            <a:endParaRPr/>
          </a:p>
        </p:txBody>
      </p:sp>
      <p:sp>
        <p:nvSpPr>
          <p:cNvPr id="61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1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cmd,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semun arg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union semun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 int val;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struct semid_ds *buf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 unsigned short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struct semid_ds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unsigned short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08BE53A-5FA9-4162-872D-22D016CF182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2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2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cmd,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 semun arg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58020"/>
                </a:solidFill>
                <a:latin typeface="PT Mono"/>
                <a:ea typeface="PT Mono"/>
              </a:rPr>
              <a:t>union semun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 int val;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struct semid_ds *buf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 unsigned short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struct semid_ds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struct ipc_perm sem_perm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unsigned short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struct ipc_perm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8979901-0923-4385-84AE-C87CA8784E0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47" dur="indefinite" restart="never" nodeType="tmRoot">
          <p:childTnLst>
            <p:seq>
              <p:cTn id="2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2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2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8ED147C-5E8C-422E-B6B3-C7267CD3576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FC10450-8F3B-43CD-9C72-F9719A1FABF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79" name="Line 3"/>
          <p:cNvSpPr/>
          <p:nvPr/>
        </p:nvSpPr>
        <p:spPr>
          <a:xfrm>
            <a:off x="2776320" y="1788120"/>
            <a:ext cx="0" cy="4637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280" name="CustomShape 4"/>
          <p:cNvSpPr/>
          <p:nvPr/>
        </p:nvSpPr>
        <p:spPr>
          <a:xfrm>
            <a:off x="614160" y="2997000"/>
            <a:ext cx="1858320" cy="18583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SysV Object</a:t>
            </a:r>
            <a:endParaRPr/>
          </a:p>
        </p:txBody>
      </p:sp>
      <p:sp>
        <p:nvSpPr>
          <p:cNvPr id="281" name="Line 5"/>
          <p:cNvSpPr/>
          <p:nvPr/>
        </p:nvSpPr>
        <p:spPr>
          <a:xfrm>
            <a:off x="2776320" y="3997080"/>
            <a:ext cx="561456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282" name="CustomShape 6"/>
          <p:cNvSpPr/>
          <p:nvPr/>
        </p:nvSpPr>
        <p:spPr>
          <a:xfrm>
            <a:off x="3486600" y="2141640"/>
            <a:ext cx="3877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</a:t>
            </a:r>
            <a:endParaRPr/>
          </a:p>
        </p:txBody>
      </p:sp>
      <p:sp>
        <p:nvSpPr>
          <p:cNvPr id="283" name="CustomShape 7"/>
          <p:cNvSpPr/>
          <p:nvPr/>
        </p:nvSpPr>
        <p:spPr>
          <a:xfrm flipH="1">
            <a:off x="2199240" y="2326320"/>
            <a:ext cx="1296360" cy="941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84" name="CustomShape 8"/>
          <p:cNvSpPr/>
          <p:nvPr/>
        </p:nvSpPr>
        <p:spPr>
          <a:xfrm>
            <a:off x="2468880" y="914400"/>
            <a:ext cx="4538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Для общение не родственных процессов</a:t>
            </a:r>
            <a:endParaRPr/>
          </a:p>
        </p:txBody>
      </p:sp>
    </p:spTree>
  </p:cSld>
  <p:transition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3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3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cmd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941B50A-A801-4065-BCE7-98FF1F59ECB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3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3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IPC_RMID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63B9E1A-C80D-4733-842D-5D0F180B8A0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37" name="CustomShape 5"/>
          <p:cNvSpPr/>
          <p:nvPr/>
        </p:nvSpPr>
        <p:spPr>
          <a:xfrm>
            <a:off x="5120640" y="2085480"/>
            <a:ext cx="10335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удалить</a:t>
            </a:r>
            <a:endParaRPr/>
          </a:p>
        </p:txBody>
      </p:sp>
    </p:spTree>
  </p:cSld>
  <p:transition>
    <p:fade/>
  </p:transition>
  <p:timing>
    <p:tnLst>
      <p:par>
        <p:cTn id="249" dur="indefinite" restart="never" nodeType="tmRoot">
          <p:childTnLst>
            <p:seq>
              <p:cTn id="2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3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4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IPC_STAT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semid_ds *buf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EE82096-3613-4BEA-920E-B80962F3506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42" name="CustomShape 5"/>
          <p:cNvSpPr/>
          <p:nvPr/>
        </p:nvSpPr>
        <p:spPr>
          <a:xfrm>
            <a:off x="5120640" y="2085480"/>
            <a:ext cx="2543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Можем устанавливать</a:t>
            </a:r>
            <a:endParaRPr/>
          </a:p>
        </p:txBody>
      </p:sp>
    </p:spTree>
  </p:cSld>
  <p:transition>
    <p:fade/>
  </p:transition>
  <p:timing>
    <p:tnLst>
      <p:par>
        <p:cTn id="251" dur="indefinite" restart="never" nodeType="tmRoot">
          <p:childTnLst>
            <p:seq>
              <p:cTn id="2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4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4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IPC_SET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semid_ds *buf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ffff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ffff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ffff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ff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ffff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mode_t mode; </a:t>
            </a:r>
            <a:r>
              <a:rPr lang="en-US" sz="1400">
                <a:solidFill>
                  <a:srgbClr val="ffff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228A4D9-8DD0-4E11-B2BF-3B66910E804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47" name="CustomShape 5"/>
          <p:cNvSpPr/>
          <p:nvPr/>
        </p:nvSpPr>
        <p:spPr>
          <a:xfrm>
            <a:off x="5120640" y="2085480"/>
            <a:ext cx="33620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Устанавиваем только красное</a:t>
            </a:r>
            <a:endParaRPr/>
          </a:p>
        </p:txBody>
      </p:sp>
    </p:spTree>
  </p:cSld>
  <p:transition>
    <p:fade/>
  </p:transition>
  <p:timing>
    <p:tnLst>
      <p:par>
        <p:cTn id="253" dur="indefinite" restart="never" nodeType="tmRoot">
          <p:childTnLst>
            <p:seq>
              <p:cTn id="2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4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5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GETNCNT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Получить количество процессов, ожидающих увеличения значения семафора.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477AD25-0C9D-4CFD-AA7F-980F34FEA2C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52" name="CustomShape 5"/>
          <p:cNvSpPr/>
          <p:nvPr/>
        </p:nvSpPr>
        <p:spPr>
          <a:xfrm>
            <a:off x="5029200" y="2011680"/>
            <a:ext cx="2601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Ожидающие процессы</a:t>
            </a:r>
            <a:endParaRPr/>
          </a:p>
        </p:txBody>
      </p:sp>
    </p:spTree>
  </p:cSld>
  <p:transition>
    <p:fade/>
  </p:transition>
  <p:timing>
    <p:tnLst>
      <p:par>
        <p:cTn id="255" dur="indefinite" restart="never" nodeType="tmRoot">
          <p:childTnLst>
            <p:seq>
              <p:cTn id="2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5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5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GETZCNT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Получить количество процессов, ожидающих, пока значение семафора не достигнет нуля.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5E1681E-2D81-44F0-BC0B-09784E7D45A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57" name="CustomShape 5"/>
          <p:cNvSpPr/>
          <p:nvPr/>
        </p:nvSpPr>
        <p:spPr>
          <a:xfrm>
            <a:off x="5029200" y="2011680"/>
            <a:ext cx="18032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Ждет пока не 0</a:t>
            </a:r>
            <a:endParaRPr/>
          </a:p>
        </p:txBody>
      </p:sp>
    </p:spTree>
  </p:cSld>
  <p:transition>
    <p:fade/>
  </p:transition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5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6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GETPID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Получить PID последнего, обратившегося в semop, процесса.</a:t>
            </a:r>
            <a:endParaRPr/>
          </a:p>
        </p:txBody>
      </p:sp>
      <p:sp>
        <p:nvSpPr>
          <p:cNvPr id="66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C86A4CC-8708-423A-96E3-89FBBF592C8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6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6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GETVAL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Получить значение семафора.</a:t>
            </a:r>
            <a:endParaRPr/>
          </a:p>
        </p:txBody>
      </p:sp>
      <p:sp>
        <p:nvSpPr>
          <p:cNvPr id="66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155FE9C-A034-416B-B521-785EC24F316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6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6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SETVAL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val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*array;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Установить значение семафора.</a:t>
            </a:r>
            <a:endParaRPr/>
          </a:p>
        </p:txBody>
      </p:sp>
      <p:sp>
        <p:nvSpPr>
          <p:cNvPr id="66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C21F0BE-8273-4F6C-AD98-5759A4CA444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71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72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GETALL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*array;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Получить значение всех семафоров.</a:t>
            </a:r>
            <a:endParaRPr/>
          </a:p>
        </p:txBody>
      </p:sp>
      <p:sp>
        <p:nvSpPr>
          <p:cNvPr id="673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D50F60-2F31-4E09-9416-1F66049FA60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157EFEA-F496-4E88-BA23-0FE0DDF99B9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7" name="Line 3"/>
          <p:cNvSpPr/>
          <p:nvPr/>
        </p:nvSpPr>
        <p:spPr>
          <a:xfrm>
            <a:off x="2776320" y="1788120"/>
            <a:ext cx="0" cy="4637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288" name="CustomShape 4"/>
          <p:cNvSpPr/>
          <p:nvPr/>
        </p:nvSpPr>
        <p:spPr>
          <a:xfrm>
            <a:off x="614160" y="2997000"/>
            <a:ext cx="1858320" cy="18583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SysV Object</a:t>
            </a:r>
            <a:endParaRPr/>
          </a:p>
        </p:txBody>
      </p:sp>
      <p:sp>
        <p:nvSpPr>
          <p:cNvPr id="289" name="Line 5"/>
          <p:cNvSpPr/>
          <p:nvPr/>
        </p:nvSpPr>
        <p:spPr>
          <a:xfrm>
            <a:off x="2776320" y="3997080"/>
            <a:ext cx="561456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290" name="CustomShape 6"/>
          <p:cNvSpPr/>
          <p:nvPr/>
        </p:nvSpPr>
        <p:spPr>
          <a:xfrm>
            <a:off x="3486600" y="2141640"/>
            <a:ext cx="3877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</a:t>
            </a:r>
            <a:endParaRPr/>
          </a:p>
        </p:txBody>
      </p:sp>
      <p:sp>
        <p:nvSpPr>
          <p:cNvPr id="291" name="CustomShape 7"/>
          <p:cNvSpPr/>
          <p:nvPr/>
        </p:nvSpPr>
        <p:spPr>
          <a:xfrm flipH="1">
            <a:off x="2199240" y="2326320"/>
            <a:ext cx="1296360" cy="941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292" name="CustomShape 8"/>
          <p:cNvSpPr/>
          <p:nvPr/>
        </p:nvSpPr>
        <p:spPr>
          <a:xfrm>
            <a:off x="3546720" y="5079600"/>
            <a:ext cx="3877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</a:t>
            </a:r>
            <a:endParaRPr/>
          </a:p>
        </p:txBody>
      </p:sp>
      <p:sp>
        <p:nvSpPr>
          <p:cNvPr id="293" name="CustomShape 9"/>
          <p:cNvSpPr/>
          <p:nvPr/>
        </p:nvSpPr>
        <p:spPr>
          <a:xfrm flipH="1" flipV="1">
            <a:off x="2199600" y="4581720"/>
            <a:ext cx="1356480" cy="679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7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semctl.</a:t>
            </a:r>
            <a:endParaRPr/>
          </a:p>
        </p:txBody>
      </p:sp>
      <p:sp>
        <p:nvSpPr>
          <p:cNvPr id="67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semnum,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SETALL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arg);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semun {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val;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*buf;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*array;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sem_perm;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sem_nsems;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sem_otime; time_t sem_ctime; }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ipc_perm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uid; gid_t 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uid_t cuid; git_t cgid;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mode;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Установить значение всех семафоров.</a:t>
            </a:r>
            <a:endParaRPr/>
          </a:p>
        </p:txBody>
      </p:sp>
      <p:sp>
        <p:nvSpPr>
          <p:cNvPr id="67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9A00860-276E-4C3A-B81D-BC9F7254DD8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(SysV)</a:t>
            </a:r>
            <a:endParaRPr/>
          </a:p>
        </p:txBody>
      </p:sp>
      <p:sp>
        <p:nvSpPr>
          <p:cNvPr id="67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Semop. == +</a:t>
            </a:r>
            <a:endParaRPr/>
          </a:p>
        </p:txBody>
      </p:sp>
      <p:sp>
        <p:nvSpPr>
          <p:cNvPr id="68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int semop(int semid, struct sembuf *sops, size_t nsops);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sembuf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unsigned short sem_num;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short sem_op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3366ff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3366ff"/>
                </a:solidFill>
                <a:latin typeface="PT Mono"/>
                <a:ea typeface="PT Mono"/>
              </a:rPr>
              <a:t>short sem_flg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sem_op &gt; 0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– добавляем semop к значению семафора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sem_op &lt; 0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– ждем, пока значение семафора меньше |sem_op|, потом его вычитаем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sem_op = 0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– ждем, пока значением семафора не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3366ff"/>
                </a:solidFill>
                <a:latin typeface="PT Mono"/>
                <a:ea typeface="PT Mono"/>
              </a:rPr>
              <a:t>IPC_NOWAIT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3366ff"/>
                </a:solidFill>
                <a:latin typeface="PT Mono"/>
                <a:ea typeface="PT Mono"/>
              </a:rPr>
              <a:t>IPC_UNDO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68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EC5DCE6-A57C-4F82-B349-E8845F1F33C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82" name="CustomShape 5"/>
          <p:cNvSpPr/>
          <p:nvPr/>
        </p:nvSpPr>
        <p:spPr>
          <a:xfrm>
            <a:off x="4297680" y="1554480"/>
            <a:ext cx="1383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транзакции</a:t>
            </a:r>
            <a:endParaRPr/>
          </a:p>
        </p:txBody>
      </p:sp>
      <p:sp>
        <p:nvSpPr>
          <p:cNvPr id="683" name="CustomShape 6"/>
          <p:cNvSpPr/>
          <p:nvPr/>
        </p:nvSpPr>
        <p:spPr>
          <a:xfrm>
            <a:off x="6400800" y="1920240"/>
            <a:ext cx="1374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количество</a:t>
            </a:r>
            <a:endParaRPr/>
          </a:p>
        </p:txBody>
      </p:sp>
      <p:sp>
        <p:nvSpPr>
          <p:cNvPr id="684" name="CustomShape 7"/>
          <p:cNvSpPr/>
          <p:nvPr/>
        </p:nvSpPr>
        <p:spPr>
          <a:xfrm>
            <a:off x="2468880" y="2194560"/>
            <a:ext cx="20361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Номер семафора</a:t>
            </a:r>
            <a:endParaRPr/>
          </a:p>
        </p:txBody>
      </p:sp>
      <p:sp>
        <p:nvSpPr>
          <p:cNvPr id="685" name="CustomShape 8"/>
          <p:cNvSpPr/>
          <p:nvPr/>
        </p:nvSpPr>
        <p:spPr>
          <a:xfrm>
            <a:off x="2743200" y="5577840"/>
            <a:ext cx="11660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Не ждать</a:t>
            </a:r>
            <a:endParaRPr/>
          </a:p>
        </p:txBody>
      </p:sp>
      <p:sp>
        <p:nvSpPr>
          <p:cNvPr id="686" name="CustomShape 9"/>
          <p:cNvSpPr/>
          <p:nvPr/>
        </p:nvSpPr>
        <p:spPr>
          <a:xfrm>
            <a:off x="2743200" y="5924160"/>
            <a:ext cx="5328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Если процесс умер чтобы блокировка не висела</a:t>
            </a:r>
            <a:endParaRPr/>
          </a:p>
        </p:txBody>
      </p:sp>
    </p:spTree>
  </p:cSld>
  <p:transition>
    <p:fade/>
  </p:transition>
  <p:timing>
    <p:tnLst>
      <p:par>
        <p:cTn id="261" dur="indefinite" restart="never" nodeType="tmRoot">
          <p:childTnLst>
            <p:seq>
              <p:cTn id="2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68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7B47653-D366-4EE0-9AF1-AADDDB22D86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89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690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691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692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693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694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695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96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697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698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99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00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701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702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703" name="CustomShape 17"/>
          <p:cNvSpPr/>
          <p:nvPr/>
        </p:nvSpPr>
        <p:spPr>
          <a:xfrm>
            <a:off x="318420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704" name="CustomShape 18"/>
          <p:cNvSpPr/>
          <p:nvPr/>
        </p:nvSpPr>
        <p:spPr>
          <a:xfrm>
            <a:off x="494208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705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706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(POSIX)</a:t>
            </a:r>
            <a:endParaRPr/>
          </a:p>
        </p:txBody>
      </p:sp>
      <p:sp>
        <p:nvSpPr>
          <p:cNvPr id="70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sem_open/sem_close/sem_unlink.</a:t>
            </a:r>
            <a:endParaRPr/>
          </a:p>
        </p:txBody>
      </p:sp>
      <p:sp>
        <p:nvSpPr>
          <p:cNvPr id="70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sem_t *sem_open(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*name,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sem_t *sem_open(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*name,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mode_t perms,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value);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sem_close(sem_t *sem);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sem_unlink(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*name);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71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D24CF6D-6D03-4D9F-ABD7-00103D56B76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11" name="CustomShape 5"/>
          <p:cNvSpPr/>
          <p:nvPr/>
        </p:nvSpPr>
        <p:spPr>
          <a:xfrm>
            <a:off x="3108960" y="2194560"/>
            <a:ext cx="8841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/..../..../</a:t>
            </a:r>
            <a:endParaRPr/>
          </a:p>
        </p:txBody>
      </p:sp>
    </p:spTree>
  </p:cSld>
  <p:transition>
    <p:fade/>
  </p:transition>
  <p:timing>
    <p:tnLst>
      <p:par>
        <p:cTn id="263" dur="indefinite" restart="never" nodeType="tmRoot">
          <p:childTnLst>
            <p:seq>
              <p:cTn id="2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(POSIX)</a:t>
            </a:r>
            <a:endParaRPr/>
          </a:p>
        </p:txBody>
      </p:sp>
      <p:sp>
        <p:nvSpPr>
          <p:cNvPr id="71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семафором.</a:t>
            </a:r>
            <a:endParaRPr/>
          </a:p>
        </p:txBody>
      </p:sp>
      <p:sp>
        <p:nvSpPr>
          <p:cNvPr id="71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sem_post(sem_t *sem);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+1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sem_wait(sem_t *sem);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-1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sem_trywait(sem_t *sem);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Like O_NONBLOCK or IPC_NOWAIT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sem_timedwait(sem_t *restrict sem,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timespec *time);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sem_getvalue(sem_t *restrict sem,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*valuep);</a:t>
            </a:r>
            <a:endParaRPr/>
          </a:p>
        </p:txBody>
      </p:sp>
      <p:sp>
        <p:nvSpPr>
          <p:cNvPr id="71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735DD81-E5BA-48D9-892F-B60BEA55622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16" name="CustomShape 5"/>
          <p:cNvSpPr/>
          <p:nvPr/>
        </p:nvSpPr>
        <p:spPr>
          <a:xfrm>
            <a:off x="5943600" y="3474720"/>
            <a:ext cx="1545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 таймаутом</a:t>
            </a:r>
            <a:endParaRPr/>
          </a:p>
        </p:txBody>
      </p:sp>
    </p:spTree>
  </p:cSld>
  <p:transition>
    <p:fade/>
  </p:transition>
  <p:timing>
    <p:tnLst>
      <p:par>
        <p:cTn id="265" dur="indefinite" restart="never" nodeType="tmRoot">
          <p:childTnLst>
            <p:seq>
              <p:cTn id="2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71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3A2BC02-2092-45DB-A3A4-00F7C8F0AAD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19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720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721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722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723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724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25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26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727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28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29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30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731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732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733" name="CustomShape 17"/>
          <p:cNvSpPr/>
          <p:nvPr/>
        </p:nvSpPr>
        <p:spPr>
          <a:xfrm>
            <a:off x="318420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734" name="CustomShape 18"/>
          <p:cNvSpPr/>
          <p:nvPr/>
        </p:nvSpPr>
        <p:spPr>
          <a:xfrm>
            <a:off x="499392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735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736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Семафоры (POSIX)</a:t>
            </a:r>
            <a:endParaRPr/>
          </a:p>
        </p:txBody>
      </p:sp>
      <p:sp>
        <p:nvSpPr>
          <p:cNvPr id="73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sem_init/sem_destroy.</a:t>
            </a:r>
            <a:endParaRPr/>
          </a:p>
        </p:txBody>
      </p:sp>
      <p:sp>
        <p:nvSpPr>
          <p:cNvPr id="73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sem_init(sem_t *sem,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pshared,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value);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sem_destroy(sem_t *sem);</a:t>
            </a:r>
            <a:endParaRPr/>
          </a:p>
        </p:txBody>
      </p:sp>
      <p:sp>
        <p:nvSpPr>
          <p:cNvPr id="74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059BC6C-07D5-4481-B322-A7C65F2574E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41" name="CustomShape 5"/>
          <p:cNvSpPr/>
          <p:nvPr/>
        </p:nvSpPr>
        <p:spPr>
          <a:xfrm>
            <a:off x="4114800" y="2063160"/>
            <a:ext cx="23716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Для общей памяти 1</a:t>
            </a:r>
            <a:endParaRPr/>
          </a:p>
        </p:txBody>
      </p:sp>
    </p:spTree>
  </p:cSld>
  <p:transition>
    <p:fade/>
  </p:transition>
  <p:timing>
    <p:tnLst>
      <p:par>
        <p:cTn id="267" dur="indefinite" restart="never" nodeType="tmRoot">
          <p:childTnLst>
            <p:seq>
              <p:cTn id="2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74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ECA1131-40BB-4C9D-BA02-4C59D6501BA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44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745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746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747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748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749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50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51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52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53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54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55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756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757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758" name="CustomShape 17"/>
          <p:cNvSpPr/>
          <p:nvPr/>
        </p:nvSpPr>
        <p:spPr>
          <a:xfrm>
            <a:off x="318420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759" name="CustomShape 18"/>
          <p:cNvSpPr/>
          <p:nvPr/>
        </p:nvSpPr>
        <p:spPr>
          <a:xfrm>
            <a:off x="499392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760" name="CustomShape 19"/>
          <p:cNvSpPr/>
          <p:nvPr/>
        </p:nvSpPr>
        <p:spPr>
          <a:xfrm>
            <a:off x="628128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761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76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31ED405-8BB0-4275-9F5F-C2828D23284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64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765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766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767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768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769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70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771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72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73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74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775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776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777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778" name="CustomShape 17"/>
          <p:cNvSpPr/>
          <p:nvPr/>
        </p:nvSpPr>
        <p:spPr>
          <a:xfrm>
            <a:off x="318420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779" name="CustomShape 18"/>
          <p:cNvSpPr/>
          <p:nvPr/>
        </p:nvSpPr>
        <p:spPr>
          <a:xfrm>
            <a:off x="499392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780" name="CustomShape 19"/>
          <p:cNvSpPr/>
          <p:nvPr/>
        </p:nvSpPr>
        <p:spPr>
          <a:xfrm>
            <a:off x="629532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781" name="CustomShape 20"/>
          <p:cNvSpPr/>
          <p:nvPr/>
        </p:nvSpPr>
        <p:spPr>
          <a:xfrm>
            <a:off x="676332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Общая память (SysV)</a:t>
            </a:r>
            <a:endParaRPr/>
          </a:p>
        </p:txBody>
      </p:sp>
      <p:sp>
        <p:nvSpPr>
          <p:cNvPr id="78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Создание и управление.</a:t>
            </a:r>
            <a:endParaRPr/>
          </a:p>
        </p:txBody>
      </p:sp>
      <p:sp>
        <p:nvSpPr>
          <p:cNvPr id="78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shmget(key_t key, size_t size,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shmctl(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shmid,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cmd,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shmid_ds *data);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shmid_ds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struct ipc_perm shm_perm;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size_t shm_segsz;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pid_t shm_lpid;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pid_t shm_cpid;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shmatt_t shm_nattch;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shm_atime;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shm_dtime;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time_t shm_ctime;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4850E03-F975-440E-903F-5F514F466A2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86" name="CustomShape 5"/>
          <p:cNvSpPr/>
          <p:nvPr/>
        </p:nvSpPr>
        <p:spPr>
          <a:xfrm>
            <a:off x="4846320" y="4480560"/>
            <a:ext cx="39700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Attach – присоединенные процессы</a:t>
            </a:r>
            <a:endParaRPr/>
          </a:p>
        </p:txBody>
      </p:sp>
      <p:sp>
        <p:nvSpPr>
          <p:cNvPr id="787" name="CustomShape 6"/>
          <p:cNvSpPr/>
          <p:nvPr/>
        </p:nvSpPr>
        <p:spPr>
          <a:xfrm>
            <a:off x="2651760" y="2194560"/>
            <a:ext cx="13960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Через ftok()</a:t>
            </a:r>
            <a:endParaRPr/>
          </a:p>
        </p:txBody>
      </p:sp>
    </p:spTree>
  </p:cSld>
  <p:transition>
    <p:fade/>
  </p:transition>
  <p:timing>
    <p:tnLst>
      <p:par>
        <p:cTn id="269" dur="indefinite" restart="never" nodeType="tmRoot">
          <p:childTnLst>
            <p:seq>
              <p:cTn id="2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0ADABFA-E0AC-48FC-8BED-F5A426B3347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96" name="Line 3"/>
          <p:cNvSpPr/>
          <p:nvPr/>
        </p:nvSpPr>
        <p:spPr>
          <a:xfrm>
            <a:off x="2776320" y="1788120"/>
            <a:ext cx="0" cy="4637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297" name="CustomShape 4"/>
          <p:cNvSpPr/>
          <p:nvPr/>
        </p:nvSpPr>
        <p:spPr>
          <a:xfrm>
            <a:off x="614160" y="2997000"/>
            <a:ext cx="1858320" cy="18583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SysV Object</a:t>
            </a:r>
            <a:endParaRPr/>
          </a:p>
        </p:txBody>
      </p:sp>
      <p:sp>
        <p:nvSpPr>
          <p:cNvPr id="298" name="Line 5"/>
          <p:cNvSpPr/>
          <p:nvPr/>
        </p:nvSpPr>
        <p:spPr>
          <a:xfrm>
            <a:off x="2776320" y="3997080"/>
            <a:ext cx="561456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299" name="CustomShape 6"/>
          <p:cNvSpPr/>
          <p:nvPr/>
        </p:nvSpPr>
        <p:spPr>
          <a:xfrm>
            <a:off x="3486600" y="2141640"/>
            <a:ext cx="3877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</a:t>
            </a:r>
            <a:endParaRPr/>
          </a:p>
        </p:txBody>
      </p:sp>
      <p:sp>
        <p:nvSpPr>
          <p:cNvPr id="300" name="CustomShape 7"/>
          <p:cNvSpPr/>
          <p:nvPr/>
        </p:nvSpPr>
        <p:spPr>
          <a:xfrm flipH="1">
            <a:off x="2199240" y="2326320"/>
            <a:ext cx="1296360" cy="941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01" name="CustomShape 8"/>
          <p:cNvSpPr/>
          <p:nvPr/>
        </p:nvSpPr>
        <p:spPr>
          <a:xfrm>
            <a:off x="3546720" y="5079600"/>
            <a:ext cx="3877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</a:t>
            </a:r>
            <a:endParaRPr/>
          </a:p>
        </p:txBody>
      </p:sp>
      <p:sp>
        <p:nvSpPr>
          <p:cNvPr id="302" name="CustomShape 9"/>
          <p:cNvSpPr/>
          <p:nvPr/>
        </p:nvSpPr>
        <p:spPr>
          <a:xfrm flipH="1" flipV="1">
            <a:off x="2199600" y="4581720"/>
            <a:ext cx="1356480" cy="679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03" name="CustomShape 10"/>
          <p:cNvSpPr/>
          <p:nvPr/>
        </p:nvSpPr>
        <p:spPr>
          <a:xfrm>
            <a:off x="4959000" y="2997000"/>
            <a:ext cx="1723320" cy="2407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fork()</a:t>
            </a:r>
            <a:endParaRPr/>
          </a:p>
        </p:txBody>
      </p:sp>
    </p:spTree>
  </p:cSld>
  <p:transition>
    <p:fade/>
  </p:transition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Общая память (SysV)</a:t>
            </a:r>
            <a:endParaRPr/>
          </a:p>
        </p:txBody>
      </p:sp>
      <p:sp>
        <p:nvSpPr>
          <p:cNvPr id="78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Присоединение и отсоединение.</a:t>
            </a:r>
            <a:endParaRPr/>
          </a:p>
        </p:txBody>
      </p:sp>
      <p:sp>
        <p:nvSpPr>
          <p:cNvPr id="79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*shmat(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shmid,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*shmaddr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EINVAL */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SHM_RND, SHM_RDONLY */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shmdt(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*shmaddr);</a:t>
            </a:r>
            <a:endParaRPr/>
          </a:p>
        </p:txBody>
      </p:sp>
      <p:sp>
        <p:nvSpPr>
          <p:cNvPr id="79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AEF1007-2709-45F6-8B2E-D5EB73D429C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92" name="CustomShape 5"/>
          <p:cNvSpPr/>
          <p:nvPr/>
        </p:nvSpPr>
        <p:spPr>
          <a:xfrm>
            <a:off x="5486400" y="2651760"/>
            <a:ext cx="3095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Желаемое место или NULL</a:t>
            </a:r>
            <a:endParaRPr/>
          </a:p>
        </p:txBody>
      </p:sp>
    </p:spTree>
  </p:cSld>
  <p:transition>
    <p:fade/>
  </p:transition>
  <p:timing>
    <p:tnLst>
      <p:par>
        <p:cTn id="271" dur="indefinite" restart="never" nodeType="tmRoot">
          <p:childTnLst>
            <p:seq>
              <p:cTn id="2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79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7AA90E1-4F76-4557-A39F-A5679CDBCA8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95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796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797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798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799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800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01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02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03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04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805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06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807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808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809" name="CustomShape 17"/>
          <p:cNvSpPr/>
          <p:nvPr/>
        </p:nvSpPr>
        <p:spPr>
          <a:xfrm>
            <a:off x="318420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810" name="CustomShape 18"/>
          <p:cNvSpPr/>
          <p:nvPr/>
        </p:nvSpPr>
        <p:spPr>
          <a:xfrm>
            <a:off x="499392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811" name="CustomShape 19"/>
          <p:cNvSpPr/>
          <p:nvPr/>
        </p:nvSpPr>
        <p:spPr>
          <a:xfrm>
            <a:off x="629532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812" name="CustomShape 20"/>
          <p:cNvSpPr/>
          <p:nvPr/>
        </p:nvSpPr>
        <p:spPr>
          <a:xfrm>
            <a:off x="680400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Отображение файлов в память</a:t>
            </a:r>
            <a:endParaRPr/>
          </a:p>
        </p:txBody>
      </p:sp>
      <p:sp>
        <p:nvSpPr>
          <p:cNvPr id="81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mmap/munmap.</a:t>
            </a:r>
            <a:endParaRPr/>
          </a:p>
        </p:txBody>
      </p:sp>
      <p:sp>
        <p:nvSpPr>
          <p:cNvPr id="81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*mmap(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*addr,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size_t len,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prot,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PROT_NONE, PROT_READ, PROT_WRITE, PROT_EXEC - права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flags,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MAP_PRIVATE, MAP_SHARED, MAP_FIXED, MAP_ANONYMOUS(как malloc)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fd,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off_t off);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munmap(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*addr,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size_t len);</a:t>
            </a:r>
            <a:endParaRPr/>
          </a:p>
        </p:txBody>
      </p:sp>
      <p:sp>
        <p:nvSpPr>
          <p:cNvPr id="81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68D67B3-83FC-4A4F-8E31-C2242F45EDA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17" name="CustomShape 5"/>
          <p:cNvSpPr/>
          <p:nvPr/>
        </p:nvSpPr>
        <p:spPr>
          <a:xfrm>
            <a:off x="3657600" y="1645920"/>
            <a:ext cx="13183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Без POSIX</a:t>
            </a:r>
            <a:endParaRPr/>
          </a:p>
        </p:txBody>
      </p:sp>
      <p:sp>
        <p:nvSpPr>
          <p:cNvPr id="818" name="CustomShape 6"/>
          <p:cNvSpPr/>
          <p:nvPr/>
        </p:nvSpPr>
        <p:spPr>
          <a:xfrm>
            <a:off x="365760" y="1299600"/>
            <a:ext cx="3147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Отражение файла в память</a:t>
            </a:r>
            <a:endParaRPr/>
          </a:p>
        </p:txBody>
      </p:sp>
      <p:sp>
        <p:nvSpPr>
          <p:cNvPr id="819" name="CustomShape 7"/>
          <p:cNvSpPr/>
          <p:nvPr/>
        </p:nvSpPr>
        <p:spPr>
          <a:xfrm>
            <a:off x="4663440" y="4937760"/>
            <a:ext cx="34520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Не весь файл а какуюто длину</a:t>
            </a:r>
            <a:endParaRPr/>
          </a:p>
        </p:txBody>
      </p:sp>
      <p:sp>
        <p:nvSpPr>
          <p:cNvPr id="820" name="CustomShape 8"/>
          <p:cNvSpPr/>
          <p:nvPr/>
        </p:nvSpPr>
        <p:spPr>
          <a:xfrm>
            <a:off x="5394960" y="1645920"/>
            <a:ext cx="4040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Получили общую память через диск</a:t>
            </a:r>
            <a:endParaRPr/>
          </a:p>
        </p:txBody>
      </p:sp>
    </p:spTree>
  </p:cSld>
  <p:transition>
    <p:fade/>
  </p:transition>
  <p:timing>
    <p:tnLst>
      <p:par>
        <p:cTn id="273" dur="indefinite" restart="never" nodeType="tmRoot">
          <p:childTnLst>
            <p:seq>
              <p:cTn id="2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82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CCBA914-E2B8-469C-BFBB-B42AD8E5AFB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23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824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825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826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827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828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29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30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31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32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833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34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835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836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837" name="CustomShape 17"/>
          <p:cNvSpPr/>
          <p:nvPr/>
        </p:nvSpPr>
        <p:spPr>
          <a:xfrm>
            <a:off x="318420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838" name="CustomShape 18"/>
          <p:cNvSpPr/>
          <p:nvPr/>
        </p:nvSpPr>
        <p:spPr>
          <a:xfrm>
            <a:off x="499392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839" name="CustomShape 19"/>
          <p:cNvSpPr/>
          <p:nvPr/>
        </p:nvSpPr>
        <p:spPr>
          <a:xfrm>
            <a:off x="629532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840" name="CustomShape 20"/>
          <p:cNvSpPr/>
          <p:nvPr/>
        </p:nvSpPr>
        <p:spPr>
          <a:xfrm>
            <a:off x="680400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Отображение файлов в память</a:t>
            </a:r>
            <a:endParaRPr/>
          </a:p>
        </p:txBody>
      </p:sp>
      <p:sp>
        <p:nvSpPr>
          <p:cNvPr id="84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shm_open/shm_unlink.</a:t>
            </a:r>
            <a:endParaRPr/>
          </a:p>
        </p:txBody>
      </p:sp>
      <p:sp>
        <p:nvSpPr>
          <p:cNvPr id="84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shm_open(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*name,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mod_t perms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ftruncate(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fd, off_t length);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shm_unlink(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*name);</a:t>
            </a:r>
            <a:endParaRPr/>
          </a:p>
        </p:txBody>
      </p:sp>
      <p:sp>
        <p:nvSpPr>
          <p:cNvPr id="84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C07C72B-8BA4-479B-98C7-601DEAA652C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45" name="CustomShape 5"/>
          <p:cNvSpPr/>
          <p:nvPr/>
        </p:nvSpPr>
        <p:spPr>
          <a:xfrm>
            <a:off x="4846320" y="1474560"/>
            <a:ext cx="3302640" cy="85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POSIX помогает 2 процессам</a:t>
            </a:r>
            <a:endParaRPr/>
          </a:p>
          <a:p>
            <a:r>
              <a:rPr lang="en-US">
                <a:latin typeface="Arial"/>
              </a:rPr>
              <a:t>Найти один сегмент</a:t>
            </a:r>
            <a:endParaRPr/>
          </a:p>
          <a:p>
            <a:r>
              <a:rPr lang="en-US">
                <a:latin typeface="Arial"/>
              </a:rPr>
              <a:t>Чтобы диск не использовать</a:t>
            </a:r>
            <a:endParaRPr/>
          </a:p>
        </p:txBody>
      </p:sp>
      <p:sp>
        <p:nvSpPr>
          <p:cNvPr id="846" name="CustomShape 6"/>
          <p:cNvSpPr/>
          <p:nvPr/>
        </p:nvSpPr>
        <p:spPr>
          <a:xfrm>
            <a:off x="5577840" y="3840480"/>
            <a:ext cx="2888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Утилиты для нахождения</a:t>
            </a:r>
            <a:endParaRPr/>
          </a:p>
        </p:txBody>
      </p:sp>
      <p:sp>
        <p:nvSpPr>
          <p:cNvPr id="847" name="CustomShape 7"/>
          <p:cNvSpPr/>
          <p:nvPr/>
        </p:nvSpPr>
        <p:spPr>
          <a:xfrm>
            <a:off x="2103120" y="5486400"/>
            <a:ext cx="3256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Практика – Key-value storage</a:t>
            </a:r>
            <a:endParaRPr/>
          </a:p>
        </p:txBody>
      </p:sp>
    </p:spTree>
  </p:cSld>
  <p:transition>
    <p:fade/>
  </p:transition>
  <p:timing>
    <p:tnLst>
      <p:par>
        <p:cTn id="275" dur="indefinite" restart="never" nodeType="tmRoot">
          <p:childTnLst>
            <p:seq>
              <p:cTn id="2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IPC</a:t>
            </a:r>
            <a:endParaRPr/>
          </a:p>
        </p:txBody>
      </p:sp>
      <p:sp>
        <p:nvSpPr>
          <p:cNvPr id="84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7C66EA2-ADBC-41C5-9BF4-31CEA629B29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50" name="CustomShape 3"/>
          <p:cNvSpPr/>
          <p:nvPr/>
        </p:nvSpPr>
        <p:spPr>
          <a:xfrm>
            <a:off x="153360" y="3804120"/>
            <a:ext cx="2646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Очереди сообщений</a:t>
            </a:r>
            <a:endParaRPr/>
          </a:p>
        </p:txBody>
      </p:sp>
      <p:sp>
        <p:nvSpPr>
          <p:cNvPr id="851" name="CustomShape 4"/>
          <p:cNvSpPr/>
          <p:nvPr/>
        </p:nvSpPr>
        <p:spPr>
          <a:xfrm>
            <a:off x="4442760" y="3786840"/>
            <a:ext cx="14515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Семафоры</a:t>
            </a:r>
            <a:endParaRPr/>
          </a:p>
        </p:txBody>
      </p:sp>
      <p:sp>
        <p:nvSpPr>
          <p:cNvPr id="852" name="CustomShape 5"/>
          <p:cNvSpPr/>
          <p:nvPr/>
        </p:nvSpPr>
        <p:spPr>
          <a:xfrm>
            <a:off x="6789600" y="3553920"/>
            <a:ext cx="1931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Общая память</a:t>
            </a:r>
            <a:endParaRPr/>
          </a:p>
        </p:txBody>
      </p:sp>
      <p:sp>
        <p:nvSpPr>
          <p:cNvPr id="853" name="CustomShape 6"/>
          <p:cNvSpPr/>
          <p:nvPr/>
        </p:nvSpPr>
        <p:spPr>
          <a:xfrm>
            <a:off x="3795120" y="6196320"/>
            <a:ext cx="866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23a88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POSIX</a:t>
            </a:r>
            <a:endParaRPr/>
          </a:p>
        </p:txBody>
      </p:sp>
      <p:sp>
        <p:nvSpPr>
          <p:cNvPr id="854" name="CustomShape 7"/>
          <p:cNvSpPr/>
          <p:nvPr/>
        </p:nvSpPr>
        <p:spPr>
          <a:xfrm>
            <a:off x="4187160" y="1580760"/>
            <a:ext cx="735120" cy="363960"/>
          </a:xfrm>
          <a:prstGeom prst="rect">
            <a:avLst/>
          </a:prstGeom>
          <a:solidFill>
            <a:srgbClr val="ffffff"/>
          </a:solidFill>
          <a:ln w="12600">
            <a:solidFill>
              <a:srgbClr val="23a881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SysV</a:t>
            </a:r>
            <a:endParaRPr/>
          </a:p>
        </p:txBody>
      </p:sp>
      <p:sp>
        <p:nvSpPr>
          <p:cNvPr id="855" name="CustomShape 8"/>
          <p:cNvSpPr/>
          <p:nvPr/>
        </p:nvSpPr>
        <p:spPr>
          <a:xfrm flipV="1">
            <a:off x="1477080" y="1763640"/>
            <a:ext cx="2715120" cy="20376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56" name="CustomShape 9"/>
          <p:cNvSpPr/>
          <p:nvPr/>
        </p:nvSpPr>
        <p:spPr>
          <a:xfrm flipH="1" flipV="1">
            <a:off x="4915080" y="1763280"/>
            <a:ext cx="2838240" cy="17874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57" name="CustomShape 10"/>
          <p:cNvSpPr/>
          <p:nvPr/>
        </p:nvSpPr>
        <p:spPr>
          <a:xfrm flipH="1">
            <a:off x="4228200" y="4156200"/>
            <a:ext cx="938880" cy="203940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58" name="CustomShape 11"/>
          <p:cNvSpPr/>
          <p:nvPr/>
        </p:nvSpPr>
        <p:spPr>
          <a:xfrm flipH="1" flipV="1">
            <a:off x="4553280" y="1947960"/>
            <a:ext cx="612720" cy="18356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59" name="CustomShape 12"/>
          <p:cNvSpPr/>
          <p:nvPr/>
        </p:nvSpPr>
        <p:spPr>
          <a:xfrm flipH="1">
            <a:off x="4673160" y="3923280"/>
            <a:ext cx="3080880" cy="24566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60" name="CustomShape 13"/>
          <p:cNvSpPr/>
          <p:nvPr/>
        </p:nvSpPr>
        <p:spPr>
          <a:xfrm>
            <a:off x="1477080" y="4173480"/>
            <a:ext cx="2305440" cy="2206440"/>
          </a:xfrm>
          <a:prstGeom prst="straightConnector1">
            <a:avLst/>
          </a:prstGeom>
          <a:noFill/>
          <a:ln w="12600">
            <a:solidFill>
              <a:srgbClr val="23a881"/>
            </a:solidFill>
            <a:miter/>
            <a:tailEnd len="med" type="arrow" w="med"/>
          </a:ln>
        </p:spPr>
      </p:sp>
      <p:sp>
        <p:nvSpPr>
          <p:cNvPr id="861" name="CustomShape 14"/>
          <p:cNvSpPr/>
          <p:nvPr/>
        </p:nvSpPr>
        <p:spPr>
          <a:xfrm>
            <a:off x="1793880" y="1635480"/>
            <a:ext cx="10735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msgsnd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msgrcv</a:t>
            </a:r>
            <a:endParaRPr/>
          </a:p>
        </p:txBody>
      </p:sp>
      <p:sp>
        <p:nvSpPr>
          <p:cNvPr id="862" name="CustomShape 15"/>
          <p:cNvSpPr/>
          <p:nvPr/>
        </p:nvSpPr>
        <p:spPr>
          <a:xfrm>
            <a:off x="834840" y="4653000"/>
            <a:ext cx="149400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mq_send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mq_receive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863" name="CustomShape 16"/>
          <p:cNvSpPr/>
          <p:nvPr/>
        </p:nvSpPr>
        <p:spPr>
          <a:xfrm>
            <a:off x="3675960" y="2486880"/>
            <a:ext cx="1035360" cy="91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semop</a:t>
            </a:r>
            <a:endParaRPr/>
          </a:p>
        </p:txBody>
      </p:sp>
      <p:sp>
        <p:nvSpPr>
          <p:cNvPr id="864" name="CustomShape 17"/>
          <p:cNvSpPr/>
          <p:nvPr/>
        </p:nvSpPr>
        <p:spPr>
          <a:xfrm>
            <a:off x="3184200" y="4142160"/>
            <a:ext cx="1469880" cy="1735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sem_close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sem_wait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sem_post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865" name="CustomShape 18"/>
          <p:cNvSpPr/>
          <p:nvPr/>
        </p:nvSpPr>
        <p:spPr>
          <a:xfrm>
            <a:off x="4993920" y="4358160"/>
            <a:ext cx="16329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sem_init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sem_destroy</a:t>
            </a:r>
            <a:endParaRPr/>
          </a:p>
        </p:txBody>
      </p:sp>
      <p:sp>
        <p:nvSpPr>
          <p:cNvPr id="866" name="CustomShape 19"/>
          <p:cNvSpPr/>
          <p:nvPr/>
        </p:nvSpPr>
        <p:spPr>
          <a:xfrm>
            <a:off x="6295320" y="1541880"/>
            <a:ext cx="104004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shmget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shmctl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shmdt</a:t>
            </a:r>
            <a:endParaRPr/>
          </a:p>
        </p:txBody>
      </p:sp>
      <p:sp>
        <p:nvSpPr>
          <p:cNvPr id="867" name="CustomShape 20"/>
          <p:cNvSpPr/>
          <p:nvPr/>
        </p:nvSpPr>
        <p:spPr>
          <a:xfrm>
            <a:off x="6804000" y="4589280"/>
            <a:ext cx="1474200" cy="146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shm_open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shm_unlink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munmap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a881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Таймеры</a:t>
            </a:r>
            <a:endParaRPr/>
          </a:p>
        </p:txBody>
      </p:sp>
      <p:sp>
        <p:nvSpPr>
          <p:cNvPr id="86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Будильник.</a:t>
            </a:r>
            <a:endParaRPr/>
          </a:p>
        </p:txBody>
      </p:sp>
      <p:sp>
        <p:nvSpPr>
          <p:cNvPr id="87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alarm(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secs);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7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0794BC1-46F5-4D4C-9127-A97912FB00C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72" name="CustomShape 5"/>
          <p:cNvSpPr/>
          <p:nvPr/>
        </p:nvSpPr>
        <p:spPr>
          <a:xfrm>
            <a:off x="4937760" y="2409480"/>
            <a:ext cx="1252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Фу - грубо</a:t>
            </a:r>
            <a:endParaRPr/>
          </a:p>
        </p:txBody>
      </p:sp>
    </p:spTree>
  </p:cSld>
  <p:transition>
    <p:fade/>
  </p:transition>
  <p:timing>
    <p:tnLst>
      <p:par>
        <p:cTn id="277" dur="indefinite" restart="never" nodeType="tmRoot">
          <p:childTnLst>
            <p:seq>
              <p:cTn id="2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Таймеры</a:t>
            </a:r>
            <a:endParaRPr/>
          </a:p>
        </p:txBody>
      </p:sp>
      <p:sp>
        <p:nvSpPr>
          <p:cNvPr id="87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Сон.</a:t>
            </a:r>
            <a:endParaRPr/>
          </a:p>
        </p:txBody>
      </p:sp>
      <p:sp>
        <p:nvSpPr>
          <p:cNvPr id="87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sleep(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secs);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usleep(useconds_t usecs);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nanosleep(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timespec *nsecs,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timespec *remain);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tv_sec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tv_nsec</a:t>
            </a:r>
            <a:endParaRPr/>
          </a:p>
        </p:txBody>
      </p:sp>
      <p:sp>
        <p:nvSpPr>
          <p:cNvPr id="87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B002028-59FE-4B19-ABA7-C4678CBC7B6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77" name="CustomShape 5"/>
          <p:cNvSpPr/>
          <p:nvPr/>
        </p:nvSpPr>
        <p:spPr>
          <a:xfrm>
            <a:off x="5303520" y="2651760"/>
            <a:ext cx="812520" cy="5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Спать</a:t>
            </a:r>
            <a:endParaRPr/>
          </a:p>
        </p:txBody>
      </p:sp>
      <p:sp>
        <p:nvSpPr>
          <p:cNvPr id="878" name="CustomShape 6"/>
          <p:cNvSpPr/>
          <p:nvPr/>
        </p:nvSpPr>
        <p:spPr>
          <a:xfrm>
            <a:off x="3474720" y="3566160"/>
            <a:ext cx="20775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Сколько осталось</a:t>
            </a:r>
            <a:endParaRPr/>
          </a:p>
        </p:txBody>
      </p:sp>
    </p:spTree>
  </p:cSld>
  <p:transition>
    <p:fade/>
  </p:transition>
  <p:timing>
    <p:tnLst>
      <p:par>
        <p:cTn id="279" dur="indefinite" restart="never" nodeType="tmRoot">
          <p:childTnLst>
            <p:seq>
              <p:cTn id="2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Таймеры</a:t>
            </a:r>
            <a:endParaRPr/>
          </a:p>
        </p:txBody>
      </p:sp>
      <p:sp>
        <p:nvSpPr>
          <p:cNvPr id="88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Виды таймеров.</a:t>
            </a:r>
            <a:endParaRPr/>
          </a:p>
        </p:txBody>
      </p:sp>
      <p:sp>
        <p:nvSpPr>
          <p:cNvPr id="88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ITIMER_REAL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– реальное время, SIGALRM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ITIMER_VIRTUAL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– виртуальное время, SIGVTALRM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ITIMER_PROF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– время работы в процессе + время работы в ядре от имени процесса, SIGPROF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int getitimer(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int which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lang="en-US" sz="1400">
                <a:solidFill>
                  <a:srgbClr val="15a66f"/>
                </a:solidFill>
                <a:latin typeface="PT Mono"/>
                <a:ea typeface="PT Mono"/>
              </a:rPr>
              <a:t>struct itimerval *va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l);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int settimer(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int which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lang="en-US" sz="1400">
                <a:solidFill>
                  <a:srgbClr val="15a66f"/>
                </a:solidFill>
                <a:latin typeface="PT Mono"/>
                <a:ea typeface="PT Mono"/>
              </a:rPr>
              <a:t>const struct itimerval *val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15a66f"/>
                </a:solidFill>
                <a:latin typeface="PT Mono"/>
                <a:ea typeface="PT Mono"/>
              </a:rPr>
              <a:t>struct itimerval *oval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15a66f"/>
                </a:solidFill>
                <a:latin typeface="PT Mono"/>
                <a:ea typeface="PT Mono"/>
              </a:rPr>
              <a:t>struct itimerval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 struct timeval it_interval, it_value);</a:t>
            </a:r>
            <a:endParaRPr/>
          </a:p>
        </p:txBody>
      </p:sp>
      <p:sp>
        <p:nvSpPr>
          <p:cNvPr id="88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9531EC2-06C0-449E-B836-A612D64B5C9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83" name="CustomShape 5"/>
          <p:cNvSpPr/>
          <p:nvPr/>
        </p:nvSpPr>
        <p:spPr>
          <a:xfrm>
            <a:off x="6675120" y="2409480"/>
            <a:ext cx="26733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Часы</a:t>
            </a:r>
            <a:endParaRPr/>
          </a:p>
          <a:p>
            <a:r>
              <a:rPr lang="en-US">
                <a:latin typeface="Arial"/>
              </a:rPr>
              <a:t>Процесс спит – не идет</a:t>
            </a:r>
            <a:endParaRPr/>
          </a:p>
        </p:txBody>
      </p:sp>
      <p:sp>
        <p:nvSpPr>
          <p:cNvPr id="884" name="CustomShape 6"/>
          <p:cNvSpPr/>
          <p:nvPr/>
        </p:nvSpPr>
        <p:spPr>
          <a:xfrm>
            <a:off x="3291840" y="258840"/>
            <a:ext cx="566028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Практика – веб сокет – мастер – много unix сокетов</a:t>
            </a:r>
            <a:endParaRPr/>
          </a:p>
          <a:p>
            <a:r>
              <a:rPr lang="en-US">
                <a:latin typeface="Arial"/>
              </a:rPr>
              <a:t>с общей памятью</a:t>
            </a:r>
            <a:endParaRPr/>
          </a:p>
        </p:txBody>
      </p:sp>
    </p:spTree>
  </p:cSld>
  <p:transition>
    <p:fade/>
  </p:transition>
  <p:timing>
    <p:tnLst>
      <p:par>
        <p:cTn id="281" dur="indefinite" restart="never" nodeType="tmRoot">
          <p:childTnLst>
            <p:seq>
              <p:cTn id="2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Передача дескрипторов</a:t>
            </a:r>
            <a:endParaRPr/>
          </a:p>
        </p:txBody>
      </p:sp>
      <p:sp>
        <p:nvSpPr>
          <p:cNvPr id="88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AD0FF87-9FF6-4CA7-8147-F14D923DBCA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87" name="CustomShape 3"/>
          <p:cNvSpPr/>
          <p:nvPr/>
        </p:nvSpPr>
        <p:spPr>
          <a:xfrm>
            <a:off x="1188720" y="1737360"/>
            <a:ext cx="74084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Если просто их перекидывать то  работать не будет</a:t>
            </a:r>
            <a:endParaRPr/>
          </a:p>
          <a:p>
            <a:r>
              <a:rPr lang="en-US">
                <a:latin typeface="Arial"/>
              </a:rPr>
              <a:t>Т к передается он и открыватся с минимально возможным номером</a:t>
            </a:r>
            <a:endParaRPr/>
          </a:p>
        </p:txBody>
      </p:sp>
      <p:sp>
        <p:nvSpPr>
          <p:cNvPr id="888" name="CustomShape 4"/>
          <p:cNvSpPr/>
          <p:nvPr/>
        </p:nvSpPr>
        <p:spPr>
          <a:xfrm>
            <a:off x="2926080" y="4389120"/>
            <a:ext cx="21855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Важно на практике</a:t>
            </a:r>
            <a:endParaRPr/>
          </a:p>
        </p:txBody>
      </p:sp>
      <p:sp>
        <p:nvSpPr>
          <p:cNvPr id="889" name="CustomShape 5"/>
          <p:cNvSpPr/>
          <p:nvPr/>
        </p:nvSpPr>
        <p:spPr>
          <a:xfrm>
            <a:off x="1828800" y="2834640"/>
            <a:ext cx="6948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Общая память – нельзя stl обьекты т к указатели могут поехать</a:t>
            </a:r>
            <a:endParaRPr/>
          </a:p>
        </p:txBody>
      </p:sp>
      <p:sp>
        <p:nvSpPr>
          <p:cNvPr id="890" name="CustomShape 6"/>
          <p:cNvSpPr/>
          <p:nvPr/>
        </p:nvSpPr>
        <p:spPr>
          <a:xfrm>
            <a:off x="3931920" y="3474720"/>
            <a:ext cx="1565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POD - можно</a:t>
            </a:r>
            <a:endParaRPr/>
          </a:p>
        </p:txBody>
      </p:sp>
      <p:sp>
        <p:nvSpPr>
          <p:cNvPr id="891" name="CustomShape 7"/>
          <p:cNvSpPr/>
          <p:nvPr/>
        </p:nvSpPr>
        <p:spPr>
          <a:xfrm>
            <a:off x="2468880" y="5394960"/>
            <a:ext cx="39945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Также нужны n семафоров или n/30</a:t>
            </a:r>
            <a:endParaRPr/>
          </a:p>
        </p:txBody>
      </p:sp>
      <p:sp>
        <p:nvSpPr>
          <p:cNvPr id="892" name="CustomShape 8"/>
          <p:cNvSpPr/>
          <p:nvPr/>
        </p:nvSpPr>
        <p:spPr>
          <a:xfrm>
            <a:off x="1828800" y="6035040"/>
            <a:ext cx="3988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Master – 4 worker – TTL - семафоры</a:t>
            </a:r>
            <a:endParaRPr/>
          </a:p>
        </p:txBody>
      </p:sp>
      <p:sp>
        <p:nvSpPr>
          <p:cNvPr id="893" name="CustomShape 9"/>
          <p:cNvSpPr/>
          <p:nvPr/>
        </p:nvSpPr>
        <p:spPr>
          <a:xfrm>
            <a:off x="4114800" y="4846320"/>
            <a:ext cx="14450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Фотка - ipod</a:t>
            </a:r>
            <a:endParaRPr/>
          </a:p>
        </p:txBody>
      </p:sp>
      <p:sp>
        <p:nvSpPr>
          <p:cNvPr id="894" name="CustomShape 10"/>
          <p:cNvSpPr/>
          <p:nvPr/>
        </p:nvSpPr>
        <p:spPr>
          <a:xfrm>
            <a:off x="6766560" y="3931920"/>
            <a:ext cx="198612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На POSIX проще</a:t>
            </a:r>
            <a:endParaRPr/>
          </a:p>
          <a:p>
            <a:r>
              <a:rPr lang="en-US">
                <a:latin typeface="Arial"/>
              </a:rPr>
              <a:t>SysV - круче</a:t>
            </a:r>
            <a:endParaRPr/>
          </a:p>
        </p:txBody>
      </p:sp>
    </p:spTree>
  </p:cSld>
  <p:transition>
    <p:fade/>
  </p:transition>
  <p:timing>
    <p:tnLst>
      <p:par>
        <p:cTn id="283" dur="indefinite" restart="never" nodeType="tmRoot">
          <p:childTnLst>
            <p:seq>
              <p:cTn id="2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2432C2C-F567-45D6-A9FD-56C41A88756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06" name="Line 3"/>
          <p:cNvSpPr/>
          <p:nvPr/>
        </p:nvSpPr>
        <p:spPr>
          <a:xfrm>
            <a:off x="2776320" y="1788120"/>
            <a:ext cx="0" cy="4637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307" name="CustomShape 4"/>
          <p:cNvSpPr/>
          <p:nvPr/>
        </p:nvSpPr>
        <p:spPr>
          <a:xfrm>
            <a:off x="614160" y="2997000"/>
            <a:ext cx="1858320" cy="18583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SysV Object</a:t>
            </a:r>
            <a:endParaRPr/>
          </a:p>
        </p:txBody>
      </p:sp>
      <p:sp>
        <p:nvSpPr>
          <p:cNvPr id="308" name="Line 5"/>
          <p:cNvSpPr/>
          <p:nvPr/>
        </p:nvSpPr>
        <p:spPr>
          <a:xfrm>
            <a:off x="2776320" y="3997080"/>
            <a:ext cx="561456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309" name="CustomShape 6"/>
          <p:cNvSpPr/>
          <p:nvPr/>
        </p:nvSpPr>
        <p:spPr>
          <a:xfrm>
            <a:off x="3415320" y="2141640"/>
            <a:ext cx="134496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 = const</a:t>
            </a:r>
            <a:endParaRPr/>
          </a:p>
        </p:txBody>
      </p:sp>
      <p:sp>
        <p:nvSpPr>
          <p:cNvPr id="310" name="CustomShape 7"/>
          <p:cNvSpPr/>
          <p:nvPr/>
        </p:nvSpPr>
        <p:spPr>
          <a:xfrm flipH="1">
            <a:off x="2199240" y="2326320"/>
            <a:ext cx="1296360" cy="941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11" name="CustomShape 8"/>
          <p:cNvSpPr/>
          <p:nvPr/>
        </p:nvSpPr>
        <p:spPr>
          <a:xfrm>
            <a:off x="3475440" y="5079600"/>
            <a:ext cx="134496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 = const</a:t>
            </a:r>
            <a:endParaRPr/>
          </a:p>
        </p:txBody>
      </p:sp>
      <p:sp>
        <p:nvSpPr>
          <p:cNvPr id="312" name="CustomShape 9"/>
          <p:cNvSpPr/>
          <p:nvPr/>
        </p:nvSpPr>
        <p:spPr>
          <a:xfrm flipH="1" flipV="1">
            <a:off x="2199600" y="4581720"/>
            <a:ext cx="1356480" cy="679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Передача дескрипторов</a:t>
            </a:r>
            <a:endParaRPr/>
          </a:p>
        </p:txBody>
      </p:sp>
      <p:sp>
        <p:nvSpPr>
          <p:cNvPr id="89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sendmsg/recvmsg.</a:t>
            </a:r>
            <a:endParaRPr/>
          </a:p>
        </p:txBody>
      </p:sp>
      <p:sp>
        <p:nvSpPr>
          <p:cNvPr id="89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ssize_t sendmsg(int sockfd,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const struct msghdr *msg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int flags);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ssize_t recvmsg(int sockfd, </a:t>
            </a: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struct msghdr *msg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int flags);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struct iovec 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void *iov_base;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size_t iov_len;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};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ff0000"/>
                </a:solidFill>
                <a:latin typeface="PT Mono"/>
                <a:ea typeface="PT Mono"/>
              </a:rPr>
              <a:t>struct msghdr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8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8000"/>
                </a:solidFill>
                <a:latin typeface="PT Mono"/>
                <a:ea typeface="PT Mono"/>
              </a:rPr>
              <a:t>void *msg_name;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8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8000"/>
                </a:solidFill>
                <a:latin typeface="PT Mono"/>
                <a:ea typeface="PT Mono"/>
              </a:rPr>
              <a:t>socklen_t msg_namelen;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8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struct iovec *msg_iov;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ff"/>
                </a:solidFill>
                <a:latin typeface="PT Mono"/>
                <a:ea typeface="PT Mono"/>
              </a:rPr>
              <a:t>size_t msg_iovlen;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60066"/>
                </a:solidFill>
                <a:latin typeface="PT Mono"/>
                <a:ea typeface="PT Mono"/>
              </a:rPr>
              <a:t>void *msg_control;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660066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660066"/>
                </a:solidFill>
                <a:latin typeface="PT Mono"/>
                <a:ea typeface="PT Mono"/>
              </a:rPr>
              <a:t>size_t msg_controllen;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int msg_flags;</a:t>
            </a:r>
            <a:endParaRPr/>
          </a:p>
          <a:p>
            <a:pPr>
              <a:lnSpc>
                <a:spcPct val="80000"/>
              </a:lnSpc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9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D6AB3B7-496D-40DF-986F-CF55F61C092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99" name="CustomShape 5"/>
          <p:cNvSpPr/>
          <p:nvPr/>
        </p:nvSpPr>
        <p:spPr>
          <a:xfrm>
            <a:off x="4846320" y="4572000"/>
            <a:ext cx="2010240" cy="111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Куда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Что</a:t>
            </a:r>
            <a:endParaRPr/>
          </a:p>
          <a:p>
            <a:r>
              <a:rPr lang="en-US">
                <a:latin typeface="Arial"/>
              </a:rPr>
              <a:t>Служебная инфо</a:t>
            </a:r>
            <a:endParaRPr/>
          </a:p>
        </p:txBody>
      </p:sp>
    </p:spTree>
  </p:cSld>
  <p:transition>
    <p:fade/>
  </p:transition>
  <p:timing>
    <p:tnLst>
      <p:par>
        <p:cTn id="285" dur="indefinite" restart="never" nodeType="tmRoot">
          <p:childTnLst>
            <p:seq>
              <p:cTn id="2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Передача дескрипторов</a:t>
            </a:r>
            <a:endParaRPr/>
          </a:p>
        </p:txBody>
      </p:sp>
      <p:sp>
        <p:nvSpPr>
          <p:cNvPr id="901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cmsghdr.</a:t>
            </a:r>
            <a:endParaRPr/>
          </a:p>
        </p:txBody>
      </p:sp>
      <p:sp>
        <p:nvSpPr>
          <p:cNvPr id="902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cmsghdr {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socklen_t cmsg_len; /* счетчик байтов данных с заголовком */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cmsg_level; /* создаваемый протокол передачи */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cmsg_type; /* тип, зависящий от протокола */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/* с последующей переменной без знакаc msg_data[]; */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};</a:t>
            </a:r>
            <a:endParaRPr/>
          </a:p>
        </p:txBody>
      </p:sp>
      <p:sp>
        <p:nvSpPr>
          <p:cNvPr id="903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54EAAA6-D8A3-4640-B7BD-CC44414E5F7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Передача дескрипторов</a:t>
            </a:r>
            <a:endParaRPr/>
          </a:p>
        </p:txBody>
      </p:sp>
      <p:sp>
        <p:nvSpPr>
          <p:cNvPr id="90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Макросы.</a:t>
            </a:r>
            <a:endParaRPr/>
          </a:p>
        </p:txBody>
      </p:sp>
      <p:sp>
        <p:nvSpPr>
          <p:cNvPr id="90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 cmsghdr *CMSG_FIRSTHDR(struct msghdr *</a:t>
            </a:r>
            <a:r>
              <a:rPr i="1" lang="en-US" sz="1400">
                <a:solidFill>
                  <a:srgbClr val="000000"/>
                </a:solidFill>
                <a:latin typeface="PT Mono"/>
                <a:ea typeface="PT Mono"/>
              </a:rPr>
              <a:t>msgh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 cmsghdr *CMSG_NXTHDR(struct msghdr *</a:t>
            </a:r>
            <a:r>
              <a:rPr i="1" lang="en-US" sz="1400">
                <a:solidFill>
                  <a:srgbClr val="000000"/>
                </a:solidFill>
                <a:latin typeface="PT Mono"/>
                <a:ea typeface="PT Mono"/>
              </a:rPr>
              <a:t>msgh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, struct cmsghdr *</a:t>
            </a:r>
            <a:r>
              <a:rPr i="1" lang="en-US" sz="1400">
                <a:solidFill>
                  <a:srgbClr val="000000"/>
                </a:solidFill>
                <a:latin typeface="PT Mono"/>
                <a:ea typeface="PT Mono"/>
              </a:rPr>
              <a:t>cmsg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size_t CMSG_ALIGN(size_t </a:t>
            </a:r>
            <a:r>
              <a:rPr i="1" lang="en-US" sz="1400">
                <a:solidFill>
                  <a:srgbClr val="000000"/>
                </a:solidFill>
                <a:latin typeface="PT Mono"/>
                <a:ea typeface="PT Mono"/>
              </a:rPr>
              <a:t>length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size_t CMSG_SPACE(size_t </a:t>
            </a:r>
            <a:r>
              <a:rPr i="1" lang="en-US" sz="1400">
                <a:solidFill>
                  <a:srgbClr val="000000"/>
                </a:solidFill>
                <a:latin typeface="PT Mono"/>
                <a:ea typeface="PT Mono"/>
              </a:rPr>
              <a:t>length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size_t CMSG_LEN(size_t </a:t>
            </a:r>
            <a:r>
              <a:rPr i="1" lang="en-US" sz="1400">
                <a:solidFill>
                  <a:srgbClr val="000000"/>
                </a:solidFill>
                <a:latin typeface="PT Mono"/>
                <a:ea typeface="PT Mono"/>
              </a:rPr>
              <a:t>length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 char *CMSG_DATA(struct cmsghdr *</a:t>
            </a:r>
            <a:r>
              <a:rPr i="1" lang="en-US" sz="1400">
                <a:solidFill>
                  <a:srgbClr val="000000"/>
                </a:solidFill>
                <a:latin typeface="PT Mono"/>
                <a:ea typeface="PT Mono"/>
              </a:rPr>
              <a:t>cmsg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endParaRPr/>
          </a:p>
        </p:txBody>
      </p:sp>
      <p:sp>
        <p:nvSpPr>
          <p:cNvPr id="90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4DEB007-65E4-401B-A1FF-BB74F601B08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08" name="CustomShape 5"/>
          <p:cNvSpPr/>
          <p:nvPr/>
        </p:nvSpPr>
        <p:spPr>
          <a:xfrm>
            <a:off x="3108960" y="1828800"/>
            <a:ext cx="36806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Набор макросов для заполнения</a:t>
            </a:r>
            <a:endParaRPr/>
          </a:p>
        </p:txBody>
      </p:sp>
    </p:spTree>
  </p:cSld>
  <p:transition>
    <p:fade/>
  </p:transition>
  <p:timing>
    <p:tnLst>
      <p:par>
        <p:cTn id="287" dur="indefinite" restart="never" nodeType="tmRoot">
          <p:childTnLst>
            <p:seq>
              <p:cTn id="2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Передача дескрипторов</a:t>
            </a:r>
            <a:endParaRPr/>
          </a:p>
        </p:txBody>
      </p:sp>
      <p:sp>
        <p:nvSpPr>
          <p:cNvPr id="91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Пример.</a:t>
            </a:r>
            <a:endParaRPr/>
          </a:p>
        </p:txBody>
      </p:sp>
      <p:sp>
        <p:nvSpPr>
          <p:cNvPr id="91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StarSymbol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http://keithp.com/blogs/fd-passing/</a:t>
            </a:r>
            <a:endParaRPr/>
          </a:p>
        </p:txBody>
      </p:sp>
      <p:sp>
        <p:nvSpPr>
          <p:cNvPr id="91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665F156-36E0-4744-8DAC-9990CEC4304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13" name="CustomShape 5"/>
          <p:cNvSpPr/>
          <p:nvPr/>
        </p:nvSpPr>
        <p:spPr>
          <a:xfrm>
            <a:off x="640080" y="3108960"/>
            <a:ext cx="7497720" cy="109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rm_queue – библиотека очередей (Pub/sub)</a:t>
            </a:r>
            <a:endParaRPr/>
          </a:p>
          <a:p>
            <a:r>
              <a:rPr lang="en-US">
                <a:latin typeface="Arial"/>
              </a:rPr>
              <a:t>Подписчики и отправка очень легко сделать ( не через сокеты, т к через них геморройно)</a:t>
            </a:r>
            <a:endParaRPr/>
          </a:p>
          <a:p>
            <a:r>
              <a:rPr lang="en-US">
                <a:latin typeface="Arial"/>
              </a:rPr>
              <a:t>Context – набор данных про все</a:t>
            </a:r>
            <a:endParaRPr/>
          </a:p>
          <a:p>
            <a:r>
              <a:rPr lang="en-US">
                <a:latin typeface="Arial"/>
              </a:rPr>
              <a:t>Подписка на разные каналы по префиксам</a:t>
            </a:r>
            <a:endParaRPr/>
          </a:p>
        </p:txBody>
      </p:sp>
      <p:sp>
        <p:nvSpPr>
          <p:cNvPr id="914" name="CustomShape 6"/>
          <p:cNvSpPr/>
          <p:nvPr/>
        </p:nvSpPr>
        <p:spPr>
          <a:xfrm>
            <a:off x="4993560" y="1371600"/>
            <a:ext cx="3327120" cy="13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Протокол AMPQ</a:t>
            </a:r>
            <a:endParaRPr/>
          </a:p>
          <a:p>
            <a:r>
              <a:rPr lang="en-US">
                <a:latin typeface="Arial"/>
              </a:rPr>
              <a:t>RabbitMQ – сервер</a:t>
            </a:r>
            <a:endParaRPr/>
          </a:p>
          <a:p>
            <a:r>
              <a:rPr lang="en-US">
                <a:latin typeface="Arial"/>
              </a:rPr>
              <a:t>ActiveMQ – сервер</a:t>
            </a:r>
            <a:endParaRPr/>
          </a:p>
          <a:p>
            <a:r>
              <a:rPr lang="en-US">
                <a:latin typeface="Arial"/>
              </a:rPr>
              <a:t>ZeroMQ – библиотека на C++</a:t>
            </a:r>
            <a:endParaRPr/>
          </a:p>
          <a:p>
            <a:r>
              <a:rPr lang="en-US">
                <a:latin typeface="Arial"/>
              </a:rPr>
              <a:t>Создает типо мнимый сервер</a:t>
            </a:r>
            <a:endParaRPr/>
          </a:p>
        </p:txBody>
      </p:sp>
      <p:sp>
        <p:nvSpPr>
          <p:cNvPr id="915" name="CustomShape 7"/>
          <p:cNvSpPr/>
          <p:nvPr/>
        </p:nvSpPr>
        <p:spPr>
          <a:xfrm>
            <a:off x="1737360" y="5760720"/>
            <a:ext cx="50007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Github.com/imatix/zguide/tree/master/examples</a:t>
            </a:r>
            <a:endParaRPr/>
          </a:p>
        </p:txBody>
      </p:sp>
      <p:sp>
        <p:nvSpPr>
          <p:cNvPr id="916" name="CustomShape 8"/>
          <p:cNvSpPr/>
          <p:nvPr/>
        </p:nvSpPr>
        <p:spPr>
          <a:xfrm>
            <a:off x="7406640" y="4480560"/>
            <a:ext cx="180360" cy="345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289" dur="indefinite" restart="never" nodeType="tmRoot">
          <p:childTnLst>
            <p:seq>
              <p:cTn id="2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CustomShape 1"/>
          <p:cNvSpPr/>
          <p:nvPr/>
        </p:nvSpPr>
        <p:spPr>
          <a:xfrm>
            <a:off x="611640" y="1582560"/>
            <a:ext cx="7526520" cy="32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HelveticaNeueCyr"/>
              </a:rPr>
              <a:t>Реализовать в web-сервере возможность параллельного исполнения запросов (с помощью воркеров - дочерних процессов или потоков)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HelveticaNeueCyr"/>
              </a:rPr>
              <a:t>Добавить в параметры сервера опцию –w – число воркеров.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HelveticaNeueCyr"/>
              </a:rPr>
              <a:t>Воркеры должны нагружаться равномерно (можно проверить с помощью нагрузочного теста).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HelveticaNeueCyr"/>
              </a:rPr>
              <a:t>Парсинг параметров не должен быть ручным (можно использовать getopt)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HelveticaNeueCyr"/>
              </a:rPr>
              <a:t>Логи необходимо писать в syslog.</a:t>
            </a:r>
            <a:endParaRPr/>
          </a:p>
        </p:txBody>
      </p:sp>
      <p:sp>
        <p:nvSpPr>
          <p:cNvPr id="918" name="CustomShape 2"/>
          <p:cNvSpPr/>
          <p:nvPr/>
        </p:nvSpPr>
        <p:spPr>
          <a:xfrm>
            <a:off x="4131000" y="427680"/>
            <a:ext cx="140508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4ba6c1"/>
                </a:solidFill>
                <a:latin typeface="PF Isotext Pro"/>
              </a:rPr>
              <a:t>2</a:t>
            </a:r>
            <a:endParaRPr/>
          </a:p>
        </p:txBody>
      </p:sp>
      <p:sp>
        <p:nvSpPr>
          <p:cNvPr id="919" name="CustomShape 3"/>
          <p:cNvSpPr/>
          <p:nvPr/>
        </p:nvSpPr>
        <p:spPr>
          <a:xfrm>
            <a:off x="611640" y="5448960"/>
            <a:ext cx="3396600" cy="51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i="1" lang="en-US" sz="2200">
                <a:solidFill>
                  <a:srgbClr val="000000"/>
                </a:solidFill>
                <a:latin typeface="HelveticaCyr"/>
              </a:rPr>
              <a:t>Последнее занятие</a:t>
            </a:r>
            <a:endParaRPr/>
          </a:p>
        </p:txBody>
      </p:sp>
      <p:sp>
        <p:nvSpPr>
          <p:cNvPr id="92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74E73FA-FBED-4C06-8B6E-2A75387A253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21" name="CustomShape 5"/>
          <p:cNvSpPr/>
          <p:nvPr/>
        </p:nvSpPr>
        <p:spPr>
          <a:xfrm>
            <a:off x="6766560" y="3311280"/>
            <a:ext cx="2144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Apache bachemark</a:t>
            </a:r>
            <a:endParaRPr/>
          </a:p>
        </p:txBody>
      </p:sp>
    </p:spTree>
  </p:cSld>
  <p:transition>
    <p:fade/>
  </p:transition>
  <p:timing>
    <p:tnLst>
      <p:par>
        <p:cTn id="291" dur="indefinite" restart="never" nodeType="tmRoot">
          <p:childTnLst>
            <p:seq>
              <p:cTn id="2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 (</a:t>
            </a:r>
            <a:r>
              <a:rPr b="1" lang="en-US" sz="2810">
                <a:solidFill>
                  <a:srgbClr val="f58020"/>
                </a:solidFill>
                <a:latin typeface="HelveticaNeueCyr"/>
              </a:rPr>
              <a:t>ftok</a:t>
            </a:r>
            <a:r>
              <a:rPr b="1" lang="en-US" sz="2810">
                <a:solidFill>
                  <a:srgbClr val="4ba6c1"/>
                </a:solidFill>
                <a:latin typeface="HelveticaNeueCyr"/>
              </a:rPr>
              <a:t>)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B401B29-574A-41CF-BB32-71FCC0D8107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15" name="Line 3"/>
          <p:cNvSpPr/>
          <p:nvPr/>
        </p:nvSpPr>
        <p:spPr>
          <a:xfrm>
            <a:off x="2776320" y="1788120"/>
            <a:ext cx="0" cy="4637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316" name="CustomShape 4"/>
          <p:cNvSpPr/>
          <p:nvPr/>
        </p:nvSpPr>
        <p:spPr>
          <a:xfrm>
            <a:off x="614160" y="2997000"/>
            <a:ext cx="1858320" cy="18583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SysV Object</a:t>
            </a:r>
            <a:endParaRPr/>
          </a:p>
        </p:txBody>
      </p:sp>
      <p:sp>
        <p:nvSpPr>
          <p:cNvPr id="317" name="Line 5"/>
          <p:cNvSpPr/>
          <p:nvPr/>
        </p:nvSpPr>
        <p:spPr>
          <a:xfrm>
            <a:off x="2776320" y="3997080"/>
            <a:ext cx="561456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318" name="CustomShape 6"/>
          <p:cNvSpPr/>
          <p:nvPr/>
        </p:nvSpPr>
        <p:spPr>
          <a:xfrm>
            <a:off x="3141000" y="2141640"/>
            <a:ext cx="54475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 = </a:t>
            </a:r>
            <a:r>
              <a:rPr lang="en-US">
                <a:solidFill>
                  <a:srgbClr val="f58020"/>
                </a:solidFill>
                <a:latin typeface="HelveticaCyr"/>
              </a:rPr>
              <a:t>ftok</a:t>
            </a:r>
            <a:r>
              <a:rPr lang="en-US">
                <a:solidFill>
                  <a:srgbClr val="000000"/>
                </a:solidFill>
                <a:latin typeface="HelveticaCyr"/>
              </a:rPr>
              <a:t>(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const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char</a:t>
            </a:r>
            <a:r>
              <a:rPr lang="en-US">
                <a:solidFill>
                  <a:srgbClr val="000000"/>
                </a:solidFill>
                <a:latin typeface="HelveticaCyr"/>
              </a:rPr>
              <a:t> *pathname,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int</a:t>
            </a:r>
            <a:r>
              <a:rPr lang="en-US">
                <a:solidFill>
                  <a:srgbClr val="000000"/>
                </a:solidFill>
                <a:latin typeface="HelveticaCyr"/>
              </a:rPr>
              <a:t> proj_id);</a:t>
            </a:r>
            <a:endParaRPr/>
          </a:p>
        </p:txBody>
      </p:sp>
      <p:sp>
        <p:nvSpPr>
          <p:cNvPr id="319" name="CustomShape 7"/>
          <p:cNvSpPr/>
          <p:nvPr/>
        </p:nvSpPr>
        <p:spPr>
          <a:xfrm flipH="1">
            <a:off x="2199240" y="2326320"/>
            <a:ext cx="1296360" cy="941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20" name="CustomShape 8"/>
          <p:cNvSpPr/>
          <p:nvPr/>
        </p:nvSpPr>
        <p:spPr>
          <a:xfrm>
            <a:off x="3201120" y="5079600"/>
            <a:ext cx="54475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 = </a:t>
            </a:r>
            <a:r>
              <a:rPr lang="en-US">
                <a:solidFill>
                  <a:srgbClr val="f58020"/>
                </a:solidFill>
                <a:latin typeface="HelveticaCyr"/>
              </a:rPr>
              <a:t>ftok</a:t>
            </a:r>
            <a:r>
              <a:rPr lang="en-US">
                <a:solidFill>
                  <a:srgbClr val="000000"/>
                </a:solidFill>
                <a:latin typeface="HelveticaCyr"/>
              </a:rPr>
              <a:t>(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const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char</a:t>
            </a:r>
            <a:r>
              <a:rPr lang="en-US">
                <a:solidFill>
                  <a:srgbClr val="000000"/>
                </a:solidFill>
                <a:latin typeface="HelveticaCyr"/>
              </a:rPr>
              <a:t> *pathname,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int</a:t>
            </a:r>
            <a:r>
              <a:rPr lang="en-US">
                <a:solidFill>
                  <a:srgbClr val="000000"/>
                </a:solidFill>
                <a:latin typeface="HelveticaCyr"/>
              </a:rPr>
              <a:t> proj_id);</a:t>
            </a:r>
            <a:endParaRPr/>
          </a:p>
        </p:txBody>
      </p:sp>
      <p:sp>
        <p:nvSpPr>
          <p:cNvPr id="321" name="CustomShape 9"/>
          <p:cNvSpPr/>
          <p:nvPr/>
        </p:nvSpPr>
        <p:spPr>
          <a:xfrm flipH="1" flipV="1">
            <a:off x="2199600" y="4581720"/>
            <a:ext cx="1356480" cy="679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22" name="CustomShape 10"/>
          <p:cNvSpPr/>
          <p:nvPr/>
        </p:nvSpPr>
        <p:spPr>
          <a:xfrm>
            <a:off x="3383280" y="365760"/>
            <a:ext cx="41806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Связываем неродственные процессы</a:t>
            </a:r>
            <a:endParaRPr/>
          </a:p>
        </p:txBody>
      </p:sp>
      <p:sp>
        <p:nvSpPr>
          <p:cNvPr id="323" name="CustomShape 11"/>
          <p:cNvSpPr/>
          <p:nvPr/>
        </p:nvSpPr>
        <p:spPr>
          <a:xfrm>
            <a:off x="4572000" y="1737360"/>
            <a:ext cx="4185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Файл должен иметь доступ на чтение</a:t>
            </a:r>
            <a:endParaRPr/>
          </a:p>
        </p:txBody>
      </p:sp>
      <p:sp>
        <p:nvSpPr>
          <p:cNvPr id="324" name="CustomShape 12"/>
          <p:cNvSpPr/>
          <p:nvPr/>
        </p:nvSpPr>
        <p:spPr>
          <a:xfrm>
            <a:off x="7315200" y="2560320"/>
            <a:ext cx="1824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идентификатор</a:t>
            </a:r>
            <a:endParaRPr/>
          </a:p>
        </p:txBody>
      </p:sp>
    </p:spTree>
  </p:cSld>
  <p:transition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SysV (</a:t>
            </a:r>
            <a:r>
              <a:rPr b="1" lang="en-US" sz="2810">
                <a:solidFill>
                  <a:srgbClr val="f58020"/>
                </a:solidFill>
                <a:latin typeface="HelveticaNeueCyr"/>
              </a:rPr>
              <a:t>ftok</a:t>
            </a:r>
            <a:r>
              <a:rPr b="1" lang="en-US" sz="2810">
                <a:solidFill>
                  <a:srgbClr val="4ba6c1"/>
                </a:solidFill>
                <a:latin typeface="HelveticaNeueCyr"/>
              </a:rPr>
              <a:t>)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791D586-1646-4B1A-8FCA-1581706F2D1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27" name="Line 3"/>
          <p:cNvSpPr/>
          <p:nvPr/>
        </p:nvSpPr>
        <p:spPr>
          <a:xfrm>
            <a:off x="2776320" y="1788120"/>
            <a:ext cx="0" cy="4637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328" name="CustomShape 4"/>
          <p:cNvSpPr/>
          <p:nvPr/>
        </p:nvSpPr>
        <p:spPr>
          <a:xfrm>
            <a:off x="614160" y="2997000"/>
            <a:ext cx="1858320" cy="18583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SysV Object</a:t>
            </a:r>
            <a:endParaRPr/>
          </a:p>
        </p:txBody>
      </p:sp>
      <p:sp>
        <p:nvSpPr>
          <p:cNvPr id="329" name="Line 5"/>
          <p:cNvSpPr/>
          <p:nvPr/>
        </p:nvSpPr>
        <p:spPr>
          <a:xfrm>
            <a:off x="2776320" y="3027600"/>
            <a:ext cx="561456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miter/>
          </a:ln>
        </p:spPr>
      </p:sp>
      <p:sp>
        <p:nvSpPr>
          <p:cNvPr id="330" name="CustomShape 6"/>
          <p:cNvSpPr/>
          <p:nvPr/>
        </p:nvSpPr>
        <p:spPr>
          <a:xfrm>
            <a:off x="3141000" y="2141640"/>
            <a:ext cx="5447520" cy="36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id = </a:t>
            </a:r>
            <a:r>
              <a:rPr lang="en-US">
                <a:solidFill>
                  <a:srgbClr val="f58020"/>
                </a:solidFill>
                <a:latin typeface="HelveticaCyr"/>
              </a:rPr>
              <a:t>ftok</a:t>
            </a:r>
            <a:r>
              <a:rPr lang="en-US">
                <a:solidFill>
                  <a:srgbClr val="000000"/>
                </a:solidFill>
                <a:latin typeface="HelveticaCyr"/>
              </a:rPr>
              <a:t>(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const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char</a:t>
            </a:r>
            <a:r>
              <a:rPr lang="en-US">
                <a:solidFill>
                  <a:srgbClr val="000000"/>
                </a:solidFill>
                <a:latin typeface="HelveticaCyr"/>
              </a:rPr>
              <a:t> *pathname,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int</a:t>
            </a:r>
            <a:r>
              <a:rPr lang="en-US">
                <a:solidFill>
                  <a:srgbClr val="000000"/>
                </a:solidFill>
                <a:latin typeface="HelveticaCyr"/>
              </a:rPr>
              <a:t> proj_id);</a:t>
            </a:r>
            <a:endParaRPr/>
          </a:p>
        </p:txBody>
      </p:sp>
      <p:sp>
        <p:nvSpPr>
          <p:cNvPr id="331" name="CustomShape 7"/>
          <p:cNvSpPr/>
          <p:nvPr/>
        </p:nvSpPr>
        <p:spPr>
          <a:xfrm flipH="1">
            <a:off x="2199240" y="2326320"/>
            <a:ext cx="1296360" cy="9417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32" name="CustomShape 8"/>
          <p:cNvSpPr/>
          <p:nvPr/>
        </p:nvSpPr>
        <p:spPr>
          <a:xfrm>
            <a:off x="3287160" y="3611160"/>
            <a:ext cx="1692360" cy="78336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1</a:t>
            </a:r>
            <a:endParaRPr/>
          </a:p>
        </p:txBody>
      </p:sp>
      <p:sp>
        <p:nvSpPr>
          <p:cNvPr id="333" name="CustomShape 9"/>
          <p:cNvSpPr/>
          <p:nvPr/>
        </p:nvSpPr>
        <p:spPr>
          <a:xfrm>
            <a:off x="3287160" y="4464000"/>
            <a:ext cx="1692360" cy="78336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2</a:t>
            </a:r>
            <a:endParaRPr/>
          </a:p>
        </p:txBody>
      </p:sp>
      <p:sp>
        <p:nvSpPr>
          <p:cNvPr id="334" name="CustomShape 10"/>
          <p:cNvSpPr/>
          <p:nvPr/>
        </p:nvSpPr>
        <p:spPr>
          <a:xfrm>
            <a:off x="3287160" y="5335560"/>
            <a:ext cx="1692360" cy="78336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3</a:t>
            </a:r>
            <a:endParaRPr/>
          </a:p>
        </p:txBody>
      </p:sp>
      <p:sp>
        <p:nvSpPr>
          <p:cNvPr id="335" name="CustomShape 11"/>
          <p:cNvSpPr/>
          <p:nvPr/>
        </p:nvSpPr>
        <p:spPr>
          <a:xfrm>
            <a:off x="5323320" y="393588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1</a:t>
            </a:r>
            <a:endParaRPr/>
          </a:p>
        </p:txBody>
      </p:sp>
      <p:sp>
        <p:nvSpPr>
          <p:cNvPr id="336" name="CustomShape 12"/>
          <p:cNvSpPr/>
          <p:nvPr/>
        </p:nvSpPr>
        <p:spPr>
          <a:xfrm>
            <a:off x="5935680" y="393588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2</a:t>
            </a:r>
            <a:endParaRPr/>
          </a:p>
        </p:txBody>
      </p:sp>
      <p:sp>
        <p:nvSpPr>
          <p:cNvPr id="337" name="CustomShape 13"/>
          <p:cNvSpPr/>
          <p:nvPr/>
        </p:nvSpPr>
        <p:spPr>
          <a:xfrm>
            <a:off x="6584040" y="393588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3</a:t>
            </a:r>
            <a:endParaRPr/>
          </a:p>
        </p:txBody>
      </p:sp>
      <p:sp>
        <p:nvSpPr>
          <p:cNvPr id="338" name="CustomShape 14"/>
          <p:cNvSpPr/>
          <p:nvPr/>
        </p:nvSpPr>
        <p:spPr>
          <a:xfrm>
            <a:off x="7243920" y="393588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4</a:t>
            </a:r>
            <a:endParaRPr/>
          </a:p>
        </p:txBody>
      </p:sp>
      <p:sp>
        <p:nvSpPr>
          <p:cNvPr id="339" name="CustomShape 15"/>
          <p:cNvSpPr/>
          <p:nvPr/>
        </p:nvSpPr>
        <p:spPr>
          <a:xfrm>
            <a:off x="7931160" y="393588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5</a:t>
            </a:r>
            <a:endParaRPr/>
          </a:p>
        </p:txBody>
      </p:sp>
      <p:sp>
        <p:nvSpPr>
          <p:cNvPr id="340" name="CustomShape 16"/>
          <p:cNvSpPr/>
          <p:nvPr/>
        </p:nvSpPr>
        <p:spPr>
          <a:xfrm>
            <a:off x="5301360" y="46263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2</a:t>
            </a:r>
            <a:endParaRPr/>
          </a:p>
        </p:txBody>
      </p:sp>
      <p:sp>
        <p:nvSpPr>
          <p:cNvPr id="341" name="CustomShape 17"/>
          <p:cNvSpPr/>
          <p:nvPr/>
        </p:nvSpPr>
        <p:spPr>
          <a:xfrm>
            <a:off x="5913360" y="46263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3</a:t>
            </a:r>
            <a:endParaRPr/>
          </a:p>
        </p:txBody>
      </p:sp>
      <p:sp>
        <p:nvSpPr>
          <p:cNvPr id="342" name="CustomShape 18"/>
          <p:cNvSpPr/>
          <p:nvPr/>
        </p:nvSpPr>
        <p:spPr>
          <a:xfrm>
            <a:off x="6561720" y="46263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4</a:t>
            </a:r>
            <a:endParaRPr/>
          </a:p>
        </p:txBody>
      </p:sp>
      <p:sp>
        <p:nvSpPr>
          <p:cNvPr id="343" name="CustomShape 19"/>
          <p:cNvSpPr/>
          <p:nvPr/>
        </p:nvSpPr>
        <p:spPr>
          <a:xfrm>
            <a:off x="7221600" y="46263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5</a:t>
            </a:r>
            <a:endParaRPr/>
          </a:p>
        </p:txBody>
      </p:sp>
      <p:sp>
        <p:nvSpPr>
          <p:cNvPr id="344" name="CustomShape 20"/>
          <p:cNvSpPr/>
          <p:nvPr/>
        </p:nvSpPr>
        <p:spPr>
          <a:xfrm>
            <a:off x="7908840" y="46263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6</a:t>
            </a:r>
            <a:endParaRPr/>
          </a:p>
        </p:txBody>
      </p:sp>
      <p:sp>
        <p:nvSpPr>
          <p:cNvPr id="345" name="CustomShape 21"/>
          <p:cNvSpPr/>
          <p:nvPr/>
        </p:nvSpPr>
        <p:spPr>
          <a:xfrm>
            <a:off x="5301360" y="53355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5</a:t>
            </a:r>
            <a:endParaRPr/>
          </a:p>
        </p:txBody>
      </p:sp>
      <p:sp>
        <p:nvSpPr>
          <p:cNvPr id="346" name="CustomShape 22"/>
          <p:cNvSpPr/>
          <p:nvPr/>
        </p:nvSpPr>
        <p:spPr>
          <a:xfrm>
            <a:off x="5913360" y="53355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4</a:t>
            </a:r>
            <a:endParaRPr/>
          </a:p>
        </p:txBody>
      </p:sp>
      <p:sp>
        <p:nvSpPr>
          <p:cNvPr id="347" name="CustomShape 23"/>
          <p:cNvSpPr/>
          <p:nvPr/>
        </p:nvSpPr>
        <p:spPr>
          <a:xfrm>
            <a:off x="6561720" y="53355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3</a:t>
            </a:r>
            <a:endParaRPr/>
          </a:p>
        </p:txBody>
      </p:sp>
      <p:sp>
        <p:nvSpPr>
          <p:cNvPr id="348" name="CustomShape 24"/>
          <p:cNvSpPr/>
          <p:nvPr/>
        </p:nvSpPr>
        <p:spPr>
          <a:xfrm>
            <a:off x="7221600" y="53355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2</a:t>
            </a:r>
            <a:endParaRPr/>
          </a:p>
        </p:txBody>
      </p:sp>
      <p:sp>
        <p:nvSpPr>
          <p:cNvPr id="349" name="CustomShape 25"/>
          <p:cNvSpPr/>
          <p:nvPr/>
        </p:nvSpPr>
        <p:spPr>
          <a:xfrm>
            <a:off x="7908840" y="5335560"/>
            <a:ext cx="458640" cy="4586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1</a:t>
            </a:r>
            <a:endParaRPr/>
          </a:p>
        </p:txBody>
      </p:sp>
      <p:sp>
        <p:nvSpPr>
          <p:cNvPr id="350" name="CustomShape 26"/>
          <p:cNvSpPr/>
          <p:nvPr/>
        </p:nvSpPr>
        <p:spPr>
          <a:xfrm>
            <a:off x="5935680" y="2511000"/>
            <a:ext cx="855000" cy="21142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1" name="CustomShape 27"/>
          <p:cNvSpPr/>
          <p:nvPr/>
        </p:nvSpPr>
        <p:spPr>
          <a:xfrm>
            <a:off x="7017840" y="1901520"/>
            <a:ext cx="848880" cy="848880"/>
          </a:xfrm>
          <a:prstGeom prst="ellipse">
            <a:avLst/>
          </a:prstGeom>
          <a:noFill/>
          <a:ln w="6480">
            <a:solidFill>
              <a:srgbClr val="ff0000"/>
            </a:solidFill>
            <a:miter/>
          </a:ln>
        </p:spPr>
      </p:sp>
      <p:sp>
        <p:nvSpPr>
          <p:cNvPr id="352" name="CustomShape 28"/>
          <p:cNvSpPr/>
          <p:nvPr/>
        </p:nvSpPr>
        <p:spPr>
          <a:xfrm flipH="1">
            <a:off x="7741080" y="1531440"/>
            <a:ext cx="461160" cy="49320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353" name="CustomShape 29"/>
          <p:cNvSpPr/>
          <p:nvPr/>
        </p:nvSpPr>
        <p:spPr>
          <a:xfrm>
            <a:off x="8206560" y="1224360"/>
            <a:ext cx="3236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8</a:t>
            </a:r>
            <a:endParaRPr/>
          </a:p>
        </p:txBody>
      </p:sp>
      <p:sp>
        <p:nvSpPr>
          <p:cNvPr id="354" name="CustomShape 30"/>
          <p:cNvSpPr/>
          <p:nvPr/>
        </p:nvSpPr>
        <p:spPr>
          <a:xfrm>
            <a:off x="3721320" y="4431240"/>
            <a:ext cx="848880" cy="848880"/>
          </a:xfrm>
          <a:prstGeom prst="ellipse">
            <a:avLst/>
          </a:prstGeom>
          <a:noFill/>
          <a:ln w="6480">
            <a:solidFill>
              <a:srgbClr val="ff0000"/>
            </a:solidFill>
            <a:miter/>
          </a:ln>
        </p:spPr>
      </p:sp>
      <p:sp>
        <p:nvSpPr>
          <p:cNvPr id="355" name="CustomShape 31"/>
          <p:cNvSpPr/>
          <p:nvPr/>
        </p:nvSpPr>
        <p:spPr>
          <a:xfrm>
            <a:off x="2084400" y="2026080"/>
            <a:ext cx="1760400" cy="25286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356" name="CustomShape 32"/>
          <p:cNvSpPr/>
          <p:nvPr/>
        </p:nvSpPr>
        <p:spPr>
          <a:xfrm>
            <a:off x="1684440" y="1794600"/>
            <a:ext cx="32364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8</a:t>
            </a:r>
            <a:endParaRPr/>
          </a:p>
        </p:txBody>
      </p:sp>
      <p:sp>
        <p:nvSpPr>
          <p:cNvPr id="357" name="CustomShape 33"/>
          <p:cNvSpPr/>
          <p:nvPr/>
        </p:nvSpPr>
        <p:spPr>
          <a:xfrm>
            <a:off x="6366600" y="4464000"/>
            <a:ext cx="848880" cy="848880"/>
          </a:xfrm>
          <a:prstGeom prst="ellipse">
            <a:avLst/>
          </a:prstGeom>
          <a:noFill/>
          <a:ln w="6480">
            <a:solidFill>
              <a:srgbClr val="ff0000"/>
            </a:solidFill>
            <a:miter/>
          </a:ln>
        </p:spPr>
      </p:sp>
      <p:sp>
        <p:nvSpPr>
          <p:cNvPr id="358" name="CustomShape 34"/>
          <p:cNvSpPr/>
          <p:nvPr/>
        </p:nvSpPr>
        <p:spPr>
          <a:xfrm flipV="1">
            <a:off x="1718280" y="5186160"/>
            <a:ext cx="4771800" cy="9291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359" name="CustomShape 35"/>
          <p:cNvSpPr/>
          <p:nvPr/>
        </p:nvSpPr>
        <p:spPr>
          <a:xfrm>
            <a:off x="1274400" y="5935320"/>
            <a:ext cx="468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16</a:t>
            </a:r>
            <a:endParaRPr/>
          </a:p>
        </p:txBody>
      </p:sp>
      <p:sp>
        <p:nvSpPr>
          <p:cNvPr id="360" name="CustomShape 36"/>
          <p:cNvSpPr/>
          <p:nvPr/>
        </p:nvSpPr>
        <p:spPr>
          <a:xfrm>
            <a:off x="8517240" y="1280160"/>
            <a:ext cx="5443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бит</a:t>
            </a:r>
            <a:endParaRPr/>
          </a:p>
        </p:txBody>
      </p:sp>
      <p:sp>
        <p:nvSpPr>
          <p:cNvPr id="361" name="CustomShape 37"/>
          <p:cNvSpPr/>
          <p:nvPr/>
        </p:nvSpPr>
        <p:spPr>
          <a:xfrm>
            <a:off x="2001600" y="1920240"/>
            <a:ext cx="5443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бит</a:t>
            </a:r>
            <a:endParaRPr/>
          </a:p>
        </p:txBody>
      </p:sp>
      <p:sp>
        <p:nvSpPr>
          <p:cNvPr id="362" name="CustomShape 38"/>
          <p:cNvSpPr/>
          <p:nvPr/>
        </p:nvSpPr>
        <p:spPr>
          <a:xfrm>
            <a:off x="1718280" y="6035040"/>
            <a:ext cx="5443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бит</a:t>
            </a:r>
            <a:endParaRPr/>
          </a:p>
        </p:txBody>
      </p:sp>
      <p:sp>
        <p:nvSpPr>
          <p:cNvPr id="363" name="CustomShape 39"/>
          <p:cNvSpPr/>
          <p:nvPr/>
        </p:nvSpPr>
        <p:spPr>
          <a:xfrm>
            <a:off x="5669280" y="6118920"/>
            <a:ext cx="2833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32 бита - идентификатор</a:t>
            </a:r>
            <a:endParaRPr/>
          </a:p>
        </p:txBody>
      </p:sp>
    </p:spTree>
  </p:cSld>
  <p:transition>
    <p:fade/>
  </p:transition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