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jpeg" ContentType="image/jpeg"/>
  <Override PartName="/ppt/media/image9.png" ContentType="image/png"/>
  <Override PartName="/ppt/media/image8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7.wmf" ContentType="image/x-wmf"/>
  <Override PartName="/ppt/media/image5.jpeg" ContentType="image/jpe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47640" y="1793880"/>
            <a:ext cx="766188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380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4764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360" y="1474200"/>
            <a:ext cx="765720" cy="610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95360" y="1474200"/>
            <a:ext cx="765720" cy="61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47640" y="1474560"/>
            <a:ext cx="7661880" cy="6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059480" y="258840"/>
            <a:ext cx="6747120" cy="402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4764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7640" y="1474560"/>
            <a:ext cx="7661880" cy="6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380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47640" y="1793880"/>
            <a:ext cx="766188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47640" y="1793880"/>
            <a:ext cx="766188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380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4764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360" y="1474200"/>
            <a:ext cx="765720" cy="610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95360" y="1474200"/>
            <a:ext cx="765720" cy="61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47640" y="1474560"/>
            <a:ext cx="7661880" cy="6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059480" y="258840"/>
            <a:ext cx="6747120" cy="402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4764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380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47640" y="1793880"/>
            <a:ext cx="766188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47640" y="1793880"/>
            <a:ext cx="766188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380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4764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360" y="1474200"/>
            <a:ext cx="765720" cy="61092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95360" y="1474200"/>
            <a:ext cx="765720" cy="61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59480" y="258840"/>
            <a:ext cx="6747120" cy="402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4764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6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3800" y="179388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9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4764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3800" y="1474560"/>
            <a:ext cx="373896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47640" y="1793880"/>
            <a:ext cx="7661880" cy="2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Click to edit the title text formatНапишите название своего предмета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LevelКак вас зовут?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Seventh Outline LevelЗанятие №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647640" y="2267280"/>
            <a:ext cx="7661880" cy="3955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formatДля чего нужен код/формула?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Укажите назначение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5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7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Seventh Outline LevelЕсли требуются дополнительные пояснения, то напишите их здесь</a:t>
            </a:r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Seventh Outline LevelСтроки под код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Мы подготовили основные цвета для выделения в коде –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
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просто зайдите в настройки выбора цвета текста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0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10200" cy="558360"/>
          </a:xfrm>
          <a:prstGeom prst="rect">
            <a:avLst/>
          </a:prstGeom>
          <a:ln>
            <a:noFill/>
          </a:ln>
        </p:spPr>
      </p:pic>
      <p:sp>
        <p:nvSpPr>
          <p:cNvPr id="51" name="CustomShape 9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52" name="Line 10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3" name="CustomShape 11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54" name="Line 12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5" name="CustomShape 13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6" name="PlaceHolder 14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8F359D0-2F86-450A-9D2E-0801C8959B6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94" name="Line 3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95" name="Рисунок 4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7" name="Line 5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8" name="CustomShape 6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9" name="Line 7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0" name="CustomShape 8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01" name="Line 9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2" name="CustomShape 10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03" name="PlaceHolder 11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F5925FC-092D-4363-A826-F58F7199D68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4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800"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HelveticaCyr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HelveticaCyr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Многопоточное программирование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1059480" y="6289200"/>
            <a:ext cx="776592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Дмитрий Калугин-Балашов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Лекция №6</a:t>
            </a:r>
            <a:endParaRPr/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Мьютексы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Обычный мьютекс – атрибуты.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pthread_mutexattr_init(pthread_mutexattr_t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attr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pthread_mutexattr_destroy(pthread_mutexattr_t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attr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133044D-9E1C-4BD7-8476-5150056437E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Мьютексы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Обычный мьютекс – блокировки.</a:t>
            </a:r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pthread_mutex_lock(pthread_mutex_t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mp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pthread_mutex_unlock(pthread_mutex_t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mp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pthread_mutex_trylock(pthread_mutex_t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mp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1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045769B-E827-4FF0-85C4-011C12856D5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11" name="TextShape 5"/>
          <p:cNvSpPr txBox="1"/>
          <p:nvPr/>
        </p:nvSpPr>
        <p:spPr>
          <a:xfrm>
            <a:off x="1530720" y="2194560"/>
            <a:ext cx="5510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Блокируем, если занято, ждем пока освободиться</a:t>
            </a:r>
            <a:endParaRPr/>
          </a:p>
        </p:txBody>
      </p:sp>
      <p:sp>
        <p:nvSpPr>
          <p:cNvPr id="212" name="TextShape 6"/>
          <p:cNvSpPr txBox="1"/>
          <p:nvPr/>
        </p:nvSpPr>
        <p:spPr>
          <a:xfrm>
            <a:off x="6309360" y="2560320"/>
            <a:ext cx="18601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разблокировать</a:t>
            </a:r>
            <a:endParaRPr/>
          </a:p>
        </p:txBody>
      </p:sp>
      <p:sp>
        <p:nvSpPr>
          <p:cNvPr id="213" name="TextShape 7"/>
          <p:cNvSpPr txBox="1"/>
          <p:nvPr/>
        </p:nvSpPr>
        <p:spPr>
          <a:xfrm>
            <a:off x="1291320" y="3128400"/>
            <a:ext cx="5932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Неблокирующий режим Т е вернет ошибку если занят</a:t>
            </a:r>
            <a:endParaRPr/>
          </a:p>
        </p:txBody>
      </p:sp>
      <p:sp>
        <p:nvSpPr>
          <p:cNvPr id="214" name="TextShape 8"/>
          <p:cNvSpPr txBox="1"/>
          <p:nvPr/>
        </p:nvSpPr>
        <p:spPr>
          <a:xfrm>
            <a:off x="1828800" y="4846320"/>
            <a:ext cx="58316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Но так делать хорошо, когда мы блокируем на долго </a:t>
            </a:r>
            <a:endParaRPr/>
          </a:p>
        </p:txBody>
      </p:sp>
      <p:sp>
        <p:nvSpPr>
          <p:cNvPr id="215" name="TextShape 9"/>
          <p:cNvSpPr txBox="1"/>
          <p:nvPr/>
        </p:nvSpPr>
        <p:spPr>
          <a:xfrm>
            <a:off x="4114800" y="5577840"/>
            <a:ext cx="2611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Усыплять поток дорого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Мьютексы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Спин-блокировки.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pthread_spin_init(pthread_spinlock_t *lock,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pshared);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pthread_spin_destroy(pthread_spinlock_t *lock);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pthread_spin_lock(pthread_spinlock_t *lock);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pthread_spin_trylock(pthread_spinlock_t *lock);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pthread_spin_unlock(pthread_spinlock_t *lock);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5D27477-B2FE-4F62-A2ED-0E77A4E00B9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20" name="TextShape 5"/>
          <p:cNvSpPr txBox="1"/>
          <p:nvPr/>
        </p:nvSpPr>
        <p:spPr>
          <a:xfrm>
            <a:off x="3474720" y="1645920"/>
            <a:ext cx="4263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Лучше, когда много быстрых запросов</a:t>
            </a:r>
            <a:endParaRPr/>
          </a:p>
        </p:txBody>
      </p:sp>
      <p:sp>
        <p:nvSpPr>
          <p:cNvPr id="221" name="TextShape 6"/>
          <p:cNvSpPr txBox="1"/>
          <p:nvPr/>
        </p:nvSpPr>
        <p:spPr>
          <a:xfrm>
            <a:off x="3474720" y="1939680"/>
            <a:ext cx="30016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Вместо сна гоняет в цикле</a:t>
            </a:r>
            <a:endParaRPr/>
          </a:p>
        </p:txBody>
      </p:sp>
      <p:sp>
        <p:nvSpPr>
          <p:cNvPr id="222" name="TextShape 7"/>
          <p:cNvSpPr txBox="1"/>
          <p:nvPr/>
        </p:nvSpPr>
        <p:spPr>
          <a:xfrm>
            <a:off x="2834640" y="4297680"/>
            <a:ext cx="1521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На стеке нет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Мьютексы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RW-блокировки – создание и удаление.</a:t>
            </a:r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pthread_rwlock_init(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pthread_rwlock_t *rwlock,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const pthread_rwlockattr_t *attr);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pthread_rwlock_destroy(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pthread_rwlock_t *rwlock);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pthread_rwlock_t rwlock=PTHREAD_RWLOCK_INITIALIZER;</a:t>
            </a:r>
            <a:endParaRPr/>
          </a:p>
        </p:txBody>
      </p:sp>
      <p:sp>
        <p:nvSpPr>
          <p:cNvPr id="22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771AC7C-E2AA-4182-815E-E0773273906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27" name="TextShape 5"/>
          <p:cNvSpPr txBox="1"/>
          <p:nvPr/>
        </p:nvSpPr>
        <p:spPr>
          <a:xfrm>
            <a:off x="6217920" y="1920240"/>
            <a:ext cx="3506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Блокировка на чтение и запись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Мьютексы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RW-блокировки – атрибуты.</a:t>
            </a:r>
            <a:endParaRPr/>
          </a:p>
        </p:txBody>
      </p:sp>
      <p:sp>
        <p:nvSpPr>
          <p:cNvPr id="230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pthread_rwlockattr_init(pthread_rwlockattr_t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attr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pthread_rwlockattr_destroy(pthread_rwlockattr_t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attr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31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279A755-E079-4DB9-8734-6510C42A350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Мьютексы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RW-блокировки – установка и снятие.</a:t>
            </a:r>
            <a:endParaRPr/>
          </a:p>
        </p:txBody>
      </p:sp>
      <p:sp>
        <p:nvSpPr>
          <p:cNvPr id="234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pthread_rwlock_rdlock(pthread_rwlock_t *rwlock);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pthread_rwlock_tryrdlock(pthread_rwlock_t *rwlock);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pthread_rwlock_wrlock(pthread_rwlock_t *rwlock);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pthread_rwlock_trywrlock(pthread_rwlock_t *rwlock);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pthread_rwlock_unlock(pthread_rwlock_t *rwlock);</a:t>
            </a:r>
            <a:endParaRPr/>
          </a:p>
        </p:txBody>
      </p:sp>
      <p:sp>
        <p:nvSpPr>
          <p:cNvPr id="235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BC33478-1388-4F5C-88A5-4B2BEA3CB3E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36" name="TextShape 5"/>
          <p:cNvSpPr txBox="1"/>
          <p:nvPr/>
        </p:nvSpPr>
        <p:spPr>
          <a:xfrm>
            <a:off x="5394960" y="914400"/>
            <a:ext cx="2311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Изначально - unlock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Мьютексы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А еще есть семафоры POSIX!</a:t>
            </a:r>
            <a:endParaRPr/>
          </a:p>
        </p:txBody>
      </p:sp>
      <p:sp>
        <p:nvSpPr>
          <p:cNvPr id="23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Но их мы повторять не будем :(</a:t>
            </a:r>
            <a:endParaRPr/>
          </a:p>
        </p:txBody>
      </p:sp>
      <p:sp>
        <p:nvSpPr>
          <p:cNvPr id="24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026E9BB-6357-4F28-9E85-B60C3D68E9D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Условные переменные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Создание и удаление.</a:t>
            </a:r>
            <a:endParaRPr/>
          </a:p>
        </p:txBody>
      </p:sp>
      <p:sp>
        <p:nvSpPr>
          <p:cNvPr id="24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pthread_cond_init(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pthread_cond_t *restrict cond,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pthread_condattr_t *restrict attr);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pthread_cond_destroy(pthread_cond_t *cond);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pthread_cond_t cond=PTHREAD_COND_INITIALIZER;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4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409ACAC-5B6B-4D5D-A83B-C2A041208D2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45" name="TextShape 5"/>
          <p:cNvSpPr txBox="1"/>
          <p:nvPr/>
        </p:nvSpPr>
        <p:spPr>
          <a:xfrm>
            <a:off x="4572000" y="1828800"/>
            <a:ext cx="3384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Ожидание потоками действий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Условные переменные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Ожидание и пробуждение.</a:t>
            </a:r>
            <a:endParaRPr/>
          </a:p>
        </p:txBody>
      </p:sp>
      <p:sp>
        <p:nvSpPr>
          <p:cNvPr id="24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pthread_cond_wait(pthread_cond_t* cond,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pthread_mutex_t* mutex);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pthread_cond_timedwait(pthread_cond_t *restrict cond,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pthread_mutex_t *restrict mutex,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timespec *restrict abstime);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pthread_cond_signal(pthread_cond_t* cond);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pthread_cond_broadcast(pthread_cond_t* cond);</a:t>
            </a:r>
            <a:endParaRPr/>
          </a:p>
        </p:txBody>
      </p:sp>
      <p:sp>
        <p:nvSpPr>
          <p:cNvPr id="24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EFDCD2C-B567-41AF-ADC0-ADDA9198BC8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50" name="TextShape 5"/>
          <p:cNvSpPr txBox="1"/>
          <p:nvPr/>
        </p:nvSpPr>
        <p:spPr>
          <a:xfrm>
            <a:off x="6309360" y="2409480"/>
            <a:ext cx="1843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Поток засыпает</a:t>
            </a:r>
            <a:endParaRPr/>
          </a:p>
        </p:txBody>
      </p:sp>
      <p:sp>
        <p:nvSpPr>
          <p:cNvPr id="251" name="TextShape 6"/>
          <p:cNvSpPr txBox="1"/>
          <p:nvPr/>
        </p:nvSpPr>
        <p:spPr>
          <a:xfrm>
            <a:off x="6583680" y="3200400"/>
            <a:ext cx="2235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Засыпает на время</a:t>
            </a:r>
            <a:endParaRPr/>
          </a:p>
        </p:txBody>
      </p:sp>
      <p:sp>
        <p:nvSpPr>
          <p:cNvPr id="252" name="TextShape 7"/>
          <p:cNvSpPr txBox="1"/>
          <p:nvPr/>
        </p:nvSpPr>
        <p:spPr>
          <a:xfrm>
            <a:off x="6583680" y="3749040"/>
            <a:ext cx="2923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Signal -просыпается 1</a:t>
            </a:r>
            <a:r>
              <a:rPr lang="en-US">
                <a:latin typeface="Arial"/>
              </a:rPr>
              <a:t>	</a:t>
            </a:r>
            <a:endParaRPr/>
          </a:p>
        </p:txBody>
      </p:sp>
      <p:sp>
        <p:nvSpPr>
          <p:cNvPr id="253" name="TextShape 8"/>
          <p:cNvSpPr txBox="1"/>
          <p:nvPr/>
        </p:nvSpPr>
        <p:spPr>
          <a:xfrm>
            <a:off x="6858000" y="4095360"/>
            <a:ext cx="20566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Просыпаются все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Условные переменные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Пример.</a:t>
            </a: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*consumer(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*args)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while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(1)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pthread_mutex_lock(&amp;mutex);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while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(storage &lt; STORAGE_MAX)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pthread_cond_wait(&amp;cond, &amp;mutex);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storage = 0;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pthread_mutex_unlock(&amp;mutex);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*producer(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*args)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while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(1)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sleep(1); storage++;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pthread_mutex_lock(&amp;mutex);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(storage &gt;= STORAGE_MAX) pthread_cond_signal(&amp;cond);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pthread_mutex_unlock(&amp;mutex);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25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C704E64-E139-49BE-8174-BC394784471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58" name="TextShape 5"/>
          <p:cNvSpPr txBox="1"/>
          <p:nvPr/>
        </p:nvSpPr>
        <p:spPr>
          <a:xfrm>
            <a:off x="5303520" y="1645920"/>
            <a:ext cx="3466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Совмещение cond. Var и mutex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Создание потока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Создание потока на C.</a:t>
            </a: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C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4ba6c1"/>
                </a:solidFill>
                <a:latin typeface="PT Mono"/>
                <a:ea typeface="PT Mono"/>
              </a:rPr>
              <a:t>#include &lt;pthread.h&gt;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pthread_create(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pthread_t *thread,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pthread_attr_t *attr,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*(*start_routine) 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*),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*arg);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/*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void *thread_func(void *value)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int *int_value = (int*)value;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(*int_value)++;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return value;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*/</a:t>
            </a: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F2AB38D-BF1B-485D-933F-6F14290821E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47" name="TextShape 5"/>
          <p:cNvSpPr txBox="1"/>
          <p:nvPr/>
        </p:nvSpPr>
        <p:spPr>
          <a:xfrm>
            <a:off x="3862440" y="1483200"/>
            <a:ext cx="46414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 всех процессов есть много потоков</a:t>
            </a:r>
            <a:endParaRPr/>
          </a:p>
          <a:p>
            <a:r>
              <a:rPr lang="en-US">
                <a:latin typeface="Arial"/>
              </a:rPr>
              <a:t>Изначально – у каждого по одному потоку</a:t>
            </a:r>
            <a:endParaRPr/>
          </a:p>
        </p:txBody>
      </p:sp>
      <p:sp>
        <p:nvSpPr>
          <p:cNvPr id="148" name="TextShape 6"/>
          <p:cNvSpPr txBox="1"/>
          <p:nvPr/>
        </p:nvSpPr>
        <p:spPr>
          <a:xfrm>
            <a:off x="1188720" y="1280160"/>
            <a:ext cx="738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Posix</a:t>
            </a:r>
            <a:endParaRPr/>
          </a:p>
        </p:txBody>
      </p:sp>
      <p:sp>
        <p:nvSpPr>
          <p:cNvPr id="149" name="TextShape 7"/>
          <p:cNvSpPr txBox="1"/>
          <p:nvPr/>
        </p:nvSpPr>
        <p:spPr>
          <a:xfrm>
            <a:off x="4428000" y="2507760"/>
            <a:ext cx="32529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Компиляция - gcc … -pthread</a:t>
            </a:r>
            <a:endParaRPr/>
          </a:p>
        </p:txBody>
      </p:sp>
      <p:sp>
        <p:nvSpPr>
          <p:cNvPr id="150" name="TextShape 8"/>
          <p:cNvSpPr txBox="1"/>
          <p:nvPr/>
        </p:nvSpPr>
        <p:spPr>
          <a:xfrm>
            <a:off x="5212080" y="3677040"/>
            <a:ext cx="1303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процедура</a:t>
            </a:r>
            <a:endParaRPr/>
          </a:p>
        </p:txBody>
      </p:sp>
      <p:sp>
        <p:nvSpPr>
          <p:cNvPr id="151" name="TextShape 9"/>
          <p:cNvSpPr txBox="1"/>
          <p:nvPr/>
        </p:nvSpPr>
        <p:spPr>
          <a:xfrm>
            <a:off x="5029200" y="5486400"/>
            <a:ext cx="3216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Вся память общая в потоках</a:t>
            </a:r>
            <a:endParaRPr/>
          </a:p>
        </p:txBody>
      </p:sp>
      <p:sp>
        <p:nvSpPr>
          <p:cNvPr id="152" name="TextShape 10"/>
          <p:cNvSpPr txBox="1"/>
          <p:nvPr/>
        </p:nvSpPr>
        <p:spPr>
          <a:xfrm>
            <a:off x="5303520" y="4846320"/>
            <a:ext cx="23648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← </a:t>
            </a:r>
            <a:r>
              <a:rPr lang="en-US">
                <a:latin typeface="Arial"/>
              </a:rPr>
              <a:t>извне недоступна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Барьеры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Создание, удаление и ожидание.</a:t>
            </a:r>
            <a:endParaRPr/>
          </a:p>
        </p:txBody>
      </p:sp>
      <p:sp>
        <p:nvSpPr>
          <p:cNvPr id="26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pthread_barrier_init(pthread_barrier_t *bp,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pthread_barrierattr_t *attr,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count);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pthread_barrier_destroy(pthread_barrier_t *bp);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pthread_barrier_wait(pthread_barrier_t *bp);</a:t>
            </a:r>
            <a:endParaRPr/>
          </a:p>
        </p:txBody>
      </p:sp>
      <p:sp>
        <p:nvSpPr>
          <p:cNvPr id="26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7863C05-0EC8-4016-AA04-6FAC4F6ECA3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63" name="TextShape 5"/>
          <p:cNvSpPr txBox="1"/>
          <p:nvPr/>
        </p:nvSpPr>
        <p:spPr>
          <a:xfrm>
            <a:off x="5486400" y="1190160"/>
            <a:ext cx="329184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Барьер – унифицирует одновременность работы потока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Барьеры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Некоторые атрибуты.</a:t>
            </a:r>
            <a:endParaRPr/>
          </a:p>
        </p:txBody>
      </p:sp>
      <p:sp>
        <p:nvSpPr>
          <p:cNvPr id="26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////</a:t>
            </a:r>
            <a:endParaRPr/>
          </a:p>
        </p:txBody>
      </p:sp>
      <p:sp>
        <p:nvSpPr>
          <p:cNvPr id="26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EE96325-EA18-45CE-9266-775275B0583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Барьеры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Пример.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a = 0;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pthread_barrier_t bar;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*f(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*b)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a++;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pthread_barrier_wait(&amp;bar);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printf("%d", a);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?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main()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pthread_barrier_init(&amp;bar, NULL, 3);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pthread_create(&amp;t1, NULL, f, NULL);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pthread_create(&amp;t2, NULL, f, NULL);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pthread_create(&amp;t3, NULL, f, NULL);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271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D3E111C-3FA1-41E7-BFA2-EAEF60B875B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Однократный запуск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Все, что тут можно сказать...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pthread_once(pthread_once_t *once_control,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(*init_routine)(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pthread_once_t once_control = PTHREAD_ONCE_INIT;</a:t>
            </a:r>
            <a:endParaRPr/>
          </a:p>
        </p:txBody>
      </p:sp>
      <p:sp>
        <p:nvSpPr>
          <p:cNvPr id="275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46B9D8D-7A68-4185-8948-538BCC526F9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76" name="TextShape 5"/>
          <p:cNvSpPr txBox="1"/>
          <p:nvPr/>
        </p:nvSpPr>
        <p:spPr>
          <a:xfrm>
            <a:off x="5212080" y="1828800"/>
            <a:ext cx="2248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Однократный поток</a:t>
            </a:r>
            <a:endParaRPr/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Ключи потока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Все, что тут можно сказать...</a:t>
            </a:r>
            <a:endParaRPr/>
          </a:p>
        </p:txBody>
      </p:sp>
      <p:sp>
        <p:nvSpPr>
          <p:cNvPr id="27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pthread_key_create(pthread_key_t* key,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(*destructor)(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*));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pthread_key_delete(pthread_key_t key);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pthread_setspecific(pthread_key_t key,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 data);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*pthread_getspecific(pthread_key_t key);</a:t>
            </a:r>
            <a:endParaRPr/>
          </a:p>
        </p:txBody>
      </p:sp>
      <p:sp>
        <p:nvSpPr>
          <p:cNvPr id="28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DC26AD9-8187-4CE7-B906-816085105D8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Создание потока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Создание потока на C++11.</a:t>
            </a:r>
            <a:endParaRPr/>
          </a:p>
        </p:txBody>
      </p:sp>
      <p:sp>
        <p:nvSpPr>
          <p:cNvPr id="28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ThreadFunction(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std::thread Thread(ThreadFuction);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ThreadFunction(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I,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double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d, std::string s)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std::thread Thread(ThreadFuction, 16, 3.14, </a:t>
            </a:r>
            <a:r>
              <a:rPr lang="ru-RU" sz="1400">
                <a:solidFill>
                  <a:srgbClr val="6b52a2"/>
                </a:solidFill>
                <a:latin typeface="PT Mono"/>
                <a:ea typeface="PT Mono"/>
              </a:rPr>
              <a:t>“Hello, world!”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ThreadFunction(int &amp; a)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b = 16;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std::thread Thread(ThreadFuction, std::ref(b));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8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A156D08-C29F-40EC-8FE5-5E5234A562D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5" name="TextShape 5"/>
          <p:cNvSpPr txBox="1"/>
          <p:nvPr/>
        </p:nvSpPr>
        <p:spPr>
          <a:xfrm>
            <a:off x="4754880" y="2011680"/>
            <a:ext cx="2575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Обертка над потоками</a:t>
            </a:r>
            <a:endParaRPr/>
          </a:p>
        </p:txBody>
      </p:sp>
      <p:sp>
        <p:nvSpPr>
          <p:cNvPr id="286" name="TextShape 6"/>
          <p:cNvSpPr txBox="1"/>
          <p:nvPr/>
        </p:nvSpPr>
        <p:spPr>
          <a:xfrm>
            <a:off x="4937760" y="4754880"/>
            <a:ext cx="2889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 ссылке не передается</a:t>
            </a:r>
            <a:endParaRPr/>
          </a:p>
        </p:txBody>
      </p:sp>
      <p:sp>
        <p:nvSpPr>
          <p:cNvPr id="287" name="TextShape 7"/>
          <p:cNvSpPr txBox="1"/>
          <p:nvPr/>
        </p:nvSpPr>
        <p:spPr>
          <a:xfrm>
            <a:off x="5029200" y="5852160"/>
            <a:ext cx="223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Вот так передается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Ожидание потока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Join и Detach.</a:t>
            </a:r>
            <a:endParaRPr/>
          </a:p>
        </p:txBody>
      </p:sp>
      <p:sp>
        <p:nvSpPr>
          <p:cNvPr id="290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Thread.join();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Thread.detach();</a:t>
            </a:r>
            <a:endParaRPr/>
          </a:p>
        </p:txBody>
      </p:sp>
      <p:sp>
        <p:nvSpPr>
          <p:cNvPr id="291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056D0CF-1667-420A-BAB8-E3BA9338389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92" name="TextShape 5"/>
          <p:cNvSpPr txBox="1"/>
          <p:nvPr/>
        </p:nvSpPr>
        <p:spPr>
          <a:xfrm>
            <a:off x="3931920" y="2651760"/>
            <a:ext cx="1401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Как методы</a:t>
            </a:r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Функтор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Использование функтора.</a:t>
            </a:r>
            <a:endParaRPr/>
          </a:p>
        </p:txBody>
      </p:sp>
      <p:sp>
        <p:nvSpPr>
          <p:cNvPr id="29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class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MyFunctor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public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void operator()() { std::cout &lt;&lt; </a:t>
            </a:r>
            <a:r>
              <a:rPr lang="ru-RU" sz="1400">
                <a:solidFill>
                  <a:srgbClr val="6b52a2"/>
                </a:solidFill>
                <a:latin typeface="PT Mono"/>
                <a:ea typeface="PT Mono"/>
              </a:rPr>
              <a:t>"functor\n"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; 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main()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MyFunctor fnctor;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std::thread t(fnctor);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t.join();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0;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29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D5718D0-1175-4501-B412-C485E8ED8C2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97" name="TextShape 5"/>
          <p:cNvSpPr txBox="1"/>
          <p:nvPr/>
        </p:nvSpPr>
        <p:spPr>
          <a:xfrm>
            <a:off x="4389120" y="2194560"/>
            <a:ext cx="4879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Функтор – как класс только () - перегружены</a:t>
            </a:r>
            <a:endParaRPr/>
          </a:p>
        </p:txBody>
      </p:sp>
      <p:sp>
        <p:nvSpPr>
          <p:cNvPr id="298" name="TextShape 6"/>
          <p:cNvSpPr txBox="1"/>
          <p:nvPr/>
        </p:nvSpPr>
        <p:spPr>
          <a:xfrm>
            <a:off x="5760720" y="1474560"/>
            <a:ext cx="2779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Вместо обычнх функций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λ-функция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Использование λ-функции.</a:t>
            </a:r>
            <a:endParaRPr/>
          </a:p>
        </p:txBody>
      </p:sp>
      <p:sp>
        <p:nvSpPr>
          <p:cNvPr id="30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main() {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15a66f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std::thread t([]()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std::cout &lt;&lt; </a:t>
            </a:r>
            <a:r>
              <a:rPr lang="ru-RU" sz="1400">
                <a:solidFill>
                  <a:srgbClr val="6b52a2"/>
                </a:solidFill>
                <a:latin typeface="PT Mono"/>
                <a:ea typeface="PT Mono"/>
              </a:rPr>
              <a:t>"thread function\n”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} 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std::cout &lt;&lt; </a:t>
            </a:r>
            <a:r>
              <a:rPr lang="ru-RU" sz="1400">
                <a:solidFill>
                  <a:srgbClr val="6b52a2"/>
                </a:solidFill>
                <a:latin typeface="PT Mono"/>
                <a:ea typeface="PT Mono"/>
              </a:rPr>
              <a:t>"main thread\n”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t.join();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0;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30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80CCDD2-7664-4EDF-AD9F-E0B9AF0A90E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03" name="TextShape 5"/>
          <p:cNvSpPr txBox="1"/>
          <p:nvPr/>
        </p:nvSpPr>
        <p:spPr>
          <a:xfrm>
            <a:off x="4206240" y="2560320"/>
            <a:ext cx="58546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Куском кода можно функции писать вместо функтора</a:t>
            </a:r>
            <a:endParaRPr/>
          </a:p>
        </p:txBody>
      </p:sp>
      <p:sp>
        <p:nvSpPr>
          <p:cNvPr id="304" name="TextShape 6"/>
          <p:cNvSpPr txBox="1"/>
          <p:nvPr/>
        </p:nvSpPr>
        <p:spPr>
          <a:xfrm>
            <a:off x="5760720" y="1474560"/>
            <a:ext cx="2433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Еще вмест офункций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Мьютексы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Обычный мьютекс.</a:t>
            </a:r>
            <a:endParaRPr/>
          </a:p>
        </p:txBody>
      </p:sp>
      <p:sp>
        <p:nvSpPr>
          <p:cNvPr id="30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std::mutex Mutex;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Mutex.unlock();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--------------------------------------------------- //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(Mutex.try_lock())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Mutex.unlock();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0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5FF1093-A94A-4A8B-9D67-8C6E14A1E86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09" name="TextShape 5"/>
          <p:cNvSpPr txBox="1"/>
          <p:nvPr/>
        </p:nvSpPr>
        <p:spPr>
          <a:xfrm>
            <a:off x="3931920" y="3017520"/>
            <a:ext cx="1406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аналогично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Ожидание потока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Ожидание потока на C.</a:t>
            </a:r>
            <a:endParaRPr/>
          </a:p>
        </p:txBody>
      </p:sp>
      <p:sp>
        <p:nvSpPr>
          <p:cNvPr id="15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4ba6c1"/>
                </a:solidFill>
                <a:latin typeface="PT Mono"/>
                <a:ea typeface="PT Mono"/>
              </a:rPr>
              <a:t>#include &lt;pthread.h&gt;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Ожидаем поток.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pthread_join(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pthread_t thread,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**retval);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Отпускаем поток.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pthread_detach(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pthread_t thread);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EDEADLK – взаимная блокировка.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5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F605F01-B91D-4F96-8079-DF0912FF728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57" name="TextShape 5"/>
          <p:cNvSpPr txBox="1"/>
          <p:nvPr/>
        </p:nvSpPr>
        <p:spPr>
          <a:xfrm>
            <a:off x="3687120" y="2561760"/>
            <a:ext cx="6188400" cy="1626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JOINED</a:t>
            </a:r>
            <a:endParaRPr/>
          </a:p>
          <a:p>
            <a:r>
              <a:rPr lang="en-US">
                <a:latin typeface="Arial"/>
              </a:rPr>
              <a:t>1)раньше брат завершился</a:t>
            </a:r>
            <a:endParaRPr/>
          </a:p>
          <a:p>
            <a:r>
              <a:rPr lang="en-US">
                <a:latin typeface="Arial"/>
              </a:rPr>
              <a:t>Чтобы получить результат от завершившего потока</a:t>
            </a:r>
            <a:endParaRPr/>
          </a:p>
          <a:p>
            <a:r>
              <a:rPr lang="en-US">
                <a:latin typeface="Arial"/>
              </a:rPr>
              <a:t>(как wait у процессов)</a:t>
            </a:r>
            <a:endParaRPr/>
          </a:p>
          <a:p>
            <a:r>
              <a:rPr lang="en-US">
                <a:latin typeface="Arial"/>
              </a:rPr>
              <a:t>2) брат еще не завершился</a:t>
            </a:r>
            <a:endParaRPr/>
          </a:p>
          <a:p>
            <a:r>
              <a:rPr lang="en-US">
                <a:latin typeface="Arial"/>
              </a:rPr>
              <a:t>Чтобы подождать получения результата от сына</a:t>
            </a:r>
            <a:endParaRPr/>
          </a:p>
        </p:txBody>
      </p:sp>
      <p:sp>
        <p:nvSpPr>
          <p:cNvPr id="158" name="TextShape 6"/>
          <p:cNvSpPr txBox="1"/>
          <p:nvPr/>
        </p:nvSpPr>
        <p:spPr>
          <a:xfrm>
            <a:off x="3931920" y="1483200"/>
            <a:ext cx="50346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Сигналы приходят непонятно к какому потоку</a:t>
            </a:r>
            <a:endParaRPr/>
          </a:p>
          <a:p>
            <a:r>
              <a:rPr lang="en-US">
                <a:latin typeface="Arial"/>
              </a:rPr>
              <a:t>pthread_kill – к конкретному</a:t>
            </a:r>
            <a:endParaRPr/>
          </a:p>
        </p:txBody>
      </p:sp>
      <p:sp>
        <p:nvSpPr>
          <p:cNvPr id="159" name="TextShape 7"/>
          <p:cNvSpPr txBox="1"/>
          <p:nvPr/>
        </p:nvSpPr>
        <p:spPr>
          <a:xfrm>
            <a:off x="1463040" y="5212080"/>
            <a:ext cx="26517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Ошибка при двойном</a:t>
            </a:r>
            <a:endParaRPr/>
          </a:p>
          <a:p>
            <a:r>
              <a:rPr lang="en-US">
                <a:latin typeface="Arial"/>
              </a:rPr>
              <a:t>Join'е друг на друга</a:t>
            </a:r>
            <a:endParaRPr/>
          </a:p>
        </p:txBody>
      </p:sp>
      <p:sp>
        <p:nvSpPr>
          <p:cNvPr id="160" name="TextShape 8"/>
          <p:cNvSpPr txBox="1"/>
          <p:nvPr/>
        </p:nvSpPr>
        <p:spPr>
          <a:xfrm>
            <a:off x="5029200" y="4389120"/>
            <a:ext cx="419508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DETACHED</a:t>
            </a:r>
            <a:endParaRPr/>
          </a:p>
          <a:p>
            <a:r>
              <a:rPr lang="en-US">
                <a:latin typeface="Arial"/>
              </a:rPr>
              <a:t>Отпускаем брата в вольное плавание</a:t>
            </a:r>
            <a:endParaRPr/>
          </a:p>
          <a:p>
            <a:r>
              <a:rPr lang="en-US">
                <a:latin typeface="Arial"/>
              </a:rPr>
              <a:t>Следить уже не обязательно.(no join)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Мьютексы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Использование unique_lock.</a:t>
            </a:r>
            <a:endParaRPr/>
          </a:p>
        </p:txBody>
      </p:sp>
      <p:sp>
        <p:nvSpPr>
          <p:cNvPr id="312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std::mutex Mutex;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Something(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std::unique_lock&lt;std::mutex&gt; Locker(Mutex);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313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FDF1D68-7C66-46B6-ACAB-3389FA8BC07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14" name="TextShape 5"/>
          <p:cNvSpPr txBox="1"/>
          <p:nvPr/>
        </p:nvSpPr>
        <p:spPr>
          <a:xfrm>
            <a:off x="4389120" y="2926080"/>
            <a:ext cx="2567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Локер поверх мютекса</a:t>
            </a:r>
            <a:endParaRPr/>
          </a:p>
        </p:txBody>
      </p:sp>
      <p:sp>
        <p:nvSpPr>
          <p:cNvPr id="315" name="TextShape 6"/>
          <p:cNvSpPr txBox="1"/>
          <p:nvPr/>
        </p:nvSpPr>
        <p:spPr>
          <a:xfrm>
            <a:off x="2103120" y="4023360"/>
            <a:ext cx="51991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При выходе за зону видимости разблокируется</a:t>
            </a: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Мьютексы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Найди ошибку?</a:t>
            </a:r>
            <a:endParaRPr/>
          </a:p>
        </p:txBody>
      </p:sp>
      <p:sp>
        <p:nvSpPr>
          <p:cNvPr id="31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class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Container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std::mutex Mutex;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std::list&lt;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&gt; L;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public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add(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el)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L.push_back(el);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Mutex.unlock();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add_many(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n, ...)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va_list arguments; va_start(arguments, num);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i = 0; i &lt; n; i++) add(va_arg(arg, int));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Mutex.unlock();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va_end(arguments);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};</a:t>
            </a:r>
            <a:endParaRPr/>
          </a:p>
        </p:txBody>
      </p:sp>
      <p:sp>
        <p:nvSpPr>
          <p:cNvPr id="31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2E66CCD-FD00-4151-8D47-5F70A7FAC63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20" name="TextShape 5"/>
          <p:cNvSpPr txBox="1"/>
          <p:nvPr/>
        </p:nvSpPr>
        <p:spPr>
          <a:xfrm>
            <a:off x="5029200" y="3108960"/>
            <a:ext cx="2433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Несколько раз лочим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Мьютексы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Рекурсивный мьютекс.</a:t>
            </a:r>
            <a:endParaRPr/>
          </a:p>
        </p:txBody>
      </p:sp>
      <p:sp>
        <p:nvSpPr>
          <p:cNvPr id="32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class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Container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recursive_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 Mutex;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std::list&lt;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&gt; L;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public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add(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el)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L.push_back(el);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Mutex.unlock();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add_many(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n, ...)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va_list arguments; va_start(arguments, num);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i = 0; i &lt; n; i++) add(va_arg(arg, int));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Mutex.unlock();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va_end(arguments);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};</a:t>
            </a:r>
            <a:endParaRPr/>
          </a:p>
        </p:txBody>
      </p:sp>
      <p:sp>
        <p:nvSpPr>
          <p:cNvPr id="32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839A91B-68E5-4CE2-919E-9ED2A1359E4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25" name="TextShape 5"/>
          <p:cNvSpPr txBox="1"/>
          <p:nvPr/>
        </p:nvSpPr>
        <p:spPr>
          <a:xfrm>
            <a:off x="5577840" y="2834640"/>
            <a:ext cx="27028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 одном потоке лочим</a:t>
            </a:r>
            <a:endParaRPr/>
          </a:p>
          <a:p>
            <a:r>
              <a:rPr lang="en-US">
                <a:latin typeface="Arial"/>
              </a:rPr>
              <a:t>И работаем без ошибок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Мьютексы</a:t>
            </a:r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Timed-мьютексы.</a:t>
            </a:r>
            <a:endParaRPr/>
          </a:p>
        </p:txBody>
      </p:sp>
      <p:sp>
        <p:nvSpPr>
          <p:cNvPr id="32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timed_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 Mutex1;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std::recursive_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timed_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mutex Mutex2;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try_lock_for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try_lock_until</a:t>
            </a:r>
            <a:endParaRPr/>
          </a:p>
        </p:txBody>
      </p:sp>
      <p:sp>
        <p:nvSpPr>
          <p:cNvPr id="32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5E18B8B-6A32-4E37-946B-BCC0DFFC920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30" name="TextShape 5"/>
          <p:cNvSpPr txBox="1"/>
          <p:nvPr/>
        </p:nvSpPr>
        <p:spPr>
          <a:xfrm>
            <a:off x="5577840" y="2409480"/>
            <a:ext cx="2558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Мьютексы с таймером</a:t>
            </a:r>
            <a:endParaRPr/>
          </a:p>
        </p:txBody>
      </p:sp>
      <p:sp>
        <p:nvSpPr>
          <p:cNvPr id="331" name="TextShape 6"/>
          <p:cNvSpPr txBox="1"/>
          <p:nvPr/>
        </p:nvSpPr>
        <p:spPr>
          <a:xfrm>
            <a:off x="3200400" y="3108960"/>
            <a:ext cx="17503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На расстояние</a:t>
            </a:r>
            <a:endParaRPr/>
          </a:p>
          <a:p>
            <a:r>
              <a:rPr lang="en-US">
                <a:latin typeface="Arial"/>
              </a:rPr>
              <a:t>До - точка</a:t>
            </a:r>
            <a:endParaRPr/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Условные переменные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Пример на условные переменные.</a:t>
            </a:r>
            <a:endParaRPr/>
          </a:p>
        </p:txBody>
      </p:sp>
      <p:sp>
        <p:nvSpPr>
          <p:cNvPr id="334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std::mutex Mutex;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std::condition_variable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Cond;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print_id(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id)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std::unique_lock&lt;std::mutex&gt; Lock(Mutex);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Cond.wait(Lock);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go()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std::unique_lock&lt;std::mutex&gt; Lock(Mutex);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Cond.notify_all();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 </a:t>
            </a:r>
            <a:endParaRPr/>
          </a:p>
        </p:txBody>
      </p:sp>
      <p:sp>
        <p:nvSpPr>
          <p:cNvPr id="335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079F6A3-7C5B-4BFA-B2B9-5F4870B79F1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36" name="TextShape 5"/>
          <p:cNvSpPr txBox="1"/>
          <p:nvPr/>
        </p:nvSpPr>
        <p:spPr>
          <a:xfrm>
            <a:off x="5486400" y="3108960"/>
            <a:ext cx="2945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Работает только с локами</a:t>
            </a:r>
            <a:endParaRPr/>
          </a:p>
        </p:txBody>
      </p:sp>
      <p:sp>
        <p:nvSpPr>
          <p:cNvPr id="337" name="TextShape 6"/>
          <p:cNvSpPr txBox="1"/>
          <p:nvPr/>
        </p:nvSpPr>
        <p:spPr>
          <a:xfrm>
            <a:off x="4846320" y="1920240"/>
            <a:ext cx="16527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Ждем условия </a:t>
            </a:r>
            <a:endParaRPr/>
          </a:p>
        </p:txBody>
      </p:sp>
      <p:sp>
        <p:nvSpPr>
          <p:cNvPr id="338" name="TextShape 7"/>
          <p:cNvSpPr txBox="1"/>
          <p:nvPr/>
        </p:nvSpPr>
        <p:spPr>
          <a:xfrm>
            <a:off x="4754880" y="5486400"/>
            <a:ext cx="40122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Notify – один</a:t>
            </a:r>
            <a:endParaRPr/>
          </a:p>
          <a:p>
            <a:r>
              <a:rPr lang="en-US">
                <a:latin typeface="Arial"/>
              </a:rPr>
              <a:t>Разные mutex'ы на очереди и на CV</a:t>
            </a:r>
            <a:endParaRPr/>
          </a:p>
        </p:txBody>
      </p:sp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Асинхронные функции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Пример на std::future/std::async.</a:t>
            </a:r>
            <a:endParaRPr/>
          </a:p>
        </p:txBody>
      </p:sp>
      <p:sp>
        <p:nvSpPr>
          <p:cNvPr id="34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bool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Func(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x)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true;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main 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std::future&lt;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bool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&gt; fut = std::async(Func, 16);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bool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ret = fut.get()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34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7423163-D4DB-42B6-A626-FABFE7E6A1D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43" name="TextShape 5"/>
          <p:cNvSpPr txBox="1"/>
          <p:nvPr/>
        </p:nvSpPr>
        <p:spPr>
          <a:xfrm>
            <a:off x="6858000" y="4206240"/>
            <a:ext cx="2692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Поток на одну функцию</a:t>
            </a:r>
            <a:endParaRPr/>
          </a:p>
          <a:p>
            <a:r>
              <a:rPr lang="en-US">
                <a:latin typeface="Arial"/>
              </a:rPr>
              <a:t>асинхронный</a:t>
            </a:r>
            <a:endParaRPr/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Атомики</a:t>
            </a:r>
            <a:endParaRPr/>
          </a:p>
        </p:txBody>
      </p:sp>
      <p:sp>
        <p:nvSpPr>
          <p:cNvPr id="34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std::atomic.</a:t>
            </a:r>
            <a:endParaRPr/>
          </a:p>
        </p:txBody>
      </p:sp>
      <p:sp>
        <p:nvSpPr>
          <p:cNvPr id="34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std::atomic&lt;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bool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&gt; ready(false);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/*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atomic_fetch_add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atomic_fetch_sub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...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*/</a:t>
            </a:r>
            <a:endParaRPr/>
          </a:p>
        </p:txBody>
      </p:sp>
      <p:sp>
        <p:nvSpPr>
          <p:cNvPr id="34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C384961-27C0-48BB-A7FA-F879274604E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48" name="TextShape 5"/>
          <p:cNvSpPr txBox="1"/>
          <p:nvPr/>
        </p:nvSpPr>
        <p:spPr>
          <a:xfrm>
            <a:off x="5120640" y="2560320"/>
            <a:ext cx="3729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Атомарные переменные</a:t>
            </a:r>
            <a:endParaRPr/>
          </a:p>
          <a:p>
            <a:r>
              <a:rPr lang="en-US">
                <a:latin typeface="Arial"/>
              </a:rPr>
              <a:t>Чтобы работать с ними атомарно</a:t>
            </a:r>
            <a:endParaRPr/>
          </a:p>
        </p:txBody>
      </p:sp>
      <p:sp>
        <p:nvSpPr>
          <p:cNvPr id="349" name="TextShape 6"/>
          <p:cNvSpPr txBox="1"/>
          <p:nvPr/>
        </p:nvSpPr>
        <p:spPr>
          <a:xfrm>
            <a:off x="4297680" y="3402720"/>
            <a:ext cx="405324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Был раньше набор функций</a:t>
            </a:r>
            <a:endParaRPr/>
          </a:p>
          <a:p>
            <a:r>
              <a:rPr lang="en-US">
                <a:latin typeface="Arial"/>
              </a:rPr>
              <a:t>Его надо использовать в си, а в с++ </a:t>
            </a:r>
            <a:endParaRPr/>
          </a:p>
          <a:p>
            <a:r>
              <a:rPr lang="en-US">
                <a:latin typeface="Arial"/>
              </a:rPr>
              <a:t>Он сам заменится</a:t>
            </a:r>
            <a:endParaRPr/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И напоследок</a:t>
            </a:r>
            <a:endParaRPr/>
          </a:p>
        </p:txBody>
      </p:sp>
      <p:sp>
        <p:nvSpPr>
          <p:cNvPr id="351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(Part I) std::this_thread.</a:t>
            </a:r>
            <a:endParaRPr/>
          </a:p>
        </p:txBody>
      </p:sp>
      <p:sp>
        <p:nvSpPr>
          <p:cNvPr id="352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std::this_thread::sleep_for(std::chrono::milliseconds(200));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std::this_thread::sleep_for(std::chrono::seconds(1));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using std::chrono::system_clock;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std::time_t tt = system_clock::to_time_t (system_clock::now());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struct std::tm * ptm = std::localtime(&amp;tt);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++ptm-&gt;tm_min;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ptm-&gt;tm_sec=0;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std::this_thread::sleep_until(system_clock::from_time_t(mktime(ptm)));</a:t>
            </a:r>
            <a:endParaRPr/>
          </a:p>
        </p:txBody>
      </p:sp>
      <p:sp>
        <p:nvSpPr>
          <p:cNvPr id="353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68086C1-7C10-489A-8979-6CA2729B349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54" name="TextShape 5"/>
          <p:cNvSpPr txBox="1"/>
          <p:nvPr/>
        </p:nvSpPr>
        <p:spPr>
          <a:xfrm>
            <a:off x="4572000" y="1920240"/>
            <a:ext cx="2206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Усыпляем поток на</a:t>
            </a:r>
            <a:endParaRPr/>
          </a:p>
        </p:txBody>
      </p:sp>
      <p:sp>
        <p:nvSpPr>
          <p:cNvPr id="355" name="TextShape 6"/>
          <p:cNvSpPr txBox="1"/>
          <p:nvPr/>
        </p:nvSpPr>
        <p:spPr>
          <a:xfrm>
            <a:off x="6309360" y="3200400"/>
            <a:ext cx="1978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Системные часы</a:t>
            </a:r>
            <a:endParaRPr/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С++11: И напоследок</a:t>
            </a:r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(Part II) std::this_thread.</a:t>
            </a:r>
            <a:endParaRPr/>
          </a:p>
        </p:txBody>
      </p:sp>
      <p:sp>
        <p:nvSpPr>
          <p:cNvPr id="35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while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(!ready)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wait until main() sets ready…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std::this_thread::yield();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35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74CF3DD-B249-4C09-9FB7-DF84FF59EFA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60" name="TextShape 5"/>
          <p:cNvSpPr txBox="1"/>
          <p:nvPr/>
        </p:nvSpPr>
        <p:spPr>
          <a:xfrm>
            <a:off x="5394960" y="3108960"/>
            <a:ext cx="31996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Перепрыгни на другой поток</a:t>
            </a:r>
            <a:endParaRPr/>
          </a:p>
        </p:txBody>
      </p:sp>
      <p:sp>
        <p:nvSpPr>
          <p:cNvPr id="361" name="TextShape 6"/>
          <p:cNvSpPr txBox="1"/>
          <p:nvPr/>
        </p:nvSpPr>
        <p:spPr>
          <a:xfrm>
            <a:off x="1554480" y="4480560"/>
            <a:ext cx="681012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Практика:</a:t>
            </a:r>
            <a:endParaRPr/>
          </a:p>
          <a:p>
            <a:r>
              <a:rPr lang="en-US">
                <a:latin typeface="Arial"/>
              </a:rPr>
              <a:t>База слов, сортированная по алфавиту</a:t>
            </a:r>
            <a:endParaRPr/>
          </a:p>
          <a:p>
            <a:r>
              <a:rPr lang="en-US">
                <a:latin typeface="Arial"/>
              </a:rPr>
              <a:t>Берем слова с такими префиксами и выдаем и их и кэшируем</a:t>
            </a:r>
            <a:endParaRPr/>
          </a:p>
          <a:p>
            <a:r>
              <a:rPr lang="en-US">
                <a:latin typeface="Arial"/>
              </a:rPr>
              <a:t>Распаралеливаем по потокам</a:t>
            </a:r>
            <a:endParaRPr/>
          </a:p>
        </p:txBody>
      </p:sp>
      <p:sp>
        <p:nvSpPr>
          <p:cNvPr id="362" name="TextShape 7"/>
          <p:cNvSpPr txBox="1"/>
          <p:nvPr/>
        </p:nvSpPr>
        <p:spPr>
          <a:xfrm>
            <a:off x="1737360" y="5852160"/>
            <a:ext cx="180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Rmqueue – доставка по сокетам</a:t>
            </a:r>
            <a:endParaRPr/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Ожидание потока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B83B578-2024-4AA1-9A5F-C7283B3B060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1359720" y="4105800"/>
            <a:ext cx="1921320" cy="1921320"/>
          </a:xfrm>
          <a:prstGeom prst="ellipse">
            <a:avLst/>
          </a:prstGeom>
          <a:gradFill>
            <a:gsLst>
              <a:gs pos="0">
                <a:srgbClr val="65afc8"/>
              </a:gs>
              <a:gs pos="100000">
                <a:srgbClr val="44a8c6"/>
              </a:gs>
            </a:gsLst>
            <a:lin ang="5400000"/>
          </a:gradFill>
          <a:ln w="6480">
            <a:solidFill>
              <a:srgbClr val="4ba6c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Joinable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5131080" y="1943280"/>
            <a:ext cx="1921320" cy="1921320"/>
          </a:xfrm>
          <a:prstGeom prst="ellipse">
            <a:avLst/>
          </a:prstGeom>
          <a:gradFill>
            <a:gsLst>
              <a:gs pos="0">
                <a:srgbClr val="65afc8"/>
              </a:gs>
              <a:gs pos="100000">
                <a:srgbClr val="44a8c6"/>
              </a:gs>
            </a:gsLst>
            <a:lin ang="5400000"/>
          </a:gradFill>
          <a:ln w="6480">
            <a:solidFill>
              <a:srgbClr val="4ba6c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Detached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 flipH="1" flipV="1" rot="5400000">
            <a:off x="2925720" y="1618560"/>
            <a:ext cx="1881000" cy="3091320"/>
          </a:xfrm>
          <a:prstGeom prst="bentConnector3">
            <a:avLst>
              <a:gd name="adj1" fmla="val 127113"/>
            </a:avLst>
          </a:prstGeom>
          <a:noFill/>
          <a:ln w="12600">
            <a:solidFill>
              <a:srgbClr val="4ba6c1"/>
            </a:solidFill>
            <a:miter/>
            <a:tailEnd len="med" type="arrow" w="med"/>
          </a:ln>
        </p:spPr>
      </p:sp>
      <p:sp>
        <p:nvSpPr>
          <p:cNvPr id="166" name="CustomShape 6"/>
          <p:cNvSpPr/>
          <p:nvPr/>
        </p:nvSpPr>
        <p:spPr>
          <a:xfrm flipH="1">
            <a:off x="3000240" y="2904120"/>
            <a:ext cx="4052160" cy="2841840"/>
          </a:xfrm>
          <a:prstGeom prst="bentConnector4">
            <a:avLst>
              <a:gd name="adj1" fmla="val -5641"/>
              <a:gd name="adj2" fmla="val 117946"/>
            </a:avLst>
          </a:prstGeom>
          <a:noFill/>
          <a:ln w="12600">
            <a:solidFill>
              <a:srgbClr val="f58020"/>
            </a:solidFill>
            <a:miter/>
            <a:tailEnd len="med" type="arrow" w="med"/>
          </a:ln>
        </p:spPr>
      </p:sp>
      <p:sp>
        <p:nvSpPr>
          <p:cNvPr id="167" name="CustomShape 7"/>
          <p:cNvSpPr/>
          <p:nvPr/>
        </p:nvSpPr>
        <p:spPr>
          <a:xfrm>
            <a:off x="6282360" y="5281920"/>
            <a:ext cx="1723320" cy="1723320"/>
          </a:xfrm>
          <a:prstGeom prst="mathMultiply">
            <a:avLst>
              <a:gd name="adj1" fmla="val 23520"/>
            </a:avLst>
          </a:prstGeom>
          <a:gradFill>
            <a:gsLst>
              <a:gs pos="0">
                <a:srgbClr val="65afc8"/>
              </a:gs>
              <a:gs pos="100000">
                <a:srgbClr val="44a8c6"/>
              </a:gs>
            </a:gsLst>
            <a:lin ang="5400000"/>
          </a:gradFill>
          <a:ln w="6480">
            <a:solidFill>
              <a:srgbClr val="4ba6c1"/>
            </a:solidFill>
            <a:miter/>
          </a:ln>
        </p:spPr>
      </p:sp>
      <p:sp>
        <p:nvSpPr>
          <p:cNvPr id="168" name="TextShape 8"/>
          <p:cNvSpPr txBox="1"/>
          <p:nvPr/>
        </p:nvSpPr>
        <p:spPr>
          <a:xfrm>
            <a:off x="4846320" y="5669280"/>
            <a:ext cx="1157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No attach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потока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Атрибуты потока на C (detachstate).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Атрибуты задаются в момент создания потока.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Позже их изменить уже невозможно.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pthread_attr_t * attr;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pthread_attr_init(pthread_attr_t *attr);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pthread_attr_destroy(pthread_attr_t *attr);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pthread_attr_getdetachstate(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pthread_attr_t *attr,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*detachstate);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pthread_attr_setdetachstate(pthread_attr_t *attr,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detachstate);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PTHREAD_CREATE_DETACHED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PTHREAD_CREATE_JOINABLE</a:t>
            </a:r>
            <a:endParaRPr/>
          </a:p>
        </p:txBody>
      </p:sp>
      <p:sp>
        <p:nvSpPr>
          <p:cNvPr id="17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BBBC557-F204-4655-8107-FB407EBACCF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73" name="TextShape 5"/>
          <p:cNvSpPr txBox="1"/>
          <p:nvPr/>
        </p:nvSpPr>
        <p:spPr>
          <a:xfrm>
            <a:off x="4663440" y="5486400"/>
            <a:ext cx="4237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 какой стадии запускаем изначально</a:t>
            </a:r>
            <a:endParaRPr/>
          </a:p>
        </p:txBody>
      </p:sp>
      <p:sp>
        <p:nvSpPr>
          <p:cNvPr id="174" name="TextShape 6"/>
          <p:cNvSpPr txBox="1"/>
          <p:nvPr/>
        </p:nvSpPr>
        <p:spPr>
          <a:xfrm>
            <a:off x="4572000" y="3200400"/>
            <a:ext cx="3454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Заполнение готовой структуры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Завершение потока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Неявное завершение потока (Implicit termination).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*thread_func(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*value)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*int_value = 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*)value;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(*int_value)++;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value;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&lt;--- Вот оно!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17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5B63754-B6FF-49D7-960C-A8AD5634C31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Завершение потока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Явное завершение потока (Explicit termination).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Внутри потока.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pthread_exit(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*retval);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Из другого потока.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pthread_cancel(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pthread_t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thread);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Понятие «Точка завершения».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read, waitpid, pthread_wait_condition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65 шт. всегда служат точками отмены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159 шт. могут выполнять эту роль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pthread_* не являются точками завершения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free, malloc, calloc, realloc тоже не точки завершения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void pthread_testcancel(void);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8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09E1992-46B7-4709-A5F0-F42DEBEA3F4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83" name="TextShape 5"/>
          <p:cNvSpPr txBox="1"/>
          <p:nvPr/>
        </p:nvSpPr>
        <p:spPr>
          <a:xfrm>
            <a:off x="5486400" y="3291840"/>
            <a:ext cx="37591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Не сразу завершается, </a:t>
            </a:r>
            <a:endParaRPr/>
          </a:p>
          <a:p>
            <a:r>
              <a:rPr lang="en-US">
                <a:latin typeface="Arial"/>
              </a:rPr>
              <a:t>А в некоторых контрольных точка</a:t>
            </a:r>
            <a:endParaRPr/>
          </a:p>
        </p:txBody>
      </p:sp>
      <p:sp>
        <p:nvSpPr>
          <p:cNvPr id="184" name="TextShape 6"/>
          <p:cNvSpPr txBox="1"/>
          <p:nvPr/>
        </p:nvSpPr>
        <p:spPr>
          <a:xfrm>
            <a:off x="5394960" y="5760720"/>
            <a:ext cx="3693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Сами создаем точки завершения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Завершение потока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Еще несколько очень полезных функций.</a:t>
            </a:r>
            <a:endParaRPr/>
          </a:p>
        </p:txBody>
      </p:sp>
      <p:sp>
        <p:nvSpPr>
          <p:cNvPr id="18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pthread_setcancelstate(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state,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*oldstate);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PTHREAD_CANCEL_ENABLE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PTHREAD_CANCEL_DISABLE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pthread_setcanceltype(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type,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*oldtype);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PTHREAD_CANCEL_DEFERRED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PTHREAD_CANCEL_ASYNCHRONOUS (!!!)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pthread_cleanup_push(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(*routine)(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*),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*arg);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pthread_cleanup_pop(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execute);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pthread_join(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pthread_t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thread,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**retval);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*retval = PTHREAD_CANCELED</a:t>
            </a:r>
            <a:endParaRPr/>
          </a:p>
        </p:txBody>
      </p:sp>
      <p:sp>
        <p:nvSpPr>
          <p:cNvPr id="18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B141F7F-2E83-4CAD-ADBB-D02075FBF9E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89" name="TextShape 5"/>
          <p:cNvSpPr txBox="1"/>
          <p:nvPr/>
        </p:nvSpPr>
        <p:spPr>
          <a:xfrm>
            <a:off x="5029200" y="2651760"/>
            <a:ext cx="3221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Можно cancelить или нельзя</a:t>
            </a:r>
            <a:endParaRPr/>
          </a:p>
        </p:txBody>
      </p:sp>
      <p:sp>
        <p:nvSpPr>
          <p:cNvPr id="190" name="TextShape 6"/>
          <p:cNvSpPr txBox="1"/>
          <p:nvPr/>
        </p:nvSpPr>
        <p:spPr>
          <a:xfrm>
            <a:off x="5214240" y="3749040"/>
            <a:ext cx="2741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Можно завершать сразу</a:t>
            </a:r>
            <a:endParaRPr/>
          </a:p>
        </p:txBody>
      </p:sp>
      <p:sp>
        <p:nvSpPr>
          <p:cNvPr id="191" name="TextShape 7"/>
          <p:cNvSpPr txBox="1"/>
          <p:nvPr/>
        </p:nvSpPr>
        <p:spPr>
          <a:xfrm>
            <a:off x="4389120" y="3566160"/>
            <a:ext cx="3196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Только в точках завершения</a:t>
            </a:r>
            <a:endParaRPr/>
          </a:p>
        </p:txBody>
      </p:sp>
      <p:sp>
        <p:nvSpPr>
          <p:cNvPr id="192" name="TextShape 8"/>
          <p:cNvSpPr txBox="1"/>
          <p:nvPr/>
        </p:nvSpPr>
        <p:spPr>
          <a:xfrm>
            <a:off x="5120640" y="5486400"/>
            <a:ext cx="29574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Если поток заcancellен то </a:t>
            </a:r>
            <a:endParaRPr/>
          </a:p>
          <a:p>
            <a:r>
              <a:rPr lang="en-US">
                <a:latin typeface="Arial"/>
              </a:rPr>
              <a:t>Join возвратить это</a:t>
            </a:r>
            <a:endParaRPr/>
          </a:p>
        </p:txBody>
      </p:sp>
      <p:sp>
        <p:nvSpPr>
          <p:cNvPr id="193" name="TextShape 9"/>
          <p:cNvSpPr txBox="1"/>
          <p:nvPr/>
        </p:nvSpPr>
        <p:spPr>
          <a:xfrm>
            <a:off x="5760720" y="4536720"/>
            <a:ext cx="610920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Завершающий массив процедур который будет вызван </a:t>
            </a:r>
            <a:endParaRPr/>
          </a:p>
          <a:p>
            <a:r>
              <a:rPr lang="en-US">
                <a:latin typeface="Arial"/>
              </a:rPr>
              <a:t>При обычном завершении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Мьютексы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Обычный мьютекс – создание и удаление.</a:t>
            </a:r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pthread_mutex_t m = PTHREAD_MUTEX_INITIALIZER;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pthread_mutex_init(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pthread_mutex_t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mp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pthread_mutex_attr_t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mattrp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pthread_mutex_destroy(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pthread_mutex_t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mp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9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B0144E1-44FF-4041-92E4-23B19BB4819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98" name="TextShape 5"/>
          <p:cNvSpPr txBox="1"/>
          <p:nvPr/>
        </p:nvSpPr>
        <p:spPr>
          <a:xfrm>
            <a:off x="3931920" y="731520"/>
            <a:ext cx="1688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Race condition</a:t>
            </a:r>
            <a:endParaRPr/>
          </a:p>
        </p:txBody>
      </p:sp>
      <p:sp>
        <p:nvSpPr>
          <p:cNvPr id="199" name="TextShape 6"/>
          <p:cNvSpPr txBox="1"/>
          <p:nvPr/>
        </p:nvSpPr>
        <p:spPr>
          <a:xfrm>
            <a:off x="2286000" y="2194560"/>
            <a:ext cx="3285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Mutex == бинарный семафор</a:t>
            </a:r>
            <a:endParaRPr/>
          </a:p>
        </p:txBody>
      </p:sp>
      <p:sp>
        <p:nvSpPr>
          <p:cNvPr id="200" name="TextShape 7"/>
          <p:cNvSpPr txBox="1"/>
          <p:nvPr/>
        </p:nvSpPr>
        <p:spPr>
          <a:xfrm>
            <a:off x="6766560" y="2409480"/>
            <a:ext cx="2161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Создание на стеке</a:t>
            </a:r>
            <a:endParaRPr/>
          </a:p>
        </p:txBody>
      </p:sp>
      <p:sp>
        <p:nvSpPr>
          <p:cNvPr id="201" name="TextShape 8"/>
          <p:cNvSpPr txBox="1"/>
          <p:nvPr/>
        </p:nvSpPr>
        <p:spPr>
          <a:xfrm>
            <a:off x="4663440" y="2926080"/>
            <a:ext cx="1424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Не на стеке</a:t>
            </a:r>
            <a:endParaRPr/>
          </a:p>
        </p:txBody>
      </p:sp>
      <p:sp>
        <p:nvSpPr>
          <p:cNvPr id="202" name="TextShape 9"/>
          <p:cNvSpPr txBox="1"/>
          <p:nvPr/>
        </p:nvSpPr>
        <p:spPr>
          <a:xfrm>
            <a:off x="4663440" y="3749040"/>
            <a:ext cx="2318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Удалять не на стеке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