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9" r:id="rId3"/>
    <p:sldId id="266" r:id="rId4"/>
    <p:sldId id="267" r:id="rId5"/>
    <p:sldId id="279" r:id="rId6"/>
    <p:sldId id="268" r:id="rId7"/>
    <p:sldId id="259" r:id="rId8"/>
    <p:sldId id="271" r:id="rId9"/>
    <p:sldId id="273" r:id="rId10"/>
    <p:sldId id="278" r:id="rId11"/>
    <p:sldId id="260" r:id="rId12"/>
    <p:sldId id="277" r:id="rId13"/>
    <p:sldId id="274" r:id="rId14"/>
    <p:sldId id="275" r:id="rId15"/>
    <p:sldId id="280" r:id="rId16"/>
    <p:sldId id="26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Roboto Medium" panose="020B0604020202020204" charset="0"/>
      <p:regular r:id="rId31"/>
      <p:bold r:id="rId32"/>
      <p:italic r:id="rId33"/>
      <p:boldItalic r:id="rId34"/>
    </p:embeddedFont>
    <p:embeddedFont>
      <p:font typeface="Source Sans Pro" panose="020B050303040302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7c53303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7c53303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61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951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94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29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48ddf1c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48ddf1c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2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33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53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40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76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14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7c53303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7c53303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0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54403"/>
            <a:ext cx="9144000" cy="685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7015" y="343409"/>
            <a:ext cx="860137" cy="11088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286492" y="374311"/>
            <a:ext cx="82500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ПРОГРАММНО-АППАРАТНЫЙ КОМПЛЕКС ДЛЯ МОНИТОРИНГА И ОБРАБОТКИ ДАННЫХ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ЭЛЕКТРИЧЕСКОЙ АКТИВНОСТИ ГОЛОВНОГО МОЗГА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Hardware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Software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Monitoring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Processing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Electrical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Activity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Brain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D417F-7F3A-4CCD-A88E-77E296FB29F6}"/>
              </a:ext>
            </a:extLst>
          </p:cNvPr>
          <p:cNvSpPr txBox="1"/>
          <p:nvPr/>
        </p:nvSpPr>
        <p:spPr>
          <a:xfrm>
            <a:off x="5994026" y="4000572"/>
            <a:ext cx="34995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latin typeface="Roboto"/>
                <a:ea typeface="Roboto"/>
                <a:cs typeface="Roboto"/>
                <a:sym typeface="Roboto"/>
              </a:rPr>
              <a:t>Проектно-исследовательская ВКР</a:t>
            </a:r>
            <a:endParaRPr lang="ru-RU" sz="1100" dirty="0"/>
          </a:p>
          <a:p>
            <a:r>
              <a:rPr lang="ru-RU" sz="1100" dirty="0"/>
              <a:t>Исполнитель</a:t>
            </a:r>
            <a:r>
              <a:rPr lang="en-US" sz="1100" dirty="0"/>
              <a:t>: </a:t>
            </a:r>
            <a:r>
              <a:rPr lang="ru-RU" sz="1100" dirty="0"/>
              <a:t>Д.О. Дубина</a:t>
            </a:r>
            <a:endParaRPr lang="en-US" sz="1100" dirty="0"/>
          </a:p>
          <a:p>
            <a:r>
              <a:rPr lang="ru-RU" sz="1100" dirty="0"/>
              <a:t>Научный руководитель</a:t>
            </a:r>
            <a:r>
              <a:rPr lang="en-US" sz="1100" dirty="0"/>
              <a:t>:</a:t>
            </a:r>
          </a:p>
          <a:p>
            <a:r>
              <a:rPr lang="ru-RU" sz="1100" dirty="0"/>
              <a:t>Профессор департамента программной инженерии факультета </a:t>
            </a:r>
            <a:r>
              <a:rPr lang="ru-RU" sz="1100"/>
              <a:t>компьютерных наук </a:t>
            </a:r>
            <a:endParaRPr lang="ru-RU" sz="1100" dirty="0"/>
          </a:p>
          <a:p>
            <a:r>
              <a:rPr lang="ru-RU" sz="1100" dirty="0"/>
              <a:t>И. Р. </a:t>
            </a:r>
            <a:r>
              <a:rPr lang="ru-RU" sz="1100" dirty="0" err="1"/>
              <a:t>Агамирзян</a:t>
            </a:r>
            <a:endParaRPr lang="ru-RU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327403" y="3007816"/>
            <a:ext cx="4068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4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51275" y="110650"/>
            <a:ext cx="675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>
                <a:latin typeface="Roboto"/>
                <a:ea typeface="Roboto"/>
                <a:cs typeface="Roboto"/>
                <a:sym typeface="Roboto"/>
              </a:rPr>
              <a:t>Функциональное требования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299362" y="1560714"/>
            <a:ext cx="6699175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поиска точки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300 на основании обработанных данных в режиме реального времени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299362" y="2189453"/>
            <a:ext cx="664923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демонстрации корректной работы функции поиска точки 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300860" y="2902367"/>
            <a:ext cx="6647732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Функции сохранения записанных сессий передачи данных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299362" y="3524279"/>
            <a:ext cx="6188748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Функция просмотра записанных сессий передачи данных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299375" y="3992160"/>
            <a:ext cx="6293347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передачи состояния устройства в приложение компаньон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86092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9"/>
          <p:cNvCxnSpPr>
            <a:endCxn id="170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9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551278" y="1696379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987405" y="1658991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9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551278" y="2305679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830500" y="2268279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10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551278" y="2914979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830500" y="2877579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11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551278" y="3524279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830500" y="3486879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12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551278" y="4133579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830500" y="4096179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13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" name="Google Shape;158;p19">
            <a:extLst>
              <a:ext uri="{FF2B5EF4-FFF2-40B4-BE49-F238E27FC236}">
                <a16:creationId xmlns:a16="http://schemas.microsoft.com/office/drawing/2014/main" id="{5E989E5D-42C7-42AC-B689-DF1415B30C2D}"/>
              </a:ext>
            </a:extLst>
          </p:cNvPr>
          <p:cNvSpPr txBox="1"/>
          <p:nvPr/>
        </p:nvSpPr>
        <p:spPr>
          <a:xfrm>
            <a:off x="2299362" y="1013353"/>
            <a:ext cx="6474844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Визуализация обработанных данных в приложении компаньоне в режиме реального времени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Google Shape;181;p19">
            <a:extLst>
              <a:ext uri="{FF2B5EF4-FFF2-40B4-BE49-F238E27FC236}">
                <a16:creationId xmlns:a16="http://schemas.microsoft.com/office/drawing/2014/main" id="{A12BACE4-AFCB-4918-957B-14BD04DF6B1B}"/>
              </a:ext>
            </a:extLst>
          </p:cNvPr>
          <p:cNvSpPr/>
          <p:nvPr/>
        </p:nvSpPr>
        <p:spPr>
          <a:xfrm>
            <a:off x="551278" y="1123667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82;p19">
            <a:extLst>
              <a:ext uri="{FF2B5EF4-FFF2-40B4-BE49-F238E27FC236}">
                <a16:creationId xmlns:a16="http://schemas.microsoft.com/office/drawing/2014/main" id="{FDCF4C30-AA69-4874-B03F-E64C61D814B4}"/>
              </a:ext>
            </a:extLst>
          </p:cNvPr>
          <p:cNvSpPr txBox="1"/>
          <p:nvPr/>
        </p:nvSpPr>
        <p:spPr>
          <a:xfrm>
            <a:off x="987405" y="1086279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8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6359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Языки программирования, среды разработки, библиотеки</a:t>
            </a: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cxnSpLocks/>
          </p:cNvCxnSpPr>
          <p:nvPr/>
        </p:nvCxnSpPr>
        <p:spPr>
          <a:xfrm>
            <a:off x="120766" y="1216256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7030666" y="1079306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81393" y="1696106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Устройство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аппаратная часть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919393" y="2026631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Eagle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[6]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415143" y="2062181"/>
            <a:ext cx="0" cy="556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415143" y="220220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752438" y="1584576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919393" y="2320956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Компас-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3D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[7]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flipH="1">
            <a:off x="415143" y="248958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02;p17">
            <a:extLst>
              <a:ext uri="{FF2B5EF4-FFF2-40B4-BE49-F238E27FC236}">
                <a16:creationId xmlns:a16="http://schemas.microsoft.com/office/drawing/2014/main" id="{91600397-F9D0-415E-950A-683A7D8A41D5}"/>
              </a:ext>
            </a:extLst>
          </p:cNvPr>
          <p:cNvSpPr/>
          <p:nvPr/>
        </p:nvSpPr>
        <p:spPr>
          <a:xfrm>
            <a:off x="281393" y="2724955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Устройство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программная  часть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08;p17">
            <a:extLst>
              <a:ext uri="{FF2B5EF4-FFF2-40B4-BE49-F238E27FC236}">
                <a16:creationId xmlns:a16="http://schemas.microsoft.com/office/drawing/2014/main" id="{98C7EB16-5E35-4B2E-82AA-0DB096F1B9EE}"/>
              </a:ext>
            </a:extLst>
          </p:cNvPr>
          <p:cNvSpPr/>
          <p:nvPr/>
        </p:nvSpPr>
        <p:spPr>
          <a:xfrm>
            <a:off x="874168" y="3076981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Stm32CubeIDE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[8]</a:t>
            </a:r>
            <a:endParaRPr lang="en-US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09;p17">
            <a:extLst>
              <a:ext uri="{FF2B5EF4-FFF2-40B4-BE49-F238E27FC236}">
                <a16:creationId xmlns:a16="http://schemas.microsoft.com/office/drawing/2014/main" id="{4AC68C86-CECB-474E-8E57-3132523C9BF7}"/>
              </a:ext>
            </a:extLst>
          </p:cNvPr>
          <p:cNvSpPr/>
          <p:nvPr/>
        </p:nvSpPr>
        <p:spPr>
          <a:xfrm>
            <a:off x="874168" y="3375556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HAL, LL, SPL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110;p17">
            <a:extLst>
              <a:ext uri="{FF2B5EF4-FFF2-40B4-BE49-F238E27FC236}">
                <a16:creationId xmlns:a16="http://schemas.microsoft.com/office/drawing/2014/main" id="{5CEACA7F-9784-40B4-88EA-B25C4725C667}"/>
              </a:ext>
            </a:extLst>
          </p:cNvPr>
          <p:cNvCxnSpPr>
            <a:cxnSpLocks/>
          </p:cNvCxnSpPr>
          <p:nvPr/>
        </p:nvCxnSpPr>
        <p:spPr>
          <a:xfrm>
            <a:off x="415143" y="3156431"/>
            <a:ext cx="0" cy="823898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11;p17">
            <a:extLst>
              <a:ext uri="{FF2B5EF4-FFF2-40B4-BE49-F238E27FC236}">
                <a16:creationId xmlns:a16="http://schemas.microsoft.com/office/drawing/2014/main" id="{17828975-03DB-4396-83E1-BCD3A1607CA5}"/>
              </a:ext>
            </a:extLst>
          </p:cNvPr>
          <p:cNvCxnSpPr/>
          <p:nvPr/>
        </p:nvCxnSpPr>
        <p:spPr>
          <a:xfrm flipH="1">
            <a:off x="415143" y="325003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12;p17">
            <a:extLst>
              <a:ext uri="{FF2B5EF4-FFF2-40B4-BE49-F238E27FC236}">
                <a16:creationId xmlns:a16="http://schemas.microsoft.com/office/drawing/2014/main" id="{80AF387E-A202-4693-B2FC-87AA8DD75221}"/>
              </a:ext>
            </a:extLst>
          </p:cNvPr>
          <p:cNvCxnSpPr/>
          <p:nvPr/>
        </p:nvCxnSpPr>
        <p:spPr>
          <a:xfrm flipH="1">
            <a:off x="415143" y="355368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112;p17">
            <a:extLst>
              <a:ext uri="{FF2B5EF4-FFF2-40B4-BE49-F238E27FC236}">
                <a16:creationId xmlns:a16="http://schemas.microsoft.com/office/drawing/2014/main" id="{3437FCAB-7778-4B9F-8B1F-8B6D36DFF144}"/>
              </a:ext>
            </a:extLst>
          </p:cNvPr>
          <p:cNvCxnSpPr/>
          <p:nvPr/>
        </p:nvCxnSpPr>
        <p:spPr>
          <a:xfrm flipH="1">
            <a:off x="415143" y="385703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09;p17">
            <a:extLst>
              <a:ext uri="{FF2B5EF4-FFF2-40B4-BE49-F238E27FC236}">
                <a16:creationId xmlns:a16="http://schemas.microsoft.com/office/drawing/2014/main" id="{4B875121-658F-45BD-A070-8448FF56CE28}"/>
              </a:ext>
            </a:extLst>
          </p:cNvPr>
          <p:cNvSpPr/>
          <p:nvPr/>
        </p:nvSpPr>
        <p:spPr>
          <a:xfrm>
            <a:off x="874168" y="3727582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C++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Языки программирования, среды разработки, библиотеки</a:t>
            </a: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cxnSpLocks/>
          </p:cNvCxnSpPr>
          <p:nvPr/>
        </p:nvCxnSpPr>
        <p:spPr>
          <a:xfrm>
            <a:off x="120766" y="120280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7030666" y="1068300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81393" y="1696106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Программа компаньон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919393" y="2026631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Android Studio/Visual Studio</a:t>
            </a:r>
            <a:endParaRPr lang="en-US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415143" y="2062181"/>
            <a:ext cx="0" cy="556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415143" y="220220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752438" y="1584576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919393" y="2320956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Java/C#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flipH="1">
            <a:off x="415143" y="248958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02;p17">
            <a:extLst>
              <a:ext uri="{FF2B5EF4-FFF2-40B4-BE49-F238E27FC236}">
                <a16:creationId xmlns:a16="http://schemas.microsoft.com/office/drawing/2014/main" id="{91600397-F9D0-415E-950A-683A7D8A41D5}"/>
              </a:ext>
            </a:extLst>
          </p:cNvPr>
          <p:cNvSpPr/>
          <p:nvPr/>
        </p:nvSpPr>
        <p:spPr>
          <a:xfrm>
            <a:off x="281393" y="2724955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Обработка данных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08;p17">
            <a:extLst>
              <a:ext uri="{FF2B5EF4-FFF2-40B4-BE49-F238E27FC236}">
                <a16:creationId xmlns:a16="http://schemas.microsoft.com/office/drawing/2014/main" id="{98C7EB16-5E35-4B2E-82AA-0DB096F1B9EE}"/>
              </a:ext>
            </a:extLst>
          </p:cNvPr>
          <p:cNvSpPr/>
          <p:nvPr/>
        </p:nvSpPr>
        <p:spPr>
          <a:xfrm>
            <a:off x="874167" y="3076981"/>
            <a:ext cx="756386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Математические методы(изменение дискретизации, интерполяция, фильтрация)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[9]</a:t>
            </a:r>
            <a:endParaRPr lang="en-US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09;p17">
            <a:extLst>
              <a:ext uri="{FF2B5EF4-FFF2-40B4-BE49-F238E27FC236}">
                <a16:creationId xmlns:a16="http://schemas.microsoft.com/office/drawing/2014/main" id="{4AC68C86-CECB-474E-8E57-3132523C9BF7}"/>
              </a:ext>
            </a:extLst>
          </p:cNvPr>
          <p:cNvSpPr/>
          <p:nvPr/>
        </p:nvSpPr>
        <p:spPr>
          <a:xfrm>
            <a:off x="874168" y="3375556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Нейросеть+датасеты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с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kagle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110;p17">
            <a:extLst>
              <a:ext uri="{FF2B5EF4-FFF2-40B4-BE49-F238E27FC236}">
                <a16:creationId xmlns:a16="http://schemas.microsoft.com/office/drawing/2014/main" id="{5CEACA7F-9784-40B4-88EA-B25C4725C667}"/>
              </a:ext>
            </a:extLst>
          </p:cNvPr>
          <p:cNvCxnSpPr>
            <a:cxnSpLocks/>
          </p:cNvCxnSpPr>
          <p:nvPr/>
        </p:nvCxnSpPr>
        <p:spPr>
          <a:xfrm>
            <a:off x="415143" y="3156431"/>
            <a:ext cx="0" cy="803728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11;p17">
            <a:extLst>
              <a:ext uri="{FF2B5EF4-FFF2-40B4-BE49-F238E27FC236}">
                <a16:creationId xmlns:a16="http://schemas.microsoft.com/office/drawing/2014/main" id="{17828975-03DB-4396-83E1-BCD3A1607CA5}"/>
              </a:ext>
            </a:extLst>
          </p:cNvPr>
          <p:cNvCxnSpPr/>
          <p:nvPr/>
        </p:nvCxnSpPr>
        <p:spPr>
          <a:xfrm flipH="1">
            <a:off x="415143" y="325003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12;p17">
            <a:extLst>
              <a:ext uri="{FF2B5EF4-FFF2-40B4-BE49-F238E27FC236}">
                <a16:creationId xmlns:a16="http://schemas.microsoft.com/office/drawing/2014/main" id="{80AF387E-A202-4693-B2FC-87AA8DD75221}"/>
              </a:ext>
            </a:extLst>
          </p:cNvPr>
          <p:cNvCxnSpPr/>
          <p:nvPr/>
        </p:nvCxnSpPr>
        <p:spPr>
          <a:xfrm flipH="1">
            <a:off x="415143" y="355368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12;p17">
            <a:extLst>
              <a:ext uri="{FF2B5EF4-FFF2-40B4-BE49-F238E27FC236}">
                <a16:creationId xmlns:a16="http://schemas.microsoft.com/office/drawing/2014/main" id="{E87BB4DB-E6EB-4F21-B928-AC03F2CFE4EF}"/>
              </a:ext>
            </a:extLst>
          </p:cNvPr>
          <p:cNvCxnSpPr/>
          <p:nvPr/>
        </p:nvCxnSpPr>
        <p:spPr>
          <a:xfrm flipH="1">
            <a:off x="415143" y="383695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09;p17">
            <a:extLst>
              <a:ext uri="{FF2B5EF4-FFF2-40B4-BE49-F238E27FC236}">
                <a16:creationId xmlns:a16="http://schemas.microsoft.com/office/drawing/2014/main" id="{28BC16BF-2098-4CC4-909A-529AD7647AA8}"/>
              </a:ext>
            </a:extLst>
          </p:cNvPr>
          <p:cNvSpPr/>
          <p:nvPr/>
        </p:nvSpPr>
        <p:spPr>
          <a:xfrm>
            <a:off x="874168" y="3689683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C3E50"/>
                </a:solidFill>
                <a:effectLst/>
                <a:latin typeface="Source Sans Pro" panose="020B0604020202020204" pitchFamily="34" charset="0"/>
              </a:rPr>
              <a:t>MNE-Python </a:t>
            </a:r>
            <a:r>
              <a:rPr lang="en-US" sz="800" b="0" i="0" dirty="0">
                <a:solidFill>
                  <a:srgbClr val="2C3E50"/>
                </a:solidFill>
                <a:effectLst/>
                <a:latin typeface="Source Sans Pro" panose="020B0604020202020204" pitchFamily="34" charset="0"/>
              </a:rPr>
              <a:t>[10]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293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9047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Ожидаемые результаты </a:t>
            </a:r>
            <a:endParaRPr lang="ru-RU"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074772" y="1946963"/>
            <a:ext cx="292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Устройство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99047" y="2041888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074771" y="3111963"/>
            <a:ext cx="3396375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Приложение компаньон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99047" y="3206888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9;p16">
            <a:extLst>
              <a:ext uri="{FF2B5EF4-FFF2-40B4-BE49-F238E27FC236}">
                <a16:creationId xmlns:a16="http://schemas.microsoft.com/office/drawing/2014/main" id="{7A6CB6CB-2628-4CA2-B6DF-9A28B7809A64}"/>
              </a:ext>
            </a:extLst>
          </p:cNvPr>
          <p:cNvSpPr/>
          <p:nvPr/>
        </p:nvSpPr>
        <p:spPr>
          <a:xfrm>
            <a:off x="598971" y="2586145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6;p16">
            <a:extLst>
              <a:ext uri="{FF2B5EF4-FFF2-40B4-BE49-F238E27FC236}">
                <a16:creationId xmlns:a16="http://schemas.microsoft.com/office/drawing/2014/main" id="{994B4A44-C9C9-4F74-800C-466FBAF75404}"/>
              </a:ext>
            </a:extLst>
          </p:cNvPr>
          <p:cNvSpPr txBox="1"/>
          <p:nvPr/>
        </p:nvSpPr>
        <p:spPr>
          <a:xfrm>
            <a:off x="1074771" y="2509575"/>
            <a:ext cx="292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Прошивка на устройство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6055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Источники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8480" y="830949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66841" y="118735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P300 evoked potentials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aksioma.org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https://aksioma.org/brainloop/bci_p300.html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cxnSpLocks/>
          </p:cNvCxnSpPr>
          <p:nvPr/>
        </p:nvCxnSpPr>
        <p:spPr>
          <a:xfrm>
            <a:off x="607817" y="1266802"/>
            <a:ext cx="0" cy="285765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07817" y="13604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07817" y="1967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10;p17">
            <a:extLst>
              <a:ext uri="{FF2B5EF4-FFF2-40B4-BE49-F238E27FC236}">
                <a16:creationId xmlns:a16="http://schemas.microsoft.com/office/drawing/2014/main" id="{B2BF19D8-CC1A-42EF-B790-0DF9D39289FD}"/>
              </a:ext>
            </a:extLst>
          </p:cNvPr>
          <p:cNvCxnSpPr>
            <a:cxnSpLocks/>
          </p:cNvCxnSpPr>
          <p:nvPr/>
        </p:nvCxnSpPr>
        <p:spPr>
          <a:xfrm>
            <a:off x="607817" y="2181452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12;p17">
            <a:extLst>
              <a:ext uri="{FF2B5EF4-FFF2-40B4-BE49-F238E27FC236}">
                <a16:creationId xmlns:a16="http://schemas.microsoft.com/office/drawing/2014/main" id="{A47BDCB9-433E-4BDA-B2F9-1E35B975BB25}"/>
              </a:ext>
            </a:extLst>
          </p:cNvPr>
          <p:cNvCxnSpPr/>
          <p:nvPr/>
        </p:nvCxnSpPr>
        <p:spPr>
          <a:xfrm flipH="1">
            <a:off x="607817" y="2578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10;p17">
            <a:extLst>
              <a:ext uri="{FF2B5EF4-FFF2-40B4-BE49-F238E27FC236}">
                <a16:creationId xmlns:a16="http://schemas.microsoft.com/office/drawing/2014/main" id="{4994DD5E-304C-4AA4-8217-C835BB8F2BFC}"/>
              </a:ext>
            </a:extLst>
          </p:cNvPr>
          <p:cNvCxnSpPr>
            <a:cxnSpLocks/>
          </p:cNvCxnSpPr>
          <p:nvPr/>
        </p:nvCxnSpPr>
        <p:spPr>
          <a:xfrm>
            <a:off x="607817" y="3110527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1;p17">
            <a:extLst>
              <a:ext uri="{FF2B5EF4-FFF2-40B4-BE49-F238E27FC236}">
                <a16:creationId xmlns:a16="http://schemas.microsoft.com/office/drawing/2014/main" id="{8DA8D019-AA35-41BD-9AD7-7F0A36622D59}"/>
              </a:ext>
            </a:extLst>
          </p:cNvPr>
          <p:cNvCxnSpPr/>
          <p:nvPr/>
        </p:nvCxnSpPr>
        <p:spPr>
          <a:xfrm flipH="1">
            <a:off x="607817" y="32041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3;p17">
            <a:extLst>
              <a:ext uri="{FF2B5EF4-FFF2-40B4-BE49-F238E27FC236}">
                <a16:creationId xmlns:a16="http://schemas.microsoft.com/office/drawing/2014/main" id="{200699B8-850F-4497-92D0-556DFDBBF253}"/>
              </a:ext>
            </a:extLst>
          </p:cNvPr>
          <p:cNvCxnSpPr/>
          <p:nvPr/>
        </p:nvCxnSpPr>
        <p:spPr>
          <a:xfrm flipH="1">
            <a:off x="607817" y="383341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0;p17">
            <a:extLst>
              <a:ext uri="{FF2B5EF4-FFF2-40B4-BE49-F238E27FC236}">
                <a16:creationId xmlns:a16="http://schemas.microsoft.com/office/drawing/2014/main" id="{9845CAF9-FBE1-4932-868B-5D4C0405E8C6}"/>
              </a:ext>
            </a:extLst>
          </p:cNvPr>
          <p:cNvCxnSpPr>
            <a:cxnSpLocks/>
          </p:cNvCxnSpPr>
          <p:nvPr/>
        </p:nvCxnSpPr>
        <p:spPr>
          <a:xfrm>
            <a:off x="607817" y="4030852"/>
            <a:ext cx="0" cy="418649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08;p17">
            <a:extLst>
              <a:ext uri="{FF2B5EF4-FFF2-40B4-BE49-F238E27FC236}">
                <a16:creationId xmlns:a16="http://schemas.microsoft.com/office/drawing/2014/main" id="{0C15BD9C-7619-4C9A-9D2D-B68E86444AEF}"/>
              </a:ext>
            </a:extLst>
          </p:cNvPr>
          <p:cNvSpPr/>
          <p:nvPr/>
        </p:nvSpPr>
        <p:spPr>
          <a:xfrm>
            <a:off x="1066840" y="182072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NEURALINK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NEURALINK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https://neuralink.com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108;p17">
            <a:extLst>
              <a:ext uri="{FF2B5EF4-FFF2-40B4-BE49-F238E27FC236}">
                <a16:creationId xmlns:a16="http://schemas.microsoft.com/office/drawing/2014/main" id="{D9E37000-B359-42B1-9DA8-F1B2A325CBC5}"/>
              </a:ext>
            </a:extLst>
          </p:cNvPr>
          <p:cNvSpPr/>
          <p:nvPr/>
        </p:nvSpPr>
        <p:spPr>
          <a:xfrm>
            <a:off x="1066839" y="244714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О НЕЙРОЧАТ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ООО «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Нейрочат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»,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http://neurochat.pro/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08;p17">
            <a:extLst>
              <a:ext uri="{FF2B5EF4-FFF2-40B4-BE49-F238E27FC236}">
                <a16:creationId xmlns:a16="http://schemas.microsoft.com/office/drawing/2014/main" id="{4C3505AD-4BE7-46B5-B7DB-F91C619D0F39}"/>
              </a:ext>
            </a:extLst>
          </p:cNvPr>
          <p:cNvSpPr/>
          <p:nvPr/>
        </p:nvSpPr>
        <p:spPr>
          <a:xfrm>
            <a:off x="1066838" y="306554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BRAINBIT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ООО "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НейроМД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",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https://brainbit.com/ru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108;p17">
            <a:extLst>
              <a:ext uri="{FF2B5EF4-FFF2-40B4-BE49-F238E27FC236}">
                <a16:creationId xmlns:a16="http://schemas.microsoft.com/office/drawing/2014/main" id="{8528157F-08FB-47B9-A65F-8CC5BEF3FA98}"/>
              </a:ext>
            </a:extLst>
          </p:cNvPr>
          <p:cNvSpPr/>
          <p:nvPr/>
        </p:nvSpPr>
        <p:spPr>
          <a:xfrm>
            <a:off x="1066837" y="368371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Brainreader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[Электронный ресурс]: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Brainreader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https://brainreader.net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95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Источники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8480" y="830949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66841" y="118735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Eagle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Autodesk Inc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https://www.autodesk.com/products/eagle/overview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cxnSpLocks/>
          </p:cNvCxnSpPr>
          <p:nvPr/>
        </p:nvCxnSpPr>
        <p:spPr>
          <a:xfrm>
            <a:off x="607817" y="1266802"/>
            <a:ext cx="0" cy="285765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07817" y="13604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07817" y="1967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10;p17">
            <a:extLst>
              <a:ext uri="{FF2B5EF4-FFF2-40B4-BE49-F238E27FC236}">
                <a16:creationId xmlns:a16="http://schemas.microsoft.com/office/drawing/2014/main" id="{B2BF19D8-CC1A-42EF-B790-0DF9D39289FD}"/>
              </a:ext>
            </a:extLst>
          </p:cNvPr>
          <p:cNvCxnSpPr>
            <a:cxnSpLocks/>
          </p:cNvCxnSpPr>
          <p:nvPr/>
        </p:nvCxnSpPr>
        <p:spPr>
          <a:xfrm>
            <a:off x="607817" y="2181452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12;p17">
            <a:extLst>
              <a:ext uri="{FF2B5EF4-FFF2-40B4-BE49-F238E27FC236}">
                <a16:creationId xmlns:a16="http://schemas.microsoft.com/office/drawing/2014/main" id="{A47BDCB9-433E-4BDA-B2F9-1E35B975BB25}"/>
              </a:ext>
            </a:extLst>
          </p:cNvPr>
          <p:cNvCxnSpPr/>
          <p:nvPr/>
        </p:nvCxnSpPr>
        <p:spPr>
          <a:xfrm flipH="1">
            <a:off x="607817" y="2578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10;p17">
            <a:extLst>
              <a:ext uri="{FF2B5EF4-FFF2-40B4-BE49-F238E27FC236}">
                <a16:creationId xmlns:a16="http://schemas.microsoft.com/office/drawing/2014/main" id="{4994DD5E-304C-4AA4-8217-C835BB8F2BFC}"/>
              </a:ext>
            </a:extLst>
          </p:cNvPr>
          <p:cNvCxnSpPr>
            <a:cxnSpLocks/>
          </p:cNvCxnSpPr>
          <p:nvPr/>
        </p:nvCxnSpPr>
        <p:spPr>
          <a:xfrm>
            <a:off x="607817" y="3110527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1;p17">
            <a:extLst>
              <a:ext uri="{FF2B5EF4-FFF2-40B4-BE49-F238E27FC236}">
                <a16:creationId xmlns:a16="http://schemas.microsoft.com/office/drawing/2014/main" id="{8DA8D019-AA35-41BD-9AD7-7F0A36622D59}"/>
              </a:ext>
            </a:extLst>
          </p:cNvPr>
          <p:cNvCxnSpPr/>
          <p:nvPr/>
        </p:nvCxnSpPr>
        <p:spPr>
          <a:xfrm flipH="1">
            <a:off x="607817" y="32041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3;p17">
            <a:extLst>
              <a:ext uri="{FF2B5EF4-FFF2-40B4-BE49-F238E27FC236}">
                <a16:creationId xmlns:a16="http://schemas.microsoft.com/office/drawing/2014/main" id="{200699B8-850F-4497-92D0-556DFDBBF253}"/>
              </a:ext>
            </a:extLst>
          </p:cNvPr>
          <p:cNvCxnSpPr/>
          <p:nvPr/>
        </p:nvCxnSpPr>
        <p:spPr>
          <a:xfrm flipH="1">
            <a:off x="607817" y="383341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0;p17">
            <a:extLst>
              <a:ext uri="{FF2B5EF4-FFF2-40B4-BE49-F238E27FC236}">
                <a16:creationId xmlns:a16="http://schemas.microsoft.com/office/drawing/2014/main" id="{9845CAF9-FBE1-4932-868B-5D4C0405E8C6}"/>
              </a:ext>
            </a:extLst>
          </p:cNvPr>
          <p:cNvCxnSpPr>
            <a:cxnSpLocks/>
          </p:cNvCxnSpPr>
          <p:nvPr/>
        </p:nvCxnSpPr>
        <p:spPr>
          <a:xfrm>
            <a:off x="607817" y="4030852"/>
            <a:ext cx="0" cy="418649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08;p17">
            <a:extLst>
              <a:ext uri="{FF2B5EF4-FFF2-40B4-BE49-F238E27FC236}">
                <a16:creationId xmlns:a16="http://schemas.microsoft.com/office/drawing/2014/main" id="{0C15BD9C-7619-4C9A-9D2D-B68E86444AEF}"/>
              </a:ext>
            </a:extLst>
          </p:cNvPr>
          <p:cNvSpPr/>
          <p:nvPr/>
        </p:nvSpPr>
        <p:spPr>
          <a:xfrm>
            <a:off x="1066840" y="182072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КОМПАС-3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ООО «АСКОН - Системы проектирования»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https://kompas.ru/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108;p17">
            <a:extLst>
              <a:ext uri="{FF2B5EF4-FFF2-40B4-BE49-F238E27FC236}">
                <a16:creationId xmlns:a16="http://schemas.microsoft.com/office/drawing/2014/main" id="{D9E37000-B359-42B1-9DA8-F1B2A325CBC5}"/>
              </a:ext>
            </a:extLst>
          </p:cNvPr>
          <p:cNvSpPr/>
          <p:nvPr/>
        </p:nvSpPr>
        <p:spPr>
          <a:xfrm>
            <a:off x="1066839" y="2447142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Integrated Development Environment for STM32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STMicroelectronics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https://www.st.com/en/development-tools/stm32cubeide.html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08;p17">
            <a:extLst>
              <a:ext uri="{FF2B5EF4-FFF2-40B4-BE49-F238E27FC236}">
                <a16:creationId xmlns:a16="http://schemas.microsoft.com/office/drawing/2014/main" id="{4C3505AD-4BE7-46B5-B7DB-F91C619D0F39}"/>
              </a:ext>
            </a:extLst>
          </p:cNvPr>
          <p:cNvSpPr/>
          <p:nvPr/>
        </p:nvSpPr>
        <p:spPr>
          <a:xfrm>
            <a:off x="1066838" y="306554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Предобработка ЭЭГ сигнала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[Электронный ресурс]: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cmi.to,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https://cmi.to/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предобработка-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ээг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-сигнала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108;p17">
            <a:extLst>
              <a:ext uri="{FF2B5EF4-FFF2-40B4-BE49-F238E27FC236}">
                <a16:creationId xmlns:a16="http://schemas.microsoft.com/office/drawing/2014/main" id="{8528157F-08FB-47B9-A65F-8CC5BEF3FA98}"/>
              </a:ext>
            </a:extLst>
          </p:cNvPr>
          <p:cNvSpPr/>
          <p:nvPr/>
        </p:nvSpPr>
        <p:spPr>
          <a:xfrm>
            <a:off x="1066837" y="3683716"/>
            <a:ext cx="780149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Open-source Python package for exploring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[Электронный ресурс]: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MNE Developer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20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– Режим доступа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https://mne.tools/stable/index.html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свободный. (дата обращения: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.20).</a:t>
            </a:r>
            <a:endParaRPr lang="ru-RU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1048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2531550" y="3575097"/>
            <a:ext cx="40809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Структура презентации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78480" y="830949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066842" y="1187352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066842" y="1485927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Термины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cxnSpLocks/>
          </p:cNvCxnSpPr>
          <p:nvPr/>
        </p:nvCxnSpPr>
        <p:spPr>
          <a:xfrm>
            <a:off x="607817" y="1266802"/>
            <a:ext cx="0" cy="285765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07817" y="13604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7"/>
          <p:cNvCxnSpPr/>
          <p:nvPr/>
        </p:nvCxnSpPr>
        <p:spPr>
          <a:xfrm flipH="1">
            <a:off x="607817" y="166405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07817" y="1967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/>
          <p:nvPr/>
        </p:nvSpPr>
        <p:spPr>
          <a:xfrm>
            <a:off x="1066842" y="1779352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Актуальность темы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08;p17">
            <a:extLst>
              <a:ext uri="{FF2B5EF4-FFF2-40B4-BE49-F238E27FC236}">
                <a16:creationId xmlns:a16="http://schemas.microsoft.com/office/drawing/2014/main" id="{E16E19E2-C03E-4EEF-B452-8D3AF37780C7}"/>
              </a:ext>
            </a:extLst>
          </p:cNvPr>
          <p:cNvSpPr/>
          <p:nvPr/>
        </p:nvSpPr>
        <p:spPr>
          <a:xfrm>
            <a:off x="1066842" y="2102002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Цели и задачи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09;p17">
            <a:extLst>
              <a:ext uri="{FF2B5EF4-FFF2-40B4-BE49-F238E27FC236}">
                <a16:creationId xmlns:a16="http://schemas.microsoft.com/office/drawing/2014/main" id="{720F5AC8-2EEA-40B2-93D8-355FA85E61DB}"/>
              </a:ext>
            </a:extLst>
          </p:cNvPr>
          <p:cNvSpPr/>
          <p:nvPr/>
        </p:nvSpPr>
        <p:spPr>
          <a:xfrm>
            <a:off x="1066841" y="2400577"/>
            <a:ext cx="523309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ru-RU" sz="1400" dirty="0" err="1">
                <a:latin typeface="Roboto"/>
                <a:ea typeface="Roboto"/>
                <a:cs typeface="Roboto"/>
                <a:sym typeface="Roboto"/>
              </a:rPr>
              <a:t>уществующие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 аналоги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110;p17">
            <a:extLst>
              <a:ext uri="{FF2B5EF4-FFF2-40B4-BE49-F238E27FC236}">
                <a16:creationId xmlns:a16="http://schemas.microsoft.com/office/drawing/2014/main" id="{B2BF19D8-CC1A-42EF-B790-0DF9D39289FD}"/>
              </a:ext>
            </a:extLst>
          </p:cNvPr>
          <p:cNvCxnSpPr>
            <a:cxnSpLocks/>
          </p:cNvCxnSpPr>
          <p:nvPr/>
        </p:nvCxnSpPr>
        <p:spPr>
          <a:xfrm>
            <a:off x="607817" y="2181452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11;p17">
            <a:extLst>
              <a:ext uri="{FF2B5EF4-FFF2-40B4-BE49-F238E27FC236}">
                <a16:creationId xmlns:a16="http://schemas.microsoft.com/office/drawing/2014/main" id="{78F67FB6-A2DA-4037-B46D-F461EE9BC5D7}"/>
              </a:ext>
            </a:extLst>
          </p:cNvPr>
          <p:cNvCxnSpPr/>
          <p:nvPr/>
        </p:nvCxnSpPr>
        <p:spPr>
          <a:xfrm flipH="1">
            <a:off x="607817" y="227505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12;p17">
            <a:extLst>
              <a:ext uri="{FF2B5EF4-FFF2-40B4-BE49-F238E27FC236}">
                <a16:creationId xmlns:a16="http://schemas.microsoft.com/office/drawing/2014/main" id="{A47BDCB9-433E-4BDA-B2F9-1E35B975BB25}"/>
              </a:ext>
            </a:extLst>
          </p:cNvPr>
          <p:cNvCxnSpPr/>
          <p:nvPr/>
        </p:nvCxnSpPr>
        <p:spPr>
          <a:xfrm flipH="1">
            <a:off x="607817" y="257870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13;p17">
            <a:extLst>
              <a:ext uri="{FF2B5EF4-FFF2-40B4-BE49-F238E27FC236}">
                <a16:creationId xmlns:a16="http://schemas.microsoft.com/office/drawing/2014/main" id="{67F2E99D-C395-46CF-8448-A7F995616D0B}"/>
              </a:ext>
            </a:extLst>
          </p:cNvPr>
          <p:cNvCxnSpPr/>
          <p:nvPr/>
        </p:nvCxnSpPr>
        <p:spPr>
          <a:xfrm flipH="1">
            <a:off x="607817" y="288235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08;p17">
            <a:extLst>
              <a:ext uri="{FF2B5EF4-FFF2-40B4-BE49-F238E27FC236}">
                <a16:creationId xmlns:a16="http://schemas.microsoft.com/office/drawing/2014/main" id="{0C702D13-66AF-47C2-B112-9E264568ADA4}"/>
              </a:ext>
            </a:extLst>
          </p:cNvPr>
          <p:cNvSpPr/>
          <p:nvPr/>
        </p:nvSpPr>
        <p:spPr>
          <a:xfrm>
            <a:off x="1066842" y="3031077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sz="1400" dirty="0">
                <a:latin typeface="Roboto"/>
                <a:ea typeface="Roboto"/>
                <a:cs typeface="Roboto"/>
                <a:sym typeface="Roboto"/>
              </a:rPr>
              <a:t>М</a:t>
            </a:r>
            <a:r>
              <a:rPr lang="ru-RU" sz="1400" dirty="0" err="1">
                <a:latin typeface="Roboto"/>
                <a:ea typeface="Roboto"/>
                <a:cs typeface="Roboto"/>
                <a:sym typeface="Roboto"/>
              </a:rPr>
              <a:t>етоды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, модели, алгоритмы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09;p17">
            <a:extLst>
              <a:ext uri="{FF2B5EF4-FFF2-40B4-BE49-F238E27FC236}">
                <a16:creationId xmlns:a16="http://schemas.microsoft.com/office/drawing/2014/main" id="{10567068-CAEC-46F0-953C-B02789B61FE7}"/>
              </a:ext>
            </a:extLst>
          </p:cNvPr>
          <p:cNvSpPr/>
          <p:nvPr/>
        </p:nvSpPr>
        <p:spPr>
          <a:xfrm>
            <a:off x="1066841" y="3329652"/>
            <a:ext cx="675329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latin typeface="Roboto"/>
                <a:ea typeface="Roboto"/>
                <a:cs typeface="Roboto"/>
                <a:sym typeface="Roboto"/>
              </a:rPr>
              <a:t>Я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зыки программирования, среды разработки, библиотеки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110;p17">
            <a:extLst>
              <a:ext uri="{FF2B5EF4-FFF2-40B4-BE49-F238E27FC236}">
                <a16:creationId xmlns:a16="http://schemas.microsoft.com/office/drawing/2014/main" id="{4994DD5E-304C-4AA4-8217-C835BB8F2BFC}"/>
              </a:ext>
            </a:extLst>
          </p:cNvPr>
          <p:cNvCxnSpPr>
            <a:cxnSpLocks/>
          </p:cNvCxnSpPr>
          <p:nvPr/>
        </p:nvCxnSpPr>
        <p:spPr>
          <a:xfrm>
            <a:off x="607817" y="3110527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1;p17">
            <a:extLst>
              <a:ext uri="{FF2B5EF4-FFF2-40B4-BE49-F238E27FC236}">
                <a16:creationId xmlns:a16="http://schemas.microsoft.com/office/drawing/2014/main" id="{8DA8D019-AA35-41BD-9AD7-7F0A36622D59}"/>
              </a:ext>
            </a:extLst>
          </p:cNvPr>
          <p:cNvCxnSpPr/>
          <p:nvPr/>
        </p:nvCxnSpPr>
        <p:spPr>
          <a:xfrm flipH="1">
            <a:off x="607817" y="32041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12;p17">
            <a:extLst>
              <a:ext uri="{FF2B5EF4-FFF2-40B4-BE49-F238E27FC236}">
                <a16:creationId xmlns:a16="http://schemas.microsoft.com/office/drawing/2014/main" id="{80433D5A-2FD9-4F1F-A23E-55660AD439F3}"/>
              </a:ext>
            </a:extLst>
          </p:cNvPr>
          <p:cNvCxnSpPr/>
          <p:nvPr/>
        </p:nvCxnSpPr>
        <p:spPr>
          <a:xfrm flipH="1">
            <a:off x="607817" y="350777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3;p17">
            <a:extLst>
              <a:ext uri="{FF2B5EF4-FFF2-40B4-BE49-F238E27FC236}">
                <a16:creationId xmlns:a16="http://schemas.microsoft.com/office/drawing/2014/main" id="{200699B8-850F-4497-92D0-556DFDBBF253}"/>
              </a:ext>
            </a:extLst>
          </p:cNvPr>
          <p:cNvCxnSpPr/>
          <p:nvPr/>
        </p:nvCxnSpPr>
        <p:spPr>
          <a:xfrm flipH="1">
            <a:off x="607817" y="38114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08;p17">
            <a:extLst>
              <a:ext uri="{FF2B5EF4-FFF2-40B4-BE49-F238E27FC236}">
                <a16:creationId xmlns:a16="http://schemas.microsoft.com/office/drawing/2014/main" id="{E256A022-1F1E-4432-9557-FB0D97DBAC68}"/>
              </a:ext>
            </a:extLst>
          </p:cNvPr>
          <p:cNvSpPr/>
          <p:nvPr/>
        </p:nvSpPr>
        <p:spPr>
          <a:xfrm>
            <a:off x="1066840" y="3956148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Источники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" name="Google Shape;110;p17">
            <a:extLst>
              <a:ext uri="{FF2B5EF4-FFF2-40B4-BE49-F238E27FC236}">
                <a16:creationId xmlns:a16="http://schemas.microsoft.com/office/drawing/2014/main" id="{9845CAF9-FBE1-4932-868B-5D4C0405E8C6}"/>
              </a:ext>
            </a:extLst>
          </p:cNvPr>
          <p:cNvCxnSpPr>
            <a:cxnSpLocks/>
          </p:cNvCxnSpPr>
          <p:nvPr/>
        </p:nvCxnSpPr>
        <p:spPr>
          <a:xfrm>
            <a:off x="607817" y="4030852"/>
            <a:ext cx="0" cy="202476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11;p17">
            <a:extLst>
              <a:ext uri="{FF2B5EF4-FFF2-40B4-BE49-F238E27FC236}">
                <a16:creationId xmlns:a16="http://schemas.microsoft.com/office/drawing/2014/main" id="{936763F6-6889-4D51-9855-927CC384EFB1}"/>
              </a:ext>
            </a:extLst>
          </p:cNvPr>
          <p:cNvCxnSpPr/>
          <p:nvPr/>
        </p:nvCxnSpPr>
        <p:spPr>
          <a:xfrm flipH="1">
            <a:off x="607817" y="412445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108;p17">
            <a:extLst>
              <a:ext uri="{FF2B5EF4-FFF2-40B4-BE49-F238E27FC236}">
                <a16:creationId xmlns:a16="http://schemas.microsoft.com/office/drawing/2014/main" id="{13F7D4F4-B323-4626-B56F-D505D3A24A8B}"/>
              </a:ext>
            </a:extLst>
          </p:cNvPr>
          <p:cNvSpPr/>
          <p:nvPr/>
        </p:nvSpPr>
        <p:spPr>
          <a:xfrm>
            <a:off x="1066840" y="3667754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sz="1400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400" dirty="0" err="1">
                <a:latin typeface="Roboto"/>
                <a:ea typeface="Roboto"/>
                <a:cs typeface="Roboto"/>
                <a:sym typeface="Roboto"/>
              </a:rPr>
              <a:t>жидаемые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 результаты 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108;p17">
            <a:extLst>
              <a:ext uri="{FF2B5EF4-FFF2-40B4-BE49-F238E27FC236}">
                <a16:creationId xmlns:a16="http://schemas.microsoft.com/office/drawing/2014/main" id="{D7DE2D76-0E0E-411B-AED1-C89DB3187F40}"/>
              </a:ext>
            </a:extLst>
          </p:cNvPr>
          <p:cNvSpPr/>
          <p:nvPr/>
        </p:nvSpPr>
        <p:spPr>
          <a:xfrm>
            <a:off x="1066842" y="2725702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Функциональное требования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181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66" y="1352376"/>
            <a:ext cx="5914586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Предполагается разработать устройство, предназначенное для ношения на голове, которое позволит снимать показания электрической активности головного мозга, передавать его на приложение компаньон, которое будет анализировать данные.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Для демонстрации корректной работы, будет реализован демонстрационный режим, который на основании поиска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p300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будет позволять пользователю вводить текст посредством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108202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Термины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30460" y="1086383"/>
            <a:ext cx="64923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Bluetooth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 технология беспроводной передачи данных, обеспечивает обмен информацией между устройствами на надёжной, недорогой, повсеместно доступной радиочастоте для ближней связи.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P300 </a:t>
            </a:r>
            <a:r>
              <a:rPr lang="en-US" sz="800" dirty="0"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- это вызванный потенциал (ВП), специфический отклик мозга связанный с принятием решений и различением стимулов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ЭЭГ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 -  раздел электрофизиологии, изучающий закономерности суммарной электрической активности мозга, отводимой с поверхности кожи волосистой части головы, а также метод записи таких потенциалов.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Инвазивный интерфейс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-  интерфейс вживленный в кору головного мозга.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134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Термины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572000" y="1325381"/>
            <a:ext cx="4139849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B0604020202020204" charset="0"/>
                <a:ea typeface="Roboto" panose="020B0604020202020204" charset="0"/>
              </a:rPr>
              <a:t>Название компонента, как и в целом всех компонентов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Roboto" panose="020B0604020202020204" charset="0"/>
                <a:ea typeface="Roboto" panose="020B0604020202020204" charset="0"/>
              </a:rPr>
              <a:t>нейронауках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состоит из двух частей: P означает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positive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300 означает момент во времени, в котором присутствует компонент. То есть P300 означает положительный пик в окрестности 300-ймиллисекунды (может варьироваться от 250-й до 500-ймс).</a:t>
            </a:r>
            <a:endParaRPr lang="en-US" b="0" i="0" dirty="0">
              <a:solidFill>
                <a:srgbClr val="333333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rgbClr val="222222"/>
                </a:solidFill>
                <a:effectLst/>
                <a:latin typeface="Roboto" panose="020B0604020202020204" charset="0"/>
                <a:ea typeface="Roboto" panose="020B0604020202020204" charset="0"/>
              </a:rPr>
              <a:t>С точки зрения ЭЭГ P300 это всего лишь всплеск в определённое время в определённых каналах. Способов вызвать его известно множество, например, если концентрироваться на одном предмете, а он в случайный момент активируется (изменит форму, цвет, яркость или отпрыгнет куда-то). </a:t>
            </a:r>
            <a:endParaRPr lang="ru-RU" sz="11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FC20E2-21C8-44F6-BC7F-A93C1DAE0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30" y="1129017"/>
            <a:ext cx="3919881" cy="36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5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Актуальность темы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6;p16">
            <a:extLst>
              <a:ext uri="{FF2B5EF4-FFF2-40B4-BE49-F238E27FC236}">
                <a16:creationId xmlns:a16="http://schemas.microsoft.com/office/drawing/2014/main" id="{516366D1-92C3-4201-8AF0-1E4A6F947DE4}"/>
              </a:ext>
            </a:extLst>
          </p:cNvPr>
          <p:cNvSpPr txBox="1"/>
          <p:nvPr/>
        </p:nvSpPr>
        <p:spPr>
          <a:xfrm>
            <a:off x="1525248" y="1184315"/>
            <a:ext cx="684554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Стремительное развитие технологий значительно меняет индустрию нейро-оборудования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F3D21F59-6811-4C12-B5DA-6AA22382ECDE}"/>
              </a:ext>
            </a:extLst>
          </p:cNvPr>
          <p:cNvSpPr/>
          <p:nvPr/>
        </p:nvSpPr>
        <p:spPr>
          <a:xfrm>
            <a:off x="1049524" y="127924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0;p16">
            <a:extLst>
              <a:ext uri="{FF2B5EF4-FFF2-40B4-BE49-F238E27FC236}">
                <a16:creationId xmlns:a16="http://schemas.microsoft.com/office/drawing/2014/main" id="{607941FB-0409-4CD3-A699-186185A738EE}"/>
              </a:ext>
            </a:extLst>
          </p:cNvPr>
          <p:cNvSpPr txBox="1"/>
          <p:nvPr/>
        </p:nvSpPr>
        <p:spPr>
          <a:xfrm>
            <a:off x="1525248" y="2349315"/>
            <a:ext cx="3396375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Необходимость новых интерфейсов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1;p16">
            <a:extLst>
              <a:ext uri="{FF2B5EF4-FFF2-40B4-BE49-F238E27FC236}">
                <a16:creationId xmlns:a16="http://schemas.microsoft.com/office/drawing/2014/main" id="{8434D47E-D9CB-45CC-A59A-E327DA7D66ED}"/>
              </a:ext>
            </a:extLst>
          </p:cNvPr>
          <p:cNvSpPr/>
          <p:nvPr/>
        </p:nvSpPr>
        <p:spPr>
          <a:xfrm>
            <a:off x="1049524" y="244424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80B37C5A-D88B-4A2C-AD5F-A638213E4DD8}"/>
              </a:ext>
            </a:extLst>
          </p:cNvPr>
          <p:cNvSpPr/>
          <p:nvPr/>
        </p:nvSpPr>
        <p:spPr>
          <a:xfrm>
            <a:off x="1049448" y="1823497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6;p16">
            <a:extLst>
              <a:ext uri="{FF2B5EF4-FFF2-40B4-BE49-F238E27FC236}">
                <a16:creationId xmlns:a16="http://schemas.microsoft.com/office/drawing/2014/main" id="{8A9DCEB2-FFB6-471A-B6F4-23824B42A175}"/>
              </a:ext>
            </a:extLst>
          </p:cNvPr>
          <p:cNvSpPr txBox="1"/>
          <p:nvPr/>
        </p:nvSpPr>
        <p:spPr>
          <a:xfrm>
            <a:off x="1525248" y="1746927"/>
            <a:ext cx="292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Neuralink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Илона маска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90;p16">
            <a:extLst>
              <a:ext uri="{FF2B5EF4-FFF2-40B4-BE49-F238E27FC236}">
                <a16:creationId xmlns:a16="http://schemas.microsoft.com/office/drawing/2014/main" id="{570A6C6A-CE99-4B9C-9333-370FAF70D80A}"/>
              </a:ext>
            </a:extLst>
          </p:cNvPr>
          <p:cNvSpPr txBox="1"/>
          <p:nvPr/>
        </p:nvSpPr>
        <p:spPr>
          <a:xfrm>
            <a:off x="1525248" y="3006728"/>
            <a:ext cx="3396375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Диагностика и лечение неврологических, психических расстройств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91;p16">
            <a:extLst>
              <a:ext uri="{FF2B5EF4-FFF2-40B4-BE49-F238E27FC236}">
                <a16:creationId xmlns:a16="http://schemas.microsoft.com/office/drawing/2014/main" id="{FF45CD41-CD10-406A-B08E-010E7C79E97D}"/>
              </a:ext>
            </a:extLst>
          </p:cNvPr>
          <p:cNvSpPr/>
          <p:nvPr/>
        </p:nvSpPr>
        <p:spPr>
          <a:xfrm>
            <a:off x="1049524" y="3101653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E5B92-3539-4417-82CF-6672DD6134AF}"/>
              </a:ext>
            </a:extLst>
          </p:cNvPr>
          <p:cNvSpPr txBox="1"/>
          <p:nvPr/>
        </p:nvSpPr>
        <p:spPr>
          <a:xfrm>
            <a:off x="305770" y="3959185"/>
            <a:ext cx="73340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Снижение порога входа, позволит ускорить разработки и инновации в сфере </a:t>
            </a:r>
          </a:p>
          <a:p>
            <a:r>
              <a:rPr lang="ru-RU" dirty="0"/>
              <a:t>нейро-оборудования, позволив войти в эру распространённости аналогов </a:t>
            </a:r>
            <a:r>
              <a:rPr lang="en-US" dirty="0" err="1"/>
              <a:t>Neuralink</a:t>
            </a:r>
            <a:r>
              <a:rPr lang="ru-RU" dirty="0"/>
              <a:t>, </a:t>
            </a:r>
          </a:p>
          <a:p>
            <a:r>
              <a:rPr lang="ru-RU" dirty="0"/>
              <a:t>с большим набором наработок, что позволит закрепиться на рынке  </a:t>
            </a:r>
          </a:p>
        </p:txBody>
      </p:sp>
    </p:spTree>
    <p:extLst>
      <p:ext uri="{BB962C8B-B14F-4D97-AF65-F5344CB8AC3E}">
        <p14:creationId xmlns:p14="http://schemas.microsoft.com/office/powerpoint/2010/main" val="125313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9047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и задачи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101665" y="1429251"/>
            <a:ext cx="33963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Разработать устройство и прошивку к нему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 flipH="1">
            <a:off x="1227216" y="2090664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 flipH="1">
            <a:off x="1227216" y="185037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625941" y="1524176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639841" y="1697726"/>
            <a:ext cx="30330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Реализовать управление питанием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639841" y="1953864"/>
            <a:ext cx="271700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считывание данных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" name="Google Shape;87;p16">
            <a:extLst>
              <a:ext uri="{FF2B5EF4-FFF2-40B4-BE49-F238E27FC236}">
                <a16:creationId xmlns:a16="http://schemas.microsoft.com/office/drawing/2014/main" id="{F851EF22-3997-454E-965E-80A272145623}"/>
              </a:ext>
            </a:extLst>
          </p:cNvPr>
          <p:cNvCxnSpPr/>
          <p:nvPr/>
        </p:nvCxnSpPr>
        <p:spPr>
          <a:xfrm flipH="1">
            <a:off x="1227216" y="2353813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93;p16">
            <a:extLst>
              <a:ext uri="{FF2B5EF4-FFF2-40B4-BE49-F238E27FC236}">
                <a16:creationId xmlns:a16="http://schemas.microsoft.com/office/drawing/2014/main" id="{AC856EDC-02B1-411F-865A-315DED097D1A}"/>
              </a:ext>
            </a:extLst>
          </p:cNvPr>
          <p:cNvSpPr txBox="1"/>
          <p:nvPr/>
        </p:nvSpPr>
        <p:spPr>
          <a:xfrm>
            <a:off x="1639841" y="2217013"/>
            <a:ext cx="271700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</a:t>
            </a:r>
            <a:r>
              <a:rPr lang="ru" sz="1200" dirty="0">
                <a:latin typeface="Roboto"/>
                <a:ea typeface="Roboto"/>
                <a:cs typeface="Roboto"/>
                <a:sym typeface="Roboto"/>
              </a:rPr>
              <a:t>работу с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Bluetooth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35BC6220-9F6C-4E07-8C6D-E7FBF4D83435}"/>
              </a:ext>
            </a:extLst>
          </p:cNvPr>
          <p:cNvCxnSpPr/>
          <p:nvPr/>
        </p:nvCxnSpPr>
        <p:spPr>
          <a:xfrm flipH="1">
            <a:off x="1227216" y="263902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93;p16">
            <a:extLst>
              <a:ext uri="{FF2B5EF4-FFF2-40B4-BE49-F238E27FC236}">
                <a16:creationId xmlns:a16="http://schemas.microsoft.com/office/drawing/2014/main" id="{3EB8CF46-6F73-4050-BEB8-12FC29B8934F}"/>
              </a:ext>
            </a:extLst>
          </p:cNvPr>
          <p:cNvSpPr txBox="1"/>
          <p:nvPr/>
        </p:nvSpPr>
        <p:spPr>
          <a:xfrm>
            <a:off x="1639840" y="2502226"/>
            <a:ext cx="3671747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предобработку, передачу данны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х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87;p16">
            <a:extLst>
              <a:ext uri="{FF2B5EF4-FFF2-40B4-BE49-F238E27FC236}">
                <a16:creationId xmlns:a16="http://schemas.microsoft.com/office/drawing/2014/main" id="{53971A92-29F9-4CAE-ABFF-F805C680A3F6}"/>
              </a:ext>
            </a:extLst>
          </p:cNvPr>
          <p:cNvCxnSpPr/>
          <p:nvPr/>
        </p:nvCxnSpPr>
        <p:spPr>
          <a:xfrm flipH="1">
            <a:off x="1227216" y="292358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93;p16">
            <a:extLst>
              <a:ext uri="{FF2B5EF4-FFF2-40B4-BE49-F238E27FC236}">
                <a16:creationId xmlns:a16="http://schemas.microsoft.com/office/drawing/2014/main" id="{BC5593E6-4751-4D72-829E-9A5E3491005F}"/>
              </a:ext>
            </a:extLst>
          </p:cNvPr>
          <p:cNvSpPr txBox="1"/>
          <p:nvPr/>
        </p:nvSpPr>
        <p:spPr>
          <a:xfrm>
            <a:off x="1639841" y="2786786"/>
            <a:ext cx="271700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Собрать устройство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86;p16">
            <a:extLst>
              <a:ext uri="{FF2B5EF4-FFF2-40B4-BE49-F238E27FC236}">
                <a16:creationId xmlns:a16="http://schemas.microsoft.com/office/drawing/2014/main" id="{A35175F3-7565-47DB-84EF-32F44694598D}"/>
              </a:ext>
            </a:extLst>
          </p:cNvPr>
          <p:cNvSpPr txBox="1"/>
          <p:nvPr/>
        </p:nvSpPr>
        <p:spPr>
          <a:xfrm>
            <a:off x="1101665" y="3071346"/>
            <a:ext cx="339637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Разработать приложение компаньон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87;p16">
            <a:extLst>
              <a:ext uri="{FF2B5EF4-FFF2-40B4-BE49-F238E27FC236}">
                <a16:creationId xmlns:a16="http://schemas.microsoft.com/office/drawing/2014/main" id="{139ACEFB-4BE8-4917-9498-6918AC7CBCA6}"/>
              </a:ext>
            </a:extLst>
          </p:cNvPr>
          <p:cNvCxnSpPr/>
          <p:nvPr/>
        </p:nvCxnSpPr>
        <p:spPr>
          <a:xfrm flipH="1">
            <a:off x="1227216" y="373275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88;p16">
            <a:extLst>
              <a:ext uri="{FF2B5EF4-FFF2-40B4-BE49-F238E27FC236}">
                <a16:creationId xmlns:a16="http://schemas.microsoft.com/office/drawing/2014/main" id="{4762B659-9163-4D57-B5B4-C7C9EF5D8102}"/>
              </a:ext>
            </a:extLst>
          </p:cNvPr>
          <p:cNvCxnSpPr/>
          <p:nvPr/>
        </p:nvCxnSpPr>
        <p:spPr>
          <a:xfrm flipH="1">
            <a:off x="1227216" y="349247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89;p16">
            <a:extLst>
              <a:ext uri="{FF2B5EF4-FFF2-40B4-BE49-F238E27FC236}">
                <a16:creationId xmlns:a16="http://schemas.microsoft.com/office/drawing/2014/main" id="{7AE6F953-7B3A-4DD8-B409-9BF478E369ED}"/>
              </a:ext>
            </a:extLst>
          </p:cNvPr>
          <p:cNvSpPr/>
          <p:nvPr/>
        </p:nvSpPr>
        <p:spPr>
          <a:xfrm>
            <a:off x="625941" y="3166271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2;p16">
            <a:extLst>
              <a:ext uri="{FF2B5EF4-FFF2-40B4-BE49-F238E27FC236}">
                <a16:creationId xmlns:a16="http://schemas.microsoft.com/office/drawing/2014/main" id="{6EDAA77A-83A0-4808-9761-1E11C58081B7}"/>
              </a:ext>
            </a:extLst>
          </p:cNvPr>
          <p:cNvSpPr txBox="1"/>
          <p:nvPr/>
        </p:nvSpPr>
        <p:spPr>
          <a:xfrm>
            <a:off x="1639841" y="3339821"/>
            <a:ext cx="30330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работу с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Bluetooth</a:t>
            </a: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93;p16">
            <a:extLst>
              <a:ext uri="{FF2B5EF4-FFF2-40B4-BE49-F238E27FC236}">
                <a16:creationId xmlns:a16="http://schemas.microsoft.com/office/drawing/2014/main" id="{38725970-74A7-4DE4-AA0B-502F29A8462B}"/>
              </a:ext>
            </a:extLst>
          </p:cNvPr>
          <p:cNvSpPr txBox="1"/>
          <p:nvPr/>
        </p:nvSpPr>
        <p:spPr>
          <a:xfrm>
            <a:off x="1639841" y="3595959"/>
            <a:ext cx="32817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требуемые режимы работы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" name="Google Shape;87;p16">
            <a:extLst>
              <a:ext uri="{FF2B5EF4-FFF2-40B4-BE49-F238E27FC236}">
                <a16:creationId xmlns:a16="http://schemas.microsoft.com/office/drawing/2014/main" id="{BF8C85C8-6731-4A9D-AE22-DA1B18E4A601}"/>
              </a:ext>
            </a:extLst>
          </p:cNvPr>
          <p:cNvCxnSpPr/>
          <p:nvPr/>
        </p:nvCxnSpPr>
        <p:spPr>
          <a:xfrm flipH="1">
            <a:off x="1227216" y="397744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93;p16">
            <a:extLst>
              <a:ext uri="{FF2B5EF4-FFF2-40B4-BE49-F238E27FC236}">
                <a16:creationId xmlns:a16="http://schemas.microsoft.com/office/drawing/2014/main" id="{6401F71F-54E5-4C89-BEAE-39E65EB92086}"/>
              </a:ext>
            </a:extLst>
          </p:cNvPr>
          <p:cNvSpPr txBox="1"/>
          <p:nvPr/>
        </p:nvSpPr>
        <p:spPr>
          <a:xfrm>
            <a:off x="1639841" y="3840641"/>
            <a:ext cx="328178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обработку и анализ данных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51275" y="110650"/>
            <a:ext cx="67533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Существующие аналоги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5"/>
          <p:cNvCxnSpPr>
            <a:cxnSpLocks/>
          </p:cNvCxnSpPr>
          <p:nvPr/>
        </p:nvCxnSpPr>
        <p:spPr>
          <a:xfrm>
            <a:off x="0" y="704146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/>
          <p:nvPr/>
        </p:nvSpPr>
        <p:spPr>
          <a:xfrm>
            <a:off x="6909900" y="567196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8EC77B-E2EF-4DF9-9C07-2954547E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75" y="1148050"/>
            <a:ext cx="1754222" cy="2195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BCFC1-858B-47F2-AE44-3B15EAD5D946}"/>
              </a:ext>
            </a:extLst>
          </p:cNvPr>
          <p:cNvSpPr txBox="1"/>
          <p:nvPr/>
        </p:nvSpPr>
        <p:spPr>
          <a:xfrm>
            <a:off x="1257270" y="3460184"/>
            <a:ext cx="128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Нейрочат</a:t>
            </a:r>
            <a:r>
              <a:rPr lang="en-US" dirty="0"/>
              <a:t> </a:t>
            </a:r>
            <a:r>
              <a:rPr lang="en-US" sz="800" dirty="0"/>
              <a:t>[3]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8A2A84-6C72-4507-83A4-305F2CAC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727" y="1379291"/>
            <a:ext cx="2098582" cy="1192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0C0692-9126-46A5-9B24-6103E7695D18}"/>
              </a:ext>
            </a:extLst>
          </p:cNvPr>
          <p:cNvSpPr txBox="1"/>
          <p:nvPr/>
        </p:nvSpPr>
        <p:spPr>
          <a:xfrm>
            <a:off x="4210796" y="2571750"/>
            <a:ext cx="128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Brainbit</a:t>
            </a:r>
            <a:r>
              <a:rPr lang="en-US" dirty="0"/>
              <a:t> </a:t>
            </a:r>
            <a:r>
              <a:rPr lang="en-US" sz="800" dirty="0"/>
              <a:t>[4]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DF240-76CF-4FEB-9207-988A060DCC9A}"/>
              </a:ext>
            </a:extLst>
          </p:cNvPr>
          <p:cNvSpPr txBox="1"/>
          <p:nvPr/>
        </p:nvSpPr>
        <p:spPr>
          <a:xfrm>
            <a:off x="7159692" y="3350181"/>
            <a:ext cx="1486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BrainReader</a:t>
            </a:r>
            <a:r>
              <a:rPr lang="en-US" dirty="0"/>
              <a:t> </a:t>
            </a:r>
            <a:r>
              <a:rPr lang="en-US" sz="800" dirty="0"/>
              <a:t>[5]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A54BD1-5A69-4A01-8CC8-73918793B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539" y="1482257"/>
            <a:ext cx="1889111" cy="1687606"/>
          </a:xfrm>
          <a:prstGeom prst="rect">
            <a:avLst/>
          </a:prstGeom>
        </p:spPr>
      </p:pic>
      <p:sp>
        <p:nvSpPr>
          <p:cNvPr id="18" name="Google Shape;89;p16">
            <a:extLst>
              <a:ext uri="{FF2B5EF4-FFF2-40B4-BE49-F238E27FC236}">
                <a16:creationId xmlns:a16="http://schemas.microsoft.com/office/drawing/2014/main" id="{832C1EE3-269C-4FF5-900D-09121835F19B}"/>
              </a:ext>
            </a:extLst>
          </p:cNvPr>
          <p:cNvSpPr/>
          <p:nvPr/>
        </p:nvSpPr>
        <p:spPr>
          <a:xfrm>
            <a:off x="781469" y="3548647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9;p16">
            <a:extLst>
              <a:ext uri="{FF2B5EF4-FFF2-40B4-BE49-F238E27FC236}">
                <a16:creationId xmlns:a16="http://schemas.microsoft.com/office/drawing/2014/main" id="{AF10477C-BA27-413F-9A8D-12D273D96F2A}"/>
              </a:ext>
            </a:extLst>
          </p:cNvPr>
          <p:cNvSpPr/>
          <p:nvPr/>
        </p:nvSpPr>
        <p:spPr>
          <a:xfrm>
            <a:off x="3688019" y="2656039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9;p16">
            <a:extLst>
              <a:ext uri="{FF2B5EF4-FFF2-40B4-BE49-F238E27FC236}">
                <a16:creationId xmlns:a16="http://schemas.microsoft.com/office/drawing/2014/main" id="{59A7AE2B-4B2D-4940-A90E-13222DD53A11}"/>
              </a:ext>
            </a:extLst>
          </p:cNvPr>
          <p:cNvSpPr/>
          <p:nvPr/>
        </p:nvSpPr>
        <p:spPr>
          <a:xfrm>
            <a:off x="6683892" y="3445627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31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327403" y="2758887"/>
            <a:ext cx="4068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4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51275" y="110650"/>
            <a:ext cx="675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>
                <a:latin typeface="Roboto"/>
                <a:ea typeface="Roboto"/>
                <a:cs typeface="Roboto"/>
                <a:sym typeface="Roboto"/>
              </a:rPr>
              <a:t>Функциональное требования</a:t>
            </a: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299362" y="1453875"/>
            <a:ext cx="4793962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ввода и вывода из режима сна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299788" y="2032425"/>
            <a:ext cx="495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инициации сбора данных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300859" y="2621300"/>
            <a:ext cx="5108469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остановки сбора данных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322851" y="3104342"/>
            <a:ext cx="6695467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передачи информационных данных по беспроводной связи между устройством и приложением компаньоном.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299361" y="3874134"/>
            <a:ext cx="5005199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Обработка данных в приложении компаньоне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86092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9"/>
          <p:cNvCxnSpPr>
            <a:endCxn id="170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9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551278" y="14474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987405" y="1410062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551278" y="20567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830500" y="20193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551278" y="26660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830500" y="26286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551278" y="32753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830500" y="32379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551278" y="38846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830500" y="38472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6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" name="Google Shape;158;p19">
            <a:extLst>
              <a:ext uri="{FF2B5EF4-FFF2-40B4-BE49-F238E27FC236}">
                <a16:creationId xmlns:a16="http://schemas.microsoft.com/office/drawing/2014/main" id="{5E989E5D-42C7-42AC-B689-DF1415B30C2D}"/>
              </a:ext>
            </a:extLst>
          </p:cNvPr>
          <p:cNvSpPr txBox="1"/>
          <p:nvPr/>
        </p:nvSpPr>
        <p:spPr>
          <a:xfrm>
            <a:off x="2299361" y="881163"/>
            <a:ext cx="5857234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сопряжения с приложением компаньоном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Google Shape;181;p19">
            <a:extLst>
              <a:ext uri="{FF2B5EF4-FFF2-40B4-BE49-F238E27FC236}">
                <a16:creationId xmlns:a16="http://schemas.microsoft.com/office/drawing/2014/main" id="{A12BACE4-AFCB-4918-957B-14BD04DF6B1B}"/>
              </a:ext>
            </a:extLst>
          </p:cNvPr>
          <p:cNvSpPr/>
          <p:nvPr/>
        </p:nvSpPr>
        <p:spPr>
          <a:xfrm>
            <a:off x="551278" y="874738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82;p19">
            <a:extLst>
              <a:ext uri="{FF2B5EF4-FFF2-40B4-BE49-F238E27FC236}">
                <a16:creationId xmlns:a16="http://schemas.microsoft.com/office/drawing/2014/main" id="{FDCF4C30-AA69-4874-B03F-E64C61D814B4}"/>
              </a:ext>
            </a:extLst>
          </p:cNvPr>
          <p:cNvSpPr txBox="1"/>
          <p:nvPr/>
        </p:nvSpPr>
        <p:spPr>
          <a:xfrm>
            <a:off x="987405" y="837350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4" name="Google Shape;158;p19">
            <a:extLst>
              <a:ext uri="{FF2B5EF4-FFF2-40B4-BE49-F238E27FC236}">
                <a16:creationId xmlns:a16="http://schemas.microsoft.com/office/drawing/2014/main" id="{57B1C1E1-CCD3-42E6-A594-E0F3C1406DE5}"/>
              </a:ext>
            </a:extLst>
          </p:cNvPr>
          <p:cNvSpPr txBox="1"/>
          <p:nvPr/>
        </p:nvSpPr>
        <p:spPr>
          <a:xfrm>
            <a:off x="2299361" y="4496176"/>
            <a:ext cx="5278056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Предобработка данных на устройстве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181;p19">
            <a:extLst>
              <a:ext uri="{FF2B5EF4-FFF2-40B4-BE49-F238E27FC236}">
                <a16:creationId xmlns:a16="http://schemas.microsoft.com/office/drawing/2014/main" id="{E52AD4C7-6030-4BBE-92B9-FEB3EDAA7204}"/>
              </a:ext>
            </a:extLst>
          </p:cNvPr>
          <p:cNvSpPr/>
          <p:nvPr/>
        </p:nvSpPr>
        <p:spPr>
          <a:xfrm>
            <a:off x="551278" y="4497497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82;p19">
            <a:extLst>
              <a:ext uri="{FF2B5EF4-FFF2-40B4-BE49-F238E27FC236}">
                <a16:creationId xmlns:a16="http://schemas.microsoft.com/office/drawing/2014/main" id="{D9A1EF5B-B4A0-4800-A30D-57AA96B08209}"/>
              </a:ext>
            </a:extLst>
          </p:cNvPr>
          <p:cNvSpPr txBox="1"/>
          <p:nvPr/>
        </p:nvSpPr>
        <p:spPr>
          <a:xfrm>
            <a:off x="987405" y="4460109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Roboto Medium"/>
                <a:ea typeface="Roboto Medium"/>
                <a:cs typeface="Roboto Medium"/>
                <a:sym typeface="Roboto Medium"/>
              </a:rPr>
              <a:t>7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158112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1009</Words>
  <Application>Microsoft Office PowerPoint</Application>
  <PresentationFormat>Экран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Source Sans Pro</vt:lpstr>
      <vt:lpstr>Calibri</vt:lpstr>
      <vt:lpstr>Arial</vt:lpstr>
      <vt:lpstr>Helvetica Neue</vt:lpstr>
      <vt:lpstr>Roboto Medium</vt:lpstr>
      <vt:lpstr>Roboto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Дмитрий Дубина</cp:lastModifiedBy>
  <cp:revision>23</cp:revision>
  <dcterms:modified xsi:type="dcterms:W3CDTF">2020-11-20T15:33:57Z</dcterms:modified>
</cp:coreProperties>
</file>