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9" r:id="rId3"/>
    <p:sldId id="266" r:id="rId4"/>
    <p:sldId id="267" r:id="rId5"/>
    <p:sldId id="279" r:id="rId6"/>
    <p:sldId id="268" r:id="rId7"/>
    <p:sldId id="259" r:id="rId8"/>
    <p:sldId id="271" r:id="rId9"/>
    <p:sldId id="273" r:id="rId10"/>
    <p:sldId id="278" r:id="rId11"/>
    <p:sldId id="260" r:id="rId12"/>
    <p:sldId id="298" r:id="rId13"/>
    <p:sldId id="292" r:id="rId14"/>
    <p:sldId id="294" r:id="rId15"/>
    <p:sldId id="296" r:id="rId16"/>
    <p:sldId id="289" r:id="rId17"/>
    <p:sldId id="288" r:id="rId18"/>
    <p:sldId id="291" r:id="rId19"/>
    <p:sldId id="275" r:id="rId20"/>
    <p:sldId id="297" r:id="rId21"/>
    <p:sldId id="299" r:id="rId22"/>
    <p:sldId id="300" r:id="rId23"/>
    <p:sldId id="302" r:id="rId24"/>
    <p:sldId id="265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Roboto Medium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7c53303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7c53303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366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11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99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59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5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419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9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23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363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20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7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8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33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3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40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6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14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7c53303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7c53303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0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DzQ99y3Ajk?feature=oembed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54403"/>
            <a:ext cx="9144000" cy="685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286492" y="374311"/>
            <a:ext cx="82500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ПРОГРАММНО-АППАРАТНЫЙ КОМПЛЕКС ДЛЯ МОНИТОРИНГА И ОБРАБОТКИ ДАННЫХ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ЭЛЕКТРИЧЕСКОЙ АКТИВНОСТИ ГОЛОВНОГО МОЗГА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Hardware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Software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Monitoring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Electrical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Activity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Brain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D417F-7F3A-4CCD-A88E-77E296FB29F6}"/>
              </a:ext>
            </a:extLst>
          </p:cNvPr>
          <p:cNvSpPr txBox="1"/>
          <p:nvPr/>
        </p:nvSpPr>
        <p:spPr>
          <a:xfrm>
            <a:off x="5994026" y="4000572"/>
            <a:ext cx="34995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Roboto"/>
                <a:ea typeface="Roboto"/>
                <a:cs typeface="Roboto"/>
                <a:sym typeface="Roboto"/>
              </a:rPr>
              <a:t>Проектно-исследовательская ВКР</a:t>
            </a:r>
            <a:endParaRPr lang="ru-RU" sz="1100" dirty="0"/>
          </a:p>
          <a:p>
            <a:r>
              <a:rPr lang="ru-RU" sz="1100" dirty="0"/>
              <a:t>Исполнитель</a:t>
            </a:r>
            <a:r>
              <a:rPr lang="en-US" sz="1100" dirty="0"/>
              <a:t>: </a:t>
            </a:r>
            <a:r>
              <a:rPr lang="ru-RU" sz="1100" dirty="0"/>
              <a:t>Д.О. Дубина</a:t>
            </a:r>
            <a:endParaRPr lang="en-US" sz="1100" dirty="0"/>
          </a:p>
          <a:p>
            <a:r>
              <a:rPr lang="ru-RU" sz="1100" dirty="0"/>
              <a:t>Научный руководитель</a:t>
            </a:r>
            <a:r>
              <a:rPr lang="en-US" sz="1100" dirty="0"/>
              <a:t>:</a:t>
            </a:r>
          </a:p>
          <a:p>
            <a:r>
              <a:rPr lang="ru-RU" sz="1100" dirty="0"/>
              <a:t>Профессор департамента программной инженерии факультета </a:t>
            </a:r>
            <a:r>
              <a:rPr lang="ru-RU" sz="1100"/>
              <a:t>компьютерных наук </a:t>
            </a:r>
            <a:endParaRPr lang="ru-RU" sz="1100" dirty="0"/>
          </a:p>
          <a:p>
            <a:r>
              <a:rPr lang="ru-RU" sz="1100" dirty="0"/>
              <a:t>И. Р. </a:t>
            </a:r>
            <a:r>
              <a:rPr lang="ru-RU" sz="1100" dirty="0" err="1"/>
              <a:t>Агамирзян</a:t>
            </a:r>
            <a:endParaRPr lang="ru-RU" sz="1100" dirty="0"/>
          </a:p>
        </p:txBody>
      </p:sp>
      <p:sp>
        <p:nvSpPr>
          <p:cNvPr id="6" name="Название подразделения,  лаборатории, факультета и т.д.">
            <a:extLst>
              <a:ext uri="{FF2B5EF4-FFF2-40B4-BE49-F238E27FC236}">
                <a16:creationId xmlns:a16="http://schemas.microsoft.com/office/drawing/2014/main" id="{A1D78E2D-E9AA-4E3A-A129-C970CBCFAD44}"/>
              </a:ext>
            </a:extLst>
          </p:cNvPr>
          <p:cNvSpPr txBox="1"/>
          <p:nvPr/>
        </p:nvSpPr>
        <p:spPr>
          <a:xfrm>
            <a:off x="2721898" y="138806"/>
            <a:ext cx="6912765" cy="46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135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Отчет по преддипломной практике</a:t>
            </a:r>
          </a:p>
          <a:p>
            <a:pPr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ru-RU" sz="135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Москва, 2017">
            <a:extLst>
              <a:ext uri="{FF2B5EF4-FFF2-40B4-BE49-F238E27FC236}">
                <a16:creationId xmlns:a16="http://schemas.microsoft.com/office/drawing/2014/main" id="{B5AA1DC4-AE51-43A0-988A-6653A8701C76}"/>
              </a:ext>
            </a:extLst>
          </p:cNvPr>
          <p:cNvSpPr txBox="1"/>
          <p:nvPr/>
        </p:nvSpPr>
        <p:spPr>
          <a:xfrm>
            <a:off x="4148419" y="4769189"/>
            <a:ext cx="1188784" cy="215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sz="1050" dirty="0" err="1"/>
              <a:t>Москва</a:t>
            </a:r>
            <a:r>
              <a:rPr sz="1050" dirty="0"/>
              <a:t>, 20</a:t>
            </a:r>
            <a:r>
              <a:rPr lang="ru-RU" sz="1050" dirty="0"/>
              <a:t>21</a:t>
            </a:r>
            <a:endParaRPr sz="105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4754ED-75A7-416D-8383-AEEF91641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327403" y="3007816"/>
            <a:ext cx="4068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4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Функциональные требования</a:t>
            </a:r>
          </a:p>
        </p:txBody>
      </p:sp>
      <p:sp>
        <p:nvSpPr>
          <p:cNvPr id="158" name="Google Shape;158;p19"/>
          <p:cNvSpPr txBox="1"/>
          <p:nvPr/>
        </p:nvSpPr>
        <p:spPr>
          <a:xfrm>
            <a:off x="2299362" y="1560714"/>
            <a:ext cx="6699175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поиска точки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 на основании обработанных данных в режиме реального времени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299362" y="2189453"/>
            <a:ext cx="664923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демонстрации корректной работы функции поиска точки 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300860" y="2902367"/>
            <a:ext cx="6647732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Функции сохранения записанных сессий передачи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299362" y="3524279"/>
            <a:ext cx="6188748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Функция просмотра записанных сессий передачи данных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299375" y="3992160"/>
            <a:ext cx="6293347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передачи состояния устройства в приложение компаньон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86092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9"/>
          <p:cNvCxnSpPr>
            <a:endCxn id="170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51278" y="16963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987405" y="1658991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551278" y="23056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30500" y="22682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Roboto Medium"/>
                <a:ea typeface="Roboto Medium"/>
                <a:cs typeface="Roboto Medium"/>
                <a:sym typeface="Roboto Medium"/>
              </a:rPr>
              <a:t>8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51278" y="29149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830500" y="28775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Roboto Medium"/>
                <a:ea typeface="Roboto Medium"/>
                <a:cs typeface="Roboto Medium"/>
                <a:sym typeface="Roboto Medium"/>
              </a:rPr>
              <a:t>9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51278" y="35242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30500" y="34868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-US" sz="2800" dirty="0">
                <a:latin typeface="Roboto Medium"/>
                <a:ea typeface="Roboto Medium"/>
                <a:cs typeface="Roboto Medium"/>
                <a:sym typeface="Roboto Medium"/>
              </a:rPr>
              <a:t>0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551278" y="41335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830500" y="40961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-US" sz="2800" dirty="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" name="Google Shape;158;p19">
            <a:extLst>
              <a:ext uri="{FF2B5EF4-FFF2-40B4-BE49-F238E27FC236}">
                <a16:creationId xmlns:a16="http://schemas.microsoft.com/office/drawing/2014/main" id="{5E989E5D-42C7-42AC-B689-DF1415B30C2D}"/>
              </a:ext>
            </a:extLst>
          </p:cNvPr>
          <p:cNvSpPr txBox="1"/>
          <p:nvPr/>
        </p:nvSpPr>
        <p:spPr>
          <a:xfrm>
            <a:off x="2299362" y="1013353"/>
            <a:ext cx="6474844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Визуализация обработанных данных в приложении компаньоне в режиме реального времени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181;p19">
            <a:extLst>
              <a:ext uri="{FF2B5EF4-FFF2-40B4-BE49-F238E27FC236}">
                <a16:creationId xmlns:a16="http://schemas.microsoft.com/office/drawing/2014/main" id="{A12BACE4-AFCB-4918-957B-14BD04DF6B1B}"/>
              </a:ext>
            </a:extLst>
          </p:cNvPr>
          <p:cNvSpPr/>
          <p:nvPr/>
        </p:nvSpPr>
        <p:spPr>
          <a:xfrm>
            <a:off x="551278" y="1123667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82;p19">
            <a:extLst>
              <a:ext uri="{FF2B5EF4-FFF2-40B4-BE49-F238E27FC236}">
                <a16:creationId xmlns:a16="http://schemas.microsoft.com/office/drawing/2014/main" id="{FDCF4C30-AA69-4874-B03F-E64C61D814B4}"/>
              </a:ext>
            </a:extLst>
          </p:cNvPr>
          <p:cNvSpPr txBox="1"/>
          <p:nvPr/>
        </p:nvSpPr>
        <p:spPr>
          <a:xfrm>
            <a:off x="987405" y="1086279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5811B3-98BE-4513-94C8-A2D4221AE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6359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Языки программирования, среды разработки, библиотеки</a:t>
            </a: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cxnSpLocks/>
          </p:cNvCxnSpPr>
          <p:nvPr/>
        </p:nvCxnSpPr>
        <p:spPr>
          <a:xfrm>
            <a:off x="120766" y="1216256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7030666" y="107930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81393" y="1696106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Устройство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аппаратная часть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919393" y="2026631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Eagle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[6]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15143" y="2062181"/>
            <a:ext cx="0" cy="556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415143" y="220220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752438" y="1584576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19393" y="2320956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Компас-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3D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[7]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415143" y="248958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02;p17">
            <a:extLst>
              <a:ext uri="{FF2B5EF4-FFF2-40B4-BE49-F238E27FC236}">
                <a16:creationId xmlns:a16="http://schemas.microsoft.com/office/drawing/2014/main" id="{91600397-F9D0-415E-950A-683A7D8A41D5}"/>
              </a:ext>
            </a:extLst>
          </p:cNvPr>
          <p:cNvSpPr/>
          <p:nvPr/>
        </p:nvSpPr>
        <p:spPr>
          <a:xfrm>
            <a:off x="281393" y="272495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Устройство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программная  часть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08;p17">
            <a:extLst>
              <a:ext uri="{FF2B5EF4-FFF2-40B4-BE49-F238E27FC236}">
                <a16:creationId xmlns:a16="http://schemas.microsoft.com/office/drawing/2014/main" id="{98C7EB16-5E35-4B2E-82AA-0DB096F1B9EE}"/>
              </a:ext>
            </a:extLst>
          </p:cNvPr>
          <p:cNvSpPr/>
          <p:nvPr/>
        </p:nvSpPr>
        <p:spPr>
          <a:xfrm>
            <a:off x="874168" y="3076981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Stm32CubeIDE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[8]</a:t>
            </a:r>
            <a:endParaRPr lang="en-US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09;p17">
            <a:extLst>
              <a:ext uri="{FF2B5EF4-FFF2-40B4-BE49-F238E27FC236}">
                <a16:creationId xmlns:a16="http://schemas.microsoft.com/office/drawing/2014/main" id="{4AC68C86-CECB-474E-8E57-3132523C9BF7}"/>
              </a:ext>
            </a:extLst>
          </p:cNvPr>
          <p:cNvSpPr/>
          <p:nvPr/>
        </p:nvSpPr>
        <p:spPr>
          <a:xfrm>
            <a:off x="874168" y="3375556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HAL, LL, SPL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10;p17">
            <a:extLst>
              <a:ext uri="{FF2B5EF4-FFF2-40B4-BE49-F238E27FC236}">
                <a16:creationId xmlns:a16="http://schemas.microsoft.com/office/drawing/2014/main" id="{5CEACA7F-9784-40B4-88EA-B25C4725C667}"/>
              </a:ext>
            </a:extLst>
          </p:cNvPr>
          <p:cNvCxnSpPr>
            <a:cxnSpLocks/>
          </p:cNvCxnSpPr>
          <p:nvPr/>
        </p:nvCxnSpPr>
        <p:spPr>
          <a:xfrm>
            <a:off x="415143" y="3156431"/>
            <a:ext cx="0" cy="823898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11;p17">
            <a:extLst>
              <a:ext uri="{FF2B5EF4-FFF2-40B4-BE49-F238E27FC236}">
                <a16:creationId xmlns:a16="http://schemas.microsoft.com/office/drawing/2014/main" id="{17828975-03DB-4396-83E1-BCD3A1607CA5}"/>
              </a:ext>
            </a:extLst>
          </p:cNvPr>
          <p:cNvCxnSpPr/>
          <p:nvPr/>
        </p:nvCxnSpPr>
        <p:spPr>
          <a:xfrm flipH="1">
            <a:off x="415143" y="325003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12;p17">
            <a:extLst>
              <a:ext uri="{FF2B5EF4-FFF2-40B4-BE49-F238E27FC236}">
                <a16:creationId xmlns:a16="http://schemas.microsoft.com/office/drawing/2014/main" id="{80AF387E-A202-4693-B2FC-87AA8DD75221}"/>
              </a:ext>
            </a:extLst>
          </p:cNvPr>
          <p:cNvCxnSpPr/>
          <p:nvPr/>
        </p:nvCxnSpPr>
        <p:spPr>
          <a:xfrm flipH="1">
            <a:off x="415143" y="355368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12;p17">
            <a:extLst>
              <a:ext uri="{FF2B5EF4-FFF2-40B4-BE49-F238E27FC236}">
                <a16:creationId xmlns:a16="http://schemas.microsoft.com/office/drawing/2014/main" id="{3437FCAB-7778-4B9F-8B1F-8B6D36DFF144}"/>
              </a:ext>
            </a:extLst>
          </p:cNvPr>
          <p:cNvCxnSpPr/>
          <p:nvPr/>
        </p:nvCxnSpPr>
        <p:spPr>
          <a:xfrm flipH="1">
            <a:off x="415143" y="385703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09;p17">
            <a:extLst>
              <a:ext uri="{FF2B5EF4-FFF2-40B4-BE49-F238E27FC236}">
                <a16:creationId xmlns:a16="http://schemas.microsoft.com/office/drawing/2014/main" id="{4B875121-658F-45BD-A070-8448FF56CE28}"/>
              </a:ext>
            </a:extLst>
          </p:cNvPr>
          <p:cNvSpPr/>
          <p:nvPr/>
        </p:nvSpPr>
        <p:spPr>
          <a:xfrm>
            <a:off x="874168" y="3727582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C++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02;p17">
            <a:extLst>
              <a:ext uri="{FF2B5EF4-FFF2-40B4-BE49-F238E27FC236}">
                <a16:creationId xmlns:a16="http://schemas.microsoft.com/office/drawing/2014/main" id="{9DD26F60-146B-49B5-91FB-FF36284A2F34}"/>
              </a:ext>
            </a:extLst>
          </p:cNvPr>
          <p:cNvSpPr/>
          <p:nvPr/>
        </p:nvSpPr>
        <p:spPr>
          <a:xfrm>
            <a:off x="4226121" y="1705232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Программа компаньон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03;p17">
            <a:extLst>
              <a:ext uri="{FF2B5EF4-FFF2-40B4-BE49-F238E27FC236}">
                <a16:creationId xmlns:a16="http://schemas.microsoft.com/office/drawing/2014/main" id="{205C732E-5464-457D-90C4-C1884EB828F0}"/>
              </a:ext>
            </a:extLst>
          </p:cNvPr>
          <p:cNvSpPr/>
          <p:nvPr/>
        </p:nvSpPr>
        <p:spPr>
          <a:xfrm>
            <a:off x="4864121" y="2035757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lang="en-US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04;p17">
            <a:extLst>
              <a:ext uri="{FF2B5EF4-FFF2-40B4-BE49-F238E27FC236}">
                <a16:creationId xmlns:a16="http://schemas.microsoft.com/office/drawing/2014/main" id="{6B45EF0B-229B-4F60-ADA1-366CACB8FD74}"/>
              </a:ext>
            </a:extLst>
          </p:cNvPr>
          <p:cNvCxnSpPr/>
          <p:nvPr/>
        </p:nvCxnSpPr>
        <p:spPr>
          <a:xfrm>
            <a:off x="4359871" y="2071307"/>
            <a:ext cx="0" cy="556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05;p17">
            <a:extLst>
              <a:ext uri="{FF2B5EF4-FFF2-40B4-BE49-F238E27FC236}">
                <a16:creationId xmlns:a16="http://schemas.microsoft.com/office/drawing/2014/main" id="{32C6BA58-62DD-4BD0-AA16-FEF025BFB94C}"/>
              </a:ext>
            </a:extLst>
          </p:cNvPr>
          <p:cNvCxnSpPr/>
          <p:nvPr/>
        </p:nvCxnSpPr>
        <p:spPr>
          <a:xfrm flipH="1">
            <a:off x="4359871" y="221133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06;p17">
            <a:extLst>
              <a:ext uri="{FF2B5EF4-FFF2-40B4-BE49-F238E27FC236}">
                <a16:creationId xmlns:a16="http://schemas.microsoft.com/office/drawing/2014/main" id="{DDC44928-F60E-46E1-9D0F-9634C0C742F8}"/>
              </a:ext>
            </a:extLst>
          </p:cNvPr>
          <p:cNvSpPr txBox="1"/>
          <p:nvPr/>
        </p:nvSpPr>
        <p:spPr>
          <a:xfrm>
            <a:off x="4697166" y="1593702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17;p17">
            <a:extLst>
              <a:ext uri="{FF2B5EF4-FFF2-40B4-BE49-F238E27FC236}">
                <a16:creationId xmlns:a16="http://schemas.microsoft.com/office/drawing/2014/main" id="{30DD3256-67BA-4F0B-914F-1589E876082E}"/>
              </a:ext>
            </a:extLst>
          </p:cNvPr>
          <p:cNvSpPr/>
          <p:nvPr/>
        </p:nvSpPr>
        <p:spPr>
          <a:xfrm>
            <a:off x="4864121" y="2330082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Electron + React =&gt; JS,HTML,CSS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118;p17">
            <a:extLst>
              <a:ext uri="{FF2B5EF4-FFF2-40B4-BE49-F238E27FC236}">
                <a16:creationId xmlns:a16="http://schemas.microsoft.com/office/drawing/2014/main" id="{6CBDC717-ACA4-4F96-8AFE-444763F3E467}"/>
              </a:ext>
            </a:extLst>
          </p:cNvPr>
          <p:cNvCxnSpPr/>
          <p:nvPr/>
        </p:nvCxnSpPr>
        <p:spPr>
          <a:xfrm flipH="1">
            <a:off x="4359871" y="249870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02;p17">
            <a:extLst>
              <a:ext uri="{FF2B5EF4-FFF2-40B4-BE49-F238E27FC236}">
                <a16:creationId xmlns:a16="http://schemas.microsoft.com/office/drawing/2014/main" id="{71943C41-5DC5-48F5-8003-83AA624DCA92}"/>
              </a:ext>
            </a:extLst>
          </p:cNvPr>
          <p:cNvSpPr/>
          <p:nvPr/>
        </p:nvSpPr>
        <p:spPr>
          <a:xfrm>
            <a:off x="4226121" y="2734081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Обработка данных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09;p17">
            <a:extLst>
              <a:ext uri="{FF2B5EF4-FFF2-40B4-BE49-F238E27FC236}">
                <a16:creationId xmlns:a16="http://schemas.microsoft.com/office/drawing/2014/main" id="{E59D5CAE-1686-4206-8887-96A27288A0A5}"/>
              </a:ext>
            </a:extLst>
          </p:cNvPr>
          <p:cNvSpPr/>
          <p:nvPr/>
        </p:nvSpPr>
        <p:spPr>
          <a:xfrm>
            <a:off x="4850071" y="3101107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Нейросеть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базе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Brain.js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E87DD6A6-5CF3-4C2C-B73F-1282D94572F5}"/>
              </a:ext>
            </a:extLst>
          </p:cNvPr>
          <p:cNvCxnSpPr>
            <a:cxnSpLocks/>
          </p:cNvCxnSpPr>
          <p:nvPr/>
        </p:nvCxnSpPr>
        <p:spPr>
          <a:xfrm>
            <a:off x="4359871" y="3165557"/>
            <a:ext cx="0" cy="565463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1;p17">
            <a:extLst>
              <a:ext uri="{FF2B5EF4-FFF2-40B4-BE49-F238E27FC236}">
                <a16:creationId xmlns:a16="http://schemas.microsoft.com/office/drawing/2014/main" id="{1DD3BE1B-DD15-4323-9A19-7DCAB3AE60A4}"/>
              </a:ext>
            </a:extLst>
          </p:cNvPr>
          <p:cNvCxnSpPr/>
          <p:nvPr/>
        </p:nvCxnSpPr>
        <p:spPr>
          <a:xfrm flipH="1">
            <a:off x="4359871" y="325915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11;p17">
            <a:extLst>
              <a:ext uri="{FF2B5EF4-FFF2-40B4-BE49-F238E27FC236}">
                <a16:creationId xmlns:a16="http://schemas.microsoft.com/office/drawing/2014/main" id="{CA8AF2A0-B859-4AAB-A399-3B851A002EFB}"/>
              </a:ext>
            </a:extLst>
          </p:cNvPr>
          <p:cNvCxnSpPr/>
          <p:nvPr/>
        </p:nvCxnSpPr>
        <p:spPr>
          <a:xfrm flipH="1">
            <a:off x="4345566" y="359978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109;p17">
            <a:extLst>
              <a:ext uri="{FF2B5EF4-FFF2-40B4-BE49-F238E27FC236}">
                <a16:creationId xmlns:a16="http://schemas.microsoft.com/office/drawing/2014/main" id="{31BA69E6-18A0-4294-8CA3-1C010D22221D}"/>
              </a:ext>
            </a:extLst>
          </p:cNvPr>
          <p:cNvSpPr/>
          <p:nvPr/>
        </p:nvSpPr>
        <p:spPr>
          <a:xfrm>
            <a:off x="4864121" y="3410432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Датасет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kaggle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2;p17">
            <a:extLst>
              <a:ext uri="{FF2B5EF4-FFF2-40B4-BE49-F238E27FC236}">
                <a16:creationId xmlns:a16="http://schemas.microsoft.com/office/drawing/2014/main" id="{9AB8494E-67BB-4129-A294-1A004EF16C54}"/>
              </a:ext>
            </a:extLst>
          </p:cNvPr>
          <p:cNvSpPr/>
          <p:nvPr/>
        </p:nvSpPr>
        <p:spPr>
          <a:xfrm>
            <a:off x="281393" y="4085934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Контроль версий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9;p17">
            <a:extLst>
              <a:ext uri="{FF2B5EF4-FFF2-40B4-BE49-F238E27FC236}">
                <a16:creationId xmlns:a16="http://schemas.microsoft.com/office/drawing/2014/main" id="{DD3376E9-29E5-45DC-A221-A70155F950A4}"/>
              </a:ext>
            </a:extLst>
          </p:cNvPr>
          <p:cNvSpPr/>
          <p:nvPr/>
        </p:nvSpPr>
        <p:spPr>
          <a:xfrm>
            <a:off x="905343" y="4452960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Fork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" name="Google Shape;110;p17">
            <a:extLst>
              <a:ext uri="{FF2B5EF4-FFF2-40B4-BE49-F238E27FC236}">
                <a16:creationId xmlns:a16="http://schemas.microsoft.com/office/drawing/2014/main" id="{D38A58C3-F1CE-4447-80FE-5F84A951022A}"/>
              </a:ext>
            </a:extLst>
          </p:cNvPr>
          <p:cNvCxnSpPr>
            <a:cxnSpLocks/>
          </p:cNvCxnSpPr>
          <p:nvPr/>
        </p:nvCxnSpPr>
        <p:spPr>
          <a:xfrm>
            <a:off x="415143" y="4517410"/>
            <a:ext cx="0" cy="244875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11;p17">
            <a:extLst>
              <a:ext uri="{FF2B5EF4-FFF2-40B4-BE49-F238E27FC236}">
                <a16:creationId xmlns:a16="http://schemas.microsoft.com/office/drawing/2014/main" id="{162B853B-C6FC-41B9-9E81-B6E01FA81A75}"/>
              </a:ext>
            </a:extLst>
          </p:cNvPr>
          <p:cNvCxnSpPr/>
          <p:nvPr/>
        </p:nvCxnSpPr>
        <p:spPr>
          <a:xfrm flipH="1">
            <a:off x="415143" y="461101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32AD47-141E-47F0-A23A-3CBE301A8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Реализация приложения-компаньона</a:t>
            </a: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cxnSpLocks/>
          </p:cNvCxnSpPr>
          <p:nvPr/>
        </p:nvCxnSpPr>
        <p:spPr>
          <a:xfrm>
            <a:off x="120766" y="1216256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7030666" y="107930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98131" y="1538947"/>
            <a:ext cx="655516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Использованные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инструменты для приложения-компаньона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933681" y="2040060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Amcharts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29431" y="2075610"/>
            <a:ext cx="0" cy="556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429431" y="221563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716720" y="1241676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33681" y="233438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Fili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429431" y="250301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08;p17">
            <a:extLst>
              <a:ext uri="{FF2B5EF4-FFF2-40B4-BE49-F238E27FC236}">
                <a16:creationId xmlns:a16="http://schemas.microsoft.com/office/drawing/2014/main" id="{98C7EB16-5E35-4B2E-82AA-0DB096F1B9EE}"/>
              </a:ext>
            </a:extLst>
          </p:cNvPr>
          <p:cNvSpPr/>
          <p:nvPr/>
        </p:nvSpPr>
        <p:spPr>
          <a:xfrm>
            <a:off x="933681" y="2679910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Papa Parse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lang="en-US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09;p17">
            <a:extLst>
              <a:ext uri="{FF2B5EF4-FFF2-40B4-BE49-F238E27FC236}">
                <a16:creationId xmlns:a16="http://schemas.microsoft.com/office/drawing/2014/main" id="{4AC68C86-CECB-474E-8E57-3132523C9BF7}"/>
              </a:ext>
            </a:extLst>
          </p:cNvPr>
          <p:cNvSpPr/>
          <p:nvPr/>
        </p:nvSpPr>
        <p:spPr>
          <a:xfrm>
            <a:off x="933681" y="2992447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Brain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sz="800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10;p17">
            <a:extLst>
              <a:ext uri="{FF2B5EF4-FFF2-40B4-BE49-F238E27FC236}">
                <a16:creationId xmlns:a16="http://schemas.microsoft.com/office/drawing/2014/main" id="{5CEACA7F-9784-40B4-88EA-B25C4725C667}"/>
              </a:ext>
            </a:extLst>
          </p:cNvPr>
          <p:cNvCxnSpPr>
            <a:cxnSpLocks/>
          </p:cNvCxnSpPr>
          <p:nvPr/>
        </p:nvCxnSpPr>
        <p:spPr>
          <a:xfrm>
            <a:off x="429431" y="2501760"/>
            <a:ext cx="0" cy="1162125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11;p17">
            <a:extLst>
              <a:ext uri="{FF2B5EF4-FFF2-40B4-BE49-F238E27FC236}">
                <a16:creationId xmlns:a16="http://schemas.microsoft.com/office/drawing/2014/main" id="{17828975-03DB-4396-83E1-BCD3A1607CA5}"/>
              </a:ext>
            </a:extLst>
          </p:cNvPr>
          <p:cNvCxnSpPr/>
          <p:nvPr/>
        </p:nvCxnSpPr>
        <p:spPr>
          <a:xfrm flipH="1">
            <a:off x="429431" y="283796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12;p17">
            <a:extLst>
              <a:ext uri="{FF2B5EF4-FFF2-40B4-BE49-F238E27FC236}">
                <a16:creationId xmlns:a16="http://schemas.microsoft.com/office/drawing/2014/main" id="{80AF387E-A202-4693-B2FC-87AA8DD75221}"/>
              </a:ext>
            </a:extLst>
          </p:cNvPr>
          <p:cNvCxnSpPr/>
          <p:nvPr/>
        </p:nvCxnSpPr>
        <p:spPr>
          <a:xfrm flipH="1">
            <a:off x="429431" y="314161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12;p17">
            <a:extLst>
              <a:ext uri="{FF2B5EF4-FFF2-40B4-BE49-F238E27FC236}">
                <a16:creationId xmlns:a16="http://schemas.microsoft.com/office/drawing/2014/main" id="{3437FCAB-7778-4B9F-8B1F-8B6D36DFF144}"/>
              </a:ext>
            </a:extLst>
          </p:cNvPr>
          <p:cNvCxnSpPr/>
          <p:nvPr/>
        </p:nvCxnSpPr>
        <p:spPr>
          <a:xfrm flipH="1">
            <a:off x="429431" y="344496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09;p17">
            <a:extLst>
              <a:ext uri="{FF2B5EF4-FFF2-40B4-BE49-F238E27FC236}">
                <a16:creationId xmlns:a16="http://schemas.microsoft.com/office/drawing/2014/main" id="{4B875121-658F-45BD-A070-8448FF56CE28}"/>
              </a:ext>
            </a:extLst>
          </p:cNvPr>
          <p:cNvSpPr/>
          <p:nvPr/>
        </p:nvSpPr>
        <p:spPr>
          <a:xfrm>
            <a:off x="933681" y="3330511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Web Bluetooth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09;p17">
            <a:extLst>
              <a:ext uri="{FF2B5EF4-FFF2-40B4-BE49-F238E27FC236}">
                <a16:creationId xmlns:a16="http://schemas.microsoft.com/office/drawing/2014/main" id="{80E85BD3-8378-48A4-BD94-A9F9EE173C6D}"/>
              </a:ext>
            </a:extLst>
          </p:cNvPr>
          <p:cNvSpPr/>
          <p:nvPr/>
        </p:nvSpPr>
        <p:spPr>
          <a:xfrm>
            <a:off x="4104331" y="2049138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Ant Design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 </a:t>
            </a:r>
            <a:endParaRPr sz="800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12;p17">
            <a:extLst>
              <a:ext uri="{FF2B5EF4-FFF2-40B4-BE49-F238E27FC236}">
                <a16:creationId xmlns:a16="http://schemas.microsoft.com/office/drawing/2014/main" id="{4846989F-5253-498E-BCEE-080FBCEDCD32}"/>
              </a:ext>
            </a:extLst>
          </p:cNvPr>
          <p:cNvCxnSpPr/>
          <p:nvPr/>
        </p:nvCxnSpPr>
        <p:spPr>
          <a:xfrm flipH="1">
            <a:off x="3669782" y="2207488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2;p17">
            <a:extLst>
              <a:ext uri="{FF2B5EF4-FFF2-40B4-BE49-F238E27FC236}">
                <a16:creationId xmlns:a16="http://schemas.microsoft.com/office/drawing/2014/main" id="{2B723A09-EF3D-4F9C-BFAB-8810AF3CAEDD}"/>
              </a:ext>
            </a:extLst>
          </p:cNvPr>
          <p:cNvCxnSpPr/>
          <p:nvPr/>
        </p:nvCxnSpPr>
        <p:spPr>
          <a:xfrm flipH="1">
            <a:off x="3669782" y="2510838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09;p17">
            <a:extLst>
              <a:ext uri="{FF2B5EF4-FFF2-40B4-BE49-F238E27FC236}">
                <a16:creationId xmlns:a16="http://schemas.microsoft.com/office/drawing/2014/main" id="{58DF2B53-E5AA-42F3-BDBB-B6718BC5F430}"/>
              </a:ext>
            </a:extLst>
          </p:cNvPr>
          <p:cNvSpPr/>
          <p:nvPr/>
        </p:nvSpPr>
        <p:spPr>
          <a:xfrm>
            <a:off x="4104331" y="2401164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Webpack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19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sz="800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2BA29283-991E-45AB-8388-6D3D069D759B}"/>
              </a:ext>
            </a:extLst>
          </p:cNvPr>
          <p:cNvCxnSpPr/>
          <p:nvPr/>
        </p:nvCxnSpPr>
        <p:spPr>
          <a:xfrm flipH="1">
            <a:off x="3669782" y="282829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09;p17">
            <a:extLst>
              <a:ext uri="{FF2B5EF4-FFF2-40B4-BE49-F238E27FC236}">
                <a16:creationId xmlns:a16="http://schemas.microsoft.com/office/drawing/2014/main" id="{4CC58C26-0668-41E5-8846-92B3A24DCC42}"/>
              </a:ext>
            </a:extLst>
          </p:cNvPr>
          <p:cNvSpPr/>
          <p:nvPr/>
        </p:nvSpPr>
        <p:spPr>
          <a:xfrm>
            <a:off x="4104331" y="3010699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Electron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API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sz="800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112;p17">
            <a:extLst>
              <a:ext uri="{FF2B5EF4-FFF2-40B4-BE49-F238E27FC236}">
                <a16:creationId xmlns:a16="http://schemas.microsoft.com/office/drawing/2014/main" id="{98594371-3C6F-4359-B5DA-AC72728E8309}"/>
              </a:ext>
            </a:extLst>
          </p:cNvPr>
          <p:cNvCxnSpPr/>
          <p:nvPr/>
        </p:nvCxnSpPr>
        <p:spPr>
          <a:xfrm flipH="1">
            <a:off x="3669782" y="316904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12;p17">
            <a:extLst>
              <a:ext uri="{FF2B5EF4-FFF2-40B4-BE49-F238E27FC236}">
                <a16:creationId xmlns:a16="http://schemas.microsoft.com/office/drawing/2014/main" id="{DBC556AA-FA14-4445-83B0-F15D03E893A5}"/>
              </a:ext>
            </a:extLst>
          </p:cNvPr>
          <p:cNvCxnSpPr/>
          <p:nvPr/>
        </p:nvCxnSpPr>
        <p:spPr>
          <a:xfrm flipH="1">
            <a:off x="3669782" y="347239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09;p17">
            <a:extLst>
              <a:ext uri="{FF2B5EF4-FFF2-40B4-BE49-F238E27FC236}">
                <a16:creationId xmlns:a16="http://schemas.microsoft.com/office/drawing/2014/main" id="{48C7AEB2-BBB9-40F7-B5CD-0ABA47487AE9}"/>
              </a:ext>
            </a:extLst>
          </p:cNvPr>
          <p:cNvSpPr/>
          <p:nvPr/>
        </p:nvSpPr>
        <p:spPr>
          <a:xfrm>
            <a:off x="4104331" y="3320284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22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sz="800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109;p17">
            <a:extLst>
              <a:ext uri="{FF2B5EF4-FFF2-40B4-BE49-F238E27FC236}">
                <a16:creationId xmlns:a16="http://schemas.microsoft.com/office/drawing/2014/main" id="{1970A77D-22EF-4692-A4EB-36C91BDA3A2E}"/>
              </a:ext>
            </a:extLst>
          </p:cNvPr>
          <p:cNvSpPr/>
          <p:nvPr/>
        </p:nvSpPr>
        <p:spPr>
          <a:xfrm>
            <a:off x="4104331" y="2693238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Babel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-RU" sz="800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sz="800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110;p17">
            <a:extLst>
              <a:ext uri="{FF2B5EF4-FFF2-40B4-BE49-F238E27FC236}">
                <a16:creationId xmlns:a16="http://schemas.microsoft.com/office/drawing/2014/main" id="{E6FFC285-1250-4A23-ADC3-4407167B4925}"/>
              </a:ext>
            </a:extLst>
          </p:cNvPr>
          <p:cNvCxnSpPr>
            <a:cxnSpLocks/>
          </p:cNvCxnSpPr>
          <p:nvPr/>
        </p:nvCxnSpPr>
        <p:spPr>
          <a:xfrm flipH="1">
            <a:off x="3669782" y="2059705"/>
            <a:ext cx="3187" cy="160418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9A3C4A5-3717-4DAE-BA62-757CA7AA2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1120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758984-0F81-49ED-AC94-55BB59635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2" y="1328737"/>
            <a:ext cx="4867275" cy="24860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A79F6C-6A9B-483A-B3DD-3105AD98B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247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Реализация устройства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 descr="Изображение выглядит как текст, цепь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D383F0F3-6DD1-40B4-B0DF-4694881C0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36992" y="1017498"/>
            <a:ext cx="2945700" cy="35824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4C9AFB-1934-440E-84CE-3C7162B60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10" y="1335882"/>
            <a:ext cx="3771283" cy="288607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2595E-B404-4B91-B949-19035845A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4564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4C45B9-4A24-485C-854B-2C02EBFB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7" y="852496"/>
            <a:ext cx="4200525" cy="42005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C0FAED-00C7-455C-AF4E-A3510FA90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7167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Демонстрация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Мультимедиа в Интернете 3" title="Приложение компаньон, первичный прототип, демонстрация">
            <a:hlinkClick r:id="" action="ppaction://media"/>
            <a:extLst>
              <a:ext uri="{FF2B5EF4-FFF2-40B4-BE49-F238E27FC236}">
                <a16:creationId xmlns:a16="http://schemas.microsoft.com/office/drawing/2014/main" id="{E0A8F21E-9935-4AE5-B2CA-2CAE19900B0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65275" y="1173118"/>
            <a:ext cx="6013450" cy="339759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507880-ACB7-42CE-865B-48B7B704E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100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Ожидаемые результаты ВКР 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081915" y="928520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Устройство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06190" y="102344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081915" y="1674642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Приложение компаньон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06191" y="176956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;p16">
            <a:extLst>
              <a:ext uri="{FF2B5EF4-FFF2-40B4-BE49-F238E27FC236}">
                <a16:creationId xmlns:a16="http://schemas.microsoft.com/office/drawing/2014/main" id="{7A6CB6CB-2628-4CA2-B6DF-9A28B7809A64}"/>
              </a:ext>
            </a:extLst>
          </p:cNvPr>
          <p:cNvSpPr/>
          <p:nvPr/>
        </p:nvSpPr>
        <p:spPr>
          <a:xfrm>
            <a:off x="606115" y="137656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994B4A44-C9C9-4F74-800C-466FBAF75404}"/>
              </a:ext>
            </a:extLst>
          </p:cNvPr>
          <p:cNvSpPr txBox="1"/>
          <p:nvPr/>
        </p:nvSpPr>
        <p:spPr>
          <a:xfrm>
            <a:off x="1081915" y="1299990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Прошивка на устройство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91;p16">
            <a:extLst>
              <a:ext uri="{FF2B5EF4-FFF2-40B4-BE49-F238E27FC236}">
                <a16:creationId xmlns:a16="http://schemas.microsoft.com/office/drawing/2014/main" id="{2E7E7E83-9095-42A1-8C74-D98B63EFC7D6}"/>
              </a:ext>
            </a:extLst>
          </p:cNvPr>
          <p:cNvSpPr/>
          <p:nvPr/>
        </p:nvSpPr>
        <p:spPr>
          <a:xfrm>
            <a:off x="602180" y="210590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0;p16">
            <a:extLst>
              <a:ext uri="{FF2B5EF4-FFF2-40B4-BE49-F238E27FC236}">
                <a16:creationId xmlns:a16="http://schemas.microsoft.com/office/drawing/2014/main" id="{C93C5936-4E37-4FED-B11D-4AFE287AFCAB}"/>
              </a:ext>
            </a:extLst>
          </p:cNvPr>
          <p:cNvSpPr txBox="1"/>
          <p:nvPr/>
        </p:nvSpPr>
        <p:spPr>
          <a:xfrm>
            <a:off x="1081915" y="2022450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ВКР, техническая документация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EA8B45B9-1D1C-4EB0-877F-428915D091AB}"/>
              </a:ext>
            </a:extLst>
          </p:cNvPr>
          <p:cNvSpPr txBox="1"/>
          <p:nvPr/>
        </p:nvSpPr>
        <p:spPr>
          <a:xfrm>
            <a:off x="550782" y="23872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Дальнейшие пути работы</a:t>
            </a:r>
          </a:p>
        </p:txBody>
      </p:sp>
      <p:cxnSp>
        <p:nvCxnSpPr>
          <p:cNvPr id="15" name="Google Shape;82;p16">
            <a:extLst>
              <a:ext uri="{FF2B5EF4-FFF2-40B4-BE49-F238E27FC236}">
                <a16:creationId xmlns:a16="http://schemas.microsoft.com/office/drawing/2014/main" id="{6E6CFAE5-5991-4708-A682-481F88000488}"/>
              </a:ext>
            </a:extLst>
          </p:cNvPr>
          <p:cNvCxnSpPr>
            <a:endCxn id="18" idx="2"/>
          </p:cNvCxnSpPr>
          <p:nvPr/>
        </p:nvCxnSpPr>
        <p:spPr>
          <a:xfrm>
            <a:off x="-24574" y="2990770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83;p16">
            <a:extLst>
              <a:ext uri="{FF2B5EF4-FFF2-40B4-BE49-F238E27FC236}">
                <a16:creationId xmlns:a16="http://schemas.microsoft.com/office/drawing/2014/main" id="{914909D0-F6CA-4EC0-BEB8-FC00F25E7508}"/>
              </a:ext>
            </a:extLst>
          </p:cNvPr>
          <p:cNvSpPr/>
          <p:nvPr/>
        </p:nvSpPr>
        <p:spPr>
          <a:xfrm>
            <a:off x="6885326" y="2853820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6;p16">
            <a:extLst>
              <a:ext uri="{FF2B5EF4-FFF2-40B4-BE49-F238E27FC236}">
                <a16:creationId xmlns:a16="http://schemas.microsoft.com/office/drawing/2014/main" id="{BB47FC89-07E5-42FA-80A9-285D2A271E7B}"/>
              </a:ext>
            </a:extLst>
          </p:cNvPr>
          <p:cNvSpPr txBox="1"/>
          <p:nvPr/>
        </p:nvSpPr>
        <p:spPr>
          <a:xfrm>
            <a:off x="1081431" y="3225291"/>
            <a:ext cx="701243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асширить количество электродов, увеличить частоту передачи данных по </a:t>
            </a:r>
            <a:r>
              <a:rPr lang="ru-RU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Bluetooth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89;p16">
            <a:extLst>
              <a:ext uri="{FF2B5EF4-FFF2-40B4-BE49-F238E27FC236}">
                <a16:creationId xmlns:a16="http://schemas.microsoft.com/office/drawing/2014/main" id="{12AB8E11-FD6F-401F-996A-894A5A5043F9}"/>
              </a:ext>
            </a:extLst>
          </p:cNvPr>
          <p:cNvSpPr/>
          <p:nvPr/>
        </p:nvSpPr>
        <p:spPr>
          <a:xfrm>
            <a:off x="605706" y="3320216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0;p16">
            <a:extLst>
              <a:ext uri="{FF2B5EF4-FFF2-40B4-BE49-F238E27FC236}">
                <a16:creationId xmlns:a16="http://schemas.microsoft.com/office/drawing/2014/main" id="{49E69D81-26AB-4151-BA4A-E41288396649}"/>
              </a:ext>
            </a:extLst>
          </p:cNvPr>
          <p:cNvSpPr txBox="1"/>
          <p:nvPr/>
        </p:nvSpPr>
        <p:spPr>
          <a:xfrm>
            <a:off x="1081431" y="3971413"/>
            <a:ext cx="7456862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Внедрить механизм обучения на основе считываемых данных, переобучения через интерфейс.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91;p16">
            <a:extLst>
              <a:ext uri="{FF2B5EF4-FFF2-40B4-BE49-F238E27FC236}">
                <a16:creationId xmlns:a16="http://schemas.microsoft.com/office/drawing/2014/main" id="{9A400D9C-4075-40F7-9695-F29FCDD64FF6}"/>
              </a:ext>
            </a:extLst>
          </p:cNvPr>
          <p:cNvSpPr/>
          <p:nvPr/>
        </p:nvSpPr>
        <p:spPr>
          <a:xfrm>
            <a:off x="605707" y="4066338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9;p16">
            <a:extLst>
              <a:ext uri="{FF2B5EF4-FFF2-40B4-BE49-F238E27FC236}">
                <a16:creationId xmlns:a16="http://schemas.microsoft.com/office/drawing/2014/main" id="{6F08CAF5-DB70-4E2E-9CF5-4DACE1152B69}"/>
              </a:ext>
            </a:extLst>
          </p:cNvPr>
          <p:cNvSpPr/>
          <p:nvPr/>
        </p:nvSpPr>
        <p:spPr>
          <a:xfrm>
            <a:off x="605631" y="3673331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6;p16">
            <a:extLst>
              <a:ext uri="{FF2B5EF4-FFF2-40B4-BE49-F238E27FC236}">
                <a16:creationId xmlns:a16="http://schemas.microsoft.com/office/drawing/2014/main" id="{CAB230A1-A3B2-4D1E-97E7-CBB5CEC7D299}"/>
              </a:ext>
            </a:extLst>
          </p:cNvPr>
          <p:cNvSpPr txBox="1"/>
          <p:nvPr/>
        </p:nvSpPr>
        <p:spPr>
          <a:xfrm>
            <a:off x="1081431" y="3596761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Внедрить интерфейс фильтров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1D7222-B73A-4BCC-B384-758C21AF7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0897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Готовность разработок ВКР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34692" y="1012213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10491" y="1323259"/>
            <a:ext cx="7640604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Аппаратная часть устройства: 60% 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реализовано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Завершено проектирование, проводилось тестирование модулей. Осталось собрать устройство и корпус, совместить их. Основная задача – получить работающий на аппаратном уровне </a:t>
            </a:r>
            <a:r>
              <a:rPr lang="ru-RU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Bluetooth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34691" y="237098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;p16">
            <a:extLst>
              <a:ext uri="{FF2B5EF4-FFF2-40B4-BE49-F238E27FC236}">
                <a16:creationId xmlns:a16="http://schemas.microsoft.com/office/drawing/2014/main" id="{7A6CB6CB-2628-4CA2-B6DF-9A28B7809A64}"/>
              </a:ext>
            </a:extLst>
          </p:cNvPr>
          <p:cNvSpPr/>
          <p:nvPr/>
        </p:nvSpPr>
        <p:spPr>
          <a:xfrm>
            <a:off x="634691" y="162346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994B4A44-C9C9-4F74-800C-466FBAF75404}"/>
              </a:ext>
            </a:extLst>
          </p:cNvPr>
          <p:cNvSpPr txBox="1"/>
          <p:nvPr/>
        </p:nvSpPr>
        <p:spPr>
          <a:xfrm>
            <a:off x="1110492" y="830949"/>
            <a:ext cx="734056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Приложение компаньон: 80% реализовано. Осталось объединить получение данных, с пробросом в нейросеть, выводом букв в клавиатуре. А также обучить нейросеть на всех имеющихся данных</a:t>
            </a:r>
          </a:p>
        </p:txBody>
      </p:sp>
      <p:sp>
        <p:nvSpPr>
          <p:cNvPr id="12" name="Google Shape;90;p16">
            <a:extLst>
              <a:ext uri="{FF2B5EF4-FFF2-40B4-BE49-F238E27FC236}">
                <a16:creationId xmlns:a16="http://schemas.microsoft.com/office/drawing/2014/main" id="{7709CF69-DAA3-4BF2-9725-301AA30E0B1D}"/>
              </a:ext>
            </a:extLst>
          </p:cNvPr>
          <p:cNvSpPr txBox="1"/>
          <p:nvPr/>
        </p:nvSpPr>
        <p:spPr>
          <a:xfrm>
            <a:off x="1110491" y="2067127"/>
            <a:ext cx="7888046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Программная часть устройства: 30% реализовано. На основании опыта прошлых разработок архитектура реализации примерно понятна, часть основ функционирования была протестирована на прототипах. Разработка была остановлена ввиду аппаратных сложностей. </a:t>
            </a:r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FB7B193C-C5EB-4E60-9109-399D2780B0C0}"/>
              </a:ext>
            </a:extLst>
          </p:cNvPr>
          <p:cNvSpPr txBox="1"/>
          <p:nvPr/>
        </p:nvSpPr>
        <p:spPr>
          <a:xfrm>
            <a:off x="551266" y="2697047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Готовность текста ВКР</a:t>
            </a:r>
          </a:p>
        </p:txBody>
      </p:sp>
      <p:cxnSp>
        <p:nvCxnSpPr>
          <p:cNvPr id="14" name="Google Shape;82;p16">
            <a:extLst>
              <a:ext uri="{FF2B5EF4-FFF2-40B4-BE49-F238E27FC236}">
                <a16:creationId xmlns:a16="http://schemas.microsoft.com/office/drawing/2014/main" id="{14947981-6928-4B6F-A2BD-2E55885F5505}"/>
              </a:ext>
            </a:extLst>
          </p:cNvPr>
          <p:cNvCxnSpPr>
            <a:endCxn id="15" idx="2"/>
          </p:cNvCxnSpPr>
          <p:nvPr/>
        </p:nvCxnSpPr>
        <p:spPr>
          <a:xfrm>
            <a:off x="-24090" y="3300567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4F6A0680-39A5-4CF3-8A89-D0F46F7552C6}"/>
              </a:ext>
            </a:extLst>
          </p:cNvPr>
          <p:cNvSpPr/>
          <p:nvPr/>
        </p:nvSpPr>
        <p:spPr>
          <a:xfrm>
            <a:off x="6885810" y="3163617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6;p16">
            <a:extLst>
              <a:ext uri="{FF2B5EF4-FFF2-40B4-BE49-F238E27FC236}">
                <a16:creationId xmlns:a16="http://schemas.microsoft.com/office/drawing/2014/main" id="{629641E5-5446-48F2-BBC2-BC173B954EF5}"/>
              </a:ext>
            </a:extLst>
          </p:cNvPr>
          <p:cNvSpPr txBox="1"/>
          <p:nvPr/>
        </p:nvSpPr>
        <p:spPr>
          <a:xfrm>
            <a:off x="551266" y="3437517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Готовность 80%, Осталось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89;p16">
            <a:extLst>
              <a:ext uri="{FF2B5EF4-FFF2-40B4-BE49-F238E27FC236}">
                <a16:creationId xmlns:a16="http://schemas.microsoft.com/office/drawing/2014/main" id="{7146C55B-5AA4-4EDD-9E73-95F5CF0078E7}"/>
              </a:ext>
            </a:extLst>
          </p:cNvPr>
          <p:cNvSpPr/>
          <p:nvPr/>
        </p:nvSpPr>
        <p:spPr>
          <a:xfrm>
            <a:off x="598971" y="396606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0;p16">
            <a:extLst>
              <a:ext uri="{FF2B5EF4-FFF2-40B4-BE49-F238E27FC236}">
                <a16:creationId xmlns:a16="http://schemas.microsoft.com/office/drawing/2014/main" id="{49980381-3E15-49D6-B3E5-5E574D1A3BEA}"/>
              </a:ext>
            </a:extLst>
          </p:cNvPr>
          <p:cNvSpPr txBox="1"/>
          <p:nvPr/>
        </p:nvSpPr>
        <p:spPr>
          <a:xfrm>
            <a:off x="1074771" y="4277111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техническую документацию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91;p16">
            <a:extLst>
              <a:ext uri="{FF2B5EF4-FFF2-40B4-BE49-F238E27FC236}">
                <a16:creationId xmlns:a16="http://schemas.microsoft.com/office/drawing/2014/main" id="{D00B231D-FFDA-4B47-856C-AF98CE47380D}"/>
              </a:ext>
            </a:extLst>
          </p:cNvPr>
          <p:cNvSpPr/>
          <p:nvPr/>
        </p:nvSpPr>
        <p:spPr>
          <a:xfrm>
            <a:off x="598971" y="472340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89;p16">
            <a:extLst>
              <a:ext uri="{FF2B5EF4-FFF2-40B4-BE49-F238E27FC236}">
                <a16:creationId xmlns:a16="http://schemas.microsoft.com/office/drawing/2014/main" id="{970E6C01-22D4-479B-9D9D-F6DC0C9407D4}"/>
              </a:ext>
            </a:extLst>
          </p:cNvPr>
          <p:cNvSpPr/>
          <p:nvPr/>
        </p:nvSpPr>
        <p:spPr>
          <a:xfrm>
            <a:off x="598971" y="435065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6;p16">
            <a:extLst>
              <a:ext uri="{FF2B5EF4-FFF2-40B4-BE49-F238E27FC236}">
                <a16:creationId xmlns:a16="http://schemas.microsoft.com/office/drawing/2014/main" id="{BE9C00C4-8947-4008-96CA-7FBB38F735EB}"/>
              </a:ext>
            </a:extLst>
          </p:cNvPr>
          <p:cNvSpPr txBox="1"/>
          <p:nvPr/>
        </p:nvSpPr>
        <p:spPr>
          <a:xfrm>
            <a:off x="1074771" y="3784801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Дописать 3 главу в соответствии с планируемыми разработками.</a:t>
            </a:r>
          </a:p>
        </p:txBody>
      </p:sp>
      <p:sp>
        <p:nvSpPr>
          <p:cNvPr id="24" name="Google Shape;90;p16">
            <a:extLst>
              <a:ext uri="{FF2B5EF4-FFF2-40B4-BE49-F238E27FC236}">
                <a16:creationId xmlns:a16="http://schemas.microsoft.com/office/drawing/2014/main" id="{674414A9-E247-48D4-8996-A834859867A7}"/>
              </a:ext>
            </a:extLst>
          </p:cNvPr>
          <p:cNvSpPr txBox="1"/>
          <p:nvPr/>
        </p:nvSpPr>
        <p:spPr>
          <a:xfrm>
            <a:off x="1074771" y="4649468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Мелкие правки</a:t>
            </a:r>
            <a:endParaRPr lang="ru-RU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DD8AF4-88D7-4845-B88D-1821EF075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5484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1" y="118735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P300 evoked potentials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aksioma.org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https://aksioma.org/brainloop/bci_p300.html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607817" y="2181452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607817" y="2578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607817" y="311052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607817" y="3204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607817" y="383341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607817" y="4030852"/>
            <a:ext cx="0" cy="418649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8;p17">
            <a:extLst>
              <a:ext uri="{FF2B5EF4-FFF2-40B4-BE49-F238E27FC236}">
                <a16:creationId xmlns:a16="http://schemas.microsoft.com/office/drawing/2014/main" id="{0C15BD9C-7619-4C9A-9D2D-B68E86444AEF}"/>
              </a:ext>
            </a:extLst>
          </p:cNvPr>
          <p:cNvSpPr/>
          <p:nvPr/>
        </p:nvSpPr>
        <p:spPr>
          <a:xfrm>
            <a:off x="1066840" y="182072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NEURALINK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NEURALINK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https://neuralink.com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08;p17">
            <a:extLst>
              <a:ext uri="{FF2B5EF4-FFF2-40B4-BE49-F238E27FC236}">
                <a16:creationId xmlns:a16="http://schemas.microsoft.com/office/drawing/2014/main" id="{D9E37000-B359-42B1-9DA8-F1B2A325CBC5}"/>
              </a:ext>
            </a:extLst>
          </p:cNvPr>
          <p:cNvSpPr/>
          <p:nvPr/>
        </p:nvSpPr>
        <p:spPr>
          <a:xfrm>
            <a:off x="1066839" y="244714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О НЕЙРОЧАТ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ООО «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Нейрочат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»,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http://neurochat.pro/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8;p17">
            <a:extLst>
              <a:ext uri="{FF2B5EF4-FFF2-40B4-BE49-F238E27FC236}">
                <a16:creationId xmlns:a16="http://schemas.microsoft.com/office/drawing/2014/main" id="{4C3505AD-4BE7-46B5-B7DB-F91C619D0F39}"/>
              </a:ext>
            </a:extLst>
          </p:cNvPr>
          <p:cNvSpPr/>
          <p:nvPr/>
        </p:nvSpPr>
        <p:spPr>
          <a:xfrm>
            <a:off x="1066838" y="306554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BRAINBIT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ООО "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НейроМД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",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https://brainbit.com/ru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08;p17">
            <a:extLst>
              <a:ext uri="{FF2B5EF4-FFF2-40B4-BE49-F238E27FC236}">
                <a16:creationId xmlns:a16="http://schemas.microsoft.com/office/drawing/2014/main" id="{8528157F-08FB-47B9-A65F-8CC5BEF3FA98}"/>
              </a:ext>
            </a:extLst>
          </p:cNvPr>
          <p:cNvSpPr/>
          <p:nvPr/>
        </p:nvSpPr>
        <p:spPr>
          <a:xfrm>
            <a:off x="1066837" y="368371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Brainreader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[Электронный ресурс]: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Brainreader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https://brainreader.net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231524-AC2A-4F64-97F7-B0C483567E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869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Структура презентации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10291" y="830949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10291" y="1129524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551266" y="910399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551266" y="100399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551266" y="130764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551266" y="161129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/>
          <p:nvPr/>
        </p:nvSpPr>
        <p:spPr>
          <a:xfrm>
            <a:off x="1010291" y="1422949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Актуальность темы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08;p17">
            <a:extLst>
              <a:ext uri="{FF2B5EF4-FFF2-40B4-BE49-F238E27FC236}">
                <a16:creationId xmlns:a16="http://schemas.microsoft.com/office/drawing/2014/main" id="{E16E19E2-C03E-4EEF-B452-8D3AF37780C7}"/>
              </a:ext>
            </a:extLst>
          </p:cNvPr>
          <p:cNvSpPr/>
          <p:nvPr/>
        </p:nvSpPr>
        <p:spPr>
          <a:xfrm>
            <a:off x="1010291" y="1745599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Цели и задачи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09;p17">
            <a:extLst>
              <a:ext uri="{FF2B5EF4-FFF2-40B4-BE49-F238E27FC236}">
                <a16:creationId xmlns:a16="http://schemas.microsoft.com/office/drawing/2014/main" id="{720F5AC8-2EEA-40B2-93D8-355FA85E61DB}"/>
              </a:ext>
            </a:extLst>
          </p:cNvPr>
          <p:cNvSpPr/>
          <p:nvPr/>
        </p:nvSpPr>
        <p:spPr>
          <a:xfrm>
            <a:off x="1010290" y="2044174"/>
            <a:ext cx="523309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ru-RU" sz="1400" dirty="0" err="1">
                <a:latin typeface="Roboto"/>
                <a:ea typeface="Roboto"/>
                <a:cs typeface="Roboto"/>
                <a:sym typeface="Roboto"/>
              </a:rPr>
              <a:t>уществующие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аналоги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551266" y="1825049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11;p17">
            <a:extLst>
              <a:ext uri="{FF2B5EF4-FFF2-40B4-BE49-F238E27FC236}">
                <a16:creationId xmlns:a16="http://schemas.microsoft.com/office/drawing/2014/main" id="{78F67FB6-A2DA-4037-B46D-F461EE9BC5D7}"/>
              </a:ext>
            </a:extLst>
          </p:cNvPr>
          <p:cNvCxnSpPr/>
          <p:nvPr/>
        </p:nvCxnSpPr>
        <p:spPr>
          <a:xfrm flipH="1">
            <a:off x="551266" y="191864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551266" y="222229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13;p17">
            <a:extLst>
              <a:ext uri="{FF2B5EF4-FFF2-40B4-BE49-F238E27FC236}">
                <a16:creationId xmlns:a16="http://schemas.microsoft.com/office/drawing/2014/main" id="{67F2E99D-C395-46CF-8448-A7F995616D0B}"/>
              </a:ext>
            </a:extLst>
          </p:cNvPr>
          <p:cNvCxnSpPr/>
          <p:nvPr/>
        </p:nvCxnSpPr>
        <p:spPr>
          <a:xfrm flipH="1">
            <a:off x="551266" y="252594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09;p17">
            <a:extLst>
              <a:ext uri="{FF2B5EF4-FFF2-40B4-BE49-F238E27FC236}">
                <a16:creationId xmlns:a16="http://schemas.microsoft.com/office/drawing/2014/main" id="{10567068-CAEC-46F0-953C-B02789B61FE7}"/>
              </a:ext>
            </a:extLst>
          </p:cNvPr>
          <p:cNvSpPr/>
          <p:nvPr/>
        </p:nvSpPr>
        <p:spPr>
          <a:xfrm>
            <a:off x="1010289" y="2702135"/>
            <a:ext cx="675329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latin typeface="Roboto"/>
                <a:ea typeface="Roboto"/>
                <a:cs typeface="Roboto"/>
                <a:sym typeface="Roboto"/>
              </a:rPr>
              <a:t>Я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зыки программирования, среды разработки, библиотеки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551266" y="2754124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551266" y="284772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12;p17">
            <a:extLst>
              <a:ext uri="{FF2B5EF4-FFF2-40B4-BE49-F238E27FC236}">
                <a16:creationId xmlns:a16="http://schemas.microsoft.com/office/drawing/2014/main" id="{80433D5A-2FD9-4F1F-A23E-55660AD439F3}"/>
              </a:ext>
            </a:extLst>
          </p:cNvPr>
          <p:cNvCxnSpPr/>
          <p:nvPr/>
        </p:nvCxnSpPr>
        <p:spPr>
          <a:xfrm flipH="1">
            <a:off x="551266" y="315137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551266" y="345502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08;p17">
            <a:extLst>
              <a:ext uri="{FF2B5EF4-FFF2-40B4-BE49-F238E27FC236}">
                <a16:creationId xmlns:a16="http://schemas.microsoft.com/office/drawing/2014/main" id="{E256A022-1F1E-4432-9557-FB0D97DBAC68}"/>
              </a:ext>
            </a:extLst>
          </p:cNvPr>
          <p:cNvSpPr/>
          <p:nvPr/>
        </p:nvSpPr>
        <p:spPr>
          <a:xfrm>
            <a:off x="999166" y="4744532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551266" y="3674449"/>
            <a:ext cx="0" cy="202476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11;p17">
            <a:extLst>
              <a:ext uri="{FF2B5EF4-FFF2-40B4-BE49-F238E27FC236}">
                <a16:creationId xmlns:a16="http://schemas.microsoft.com/office/drawing/2014/main" id="{936763F6-6889-4D51-9855-927CC384EFB1}"/>
              </a:ext>
            </a:extLst>
          </p:cNvPr>
          <p:cNvCxnSpPr/>
          <p:nvPr/>
        </p:nvCxnSpPr>
        <p:spPr>
          <a:xfrm flipH="1">
            <a:off x="551266" y="376804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08;p17">
            <a:extLst>
              <a:ext uri="{FF2B5EF4-FFF2-40B4-BE49-F238E27FC236}">
                <a16:creationId xmlns:a16="http://schemas.microsoft.com/office/drawing/2014/main" id="{13F7D4F4-B323-4626-B56F-D505D3A24A8B}"/>
              </a:ext>
            </a:extLst>
          </p:cNvPr>
          <p:cNvSpPr/>
          <p:nvPr/>
        </p:nvSpPr>
        <p:spPr>
          <a:xfrm>
            <a:off x="999166" y="3866267"/>
            <a:ext cx="608743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sz="1400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400" dirty="0" err="1">
                <a:latin typeface="Roboto"/>
                <a:ea typeface="Roboto"/>
                <a:cs typeface="Roboto"/>
                <a:sym typeface="Roboto"/>
              </a:rPr>
              <a:t>жидаемые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результаты ВКР, Дальнейшие пути работы 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108;p17">
            <a:extLst>
              <a:ext uri="{FF2B5EF4-FFF2-40B4-BE49-F238E27FC236}">
                <a16:creationId xmlns:a16="http://schemas.microsoft.com/office/drawing/2014/main" id="{D7DE2D76-0E0E-411B-AED1-C89DB3187F40}"/>
              </a:ext>
            </a:extLst>
          </p:cNvPr>
          <p:cNvSpPr/>
          <p:nvPr/>
        </p:nvSpPr>
        <p:spPr>
          <a:xfrm>
            <a:off x="1010291" y="2369299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Функциональное требования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" name="Google Shape;110;p17">
            <a:extLst>
              <a:ext uri="{FF2B5EF4-FFF2-40B4-BE49-F238E27FC236}">
                <a16:creationId xmlns:a16="http://schemas.microsoft.com/office/drawing/2014/main" id="{63B84704-B8AB-4C0B-B8A0-97CC43AFEFAB}"/>
              </a:ext>
            </a:extLst>
          </p:cNvPr>
          <p:cNvCxnSpPr>
            <a:cxnSpLocks/>
          </p:cNvCxnSpPr>
          <p:nvPr/>
        </p:nvCxnSpPr>
        <p:spPr>
          <a:xfrm>
            <a:off x="551266" y="3952775"/>
            <a:ext cx="0" cy="202476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11;p17">
            <a:extLst>
              <a:ext uri="{FF2B5EF4-FFF2-40B4-BE49-F238E27FC236}">
                <a16:creationId xmlns:a16="http://schemas.microsoft.com/office/drawing/2014/main" id="{06FE8E9E-29C2-4423-B7EA-599D6C3480AC}"/>
              </a:ext>
            </a:extLst>
          </p:cNvPr>
          <p:cNvCxnSpPr/>
          <p:nvPr/>
        </p:nvCxnSpPr>
        <p:spPr>
          <a:xfrm flipH="1">
            <a:off x="551266" y="404637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10;p17">
            <a:extLst>
              <a:ext uri="{FF2B5EF4-FFF2-40B4-BE49-F238E27FC236}">
                <a16:creationId xmlns:a16="http://schemas.microsoft.com/office/drawing/2014/main" id="{23D665E0-675A-4BDD-A678-9580E981A733}"/>
              </a:ext>
            </a:extLst>
          </p:cNvPr>
          <p:cNvCxnSpPr>
            <a:cxnSpLocks/>
          </p:cNvCxnSpPr>
          <p:nvPr/>
        </p:nvCxnSpPr>
        <p:spPr>
          <a:xfrm>
            <a:off x="551266" y="4231101"/>
            <a:ext cx="0" cy="202476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11;p17">
            <a:extLst>
              <a:ext uri="{FF2B5EF4-FFF2-40B4-BE49-F238E27FC236}">
                <a16:creationId xmlns:a16="http://schemas.microsoft.com/office/drawing/2014/main" id="{98D0285B-A91B-4203-A8EB-00B03027B002}"/>
              </a:ext>
            </a:extLst>
          </p:cNvPr>
          <p:cNvCxnSpPr/>
          <p:nvPr/>
        </p:nvCxnSpPr>
        <p:spPr>
          <a:xfrm flipH="1">
            <a:off x="551266" y="432470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10;p17">
            <a:extLst>
              <a:ext uri="{FF2B5EF4-FFF2-40B4-BE49-F238E27FC236}">
                <a16:creationId xmlns:a16="http://schemas.microsoft.com/office/drawing/2014/main" id="{ECC49962-92E9-46CB-B878-C89BD097C890}"/>
              </a:ext>
            </a:extLst>
          </p:cNvPr>
          <p:cNvCxnSpPr>
            <a:cxnSpLocks/>
          </p:cNvCxnSpPr>
          <p:nvPr/>
        </p:nvCxnSpPr>
        <p:spPr>
          <a:xfrm>
            <a:off x="551266" y="4509427"/>
            <a:ext cx="0" cy="202476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11;p17">
            <a:extLst>
              <a:ext uri="{FF2B5EF4-FFF2-40B4-BE49-F238E27FC236}">
                <a16:creationId xmlns:a16="http://schemas.microsoft.com/office/drawing/2014/main" id="{708C52FC-A62E-4E5E-8B24-CE93078C860B}"/>
              </a:ext>
            </a:extLst>
          </p:cNvPr>
          <p:cNvCxnSpPr/>
          <p:nvPr/>
        </p:nvCxnSpPr>
        <p:spPr>
          <a:xfrm flipH="1">
            <a:off x="551266" y="46030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110;p17">
            <a:extLst>
              <a:ext uri="{FF2B5EF4-FFF2-40B4-BE49-F238E27FC236}">
                <a16:creationId xmlns:a16="http://schemas.microsoft.com/office/drawing/2014/main" id="{66B78319-B024-4D88-B25B-0EE71ABAB088}"/>
              </a:ext>
            </a:extLst>
          </p:cNvPr>
          <p:cNvCxnSpPr>
            <a:cxnSpLocks/>
          </p:cNvCxnSpPr>
          <p:nvPr/>
        </p:nvCxnSpPr>
        <p:spPr>
          <a:xfrm>
            <a:off x="551266" y="3813501"/>
            <a:ext cx="0" cy="1222843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108;p17">
            <a:extLst>
              <a:ext uri="{FF2B5EF4-FFF2-40B4-BE49-F238E27FC236}">
                <a16:creationId xmlns:a16="http://schemas.microsoft.com/office/drawing/2014/main" id="{5746381F-86C9-46C9-8E8D-B4BC25055143}"/>
              </a:ext>
            </a:extLst>
          </p:cNvPr>
          <p:cNvSpPr/>
          <p:nvPr/>
        </p:nvSpPr>
        <p:spPr>
          <a:xfrm>
            <a:off x="1010291" y="3552276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Демонстрация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108;p17">
            <a:extLst>
              <a:ext uri="{FF2B5EF4-FFF2-40B4-BE49-F238E27FC236}">
                <a16:creationId xmlns:a16="http://schemas.microsoft.com/office/drawing/2014/main" id="{4E43AB48-4DC3-43BA-8B5C-70906DE6B9C6}"/>
              </a:ext>
            </a:extLst>
          </p:cNvPr>
          <p:cNvSpPr/>
          <p:nvPr/>
        </p:nvSpPr>
        <p:spPr>
          <a:xfrm>
            <a:off x="1010291" y="4441263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Готовность текста ВКР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108;p17">
            <a:extLst>
              <a:ext uri="{FF2B5EF4-FFF2-40B4-BE49-F238E27FC236}">
                <a16:creationId xmlns:a16="http://schemas.microsoft.com/office/drawing/2014/main" id="{30A33B45-0279-45E7-BD6D-D52A4882458C}"/>
              </a:ext>
            </a:extLst>
          </p:cNvPr>
          <p:cNvSpPr/>
          <p:nvPr/>
        </p:nvSpPr>
        <p:spPr>
          <a:xfrm>
            <a:off x="1010291" y="4145127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Готовность разработок ВКР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108;p17">
            <a:extLst>
              <a:ext uri="{FF2B5EF4-FFF2-40B4-BE49-F238E27FC236}">
                <a16:creationId xmlns:a16="http://schemas.microsoft.com/office/drawing/2014/main" id="{200A4A02-5F37-4053-8F5B-A943E14F47C6}"/>
              </a:ext>
            </a:extLst>
          </p:cNvPr>
          <p:cNvSpPr/>
          <p:nvPr/>
        </p:nvSpPr>
        <p:spPr>
          <a:xfrm>
            <a:off x="1010288" y="2999799"/>
            <a:ext cx="597494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Реализация приложения компаньона, архитектура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111;p17">
            <a:extLst>
              <a:ext uri="{FF2B5EF4-FFF2-40B4-BE49-F238E27FC236}">
                <a16:creationId xmlns:a16="http://schemas.microsoft.com/office/drawing/2014/main" id="{3C51B3CD-EE32-4482-80A8-1138D70E0772}"/>
              </a:ext>
            </a:extLst>
          </p:cNvPr>
          <p:cNvCxnSpPr/>
          <p:nvPr/>
        </p:nvCxnSpPr>
        <p:spPr>
          <a:xfrm flipH="1">
            <a:off x="551266" y="4902963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108;p17">
            <a:extLst>
              <a:ext uri="{FF2B5EF4-FFF2-40B4-BE49-F238E27FC236}">
                <a16:creationId xmlns:a16="http://schemas.microsoft.com/office/drawing/2014/main" id="{4A621896-D3AD-4434-BAD6-5D0F4B3BE648}"/>
              </a:ext>
            </a:extLst>
          </p:cNvPr>
          <p:cNvSpPr/>
          <p:nvPr/>
        </p:nvSpPr>
        <p:spPr>
          <a:xfrm>
            <a:off x="1010288" y="3281286"/>
            <a:ext cx="597494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Реализация устройства, архитектура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C09867-3ED0-4DF2-9CC8-80B597BB4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5181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1" y="118735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Eagle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Autodesk Inc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https://www.autodesk.com/products/eagle/overview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607817" y="2181452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607817" y="2578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607817" y="311052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607817" y="3204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607817" y="383341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607817" y="4030852"/>
            <a:ext cx="0" cy="418649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8;p17">
            <a:extLst>
              <a:ext uri="{FF2B5EF4-FFF2-40B4-BE49-F238E27FC236}">
                <a16:creationId xmlns:a16="http://schemas.microsoft.com/office/drawing/2014/main" id="{0C15BD9C-7619-4C9A-9D2D-B68E86444AEF}"/>
              </a:ext>
            </a:extLst>
          </p:cNvPr>
          <p:cNvSpPr/>
          <p:nvPr/>
        </p:nvSpPr>
        <p:spPr>
          <a:xfrm>
            <a:off x="1066840" y="182072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КОМПАС-3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ООО «АСКОН - Системы проектирования»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https://kompas.ru/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08;p17">
            <a:extLst>
              <a:ext uri="{FF2B5EF4-FFF2-40B4-BE49-F238E27FC236}">
                <a16:creationId xmlns:a16="http://schemas.microsoft.com/office/drawing/2014/main" id="{D9E37000-B359-42B1-9DA8-F1B2A325CBC5}"/>
              </a:ext>
            </a:extLst>
          </p:cNvPr>
          <p:cNvSpPr/>
          <p:nvPr/>
        </p:nvSpPr>
        <p:spPr>
          <a:xfrm>
            <a:off x="1066839" y="244714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Integrated Development Environment for STM32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STMicroelectronics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https://www.st.com/en/development-tools/stm32cubeide.html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8;p17">
            <a:extLst>
              <a:ext uri="{FF2B5EF4-FFF2-40B4-BE49-F238E27FC236}">
                <a16:creationId xmlns:a16="http://schemas.microsoft.com/office/drawing/2014/main" id="{4C3505AD-4BE7-46B5-B7DB-F91C619D0F39}"/>
              </a:ext>
            </a:extLst>
          </p:cNvPr>
          <p:cNvSpPr/>
          <p:nvPr/>
        </p:nvSpPr>
        <p:spPr>
          <a:xfrm>
            <a:off x="1066838" y="306554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Предобработка ЭЭГ сигнала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cmi.to,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https://cmi.to/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предобработка-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ээг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-сигнала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08;p17">
            <a:extLst>
              <a:ext uri="{FF2B5EF4-FFF2-40B4-BE49-F238E27FC236}">
                <a16:creationId xmlns:a16="http://schemas.microsoft.com/office/drawing/2014/main" id="{8528157F-08FB-47B9-A65F-8CC5BEF3FA98}"/>
              </a:ext>
            </a:extLst>
          </p:cNvPr>
          <p:cNvSpPr/>
          <p:nvPr/>
        </p:nvSpPr>
        <p:spPr>
          <a:xfrm>
            <a:off x="1066837" y="368371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Open-source Python package for exploring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MNE Developer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https://mne.tools/stable/index.html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006225F-2C49-4688-8A5D-A8BFAEA3C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214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1" y="118735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11.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Muse EEG Headset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InteraXon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Inc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https://choosemuse.com/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607817" y="2181452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607817" y="2578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607817" y="311052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607817" y="3204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607817" y="383341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607817" y="4030852"/>
            <a:ext cx="0" cy="418649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8;p17">
            <a:extLst>
              <a:ext uri="{FF2B5EF4-FFF2-40B4-BE49-F238E27FC236}">
                <a16:creationId xmlns:a16="http://schemas.microsoft.com/office/drawing/2014/main" id="{0C15BD9C-7619-4C9A-9D2D-B68E86444AEF}"/>
              </a:ext>
            </a:extLst>
          </p:cNvPr>
          <p:cNvSpPr/>
          <p:nvPr/>
        </p:nvSpPr>
        <p:spPr>
          <a:xfrm>
            <a:off x="1066840" y="182072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12.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/>
              <a:t>Emotiv</a:t>
            </a:r>
            <a:r>
              <a:rPr lang="en-US" dirty="0"/>
              <a:t> EPOC EEG headset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EMOTIV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https://www.emotiv.com/epoc/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08;p17">
            <a:extLst>
              <a:ext uri="{FF2B5EF4-FFF2-40B4-BE49-F238E27FC236}">
                <a16:creationId xmlns:a16="http://schemas.microsoft.com/office/drawing/2014/main" id="{D9E37000-B359-42B1-9DA8-F1B2A325CBC5}"/>
              </a:ext>
            </a:extLst>
          </p:cNvPr>
          <p:cNvSpPr/>
          <p:nvPr/>
        </p:nvSpPr>
        <p:spPr>
          <a:xfrm>
            <a:off x="1066839" y="244714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13.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Amcharts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amCharts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https://www.amcharts.com/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8;p17">
            <a:extLst>
              <a:ext uri="{FF2B5EF4-FFF2-40B4-BE49-F238E27FC236}">
                <a16:creationId xmlns:a16="http://schemas.microsoft.com/office/drawing/2014/main" id="{4C3505AD-4BE7-46B5-B7DB-F91C619D0F39}"/>
              </a:ext>
            </a:extLst>
          </p:cNvPr>
          <p:cNvSpPr/>
          <p:nvPr/>
        </p:nvSpPr>
        <p:spPr>
          <a:xfrm>
            <a:off x="1066838" y="306554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14.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Fili.js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Individual contributors,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https://github.com/markert/fili.js/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08;p17">
            <a:extLst>
              <a:ext uri="{FF2B5EF4-FFF2-40B4-BE49-F238E27FC236}">
                <a16:creationId xmlns:a16="http://schemas.microsoft.com/office/drawing/2014/main" id="{8528157F-08FB-47B9-A65F-8CC5BEF3FA98}"/>
              </a:ext>
            </a:extLst>
          </p:cNvPr>
          <p:cNvSpPr/>
          <p:nvPr/>
        </p:nvSpPr>
        <p:spPr>
          <a:xfrm>
            <a:off x="1066837" y="368371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Papa Parse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Papa Parse by Matt Holt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19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https://www.papaparse.com/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806167-BDD6-432F-98B0-802F8DBC3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4955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1" y="118735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Brain.js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Brain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https://brain.js.org/#/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607817" y="2181452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607817" y="2578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607817" y="311052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607817" y="3204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607817" y="383341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607817" y="4030852"/>
            <a:ext cx="0" cy="418649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8;p17">
            <a:extLst>
              <a:ext uri="{FF2B5EF4-FFF2-40B4-BE49-F238E27FC236}">
                <a16:creationId xmlns:a16="http://schemas.microsoft.com/office/drawing/2014/main" id="{0C15BD9C-7619-4C9A-9D2D-B68E86444AEF}"/>
              </a:ext>
            </a:extLst>
          </p:cNvPr>
          <p:cNvSpPr/>
          <p:nvPr/>
        </p:nvSpPr>
        <p:spPr>
          <a:xfrm>
            <a:off x="1066840" y="1820726"/>
            <a:ext cx="802000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Web Bluetooth API 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Mozilla and individual contributors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– Режим доступа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https://developer.mozilla.org/en-US/docs/Web/API/Web_Bluetooth_API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08;p17">
            <a:extLst>
              <a:ext uri="{FF2B5EF4-FFF2-40B4-BE49-F238E27FC236}">
                <a16:creationId xmlns:a16="http://schemas.microsoft.com/office/drawing/2014/main" id="{D9E37000-B359-42B1-9DA8-F1B2A325CBC5}"/>
              </a:ext>
            </a:extLst>
          </p:cNvPr>
          <p:cNvSpPr/>
          <p:nvPr/>
        </p:nvSpPr>
        <p:spPr>
          <a:xfrm>
            <a:off x="1066836" y="2497814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Ant Design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XTech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https://ant.design/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8;p17">
            <a:extLst>
              <a:ext uri="{FF2B5EF4-FFF2-40B4-BE49-F238E27FC236}">
                <a16:creationId xmlns:a16="http://schemas.microsoft.com/office/drawing/2014/main" id="{4C3505AD-4BE7-46B5-B7DB-F91C619D0F39}"/>
              </a:ext>
            </a:extLst>
          </p:cNvPr>
          <p:cNvSpPr/>
          <p:nvPr/>
        </p:nvSpPr>
        <p:spPr>
          <a:xfrm>
            <a:off x="1066838" y="306554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Webpack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Webpack,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https://webpack.js.org/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08;p17">
            <a:extLst>
              <a:ext uri="{FF2B5EF4-FFF2-40B4-BE49-F238E27FC236}">
                <a16:creationId xmlns:a16="http://schemas.microsoft.com/office/drawing/2014/main" id="{8528157F-08FB-47B9-A65F-8CC5BEF3FA98}"/>
              </a:ext>
            </a:extLst>
          </p:cNvPr>
          <p:cNvSpPr/>
          <p:nvPr/>
        </p:nvSpPr>
        <p:spPr>
          <a:xfrm>
            <a:off x="1066837" y="368371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20.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Babel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Babel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https://babeljs.io/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86D6CF-D3E1-4903-A659-A90358E61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2896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1" y="118735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Electron API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OpenJS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Foundation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https://www.electronjs.org/docs/api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1015624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8;p17">
            <a:extLst>
              <a:ext uri="{FF2B5EF4-FFF2-40B4-BE49-F238E27FC236}">
                <a16:creationId xmlns:a16="http://schemas.microsoft.com/office/drawing/2014/main" id="{0C15BD9C-7619-4C9A-9D2D-B68E86444AEF}"/>
              </a:ext>
            </a:extLst>
          </p:cNvPr>
          <p:cNvSpPr/>
          <p:nvPr/>
        </p:nvSpPr>
        <p:spPr>
          <a:xfrm>
            <a:off x="1066840" y="182072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22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React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Facebook Inc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https://ru.reactjs.org/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86D6CF-D3E1-4903-A659-A90358E61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7285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31550" y="3575097"/>
            <a:ext cx="40809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0D4AFB0-E5BD-4863-8E0D-F0FC78BA3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24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66" y="1352376"/>
            <a:ext cx="5914586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Предполагается разработать устройство, предназначенное для ношения на голове, которое позволит снимать показания электрической активности головного мозга, передавать его на приложение компаньон, которое будет анализировать данные.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Для демонстрации корректной работы, будет реализован демонстрационный режим, который на основании поиска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p300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будет позволять пользователю вводить текст посредством устройства.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5409F1-854A-4E10-B80C-DCD6CA1E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8202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30460" y="1086383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Bluetooth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 технология беспроводной передачи данных, обеспечивает обмен информацией между устройствами на надёжной, недорогой, повсеместно доступной радиочастоте для ближней связи.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P300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- это вызванный потенциал (ВП), специфический отклик мозга связанный с принятием решений и различением стимулов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ЭЭГ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 -  раздел электрофизиологии, изучающий закономерности суммарной электрической активности мозга, отводимой с поверхности кожи волосистой части головы, а также метод записи таких потенциалов.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Инвазивный интерфейс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-  интерфейс вживленный в кору головного мозга.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794F50-D06B-4ADB-AB90-F170263ADE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413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572000" y="1325381"/>
            <a:ext cx="4139849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Название компонента, как и в целом всех компонентов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нейронауках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состоит из двух частей: P означает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positive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300 означает момент во времени, в котором присутствует компонент. То есть P300 означает положительный пик в окрестности 300-ймиллисекунды (может варьироваться от 250-й до 500-ймс).</a:t>
            </a:r>
            <a:endParaRPr lang="en-US" b="0" i="0" dirty="0">
              <a:solidFill>
                <a:srgbClr val="333333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222222"/>
                </a:solidFill>
                <a:effectLst/>
                <a:latin typeface="Roboto" panose="020B0604020202020204" charset="0"/>
                <a:ea typeface="Roboto" panose="020B0604020202020204" charset="0"/>
              </a:rPr>
              <a:t>С точки зрения ЭЭГ P300 это всего лишь всплеск в определённое время в определённых каналах. Способов вызвать его известно множество, например, если концентрироваться на одном предмете, а он в случайный момент активируется (изменит форму, цвет, яркость или отпрыгнет куда-то). </a:t>
            </a:r>
            <a:endParaRPr lang="ru-RU" sz="11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FC20E2-21C8-44F6-BC7F-A93C1DAE0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30" y="1129017"/>
            <a:ext cx="3919881" cy="362162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1D1D2B-FB60-4909-9B5A-94014554A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6475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Актуальность темы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;p16">
            <a:extLst>
              <a:ext uri="{FF2B5EF4-FFF2-40B4-BE49-F238E27FC236}">
                <a16:creationId xmlns:a16="http://schemas.microsoft.com/office/drawing/2014/main" id="{516366D1-92C3-4201-8AF0-1E4A6F947DE4}"/>
              </a:ext>
            </a:extLst>
          </p:cNvPr>
          <p:cNvSpPr txBox="1"/>
          <p:nvPr/>
        </p:nvSpPr>
        <p:spPr>
          <a:xfrm>
            <a:off x="1525248" y="1184315"/>
            <a:ext cx="684554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Стремительное развитие технологий значительно меняет индустрию нейро-оборудования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F3D21F59-6811-4C12-B5DA-6AA22382ECDE}"/>
              </a:ext>
            </a:extLst>
          </p:cNvPr>
          <p:cNvSpPr/>
          <p:nvPr/>
        </p:nvSpPr>
        <p:spPr>
          <a:xfrm>
            <a:off x="1049524" y="127924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607941FB-0409-4CD3-A699-186185A738EE}"/>
              </a:ext>
            </a:extLst>
          </p:cNvPr>
          <p:cNvSpPr txBox="1"/>
          <p:nvPr/>
        </p:nvSpPr>
        <p:spPr>
          <a:xfrm>
            <a:off x="1525248" y="2349315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Необходимость новых интерфейсов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1;p16">
            <a:extLst>
              <a:ext uri="{FF2B5EF4-FFF2-40B4-BE49-F238E27FC236}">
                <a16:creationId xmlns:a16="http://schemas.microsoft.com/office/drawing/2014/main" id="{8434D47E-D9CB-45CC-A59A-E327DA7D66ED}"/>
              </a:ext>
            </a:extLst>
          </p:cNvPr>
          <p:cNvSpPr/>
          <p:nvPr/>
        </p:nvSpPr>
        <p:spPr>
          <a:xfrm>
            <a:off x="1049524" y="244424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80B37C5A-D88B-4A2C-AD5F-A638213E4DD8}"/>
              </a:ext>
            </a:extLst>
          </p:cNvPr>
          <p:cNvSpPr/>
          <p:nvPr/>
        </p:nvSpPr>
        <p:spPr>
          <a:xfrm>
            <a:off x="1049448" y="182349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6;p16">
            <a:extLst>
              <a:ext uri="{FF2B5EF4-FFF2-40B4-BE49-F238E27FC236}">
                <a16:creationId xmlns:a16="http://schemas.microsoft.com/office/drawing/2014/main" id="{8A9DCEB2-FFB6-471A-B6F4-23824B42A175}"/>
              </a:ext>
            </a:extLst>
          </p:cNvPr>
          <p:cNvSpPr txBox="1"/>
          <p:nvPr/>
        </p:nvSpPr>
        <p:spPr>
          <a:xfrm>
            <a:off x="1525248" y="1746927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Neuralink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Илона маска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90;p16">
            <a:extLst>
              <a:ext uri="{FF2B5EF4-FFF2-40B4-BE49-F238E27FC236}">
                <a16:creationId xmlns:a16="http://schemas.microsoft.com/office/drawing/2014/main" id="{570A6C6A-CE99-4B9C-9333-370FAF70D80A}"/>
              </a:ext>
            </a:extLst>
          </p:cNvPr>
          <p:cNvSpPr txBox="1"/>
          <p:nvPr/>
        </p:nvSpPr>
        <p:spPr>
          <a:xfrm>
            <a:off x="1525248" y="3006728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Диагностика и лечение неврологических, психических расстройств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91;p16">
            <a:extLst>
              <a:ext uri="{FF2B5EF4-FFF2-40B4-BE49-F238E27FC236}">
                <a16:creationId xmlns:a16="http://schemas.microsoft.com/office/drawing/2014/main" id="{FF45CD41-CD10-406A-B08E-010E7C79E97D}"/>
              </a:ext>
            </a:extLst>
          </p:cNvPr>
          <p:cNvSpPr/>
          <p:nvPr/>
        </p:nvSpPr>
        <p:spPr>
          <a:xfrm>
            <a:off x="1049524" y="3101653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E5B92-3539-4417-82CF-6672DD6134AF}"/>
              </a:ext>
            </a:extLst>
          </p:cNvPr>
          <p:cNvSpPr txBox="1"/>
          <p:nvPr/>
        </p:nvSpPr>
        <p:spPr>
          <a:xfrm>
            <a:off x="305770" y="3959185"/>
            <a:ext cx="7334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Снижение порога входа, позволит ускорить разработки и инновации в сфере </a:t>
            </a:r>
          </a:p>
          <a:p>
            <a:r>
              <a:rPr lang="ru-RU" dirty="0"/>
              <a:t>нейро-оборудования, позволив войти в эру распространённости аналогов </a:t>
            </a:r>
            <a:r>
              <a:rPr lang="en-US" dirty="0" err="1"/>
              <a:t>Neuralink</a:t>
            </a:r>
            <a:r>
              <a:rPr lang="ru-RU" dirty="0"/>
              <a:t>, </a:t>
            </a:r>
          </a:p>
          <a:p>
            <a:r>
              <a:rPr lang="ru-RU" dirty="0"/>
              <a:t>с большим набором наработок, что позволит закрепиться на рынке 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AD5344-69E3-44DE-A120-DA130ADDC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5313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и задачи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101665" y="1429251"/>
            <a:ext cx="33963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Разработать устройство и прошивку к нему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>
            <a:off x="1227216" y="209066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1227216" y="185037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625941" y="1524176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639841" y="1697726"/>
            <a:ext cx="30330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Реализовать управление питанием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639841" y="1953864"/>
            <a:ext cx="271700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считывание данных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Google Shape;87;p16">
            <a:extLst>
              <a:ext uri="{FF2B5EF4-FFF2-40B4-BE49-F238E27FC236}">
                <a16:creationId xmlns:a16="http://schemas.microsoft.com/office/drawing/2014/main" id="{F851EF22-3997-454E-965E-80A272145623}"/>
              </a:ext>
            </a:extLst>
          </p:cNvPr>
          <p:cNvCxnSpPr/>
          <p:nvPr/>
        </p:nvCxnSpPr>
        <p:spPr>
          <a:xfrm flipH="1">
            <a:off x="1227216" y="2353813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93;p16">
            <a:extLst>
              <a:ext uri="{FF2B5EF4-FFF2-40B4-BE49-F238E27FC236}">
                <a16:creationId xmlns:a16="http://schemas.microsoft.com/office/drawing/2014/main" id="{AC856EDC-02B1-411F-865A-315DED097D1A}"/>
              </a:ext>
            </a:extLst>
          </p:cNvPr>
          <p:cNvSpPr txBox="1"/>
          <p:nvPr/>
        </p:nvSpPr>
        <p:spPr>
          <a:xfrm>
            <a:off x="1639841" y="2217013"/>
            <a:ext cx="271700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</a:t>
            </a: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работу с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Bluetooth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35BC6220-9F6C-4E07-8C6D-E7FBF4D83435}"/>
              </a:ext>
            </a:extLst>
          </p:cNvPr>
          <p:cNvCxnSpPr/>
          <p:nvPr/>
        </p:nvCxnSpPr>
        <p:spPr>
          <a:xfrm flipH="1">
            <a:off x="1227216" y="263902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93;p16">
            <a:extLst>
              <a:ext uri="{FF2B5EF4-FFF2-40B4-BE49-F238E27FC236}">
                <a16:creationId xmlns:a16="http://schemas.microsoft.com/office/drawing/2014/main" id="{3EB8CF46-6F73-4050-BEB8-12FC29B8934F}"/>
              </a:ext>
            </a:extLst>
          </p:cNvPr>
          <p:cNvSpPr txBox="1"/>
          <p:nvPr/>
        </p:nvSpPr>
        <p:spPr>
          <a:xfrm>
            <a:off x="1639840" y="2502226"/>
            <a:ext cx="3671747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передачу данны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х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87;p16">
            <a:extLst>
              <a:ext uri="{FF2B5EF4-FFF2-40B4-BE49-F238E27FC236}">
                <a16:creationId xmlns:a16="http://schemas.microsoft.com/office/drawing/2014/main" id="{53971A92-29F9-4CAE-ABFF-F805C680A3F6}"/>
              </a:ext>
            </a:extLst>
          </p:cNvPr>
          <p:cNvCxnSpPr/>
          <p:nvPr/>
        </p:nvCxnSpPr>
        <p:spPr>
          <a:xfrm flipH="1">
            <a:off x="1227216" y="292358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3;p16">
            <a:extLst>
              <a:ext uri="{FF2B5EF4-FFF2-40B4-BE49-F238E27FC236}">
                <a16:creationId xmlns:a16="http://schemas.microsoft.com/office/drawing/2014/main" id="{BC5593E6-4751-4D72-829E-9A5E3491005F}"/>
              </a:ext>
            </a:extLst>
          </p:cNvPr>
          <p:cNvSpPr txBox="1"/>
          <p:nvPr/>
        </p:nvSpPr>
        <p:spPr>
          <a:xfrm>
            <a:off x="1639841" y="2786786"/>
            <a:ext cx="271700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Собрать устройство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86;p16">
            <a:extLst>
              <a:ext uri="{FF2B5EF4-FFF2-40B4-BE49-F238E27FC236}">
                <a16:creationId xmlns:a16="http://schemas.microsoft.com/office/drawing/2014/main" id="{A35175F3-7565-47DB-84EF-32F44694598D}"/>
              </a:ext>
            </a:extLst>
          </p:cNvPr>
          <p:cNvSpPr txBox="1"/>
          <p:nvPr/>
        </p:nvSpPr>
        <p:spPr>
          <a:xfrm>
            <a:off x="1101665" y="3071346"/>
            <a:ext cx="33963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Разработать приложение компаньон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87;p16">
            <a:extLst>
              <a:ext uri="{FF2B5EF4-FFF2-40B4-BE49-F238E27FC236}">
                <a16:creationId xmlns:a16="http://schemas.microsoft.com/office/drawing/2014/main" id="{139ACEFB-4BE8-4917-9498-6918AC7CBCA6}"/>
              </a:ext>
            </a:extLst>
          </p:cNvPr>
          <p:cNvCxnSpPr/>
          <p:nvPr/>
        </p:nvCxnSpPr>
        <p:spPr>
          <a:xfrm flipH="1">
            <a:off x="1227216" y="373275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88;p16">
            <a:extLst>
              <a:ext uri="{FF2B5EF4-FFF2-40B4-BE49-F238E27FC236}">
                <a16:creationId xmlns:a16="http://schemas.microsoft.com/office/drawing/2014/main" id="{4762B659-9163-4D57-B5B4-C7C9EF5D8102}"/>
              </a:ext>
            </a:extLst>
          </p:cNvPr>
          <p:cNvCxnSpPr/>
          <p:nvPr/>
        </p:nvCxnSpPr>
        <p:spPr>
          <a:xfrm flipH="1">
            <a:off x="1227216" y="349247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89;p16">
            <a:extLst>
              <a:ext uri="{FF2B5EF4-FFF2-40B4-BE49-F238E27FC236}">
                <a16:creationId xmlns:a16="http://schemas.microsoft.com/office/drawing/2014/main" id="{7AE6F953-7B3A-4DD8-B409-9BF478E369ED}"/>
              </a:ext>
            </a:extLst>
          </p:cNvPr>
          <p:cNvSpPr/>
          <p:nvPr/>
        </p:nvSpPr>
        <p:spPr>
          <a:xfrm>
            <a:off x="625941" y="3166271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2;p16">
            <a:extLst>
              <a:ext uri="{FF2B5EF4-FFF2-40B4-BE49-F238E27FC236}">
                <a16:creationId xmlns:a16="http://schemas.microsoft.com/office/drawing/2014/main" id="{6EDAA77A-83A0-4808-9761-1E11C58081B7}"/>
              </a:ext>
            </a:extLst>
          </p:cNvPr>
          <p:cNvSpPr txBox="1"/>
          <p:nvPr/>
        </p:nvSpPr>
        <p:spPr>
          <a:xfrm>
            <a:off x="1639841" y="3339821"/>
            <a:ext cx="30330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работу с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Bluetooth</a:t>
            </a: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93;p16">
            <a:extLst>
              <a:ext uri="{FF2B5EF4-FFF2-40B4-BE49-F238E27FC236}">
                <a16:creationId xmlns:a16="http://schemas.microsoft.com/office/drawing/2014/main" id="{38725970-74A7-4DE4-AA0B-502F29A8462B}"/>
              </a:ext>
            </a:extLst>
          </p:cNvPr>
          <p:cNvSpPr txBox="1"/>
          <p:nvPr/>
        </p:nvSpPr>
        <p:spPr>
          <a:xfrm>
            <a:off x="1639841" y="3595959"/>
            <a:ext cx="32817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требуемые режимы работы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" name="Google Shape;87;p16">
            <a:extLst>
              <a:ext uri="{FF2B5EF4-FFF2-40B4-BE49-F238E27FC236}">
                <a16:creationId xmlns:a16="http://schemas.microsoft.com/office/drawing/2014/main" id="{BF8C85C8-6731-4A9D-AE22-DA1B18E4A601}"/>
              </a:ext>
            </a:extLst>
          </p:cNvPr>
          <p:cNvCxnSpPr/>
          <p:nvPr/>
        </p:nvCxnSpPr>
        <p:spPr>
          <a:xfrm flipH="1">
            <a:off x="1227216" y="397744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93;p16">
            <a:extLst>
              <a:ext uri="{FF2B5EF4-FFF2-40B4-BE49-F238E27FC236}">
                <a16:creationId xmlns:a16="http://schemas.microsoft.com/office/drawing/2014/main" id="{6401F71F-54E5-4C89-BEAE-39E65EB92086}"/>
              </a:ext>
            </a:extLst>
          </p:cNvPr>
          <p:cNvSpPr txBox="1"/>
          <p:nvPr/>
        </p:nvSpPr>
        <p:spPr>
          <a:xfrm>
            <a:off x="1639841" y="3840641"/>
            <a:ext cx="32817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обработку и анализ данных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8CABFDF-8E0E-4FC2-AB42-53F1DEFB7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51275" y="110650"/>
            <a:ext cx="67533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Существующие аналоги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>
            <a:cxnSpLocks/>
          </p:cNvCxnSpPr>
          <p:nvPr/>
        </p:nvCxnSpPr>
        <p:spPr>
          <a:xfrm>
            <a:off x="0" y="704146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6909900" y="56719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8EC77B-E2EF-4DF9-9C07-2954547E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75" y="1148051"/>
            <a:ext cx="1563621" cy="1956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BCFC1-858B-47F2-AE44-3B15EAD5D946}"/>
              </a:ext>
            </a:extLst>
          </p:cNvPr>
          <p:cNvSpPr txBox="1"/>
          <p:nvPr/>
        </p:nvSpPr>
        <p:spPr>
          <a:xfrm>
            <a:off x="1026291" y="3196292"/>
            <a:ext cx="128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Нейрочат</a:t>
            </a:r>
            <a:r>
              <a:rPr lang="en-US" dirty="0"/>
              <a:t> </a:t>
            </a:r>
            <a:r>
              <a:rPr lang="en-US" sz="800" dirty="0"/>
              <a:t>[3]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8A2A84-6C72-4507-83A4-305F2CAC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49" y="932357"/>
            <a:ext cx="2098582" cy="1192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0C0692-9126-46A5-9B24-6103E7695D18}"/>
              </a:ext>
            </a:extLst>
          </p:cNvPr>
          <p:cNvSpPr txBox="1"/>
          <p:nvPr/>
        </p:nvSpPr>
        <p:spPr>
          <a:xfrm>
            <a:off x="3465718" y="2124816"/>
            <a:ext cx="128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Brainbit</a:t>
            </a:r>
            <a:r>
              <a:rPr lang="en-US" dirty="0"/>
              <a:t> </a:t>
            </a:r>
            <a:r>
              <a:rPr lang="en-US" sz="800" dirty="0"/>
              <a:t>[4]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DF240-76CF-4FEB-9207-988A060DCC9A}"/>
              </a:ext>
            </a:extLst>
          </p:cNvPr>
          <p:cNvSpPr txBox="1"/>
          <p:nvPr/>
        </p:nvSpPr>
        <p:spPr>
          <a:xfrm>
            <a:off x="5534647" y="2752068"/>
            <a:ext cx="1486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BrainReader</a:t>
            </a:r>
            <a:r>
              <a:rPr lang="en-US" dirty="0"/>
              <a:t> </a:t>
            </a:r>
            <a:r>
              <a:rPr lang="en-US" sz="800" dirty="0"/>
              <a:t>[5]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A54BD1-5A69-4A01-8CC8-73918793B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494" y="884144"/>
            <a:ext cx="1889111" cy="1687606"/>
          </a:xfrm>
          <a:prstGeom prst="rect">
            <a:avLst/>
          </a:prstGeom>
        </p:spPr>
      </p:pic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832C1EE3-269C-4FF5-900D-09121835F19B}"/>
              </a:ext>
            </a:extLst>
          </p:cNvPr>
          <p:cNvSpPr/>
          <p:nvPr/>
        </p:nvSpPr>
        <p:spPr>
          <a:xfrm>
            <a:off x="550490" y="328475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9;p16">
            <a:extLst>
              <a:ext uri="{FF2B5EF4-FFF2-40B4-BE49-F238E27FC236}">
                <a16:creationId xmlns:a16="http://schemas.microsoft.com/office/drawing/2014/main" id="{AF10477C-BA27-413F-9A8D-12D273D96F2A}"/>
              </a:ext>
            </a:extLst>
          </p:cNvPr>
          <p:cNvSpPr/>
          <p:nvPr/>
        </p:nvSpPr>
        <p:spPr>
          <a:xfrm>
            <a:off x="2942941" y="220910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9;p16">
            <a:extLst>
              <a:ext uri="{FF2B5EF4-FFF2-40B4-BE49-F238E27FC236}">
                <a16:creationId xmlns:a16="http://schemas.microsoft.com/office/drawing/2014/main" id="{59A7AE2B-4B2D-4940-A90E-13222DD53A11}"/>
              </a:ext>
            </a:extLst>
          </p:cNvPr>
          <p:cNvSpPr/>
          <p:nvPr/>
        </p:nvSpPr>
        <p:spPr>
          <a:xfrm>
            <a:off x="5058847" y="2847514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CEA68-8A62-4746-A351-D33B78F9A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946" y="3423955"/>
            <a:ext cx="2293150" cy="10615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039C63-3FD8-4D50-91CA-CDB757A5C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776" y="1950795"/>
            <a:ext cx="1754222" cy="14162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D245EA-31D2-4500-BE10-B535E65FEE8B}"/>
              </a:ext>
            </a:extLst>
          </p:cNvPr>
          <p:cNvSpPr txBox="1"/>
          <p:nvPr/>
        </p:nvSpPr>
        <p:spPr>
          <a:xfrm>
            <a:off x="3302069" y="4548526"/>
            <a:ext cx="12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Muse EEG Headset </a:t>
            </a:r>
            <a:r>
              <a:rPr lang="en-US" sz="800" dirty="0"/>
              <a:t>[</a:t>
            </a:r>
            <a:r>
              <a:rPr lang="ru-RU" sz="800" dirty="0"/>
              <a:t>11</a:t>
            </a:r>
            <a:r>
              <a:rPr lang="en-US" sz="800" dirty="0"/>
              <a:t>]</a:t>
            </a:r>
            <a:endParaRPr lang="ru-RU" dirty="0"/>
          </a:p>
        </p:txBody>
      </p:sp>
      <p:sp>
        <p:nvSpPr>
          <p:cNvPr id="22" name="Google Shape;89;p16">
            <a:extLst>
              <a:ext uri="{FF2B5EF4-FFF2-40B4-BE49-F238E27FC236}">
                <a16:creationId xmlns:a16="http://schemas.microsoft.com/office/drawing/2014/main" id="{A5615A8B-64FD-49DD-95B0-AF286B4864F3}"/>
              </a:ext>
            </a:extLst>
          </p:cNvPr>
          <p:cNvSpPr/>
          <p:nvPr/>
        </p:nvSpPr>
        <p:spPr>
          <a:xfrm>
            <a:off x="2826268" y="4636989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9F123-74CD-4562-BC8E-27605BCA7940}"/>
              </a:ext>
            </a:extLst>
          </p:cNvPr>
          <p:cNvSpPr txBox="1"/>
          <p:nvPr/>
        </p:nvSpPr>
        <p:spPr>
          <a:xfrm>
            <a:off x="7590576" y="3432571"/>
            <a:ext cx="163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Emotiv</a:t>
            </a:r>
            <a:r>
              <a:rPr lang="en-US" dirty="0"/>
              <a:t> EPOC EEG headset  </a:t>
            </a:r>
            <a:r>
              <a:rPr lang="en-US" sz="800" dirty="0"/>
              <a:t>[</a:t>
            </a:r>
            <a:r>
              <a:rPr lang="ru-RU" sz="800" dirty="0"/>
              <a:t>12</a:t>
            </a:r>
            <a:r>
              <a:rPr lang="en-US" sz="800" dirty="0"/>
              <a:t>]</a:t>
            </a:r>
            <a:endParaRPr lang="ru-RU" dirty="0"/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86C345E7-0ECD-4CF6-9A76-B5B1C1F056FD}"/>
              </a:ext>
            </a:extLst>
          </p:cNvPr>
          <p:cNvSpPr/>
          <p:nvPr/>
        </p:nvSpPr>
        <p:spPr>
          <a:xfrm>
            <a:off x="7114776" y="352801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0D349F2-52DF-4B0E-98E2-03657F638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4231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354298" y="3107429"/>
            <a:ext cx="4068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4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Функциональные требования</a:t>
            </a:r>
          </a:p>
        </p:txBody>
      </p:sp>
      <p:sp>
        <p:nvSpPr>
          <p:cNvPr id="159" name="Google Shape;159;p19"/>
          <p:cNvSpPr txBox="1"/>
          <p:nvPr/>
        </p:nvSpPr>
        <p:spPr>
          <a:xfrm>
            <a:off x="2326256" y="1810347"/>
            <a:ext cx="495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инициации сбора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326256" y="2415955"/>
            <a:ext cx="5108469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остановки сбора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276317" y="2886535"/>
            <a:ext cx="6695467" cy="1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передачи информационных данных по беспроводной связи между устройством и приложением компаньоном.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301106" y="3635789"/>
            <a:ext cx="5005199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Обработка данных в приложении компаньоне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86092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9"/>
          <p:cNvCxnSpPr>
            <a:endCxn id="170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78173" y="1795992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1014300" y="1758604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578173" y="2405292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57395" y="2367892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78173" y="3014592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857395" y="2977192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78173" y="3623892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57395" y="3586492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857395" y="4195792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" name="Google Shape;158;p19">
            <a:extLst>
              <a:ext uri="{FF2B5EF4-FFF2-40B4-BE49-F238E27FC236}">
                <a16:creationId xmlns:a16="http://schemas.microsoft.com/office/drawing/2014/main" id="{5E989E5D-42C7-42AC-B689-DF1415B30C2D}"/>
              </a:ext>
            </a:extLst>
          </p:cNvPr>
          <p:cNvSpPr txBox="1"/>
          <p:nvPr/>
        </p:nvSpPr>
        <p:spPr>
          <a:xfrm>
            <a:off x="2326256" y="1229705"/>
            <a:ext cx="5857234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сопряжения с приложением компаньоном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181;p19">
            <a:extLst>
              <a:ext uri="{FF2B5EF4-FFF2-40B4-BE49-F238E27FC236}">
                <a16:creationId xmlns:a16="http://schemas.microsoft.com/office/drawing/2014/main" id="{A12BACE4-AFCB-4918-957B-14BD04DF6B1B}"/>
              </a:ext>
            </a:extLst>
          </p:cNvPr>
          <p:cNvSpPr/>
          <p:nvPr/>
        </p:nvSpPr>
        <p:spPr>
          <a:xfrm>
            <a:off x="578173" y="122328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82;p19">
            <a:extLst>
              <a:ext uri="{FF2B5EF4-FFF2-40B4-BE49-F238E27FC236}">
                <a16:creationId xmlns:a16="http://schemas.microsoft.com/office/drawing/2014/main" id="{FDCF4C30-AA69-4874-B03F-E64C61D814B4}"/>
              </a:ext>
            </a:extLst>
          </p:cNvPr>
          <p:cNvSpPr txBox="1"/>
          <p:nvPr/>
        </p:nvSpPr>
        <p:spPr>
          <a:xfrm>
            <a:off x="1014300" y="1185892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796437-7623-425F-8951-2D63E1CCC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158112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1716</Words>
  <Application>Microsoft Office PowerPoint</Application>
  <PresentationFormat>Экран (16:9)</PresentationFormat>
  <Paragraphs>192</Paragraphs>
  <Slides>24</Slides>
  <Notes>24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Helvetica Neue</vt:lpstr>
      <vt:lpstr>Roboto Medium</vt:lpstr>
      <vt:lpstr>Arial</vt:lpstr>
      <vt:lpstr>Calibri</vt:lpstr>
      <vt:lpstr>Roboto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дмитрий дубина</cp:lastModifiedBy>
  <cp:revision>38</cp:revision>
  <dcterms:modified xsi:type="dcterms:W3CDTF">2021-04-24T23:35:05Z</dcterms:modified>
</cp:coreProperties>
</file>