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259" r:id="rId4"/>
    <p:sldId id="258" r:id="rId5"/>
    <p:sldId id="264" r:id="rId6"/>
    <p:sldId id="260" r:id="rId7"/>
    <p:sldId id="261" r:id="rId8"/>
    <p:sldId id="262" r:id="rId9"/>
    <p:sldId id="266" r:id="rId10"/>
    <p:sldId id="267" r:id="rId11"/>
    <p:sldId id="268" r:id="rId12"/>
    <p:sldId id="265" r:id="rId13"/>
    <p:sldId id="269" r:id="rId14"/>
    <p:sldId id="270" r:id="rId15"/>
    <p:sldId id="271" r:id="rId16"/>
    <p:sldId id="263"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691" y="43"/>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71585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516666" y="2992840"/>
            <a:ext cx="13283998"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7000" b="1" cap="all" dirty="0">
                <a:sym typeface="Arial Narrow"/>
              </a:rPr>
              <a:t>ПРОГРАММНО-АППАРАТНЫЙ КОМПЛЕКС УПРАВЛЕНИЯ УМНЫМ ВЕЛОСИПЕДНЫМ ЗАМКОМ </a:t>
            </a:r>
            <a:endParaRPr dirty="0"/>
          </a:p>
        </p:txBody>
      </p:sp>
      <p:sp>
        <p:nvSpPr>
          <p:cNvPr id="53" name="Очень крутой подзаголовок презентации"/>
          <p:cNvSpPr txBox="1"/>
          <p:nvPr/>
        </p:nvSpPr>
        <p:spPr>
          <a:xfrm>
            <a:off x="13128104" y="11011034"/>
            <a:ext cx="11244572"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Выполнил</a:t>
            </a:r>
            <a:r>
              <a:rPr lang="en-US" dirty="0"/>
              <a:t>: </a:t>
            </a:r>
            <a:r>
              <a:rPr lang="ru-RU" dirty="0"/>
              <a:t>Дубина Дмитрий Олегович БПИ 173</a:t>
            </a:r>
            <a:endParaRPr dirty="0"/>
          </a:p>
        </p:txBody>
      </p:sp>
      <p:sp>
        <p:nvSpPr>
          <p:cNvPr id="54" name="Название подразделения,  лаборатории, факультета и т.д."/>
          <p:cNvSpPr txBox="1"/>
          <p:nvPr/>
        </p:nvSpPr>
        <p:spPr>
          <a:xfrm>
            <a:off x="9436954" y="882493"/>
            <a:ext cx="9443423" cy="208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defRPr sz="4200">
                <a:solidFill>
                  <a:srgbClr val="253957"/>
                </a:solidFill>
                <a:latin typeface="+mn-lt"/>
                <a:ea typeface="+mn-ea"/>
                <a:cs typeface="+mn-cs"/>
                <a:sym typeface="Arial Narrow"/>
              </a:defRPr>
            </a:pPr>
            <a:r>
              <a:rPr lang="ru-RU" dirty="0"/>
              <a:t>Факультет компьютерных наук</a:t>
            </a:r>
          </a:p>
          <a:p>
            <a:pPr>
              <a:defRPr sz="4200">
                <a:solidFill>
                  <a:srgbClr val="253957"/>
                </a:solidFill>
                <a:latin typeface="+mn-lt"/>
                <a:ea typeface="+mn-ea"/>
                <a:cs typeface="+mn-cs"/>
                <a:sym typeface="Arial Narrow"/>
              </a:defRPr>
            </a:pPr>
            <a:r>
              <a:rPr lang="ru-RU" dirty="0"/>
              <a:t>Департамент программной инженерии</a:t>
            </a:r>
          </a:p>
          <a:p>
            <a:pPr>
              <a:defRPr sz="4200">
                <a:solidFill>
                  <a:srgbClr val="253957"/>
                </a:solidFill>
                <a:latin typeface="+mn-lt"/>
                <a:ea typeface="+mn-ea"/>
                <a:cs typeface="+mn-cs"/>
                <a:sym typeface="Arial Narrow"/>
              </a:defRPr>
            </a:pPr>
            <a:r>
              <a:rPr lang="ru-RU" dirty="0"/>
              <a:t>Курсовая работа</a:t>
            </a:r>
            <a:endParaRPr dirty="0"/>
          </a:p>
        </p:txBody>
      </p:sp>
      <p:sp>
        <p:nvSpPr>
          <p:cNvPr id="55" name="Москва, 2017"/>
          <p:cNvSpPr txBox="1"/>
          <p:nvPr/>
        </p:nvSpPr>
        <p:spPr>
          <a:xfrm>
            <a:off x="17728249" y="12833507"/>
            <a:ext cx="2304256"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3">
            <a:extLst/>
          </a:blip>
          <a:stretch>
            <a:fillRect/>
          </a:stretch>
        </p:blipFill>
        <p:spPr>
          <a:xfrm>
            <a:off x="1221970" y="1330739"/>
            <a:ext cx="2736119" cy="2645547"/>
          </a:xfrm>
          <a:prstGeom prst="rect">
            <a:avLst/>
          </a:prstGeom>
          <a:ln w="12700">
            <a:miter lim="400000"/>
          </a:ln>
        </p:spPr>
      </p:pic>
      <p:sp>
        <p:nvSpPr>
          <p:cNvPr id="8" name="Очень крутой подзаголовок презентации">
            <a:extLst>
              <a:ext uri="{FF2B5EF4-FFF2-40B4-BE49-F238E27FC236}">
                <a16:creationId xmlns:a16="http://schemas.microsoft.com/office/drawing/2014/main" id="{14167BE6-5696-47C0-9B92-F0AAA18A337B}"/>
              </a:ext>
            </a:extLst>
          </p:cNvPr>
          <p:cNvSpPr txBox="1"/>
          <p:nvPr/>
        </p:nvSpPr>
        <p:spPr>
          <a:xfrm>
            <a:off x="13128104" y="11916538"/>
            <a:ext cx="12624601"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ru-RU" dirty="0"/>
              <a:t>Научный руководитель</a:t>
            </a:r>
            <a:r>
              <a:rPr lang="en-US" dirty="0"/>
              <a:t>:</a:t>
            </a:r>
            <a:r>
              <a:rPr lang="ru-RU" dirty="0"/>
              <a:t> </a:t>
            </a:r>
            <a:r>
              <a:rPr lang="ru-RU" dirty="0" err="1"/>
              <a:t>Агамирзян</a:t>
            </a:r>
            <a:r>
              <a:rPr lang="ru-RU" dirty="0"/>
              <a:t> Игорь </a:t>
            </a:r>
            <a:r>
              <a:rPr lang="ru-RU" dirty="0" err="1"/>
              <a:t>Рубенович</a:t>
            </a:r>
            <a:endParaRPr lang="ru-RU"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5400" dirty="0">
                <a:solidFill>
                  <a:srgbClr val="253957"/>
                </a:solidFill>
                <a:sym typeface="Arial Narrow"/>
              </a:rPr>
              <a:t>Для работы с </a:t>
            </a:r>
            <a:r>
              <a:rPr lang="en-US" sz="5400" dirty="0">
                <a:solidFill>
                  <a:srgbClr val="253957"/>
                </a:solidFill>
                <a:sym typeface="Arial Narrow"/>
              </a:rPr>
              <a:t>I2C </a:t>
            </a:r>
            <a:r>
              <a:rPr lang="ru-RU" sz="5400" dirty="0">
                <a:solidFill>
                  <a:srgbClr val="253957"/>
                </a:solidFill>
                <a:sym typeface="Arial Narrow"/>
              </a:rPr>
              <a:t>в микроконтроллере предусмотрены несколько прерываний, а также регистры для управления протоколом.</a:t>
            </a:r>
          </a:p>
          <a:p>
            <a:pPr algn="l">
              <a:spcBef>
                <a:spcPts val="2800"/>
              </a:spcBef>
              <a:buSzPct val="100000"/>
              <a:defRPr sz="2800">
                <a:solidFill>
                  <a:srgbClr val="253957"/>
                </a:solidFill>
                <a:latin typeface="+mn-lt"/>
                <a:ea typeface="+mn-ea"/>
                <a:cs typeface="+mn-cs"/>
                <a:sym typeface="Arial Narrow"/>
              </a:defRPr>
            </a:pPr>
            <a:endParaRPr lang="ru-RU" sz="5400" dirty="0">
              <a:solidFill>
                <a:srgbClr val="253957"/>
              </a:solidFill>
              <a:sym typeface="Arial Narrow"/>
            </a:endParaRPr>
          </a:p>
          <a:p>
            <a:pPr algn="l">
              <a:spcBef>
                <a:spcPts val="2800"/>
              </a:spcBef>
              <a:buSzPct val="100000"/>
              <a:defRPr sz="2800">
                <a:solidFill>
                  <a:srgbClr val="253957"/>
                </a:solidFill>
                <a:latin typeface="+mn-lt"/>
                <a:ea typeface="+mn-ea"/>
                <a:cs typeface="+mn-cs"/>
                <a:sym typeface="Arial Narrow"/>
              </a:defRPr>
            </a:pPr>
            <a:r>
              <a:rPr lang="ru-RU" sz="5400" dirty="0">
                <a:solidFill>
                  <a:srgbClr val="253957"/>
                </a:solidFill>
                <a:sym typeface="Arial Narrow"/>
              </a:rPr>
              <a:t>Данная возможность используется в данном проекте для общения с дисплеем, в частности вывода данных на него.</a:t>
            </a:r>
          </a:p>
          <a:p>
            <a:pPr algn="l">
              <a:spcBef>
                <a:spcPts val="2800"/>
              </a:spcBef>
              <a:buSzPct val="100000"/>
              <a:defRPr sz="2800">
                <a:solidFill>
                  <a:srgbClr val="253957"/>
                </a:solidFill>
                <a:latin typeface="+mn-lt"/>
                <a:ea typeface="+mn-ea"/>
                <a:cs typeface="+mn-cs"/>
                <a:sym typeface="Arial Narrow"/>
              </a:defRPr>
            </a:pPr>
            <a:endParaRPr lang="ru-RU" sz="2800" dirty="0">
              <a:solidFill>
                <a:srgbClr val="253957"/>
              </a:solidFill>
              <a:sym typeface="Arial Narrow"/>
            </a:endParaRPr>
          </a:p>
          <a:p>
            <a:pPr algn="l">
              <a:spcBef>
                <a:spcPts val="2800"/>
              </a:spcBef>
              <a:buSzPct val="100000"/>
              <a:defRPr sz="2800">
                <a:solidFill>
                  <a:srgbClr val="253957"/>
                </a:solidFill>
                <a:latin typeface="+mn-lt"/>
                <a:ea typeface="+mn-ea"/>
                <a:cs typeface="+mn-cs"/>
                <a:sym typeface="Arial Narrow"/>
              </a:defRPr>
            </a:pPr>
            <a:endParaRPr lang="en-US" sz="2800" dirty="0">
              <a:solidFill>
                <a:srgbClr val="253957"/>
              </a:solidFill>
              <a:sym typeface="Arial Narrow"/>
            </a:endParaRPr>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dirty="0"/>
              <a:t>I2c</a:t>
            </a:r>
            <a:endParaRPr dirty="0"/>
          </a:p>
          <a:p>
            <a:pPr algn="l">
              <a:defRPr sz="4200">
                <a:solidFill>
                  <a:srgbClr val="253957"/>
                </a:solidFill>
                <a:latin typeface="+mn-lt"/>
                <a:ea typeface="+mn-ea"/>
                <a:cs typeface="+mn-cs"/>
                <a:sym typeface="Arial Narrow"/>
              </a:defRPr>
            </a:pPr>
            <a:r>
              <a:rPr lang="ru-RU" dirty="0"/>
              <a:t>Протокол передачи данных</a:t>
            </a:r>
            <a:endParaRPr dirty="0"/>
          </a:p>
        </p:txBody>
      </p:sp>
      <p:sp>
        <p:nvSpPr>
          <p:cNvPr id="95" name="Заголовок основного текста"/>
          <p:cNvSpPr txBox="1"/>
          <p:nvPr/>
        </p:nvSpPr>
        <p:spPr>
          <a:xfrm>
            <a:off x="1177619" y="582099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247674A-5AE1-4A66-82EC-57D26EF3C82B}"/>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35211843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4800" dirty="0"/>
              <a:t>Для работы с </a:t>
            </a:r>
            <a:r>
              <a:rPr lang="en-US" sz="4800" dirty="0"/>
              <a:t>UART </a:t>
            </a:r>
            <a:r>
              <a:rPr lang="ru-RU" sz="4800" dirty="0"/>
              <a:t>в микроконтроллере предусмотрены несколько прерываний, а также регистры для управления протоколом </a:t>
            </a:r>
            <a:endParaRPr lang="en-US" sz="4800" dirty="0"/>
          </a:p>
          <a:p>
            <a:pPr algn="l">
              <a:spcBef>
                <a:spcPts val="2800"/>
              </a:spcBef>
              <a:buSzPct val="100000"/>
              <a:defRPr sz="2800">
                <a:solidFill>
                  <a:srgbClr val="253957"/>
                </a:solidFill>
                <a:latin typeface="+mn-lt"/>
                <a:ea typeface="+mn-ea"/>
                <a:cs typeface="+mn-cs"/>
                <a:sym typeface="Arial Narrow"/>
              </a:defRPr>
            </a:pPr>
            <a:endParaRPr lang="ru-RU" sz="4800" dirty="0"/>
          </a:p>
          <a:p>
            <a:pPr algn="l">
              <a:spcBef>
                <a:spcPts val="2800"/>
              </a:spcBef>
              <a:buSzPct val="100000"/>
              <a:defRPr sz="2800">
                <a:solidFill>
                  <a:srgbClr val="253957"/>
                </a:solidFill>
                <a:latin typeface="+mn-lt"/>
                <a:ea typeface="+mn-ea"/>
                <a:cs typeface="+mn-cs"/>
                <a:sym typeface="Arial Narrow"/>
              </a:defRPr>
            </a:pPr>
            <a:r>
              <a:rPr lang="ru-RU" sz="4800" dirty="0"/>
              <a:t>Данная возможность используется в данном проекте для общения с модулем связи.</a:t>
            </a:r>
            <a:endParaRPr sz="48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7200" b="1" cap="all" dirty="0">
                <a:solidFill>
                  <a:srgbClr val="253957"/>
                </a:solidFill>
                <a:sym typeface="Arial Narrow"/>
              </a:rPr>
              <a:t>UART</a:t>
            </a:r>
          </a:p>
          <a:p>
            <a:pPr algn="l">
              <a:defRPr sz="7000" b="1" cap="all">
                <a:solidFill>
                  <a:srgbClr val="253957"/>
                </a:solidFill>
                <a:latin typeface="+mn-lt"/>
                <a:ea typeface="+mn-ea"/>
                <a:cs typeface="+mn-cs"/>
                <a:sym typeface="Arial Narrow"/>
              </a:defRPr>
            </a:pPr>
            <a:r>
              <a:rPr dirty="0"/>
              <a:t> </a:t>
            </a:r>
          </a:p>
        </p:txBody>
      </p:sp>
      <p:sp>
        <p:nvSpPr>
          <p:cNvPr id="95" name="Заголовок основного текста"/>
          <p:cNvSpPr txBox="1"/>
          <p:nvPr/>
        </p:nvSpPr>
        <p:spPr>
          <a:xfrm>
            <a:off x="1226606" y="3856465"/>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b="0" dirty="0"/>
              <a:t>Протокол передачи данных</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ED7936D-9801-48A9-9EF9-EBF870F1863A}"/>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33396366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en-US" sz="4200" dirty="0" err="1"/>
              <a:t>DDRx</a:t>
            </a:r>
            <a:r>
              <a:rPr lang="en-US" sz="4200" dirty="0"/>
              <a:t>-</a:t>
            </a:r>
            <a:r>
              <a:rPr lang="ru-RU" sz="4200" dirty="0"/>
              <a:t> управляет направлением выводов</a:t>
            </a:r>
          </a:p>
          <a:p>
            <a:pPr algn="l">
              <a:spcBef>
                <a:spcPts val="2800"/>
              </a:spcBef>
              <a:buSzPct val="100000"/>
              <a:defRPr sz="2800">
                <a:solidFill>
                  <a:srgbClr val="253957"/>
                </a:solidFill>
                <a:latin typeface="+mn-lt"/>
                <a:ea typeface="+mn-ea"/>
                <a:cs typeface="+mn-cs"/>
                <a:sym typeface="Arial Narrow"/>
              </a:defRPr>
            </a:pPr>
            <a:r>
              <a:rPr lang="en-US" sz="4200" dirty="0" err="1"/>
              <a:t>PORTx</a:t>
            </a:r>
            <a:r>
              <a:rPr lang="en-US" sz="4200" dirty="0"/>
              <a:t>- </a:t>
            </a:r>
            <a:r>
              <a:rPr lang="ru-RU" sz="4200" dirty="0"/>
              <a:t>настраивает низкий и высокий уровень на выводе</a:t>
            </a:r>
          </a:p>
          <a:p>
            <a:pPr algn="l">
              <a:spcBef>
                <a:spcPts val="2800"/>
              </a:spcBef>
              <a:buSzPct val="100000"/>
              <a:defRPr sz="2800">
                <a:solidFill>
                  <a:srgbClr val="253957"/>
                </a:solidFill>
                <a:latin typeface="+mn-lt"/>
                <a:ea typeface="+mn-ea"/>
                <a:cs typeface="+mn-cs"/>
                <a:sym typeface="Arial Narrow"/>
              </a:defRPr>
            </a:pPr>
            <a:r>
              <a:rPr lang="en-US" sz="4200" dirty="0" err="1"/>
              <a:t>PINx</a:t>
            </a:r>
            <a:r>
              <a:rPr lang="en-US" sz="4200" dirty="0"/>
              <a:t>- </a:t>
            </a:r>
            <a:r>
              <a:rPr lang="ru-RU" sz="4200" dirty="0"/>
              <a:t>считывает уровни выводов</a:t>
            </a:r>
          </a:p>
          <a:p>
            <a:pPr algn="l">
              <a:spcBef>
                <a:spcPts val="2800"/>
              </a:spcBef>
              <a:buSzPct val="100000"/>
              <a:defRPr sz="2800">
                <a:solidFill>
                  <a:srgbClr val="253957"/>
                </a:solidFill>
                <a:latin typeface="+mn-lt"/>
                <a:ea typeface="+mn-ea"/>
                <a:cs typeface="+mn-cs"/>
                <a:sym typeface="Arial Narrow"/>
              </a:defRPr>
            </a:pPr>
            <a:endParaRPr lang="ru-RU" sz="4200" dirty="0"/>
          </a:p>
          <a:p>
            <a:pPr algn="l">
              <a:spcBef>
                <a:spcPts val="2800"/>
              </a:spcBef>
              <a:buSzPct val="100000"/>
              <a:defRPr sz="2800">
                <a:solidFill>
                  <a:srgbClr val="253957"/>
                </a:solidFill>
                <a:latin typeface="+mn-lt"/>
                <a:ea typeface="+mn-ea"/>
                <a:cs typeface="+mn-cs"/>
                <a:sym typeface="Arial Narrow"/>
              </a:defRPr>
            </a:pPr>
            <a:r>
              <a:rPr lang="ru-RU" sz="4200" dirty="0"/>
              <a:t>Данная возможность микроконтроллера используется для управления реле устройства, а также для корректной работы кнопок.</a:t>
            </a:r>
            <a:endParaRPr sz="42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6600" b="1" dirty="0">
                <a:solidFill>
                  <a:srgbClr val="253957"/>
                </a:solidFill>
                <a:sym typeface="Arial Narrow"/>
              </a:rPr>
              <a:t>Контроль выводов микроконтроллера</a:t>
            </a:r>
          </a:p>
        </p:txBody>
      </p:sp>
      <p:sp>
        <p:nvSpPr>
          <p:cNvPr id="95" name="Заголовок основного текста"/>
          <p:cNvSpPr txBox="1"/>
          <p:nvPr/>
        </p:nvSpPr>
        <p:spPr>
          <a:xfrm>
            <a:off x="1177619" y="5286013"/>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b="0" dirty="0"/>
              <a:t>В микроконтроллере есть возможность управлять выводами микроконтроллера посредством специальных регистров, в частности </a:t>
            </a:r>
            <a:r>
              <a:rPr lang="en-US" b="0" dirty="0" err="1"/>
              <a:t>DDRx</a:t>
            </a:r>
            <a:r>
              <a:rPr lang="en-US" b="0" dirty="0"/>
              <a:t>,</a:t>
            </a:r>
            <a:r>
              <a:rPr lang="ru-RU" b="0" dirty="0"/>
              <a:t> </a:t>
            </a:r>
            <a:r>
              <a:rPr lang="en-US" b="0" dirty="0" err="1"/>
              <a:t>PORTx</a:t>
            </a:r>
            <a:r>
              <a:rPr lang="en-US" b="0" dirty="0"/>
              <a:t>,</a:t>
            </a:r>
            <a:r>
              <a:rPr lang="ru-RU" b="0" dirty="0"/>
              <a:t> </a:t>
            </a:r>
            <a:r>
              <a:rPr lang="en-US" b="0" dirty="0" err="1"/>
              <a:t>PINx</a:t>
            </a:r>
            <a:endParaRPr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AD8A48DA-86D8-44A7-ADE6-12A57D5DF8CE}"/>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26988471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6143328" y="5701386"/>
            <a:ext cx="1209734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15000" b="1" dirty="0">
                <a:solidFill>
                  <a:srgbClr val="253957"/>
                </a:solidFill>
                <a:sym typeface="Arial Narrow"/>
              </a:rPr>
              <a:t>Демонстрация</a:t>
            </a:r>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48B6FA48-D5AB-45B1-AA29-CE02ABA57107}"/>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296771538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marL="304800" indent="-304800" algn="l">
              <a:spcBef>
                <a:spcPts val="2800"/>
              </a:spcBef>
              <a:buSzPct val="100000"/>
              <a:buChar char="•"/>
              <a:defRPr sz="2800">
                <a:solidFill>
                  <a:srgbClr val="253957"/>
                </a:solidFill>
                <a:latin typeface="+mn-lt"/>
                <a:ea typeface="+mn-ea"/>
                <a:cs typeface="+mn-cs"/>
                <a:sym typeface="Arial Narrow"/>
              </a:defRPr>
            </a:pPr>
            <a:endParaRPr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6600" b="1" dirty="0">
                <a:solidFill>
                  <a:srgbClr val="253957"/>
                </a:solidFill>
                <a:sym typeface="Arial Narrow"/>
              </a:rPr>
              <a:t>Основные результаты и выводы</a:t>
            </a:r>
          </a:p>
        </p:txBody>
      </p:sp>
      <p:sp>
        <p:nvSpPr>
          <p:cNvPr id="95" name="Заголовок основного текста"/>
          <p:cNvSpPr txBox="1"/>
          <p:nvPr/>
        </p:nvSpPr>
        <p:spPr>
          <a:xfrm>
            <a:off x="1198786" y="10752368"/>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5000" b="0" dirty="0"/>
              <a:t>Результаты</a:t>
            </a:r>
            <a:r>
              <a:rPr lang="en-US" sz="5000" b="0" dirty="0"/>
              <a:t>:</a:t>
            </a:r>
          </a:p>
          <a:p>
            <a:r>
              <a:rPr lang="ru-RU" sz="5000" b="0" dirty="0"/>
              <a:t>Разработан прототип</a:t>
            </a:r>
          </a:p>
          <a:p>
            <a:r>
              <a:rPr lang="ru-RU" sz="5000" b="0" dirty="0"/>
              <a:t>Разработано ПО для прототипа</a:t>
            </a:r>
          </a:p>
          <a:p>
            <a:r>
              <a:rPr lang="ru-RU" sz="5000" b="0" dirty="0"/>
              <a:t>Получен уникальный опыт</a:t>
            </a:r>
          </a:p>
          <a:p>
            <a:endParaRPr lang="ru-RU" sz="5000" b="0" dirty="0"/>
          </a:p>
          <a:p>
            <a:endParaRPr lang="ru-RU" sz="5000" b="0" dirty="0"/>
          </a:p>
          <a:p>
            <a:r>
              <a:rPr lang="ru-RU" sz="5000" b="0" dirty="0"/>
              <a:t>Выводы</a:t>
            </a:r>
            <a:r>
              <a:rPr lang="en-US" sz="5000" b="0" dirty="0"/>
              <a:t>:</a:t>
            </a:r>
          </a:p>
          <a:p>
            <a:r>
              <a:rPr lang="ru-RU" sz="5000" b="0" dirty="0"/>
              <a:t>Нужно более комплексно подходит к разработке аппаратной части</a:t>
            </a:r>
          </a:p>
          <a:p>
            <a:r>
              <a:rPr lang="ru-RU" sz="5000" b="0" dirty="0"/>
              <a:t>Необходимо получить нужные знания для успешной разработки в минимальные сроки</a:t>
            </a:r>
            <a:endParaRPr sz="5000"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60D8CF6-881A-4816-B419-66FCE551216B}"/>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25328265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6600" b="1" dirty="0">
                <a:solidFill>
                  <a:srgbClr val="253957"/>
                </a:solidFill>
                <a:sym typeface="Arial Narrow"/>
              </a:rPr>
              <a:t>Направления дальнейшей работы</a:t>
            </a:r>
          </a:p>
        </p:txBody>
      </p:sp>
      <p:sp>
        <p:nvSpPr>
          <p:cNvPr id="95" name="Заголовок основного текста"/>
          <p:cNvSpPr txBox="1"/>
          <p:nvPr/>
        </p:nvSpPr>
        <p:spPr>
          <a:xfrm>
            <a:off x="1169235" y="8946232"/>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6600" b="0" dirty="0"/>
              <a:t>1) Разработка протокола общение посредством </a:t>
            </a:r>
            <a:r>
              <a:rPr lang="en-US" sz="6600" b="0" dirty="0"/>
              <a:t>SMS</a:t>
            </a:r>
          </a:p>
          <a:p>
            <a:r>
              <a:rPr lang="ru-RU" sz="6600" b="0" dirty="0"/>
              <a:t>2) Разработка приложения компаньона</a:t>
            </a:r>
          </a:p>
          <a:p>
            <a:r>
              <a:rPr lang="ru-RU" sz="6600" b="0" dirty="0"/>
              <a:t>3) Интеграция </a:t>
            </a:r>
            <a:r>
              <a:rPr lang="en-US" sz="6600" b="0" dirty="0"/>
              <a:t>GPS </a:t>
            </a:r>
            <a:r>
              <a:rPr lang="ru-RU" sz="6600" b="0" dirty="0"/>
              <a:t>модуля</a:t>
            </a:r>
          </a:p>
          <a:p>
            <a:r>
              <a:rPr lang="ru-RU" sz="6600" b="0" dirty="0"/>
              <a:t>4) Уменьшение количества сторонних готовых модулей</a:t>
            </a:r>
            <a:endParaRPr sz="6600"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B0425C66-C716-474E-8D2C-64E7602545AE}"/>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125770442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2" name="Номер слайда 1">
            <a:extLst>
              <a:ext uri="{FF2B5EF4-FFF2-40B4-BE49-F238E27FC236}">
                <a16:creationId xmlns:a16="http://schemas.microsoft.com/office/drawing/2014/main" id="{FB85378C-BC54-4472-859E-5A69131D2DB2}"/>
              </a:ext>
            </a:extLst>
          </p:cNvPr>
          <p:cNvSpPr>
            <a:spLocks noGrp="1"/>
          </p:cNvSpPr>
          <p:nvPr>
            <p:ph type="sldNum" sz="quarter" idx="2"/>
          </p:nvPr>
        </p:nvSpPr>
        <p:spPr/>
        <p:txBody>
          <a:bodyPr/>
          <a:lstStyle/>
          <a:p>
            <a:fld id="{86CB4B4D-7CA3-9044-876B-883B54F8677D}" type="slidenum">
              <a:rPr lang="ru-RU" smtClean="0"/>
              <a:t>16</a:t>
            </a:fld>
            <a:endParaRPr lang="ru-RU"/>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438813" y="6626910"/>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6600" dirty="0"/>
              <a:t>Разработать программно-аппаратный комплекс, с необходимым функционалом, написать программу управления данным комплексом</a:t>
            </a:r>
            <a:endParaRPr sz="6600" dirty="0"/>
          </a:p>
        </p:txBody>
      </p:sp>
      <p:sp>
        <p:nvSpPr>
          <p:cNvPr id="61" name="Заголовок основного текста"/>
          <p:cNvSpPr txBox="1"/>
          <p:nvPr/>
        </p:nvSpPr>
        <p:spPr>
          <a:xfrm>
            <a:off x="1170369" y="2538460"/>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8800" dirty="0"/>
              <a:t>Постановка задачи</a:t>
            </a:r>
            <a:endParaRPr sz="88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3D34BC0A-2D9A-4713-A32F-8F18A127ED98}"/>
              </a:ext>
            </a:extLst>
          </p:cNvPr>
          <p:cNvSpPr>
            <a:spLocks noGrp="1"/>
          </p:cNvSpPr>
          <p:nvPr>
            <p:ph type="sldNum" sz="quarter" idx="2"/>
          </p:nvPr>
        </p:nvSpPr>
        <p:spPr/>
        <p:txBody>
          <a:bodyPr/>
          <a:lstStyle/>
          <a:p>
            <a:fld id="{86CB4B4D-7CA3-9044-876B-883B54F8677D}" type="slidenum">
              <a:rPr lang="ru-RU" smtClean="0"/>
              <a:t>2</a:t>
            </a:fld>
            <a:endParaRPr lang="ru-RU"/>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Очень крутой заголовок…"/>
          <p:cNvSpPr txBox="1"/>
          <p:nvPr/>
        </p:nvSpPr>
        <p:spPr>
          <a:xfrm>
            <a:off x="1070611" y="2617384"/>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sz="7200" dirty="0"/>
              <a:t>Существующие решения</a:t>
            </a:r>
            <a:endParaRPr sz="7200"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77"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 name="Рисунок 1">
            <a:extLst>
              <a:ext uri="{FF2B5EF4-FFF2-40B4-BE49-F238E27FC236}">
                <a16:creationId xmlns:a16="http://schemas.microsoft.com/office/drawing/2014/main" id="{5686AFFD-D43A-42D2-8F91-03FC1BB5B3C8}"/>
              </a:ext>
            </a:extLst>
          </p:cNvPr>
          <p:cNvPicPr>
            <a:picLocks noChangeAspect="1"/>
          </p:cNvPicPr>
          <p:nvPr/>
        </p:nvPicPr>
        <p:blipFill>
          <a:blip r:embed="rId3"/>
          <a:stretch>
            <a:fillRect/>
          </a:stretch>
        </p:blipFill>
        <p:spPr>
          <a:xfrm>
            <a:off x="899913" y="4913784"/>
            <a:ext cx="4456913" cy="4701267"/>
          </a:xfrm>
          <a:prstGeom prst="rect">
            <a:avLst/>
          </a:prstGeom>
        </p:spPr>
      </p:pic>
      <p:pic>
        <p:nvPicPr>
          <p:cNvPr id="3" name="Рисунок 2">
            <a:extLst>
              <a:ext uri="{FF2B5EF4-FFF2-40B4-BE49-F238E27FC236}">
                <a16:creationId xmlns:a16="http://schemas.microsoft.com/office/drawing/2014/main" id="{6F7C1E3B-AD8A-4FF9-8192-BA498A07F4FA}"/>
              </a:ext>
            </a:extLst>
          </p:cNvPr>
          <p:cNvPicPr>
            <a:picLocks noChangeAspect="1"/>
          </p:cNvPicPr>
          <p:nvPr/>
        </p:nvPicPr>
        <p:blipFill>
          <a:blip r:embed="rId4"/>
          <a:stretch>
            <a:fillRect/>
          </a:stretch>
        </p:blipFill>
        <p:spPr>
          <a:xfrm>
            <a:off x="7337004" y="7791767"/>
            <a:ext cx="4715291" cy="5402937"/>
          </a:xfrm>
          <a:prstGeom prst="rect">
            <a:avLst/>
          </a:prstGeom>
        </p:spPr>
      </p:pic>
      <p:sp>
        <p:nvSpPr>
          <p:cNvPr id="4" name="Прямоугольник 3">
            <a:extLst>
              <a:ext uri="{FF2B5EF4-FFF2-40B4-BE49-F238E27FC236}">
                <a16:creationId xmlns:a16="http://schemas.microsoft.com/office/drawing/2014/main" id="{A57CEB5C-8D20-4898-B399-6498439F5E5A}"/>
              </a:ext>
            </a:extLst>
          </p:cNvPr>
          <p:cNvSpPr/>
          <p:nvPr/>
        </p:nvSpPr>
        <p:spPr>
          <a:xfrm>
            <a:off x="310680" y="9954344"/>
            <a:ext cx="6863408" cy="2862322"/>
          </a:xfrm>
          <a:prstGeom prst="rect">
            <a:avLst/>
          </a:prstGeom>
        </p:spPr>
        <p:txBody>
          <a:bodyPr wrap="square">
            <a:spAutoFit/>
          </a:bodyPr>
          <a:lstStyle/>
          <a:p>
            <a:r>
              <a:rPr lang="ru-RU" sz="3600" dirty="0">
                <a:solidFill>
                  <a:srgbClr val="253957"/>
                </a:solidFill>
                <a:latin typeface="+mn-lt"/>
              </a:rPr>
              <a:t>Велосипедный замок </a:t>
            </a:r>
            <a:r>
              <a:rPr lang="ru-RU" sz="3600" dirty="0" err="1">
                <a:solidFill>
                  <a:srgbClr val="253957"/>
                </a:solidFill>
                <a:latin typeface="+mn-lt"/>
              </a:rPr>
              <a:t>Smart</a:t>
            </a:r>
            <a:r>
              <a:rPr lang="ru-RU" sz="3600" dirty="0">
                <a:solidFill>
                  <a:srgbClr val="253957"/>
                </a:solidFill>
                <a:latin typeface="+mn-lt"/>
              </a:rPr>
              <a:t> </a:t>
            </a:r>
            <a:r>
              <a:rPr lang="ru-RU" sz="3600" dirty="0" err="1">
                <a:solidFill>
                  <a:srgbClr val="253957"/>
                </a:solidFill>
                <a:latin typeface="+mn-lt"/>
              </a:rPr>
              <a:t>control</a:t>
            </a:r>
            <a:r>
              <a:rPr lang="ru-RU" sz="3600" dirty="0">
                <a:solidFill>
                  <a:srgbClr val="253957"/>
                </a:solidFill>
                <a:latin typeface="+mn-lt"/>
              </a:rPr>
              <a:t> супер смартфон </a:t>
            </a:r>
            <a:r>
              <a:rPr lang="ru-RU" sz="3600" dirty="0" err="1">
                <a:solidFill>
                  <a:srgbClr val="253957"/>
                </a:solidFill>
                <a:latin typeface="+mn-lt"/>
              </a:rPr>
              <a:t>Bluetooth</a:t>
            </a:r>
            <a:r>
              <a:rPr lang="ru-RU" sz="3600" dirty="0">
                <a:solidFill>
                  <a:srgbClr val="253957"/>
                </a:solidFill>
                <a:latin typeface="+mn-lt"/>
              </a:rPr>
              <a:t> стальная цепь замок водостойкий Противоугонный велосипедная сигнализация велосипедный замок</a:t>
            </a:r>
          </a:p>
        </p:txBody>
      </p:sp>
      <p:sp>
        <p:nvSpPr>
          <p:cNvPr id="5" name="Прямоугольник 4">
            <a:extLst>
              <a:ext uri="{FF2B5EF4-FFF2-40B4-BE49-F238E27FC236}">
                <a16:creationId xmlns:a16="http://schemas.microsoft.com/office/drawing/2014/main" id="{D4E8A8C4-9A13-4692-824D-7F31FB233C3D}"/>
              </a:ext>
            </a:extLst>
          </p:cNvPr>
          <p:cNvSpPr/>
          <p:nvPr/>
        </p:nvSpPr>
        <p:spPr>
          <a:xfrm>
            <a:off x="7674745" y="4720317"/>
            <a:ext cx="4149054" cy="2708434"/>
          </a:xfrm>
          <a:prstGeom prst="rect">
            <a:avLst/>
          </a:prstGeom>
        </p:spPr>
        <p:txBody>
          <a:bodyPr wrap="square">
            <a:spAutoFit/>
          </a:bodyPr>
          <a:lstStyle/>
          <a:p>
            <a:r>
              <a:rPr lang="ru-RU" sz="4000" dirty="0" err="1">
                <a:solidFill>
                  <a:srgbClr val="253957"/>
                </a:solidFill>
                <a:latin typeface="+mn-lt"/>
              </a:rPr>
              <a:t>Velasso</a:t>
            </a:r>
            <a:r>
              <a:rPr lang="en-US" sz="4000" dirty="0">
                <a:solidFill>
                  <a:srgbClr val="253957"/>
                </a:solidFill>
                <a:latin typeface="+mn-lt"/>
              </a:rPr>
              <a:t>: </a:t>
            </a:r>
            <a:r>
              <a:rPr lang="ru-RU" sz="4000" dirty="0">
                <a:solidFill>
                  <a:srgbClr val="253957"/>
                </a:solidFill>
                <a:latin typeface="+mn-lt"/>
              </a:rPr>
              <a:t>велосипедный смарт-замок </a:t>
            </a:r>
            <a:r>
              <a:rPr lang="ru-RU" sz="4000" dirty="0" err="1">
                <a:solidFill>
                  <a:srgbClr val="253957"/>
                </a:solidFill>
                <a:latin typeface="+mn-lt"/>
              </a:rPr>
              <a:t>Linka</a:t>
            </a:r>
            <a:endParaRPr lang="ru-RU" sz="4000" dirty="0">
              <a:solidFill>
                <a:srgbClr val="253957"/>
              </a:solidFill>
              <a:latin typeface="+mn-lt"/>
            </a:endParaRPr>
          </a:p>
          <a:p>
            <a:endParaRPr lang="ru-RU" dirty="0"/>
          </a:p>
        </p:txBody>
      </p:sp>
      <p:pic>
        <p:nvPicPr>
          <p:cNvPr id="6" name="Рисунок 5">
            <a:extLst>
              <a:ext uri="{FF2B5EF4-FFF2-40B4-BE49-F238E27FC236}">
                <a16:creationId xmlns:a16="http://schemas.microsoft.com/office/drawing/2014/main" id="{1C48963C-FFFF-4EDE-A9B6-BFA2E3C66335}"/>
              </a:ext>
            </a:extLst>
          </p:cNvPr>
          <p:cNvPicPr>
            <a:picLocks noChangeAspect="1"/>
          </p:cNvPicPr>
          <p:nvPr/>
        </p:nvPicPr>
        <p:blipFill>
          <a:blip r:embed="rId5"/>
          <a:stretch>
            <a:fillRect/>
          </a:stretch>
        </p:blipFill>
        <p:spPr>
          <a:xfrm>
            <a:off x="12560203" y="4358129"/>
            <a:ext cx="3848100" cy="3686175"/>
          </a:xfrm>
          <a:prstGeom prst="rect">
            <a:avLst/>
          </a:prstGeom>
        </p:spPr>
      </p:pic>
      <p:sp>
        <p:nvSpPr>
          <p:cNvPr id="7" name="Прямоугольник 6">
            <a:extLst>
              <a:ext uri="{FF2B5EF4-FFF2-40B4-BE49-F238E27FC236}">
                <a16:creationId xmlns:a16="http://schemas.microsoft.com/office/drawing/2014/main" id="{5F805AB2-7982-4586-A314-D5191B7F3BF9}"/>
              </a:ext>
            </a:extLst>
          </p:cNvPr>
          <p:cNvSpPr/>
          <p:nvPr/>
        </p:nvSpPr>
        <p:spPr>
          <a:xfrm>
            <a:off x="13289797" y="8429988"/>
            <a:ext cx="2568332" cy="707886"/>
          </a:xfrm>
          <a:prstGeom prst="rect">
            <a:avLst/>
          </a:prstGeom>
        </p:spPr>
        <p:txBody>
          <a:bodyPr wrap="none">
            <a:spAutoFit/>
          </a:bodyPr>
          <a:lstStyle/>
          <a:p>
            <a:r>
              <a:rPr lang="en-US" sz="4000" dirty="0">
                <a:solidFill>
                  <a:srgbClr val="253957"/>
                </a:solidFill>
                <a:latin typeface="+mn-lt"/>
              </a:rPr>
              <a:t>Deeper Lock</a:t>
            </a:r>
            <a:endParaRPr lang="ru-RU" sz="4000" dirty="0">
              <a:solidFill>
                <a:srgbClr val="253957"/>
              </a:solidFill>
              <a:latin typeface="+mn-lt"/>
            </a:endParaRPr>
          </a:p>
        </p:txBody>
      </p:sp>
      <p:pic>
        <p:nvPicPr>
          <p:cNvPr id="8" name="Рисунок 7">
            <a:extLst>
              <a:ext uri="{FF2B5EF4-FFF2-40B4-BE49-F238E27FC236}">
                <a16:creationId xmlns:a16="http://schemas.microsoft.com/office/drawing/2014/main" id="{6F69D235-83CD-41E7-B649-68131B3475F1}"/>
              </a:ext>
            </a:extLst>
          </p:cNvPr>
          <p:cNvPicPr>
            <a:picLocks noChangeAspect="1"/>
          </p:cNvPicPr>
          <p:nvPr/>
        </p:nvPicPr>
        <p:blipFill>
          <a:blip r:embed="rId6"/>
          <a:stretch>
            <a:fillRect/>
          </a:stretch>
        </p:blipFill>
        <p:spPr>
          <a:xfrm>
            <a:off x="17736616" y="7188622"/>
            <a:ext cx="5114925" cy="6219825"/>
          </a:xfrm>
          <a:prstGeom prst="rect">
            <a:avLst/>
          </a:prstGeom>
        </p:spPr>
      </p:pic>
      <p:sp>
        <p:nvSpPr>
          <p:cNvPr id="9" name="Прямоугольник 8">
            <a:extLst>
              <a:ext uri="{FF2B5EF4-FFF2-40B4-BE49-F238E27FC236}">
                <a16:creationId xmlns:a16="http://schemas.microsoft.com/office/drawing/2014/main" id="{EB07D451-7276-4A47-8E10-D856ADB862E7}"/>
              </a:ext>
            </a:extLst>
          </p:cNvPr>
          <p:cNvSpPr/>
          <p:nvPr/>
        </p:nvSpPr>
        <p:spPr>
          <a:xfrm>
            <a:off x="19556153" y="3984345"/>
            <a:ext cx="3312368" cy="2554545"/>
          </a:xfrm>
          <a:prstGeom prst="rect">
            <a:avLst/>
          </a:prstGeom>
        </p:spPr>
        <p:txBody>
          <a:bodyPr wrap="square">
            <a:spAutoFit/>
          </a:bodyPr>
          <a:lstStyle/>
          <a:p>
            <a:pPr algn="l"/>
            <a:r>
              <a:rPr lang="en-US" sz="4000" dirty="0">
                <a:solidFill>
                  <a:srgbClr val="253957"/>
                </a:solidFill>
                <a:latin typeface="+mn-lt"/>
              </a:rPr>
              <a:t>Kryptonite "Chains New York Chain 1210"</a:t>
            </a:r>
          </a:p>
        </p:txBody>
      </p:sp>
      <p:sp>
        <p:nvSpPr>
          <p:cNvPr id="10" name="Номер слайда 9">
            <a:extLst>
              <a:ext uri="{FF2B5EF4-FFF2-40B4-BE49-F238E27FC236}">
                <a16:creationId xmlns:a16="http://schemas.microsoft.com/office/drawing/2014/main" id="{E2136198-BEED-4BAF-B8B3-1E5C346F03D2}"/>
              </a:ext>
            </a:extLst>
          </p:cNvPr>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 работы</a:t>
            </a:r>
            <a:r>
              <a:rPr dirty="0"/>
              <a:t> </a:t>
            </a:r>
          </a:p>
        </p:txBody>
      </p:sp>
      <p:sp>
        <p:nvSpPr>
          <p:cNvPr id="67" name="Заголовок основного текста"/>
          <p:cNvSpPr txBox="1"/>
          <p:nvPr/>
        </p:nvSpPr>
        <p:spPr>
          <a:xfrm>
            <a:off x="1201065" y="10080742"/>
            <a:ext cx="16073439"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5400" b="0" dirty="0"/>
              <a:t>Работа актуальна так как разработки в направлении данной работы хоть и есть, но в малом количестве. Данная работа-прототип, поэтому существенно уступает уже готовым аналогам, но имеет преимущество в том, что может существовать как аппаратно-программный конструктор.</a:t>
            </a:r>
          </a:p>
          <a:p>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FE829E6B-4F4D-4C36-BC5B-C5EEE9192DD7}"/>
              </a:ext>
            </a:extLst>
          </p:cNvPr>
          <p:cNvSpPr>
            <a:spLocks noGrp="1"/>
          </p:cNvSpPr>
          <p:nvPr>
            <p:ph type="sldNum" sz="quarter" idx="2"/>
          </p:nvPr>
        </p:nvSpPr>
        <p:spPr/>
        <p:txBody>
          <a:bodyPr/>
          <a:lstStyle/>
          <a:p>
            <a:fld id="{86CB4B4D-7CA3-9044-876B-883B54F8677D}" type="slidenum">
              <a:rPr lang="ru-RU" smtClean="0"/>
              <a:t>4</a:t>
            </a:fld>
            <a:endParaRPr lang="ru-RU"/>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43052" y="3925852"/>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6000" dirty="0"/>
              <a:t>Цель – разработать программно-аппаратный комплекс</a:t>
            </a:r>
            <a:endParaRPr sz="6000" dirty="0"/>
          </a:p>
          <a:p>
            <a:pPr algn="l">
              <a:spcBef>
                <a:spcPts val="2800"/>
              </a:spcBef>
              <a:defRPr sz="2800">
                <a:solidFill>
                  <a:srgbClr val="253957"/>
                </a:solidFill>
                <a:latin typeface="+mn-lt"/>
                <a:ea typeface="+mn-ea"/>
                <a:cs typeface="+mn-cs"/>
                <a:sym typeface="Arial Narrow"/>
              </a:defRPr>
            </a:pPr>
            <a:r>
              <a:rPr lang="ru-RU" sz="6000" dirty="0"/>
              <a:t>Задачи</a:t>
            </a:r>
            <a:r>
              <a:rPr lang="en-US" sz="6000" dirty="0"/>
              <a:t>:</a:t>
            </a:r>
          </a:p>
          <a:p>
            <a:pPr marL="514350" indent="-514350" algn="l">
              <a:spcBef>
                <a:spcPts val="2800"/>
              </a:spcBef>
              <a:buAutoNum type="arabicParenR"/>
              <a:defRPr sz="2800">
                <a:solidFill>
                  <a:srgbClr val="253957"/>
                </a:solidFill>
                <a:latin typeface="+mn-lt"/>
                <a:ea typeface="+mn-ea"/>
                <a:cs typeface="+mn-cs"/>
                <a:sym typeface="Arial Narrow"/>
              </a:defRPr>
            </a:pPr>
            <a:r>
              <a:rPr lang="ru-RU" sz="6000" dirty="0"/>
              <a:t>Разработать аппаратную часть</a:t>
            </a:r>
          </a:p>
          <a:p>
            <a:pPr marL="514350" indent="-514350" algn="l">
              <a:spcBef>
                <a:spcPts val="2800"/>
              </a:spcBef>
              <a:buAutoNum type="arabicParenR"/>
              <a:defRPr sz="2800">
                <a:solidFill>
                  <a:srgbClr val="253957"/>
                </a:solidFill>
                <a:latin typeface="+mn-lt"/>
                <a:ea typeface="+mn-ea"/>
                <a:cs typeface="+mn-cs"/>
                <a:sym typeface="Arial Narrow"/>
              </a:defRPr>
            </a:pPr>
            <a:r>
              <a:rPr lang="ru-RU" sz="6000" dirty="0"/>
              <a:t>Разработать корпус </a:t>
            </a:r>
          </a:p>
          <a:p>
            <a:pPr marL="514350" indent="-514350" algn="l">
              <a:spcBef>
                <a:spcPts val="2800"/>
              </a:spcBef>
              <a:buAutoNum type="arabicParenR"/>
              <a:defRPr sz="2800">
                <a:solidFill>
                  <a:srgbClr val="253957"/>
                </a:solidFill>
                <a:latin typeface="+mn-lt"/>
                <a:ea typeface="+mn-ea"/>
                <a:cs typeface="+mn-cs"/>
                <a:sym typeface="Arial Narrow"/>
              </a:defRPr>
            </a:pPr>
            <a:r>
              <a:rPr lang="ru-RU" sz="6000" dirty="0"/>
              <a:t>Разработать программное обеспечение</a:t>
            </a:r>
          </a:p>
          <a:p>
            <a:pPr algn="l">
              <a:spcBef>
                <a:spcPts val="2800"/>
              </a:spcBef>
              <a:defRPr sz="2800">
                <a:solidFill>
                  <a:srgbClr val="253957"/>
                </a:solidFill>
                <a:latin typeface="+mn-lt"/>
                <a:ea typeface="+mn-ea"/>
                <a:cs typeface="+mn-cs"/>
                <a:sym typeface="Arial Narrow"/>
              </a:defRPr>
            </a:pPr>
            <a:r>
              <a:rPr lang="ru-RU" sz="6000" dirty="0"/>
              <a:t>Дополнительная задача</a:t>
            </a:r>
            <a:r>
              <a:rPr lang="en-US" sz="6000" dirty="0"/>
              <a:t>: </a:t>
            </a:r>
            <a:r>
              <a:rPr lang="ru-RU" sz="6000" dirty="0"/>
              <a:t>разработать приложение компаньон</a:t>
            </a:r>
            <a:r>
              <a:rPr lang="ru-RU" dirty="0"/>
              <a:t>.</a:t>
            </a:r>
          </a:p>
        </p:txBody>
      </p:sp>
      <p:sp>
        <p:nvSpPr>
          <p:cNvPr id="61" name="Заголовок основного текста"/>
          <p:cNvSpPr txBox="1"/>
          <p:nvPr/>
        </p:nvSpPr>
        <p:spPr>
          <a:xfrm>
            <a:off x="1170605" y="2187815"/>
            <a:ext cx="16073438"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sz="7200" dirty="0"/>
              <a:t>Цель и задачи работы</a:t>
            </a:r>
            <a:r>
              <a:rPr lang="en-US" sz="7200" dirty="0"/>
              <a:t>:</a:t>
            </a:r>
            <a:endParaRPr sz="7200"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50D7AB96-59C4-4D79-9558-2D5A83D6B1CD}"/>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39852833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Базы устройства</a:t>
            </a:r>
            <a:endParaRPr dirty="0"/>
          </a:p>
        </p:txBody>
      </p:sp>
      <p:sp>
        <p:nvSpPr>
          <p:cNvPr id="81" name="Заголовок основного текста"/>
          <p:cNvSpPr txBox="1"/>
          <p:nvPr/>
        </p:nvSpPr>
        <p:spPr>
          <a:xfrm>
            <a:off x="5063208" y="8167430"/>
            <a:ext cx="5132746"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Преимущества</a:t>
            </a:r>
            <a:r>
              <a:rPr lang="en-US" dirty="0"/>
              <a:t>:</a:t>
            </a:r>
          </a:p>
          <a:p>
            <a:r>
              <a:rPr lang="ru-RU" dirty="0"/>
              <a:t>Множество библиотек</a:t>
            </a:r>
          </a:p>
          <a:p>
            <a:r>
              <a:rPr lang="ru-RU" dirty="0"/>
              <a:t>Простая разработка</a:t>
            </a:r>
          </a:p>
          <a:p>
            <a:r>
              <a:rPr lang="ru-RU" dirty="0"/>
              <a:t>Полу-готовое решение</a:t>
            </a:r>
          </a:p>
          <a:p>
            <a:r>
              <a:rPr lang="ru-RU" dirty="0"/>
              <a:t>Недостатки</a:t>
            </a:r>
            <a:r>
              <a:rPr lang="en-US" dirty="0"/>
              <a:t>: </a:t>
            </a:r>
            <a:r>
              <a:rPr lang="ru-RU" dirty="0"/>
              <a:t>недостаточное разнообразие</a:t>
            </a:r>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2050" name="Picture 2" descr="ÐÐ°ÑÑÐ¸Ð½ÐºÐ¸ Ð¿Ð¾ Ð·Ð°Ð¿ÑÐ¾ÑÑ arduino">
            <a:extLst>
              <a:ext uri="{FF2B5EF4-FFF2-40B4-BE49-F238E27FC236}">
                <a16:creationId xmlns:a16="http://schemas.microsoft.com/office/drawing/2014/main" id="{49BA5230-351A-43BB-B8A8-3A06A733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429" y="6804366"/>
            <a:ext cx="1905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ru/thumb/e/ec/AVR-logo.png/220px-AVR-logo.png">
            <a:extLst>
              <a:ext uri="{FF2B5EF4-FFF2-40B4-BE49-F238E27FC236}">
                <a16:creationId xmlns:a16="http://schemas.microsoft.com/office/drawing/2014/main" id="{CC1850AB-D2E6-42E9-8309-423CAB2AA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456" y="10743214"/>
            <a:ext cx="2095500" cy="923925"/>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основного текста">
            <a:extLst>
              <a:ext uri="{FF2B5EF4-FFF2-40B4-BE49-F238E27FC236}">
                <a16:creationId xmlns:a16="http://schemas.microsoft.com/office/drawing/2014/main" id="{DB92345D-4E52-4E0F-B3FD-3C9487B7853A}"/>
              </a:ext>
            </a:extLst>
          </p:cNvPr>
          <p:cNvSpPr txBox="1"/>
          <p:nvPr/>
        </p:nvSpPr>
        <p:spPr>
          <a:xfrm>
            <a:off x="5060300" y="11652758"/>
            <a:ext cx="7460563"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a:p>
            <a:endParaRPr lang="ru-RU" dirty="0"/>
          </a:p>
          <a:p>
            <a:r>
              <a:rPr lang="ru-RU" dirty="0"/>
              <a:t>Преимущества</a:t>
            </a:r>
            <a:r>
              <a:rPr lang="en-US" dirty="0"/>
              <a:t>:</a:t>
            </a:r>
            <a:endParaRPr lang="ru-RU" dirty="0"/>
          </a:p>
          <a:p>
            <a:r>
              <a:rPr lang="ru-RU" dirty="0"/>
              <a:t>Широчайший выбор</a:t>
            </a:r>
          </a:p>
          <a:p>
            <a:r>
              <a:rPr lang="ru-RU" dirty="0"/>
              <a:t>Недостатки</a:t>
            </a:r>
            <a:r>
              <a:rPr lang="en-US" dirty="0"/>
              <a:t>:</a:t>
            </a:r>
          </a:p>
          <a:p>
            <a:r>
              <a:rPr lang="ru-RU" dirty="0"/>
              <a:t>Запутанные библиотеки</a:t>
            </a:r>
          </a:p>
          <a:p>
            <a:r>
              <a:rPr lang="ru-RU" dirty="0"/>
              <a:t>Сырое решение </a:t>
            </a:r>
          </a:p>
        </p:txBody>
      </p:sp>
      <p:pic>
        <p:nvPicPr>
          <p:cNvPr id="2" name="Рисунок 1">
            <a:extLst>
              <a:ext uri="{FF2B5EF4-FFF2-40B4-BE49-F238E27FC236}">
                <a16:creationId xmlns:a16="http://schemas.microsoft.com/office/drawing/2014/main" id="{7076A625-5630-4062-A071-DC180C624F14}"/>
              </a:ext>
            </a:extLst>
          </p:cNvPr>
          <p:cNvPicPr>
            <a:picLocks noChangeAspect="1"/>
          </p:cNvPicPr>
          <p:nvPr/>
        </p:nvPicPr>
        <p:blipFill>
          <a:blip r:embed="rId5"/>
          <a:stretch>
            <a:fillRect/>
          </a:stretch>
        </p:blipFill>
        <p:spPr>
          <a:xfrm>
            <a:off x="20328904" y="7454704"/>
            <a:ext cx="3206844" cy="3093126"/>
          </a:xfrm>
          <a:prstGeom prst="rect">
            <a:avLst/>
          </a:prstGeom>
        </p:spPr>
      </p:pic>
      <p:pic>
        <p:nvPicPr>
          <p:cNvPr id="3" name="Рисунок 2">
            <a:extLst>
              <a:ext uri="{FF2B5EF4-FFF2-40B4-BE49-F238E27FC236}">
                <a16:creationId xmlns:a16="http://schemas.microsoft.com/office/drawing/2014/main" id="{544A5F5C-C235-4D8B-A36E-A68940A8ECAF}"/>
              </a:ext>
            </a:extLst>
          </p:cNvPr>
          <p:cNvPicPr>
            <a:picLocks noChangeAspect="1"/>
          </p:cNvPicPr>
          <p:nvPr/>
        </p:nvPicPr>
        <p:blipFill>
          <a:blip r:embed="rId6"/>
          <a:stretch>
            <a:fillRect/>
          </a:stretch>
        </p:blipFill>
        <p:spPr>
          <a:xfrm>
            <a:off x="12763739" y="6946963"/>
            <a:ext cx="4324805" cy="4258213"/>
          </a:xfrm>
          <a:prstGeom prst="rect">
            <a:avLst/>
          </a:prstGeom>
        </p:spPr>
      </p:pic>
      <p:sp>
        <p:nvSpPr>
          <p:cNvPr id="4" name="Стрелка: вправо 3">
            <a:extLst>
              <a:ext uri="{FF2B5EF4-FFF2-40B4-BE49-F238E27FC236}">
                <a16:creationId xmlns:a16="http://schemas.microsoft.com/office/drawing/2014/main" id="{770C1DC3-7D9B-4591-92C6-B84602E3D286}"/>
              </a:ext>
            </a:extLst>
          </p:cNvPr>
          <p:cNvSpPr/>
          <p:nvPr/>
        </p:nvSpPr>
        <p:spPr>
          <a:xfrm>
            <a:off x="18744728" y="8429988"/>
            <a:ext cx="978408" cy="484632"/>
          </a:xfrm>
          <a:prstGeom prst="rightArrow">
            <a:avLst/>
          </a:prstGeom>
          <a:blipFill rotWithShape="1">
            <a:blip r:embed="rId7"/>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5" name="Стрелка: вниз 4">
            <a:extLst>
              <a:ext uri="{FF2B5EF4-FFF2-40B4-BE49-F238E27FC236}">
                <a16:creationId xmlns:a16="http://schemas.microsoft.com/office/drawing/2014/main" id="{5894ADFE-AF72-4244-B1D8-F1C3A14772B3}"/>
              </a:ext>
            </a:extLst>
          </p:cNvPr>
          <p:cNvSpPr/>
          <p:nvPr/>
        </p:nvSpPr>
        <p:spPr>
          <a:xfrm>
            <a:off x="2253107" y="8829901"/>
            <a:ext cx="484632" cy="978408"/>
          </a:xfrm>
          <a:prstGeom prst="downArrow">
            <a:avLst/>
          </a:prstGeom>
          <a:blipFill rotWithShape="1">
            <a:blip r:embed="rId7"/>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6" name="Стрелка: вправо 5">
            <a:extLst>
              <a:ext uri="{FF2B5EF4-FFF2-40B4-BE49-F238E27FC236}">
                <a16:creationId xmlns:a16="http://schemas.microsoft.com/office/drawing/2014/main" id="{0FB91EC9-526E-471F-86A9-597258F16A4D}"/>
              </a:ext>
            </a:extLst>
          </p:cNvPr>
          <p:cNvSpPr/>
          <p:nvPr/>
        </p:nvSpPr>
        <p:spPr>
          <a:xfrm rot="19618526">
            <a:off x="11492692" y="10743214"/>
            <a:ext cx="978408" cy="484632"/>
          </a:xfrm>
          <a:prstGeom prst="rightArrow">
            <a:avLst/>
          </a:prstGeom>
          <a:blipFill rotWithShape="1">
            <a:blip r:embed="rId7"/>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8" name="Заголовок основного текста">
            <a:extLst>
              <a:ext uri="{FF2B5EF4-FFF2-40B4-BE49-F238E27FC236}">
                <a16:creationId xmlns:a16="http://schemas.microsoft.com/office/drawing/2014/main" id="{6DDFCC18-C468-43C0-B6DA-ED3D71D6C52A}"/>
              </a:ext>
            </a:extLst>
          </p:cNvPr>
          <p:cNvSpPr txBox="1"/>
          <p:nvPr/>
        </p:nvSpPr>
        <p:spPr>
          <a:xfrm>
            <a:off x="17013080" y="12048924"/>
            <a:ext cx="7460563"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a:p>
            <a:endParaRPr lang="ru-RU" dirty="0"/>
          </a:p>
          <a:p>
            <a:r>
              <a:rPr lang="ru-RU" dirty="0"/>
              <a:t>Преимущества</a:t>
            </a:r>
            <a:r>
              <a:rPr lang="en-US" dirty="0"/>
              <a:t>:</a:t>
            </a:r>
            <a:endParaRPr lang="ru-RU" dirty="0"/>
          </a:p>
          <a:p>
            <a:r>
              <a:rPr lang="ru-RU" dirty="0"/>
              <a:t>Небольшой размер</a:t>
            </a:r>
          </a:p>
          <a:p>
            <a:r>
              <a:rPr lang="ru-RU" dirty="0"/>
              <a:t>Недостатки</a:t>
            </a:r>
            <a:r>
              <a:rPr lang="en-US" dirty="0"/>
              <a:t>:</a:t>
            </a:r>
          </a:p>
          <a:p>
            <a:r>
              <a:rPr lang="ru-RU" dirty="0"/>
              <a:t>Необходимость монтажа</a:t>
            </a:r>
          </a:p>
        </p:txBody>
      </p:sp>
      <p:sp>
        <p:nvSpPr>
          <p:cNvPr id="19" name="Заголовок основного текста">
            <a:extLst>
              <a:ext uri="{FF2B5EF4-FFF2-40B4-BE49-F238E27FC236}">
                <a16:creationId xmlns:a16="http://schemas.microsoft.com/office/drawing/2014/main" id="{6FA6FB40-402E-4FC8-81EA-57E0294F01FD}"/>
              </a:ext>
            </a:extLst>
          </p:cNvPr>
          <p:cNvSpPr txBox="1"/>
          <p:nvPr/>
        </p:nvSpPr>
        <p:spPr>
          <a:xfrm>
            <a:off x="13560152" y="4778272"/>
            <a:ext cx="7460563"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endParaRPr lang="ru-RU" dirty="0"/>
          </a:p>
          <a:p>
            <a:endParaRPr lang="ru-RU" dirty="0"/>
          </a:p>
          <a:p>
            <a:r>
              <a:rPr lang="ru-RU" dirty="0"/>
              <a:t>Преимущества</a:t>
            </a:r>
            <a:r>
              <a:rPr lang="en-US" dirty="0"/>
              <a:t>:</a:t>
            </a:r>
            <a:endParaRPr lang="ru-RU" dirty="0"/>
          </a:p>
          <a:p>
            <a:r>
              <a:rPr lang="ru-RU" dirty="0"/>
              <a:t>Удобство прототипирования</a:t>
            </a:r>
          </a:p>
          <a:p>
            <a:r>
              <a:rPr lang="ru-RU" dirty="0"/>
              <a:t>Недостатки</a:t>
            </a:r>
            <a:r>
              <a:rPr lang="en-US" dirty="0"/>
              <a:t>:</a:t>
            </a:r>
          </a:p>
          <a:p>
            <a:r>
              <a:rPr lang="ru-RU" dirty="0"/>
              <a:t>Большой размер</a:t>
            </a:r>
          </a:p>
        </p:txBody>
      </p:sp>
      <p:sp>
        <p:nvSpPr>
          <p:cNvPr id="7" name="Номер слайда 6">
            <a:extLst>
              <a:ext uri="{FF2B5EF4-FFF2-40B4-BE49-F238E27FC236}">
                <a16:creationId xmlns:a16="http://schemas.microsoft.com/office/drawing/2014/main" id="{9907FF1D-402E-4CE0-A074-386BD5A3156A}"/>
              </a:ext>
            </a:extLst>
          </p:cNvPr>
          <p:cNvSpPr>
            <a:spLocks noGrp="1"/>
          </p:cNvSpPr>
          <p:nvPr>
            <p:ph type="sldNum" sz="quarter" idx="2"/>
          </p:nvPr>
        </p:nvSpPr>
        <p:spPr/>
        <p:txBody>
          <a:bodyPr/>
          <a:lstStyle/>
          <a:p>
            <a:fld id="{86CB4B4D-7CA3-9044-876B-883B54F8677D}" type="slidenum">
              <a:rPr lang="ru-RU" smtClean="0"/>
              <a:t>6</a:t>
            </a:fld>
            <a:endParaRPr lang="ru-RU"/>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777886"/>
            <a:ext cx="21506375" cy="6745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14350" indent="-514350" algn="l">
              <a:spcBef>
                <a:spcPts val="2800"/>
              </a:spcBef>
              <a:buSzPct val="100000"/>
              <a:buAutoNum type="arabicParenR"/>
              <a:defRPr sz="2800">
                <a:solidFill>
                  <a:srgbClr val="253957"/>
                </a:solidFill>
                <a:latin typeface="+mn-lt"/>
                <a:ea typeface="+mn-ea"/>
                <a:cs typeface="+mn-cs"/>
                <a:sym typeface="Arial Narrow"/>
              </a:defRPr>
            </a:pPr>
            <a:r>
              <a:rPr lang="ru-RU" sz="6600" dirty="0"/>
              <a:t>Прерывания</a:t>
            </a:r>
          </a:p>
          <a:p>
            <a:pPr marL="514350" indent="-514350" algn="l">
              <a:spcBef>
                <a:spcPts val="2800"/>
              </a:spcBef>
              <a:buSzPct val="100000"/>
              <a:buAutoNum type="arabicParenR"/>
              <a:defRPr sz="2800">
                <a:solidFill>
                  <a:srgbClr val="253957"/>
                </a:solidFill>
                <a:latin typeface="+mn-lt"/>
                <a:ea typeface="+mn-ea"/>
                <a:cs typeface="+mn-cs"/>
                <a:sym typeface="Arial Narrow"/>
              </a:defRPr>
            </a:pPr>
            <a:r>
              <a:rPr lang="ru-RU" sz="6600" dirty="0"/>
              <a:t>Аппаратный </a:t>
            </a:r>
            <a:r>
              <a:rPr lang="en-US" sz="6600" dirty="0"/>
              <a:t>UART</a:t>
            </a:r>
          </a:p>
          <a:p>
            <a:pPr marL="514350" indent="-514350" algn="l">
              <a:spcBef>
                <a:spcPts val="2800"/>
              </a:spcBef>
              <a:buSzPct val="100000"/>
              <a:buAutoNum type="arabicParenR"/>
              <a:defRPr sz="2800">
                <a:solidFill>
                  <a:srgbClr val="253957"/>
                </a:solidFill>
                <a:latin typeface="+mn-lt"/>
                <a:ea typeface="+mn-ea"/>
                <a:cs typeface="+mn-cs"/>
                <a:sym typeface="Arial Narrow"/>
              </a:defRPr>
            </a:pPr>
            <a:r>
              <a:rPr lang="ru-RU" sz="6600" dirty="0"/>
              <a:t>Аппаратный </a:t>
            </a:r>
            <a:r>
              <a:rPr lang="en-US" sz="6600" dirty="0"/>
              <a:t>I2C</a:t>
            </a:r>
          </a:p>
          <a:p>
            <a:pPr marL="514350" indent="-514350" algn="l">
              <a:spcBef>
                <a:spcPts val="2800"/>
              </a:spcBef>
              <a:buSzPct val="100000"/>
              <a:buAutoNum type="arabicParenR" startAt="4"/>
              <a:defRPr sz="2800">
                <a:solidFill>
                  <a:srgbClr val="253957"/>
                </a:solidFill>
                <a:latin typeface="+mn-lt"/>
                <a:ea typeface="+mn-ea"/>
                <a:cs typeface="+mn-cs"/>
                <a:sym typeface="Arial Narrow"/>
              </a:defRPr>
            </a:pPr>
            <a:r>
              <a:rPr lang="ru-RU" sz="6600" dirty="0"/>
              <a:t>Аппаратный счетчик</a:t>
            </a:r>
          </a:p>
          <a:p>
            <a:pPr marL="514350" indent="-514350" algn="l">
              <a:spcBef>
                <a:spcPts val="2800"/>
              </a:spcBef>
              <a:buSzPct val="100000"/>
              <a:buAutoNum type="arabicParenR" startAt="4"/>
              <a:defRPr sz="2800">
                <a:solidFill>
                  <a:srgbClr val="253957"/>
                </a:solidFill>
                <a:latin typeface="+mn-lt"/>
                <a:ea typeface="+mn-ea"/>
                <a:cs typeface="+mn-cs"/>
                <a:sym typeface="Arial Narrow"/>
              </a:defRPr>
            </a:pPr>
            <a:r>
              <a:rPr lang="ru-RU" sz="6600" dirty="0"/>
              <a:t>Контроль выводов микроконтроллера</a:t>
            </a:r>
            <a:endParaRPr sz="6600" dirty="0"/>
          </a:p>
        </p:txBody>
      </p:sp>
      <p:sp>
        <p:nvSpPr>
          <p:cNvPr id="87" name="Очень крутой заголовок…"/>
          <p:cNvSpPr txBox="1"/>
          <p:nvPr/>
        </p:nvSpPr>
        <p:spPr>
          <a:xfrm>
            <a:off x="1209448" y="2972786"/>
            <a:ext cx="23439935"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Возможности </a:t>
            </a:r>
            <a:r>
              <a:rPr lang="en-US" dirty="0"/>
              <a:t>ATTmega1284P</a:t>
            </a:r>
            <a:r>
              <a:rPr lang="ru-RU" dirty="0"/>
              <a:t> </a:t>
            </a:r>
          </a:p>
          <a:p>
            <a:pPr algn="l">
              <a:defRPr sz="7000" b="1" cap="all">
                <a:solidFill>
                  <a:srgbClr val="253957"/>
                </a:solidFill>
                <a:latin typeface="+mn-lt"/>
                <a:ea typeface="+mn-ea"/>
                <a:cs typeface="+mn-cs"/>
                <a:sym typeface="Arial Narrow"/>
              </a:defRPr>
            </a:pPr>
            <a:r>
              <a:rPr lang="ru-RU" dirty="0"/>
              <a:t>Задействованные в проекте</a:t>
            </a:r>
            <a:endParaRPr dirty="0"/>
          </a:p>
        </p:txBody>
      </p:sp>
      <p:sp>
        <p:nvSpPr>
          <p:cNvPr id="89"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0"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1"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C4B265CC-7200-47C0-9A1E-0A9349D18C76}"/>
              </a:ext>
            </a:extLst>
          </p:cNvPr>
          <p:cNvSpPr>
            <a:spLocks noGrp="1"/>
          </p:cNvSpPr>
          <p:nvPr>
            <p:ph type="sldNum" sz="quarter" idx="2"/>
          </p:nvPr>
        </p:nvSpPr>
        <p:spPr/>
        <p:txBody>
          <a:bodyPr/>
          <a:lstStyle/>
          <a:p>
            <a:fld id="{86CB4B4D-7CA3-9044-876B-883B54F8677D}" type="slidenum">
              <a:rPr lang="ru-RU" smtClean="0"/>
              <a:t>7</a:t>
            </a:fld>
            <a:endParaRPr lang="ru-RU"/>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66616" y="7020046"/>
            <a:ext cx="21506374" cy="625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4200" dirty="0"/>
              <a:t>Для контроллера предусмотрены множество прерываний, для разных событий. При выполнении условия прерывания, программа переходит по заданному прерыванием вектору и выполняет код находящийся там, после выполнение программы продолжается с места где началась обработка прерывания </a:t>
            </a:r>
            <a:endParaRPr lang="en-US" sz="4200" dirty="0"/>
          </a:p>
          <a:p>
            <a:pPr algn="l">
              <a:spcBef>
                <a:spcPts val="2800"/>
              </a:spcBef>
              <a:buSzPct val="100000"/>
              <a:defRPr sz="2800">
                <a:solidFill>
                  <a:srgbClr val="253957"/>
                </a:solidFill>
                <a:latin typeface="+mn-lt"/>
                <a:ea typeface="+mn-ea"/>
                <a:cs typeface="+mn-cs"/>
                <a:sym typeface="Arial Narrow"/>
              </a:defRPr>
            </a:pPr>
            <a:endParaRPr lang="ru-RU" sz="4200" dirty="0"/>
          </a:p>
          <a:p>
            <a:pPr algn="l">
              <a:spcBef>
                <a:spcPts val="2800"/>
              </a:spcBef>
              <a:buSzPct val="100000"/>
              <a:defRPr sz="2800">
                <a:solidFill>
                  <a:srgbClr val="253957"/>
                </a:solidFill>
                <a:latin typeface="+mn-lt"/>
                <a:ea typeface="+mn-ea"/>
                <a:cs typeface="+mn-cs"/>
                <a:sym typeface="Arial Narrow"/>
              </a:defRPr>
            </a:pPr>
            <a:r>
              <a:rPr lang="ru-RU" sz="4200" dirty="0"/>
              <a:t>Данная возможность используется для обработки нажатий кнопок, посредством прерываний при смене уровня сигнала на выводе микроконтроллера</a:t>
            </a:r>
            <a:endParaRPr sz="42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sz="7200" b="1" cap="all" dirty="0">
                <a:solidFill>
                  <a:srgbClr val="253957"/>
                </a:solidFill>
                <a:sym typeface="Arial Narrow"/>
              </a:rPr>
              <a:t>Прерывания</a:t>
            </a:r>
            <a:endParaRPr lang="en-US" sz="7200" b="1" cap="all" dirty="0">
              <a:solidFill>
                <a:srgbClr val="253957"/>
              </a:solidFill>
              <a:sym typeface="Arial Narrow"/>
            </a:endParaRPr>
          </a:p>
          <a:p>
            <a:pPr algn="l">
              <a:defRPr sz="7000" b="1" cap="all">
                <a:solidFill>
                  <a:srgbClr val="253957"/>
                </a:solidFill>
                <a:latin typeface="+mn-lt"/>
                <a:ea typeface="+mn-ea"/>
                <a:cs typeface="+mn-cs"/>
                <a:sym typeface="Arial Narrow"/>
              </a:defRPr>
            </a:pPr>
            <a:endParaRPr dirty="0"/>
          </a:p>
        </p:txBody>
      </p:sp>
      <p:sp>
        <p:nvSpPr>
          <p:cNvPr id="95" name="Заголовок основного текста"/>
          <p:cNvSpPr txBox="1"/>
          <p:nvPr/>
        </p:nvSpPr>
        <p:spPr>
          <a:xfrm>
            <a:off x="1245284" y="5519365"/>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b="0" dirty="0"/>
              <a:t>Прерывание это аппаратное событие, например, байт пришел в порт, на выводе изменился логический уровень, АЦП обсчитала напряжение или таймер </a:t>
            </a:r>
            <a:r>
              <a:rPr lang="ru-RU" b="0" dirty="0" err="1"/>
              <a:t>дотикал</a:t>
            </a:r>
            <a:r>
              <a:rPr lang="ru-RU" b="0" dirty="0"/>
              <a:t> до переполнения. В общем, любой аппаратный сигнал. </a:t>
            </a:r>
            <a:endParaRPr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03D27FC9-109F-43ED-8F71-57FE8532606B}"/>
              </a:ext>
            </a:extLst>
          </p:cNvPr>
          <p:cNvSpPr>
            <a:spLocks noGrp="1"/>
          </p:cNvSpPr>
          <p:nvPr>
            <p:ph type="sldNum" sz="quarter" idx="2"/>
          </p:nvPr>
        </p:nvSpPr>
        <p:spPr/>
        <p:txBody>
          <a:bodyPr/>
          <a:lstStyle/>
          <a:p>
            <a:fld id="{86CB4B4D-7CA3-9044-876B-883B54F8677D}" type="slidenum">
              <a:rPr lang="ru-RU" smtClean="0"/>
              <a:t>8</a:t>
            </a:fld>
            <a:endParaRPr lang="ru-RU"/>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77619"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numCol="2" spcCol="1075318"/>
          <a:lstStyle/>
          <a:p>
            <a:pPr algn="l">
              <a:spcBef>
                <a:spcPts val="2800"/>
              </a:spcBef>
              <a:buSzPct val="100000"/>
              <a:defRPr sz="2800">
                <a:solidFill>
                  <a:srgbClr val="253957"/>
                </a:solidFill>
                <a:latin typeface="+mn-lt"/>
                <a:ea typeface="+mn-ea"/>
                <a:cs typeface="+mn-cs"/>
                <a:sym typeface="Arial Narrow"/>
              </a:defRPr>
            </a:pPr>
            <a:r>
              <a:rPr lang="ru-RU" sz="4500" dirty="0"/>
              <a:t>Счетчик возможно тонко настроить, ограничение состоит лишь в </a:t>
            </a:r>
            <a:r>
              <a:rPr lang="ru-RU" sz="4500" dirty="0" err="1"/>
              <a:t>битности</a:t>
            </a:r>
            <a:r>
              <a:rPr lang="ru-RU" sz="4500" dirty="0"/>
              <a:t> счетчика и в частоте работы микроконтроллера.</a:t>
            </a:r>
          </a:p>
          <a:p>
            <a:pPr algn="l">
              <a:spcBef>
                <a:spcPts val="2800"/>
              </a:spcBef>
              <a:buSzPct val="100000"/>
              <a:defRPr sz="2800">
                <a:solidFill>
                  <a:srgbClr val="253957"/>
                </a:solidFill>
                <a:latin typeface="+mn-lt"/>
                <a:ea typeface="+mn-ea"/>
                <a:cs typeface="+mn-cs"/>
                <a:sym typeface="Arial Narrow"/>
              </a:defRPr>
            </a:pPr>
            <a:endParaRPr lang="ru-RU" sz="4500" dirty="0"/>
          </a:p>
          <a:p>
            <a:pPr algn="l">
              <a:spcBef>
                <a:spcPts val="2800"/>
              </a:spcBef>
              <a:buSzPct val="100000"/>
              <a:defRPr sz="2800">
                <a:solidFill>
                  <a:srgbClr val="253957"/>
                </a:solidFill>
                <a:latin typeface="+mn-lt"/>
                <a:ea typeface="+mn-ea"/>
                <a:cs typeface="+mn-cs"/>
                <a:sym typeface="Arial Narrow"/>
              </a:defRPr>
            </a:pPr>
            <a:r>
              <a:rPr lang="ru-RU" sz="4500" dirty="0"/>
              <a:t>Счетчик в данном случае используется для отсчета времени для управления реле. </a:t>
            </a:r>
            <a:endParaRPr sz="4500" dirty="0"/>
          </a:p>
        </p:txBody>
      </p:sp>
      <p:sp>
        <p:nvSpPr>
          <p:cNvPr id="94" name="Очень крутой заголовок…"/>
          <p:cNvSpPr txBox="1"/>
          <p:nvPr/>
        </p:nvSpPr>
        <p:spPr>
          <a:xfrm>
            <a:off x="1186003" y="2972786"/>
            <a:ext cx="21489606"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7200" b="1" dirty="0">
                <a:solidFill>
                  <a:srgbClr val="253957"/>
                </a:solidFill>
                <a:sym typeface="Arial Narrow"/>
              </a:rPr>
              <a:t>Аппаратный счетчик</a:t>
            </a:r>
            <a:r>
              <a:rPr b="1" dirty="0"/>
              <a:t> </a:t>
            </a:r>
          </a:p>
        </p:txBody>
      </p:sp>
      <p:sp>
        <p:nvSpPr>
          <p:cNvPr id="95" name="Заголовок основного текста"/>
          <p:cNvSpPr txBox="1"/>
          <p:nvPr/>
        </p:nvSpPr>
        <p:spPr>
          <a:xfrm>
            <a:off x="1155714" y="4913784"/>
            <a:ext cx="2150637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b="0" dirty="0"/>
              <a:t>В данном микроконтроллере есть несколько счетчиков, управляемые регистрами, и имеющие свои прерывания, это позволяет отсчитывать время без надобности счетчика в основном цикле программы</a:t>
            </a:r>
            <a:endParaRPr b="0" dirty="0"/>
          </a:p>
        </p:txBody>
      </p:sp>
      <p:sp>
        <p:nvSpPr>
          <p:cNvPr id="96"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97"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ВШЭ Факультет компьютерных наук</a:t>
            </a:r>
          </a:p>
        </p:txBody>
      </p:sp>
      <p:pic>
        <p:nvPicPr>
          <p:cNvPr id="98"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Номер слайда 1">
            <a:extLst>
              <a:ext uri="{FF2B5EF4-FFF2-40B4-BE49-F238E27FC236}">
                <a16:creationId xmlns:a16="http://schemas.microsoft.com/office/drawing/2014/main" id="{8D2EF67E-AE01-4DA5-84B7-B0C7A153E00A}"/>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204887840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173</TotalTime>
  <Words>610</Words>
  <Application>Microsoft Office PowerPoint</Application>
  <PresentationFormat>Произвольный</PresentationFormat>
  <Paragraphs>128</Paragraphs>
  <Slides>16</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дубина</dc:creator>
  <cp:lastModifiedBy>дмитрий дубина</cp:lastModifiedBy>
  <cp:revision>18</cp:revision>
  <dcterms:modified xsi:type="dcterms:W3CDTF">2019-05-14T11:18:42Z</dcterms:modified>
</cp:coreProperties>
</file>