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53" autoAdjust="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Split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D5B291D-D432-494D-B0EB-A023BA8464FE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EAC-412B-A957-E5B810AC575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1EF1B50-7CE4-4224-BF90-1DB0FC0BEC7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EAC-412B-A957-E5B810AC5750}"/>
                </c:ext>
              </c:extLst>
            </c:dLbl>
            <c:dLbl>
              <c:idx val="2"/>
              <c:layout>
                <c:manualLayout>
                  <c:x val="0.28310537942473268"/>
                  <c:y val="0"/>
                </c:manualLayout>
              </c:layout>
              <c:tx>
                <c:rich>
                  <a:bodyPr/>
                  <a:lstStyle/>
                  <a:p>
                    <a:fld id="{F5201B36-9400-4575-8A82-3E44941CE3CC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EAC-412B-A957-E5B810AC57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</c:v>
                </c:pt>
                <c:pt idx="1">
                  <c:v>Validation</c:v>
                </c:pt>
                <c:pt idx="2">
                  <c:v>Train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AC-412B-A957-E5B810AC5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1409472"/>
        <c:axId val="1051411136"/>
      </c:barChart>
      <c:catAx>
        <c:axId val="1051409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411136"/>
        <c:crosses val="autoZero"/>
        <c:auto val="1"/>
        <c:lblAlgn val="ctr"/>
        <c:lblOffset val="100"/>
        <c:noMultiLvlLbl val="0"/>
      </c:catAx>
      <c:valAx>
        <c:axId val="10514111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5140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3E88-D3A6-4197-84F4-B851612A998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07F29-F333-43B6-9019-B462ED95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7F29-F333-43B6-9019-B462ED954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7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 activity –&gt; page types -&gt; Administrative, Informational, Product Related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Page information - &gt; bounce rate, exit rate and page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Temporal information - &gt; month, weekend, special day (valentines day, mothers day)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Visitor information -&gt;Device info(browser, OS, region, traffic), visitor type (returning, new)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7F29-F333-43B6-9019-B462ED954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imbalance -&gt; 84.5 % didn’t buy, 15.5% bought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null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Missing data -&gt; not all months were present, some special days missing (Black Friday, Christmas)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Incomplete</a:t>
            </a:r>
            <a:r>
              <a:rPr lang="en-US" dirty="0"/>
              <a:t> definitions -&gt; Bounce and Exit rate for which page? Page value is avg of all pages viewed in that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7F29-F333-43B6-9019-B462ED954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2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Nominal -&gt; </a:t>
            </a:r>
            <a:r>
              <a:rPr lang="en-US" dirty="0">
                <a:effectLst/>
              </a:rPr>
              <a:t>['Month’, '</a:t>
            </a:r>
            <a:r>
              <a:rPr lang="en-US" dirty="0" err="1">
                <a:effectLst/>
              </a:rPr>
              <a:t>OperatingSystems</a:t>
            </a:r>
            <a:r>
              <a:rPr lang="en-US" dirty="0">
                <a:effectLst/>
              </a:rPr>
              <a:t>',</a:t>
            </a:r>
            <a:r>
              <a:rPr lang="en-US" dirty="0"/>
              <a:t> </a:t>
            </a:r>
            <a:r>
              <a:rPr lang="en-US" dirty="0">
                <a:effectLst/>
              </a:rPr>
              <a:t>'Browser',</a:t>
            </a:r>
            <a:r>
              <a:rPr lang="en-US" dirty="0"/>
              <a:t> </a:t>
            </a:r>
            <a:r>
              <a:rPr lang="en-US" dirty="0">
                <a:effectLst/>
              </a:rPr>
              <a:t>'Region',</a:t>
            </a:r>
            <a:r>
              <a:rPr lang="en-US" dirty="0"/>
              <a:t> 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TrafficType</a:t>
            </a:r>
            <a:r>
              <a:rPr lang="en-US" dirty="0">
                <a:effectLst/>
              </a:rPr>
              <a:t>',</a:t>
            </a:r>
            <a:r>
              <a:rPr lang="en-US" dirty="0"/>
              <a:t> 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VisitorType</a:t>
            </a:r>
            <a:r>
              <a:rPr lang="en-US" dirty="0">
                <a:effectLst/>
              </a:rPr>
              <a:t>','Weekend’]</a:t>
            </a:r>
          </a:p>
          <a:p>
            <a:r>
              <a:rPr lang="en-US" dirty="0">
                <a:effectLst/>
              </a:rPr>
              <a:t>Page duration -&gt; ['</a:t>
            </a:r>
            <a:r>
              <a:rPr lang="en-US" dirty="0" err="1">
                <a:effectLst/>
              </a:rPr>
              <a:t>Administrative_Duration</a:t>
            </a:r>
            <a:r>
              <a:rPr lang="en-US" dirty="0">
                <a:effectLst/>
              </a:rPr>
              <a:t>',</a:t>
            </a:r>
            <a:r>
              <a:rPr lang="en-US" dirty="0"/>
              <a:t> 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Informational_Duration</a:t>
            </a:r>
            <a:r>
              <a:rPr lang="en-US" dirty="0">
                <a:effectLst/>
              </a:rPr>
              <a:t>',</a:t>
            </a:r>
            <a:r>
              <a:rPr lang="en-US" dirty="0"/>
              <a:t> 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ProductRelated_Duration</a:t>
            </a:r>
            <a:r>
              <a:rPr lang="en-US" dirty="0">
                <a:effectLst/>
              </a:rPr>
              <a:t>’]</a:t>
            </a:r>
          </a:p>
          <a:p>
            <a:r>
              <a:rPr lang="en-US" dirty="0">
                <a:effectLst/>
              </a:rPr>
              <a:t>GA -&gt; ['</a:t>
            </a:r>
            <a:r>
              <a:rPr lang="en-US" dirty="0" err="1">
                <a:effectLst/>
              </a:rPr>
              <a:t>BounceRates</a:t>
            </a:r>
            <a:r>
              <a:rPr lang="en-US" dirty="0">
                <a:effectLst/>
              </a:rPr>
              <a:t>',</a:t>
            </a:r>
            <a:r>
              <a:rPr lang="en-US" dirty="0"/>
              <a:t> 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ExitRates</a:t>
            </a:r>
            <a:r>
              <a:rPr lang="en-US" dirty="0">
                <a:effectLst/>
              </a:rPr>
              <a:t>’] (</a:t>
            </a:r>
            <a:r>
              <a:rPr lang="en-US" dirty="0" err="1">
                <a:effectLst/>
              </a:rPr>
              <a:t>PageValues</a:t>
            </a:r>
            <a:r>
              <a:rPr lang="en-US" dirty="0">
                <a:effectLst/>
              </a:rPr>
              <a:t> had 0 majority)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7F29-F333-43B6-9019-B462ED954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75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Linear only + No interactions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L1 regularization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Prediction threshold or adjusting intercept -&gt; balanced based on class 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7F29-F333-43B6-9019-B462ED954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4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classes were imbalanced, looking at metrics such as accuracy is misleading</a:t>
            </a:r>
          </a:p>
          <a:p>
            <a:r>
              <a:rPr lang="en-US" dirty="0"/>
              <a:t>F1 score provides a good measure in such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7F29-F333-43B6-9019-B462ED954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7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 on test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7F29-F333-43B6-9019-B462ED954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4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information 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7F29-F333-43B6-9019-B462ED954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4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dirty="0"/>
              <a:t>SMOTENC = SMOTE(</a:t>
            </a:r>
            <a:r>
              <a:rPr lang="en-US" b="1" dirty="0">
                <a:solidFill>
                  <a:srgbClr val="222222"/>
                </a:solidFill>
                <a:effectLst/>
                <a:latin typeface="Helvetica Neue"/>
              </a:rPr>
              <a:t>Synthetic Minority Oversampling Technique) +Nominal, Categorical</a:t>
            </a:r>
            <a:endParaRPr lang="en-US" dirty="0"/>
          </a:p>
          <a:p>
            <a:r>
              <a:rPr lang="en-US" dirty="0"/>
              <a:t>Additional data -&gt; imbalanced class + missing months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7F29-F333-43B6-9019-B462ED954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4D8138A-1069-49AA-8833-FF27B8A51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C3B79E5-ED4D-417A-9704-D9D7212343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081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138A-1069-49AA-8833-FF27B8A51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9E5-ED4D-417A-9704-D9D72123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9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138A-1069-49AA-8833-FF27B8A51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9E5-ED4D-417A-9704-D9D72123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138A-1069-49AA-8833-FF27B8A51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9E5-ED4D-417A-9704-D9D72123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138A-1069-49AA-8833-FF27B8A51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9E5-ED4D-417A-9704-D9D7212343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69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138A-1069-49AA-8833-FF27B8A51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9E5-ED4D-417A-9704-D9D72123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138A-1069-49AA-8833-FF27B8A51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9E5-ED4D-417A-9704-D9D72123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138A-1069-49AA-8833-FF27B8A51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9E5-ED4D-417A-9704-D9D72123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138A-1069-49AA-8833-FF27B8A51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9E5-ED4D-417A-9704-D9D72123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5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138A-1069-49AA-8833-FF27B8A51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9E5-ED4D-417A-9704-D9D72123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1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138A-1069-49AA-8833-FF27B8A51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9E5-ED4D-417A-9704-D9D72123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1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4D8138A-1069-49AA-8833-FF27B8A51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C3B79E5-ED4D-417A-9704-D9D72123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026-24A5-465C-9A8B-ACF8E8726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sz="6600" dirty="0"/>
              <a:t>Predicting e-Commerce Customer Intention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42125-8129-4861-A706-7F854FF69D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Aicadium</a:t>
            </a:r>
            <a:r>
              <a:rPr lang="en-US" dirty="0"/>
              <a:t> Coding Round Assignment by Kavish Hukmani</a:t>
            </a:r>
          </a:p>
        </p:txBody>
      </p:sp>
    </p:spTree>
    <p:extLst>
      <p:ext uri="{BB962C8B-B14F-4D97-AF65-F5344CB8AC3E}">
        <p14:creationId xmlns:p14="http://schemas.microsoft.com/office/powerpoint/2010/main" val="17929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80352D-E435-42D2-9AEA-1C265CB48DE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Approach Comparison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3651F2B-2DD8-4DA0-A875-4F95AF69B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06173"/>
              </p:ext>
            </p:extLst>
          </p:nvPr>
        </p:nvGraphicFramePr>
        <p:xfrm>
          <a:off x="2247325" y="3293900"/>
          <a:ext cx="769734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5783">
                  <a:extLst>
                    <a:ext uri="{9D8B030D-6E8A-4147-A177-3AD203B41FA5}">
                      <a16:colId xmlns:a16="http://schemas.microsoft.com/office/drawing/2014/main" val="287618140"/>
                    </a:ext>
                  </a:extLst>
                </a:gridCol>
                <a:gridCol w="2565783">
                  <a:extLst>
                    <a:ext uri="{9D8B030D-6E8A-4147-A177-3AD203B41FA5}">
                      <a16:colId xmlns:a16="http://schemas.microsoft.com/office/drawing/2014/main" val="3444725549"/>
                    </a:ext>
                  </a:extLst>
                </a:gridCol>
                <a:gridCol w="2565783">
                  <a:extLst>
                    <a:ext uri="{9D8B030D-6E8A-4147-A177-3AD203B41FA5}">
                      <a16:colId xmlns:a16="http://schemas.microsoft.com/office/drawing/2014/main" val="231306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565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988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380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13428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96F62F-5BA5-4248-A80C-2CC9F4FECD9C}"/>
              </a:ext>
            </a:extLst>
          </p:cNvPr>
          <p:cNvSpPr txBox="1"/>
          <p:nvPr/>
        </p:nvSpPr>
        <p:spPr>
          <a:xfrm>
            <a:off x="1261872" y="2261778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Focus on positive outcome</a:t>
            </a:r>
          </a:p>
        </p:txBody>
      </p:sp>
    </p:spTree>
    <p:extLst>
      <p:ext uri="{BB962C8B-B14F-4D97-AF65-F5344CB8AC3E}">
        <p14:creationId xmlns:p14="http://schemas.microsoft.com/office/powerpoint/2010/main" val="251280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80352D-E435-42D2-9AEA-1C265CB48DE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More Boosted Trees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92A3D9-182F-486D-8E67-18F1C54FA8CE}"/>
              </a:ext>
            </a:extLst>
          </p:cNvPr>
          <p:cNvSpPr txBox="1">
            <a:spLocks/>
          </p:cNvSpPr>
          <p:nvPr/>
        </p:nvSpPr>
        <p:spPr>
          <a:xfrm>
            <a:off x="1261872" y="2733260"/>
            <a:ext cx="8595360" cy="257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LightGBM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Weighted classes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F053D-D1F2-4B74-ABD7-F33A9386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04" y="4362166"/>
            <a:ext cx="463932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80352D-E435-42D2-9AEA-1C265CB48DE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Tree Comparison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20AA464-FB67-4E31-96C8-B15B3460D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8329"/>
              </p:ext>
            </p:extLst>
          </p:nvPr>
        </p:nvGraphicFramePr>
        <p:xfrm>
          <a:off x="2247325" y="3293900"/>
          <a:ext cx="769734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5783">
                  <a:extLst>
                    <a:ext uri="{9D8B030D-6E8A-4147-A177-3AD203B41FA5}">
                      <a16:colId xmlns:a16="http://schemas.microsoft.com/office/drawing/2014/main" val="287618140"/>
                    </a:ext>
                  </a:extLst>
                </a:gridCol>
                <a:gridCol w="2565783">
                  <a:extLst>
                    <a:ext uri="{9D8B030D-6E8A-4147-A177-3AD203B41FA5}">
                      <a16:colId xmlns:a16="http://schemas.microsoft.com/office/drawing/2014/main" val="3444725549"/>
                    </a:ext>
                  </a:extLst>
                </a:gridCol>
                <a:gridCol w="2565783">
                  <a:extLst>
                    <a:ext uri="{9D8B030D-6E8A-4147-A177-3AD203B41FA5}">
                      <a16:colId xmlns:a16="http://schemas.microsoft.com/office/drawing/2014/main" val="231306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565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988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0.58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380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13428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9BEB260-37DA-46AF-9A02-1BAEA3B103E8}"/>
              </a:ext>
            </a:extLst>
          </p:cNvPr>
          <p:cNvSpPr txBox="1"/>
          <p:nvPr/>
        </p:nvSpPr>
        <p:spPr>
          <a:xfrm>
            <a:off x="1261872" y="2261778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Focus on positive outcome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92B15-DB6F-40AC-BE7F-655C4B19235B}"/>
              </a:ext>
            </a:extLst>
          </p:cNvPr>
          <p:cNvSpPr txBox="1"/>
          <p:nvPr/>
        </p:nvSpPr>
        <p:spPr>
          <a:xfrm>
            <a:off x="1261872" y="5347717"/>
            <a:ext cx="5867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Tiebreaker: performance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213903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80352D-E435-42D2-9AEA-1C265CB48DE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Hyperparameter Tuning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E39BB-0B0D-4265-B4FF-57B7FE4E9789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0A026-E47A-4CC1-BF20-3022FB4B11B5}"/>
              </a:ext>
            </a:extLst>
          </p:cNvPr>
          <p:cNvSpPr txBox="1"/>
          <p:nvPr/>
        </p:nvSpPr>
        <p:spPr>
          <a:xfrm>
            <a:off x="1261872" y="2261778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AutoML</a:t>
            </a:r>
            <a:r>
              <a:rPr lang="en-US" sz="2400" dirty="0"/>
              <a:t> via FLAML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41DFDEA-0E38-4184-A466-4439A90B4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94343"/>
              </p:ext>
            </p:extLst>
          </p:nvPr>
        </p:nvGraphicFramePr>
        <p:xfrm>
          <a:off x="2247325" y="3293900"/>
          <a:ext cx="769734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5783">
                  <a:extLst>
                    <a:ext uri="{9D8B030D-6E8A-4147-A177-3AD203B41FA5}">
                      <a16:colId xmlns:a16="http://schemas.microsoft.com/office/drawing/2014/main" val="287618140"/>
                    </a:ext>
                  </a:extLst>
                </a:gridCol>
                <a:gridCol w="2565783">
                  <a:extLst>
                    <a:ext uri="{9D8B030D-6E8A-4147-A177-3AD203B41FA5}">
                      <a16:colId xmlns:a16="http://schemas.microsoft.com/office/drawing/2014/main" val="3444725549"/>
                    </a:ext>
                  </a:extLst>
                </a:gridCol>
                <a:gridCol w="2565783">
                  <a:extLst>
                    <a:ext uri="{9D8B030D-6E8A-4147-A177-3AD203B41FA5}">
                      <a16:colId xmlns:a16="http://schemas.microsoft.com/office/drawing/2014/main" val="231306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565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988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0.58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0.76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380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134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36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80352D-E435-42D2-9AEA-1C265CB48DE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Final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158F5-9834-497B-BD2D-FFBB6072C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190" y="3933689"/>
            <a:ext cx="4572638" cy="1324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B7E3B6-6A84-421C-AB96-3E91BA5768E2}"/>
              </a:ext>
            </a:extLst>
          </p:cNvPr>
          <p:cNvSpPr txBox="1"/>
          <p:nvPr/>
        </p:nvSpPr>
        <p:spPr>
          <a:xfrm>
            <a:off x="3647853" y="2093315"/>
            <a:ext cx="43733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dirty="0"/>
              <a:t>F1 Score 0.64</a:t>
            </a:r>
          </a:p>
        </p:txBody>
      </p:sp>
    </p:spTree>
    <p:extLst>
      <p:ext uri="{BB962C8B-B14F-4D97-AF65-F5344CB8AC3E}">
        <p14:creationId xmlns:p14="http://schemas.microsoft.com/office/powerpoint/2010/main" val="331400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80352D-E435-42D2-9AEA-1C265CB48DE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Explainability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E39BB-0B0D-4265-B4FF-57B7FE4E9789}"/>
              </a:ext>
            </a:extLst>
          </p:cNvPr>
          <p:cNvSpPr txBox="1">
            <a:spLocks/>
          </p:cNvSpPr>
          <p:nvPr/>
        </p:nvSpPr>
        <p:spPr>
          <a:xfrm>
            <a:off x="1261872" y="2236304"/>
            <a:ext cx="8595360" cy="394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Top 4 factors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Count of product related pages viewed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Exit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Page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Time spend on product related pages</a:t>
            </a:r>
          </a:p>
        </p:txBody>
      </p:sp>
    </p:spTree>
    <p:extLst>
      <p:ext uri="{BB962C8B-B14F-4D97-AF65-F5344CB8AC3E}">
        <p14:creationId xmlns:p14="http://schemas.microsoft.com/office/powerpoint/2010/main" val="167446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80352D-E435-42D2-9AEA-1C265CB48DE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Other Considerations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67371-AA18-40D8-A510-14D225856F93}"/>
              </a:ext>
            </a:extLst>
          </p:cNvPr>
          <p:cNvSpPr txBox="1"/>
          <p:nvPr/>
        </p:nvSpPr>
        <p:spPr>
          <a:xfrm>
            <a:off x="1261872" y="1969935"/>
            <a:ext cx="5221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augmentation (SMOTENC)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Random forests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Neural networks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8C829C-A085-4FA5-9FC4-259C643ED922}"/>
              </a:ext>
            </a:extLst>
          </p:cNvPr>
          <p:cNvSpPr txBox="1">
            <a:spLocks/>
          </p:cNvSpPr>
          <p:nvPr/>
        </p:nvSpPr>
        <p:spPr>
          <a:xfrm>
            <a:off x="1237488" y="3448878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Scope for Improvement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C44E4-425F-4247-B44E-466E9C1C9B4F}"/>
              </a:ext>
            </a:extLst>
          </p:cNvPr>
          <p:cNvSpPr txBox="1"/>
          <p:nvPr/>
        </p:nvSpPr>
        <p:spPr>
          <a:xfrm>
            <a:off x="1237488" y="4895671"/>
            <a:ext cx="7539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In-depth EDA and feature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complex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branches for 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Focus on business impact and actionable insights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04D03B-DC6B-412E-8B13-5FC637CA052E}"/>
              </a:ext>
            </a:extLst>
          </p:cNvPr>
          <p:cNvCxnSpPr>
            <a:cxnSpLocks/>
          </p:cNvCxnSpPr>
          <p:nvPr/>
        </p:nvCxnSpPr>
        <p:spPr>
          <a:xfrm>
            <a:off x="1237488" y="3656275"/>
            <a:ext cx="9717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9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F476AC-3D76-4436-BA3E-CB7273702CBB}"/>
              </a:ext>
            </a:extLst>
          </p:cNvPr>
          <p:cNvSpPr txBox="1"/>
          <p:nvPr/>
        </p:nvSpPr>
        <p:spPr>
          <a:xfrm>
            <a:off x="3924572" y="2921168"/>
            <a:ext cx="4342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Questions </a:t>
            </a:r>
            <a:r>
              <a:rPr lang="en-US" sz="6000" b="1" dirty="0"/>
              <a:t>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1479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80352D-E435-42D2-9AEA-1C265CB48DE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Problem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E39BB-0B0D-4265-B4FF-57B7FE4E9789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Ecommerce outline">
            <a:extLst>
              <a:ext uri="{FF2B5EF4-FFF2-40B4-BE49-F238E27FC236}">
                <a16:creationId xmlns:a16="http://schemas.microsoft.com/office/drawing/2014/main" id="{F955927F-4BCB-459A-B878-E6C23EA18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7973" y="2667019"/>
            <a:ext cx="2590015" cy="259001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9D918-A034-4990-A0E2-6BD9AFA22EDB}"/>
              </a:ext>
            </a:extLst>
          </p:cNvPr>
          <p:cNvCxnSpPr>
            <a:cxnSpLocks/>
          </p:cNvCxnSpPr>
          <p:nvPr/>
        </p:nvCxnSpPr>
        <p:spPr>
          <a:xfrm flipV="1">
            <a:off x="6504355" y="2909761"/>
            <a:ext cx="2066827" cy="81777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Badge Cross outline">
            <a:extLst>
              <a:ext uri="{FF2B5EF4-FFF2-40B4-BE49-F238E27FC236}">
                <a16:creationId xmlns:a16="http://schemas.microsoft.com/office/drawing/2014/main" id="{A9A256F6-5476-4379-BDA0-8E7676745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2952" y="4303004"/>
            <a:ext cx="914400" cy="914400"/>
          </a:xfrm>
          <a:prstGeom prst="rect">
            <a:avLst/>
          </a:prstGeom>
        </p:spPr>
      </p:pic>
      <p:pic>
        <p:nvPicPr>
          <p:cNvPr id="15" name="Graphic 14" descr="Badge Tick1 outline">
            <a:extLst>
              <a:ext uri="{FF2B5EF4-FFF2-40B4-BE49-F238E27FC236}">
                <a16:creationId xmlns:a16="http://schemas.microsoft.com/office/drawing/2014/main" id="{5D3EB301-1747-4B9B-B5FB-69C580807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42952" y="2209819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C05971-1DE5-4EA0-820E-0368042F0E99}"/>
              </a:ext>
            </a:extLst>
          </p:cNvPr>
          <p:cNvCxnSpPr>
            <a:cxnSpLocks/>
          </p:cNvCxnSpPr>
          <p:nvPr/>
        </p:nvCxnSpPr>
        <p:spPr>
          <a:xfrm>
            <a:off x="6504355" y="4052977"/>
            <a:ext cx="2067785" cy="570757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B49913CC-DECB-4AAD-8164-5F67B3A1C114}"/>
              </a:ext>
            </a:extLst>
          </p:cNvPr>
          <p:cNvSpPr/>
          <p:nvPr/>
        </p:nvSpPr>
        <p:spPr>
          <a:xfrm>
            <a:off x="3537268" y="2167400"/>
            <a:ext cx="810705" cy="364817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A816B7-9255-43EF-88D0-E4141811E392}"/>
              </a:ext>
            </a:extLst>
          </p:cNvPr>
          <p:cNvSpPr txBox="1"/>
          <p:nvPr/>
        </p:nvSpPr>
        <p:spPr>
          <a:xfrm>
            <a:off x="1359784" y="2421825"/>
            <a:ext cx="210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 activity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Visitor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1116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80352D-E435-42D2-9AEA-1C265CB48DE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E39BB-0B0D-4265-B4FF-57B7FE4E9789}"/>
              </a:ext>
            </a:extLst>
          </p:cNvPr>
          <p:cNvSpPr txBox="1">
            <a:spLocks/>
          </p:cNvSpPr>
          <p:nvPr/>
        </p:nvSpPr>
        <p:spPr>
          <a:xfrm>
            <a:off x="1261872" y="2178922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17 variables, 12k rows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4 categories: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Session activity – count and duration by page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Page information – Google Analytics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Temporal information – date and holiday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Visitor information – device, geography and visitor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4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80352D-E435-42D2-9AEA-1C265CB48DE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E39BB-0B0D-4265-B4FF-57B7FE4E9789}"/>
              </a:ext>
            </a:extLst>
          </p:cNvPr>
          <p:cNvSpPr txBox="1">
            <a:spLocks/>
          </p:cNvSpPr>
          <p:nvPr/>
        </p:nvSpPr>
        <p:spPr>
          <a:xfrm>
            <a:off x="1261872" y="214090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Data imbalance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No null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Incomplete? data definitions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80352D-E435-42D2-9AEA-1C265CB48DE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Transformation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E39BB-0B0D-4265-B4FF-57B7FE4E9789}"/>
              </a:ext>
            </a:extLst>
          </p:cNvPr>
          <p:cNvSpPr txBox="1">
            <a:spLocks/>
          </p:cNvSpPr>
          <p:nvPr/>
        </p:nvSpPr>
        <p:spPr>
          <a:xfrm>
            <a:off x="1261872" y="2435087"/>
            <a:ext cx="8595360" cy="374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3 categories for transformations: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Nominal features – one-hot encoding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Page duration – normalization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GA rates -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91103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80352D-E435-42D2-9AEA-1C265CB48DE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Splitting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84135E0-0ED5-4504-81B5-E1E855231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207865"/>
              </p:ext>
            </p:extLst>
          </p:nvPr>
        </p:nvGraphicFramePr>
        <p:xfrm>
          <a:off x="2664239" y="1938130"/>
          <a:ext cx="6863522" cy="4021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714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80352D-E435-42D2-9AEA-1C265CB48DE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Modelling Approaches</a:t>
            </a:r>
          </a:p>
        </p:txBody>
      </p:sp>
      <p:pic>
        <p:nvPicPr>
          <p:cNvPr id="3" name="Graphic 2" descr="Flowchart outline">
            <a:extLst>
              <a:ext uri="{FF2B5EF4-FFF2-40B4-BE49-F238E27FC236}">
                <a16:creationId xmlns:a16="http://schemas.microsoft.com/office/drawing/2014/main" id="{EF717AF0-16FB-47E2-8D0F-1F36A4CC4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5505" y="2633868"/>
            <a:ext cx="3144078" cy="3144078"/>
          </a:xfrm>
          <a:prstGeom prst="rect">
            <a:avLst/>
          </a:prstGeom>
        </p:spPr>
      </p:pic>
      <p:pic>
        <p:nvPicPr>
          <p:cNvPr id="7" name="Graphic 6" descr="Statistics outline">
            <a:extLst>
              <a:ext uri="{FF2B5EF4-FFF2-40B4-BE49-F238E27FC236}">
                <a16:creationId xmlns:a16="http://schemas.microsoft.com/office/drawing/2014/main" id="{8B7421F9-39FD-4EC4-BC76-8899A3BA6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7949" y="2776330"/>
            <a:ext cx="2859156" cy="285915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C498E6-0B9C-4AA1-95F5-C007AD1D70CA}"/>
              </a:ext>
            </a:extLst>
          </p:cNvPr>
          <p:cNvCxnSpPr/>
          <p:nvPr/>
        </p:nvCxnSpPr>
        <p:spPr>
          <a:xfrm>
            <a:off x="6096000" y="2337351"/>
            <a:ext cx="0" cy="3737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172B0D-098C-44A0-987A-61023881491F}"/>
              </a:ext>
            </a:extLst>
          </p:cNvPr>
          <p:cNvSpPr txBox="1"/>
          <p:nvPr/>
        </p:nvSpPr>
        <p:spPr>
          <a:xfrm>
            <a:off x="2305053" y="2348945"/>
            <a:ext cx="30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27E37-BD7E-4D50-AE4A-D3A82E35FB3A}"/>
              </a:ext>
            </a:extLst>
          </p:cNvPr>
          <p:cNvSpPr txBox="1"/>
          <p:nvPr/>
        </p:nvSpPr>
        <p:spPr>
          <a:xfrm>
            <a:off x="7538833" y="2348945"/>
            <a:ext cx="30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Boosted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08484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80352D-E435-42D2-9AEA-1C265CB48DE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E39BB-0B0D-4265-B4FF-57B7FE4E9789}"/>
              </a:ext>
            </a:extLst>
          </p:cNvPr>
          <p:cNvSpPr txBox="1">
            <a:spLocks/>
          </p:cNvSpPr>
          <p:nvPr/>
        </p:nvSpPr>
        <p:spPr>
          <a:xfrm>
            <a:off x="1261872" y="2733260"/>
            <a:ext cx="8595360" cy="257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Linear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Lasso regularization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Prediction thresholding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9F086-1C81-42C9-8A24-E12C1112D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58" y="4853100"/>
            <a:ext cx="464884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1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80352D-E435-42D2-9AEA-1C265CB48DE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889832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Boosted Decision Trees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51F462-32EE-4C97-B5A3-EA40E6237D34}"/>
              </a:ext>
            </a:extLst>
          </p:cNvPr>
          <p:cNvSpPr txBox="1">
            <a:spLocks/>
          </p:cNvSpPr>
          <p:nvPr/>
        </p:nvSpPr>
        <p:spPr>
          <a:xfrm>
            <a:off x="1261872" y="2733260"/>
            <a:ext cx="8595360" cy="257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XGBoost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Weighted classes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C8E78-A4FC-4EF6-8D4B-11CE6FDF8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04" y="4362166"/>
            <a:ext cx="463932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419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467</TotalTime>
  <Words>505</Words>
  <Application>Microsoft Office PowerPoint</Application>
  <PresentationFormat>Widescreen</PresentationFormat>
  <Paragraphs>142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Helvetica Neue</vt:lpstr>
      <vt:lpstr>Wingdings 2</vt:lpstr>
      <vt:lpstr>View</vt:lpstr>
      <vt:lpstr>Predicting e-Commerce Customer Intention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e-Commerce Customer Intention </dc:title>
  <dc:creator>Kavish Sanjeev Hukmani</dc:creator>
  <cp:lastModifiedBy>Kavish Sanjeev Hukmani</cp:lastModifiedBy>
  <cp:revision>9</cp:revision>
  <dcterms:created xsi:type="dcterms:W3CDTF">2022-04-08T23:23:18Z</dcterms:created>
  <dcterms:modified xsi:type="dcterms:W3CDTF">2022-04-11T18:35:47Z</dcterms:modified>
</cp:coreProperties>
</file>