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6E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981930-FE41-BF00-2144-4524BF91A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8524D20-196B-A823-36B0-78B0F9789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4DA81F-1AEA-E669-0C1F-083CFEEF5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F3E3-213B-40BE-BA0A-0A3EDB94973A}" type="datetimeFigureOut">
              <a:rPr lang="de-DE" smtClean="0"/>
              <a:t>08.06.2022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E2AD15-EF11-69F7-9F32-714E47172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582E91-A196-99C6-7370-8DE76800A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7A52-38D9-43E8-846F-06C5F7A93B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391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BA055B-1D3F-3AB8-FBD2-527E8FD21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A904286-16EE-331C-AF68-AA80C5573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CD5105-C907-B27C-F264-55D269583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F3E3-213B-40BE-BA0A-0A3EDB94973A}" type="datetimeFigureOut">
              <a:rPr lang="de-DE" smtClean="0"/>
              <a:t>08.06.2022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6D491F-248B-583D-6F8E-2DD072B17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A28BDA-0867-7157-15F4-06D206ECD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7A52-38D9-43E8-846F-06C5F7A93B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7653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AC11A78-ADD9-B604-8E57-2B180A3C4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50C5A06-041E-08DD-1AB5-7F5F99883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63590D-5F8B-6883-E6BB-4D0751B03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F3E3-213B-40BE-BA0A-0A3EDB94973A}" type="datetimeFigureOut">
              <a:rPr lang="de-DE" smtClean="0"/>
              <a:t>08.06.2022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2C3B75-3F6B-FB64-5E31-E97F80AD2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E2CC8A-38B1-0321-FD83-4DE0E6440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7A52-38D9-43E8-846F-06C5F7A93B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3370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F3E25D-C295-8B3D-6144-E4E12B79C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88C6D6-B944-4A3C-399F-1A41B0A89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7BE70-D3C7-A364-CBBF-734411B3C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F3E3-213B-40BE-BA0A-0A3EDB94973A}" type="datetimeFigureOut">
              <a:rPr lang="de-DE" smtClean="0"/>
              <a:t>08.06.2022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ECE958-D2FE-44FF-EA5E-D5F0ED4C8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6F0646-58A6-542B-6743-0061153A5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7A52-38D9-43E8-846F-06C5F7A93B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3470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D17D13-A73D-365A-08E1-5FB653C14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DD557D-FC34-AB5F-265D-4335FB9B1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BEF425-6D0C-29E6-A0BA-FF11CBDA8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F3E3-213B-40BE-BA0A-0A3EDB94973A}" type="datetimeFigureOut">
              <a:rPr lang="de-DE" smtClean="0"/>
              <a:t>08.06.2022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29A40C-7A44-7676-D2E3-0DECF0488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BA2E4B-0EAB-629F-92AF-17FE44C59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7A52-38D9-43E8-846F-06C5F7A93B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6590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4540E3-A1BB-6D5F-B3CF-D371AD508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C9E016-6F04-D3FF-09F9-7E0F76A1AD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7ACE75E-2D3A-FF71-2028-881681C0F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D1CE3A-584D-FD54-CAD9-D37838B6A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F3E3-213B-40BE-BA0A-0A3EDB94973A}" type="datetimeFigureOut">
              <a:rPr lang="de-DE" smtClean="0"/>
              <a:t>08.06.2022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750D33C-CAFB-BDB1-C3C2-9EB924CE3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2F141BC-84B8-8D2E-ADA7-78FFEE555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7A52-38D9-43E8-846F-06C5F7A93B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1945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107A7A-6F74-2B32-F80D-4AE4E75D4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6F5709-72F0-1FFD-79BE-71402798F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87C2A3A-CAA0-954F-9C0A-2C0185370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9B711BD-1D0C-592C-1291-54735D30DB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B9CBB49-BA4D-8074-AC65-748F86981D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2F0022B-A9AC-F2CA-2BE6-CAE871BA9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F3E3-213B-40BE-BA0A-0A3EDB94973A}" type="datetimeFigureOut">
              <a:rPr lang="de-DE" smtClean="0"/>
              <a:t>08.06.2022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7FF294D-27FF-ACA7-A3F6-73D9C7C94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F559EA3-0BDA-661F-28B1-5482ECF3C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7A52-38D9-43E8-846F-06C5F7A93B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7941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885611-197C-8CF5-6565-557136F99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F6716E5-8001-951D-E517-B85983A30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F3E3-213B-40BE-BA0A-0A3EDB94973A}" type="datetimeFigureOut">
              <a:rPr lang="de-DE" smtClean="0"/>
              <a:t>08.06.2022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7087A6D-E083-7DE0-0AF5-574C9813B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11E12CF-3B0E-7895-3628-B12DD7F8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7A52-38D9-43E8-846F-06C5F7A93B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4417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F7FA3A8-4061-8959-A59F-CCF0223A9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F3E3-213B-40BE-BA0A-0A3EDB94973A}" type="datetimeFigureOut">
              <a:rPr lang="de-DE" smtClean="0"/>
              <a:t>08.06.2022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A362130-60FA-F3D0-1FCB-334592E06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13E11D1-A6C5-FBF3-3E6C-EDF0470CB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7A52-38D9-43E8-846F-06C5F7A93B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7009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02062F-AF1A-0712-6BB6-E22B50A0D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B7279D-FFD1-7C8C-1400-084B7390F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5FC945-27D1-2040-0F94-C615122D8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E50C496-559C-15D5-C5D4-226950690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F3E3-213B-40BE-BA0A-0A3EDB94973A}" type="datetimeFigureOut">
              <a:rPr lang="de-DE" smtClean="0"/>
              <a:t>08.06.2022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F9BF29-8392-1733-5D4E-10878625D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632238-63BE-FAEF-0658-C7A0E67B4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7A52-38D9-43E8-846F-06C5F7A93B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6061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1656AB-4C67-8E3F-AB9B-B9B660C02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AEC73EE-6EC2-12F1-DE39-1A56B75A4A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0D411D9-D7E1-A8E8-5D8B-6DE6E7EAB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9AC4F0-9F0E-A888-4E1D-B4CDF40FB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F3E3-213B-40BE-BA0A-0A3EDB94973A}" type="datetimeFigureOut">
              <a:rPr lang="de-DE" smtClean="0"/>
              <a:t>08.06.2022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3F14439-EA7C-70BD-33DE-4F2DC196C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827EACD-3BEC-B408-CFD3-7979DFB6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7A52-38D9-43E8-846F-06C5F7A93B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343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8C5F930-50CE-AD6D-CB08-30CE2136C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51E5F0-C079-28A5-FCAE-B4DDA41FE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E73A87-BAA6-956C-F1FD-CA401CE8ED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CF3E3-213B-40BE-BA0A-0A3EDB94973A}" type="datetimeFigureOut">
              <a:rPr lang="de-DE" smtClean="0"/>
              <a:t>08.06.2022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1EF851-D501-45BB-6333-0425B18FFE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A9D542-4007-370D-7D8E-9B0271753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27A52-38D9-43E8-846F-06C5F7A93B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7404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E502C438-DA6B-78CC-2B15-51E71D737AB2}"/>
              </a:ext>
            </a:extLst>
          </p:cNvPr>
          <p:cNvGrpSpPr/>
          <p:nvPr/>
        </p:nvGrpSpPr>
        <p:grpSpPr>
          <a:xfrm>
            <a:off x="961770" y="1196679"/>
            <a:ext cx="10268462" cy="4452558"/>
            <a:chOff x="961770" y="1196679"/>
            <a:chExt cx="10268462" cy="4452558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05DDC2C9-319E-7DB9-8E8D-9985C2A8EE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61155" y="1196679"/>
              <a:ext cx="2069690" cy="2069690"/>
            </a:xfrm>
            <a:prstGeom prst="ellipse">
              <a:avLst/>
            </a:prstGeom>
            <a:solidFill>
              <a:srgbClr val="D66E34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200" b="1" dirty="0">
                  <a:latin typeface="Arial" panose="020B0604020202020204" pitchFamily="34" charset="0"/>
                  <a:cs typeface="Arial" panose="020B0604020202020204" pitchFamily="34" charset="0"/>
                </a:rPr>
                <a:t>Causal</a:t>
              </a:r>
            </a:p>
            <a:p>
              <a:pPr algn="ctr"/>
              <a:r>
                <a:rPr lang="en-US" sz="2200" b="1" dirty="0">
                  <a:latin typeface="Arial" panose="020B0604020202020204" pitchFamily="34" charset="0"/>
                  <a:cs typeface="Arial" panose="020B0604020202020204" pitchFamily="34" charset="0"/>
                </a:rPr>
                <a:t>Machine Learning</a:t>
              </a:r>
            </a:p>
          </p:txBody>
        </p:sp>
        <p:sp>
          <p:nvSpPr>
            <p:cNvPr id="6" name="Pfeil: Chevron 5">
              <a:extLst>
                <a:ext uri="{FF2B5EF4-FFF2-40B4-BE49-F238E27FC236}">
                  <a16:creationId xmlns:a16="http://schemas.microsoft.com/office/drawing/2014/main" id="{96886BF9-B851-391F-17A7-22AA48CB18A9}"/>
                </a:ext>
              </a:extLst>
            </p:cNvPr>
            <p:cNvSpPr/>
            <p:nvPr/>
          </p:nvSpPr>
          <p:spPr>
            <a:xfrm rot="10902563" flipV="1">
              <a:off x="7943041" y="2018765"/>
              <a:ext cx="131053" cy="425519"/>
            </a:xfrm>
            <a:prstGeom prst="chevron">
              <a:avLst>
                <a:gd name="adj" fmla="val 75739"/>
              </a:avLst>
            </a:prstGeom>
            <a:solidFill>
              <a:srgbClr val="D66E34"/>
            </a:solidFill>
            <a:ln>
              <a:solidFill>
                <a:srgbClr val="D66E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Pfeil: Chevron 6">
              <a:extLst>
                <a:ext uri="{FF2B5EF4-FFF2-40B4-BE49-F238E27FC236}">
                  <a16:creationId xmlns:a16="http://schemas.microsoft.com/office/drawing/2014/main" id="{33B1B6F4-D988-89B3-EE9D-0E8F4C25C959}"/>
                </a:ext>
              </a:extLst>
            </p:cNvPr>
            <p:cNvSpPr/>
            <p:nvPr/>
          </p:nvSpPr>
          <p:spPr>
            <a:xfrm rot="10902563" flipV="1">
              <a:off x="7471781" y="2018765"/>
              <a:ext cx="131053" cy="425519"/>
            </a:xfrm>
            <a:prstGeom prst="chevron">
              <a:avLst>
                <a:gd name="adj" fmla="val 75739"/>
              </a:avLst>
            </a:prstGeom>
            <a:solidFill>
              <a:srgbClr val="D66E34"/>
            </a:solidFill>
            <a:ln>
              <a:solidFill>
                <a:srgbClr val="D66E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Pfeil: Chevron 7">
              <a:extLst>
                <a:ext uri="{FF2B5EF4-FFF2-40B4-BE49-F238E27FC236}">
                  <a16:creationId xmlns:a16="http://schemas.microsoft.com/office/drawing/2014/main" id="{96CD4311-F19B-ADBC-A3EA-59A257F0D13E}"/>
                </a:ext>
              </a:extLst>
            </p:cNvPr>
            <p:cNvSpPr/>
            <p:nvPr/>
          </p:nvSpPr>
          <p:spPr>
            <a:xfrm rot="10697437" flipH="1" flipV="1">
              <a:off x="4124224" y="2018765"/>
              <a:ext cx="131053" cy="425519"/>
            </a:xfrm>
            <a:prstGeom prst="chevron">
              <a:avLst>
                <a:gd name="adj" fmla="val 75739"/>
              </a:avLst>
            </a:prstGeom>
            <a:solidFill>
              <a:srgbClr val="D66E34"/>
            </a:solidFill>
            <a:ln>
              <a:solidFill>
                <a:srgbClr val="D66E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Pfeil: Chevron 8">
              <a:extLst>
                <a:ext uri="{FF2B5EF4-FFF2-40B4-BE49-F238E27FC236}">
                  <a16:creationId xmlns:a16="http://schemas.microsoft.com/office/drawing/2014/main" id="{564C9298-4644-F47B-DC85-2672AE7CAEAC}"/>
                </a:ext>
              </a:extLst>
            </p:cNvPr>
            <p:cNvSpPr/>
            <p:nvPr/>
          </p:nvSpPr>
          <p:spPr>
            <a:xfrm rot="10697437" flipH="1" flipV="1">
              <a:off x="4595484" y="2018765"/>
              <a:ext cx="131053" cy="425519"/>
            </a:xfrm>
            <a:prstGeom prst="chevron">
              <a:avLst>
                <a:gd name="adj" fmla="val 75739"/>
              </a:avLst>
            </a:prstGeom>
            <a:solidFill>
              <a:srgbClr val="D66E34"/>
            </a:solidFill>
            <a:ln>
              <a:solidFill>
                <a:srgbClr val="D66E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128A5F93-0479-4510-61E0-ABCCC0CB2D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980" y="1489500"/>
              <a:ext cx="1484048" cy="1484048"/>
            </a:xfrm>
            <a:prstGeom prst="ellipse">
              <a:avLst/>
            </a:prstGeom>
            <a:solidFill>
              <a:srgbClr val="D66E34">
                <a:alpha val="80000"/>
              </a:srgbClr>
            </a:solidFill>
            <a:ln>
              <a:solidFill>
                <a:srgbClr val="D66E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Why?</a:t>
              </a:r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8C9B1E41-78F0-62B3-D7E1-320F178B1D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79972" y="1489500"/>
              <a:ext cx="1484048" cy="1484048"/>
            </a:xfrm>
            <a:prstGeom prst="ellipse">
              <a:avLst/>
            </a:prstGeom>
            <a:solidFill>
              <a:srgbClr val="D66E34">
                <a:alpha val="80000"/>
              </a:srgbClr>
            </a:solidFill>
            <a:ln>
              <a:solidFill>
                <a:srgbClr val="D66E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ML</a:t>
              </a:r>
            </a:p>
          </p:txBody>
        </p:sp>
        <p:sp>
          <p:nvSpPr>
            <p:cNvPr id="12" name="Rechteck: diagonal liegende Ecken abgeschnitten 11">
              <a:extLst>
                <a:ext uri="{FF2B5EF4-FFF2-40B4-BE49-F238E27FC236}">
                  <a16:creationId xmlns:a16="http://schemas.microsoft.com/office/drawing/2014/main" id="{B7466525-B7FD-4BD6-72DB-6EE53318F95A}"/>
                </a:ext>
              </a:extLst>
            </p:cNvPr>
            <p:cNvSpPr/>
            <p:nvPr/>
          </p:nvSpPr>
          <p:spPr>
            <a:xfrm>
              <a:off x="961770" y="3776737"/>
              <a:ext cx="4283865" cy="1872500"/>
            </a:xfrm>
            <a:prstGeom prst="snip2DiagRect">
              <a:avLst>
                <a:gd name="adj1" fmla="val 0"/>
                <a:gd name="adj2" fmla="val 6498"/>
              </a:avLst>
            </a:prstGeom>
            <a:ln>
              <a:solidFill>
                <a:srgbClr val="C00000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/>
            <a:p>
              <a:pPr marL="287322" lvl="1" indent="-285750" algn="l">
                <a:spcBef>
                  <a:spcPct val="30000"/>
                </a:spcBef>
                <a:buClr>
                  <a:schemeClr val="accent3"/>
                </a:buClr>
                <a:buFont typeface="Wingdings" pitchFamily="2" charset="2"/>
                <a:buChar char="§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Learning causal relationships</a:t>
              </a:r>
            </a:p>
            <a:p>
              <a:pPr marL="287322" lvl="1" indent="-285750" algn="l">
                <a:spcBef>
                  <a:spcPct val="30000"/>
                </a:spcBef>
                <a:buClr>
                  <a:schemeClr val="accent3"/>
                </a:buClr>
                <a:buFont typeface="Wingdings" pitchFamily="2" charset="2"/>
                <a:buChar char="§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Going beyond correlations</a:t>
              </a:r>
            </a:p>
            <a:p>
              <a:pPr marL="287322" lvl="1" indent="-285750" algn="l">
                <a:spcBef>
                  <a:spcPct val="30000"/>
                </a:spcBef>
                <a:buClr>
                  <a:schemeClr val="accent3"/>
                </a:buClr>
                <a:buFont typeface="Wingdings" pitchFamily="2" charset="2"/>
                <a:buChar char="§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Pioneers: Pearl, Rubin, </a:t>
              </a:r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Imbens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(Nobel Prize 2021)</a:t>
              </a:r>
            </a:p>
          </p:txBody>
        </p:sp>
        <p:sp>
          <p:nvSpPr>
            <p:cNvPr id="13" name="Rectangle 7">
              <a:extLst>
                <a:ext uri="{FF2B5EF4-FFF2-40B4-BE49-F238E27FC236}">
                  <a16:creationId xmlns:a16="http://schemas.microsoft.com/office/drawing/2014/main" id="{FF4194CA-B659-F0BB-3C87-A54E8B212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981" y="3626511"/>
              <a:ext cx="2880000" cy="311916"/>
            </a:xfrm>
            <a:prstGeom prst="rect">
              <a:avLst/>
            </a:prstGeom>
            <a:solidFill>
              <a:srgbClr val="D66F35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72009" tIns="72009" rIns="72009" bIns="72009" anchor="ctr"/>
            <a:lstStyle/>
            <a:p>
              <a:pPr>
                <a:spcBef>
                  <a:spcPct val="30000"/>
                </a:spcBef>
                <a:buClr>
                  <a:schemeClr val="tx1"/>
                </a:buClr>
                <a:buFont typeface="Wingdings" charset="0"/>
                <a:buNone/>
              </a:pPr>
              <a:r>
                <a:rPr lang="en-US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Causal Inference</a:t>
              </a:r>
              <a:endPara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hteck: diagonal liegende Ecken abgeschnitten 13">
              <a:extLst>
                <a:ext uri="{FF2B5EF4-FFF2-40B4-BE49-F238E27FC236}">
                  <a16:creationId xmlns:a16="http://schemas.microsoft.com/office/drawing/2014/main" id="{4BF1ABAC-A585-B9BA-E480-B1742013F1D6}"/>
                </a:ext>
              </a:extLst>
            </p:cNvPr>
            <p:cNvSpPr/>
            <p:nvPr/>
          </p:nvSpPr>
          <p:spPr>
            <a:xfrm>
              <a:off x="6946367" y="3767942"/>
              <a:ext cx="4283865" cy="1872500"/>
            </a:xfrm>
            <a:prstGeom prst="snip2DiagRect">
              <a:avLst>
                <a:gd name="adj1" fmla="val 0"/>
                <a:gd name="adj2" fmla="val 6498"/>
              </a:avLst>
            </a:prstGeom>
            <a:ln>
              <a:solidFill>
                <a:srgbClr val="C00000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/>
            <a:p>
              <a:pPr marL="287322" lvl="1" indent="-285750" algn="l">
                <a:spcBef>
                  <a:spcPct val="30000"/>
                </a:spcBef>
                <a:buClr>
                  <a:schemeClr val="accent3"/>
                </a:buClr>
                <a:buFont typeface="Wingdings" pitchFamily="2" charset="2"/>
                <a:buChar char="§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Learning complex patterns in data</a:t>
              </a:r>
            </a:p>
            <a:p>
              <a:pPr marL="287322" lvl="1" indent="-285750" algn="l">
                <a:spcBef>
                  <a:spcPct val="30000"/>
                </a:spcBef>
                <a:buClr>
                  <a:schemeClr val="accent3"/>
                </a:buClr>
                <a:buFont typeface="Wingdings" pitchFamily="2" charset="2"/>
                <a:buChar char="§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Correlation based</a:t>
              </a:r>
            </a:p>
            <a:p>
              <a:pPr marL="287322" lvl="1" indent="-285750" algn="l">
                <a:spcBef>
                  <a:spcPct val="30000"/>
                </a:spcBef>
                <a:buClr>
                  <a:schemeClr val="accent3"/>
                </a:buClr>
                <a:buFont typeface="Wingdings" pitchFamily="2" charset="2"/>
                <a:buChar char="§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Good at forecasting</a:t>
              </a:r>
            </a:p>
          </p:txBody>
        </p:sp>
        <p:sp>
          <p:nvSpPr>
            <p:cNvPr id="15" name="Rectangle 7">
              <a:extLst>
                <a:ext uri="{FF2B5EF4-FFF2-40B4-BE49-F238E27FC236}">
                  <a16:creationId xmlns:a16="http://schemas.microsoft.com/office/drawing/2014/main" id="{F285D655-C88D-D0FA-9925-9BC81F44B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1578" y="3617716"/>
              <a:ext cx="2880000" cy="311916"/>
            </a:xfrm>
            <a:prstGeom prst="rect">
              <a:avLst/>
            </a:prstGeom>
            <a:solidFill>
              <a:srgbClr val="D66F35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72009" tIns="72009" rIns="72009" bIns="72009" anchor="ctr"/>
            <a:lstStyle/>
            <a:p>
              <a:pPr>
                <a:spcBef>
                  <a:spcPct val="30000"/>
                </a:spcBef>
                <a:buClr>
                  <a:schemeClr val="tx1"/>
                </a:buClr>
                <a:buFont typeface="Wingdings" charset="0"/>
                <a:buNone/>
              </a:pPr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Machine Learning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980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Breitbild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Philipp Bach</dc:creator>
  <cp:lastModifiedBy>Philipp Bach</cp:lastModifiedBy>
  <cp:revision>3</cp:revision>
  <dcterms:created xsi:type="dcterms:W3CDTF">2022-05-20T10:59:07Z</dcterms:created>
  <dcterms:modified xsi:type="dcterms:W3CDTF">2022-06-08T12:43:51Z</dcterms:modified>
</cp:coreProperties>
</file>