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82" r:id="rId6"/>
    <p:sldId id="283" r:id="rId7"/>
    <p:sldId id="284" r:id="rId8"/>
    <p:sldId id="257" r:id="rId9"/>
    <p:sldId id="258" r:id="rId10"/>
    <p:sldId id="259" r:id="rId11"/>
    <p:sldId id="289" r:id="rId12"/>
    <p:sldId id="290" r:id="rId13"/>
    <p:sldId id="291" r:id="rId14"/>
    <p:sldId id="260" r:id="rId15"/>
    <p:sldId id="287" r:id="rId16"/>
    <p:sldId id="288" r:id="rId17"/>
    <p:sldId id="263" r:id="rId18"/>
    <p:sldId id="292" r:id="rId19"/>
    <p:sldId id="264" r:id="rId20"/>
    <p:sldId id="293" r:id="rId21"/>
    <p:sldId id="265" r:id="rId22"/>
    <p:sldId id="266" r:id="rId23"/>
    <p:sldId id="267" r:id="rId24"/>
    <p:sldId id="271" r:id="rId25"/>
    <p:sldId id="273" r:id="rId26"/>
    <p:sldId id="272" r:id="rId27"/>
    <p:sldId id="294" r:id="rId28"/>
    <p:sldId id="274" r:id="rId29"/>
    <p:sldId id="281" r:id="rId3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download"/>
          <p:cNvPicPr>
            <a:picLocks noChangeAspect="1"/>
          </p:cNvPicPr>
          <p:nvPr/>
        </p:nvPicPr>
        <p:blipFill>
          <a:blip r:embed="rId1"/>
          <a:stretch>
            <a:fillRect/>
          </a:stretch>
        </p:blipFill>
        <p:spPr>
          <a:xfrm>
            <a:off x="0" y="-15240"/>
            <a:ext cx="12192000" cy="6878955"/>
          </a:xfrm>
          <a:prstGeom prst="rect">
            <a:avLst/>
          </a:prstGeom>
        </p:spPr>
      </p:pic>
      <p:sp>
        <p:nvSpPr>
          <p:cNvPr id="2" name="Title 1"/>
          <p:cNvSpPr>
            <a:spLocks noGrp="1"/>
          </p:cNvSpPr>
          <p:nvPr>
            <p:ph type="ctrTitle"/>
          </p:nvPr>
        </p:nvSpPr>
        <p:spPr/>
        <p:txBody>
          <a:bodyPr/>
          <a:p>
            <a:r>
              <a:rPr lang="en-US">
                <a:solidFill>
                  <a:srgbClr val="FF0000"/>
                </a:solidFill>
              </a:rPr>
              <a:t>WEB DESIGN &amp; DEVELOPMENT</a:t>
            </a:r>
            <a:endParaRPr lang="en-US">
              <a:solidFill>
                <a:srgbClr val="FF0000"/>
              </a:solidFill>
            </a:endParaRPr>
          </a:p>
        </p:txBody>
      </p:sp>
      <p:sp>
        <p:nvSpPr>
          <p:cNvPr id="3" name="Subtitle 2"/>
          <p:cNvSpPr>
            <a:spLocks noGrp="1"/>
          </p:cNvSpPr>
          <p:nvPr>
            <p:ph type="subTitle" idx="1"/>
          </p:nvPr>
        </p:nvSpPr>
        <p:spPr/>
        <p:txBody>
          <a:bodyPr/>
          <a:p>
            <a:r>
              <a:rPr lang="en-US">
                <a:solidFill>
                  <a:srgbClr val="FFFF00"/>
                </a:solidFill>
              </a:rPr>
              <a:t>Student Name </a:t>
            </a:r>
            <a:r>
              <a:rPr lang="vi-VN" altLang="en-US">
                <a:solidFill>
                  <a:srgbClr val="FFFF00"/>
                </a:solidFill>
              </a:rPr>
              <a:t>: Nguyễn Nguyễn</a:t>
            </a:r>
            <a:endParaRPr lang="en-US">
              <a:solidFill>
                <a:srgbClr val="FFFF00"/>
              </a:solidFill>
            </a:endParaRPr>
          </a:p>
          <a:p>
            <a:r>
              <a:rPr lang="en-US">
                <a:solidFill>
                  <a:srgbClr val="FFFF00"/>
                </a:solidFill>
              </a:rPr>
              <a:t>ID </a:t>
            </a:r>
            <a:r>
              <a:rPr lang="vi-VN" altLang="en-US">
                <a:solidFill>
                  <a:srgbClr val="FFFF00"/>
                </a:solidFill>
              </a:rPr>
              <a:t>: GCS18283</a:t>
            </a:r>
            <a:endParaRPr lang="vi-VN" altLang="en-US">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84200" y="567690"/>
            <a:ext cx="10478770" cy="5609590"/>
          </a:xfrm>
        </p:spPr>
        <p:txBody>
          <a:bodyPr/>
          <a:p>
            <a:pPr marL="0" indent="0">
              <a:buNone/>
            </a:pPr>
            <a:r>
              <a:rPr lang="vi-VN" altLang="en-US"/>
              <a:t> </a:t>
            </a:r>
            <a:r>
              <a:rPr lang="vi-VN" altLang="en-US">
                <a:latin typeface="Times New Roman" panose="02020603050405020304" charset="0"/>
                <a:cs typeface="Times New Roman" panose="02020603050405020304" charset="0"/>
              </a:rPr>
              <a:t>   2. CNAME</a:t>
            </a:r>
            <a:endParaRPr lang="vi-VN" altLang="en-US"/>
          </a:p>
          <a:p>
            <a:pPr marL="0" indent="0">
              <a:buNone/>
            </a:pPr>
            <a:r>
              <a:rPr lang="vi-VN" altLang="en-US">
                <a:latin typeface="Times New Roman" panose="02020603050405020304" charset="0"/>
                <a:cs typeface="Times New Roman" panose="02020603050405020304" charset="0"/>
              </a:rPr>
              <a:t>The CNAME (canonical name) record that identifies another identifier or "alias" will be resolved until A records are found.</a:t>
            </a:r>
            <a:endParaRPr lang="vi-VN" altLang="en-US">
              <a:latin typeface="Times New Roman" panose="02020603050405020304" charset="0"/>
              <a:cs typeface="Times New Roman" panose="02020603050405020304" charset="0"/>
            </a:endParaRPr>
          </a:p>
        </p:txBody>
      </p:sp>
      <p:pic>
        <p:nvPicPr>
          <p:cNvPr id="5" name="Content Placeholder 4" descr="dns_table"/>
          <p:cNvPicPr>
            <a:picLocks noChangeAspect="1"/>
          </p:cNvPicPr>
          <p:nvPr>
            <p:ph sz="half" idx="2"/>
          </p:nvPr>
        </p:nvPicPr>
        <p:blipFill>
          <a:blip r:embed="rId1"/>
          <a:stretch>
            <a:fillRect/>
          </a:stretch>
        </p:blipFill>
        <p:spPr>
          <a:xfrm>
            <a:off x="1099820" y="2611120"/>
            <a:ext cx="9447530" cy="3283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87680" y="423545"/>
            <a:ext cx="11010265" cy="5753735"/>
          </a:xfrm>
        </p:spPr>
        <p:txBody>
          <a:bodyPr/>
          <a:p>
            <a:pPr marL="0" indent="0">
              <a:buNone/>
            </a:pPr>
            <a:r>
              <a:rPr lang="vi-VN" altLang="en-US">
                <a:latin typeface="Times New Roman" panose="02020603050405020304" charset="0"/>
                <a:cs typeface="Times New Roman" panose="02020603050405020304" charset="0"/>
              </a:rPr>
              <a:t>   3. MX</a:t>
            </a:r>
            <a:endParaRPr lang="vi-VN"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MX record (mail exchange) identifies the resource name and mail server list in order of priority for that domain name.</a:t>
            </a:r>
            <a:endParaRPr lang="vi-VN" altLang="en-US">
              <a:latin typeface="Times New Roman" panose="02020603050405020304" charset="0"/>
              <a:cs typeface="Times New Roman" panose="02020603050405020304" charset="0"/>
            </a:endParaRPr>
          </a:p>
        </p:txBody>
      </p:sp>
      <p:pic>
        <p:nvPicPr>
          <p:cNvPr id="5" name="Content Placeholder 4" descr="ispmail-jessie-bigpicture-mx"/>
          <p:cNvPicPr>
            <a:picLocks noChangeAspect="1"/>
          </p:cNvPicPr>
          <p:nvPr>
            <p:ph sz="half" idx="2"/>
          </p:nvPr>
        </p:nvPicPr>
        <p:blipFill>
          <a:blip r:embed="rId1"/>
          <a:stretch>
            <a:fillRect/>
          </a:stretch>
        </p:blipFill>
        <p:spPr>
          <a:xfrm>
            <a:off x="1819275" y="2463165"/>
            <a:ext cx="8347075" cy="3594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90525" y="362585"/>
            <a:ext cx="11277600" cy="5814695"/>
          </a:xfrm>
        </p:spPr>
        <p:txBody>
          <a:bodyPr/>
          <a:p>
            <a:pPr marL="0" indent="0">
              <a:buNone/>
            </a:pPr>
            <a:r>
              <a:rPr lang="vi-VN" altLang="en-US">
                <a:latin typeface="Times New Roman" panose="02020603050405020304" charset="0"/>
                <a:cs typeface="Times New Roman" panose="02020603050405020304" charset="0"/>
              </a:rPr>
              <a:t>   4. NS</a:t>
            </a:r>
            <a:endParaRPr lang="vi-VN"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NS record (name server) determines the authoritative name server of the domain.</a:t>
            </a:r>
            <a:r>
              <a:rPr lang="vi-VN" altLang="en-US"/>
              <a:t> </a:t>
            </a:r>
            <a:endParaRPr lang="vi-VN" altLang="en-US"/>
          </a:p>
        </p:txBody>
      </p:sp>
      <p:pic>
        <p:nvPicPr>
          <p:cNvPr id="5" name="Content Placeholder 4" descr="76fdbad79c9b"/>
          <p:cNvPicPr>
            <a:picLocks noChangeAspect="1"/>
          </p:cNvPicPr>
          <p:nvPr>
            <p:ph sz="half" idx="2"/>
          </p:nvPr>
        </p:nvPicPr>
        <p:blipFill>
          <a:blip r:embed="rId1"/>
          <a:stretch>
            <a:fillRect/>
          </a:stretch>
        </p:blipFill>
        <p:spPr>
          <a:xfrm>
            <a:off x="1335405" y="2196465"/>
            <a:ext cx="9521825" cy="3774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hierarchy-in-a-fully-qualified-domain-name"/>
          <p:cNvPicPr>
            <a:picLocks noChangeAspect="1"/>
          </p:cNvPicPr>
          <p:nvPr>
            <p:ph sz="half" idx="2"/>
          </p:nvPr>
        </p:nvPicPr>
        <p:blipFill>
          <a:blip r:embed="rId1"/>
          <a:srcRect b="51627"/>
          <a:stretch>
            <a:fillRect/>
          </a:stretch>
        </p:blipFill>
        <p:spPr>
          <a:xfrm>
            <a:off x="5183505" y="1406525"/>
            <a:ext cx="6696710" cy="4044950"/>
          </a:xfrm>
          <a:prstGeom prst="rect">
            <a:avLst/>
          </a:prstGeom>
        </p:spPr>
      </p:pic>
      <p:sp>
        <p:nvSpPr>
          <p:cNvPr id="2" name="Title 1"/>
          <p:cNvSpPr>
            <a:spLocks noGrp="1"/>
          </p:cNvSpPr>
          <p:nvPr>
            <p:ph type="title"/>
          </p:nvPr>
        </p:nvSpPr>
        <p:spPr/>
        <p:txBody>
          <a:bodyPr/>
          <a:p>
            <a:r>
              <a:rPr lang="en-US">
                <a:solidFill>
                  <a:srgbClr val="FF0000"/>
                </a:solidFill>
              </a:rPr>
              <a:t>HOW DO DOMAIN NAME WORK? (P1)</a:t>
            </a:r>
            <a:endParaRPr lang="en-US">
              <a:solidFill>
                <a:srgbClr val="FF0000"/>
              </a:solidFill>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sym typeface="+mn-ea"/>
              </a:rPr>
              <a:t>A domain name is divided into several levels:</a:t>
            </a:r>
            <a:endParaRPr 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sym typeface="+mn-ea"/>
              </a:rPr>
              <a:t>     1. GTLD (Generic Top Level Domain) - domain names end in .com, .net, .org, .gov, .edu and .name.</a:t>
            </a:r>
            <a:endParaRPr lang="vi-VN" altLang="en-US">
              <a:latin typeface="Times New Roman" panose="02020603050405020304" charset="0"/>
              <a:cs typeface="Times New Roman" panose="02020603050405020304" charset="0"/>
            </a:endParaRPr>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hierarchy-in-a-fully-qualified-domain-name"/>
          <p:cNvPicPr>
            <a:picLocks noChangeAspect="1"/>
          </p:cNvPicPr>
          <p:nvPr>
            <p:ph sz="half" idx="2"/>
          </p:nvPr>
        </p:nvPicPr>
        <p:blipFill>
          <a:blip r:embed="rId1"/>
          <a:srcRect l="-1351" t="20221" r="1540" b="26988"/>
          <a:stretch>
            <a:fillRect/>
          </a:stretch>
        </p:blipFill>
        <p:spPr>
          <a:xfrm>
            <a:off x="5488305" y="1825625"/>
            <a:ext cx="6269990" cy="3700780"/>
          </a:xfrm>
          <a:prstGeom prst="rect">
            <a:avLst/>
          </a:prstGeom>
        </p:spPr>
      </p:pic>
      <p:sp>
        <p:nvSpPr>
          <p:cNvPr id="3" name="Content Placeholder 2"/>
          <p:cNvSpPr>
            <a:spLocks noGrp="1"/>
          </p:cNvSpPr>
          <p:nvPr>
            <p:ph sz="half" idx="1"/>
          </p:nvPr>
        </p:nvSpPr>
        <p:spPr/>
        <p:txBody>
          <a:bodyPr/>
          <a:p>
            <a:pPr marL="0" indent="0">
              <a:buNone/>
            </a:pPr>
            <a:r>
              <a:rPr lang="vi-VN" altLang="en-US">
                <a:latin typeface="Times New Roman" panose="02020603050405020304" charset="0"/>
                <a:cs typeface="Times New Roman" panose="02020603050405020304" charset="0"/>
              </a:rPr>
              <a:t>   2. CC</a:t>
            </a:r>
            <a:r>
              <a:rPr lang="en-US">
                <a:latin typeface="Times New Roman" panose="02020603050405020304" charset="0"/>
                <a:cs typeface="Times New Roman" panose="02020603050405020304" charset="0"/>
              </a:rPr>
              <a:t>TLD (Country Code Top Level Domain) - separate domain name for each country (eg .il, .ru, .uk,, us, .cn, .vn).</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vi-VN" altLang="en-US">
                <a:latin typeface="Times New Roman" panose="02020603050405020304" charset="0"/>
                <a:cs typeface="Times New Roman" panose="02020603050405020304" charset="0"/>
              </a:rPr>
              <a:t>   3. </a:t>
            </a:r>
            <a:r>
              <a:rPr lang="en-US">
                <a:latin typeface="Times New Roman" panose="02020603050405020304" charset="0"/>
                <a:cs typeface="Times New Roman" panose="02020603050405020304" charset="0"/>
              </a:rPr>
              <a:t>Infrastructure TLD - Handling and navigating switching from IP address to domain, IPv4 example 48.199.81.in-addr.arpa. Used in the PTR record (explained below).</a:t>
            </a:r>
            <a:endParaRPr lang="en-US">
              <a:latin typeface="Times New Roman" panose="02020603050405020304" charset="0"/>
              <a:cs typeface="Times New Roman" panose="02020603050405020304" charset="0"/>
            </a:endParaRPr>
          </a:p>
        </p:txBody>
      </p:sp>
      <p:pic>
        <p:nvPicPr>
          <p:cNvPr id="5" name="Content Placeholder 4" descr="hierarchy-in-a-fully-qualified-domain-name"/>
          <p:cNvPicPr>
            <a:picLocks noChangeAspect="1"/>
          </p:cNvPicPr>
          <p:nvPr>
            <p:ph sz="half" idx="2"/>
          </p:nvPr>
        </p:nvPicPr>
        <p:blipFill>
          <a:blip r:embed="rId1"/>
          <a:stretch>
            <a:fillRect/>
          </a:stretch>
        </p:blipFill>
        <p:spPr>
          <a:xfrm>
            <a:off x="6144260" y="594360"/>
            <a:ext cx="5471160" cy="53632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COMMUNICATION PROTOCOL (P2)</a:t>
            </a:r>
            <a:endParaRPr lang="en-US">
              <a:solidFill>
                <a:srgbClr val="FF0000"/>
              </a:solidFill>
            </a:endParaRPr>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The communication protocol, also known as communication protocol, inter-network protocol, interactive protocol, information exchange protocol (English communication communication) - in the information technology is referred to as protocol. , however, to avoid confusion with protocols in other industries - is a set of standard rules for data representation, signaling, authentication and data error detection - necessary to send information believe through communication channels, whereby computers (and devices) can connect and exchange information with each other</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77875" y="325755"/>
            <a:ext cx="10986770" cy="6141085"/>
          </a:xfrm>
        </p:spPr>
        <p:txBody>
          <a:bodyPr>
            <a:normAutofit/>
          </a:bodyPr>
          <a:p>
            <a:r>
              <a:rPr lang="en-US">
                <a:latin typeface="Times New Roman" panose="02020603050405020304" charset="0"/>
                <a:cs typeface="Times New Roman" panose="02020603050405020304" charset="0"/>
              </a:rPr>
              <a:t>There are many protocols used to communicate or communicate information on the Internet, here are some typical protocols:</a:t>
            </a:r>
            <a:endParaRPr lang="en-US">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1.TCP (Transmission Control Protocol): establish a connection between computers to transfer data. It splits data into packets and ensures successful data transmission.</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2.IP (Internet Protocol): routing packets when they are transmitted over the Internet, ensuring data will arrive at the right place.</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3.HTTP (HyperText Transfer Protocol): allows the exchange of information (mostly in hypertext form) over the Internet.</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4.FTP (File Transfer Protocol): allows file exchange over the Internet.</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5.SMTP (Simple Mail Transfer Protocol): allows sending email messages (e-mail) over the Internet.</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6.POP3 (Post Office Protocol, version 3): allows receiving email messages via the Internet.</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7.MIME (Multipurpose Internet Mail Extension): an extension of the SMTP protocol, allowing the attachment of binary files, movies, music, ... by email.</a:t>
            </a:r>
            <a:endParaRPr lang="en-US" sz="2200">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8.WAP (Wireless Application Protocol): allows the exchange of information between wireless devices, such as mobile phones.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SERVER HARDWARE (P2)</a:t>
            </a:r>
            <a:endParaRPr lang="en-US">
              <a:solidFill>
                <a:srgbClr val="FF0000"/>
              </a:solidFill>
            </a:endParaRPr>
          </a:p>
        </p:txBody>
      </p:sp>
      <p:sp>
        <p:nvSpPr>
          <p:cNvPr id="3" name="Content Placeholder 2"/>
          <p:cNvSpPr>
            <a:spLocks noGrp="1"/>
          </p:cNvSpPr>
          <p:nvPr>
            <p:ph idx="1"/>
          </p:nvPr>
        </p:nvSpPr>
        <p:spPr>
          <a:xfrm>
            <a:off x="656590" y="1305560"/>
            <a:ext cx="10697210" cy="4871720"/>
          </a:xfrm>
        </p:spPr>
        <p:txBody>
          <a:bodyPr/>
          <a:p>
            <a:endParaRPr lang="en-US"/>
          </a:p>
          <a:p>
            <a:r>
              <a:rPr lang="en-US">
                <a:latin typeface="Times New Roman" panose="02020603050405020304" charset="0"/>
                <a:cs typeface="Times New Roman" panose="02020603050405020304" charset="0"/>
              </a:rPr>
              <a:t>Server or server is a system (software and computer hardware that meets the requirements) on a computer network to provide or support the provision of a network service. Servers can run on a dedicated computer, which is also commonly referred to as a "server", or multiple networked computers capable of hosting servers. In many cases, a computer can provide a wide variety of services and services.</a:t>
            </a:r>
            <a:endParaRPr 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512445" y="338455"/>
            <a:ext cx="5507355" cy="5838825"/>
          </a:xfrm>
        </p:spPr>
        <p:txBody>
          <a:bodyPr/>
          <a:p>
            <a:r>
              <a:rPr lang="en-US">
                <a:latin typeface="Times New Roman" panose="02020603050405020304" charset="0"/>
                <a:cs typeface="Times New Roman" panose="02020603050405020304" charset="0"/>
              </a:rPr>
              <a:t>Cơ sở để phân loại các loại máy chủ là dựa theo phương pháp chế tạo ra máy chủ, ta có 3 loại máy chủ thường gặp sau:</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1.  Dedicated</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2.  Virtual Private Server – VPS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3.  Cloud Server </a:t>
            </a:r>
            <a:endParaRPr lang="en-US">
              <a:latin typeface="Times New Roman" panose="02020603050405020304" charset="0"/>
              <a:cs typeface="Times New Roman" panose="02020603050405020304" charset="0"/>
            </a:endParaRPr>
          </a:p>
        </p:txBody>
      </p:sp>
      <p:pic>
        <p:nvPicPr>
          <p:cNvPr id="4" name="Content Placeholder 3" descr="PowerEdge-Next-Gen-Server-Family.jpg-550x0"/>
          <p:cNvPicPr>
            <a:picLocks noChangeAspect="1"/>
          </p:cNvPicPr>
          <p:nvPr>
            <p:ph sz="half" idx="2"/>
          </p:nvPr>
        </p:nvPicPr>
        <p:blipFill>
          <a:blip r:embed="rId1"/>
          <a:stretch>
            <a:fillRect/>
          </a:stretch>
        </p:blipFill>
        <p:spPr>
          <a:xfrm>
            <a:off x="6172200" y="1407160"/>
            <a:ext cx="5869305" cy="41224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INTRODUCTION TO WWW</a:t>
            </a:r>
            <a:endParaRPr lang="en-US">
              <a:solidFill>
                <a:srgbClr val="FF0000"/>
              </a:solidFill>
            </a:endParaRPr>
          </a:p>
        </p:txBody>
      </p:sp>
      <p:sp>
        <p:nvSpPr>
          <p:cNvPr id="3" name="Content Placeholder 2"/>
          <p:cNvSpPr>
            <a:spLocks noGrp="1"/>
          </p:cNvSpPr>
          <p:nvPr>
            <p:ph idx="1"/>
          </p:nvPr>
        </p:nvSpPr>
        <p:spPr>
          <a:xfrm>
            <a:off x="838200" y="1429385"/>
            <a:ext cx="10515600" cy="4351338"/>
          </a:xfrm>
        </p:spPr>
        <p:txBody>
          <a:bodyPr>
            <a:normAutofit lnSpcReduction="20000"/>
          </a:bodyPr>
          <a:p>
            <a:endParaRPr lang="en-US"/>
          </a:p>
          <a:p>
            <a:r>
              <a:rPr lang="en-US">
                <a:latin typeface="Times New Roman" panose="02020603050405020304" charset="0"/>
                <a:cs typeface="Times New Roman" panose="02020603050405020304" charset="0"/>
              </a:rPr>
              <a:t>WWW is called global information lookup, It includes millions of websites, each built from multiple websites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Each website is built on an HTML (Hyper Text Transfer Protocol) language that has two basic characteristics:</a:t>
            </a:r>
            <a:endParaRPr 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     1.Integrated audio image creating multimedia environment.</a:t>
            </a:r>
            <a:endParaRPr lang="vi-VN"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     2.Creating allowed hyperlinks can jump from this site to another site without a sequence. To read web pages people use browsers (browsers). Current popular browsers are Internet Explorer (built into the operating system) and Nescape.</a:t>
            </a:r>
            <a:endParaRPr lang="vi-VN" alt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SERVER OPERATING SYSTEM (P2)</a:t>
            </a:r>
            <a:endParaRPr lang="en-US">
              <a:solidFill>
                <a:srgbClr val="FF0000"/>
              </a:solidFill>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A server operating system, also called a server OS, is an operating system specifically designed to run on servers, which are specialized computers that operate within a client/server architecture to serve the requests of client computers on the network.</a:t>
            </a:r>
            <a:endParaRPr lang="en-US">
              <a:latin typeface="Times New Roman" panose="02020603050405020304" charset="0"/>
              <a:cs typeface="Times New Roman" panose="02020603050405020304" charset="0"/>
            </a:endParaRPr>
          </a:p>
        </p:txBody>
      </p:sp>
      <p:pic>
        <p:nvPicPr>
          <p:cNvPr id="4" name="Content Placeholder 3" descr="client-vs-server-operating-system-6-638"/>
          <p:cNvPicPr>
            <a:picLocks noChangeAspect="1"/>
          </p:cNvPicPr>
          <p:nvPr>
            <p:ph sz="half" idx="2"/>
          </p:nvPr>
        </p:nvPicPr>
        <p:blipFill>
          <a:blip r:embed="rId1"/>
          <a:stretch>
            <a:fillRect/>
          </a:stretch>
        </p:blipFill>
        <p:spPr>
          <a:xfrm>
            <a:off x="6331585" y="2176145"/>
            <a:ext cx="4861560" cy="36499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eb-server-hoat-dong"/>
          <p:cNvPicPr>
            <a:picLocks noChangeAspect="1"/>
          </p:cNvPicPr>
          <p:nvPr>
            <p:ph sz="half" idx="2"/>
          </p:nvPr>
        </p:nvPicPr>
        <p:blipFill>
          <a:blip r:embed="rId1"/>
          <a:stretch>
            <a:fillRect/>
          </a:stretch>
        </p:blipFill>
        <p:spPr>
          <a:xfrm>
            <a:off x="5942965" y="1825625"/>
            <a:ext cx="5798185" cy="4071620"/>
          </a:xfrm>
          <a:prstGeom prst="rect">
            <a:avLst/>
          </a:prstGeom>
        </p:spPr>
      </p:pic>
      <p:sp>
        <p:nvSpPr>
          <p:cNvPr id="2" name="Title 1"/>
          <p:cNvSpPr>
            <a:spLocks noGrp="1"/>
          </p:cNvSpPr>
          <p:nvPr>
            <p:ph type="title"/>
          </p:nvPr>
        </p:nvSpPr>
        <p:spPr/>
        <p:txBody>
          <a:bodyPr>
            <a:normAutofit/>
          </a:bodyPr>
          <a:p>
            <a:r>
              <a:rPr lang="en-US">
                <a:solidFill>
                  <a:srgbClr val="FF0000"/>
                </a:solidFill>
              </a:rPr>
              <a:t>WEB SERVER (P2)</a:t>
            </a:r>
            <a:endParaRPr lang="en-US">
              <a:solidFill>
                <a:srgbClr val="FF0000"/>
              </a:solidFill>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sym typeface="+mn-ea"/>
              </a:rPr>
              <a:t>Web server is a large computer connected to an extended set of computer networks. This is a type of server on the internet each server is a different IP and can read languages ​​such as * .htm files and * .html ... In short, the server is a repository to store all data operating on the internet. It is given authority to manage.</a:t>
            </a:r>
            <a:endParaRPr 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DATABASE SERVER (P2)</a:t>
            </a:r>
            <a:endParaRPr lang="en-US">
              <a:solidFill>
                <a:srgbClr val="FF0000"/>
              </a:solidFill>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Database Server is the server that is installed with the software of database management system such as SQL server, mySQL, Oracle ...</a:t>
            </a:r>
            <a:endParaRPr lang="en-US">
              <a:latin typeface="Times New Roman" panose="02020603050405020304" charset="0"/>
              <a:cs typeface="Times New Roman" panose="02020603050405020304" charset="0"/>
            </a:endParaRPr>
          </a:p>
        </p:txBody>
      </p:sp>
      <p:pic>
        <p:nvPicPr>
          <p:cNvPr id="4" name="Content Placeholder 3" descr="database-server-500x500"/>
          <p:cNvPicPr>
            <a:picLocks noChangeAspect="1"/>
          </p:cNvPicPr>
          <p:nvPr>
            <p:ph sz="half" idx="2"/>
          </p:nvPr>
        </p:nvPicPr>
        <p:blipFill>
          <a:blip r:embed="rId1"/>
          <a:stretch>
            <a:fillRect/>
          </a:stretch>
        </p:blipFill>
        <p:spPr>
          <a:xfrm>
            <a:off x="6586855" y="1075690"/>
            <a:ext cx="5101590" cy="51015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solidFill>
                  <a:srgbClr val="FF0000"/>
                </a:solidFill>
              </a:rPr>
              <a:t>WEB APPLICATION (P3)</a:t>
            </a:r>
            <a:endParaRPr lang="en-US">
              <a:solidFill>
                <a:srgbClr val="FF0000"/>
              </a:solidFill>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Web applications are computer programs that use web browsers and web technologies to perform tasks over the Internet.</a:t>
            </a:r>
            <a:endParaRPr lang="en-US">
              <a:latin typeface="Times New Roman" panose="02020603050405020304" charset="0"/>
              <a:cs typeface="Times New Roman" panose="02020603050405020304" charset="0"/>
            </a:endParaRPr>
          </a:p>
        </p:txBody>
      </p:sp>
      <p:pic>
        <p:nvPicPr>
          <p:cNvPr id="4" name="Content Placeholder 3" descr="webapplication-15293803343301817126929-13-0-412-710-crop-1529380338673956082830"/>
          <p:cNvPicPr>
            <a:picLocks noChangeAspect="1"/>
          </p:cNvPicPr>
          <p:nvPr>
            <p:ph sz="half" idx="2"/>
          </p:nvPr>
        </p:nvPicPr>
        <p:blipFill>
          <a:blip r:embed="rId1"/>
          <a:stretch>
            <a:fillRect/>
          </a:stretch>
        </p:blipFill>
        <p:spPr>
          <a:xfrm>
            <a:off x="6285865" y="1691005"/>
            <a:ext cx="5668645" cy="39630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download (1)"/>
          <p:cNvPicPr>
            <a:picLocks noChangeAspect="1"/>
          </p:cNvPicPr>
          <p:nvPr>
            <p:ph sz="half" idx="2"/>
          </p:nvPr>
        </p:nvPicPr>
        <p:blipFill>
          <a:blip r:embed="rId1"/>
          <a:stretch>
            <a:fillRect/>
          </a:stretch>
        </p:blipFill>
        <p:spPr>
          <a:xfrm>
            <a:off x="6273800" y="1572260"/>
            <a:ext cx="5508625" cy="4462145"/>
          </a:xfrm>
          <a:prstGeom prst="rect">
            <a:avLst/>
          </a:prstGeom>
        </p:spPr>
      </p:pic>
      <p:sp>
        <p:nvSpPr>
          <p:cNvPr id="2" name="Title 1"/>
          <p:cNvSpPr>
            <a:spLocks noGrp="1"/>
          </p:cNvSpPr>
          <p:nvPr>
            <p:ph type="title"/>
          </p:nvPr>
        </p:nvSpPr>
        <p:spPr/>
        <p:txBody>
          <a:bodyPr>
            <a:normAutofit fontScale="90000"/>
          </a:bodyPr>
          <a:p>
            <a:r>
              <a:rPr lang="en-US">
                <a:solidFill>
                  <a:srgbClr val="FF0000"/>
                </a:solidFill>
                <a:sym typeface="+mn-ea"/>
              </a:rPr>
              <a:t>RELATIONSHIP BETWEEN FRONT-END AND BACK-END TECHNOLOGIES (P3)</a:t>
            </a:r>
            <a:endParaRPr lang="en-US">
              <a:solidFill>
                <a:srgbClr val="FF0000"/>
              </a:solidFill>
              <a:sym typeface="+mn-ea"/>
            </a:endParaRPr>
          </a:p>
        </p:txBody>
      </p:sp>
      <p:sp>
        <p:nvSpPr>
          <p:cNvPr id="3" name="Content Placeholder 2"/>
          <p:cNvSpPr>
            <a:spLocks noGrp="1"/>
          </p:cNvSpPr>
          <p:nvPr>
            <p:ph sz="half" idx="1"/>
          </p:nvPr>
        </p:nvSpPr>
        <p:spPr>
          <a:xfrm>
            <a:off x="838200" y="1572260"/>
            <a:ext cx="5435600" cy="4605020"/>
          </a:xfrm>
        </p:spPr>
        <p:txBody>
          <a:bodyPr>
            <a:normAutofit lnSpcReduction="10000"/>
          </a:bodyPr>
          <a:p>
            <a:r>
              <a:rPr lang="en-US" sz="2400">
                <a:latin typeface="Times New Roman" panose="02020603050405020304" charset="0"/>
                <a:cs typeface="Times New Roman" panose="02020603050405020304" charset="0"/>
              </a:rPr>
              <a:t>Front-end and back-end are terms indicating the start and end stages of a process. This concept is often used in the field of software development.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software design, the front-end is part of the software system, which directly interacts with users. Specifically, it is the system of user interfaces (GUI) and user-side programming.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back-end (the programming part on the server) includes components to handle information from the Front-end. Usually refers to interaction with DBMS (data management system).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FF0000"/>
                </a:solidFill>
              </a:rPr>
              <a:t>DIFFERENCE BETWEEN FRONT-END &amp; BACK-END DEVELOPMENT (P3)</a:t>
            </a:r>
            <a:endParaRPr lang="en-US">
              <a:solidFill>
                <a:srgbClr val="FF0000"/>
              </a:solidFill>
            </a:endParaRPr>
          </a:p>
        </p:txBody>
      </p:sp>
      <p:sp>
        <p:nvSpPr>
          <p:cNvPr id="3" name="Content Placeholder 2"/>
          <p:cNvSpPr>
            <a:spLocks noGrp="1"/>
          </p:cNvSpPr>
          <p:nvPr>
            <p:ph sz="half" idx="1"/>
          </p:nvPr>
        </p:nvSpPr>
        <p:spPr/>
        <p:txBody>
          <a:bodyPr/>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front-end part of a website is the part that interacts with the user. Everything you see when navigating on the Internet, from fonts, colors to drop-down menus and sliders, is a combination of HTML, CSS, and JavaScript controlled by the browser. your calculator.</a:t>
            </a:r>
            <a:endParaRPr lang="en-US">
              <a:latin typeface="Times New Roman" panose="02020603050405020304" charset="0"/>
              <a:cs typeface="Times New Roman" panose="02020603050405020304" charset="0"/>
            </a:endParaRPr>
          </a:p>
        </p:txBody>
      </p:sp>
      <p:pic>
        <p:nvPicPr>
          <p:cNvPr id="4" name="Content Placeholder 3" descr="frontback"/>
          <p:cNvPicPr>
            <a:picLocks noChangeAspect="1"/>
          </p:cNvPicPr>
          <p:nvPr>
            <p:ph sz="half" idx="2"/>
          </p:nvPr>
        </p:nvPicPr>
        <p:blipFill>
          <a:blip r:embed="rId1"/>
          <a:stretch>
            <a:fillRect/>
          </a:stretch>
        </p:blipFill>
        <p:spPr>
          <a:xfrm>
            <a:off x="6172200" y="1826260"/>
            <a:ext cx="5654040" cy="39604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r>
              <a:rPr lang="en-US"/>
              <a:t>The back end of a web page includes a server, an application, and a database. A back-end programmer builds and maintains technology that powers those components, allowing the user interface of the site to exist.</a:t>
            </a:r>
            <a:endParaRPr lang="en-US"/>
          </a:p>
          <a:p>
            <a:r>
              <a:rPr lang="en-US"/>
              <a:t>Skills and tools</a:t>
            </a:r>
            <a:endParaRPr lang="en-US"/>
          </a:p>
        </p:txBody>
      </p:sp>
      <p:pic>
        <p:nvPicPr>
          <p:cNvPr id="5" name="Content Placeholder 4" descr="frontback"/>
          <p:cNvPicPr>
            <a:picLocks noChangeAspect="1"/>
          </p:cNvPicPr>
          <p:nvPr>
            <p:ph sz="half" idx="2"/>
          </p:nvPr>
        </p:nvPicPr>
        <p:blipFill>
          <a:blip r:embed="rId1"/>
          <a:stretch>
            <a:fillRect/>
          </a:stretch>
        </p:blipFill>
        <p:spPr>
          <a:xfrm>
            <a:off x="6172200" y="1356360"/>
            <a:ext cx="5181600" cy="3970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olidFill>
                  <a:srgbClr val="FF0000"/>
                </a:solidFill>
              </a:rPr>
              <a:t>DIFFERENCES BETWEEN ONLINE WEBSITE CREATION TOOL &amp; CUSTOM BUILT SITES (P4)</a:t>
            </a:r>
            <a:endParaRPr lang="en-US">
              <a:solidFill>
                <a:srgbClr val="FF0000"/>
              </a:solidFill>
            </a:endParaRPr>
          </a:p>
        </p:txBody>
      </p:sp>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The online web creation tool is easier, faster, but it does have the things we want but can't. And the built-in custom tool makes it easy to do what you want, but it will be harder and longer</a:t>
            </a:r>
            <a:endParaRPr lang="en-US">
              <a:latin typeface="Times New Roman" panose="02020603050405020304" charset="0"/>
              <a:cs typeface="Times New Roman" panose="02020603050405020304" charset="0"/>
            </a:endParaRPr>
          </a:p>
        </p:txBody>
      </p:sp>
      <p:pic>
        <p:nvPicPr>
          <p:cNvPr id="4" name="Content Placeholder 3" descr="s4"/>
          <p:cNvPicPr>
            <a:picLocks noChangeAspect="1"/>
          </p:cNvPicPr>
          <p:nvPr>
            <p:ph sz="half" idx="2"/>
          </p:nvPr>
        </p:nvPicPr>
        <p:blipFill>
          <a:blip r:embed="rId1"/>
          <a:stretch>
            <a:fillRect/>
          </a:stretch>
        </p:blipFill>
        <p:spPr>
          <a:xfrm>
            <a:off x="6098540" y="1905000"/>
            <a:ext cx="5641340" cy="42729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REFERENCES</a:t>
            </a:r>
            <a:endParaRPr lang="en-US">
              <a:solidFill>
                <a:srgbClr val="FF0000"/>
              </a:solidFill>
            </a:endParaRPr>
          </a:p>
        </p:txBody>
      </p:sp>
      <p:sp>
        <p:nvSpPr>
          <p:cNvPr id="3" name="Content Placeholder 2"/>
          <p:cNvSpPr>
            <a:spLocks noGrp="1"/>
          </p:cNvSpPr>
          <p:nvPr>
            <p:ph idx="1"/>
          </p:nvPr>
        </p:nvSpPr>
        <p:spPr>
          <a:xfrm>
            <a:off x="427990" y="1343025"/>
            <a:ext cx="11348720" cy="5208905"/>
          </a:xfrm>
        </p:spPr>
        <p:txBody>
          <a:bodyPr/>
          <a:p>
            <a:r>
              <a:rPr lang="en-US"/>
              <a:t>https://web.stanford.edu/class/msande91si/www-spr04/readings/week1/InternetWhitepaper.htm</a:t>
            </a:r>
            <a:endParaRPr lang="en-US"/>
          </a:p>
          <a:p>
            <a:r>
              <a:rPr lang="en-US"/>
              <a:t>https://www.primedesignsolutions.com/learning-center/difference-template-custom-built-websites/</a:t>
            </a:r>
            <a:endParaRPr lang="en-US"/>
          </a:p>
          <a:p>
            <a:r>
              <a:rPr lang="en-US"/>
              <a:t>https://conceptainc.com/blog/difference-front-end-back-end-development/</a:t>
            </a:r>
            <a:endParaRPr lang="en-US"/>
          </a:p>
          <a:p>
            <a:r>
              <a:rPr lang="en-US"/>
              <a:t>https://www.webopedia.com/TERM/S/server_operating_system.html</a:t>
            </a:r>
            <a:endParaRPr lang="en-US"/>
          </a:p>
          <a:p>
            <a:r>
              <a:rPr lang="en-US"/>
              <a:t>https://searchdatacenter.techtarget.com/feature/Learn-the-major-types-of-server-hardware-and-their-pros-and-cons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rcRect l="32941" t="31939" r="25588" b="26231"/>
          <a:stretch>
            <a:fillRect/>
          </a:stretch>
        </p:blipFill>
        <p:spPr>
          <a:xfrm>
            <a:off x="4660265" y="1974215"/>
            <a:ext cx="7144385" cy="4053840"/>
          </a:xfrm>
          <a:prstGeom prst="rect">
            <a:avLst/>
          </a:prstGeom>
        </p:spPr>
      </p:pic>
      <p:sp>
        <p:nvSpPr>
          <p:cNvPr id="2" name="Title 1"/>
          <p:cNvSpPr>
            <a:spLocks noGrp="1"/>
          </p:cNvSpPr>
          <p:nvPr>
            <p:ph type="title"/>
          </p:nvPr>
        </p:nvSpPr>
        <p:spPr/>
        <p:txBody>
          <a:bodyPr/>
          <a:p>
            <a:r>
              <a:rPr lang="en-US">
                <a:solidFill>
                  <a:srgbClr val="FF0000"/>
                </a:solidFill>
              </a:rPr>
              <a:t>HOW DOES THE WEB WORK? (P1)</a:t>
            </a:r>
            <a:endParaRPr lang="en-US">
              <a:solidFill>
                <a:srgbClr val="FF0000"/>
              </a:solidFill>
            </a:endParaRPr>
          </a:p>
        </p:txBody>
      </p:sp>
      <p:sp>
        <p:nvSpPr>
          <p:cNvPr id="3" name="Content Placeholder 2"/>
          <p:cNvSpPr>
            <a:spLocks noGrp="1"/>
          </p:cNvSpPr>
          <p:nvPr>
            <p:ph sz="half" idx="1"/>
          </p:nvPr>
        </p:nvSpPr>
        <p:spPr/>
        <p:txBody>
          <a:bodyPr/>
          <a:p>
            <a:endParaRPr lang="en-US"/>
          </a:p>
          <a:p>
            <a:r>
              <a:rPr lang="en-US">
                <a:latin typeface="Times New Roman" panose="02020603050405020304" charset="0"/>
                <a:cs typeface="Times New Roman" panose="02020603050405020304" charset="0"/>
              </a:rPr>
              <a:t>The site is viewed using one </a:t>
            </a:r>
            <a:r>
              <a:rPr lang="vi-VN" altLang="en-US">
                <a:latin typeface="Times New Roman" panose="02020603050405020304" charset="0"/>
                <a:cs typeface="Times New Roman" panose="02020603050405020304" charset="0"/>
              </a:rPr>
              <a:t>s</a:t>
            </a:r>
            <a:r>
              <a:rPr lang="en-US">
                <a:latin typeface="Times New Roman" panose="02020603050405020304" charset="0"/>
                <a:cs typeface="Times New Roman" panose="02020603050405020304" charset="0"/>
              </a:rPr>
              <a:t>oftware program is called web browser</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11480" y="473075"/>
            <a:ext cx="5608320" cy="5704205"/>
          </a:xfrm>
        </p:spPr>
        <p:txBody>
          <a:bodyPr/>
          <a:p>
            <a:endParaRPr lang="en-US"/>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Web browsing software runs on laptop or electricity </a:t>
            </a:r>
            <a:r>
              <a:rPr lang="vi-VN" altLang="en-US">
                <a:latin typeface="Times New Roman" panose="02020603050405020304" charset="0"/>
                <a:cs typeface="Times New Roman" panose="02020603050405020304" charset="0"/>
              </a:rPr>
              <a:t>y</a:t>
            </a:r>
            <a:r>
              <a:rPr lang="en-US">
                <a:latin typeface="Times New Roman" panose="02020603050405020304" charset="0"/>
                <a:cs typeface="Times New Roman" panose="02020603050405020304" charset="0"/>
              </a:rPr>
              <a:t>our smartphone is like Excel or Photoshop software.</a:t>
            </a:r>
            <a:endParaRPr lang="en-US">
              <a:latin typeface="Times New Roman" panose="02020603050405020304" charset="0"/>
              <a:cs typeface="Times New Roman" panose="02020603050405020304" charset="0"/>
            </a:endParaRPr>
          </a:p>
        </p:txBody>
      </p:sp>
      <p:pic>
        <p:nvPicPr>
          <p:cNvPr id="5" name="Content Placeholder 4"/>
          <p:cNvPicPr>
            <a:picLocks noChangeAspect="1"/>
          </p:cNvPicPr>
          <p:nvPr>
            <p:ph sz="half" idx="2"/>
          </p:nvPr>
        </p:nvPicPr>
        <p:blipFill>
          <a:blip r:embed="rId1"/>
          <a:srcRect l="-551" t="22876" r="59706" b="15708"/>
          <a:stretch>
            <a:fillRect/>
          </a:stretch>
        </p:blipFill>
        <p:spPr>
          <a:xfrm>
            <a:off x="5596255" y="1165225"/>
            <a:ext cx="5351780" cy="4526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rcRect l="-86" t="27451" r="44534" b="10719"/>
          <a:stretch>
            <a:fillRect/>
          </a:stretch>
        </p:blipFill>
        <p:spPr>
          <a:xfrm>
            <a:off x="5487035" y="1662430"/>
            <a:ext cx="6510020" cy="4076065"/>
          </a:xfrm>
          <a:prstGeom prst="rect">
            <a:avLst/>
          </a:prstGeom>
        </p:spPr>
      </p:pic>
      <p:sp>
        <p:nvSpPr>
          <p:cNvPr id="3" name="Content Placeholder 2"/>
          <p:cNvSpPr>
            <a:spLocks noGrp="1"/>
          </p:cNvSpPr>
          <p:nvPr>
            <p:ph sz="half" idx="1"/>
          </p:nvPr>
        </p:nvSpPr>
        <p:spPr/>
        <p:txBody>
          <a:bodyPr>
            <a:normAutofit lnSpcReduction="10000"/>
          </a:bodyPr>
          <a:p>
            <a:r>
              <a:rPr lang="en-US" sz="3200">
                <a:latin typeface="Times New Roman" panose="02020603050405020304" charset="0"/>
                <a:cs typeface="Times New Roman" panose="02020603050405020304" charset="0"/>
              </a:rPr>
              <a:t>Web browser downloads content over the Internet.</a:t>
            </a:r>
            <a:endParaRPr lang="en-US" sz="3200">
              <a:latin typeface="Times New Roman" panose="02020603050405020304" charset="0"/>
              <a:cs typeface="Times New Roman" panose="02020603050405020304" charset="0"/>
            </a:endParaRPr>
          </a:p>
          <a:p>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The web browser can be downloaded and streamed online files like text, images, pdfs, movies and music.</a:t>
            </a:r>
            <a:endParaRPr lang="en-US" sz="3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sz="half" idx="2"/>
          </p:nvPr>
        </p:nvPicPr>
        <p:blipFill>
          <a:blip r:embed="rId1"/>
          <a:srcRect l="-86" t="26187" r="33321" b="9891"/>
          <a:stretch>
            <a:fillRect/>
          </a:stretch>
        </p:blipFill>
        <p:spPr>
          <a:xfrm>
            <a:off x="5502910" y="1584325"/>
            <a:ext cx="6416040" cy="4204970"/>
          </a:xfrm>
          <a:prstGeom prst="rect">
            <a:avLst/>
          </a:prstGeom>
        </p:spPr>
      </p:pic>
      <p:sp>
        <p:nvSpPr>
          <p:cNvPr id="3" name="Content Placeholder 2"/>
          <p:cNvSpPr>
            <a:spLocks noGrp="1"/>
          </p:cNvSpPr>
          <p:nvPr>
            <p:ph sz="half" idx="1"/>
          </p:nvPr>
        </p:nvSpPr>
        <p:spPr/>
        <p:txBody>
          <a:bodyPr/>
          <a:p>
            <a:r>
              <a:rPr lang="en-US">
                <a:latin typeface="Times New Roman" panose="02020603050405020304" charset="0"/>
                <a:cs typeface="Times New Roman" panose="02020603050405020304" charset="0"/>
              </a:rPr>
              <a:t>These files are stored on a computer </a:t>
            </a:r>
            <a:r>
              <a:rPr lang="vi-VN" altLang="en-US">
                <a:latin typeface="Times New Roman" panose="02020603050405020304" charset="0"/>
                <a:cs typeface="Times New Roman" panose="02020603050405020304" charset="0"/>
              </a:rPr>
              <a:t>i</a:t>
            </a:r>
            <a:r>
              <a:rPr lang="en-US">
                <a:latin typeface="Times New Roman" panose="02020603050405020304" charset="0"/>
                <a:cs typeface="Times New Roman" panose="02020603050405020304" charset="0"/>
              </a:rPr>
              <a:t>n another place is called the server (Server).</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server is also a computer. It contains files in its system </a:t>
            </a:r>
            <a:r>
              <a:rPr lang="vi-VN" altLang="en-US">
                <a:latin typeface="Times New Roman" panose="02020603050405020304" charset="0"/>
                <a:cs typeface="Times New Roman" panose="02020603050405020304" charset="0"/>
              </a:rPr>
              <a:t>j</a:t>
            </a:r>
            <a:r>
              <a:rPr lang="en-US">
                <a:latin typeface="Times New Roman" panose="02020603050405020304" charset="0"/>
                <a:cs typeface="Times New Roman" panose="02020603050405020304" charset="0"/>
              </a:rPr>
              <a:t>ust like files and folders on your personal computer.</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WHAT IS DOMAIN NAME SYSTEM (DNS) ? (P1)</a:t>
            </a:r>
            <a:endParaRPr lang="en-US">
              <a:solidFill>
                <a:srgbClr val="FF0000"/>
              </a:solidFill>
            </a:endParaRPr>
          </a:p>
        </p:txBody>
      </p:sp>
      <p:sp>
        <p:nvSpPr>
          <p:cNvPr id="3" name="Content Placeholder 2"/>
          <p:cNvSpPr>
            <a:spLocks noGrp="1"/>
          </p:cNvSpPr>
          <p:nvPr>
            <p:ph idx="1"/>
          </p:nvPr>
        </p:nvSpPr>
        <p:spPr/>
        <p:txBody>
          <a:bodyPr>
            <a:normAutofit fontScale="90000"/>
          </a:bodyPr>
          <a:p>
            <a:r>
              <a:rPr lang="en-US">
                <a:latin typeface="Times New Roman" panose="02020603050405020304" charset="0"/>
                <a:cs typeface="Times New Roman" panose="02020603050405020304" charset="0"/>
              </a:rPr>
              <a:t>DNS is officially defined in RFC1034 and RFC1035 standards, DNS makes the Internet more user-friendly.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Each network resource is represented by a numeric address (called an IP address), for example 123.123.123.123 is an IPv4 address type. And now with the introduction of all Internet devices (Internet of Things), the number of IPv4 addresses is exhausted and IPv6 has been launched to gradually replace IPv4.</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Users only remember the website name but it is very difficult to remember the range of IP addresses of that website. Therefore, DNS is a service that allows users to enter the domain name on the web browser and the website name will be mapped to the network resource address where the website is hosted on the Internet.</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DNS PURPOSE (WHY DO WE NEED DNS?) (P1)</a:t>
            </a:r>
            <a:endParaRPr lang="en-US">
              <a:solidFill>
                <a:srgbClr val="FF0000"/>
              </a:solidFill>
            </a:endParaRPr>
          </a:p>
        </p:txBody>
      </p:sp>
      <p:sp>
        <p:nvSpPr>
          <p:cNvPr id="3" name="Content Placeholder 2"/>
          <p:cNvSpPr>
            <a:spLocks noGrp="1"/>
          </p:cNvSpPr>
          <p:nvPr>
            <p:ph idx="1"/>
          </p:nvPr>
        </p:nvSpPr>
        <p:spPr>
          <a:xfrm>
            <a:off x="838200" y="1825625"/>
            <a:ext cx="10515600" cy="4810760"/>
          </a:xfrm>
        </p:spPr>
        <p:txBody>
          <a:bodyPr>
            <a:normAutofit/>
          </a:bodyPr>
          <a:p>
            <a:r>
              <a:rPr lang="en-US" sz="2600">
                <a:latin typeface="Times New Roman" panose="02020603050405020304" charset="0"/>
                <a:cs typeface="Times New Roman" panose="02020603050405020304" charset="0"/>
              </a:rPr>
              <a:t>Domain name system consists of a series of databases containing its IP address and corresponding domain names. Each domain name corresponds to a specific IP address.</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The domain name system on the Internet is responsible for converting domain names to IP addresses and vice versa from IP addresses to domain names.</a:t>
            </a:r>
            <a:endParaRPr lang="en-US" sz="2600">
              <a:latin typeface="Times New Roman" panose="02020603050405020304" charset="0"/>
              <a:cs typeface="Times New Roman" panose="02020603050405020304" charset="0"/>
            </a:endParaRPr>
          </a:p>
          <a:p>
            <a:r>
              <a:rPr lang="en-US" sz="2600">
                <a:latin typeface="Times New Roman" panose="02020603050405020304" charset="0"/>
                <a:cs typeface="Times New Roman" panose="02020603050405020304" charset="0"/>
              </a:rPr>
              <a:t>Domain names are more user-friendly than IP addresses, making it easier for users to remember because it is in text that ordinary people can understand and use every day, like home.vnn.vn or www.cnn.com. It can be said that the DNS system was born to provide easy-to-remember and suggestive domain names, making the Internet system easy to use for communication and growing.</a:t>
            </a:r>
            <a:endParaRPr lang="en-US" sz="26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lobid1"/>
          <p:cNvPicPr>
            <a:picLocks noChangeAspect="1"/>
          </p:cNvPicPr>
          <p:nvPr>
            <p:ph sz="half" idx="2"/>
          </p:nvPr>
        </p:nvPicPr>
        <p:blipFill>
          <a:blip r:embed="rId1"/>
          <a:srcRect l="613" t="41052" r="-61" b="34675"/>
          <a:stretch>
            <a:fillRect/>
          </a:stretch>
        </p:blipFill>
        <p:spPr>
          <a:xfrm>
            <a:off x="1099820" y="4003040"/>
            <a:ext cx="9992360" cy="1487170"/>
          </a:xfrm>
          <a:prstGeom prst="rect">
            <a:avLst/>
          </a:prstGeom>
        </p:spPr>
      </p:pic>
      <p:sp>
        <p:nvSpPr>
          <p:cNvPr id="2" name="Title 1"/>
          <p:cNvSpPr>
            <a:spLocks noGrp="1"/>
          </p:cNvSpPr>
          <p:nvPr>
            <p:ph type="title"/>
          </p:nvPr>
        </p:nvSpPr>
        <p:spPr/>
        <p:txBody>
          <a:bodyPr/>
          <a:p>
            <a:r>
              <a:rPr lang="en-US">
                <a:solidFill>
                  <a:srgbClr val="FF0000"/>
                </a:solidFill>
              </a:rPr>
              <a:t>DNS TYPES (P1)</a:t>
            </a:r>
            <a:endParaRPr lang="en-US">
              <a:solidFill>
                <a:srgbClr val="FF0000"/>
              </a:solidFill>
            </a:endParaRPr>
          </a:p>
        </p:txBody>
      </p:sp>
      <p:sp>
        <p:nvSpPr>
          <p:cNvPr id="3" name="Content Placeholder 2"/>
          <p:cNvSpPr>
            <a:spLocks noGrp="1"/>
          </p:cNvSpPr>
          <p:nvPr>
            <p:ph sz="half" idx="1"/>
          </p:nvPr>
        </p:nvSpPr>
        <p:spPr>
          <a:xfrm>
            <a:off x="838200" y="1825625"/>
            <a:ext cx="10515600" cy="4351655"/>
          </a:xfrm>
        </p:spPr>
        <p:txBody>
          <a:bodyPr/>
          <a:p>
            <a:r>
              <a:rPr lang="vi-VN" altLang="en-US">
                <a:latin typeface="Times New Roman" panose="02020603050405020304" charset="0"/>
                <a:cs typeface="Times New Roman" panose="02020603050405020304" charset="0"/>
              </a:rPr>
              <a:t>Types of DNS :</a:t>
            </a:r>
            <a:endParaRPr lang="vi-VN"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    1. A</a:t>
            </a:r>
            <a:endParaRPr lang="vi-VN" altLang="en-US">
              <a:latin typeface="Times New Roman" panose="02020603050405020304" charset="0"/>
              <a:cs typeface="Times New Roman" panose="02020603050405020304" charset="0"/>
            </a:endParaRPr>
          </a:p>
          <a:p>
            <a:pPr marL="0" indent="0">
              <a:buNone/>
            </a:pPr>
            <a:r>
              <a:rPr lang="vi-VN" altLang="en-US">
                <a:latin typeface="Times New Roman" panose="02020603050405020304" charset="0"/>
                <a:cs typeface="Times New Roman" panose="02020603050405020304" charset="0"/>
              </a:rPr>
              <a:t>Bản ghi A xác định địa chỉ IPv4 hoặc IPv6 của tài nguyên mạng.</a:t>
            </a:r>
            <a:endParaRPr lang="vi-VN" altLang="en-US"/>
          </a:p>
          <a:p>
            <a:pPr marL="0" indent="0">
              <a:buNone/>
            </a:pPr>
            <a:endParaRPr lang="vi-VN" altLang="en-US"/>
          </a:p>
          <a:p>
            <a:endParaRPr lang="vi-V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8579</Words>
  <Application>WPS Presentation</Application>
  <PresentationFormat>Widescreen</PresentationFormat>
  <Paragraphs>139</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SimSun</vt:lpstr>
      <vt:lpstr>Wingdings</vt:lpstr>
      <vt:lpstr>Calibri Light</vt:lpstr>
      <vt:lpstr>Calibri</vt:lpstr>
      <vt:lpstr>Microsoft YaHei</vt:lpstr>
      <vt:lpstr>Arial Unicode MS</vt:lpstr>
      <vt:lpstr>Times New Roman</vt:lpstr>
      <vt:lpstr>Office Theme</vt:lpstr>
      <vt:lpstr>WEB DESIGN &amp; DEVELOPMENT</vt:lpstr>
      <vt:lpstr>INTRODUCTION TO WWW</vt:lpstr>
      <vt:lpstr>HOW DOES THE WEB WORK? (P1)</vt:lpstr>
      <vt:lpstr>PowerPoint 演示文稿</vt:lpstr>
      <vt:lpstr>PowerPoint 演示文稿</vt:lpstr>
      <vt:lpstr>PowerPoint 演示文稿</vt:lpstr>
      <vt:lpstr>WHAT IS DOMAIN NAME SYSTEM (DNS) ? (P1)</vt:lpstr>
      <vt:lpstr>DNS PURPOSE (WHY DO WE NEED DNS?) (P1)</vt:lpstr>
      <vt:lpstr>DNS TYPES (P1)</vt:lpstr>
      <vt:lpstr>PowerPoint 演示文稿</vt:lpstr>
      <vt:lpstr>PowerPoint 演示文稿</vt:lpstr>
      <vt:lpstr>PowerPoint 演示文稿</vt:lpstr>
      <vt:lpstr>HOW DO DOMAIN NAME WORK? (P1)</vt:lpstr>
      <vt:lpstr>PowerPoint 演示文稿</vt:lpstr>
      <vt:lpstr>PowerPoint 演示文稿</vt:lpstr>
      <vt:lpstr>COMMUNICATION PROTOCOL (P2)</vt:lpstr>
      <vt:lpstr>PowerPoint 演示文稿</vt:lpstr>
      <vt:lpstr>SERVER HARDWARE (P2)</vt:lpstr>
      <vt:lpstr>PowerPoint 演示文稿</vt:lpstr>
      <vt:lpstr>SERVER OPERATING SYSTEM (P2)</vt:lpstr>
      <vt:lpstr>WEB SERVER (P2)</vt:lpstr>
      <vt:lpstr>DATABASE SERVER (P2)</vt:lpstr>
      <vt:lpstr>WEB APPLICATION (P3)</vt:lpstr>
      <vt:lpstr>RELATIONSHIP BETWEEN FRONT-END AND BACK-END TECHNOLOGIES (P3)</vt:lpstr>
      <vt:lpstr>DIFFERENCE BETWEEN FRONT-END &amp; BACK-END DEVELOPMENT (P3)</vt:lpstr>
      <vt:lpstr>PowerPoint 演示文稿</vt:lpstr>
      <vt:lpstr>DIFFERENCES BETWEEN ONLINE WEBSITE CREATION TOOL &amp; CUSTOM BUILT SITES (P4)</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DESIGN &amp; DEVELOPMENT</dc:title>
  <dc:creator>LongNM</dc:creator>
  <cp:lastModifiedBy>ACER</cp:lastModifiedBy>
  <cp:revision>5</cp:revision>
  <dcterms:created xsi:type="dcterms:W3CDTF">2019-02-24T15:12:00Z</dcterms:created>
  <dcterms:modified xsi:type="dcterms:W3CDTF">2019-03-07T11:33:10Z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