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81" r:id="rId3"/>
    <p:sldId id="257" r:id="rId4"/>
    <p:sldId id="388" r:id="rId5"/>
    <p:sldId id="329" r:id="rId6"/>
    <p:sldId id="330" r:id="rId7"/>
    <p:sldId id="331" r:id="rId8"/>
    <p:sldId id="332" r:id="rId9"/>
    <p:sldId id="333" r:id="rId10"/>
    <p:sldId id="335" r:id="rId11"/>
    <p:sldId id="336" r:id="rId12"/>
    <p:sldId id="337" r:id="rId13"/>
    <p:sldId id="339" r:id="rId14"/>
    <p:sldId id="340" r:id="rId15"/>
    <p:sldId id="368" r:id="rId16"/>
    <p:sldId id="341" r:id="rId17"/>
    <p:sldId id="342" r:id="rId18"/>
    <p:sldId id="343" r:id="rId19"/>
    <p:sldId id="344" r:id="rId20"/>
    <p:sldId id="415" r:id="rId21"/>
    <p:sldId id="345" r:id="rId22"/>
    <p:sldId id="389" r:id="rId23"/>
    <p:sldId id="346" r:id="rId24"/>
    <p:sldId id="347" r:id="rId25"/>
    <p:sldId id="348" r:id="rId26"/>
    <p:sldId id="349" r:id="rId27"/>
    <p:sldId id="351" r:id="rId28"/>
    <p:sldId id="352" r:id="rId29"/>
    <p:sldId id="355" r:id="rId30"/>
    <p:sldId id="356" r:id="rId31"/>
    <p:sldId id="357" r:id="rId32"/>
    <p:sldId id="358" r:id="rId33"/>
    <p:sldId id="359" r:id="rId34"/>
    <p:sldId id="360" r:id="rId35"/>
    <p:sldId id="390" r:id="rId36"/>
    <p:sldId id="361" r:id="rId37"/>
    <p:sldId id="362" r:id="rId38"/>
    <p:sldId id="363" r:id="rId39"/>
    <p:sldId id="364" r:id="rId40"/>
    <p:sldId id="365" r:id="rId41"/>
    <p:sldId id="366" r:id="rId42"/>
    <p:sldId id="391" r:id="rId43"/>
    <p:sldId id="370" r:id="rId44"/>
    <p:sldId id="372" r:id="rId45"/>
    <p:sldId id="371" r:id="rId46"/>
    <p:sldId id="373" r:id="rId47"/>
    <p:sldId id="416" r:id="rId48"/>
    <p:sldId id="374" r:id="rId49"/>
    <p:sldId id="375" r:id="rId50"/>
    <p:sldId id="376" r:id="rId51"/>
    <p:sldId id="377" r:id="rId52"/>
    <p:sldId id="379" r:id="rId53"/>
    <p:sldId id="380" r:id="rId54"/>
    <p:sldId id="381" r:id="rId55"/>
    <p:sldId id="382" r:id="rId56"/>
    <p:sldId id="384" r:id="rId57"/>
    <p:sldId id="385" r:id="rId58"/>
    <p:sldId id="417" r:id="rId59"/>
    <p:sldId id="419" r:id="rId60"/>
    <p:sldId id="420" r:id="rId61"/>
    <p:sldId id="386" r:id="rId62"/>
    <p:sldId id="392" r:id="rId63"/>
    <p:sldId id="393" r:id="rId64"/>
    <p:sldId id="394" r:id="rId65"/>
    <p:sldId id="395" r:id="rId66"/>
    <p:sldId id="396" r:id="rId67"/>
    <p:sldId id="397" r:id="rId68"/>
    <p:sldId id="401" r:id="rId69"/>
    <p:sldId id="398" r:id="rId70"/>
    <p:sldId id="402" r:id="rId71"/>
    <p:sldId id="403" r:id="rId72"/>
    <p:sldId id="404" r:id="rId73"/>
    <p:sldId id="405" r:id="rId74"/>
    <p:sldId id="406" r:id="rId75"/>
    <p:sldId id="407" r:id="rId76"/>
    <p:sldId id="399" r:id="rId77"/>
    <p:sldId id="408" r:id="rId78"/>
    <p:sldId id="409" r:id="rId79"/>
    <p:sldId id="410" r:id="rId80"/>
    <p:sldId id="411" r:id="rId81"/>
    <p:sldId id="412" r:id="rId82"/>
    <p:sldId id="413" r:id="rId83"/>
    <p:sldId id="414" r:id="rId84"/>
    <p:sldId id="421" r:id="rId85"/>
    <p:sldId id="266" r:id="rId8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D85"/>
    <a:srgbClr val="47AAC5"/>
    <a:srgbClr val="DC9E9C"/>
    <a:srgbClr val="FF4747"/>
    <a:srgbClr val="33CCCC"/>
    <a:srgbClr val="00CCFF"/>
    <a:srgbClr val="0099FF"/>
    <a:srgbClr val="FF2D2D"/>
    <a:srgbClr val="8EB149"/>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281" autoAdjust="0"/>
  </p:normalViewPr>
  <p:slideViewPr>
    <p:cSldViewPr>
      <p:cViewPr varScale="1">
        <p:scale>
          <a:sx n="81" d="100"/>
          <a:sy n="81" d="100"/>
        </p:scale>
        <p:origin x="-248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614"/>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2D61B4-30DA-4F87-9C3D-5B1538ACE35E}" type="datetimeFigureOut">
              <a:rPr lang="zh-CN" altLang="en-US" smtClean="0"/>
              <a:pPr/>
              <a:t>12/8 Friday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E0DAE-E6B1-4922-9A8F-50A00473C105}" type="slidenum">
              <a:rPr lang="zh-CN" altLang="en-US" smtClean="0"/>
              <a:pPr/>
              <a:t>‹#›</a:t>
            </a:fld>
            <a:endParaRPr lang="zh-CN" altLang="en-US"/>
          </a:p>
        </p:txBody>
      </p:sp>
    </p:spTree>
    <p:extLst>
      <p:ext uri="{BB962C8B-B14F-4D97-AF65-F5344CB8AC3E}">
        <p14:creationId xmlns:p14="http://schemas.microsoft.com/office/powerpoint/2010/main" val="3150309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3</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smtClean="0"/>
              <a:t>使用</a:t>
            </a:r>
            <a:r>
              <a:rPr lang="en-US" altLang="zh-CN" sz="1200" smtClean="0"/>
              <a:t>Lambda</a:t>
            </a:r>
            <a:r>
              <a:rPr lang="zh-CN" altLang="en-US" sz="1200" smtClean="0"/>
              <a:t>表达式更具有简洁性、灵活性、易读性</a:t>
            </a: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13</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smtClean="0"/>
              <a:t>使用</a:t>
            </a:r>
            <a:r>
              <a:rPr lang="en-US" altLang="zh-CN" sz="1200" smtClean="0"/>
              <a:t>Lambda</a:t>
            </a:r>
            <a:r>
              <a:rPr lang="zh-CN" altLang="en-US" sz="1200" smtClean="0"/>
              <a:t>表达式更具有简洁性、灵活性、易读性</a:t>
            </a: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14</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smtClean="0"/>
              <a:t>使用</a:t>
            </a:r>
            <a:r>
              <a:rPr lang="en-US" altLang="zh-CN" sz="1200" smtClean="0"/>
              <a:t>Lambda</a:t>
            </a:r>
            <a:r>
              <a:rPr lang="zh-CN" altLang="en-US" sz="1200" smtClean="0"/>
              <a:t>表达式更具有简洁性、灵活性、易读性</a:t>
            </a: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15</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16</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en-US" altLang="zh-CN" sz="1200" smtClean="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17</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18</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19</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20</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21</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smtClean="0"/>
              <a:t>Java8</a:t>
            </a:r>
            <a:r>
              <a:rPr lang="zh-CN" altLang="en-US" sz="1200" smtClean="0"/>
              <a:t>中的接口还可以定义自己的默认函数以及静态函数</a:t>
            </a: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23</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24</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mtClean="0"/>
              <a:t/>
            </a:r>
            <a:br>
              <a:rPr lang="zh-CN" altLang="en-US" smtClean="0"/>
            </a:br>
            <a:r>
              <a:rPr lang="en-US" altLang="zh-CN" smtClean="0"/>
              <a:t/>
            </a:r>
            <a:br>
              <a:rPr lang="en-US" altLang="zh-CN" smtClean="0"/>
            </a:b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25</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26</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27</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28</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29</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30</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smtClean="0"/>
              <a:t>s.Length</a:t>
            </a:r>
            <a:r>
              <a:rPr lang="zh-CN" altLang="en-US" sz="1200" smtClean="0"/>
              <a:t>是</a:t>
            </a:r>
            <a:r>
              <a:rPr lang="en-US" altLang="zh-CN" sz="1200" smtClean="0"/>
              <a:t>Integer</a:t>
            </a:r>
            <a:r>
              <a:rPr lang="zh-CN" altLang="en-US" sz="1200" smtClean="0"/>
              <a:t>类型的，所以调用</a:t>
            </a:r>
            <a:r>
              <a:rPr lang="en-US" altLang="zh-CN" sz="1200" smtClean="0"/>
              <a:t>map</a:t>
            </a:r>
            <a:r>
              <a:rPr lang="zh-CN" altLang="en-US" sz="1200" smtClean="0"/>
              <a:t>后返回一个</a:t>
            </a:r>
            <a:r>
              <a:rPr lang="en-US" altLang="zh-CN" sz="1200" smtClean="0"/>
              <a:t>Integer</a:t>
            </a:r>
            <a:r>
              <a:rPr lang="zh-CN" altLang="en-US" sz="1200" smtClean="0"/>
              <a:t>类型的列表</a:t>
            </a: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31</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32</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33</a:t>
            </a:fld>
            <a:endParaRPr lang="zh-CN" altLang="en-US"/>
          </a:p>
        </p:txBody>
      </p:sp>
    </p:spTree>
    <p:extLst>
      <p:ext uri="{BB962C8B-B14F-4D97-AF65-F5344CB8AC3E}">
        <p14:creationId xmlns:p14="http://schemas.microsoft.com/office/powerpoint/2010/main" val="1432567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6</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36</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37</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38</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39</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40</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41</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43</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44</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
            </a:r>
            <a:br>
              <a:rPr lang="zh-CN" altLang="en-US" smtClean="0"/>
            </a:br>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45</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46</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smtClean="0"/>
              <a:t>到此为止，对于筛选苹果重量和颜色的两个方法基本上差不多，但是我们定义了两个函数，在函数内部各声明了两个变量，编写了很多的重复代码；</a:t>
            </a:r>
            <a:endParaRPr lang="en-US" altLang="zh-CN" sz="1200" smtClean="0"/>
          </a:p>
          <a:p>
            <a:pPr>
              <a:lnSpc>
                <a:spcPct val="150000"/>
              </a:lnSpc>
            </a:pPr>
            <a:r>
              <a:rPr lang="zh-CN" altLang="en-US" sz="1200" b="0" i="0" kern="1200" smtClean="0">
                <a:solidFill>
                  <a:schemeClr val="tx1"/>
                </a:solidFill>
                <a:effectLst/>
                <a:latin typeface="+mn-lt"/>
                <a:ea typeface="+mn-ea"/>
                <a:cs typeface="+mn-cs"/>
              </a:rPr>
              <a:t>如果你想要改变筛选遍历方式来提升性能呢？那就得修改所有方法的实现，而不是只改一个。</a:t>
            </a:r>
            <a:r>
              <a:rPr lang="zh-CN" altLang="en-US" smtClean="0"/>
              <a:t> </a:t>
            </a:r>
            <a:br>
              <a:rPr lang="zh-CN" altLang="en-US" smtClean="0"/>
            </a:b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47</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48</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49</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50</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51</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52</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Map:Stream</a:t>
            </a:r>
            <a:r>
              <a:rPr lang="zh-CN" altLang="en-US" smtClean="0"/>
              <a:t>（</a:t>
            </a:r>
            <a:r>
              <a:rPr lang="en-US" altLang="zh-CN" smtClean="0"/>
              <a:t>[Stream([1,3],[1,4])] , [Stream([2,3],[2,4])] , [Stream([3,3],[3,4])]</a:t>
            </a:r>
            <a:r>
              <a:rPr lang="zh-CN" altLang="en-US"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flatMap:Stream([1,3]</a:t>
            </a:r>
            <a:r>
              <a:rPr lang="zh-CN" altLang="en-US" smtClean="0"/>
              <a:t>，</a:t>
            </a:r>
            <a:r>
              <a:rPr lang="en-US" altLang="zh-CN" smtClean="0"/>
              <a:t>[1,4],[2,3],[2,4],[3,3],[3,4])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Stream("Hello","world")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Stream(['H','e','l','l','o'],['w','o','r','l','d'])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Stream(Stream('H','e','l','l','o'),Stream('w','o','r','l','d'))--map</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Stream('H','e','l','l','o','w','o','r','l','d')--flatMap</a:t>
            </a:r>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53</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54</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55</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56</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8</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57</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58</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59</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61</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63</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64</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65</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66</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67</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68</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9</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70</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71</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72</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73</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74</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75</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76</a:t>
            </a:fld>
            <a:endParaRPr lang="zh-CN" altLang="en-US"/>
          </a:p>
        </p:txBody>
      </p:sp>
    </p:spTree>
    <p:extLst>
      <p:ext uri="{BB962C8B-B14F-4D97-AF65-F5344CB8AC3E}">
        <p14:creationId xmlns:p14="http://schemas.microsoft.com/office/powerpoint/2010/main" val="20465282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77</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78</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它会使你的代码膨胀。</a:t>
            </a:r>
            <a:br>
              <a:rPr lang="zh-CN" altLang="en-US" sz="1200" b="0" i="0" kern="1200" smtClean="0">
                <a:solidFill>
                  <a:schemeClr val="tx1"/>
                </a:solidFill>
                <a:effectLst/>
                <a:latin typeface="+mn-lt"/>
                <a:ea typeface="+mn-ea"/>
                <a:cs typeface="+mn-cs"/>
              </a:rPr>
            </a:br>
            <a:r>
              <a:rPr lang="zh-CN" altLang="en-US" sz="1200" b="0" i="0" kern="1200" smtClean="0">
                <a:solidFill>
                  <a:schemeClr val="tx1"/>
                </a:solidFill>
                <a:effectLst/>
                <a:latin typeface="+mn-lt"/>
                <a:ea typeface="+mn-ea"/>
                <a:cs typeface="+mn-cs"/>
              </a:rPr>
              <a:t>它让你的代码充斥着深度嵌套的</a:t>
            </a:r>
            <a:r>
              <a:rPr lang="en-US" altLang="zh-CN" sz="1200" b="0" i="0" kern="1200" smtClean="0">
                <a:solidFill>
                  <a:schemeClr val="tx1"/>
                </a:solidFill>
                <a:effectLst/>
                <a:latin typeface="+mn-lt"/>
                <a:ea typeface="+mn-ea"/>
                <a:cs typeface="+mn-cs"/>
              </a:rPr>
              <a:t>null</a:t>
            </a:r>
            <a:r>
              <a:rPr lang="zh-CN" altLang="en-US" sz="1200" b="0" i="0" kern="1200" smtClean="0">
                <a:solidFill>
                  <a:schemeClr val="tx1"/>
                </a:solidFill>
                <a:effectLst/>
                <a:latin typeface="+mn-lt"/>
                <a:ea typeface="+mn-ea"/>
                <a:cs typeface="+mn-cs"/>
              </a:rPr>
              <a:t>检查，代码的可读性糟糕透顶。</a:t>
            </a:r>
            <a:r>
              <a:rPr lang="zh-CN" altLang="en-US" smtClean="0"/>
              <a:t> </a:t>
            </a:r>
            <a:endParaRPr lang="en-US" altLang="zh-CN" smtClean="0"/>
          </a:p>
          <a:p>
            <a:r>
              <a:rPr lang="zh-CN" altLang="en-US" sz="1200" b="0" i="0" kern="1200" smtClean="0">
                <a:solidFill>
                  <a:schemeClr val="tx1"/>
                </a:solidFill>
                <a:effectLst/>
                <a:latin typeface="+mn-lt"/>
                <a:ea typeface="+mn-ea"/>
                <a:cs typeface="+mn-cs"/>
              </a:rPr>
              <a:t>发现</a:t>
            </a:r>
            <a:r>
              <a:rPr lang="en-US" altLang="zh-CN" sz="1200" b="0" i="0" kern="1200" smtClean="0">
                <a:solidFill>
                  <a:schemeClr val="tx1"/>
                </a:solidFill>
                <a:effectLst/>
                <a:latin typeface="+mn-lt"/>
                <a:ea typeface="+mn-ea"/>
                <a:cs typeface="+mn-cs"/>
              </a:rPr>
              <a:t>Optional</a:t>
            </a:r>
            <a:r>
              <a:rPr lang="zh-CN" altLang="en-US" sz="1200" b="0" i="0" kern="1200" smtClean="0">
                <a:solidFill>
                  <a:schemeClr val="tx1"/>
                </a:solidFill>
                <a:effectLst/>
                <a:latin typeface="+mn-lt"/>
                <a:ea typeface="+mn-ea"/>
                <a:cs typeface="+mn-cs"/>
              </a:rPr>
              <a:t>是如何丰富你模型的语义了吧。代码中</a:t>
            </a:r>
            <a:r>
              <a:rPr lang="en-US" altLang="zh-CN" sz="1200" b="0" i="0" kern="1200" smtClean="0">
                <a:solidFill>
                  <a:schemeClr val="tx1"/>
                </a:solidFill>
                <a:effectLst/>
                <a:latin typeface="+mn-lt"/>
                <a:ea typeface="+mn-ea"/>
                <a:cs typeface="+mn-cs"/>
              </a:rPr>
              <a:t>person</a:t>
            </a:r>
            <a:r>
              <a:rPr lang="zh-CN" altLang="en-US" sz="1200" b="0" i="0" kern="1200" smtClean="0">
                <a:solidFill>
                  <a:schemeClr val="tx1"/>
                </a:solidFill>
                <a:effectLst/>
                <a:latin typeface="+mn-lt"/>
                <a:ea typeface="+mn-ea"/>
                <a:cs typeface="+mn-cs"/>
              </a:rPr>
              <a:t>引用的是</a:t>
            </a:r>
            <a:r>
              <a:rPr lang="en-US" altLang="zh-CN" sz="1200" b="0" i="0" kern="1200" smtClean="0">
                <a:solidFill>
                  <a:schemeClr val="tx1"/>
                </a:solidFill>
                <a:effectLst/>
                <a:latin typeface="+mn-lt"/>
                <a:ea typeface="+mn-ea"/>
                <a:cs typeface="+mn-cs"/>
              </a:rPr>
              <a:t>Optional&lt;Car&gt;</a:t>
            </a:r>
            <a:r>
              <a:rPr lang="zh-CN" altLang="en-US" sz="1200" b="0" i="0" kern="1200" smtClean="0">
                <a:solidFill>
                  <a:schemeClr val="tx1"/>
                </a:solidFill>
                <a:effectLst/>
                <a:latin typeface="+mn-lt"/>
                <a:ea typeface="+mn-ea"/>
                <a:cs typeface="+mn-cs"/>
              </a:rPr>
              <a:t>，</a:t>
            </a:r>
            <a:br>
              <a:rPr lang="zh-CN" altLang="en-US" sz="1200" b="0" i="0" kern="1200" smtClean="0">
                <a:solidFill>
                  <a:schemeClr val="tx1"/>
                </a:solidFill>
                <a:effectLst/>
                <a:latin typeface="+mn-lt"/>
                <a:ea typeface="+mn-ea"/>
                <a:cs typeface="+mn-cs"/>
              </a:rPr>
            </a:br>
            <a:r>
              <a:rPr lang="zh-CN" altLang="en-US" sz="1200" b="0" i="0" kern="1200" smtClean="0">
                <a:solidFill>
                  <a:schemeClr val="tx1"/>
                </a:solidFill>
                <a:effectLst/>
                <a:latin typeface="+mn-lt"/>
                <a:ea typeface="+mn-ea"/>
                <a:cs typeface="+mn-cs"/>
              </a:rPr>
              <a:t>而</a:t>
            </a:r>
            <a:r>
              <a:rPr lang="en-US" altLang="zh-CN" sz="1200" b="0" i="0" kern="1200" smtClean="0">
                <a:solidFill>
                  <a:schemeClr val="tx1"/>
                </a:solidFill>
                <a:effectLst/>
                <a:latin typeface="+mn-lt"/>
                <a:ea typeface="+mn-ea"/>
                <a:cs typeface="+mn-cs"/>
              </a:rPr>
              <a:t>car</a:t>
            </a:r>
            <a:r>
              <a:rPr lang="zh-CN" altLang="en-US" sz="1200" b="0" i="0" kern="1200" smtClean="0">
                <a:solidFill>
                  <a:schemeClr val="tx1"/>
                </a:solidFill>
                <a:effectLst/>
                <a:latin typeface="+mn-lt"/>
                <a:ea typeface="+mn-ea"/>
                <a:cs typeface="+mn-cs"/>
              </a:rPr>
              <a:t>引用的是</a:t>
            </a:r>
            <a:r>
              <a:rPr lang="en-US" altLang="zh-CN" sz="1200" b="0" i="0" kern="1200" smtClean="0">
                <a:solidFill>
                  <a:schemeClr val="tx1"/>
                </a:solidFill>
                <a:effectLst/>
                <a:latin typeface="+mn-lt"/>
                <a:ea typeface="+mn-ea"/>
                <a:cs typeface="+mn-cs"/>
              </a:rPr>
              <a:t>Optional&lt;Insurance&gt;</a:t>
            </a:r>
            <a:r>
              <a:rPr lang="zh-CN" altLang="en-US" sz="1200" b="0" i="0" kern="1200" smtClean="0">
                <a:solidFill>
                  <a:schemeClr val="tx1"/>
                </a:solidFill>
                <a:effectLst/>
                <a:latin typeface="+mn-lt"/>
                <a:ea typeface="+mn-ea"/>
                <a:cs typeface="+mn-cs"/>
              </a:rPr>
              <a:t>，这种方式非常清晰地表达了你的模型中一个</a:t>
            </a:r>
            <a:r>
              <a:rPr lang="en-US" altLang="zh-CN" sz="1200" b="0" i="0" kern="1200" smtClean="0">
                <a:solidFill>
                  <a:schemeClr val="tx1"/>
                </a:solidFill>
                <a:effectLst/>
                <a:latin typeface="+mn-lt"/>
                <a:ea typeface="+mn-ea"/>
                <a:cs typeface="+mn-cs"/>
              </a:rPr>
              <a:t>person</a:t>
            </a:r>
            <a:br>
              <a:rPr lang="en-US" altLang="zh-CN" sz="1200" b="0" i="0" kern="1200" smtClean="0">
                <a:solidFill>
                  <a:schemeClr val="tx1"/>
                </a:solidFill>
                <a:effectLst/>
                <a:latin typeface="+mn-lt"/>
                <a:ea typeface="+mn-ea"/>
                <a:cs typeface="+mn-cs"/>
              </a:rPr>
            </a:br>
            <a:r>
              <a:rPr lang="zh-CN" altLang="en-US" sz="1200" b="0" i="0" kern="1200" smtClean="0">
                <a:solidFill>
                  <a:schemeClr val="tx1"/>
                </a:solidFill>
                <a:effectLst/>
                <a:latin typeface="+mn-lt"/>
                <a:ea typeface="+mn-ea"/>
                <a:cs typeface="+mn-cs"/>
              </a:rPr>
              <a:t>可能拥有也可能没有</a:t>
            </a:r>
            <a:r>
              <a:rPr lang="en-US" altLang="zh-CN" sz="1200" b="0" i="0" kern="1200" smtClean="0">
                <a:solidFill>
                  <a:schemeClr val="tx1"/>
                </a:solidFill>
                <a:effectLst/>
                <a:latin typeface="+mn-lt"/>
                <a:ea typeface="+mn-ea"/>
                <a:cs typeface="+mn-cs"/>
              </a:rPr>
              <a:t>car</a:t>
            </a:r>
            <a:r>
              <a:rPr lang="zh-CN" altLang="en-US" sz="1200" b="0" i="0" kern="1200" smtClean="0">
                <a:solidFill>
                  <a:schemeClr val="tx1"/>
                </a:solidFill>
                <a:effectLst/>
                <a:latin typeface="+mn-lt"/>
                <a:ea typeface="+mn-ea"/>
                <a:cs typeface="+mn-cs"/>
              </a:rPr>
              <a:t>的情形，同样， </a:t>
            </a:r>
            <a:r>
              <a:rPr lang="en-US" altLang="zh-CN" sz="1200" b="0" i="0" kern="1200" smtClean="0">
                <a:solidFill>
                  <a:schemeClr val="tx1"/>
                </a:solidFill>
                <a:effectLst/>
                <a:latin typeface="+mn-lt"/>
                <a:ea typeface="+mn-ea"/>
                <a:cs typeface="+mn-cs"/>
              </a:rPr>
              <a:t>car</a:t>
            </a:r>
            <a:r>
              <a:rPr lang="zh-CN" altLang="en-US" sz="1200" b="0" i="0" kern="1200" smtClean="0">
                <a:solidFill>
                  <a:schemeClr val="tx1"/>
                </a:solidFill>
                <a:effectLst/>
                <a:latin typeface="+mn-lt"/>
                <a:ea typeface="+mn-ea"/>
                <a:cs typeface="+mn-cs"/>
              </a:rPr>
              <a:t>可能进行了保险，也可能没有保险</a:t>
            </a:r>
            <a:r>
              <a:rPr lang="zh-CN" altLang="en-US" smtClean="0"/>
              <a:t> </a:t>
            </a:r>
            <a:br>
              <a:rPr lang="zh-CN" altLang="en-US" smtClean="0"/>
            </a:br>
            <a:r>
              <a:rPr lang="zh-CN" altLang="en-US" smtClean="0"/>
              <a:t/>
            </a:r>
            <a:br>
              <a:rPr lang="zh-CN" altLang="en-US" smtClean="0"/>
            </a:br>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79</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mtClean="0"/>
              <a:t/>
            </a:r>
            <a:br>
              <a:rPr lang="zh-CN" altLang="en-US" smtClean="0"/>
            </a:b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10</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
            </a:r>
            <a:br>
              <a:rPr lang="zh-CN" altLang="en-US" smtClean="0"/>
            </a:br>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80</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
            </a:r>
            <a:br>
              <a:rPr lang="zh-CN" altLang="en-US" smtClean="0"/>
            </a:br>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81</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
            </a:r>
            <a:br>
              <a:rPr lang="zh-CN" altLang="en-US" smtClean="0"/>
            </a:br>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82</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
            </a:r>
            <a:br>
              <a:rPr lang="zh-CN" altLang="en-US" smtClean="0"/>
            </a:br>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83</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
            </a:r>
            <a:br>
              <a:rPr lang="zh-CN" altLang="en-US" smtClean="0"/>
            </a:br>
            <a:endParaRPr lang="zh-CN" altLang="en-US"/>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84</a:t>
            </a:fld>
            <a:endParaRPr lang="zh-CN" altLang="en-US"/>
          </a:p>
        </p:txBody>
      </p:sp>
    </p:spTree>
    <p:extLst>
      <p:ext uri="{BB962C8B-B14F-4D97-AF65-F5344CB8AC3E}">
        <p14:creationId xmlns:p14="http://schemas.microsoft.com/office/powerpoint/2010/main" val="28105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mtClean="0"/>
              <a:t/>
            </a:r>
            <a:br>
              <a:rPr lang="zh-CN" altLang="en-US" smtClean="0"/>
            </a:b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11</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sz="1200" dirty="0"/>
          </a:p>
        </p:txBody>
      </p:sp>
      <p:sp>
        <p:nvSpPr>
          <p:cNvPr id="4" name="灯片编号占位符 3"/>
          <p:cNvSpPr>
            <a:spLocks noGrp="1"/>
          </p:cNvSpPr>
          <p:nvPr>
            <p:ph type="sldNum" sz="quarter" idx="10"/>
          </p:nvPr>
        </p:nvSpPr>
        <p:spPr/>
        <p:txBody>
          <a:bodyPr/>
          <a:lstStyle/>
          <a:p>
            <a:fld id="{98BE0DAE-E6B1-4922-9A8F-50A00473C105}" type="slidenum">
              <a:rPr lang="zh-CN" altLang="en-US" smtClean="0"/>
              <a:pPr/>
              <a:t>12</a:t>
            </a:fld>
            <a:endParaRPr lang="zh-CN" altLang="en-US"/>
          </a:p>
        </p:txBody>
      </p:sp>
    </p:spTree>
    <p:extLst>
      <p:ext uri="{BB962C8B-B14F-4D97-AF65-F5344CB8AC3E}">
        <p14:creationId xmlns:p14="http://schemas.microsoft.com/office/powerpoint/2010/main" val="1375391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a:blip r:embed="rId2" cstate="print"/>
          <a:srcRect/>
          <a:stretch>
            <a:fillRect/>
          </a:stretch>
        </p:blipFill>
        <p:spPr bwMode="auto">
          <a:xfrm>
            <a:off x="7115438" y="285728"/>
            <a:ext cx="1957156" cy="500066"/>
          </a:xfrm>
          <a:prstGeom prst="rect">
            <a:avLst/>
          </a:prstGeom>
          <a:noFill/>
          <a:ln w="9525">
            <a:noFill/>
            <a:miter lim="800000"/>
            <a:headEnd/>
            <a:tailEnd/>
          </a:ln>
          <a:effectLst/>
        </p:spPr>
      </p:pic>
      <p:sp>
        <p:nvSpPr>
          <p:cNvPr id="9" name="矩形 8"/>
          <p:cNvSpPr/>
          <p:nvPr userDrawn="1"/>
        </p:nvSpPr>
        <p:spPr>
          <a:xfrm>
            <a:off x="0" y="2214554"/>
            <a:ext cx="3500430" cy="857256"/>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userDrawn="1">
            <p:ph type="ctrTitle"/>
          </p:nvPr>
        </p:nvSpPr>
        <p:spPr>
          <a:xfrm>
            <a:off x="1214414" y="3000372"/>
            <a:ext cx="6858048" cy="1143008"/>
          </a:xfrm>
        </p:spPr>
        <p:txBody>
          <a:bodyPr>
            <a:normAutofit/>
          </a:bodyPr>
          <a:lstStyle/>
          <a:p>
            <a:endParaRPr lang="zh-CN" altLang="en-US" sz="3600" dirty="0">
              <a:solidFill>
                <a:schemeClr val="accent1">
                  <a:lumMod val="50000"/>
                </a:schemeClr>
              </a:solidFill>
              <a:latin typeface="微软雅黑" pitchFamily="34" charset="-122"/>
              <a:ea typeface="微软雅黑" pitchFamily="34" charset="-122"/>
            </a:endParaRPr>
          </a:p>
        </p:txBody>
      </p:sp>
      <p:sp>
        <p:nvSpPr>
          <p:cNvPr id="11" name="矩形 10"/>
          <p:cNvSpPr/>
          <p:nvPr userDrawn="1"/>
        </p:nvSpPr>
        <p:spPr>
          <a:xfrm>
            <a:off x="7935739" y="3286124"/>
            <a:ext cx="357158" cy="500066"/>
          </a:xfrm>
          <a:prstGeom prst="rect">
            <a:avLst/>
          </a:prstGeom>
          <a:solidFill>
            <a:srgbClr val="66CCFF">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8358214" y="3286124"/>
            <a:ext cx="357158" cy="500066"/>
          </a:xfrm>
          <a:prstGeom prst="rect">
            <a:avLst/>
          </a:prstGeom>
          <a:solidFill>
            <a:srgbClr val="66CCFF">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8786842" y="3286124"/>
            <a:ext cx="357158" cy="500066"/>
          </a:xfrm>
          <a:prstGeom prst="rect">
            <a:avLst/>
          </a:prstGeom>
          <a:solidFill>
            <a:srgbClr val="66CCFF">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6357958"/>
            <a:ext cx="9144000" cy="500066"/>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0" y="6323844"/>
            <a:ext cx="5286380" cy="4571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5286380" y="6323844"/>
            <a:ext cx="1080000" cy="46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6357950" y="6323844"/>
            <a:ext cx="1080000" cy="46800"/>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7422214" y="6325251"/>
            <a:ext cx="721686" cy="45719"/>
          </a:xfrm>
          <a:prstGeom prst="rect">
            <a:avLst/>
          </a:prstGeom>
          <a:solidFill>
            <a:srgbClr val="33A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136032" y="6325170"/>
            <a:ext cx="1008000" cy="46800"/>
          </a:xfrm>
          <a:prstGeom prst="rect">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3500430" y="2214554"/>
            <a:ext cx="785818" cy="857256"/>
          </a:xfrm>
          <a:prstGeom prst="rect">
            <a:avLst/>
          </a:prstGeom>
          <a:solidFill>
            <a:srgbClr val="79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8501090" y="2214554"/>
            <a:ext cx="642910" cy="857256"/>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a:off x="285720" y="3286124"/>
            <a:ext cx="357190" cy="357190"/>
          </a:xfrm>
          <a:prstGeom prst="rect">
            <a:avLst/>
          </a:prstGeom>
          <a:noFill/>
          <a:ln>
            <a:solidFill>
              <a:srgbClr val="39C3E0">
                <a:alpha val="4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a:off x="1214414" y="3357562"/>
            <a:ext cx="428628" cy="428628"/>
          </a:xfrm>
          <a:prstGeom prst="rect">
            <a:avLst/>
          </a:prstGeom>
          <a:noFill/>
          <a:ln>
            <a:solidFill>
              <a:srgbClr val="39C3E0">
                <a:alpha val="4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785786" y="3643314"/>
            <a:ext cx="571504" cy="571504"/>
          </a:xfrm>
          <a:prstGeom prst="rect">
            <a:avLst/>
          </a:prstGeom>
          <a:noFill/>
          <a:ln w="38100">
            <a:solidFill>
              <a:srgbClr val="39C3E0">
                <a:alpha val="4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285720" y="1785926"/>
            <a:ext cx="357190" cy="4286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571472" y="1285860"/>
            <a:ext cx="500066" cy="357190"/>
          </a:xfrm>
          <a:prstGeom prst="rect">
            <a:avLst/>
          </a:prstGeom>
          <a:solidFill>
            <a:srgbClr val="66CCFF">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1142976" y="1643050"/>
            <a:ext cx="785818" cy="428628"/>
          </a:xfrm>
          <a:prstGeom prst="rect">
            <a:avLst/>
          </a:prstGeom>
          <a:solidFill>
            <a:srgbClr val="66CCFF">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2071670" y="1071546"/>
            <a:ext cx="785818" cy="642942"/>
          </a:xfrm>
          <a:prstGeom prst="rect">
            <a:avLst/>
          </a:prstGeom>
          <a:solidFill>
            <a:schemeClr val="bg1">
              <a:lumMod val="8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userDrawn="1"/>
        </p:nvSpPr>
        <p:spPr>
          <a:xfrm>
            <a:off x="0" y="3929066"/>
            <a:ext cx="214282" cy="357190"/>
          </a:xfrm>
          <a:prstGeom prst="rect">
            <a:avLst/>
          </a:prstGeom>
          <a:noFill/>
          <a:ln>
            <a:solidFill>
              <a:srgbClr val="39C3E0">
                <a:alpha val="4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3" name="Picture 3" descr="C:\Users\sly\Desktop\75k58PIChrs_1024.jpg"/>
          <p:cNvPicPr>
            <a:picLocks noChangeAspect="1" noChangeArrowheads="1"/>
          </p:cNvPicPr>
          <p:nvPr userDrawn="1"/>
        </p:nvPicPr>
        <p:blipFill>
          <a:blip r:embed="rId3" cstate="print"/>
          <a:srcRect l="34955" t="66643" r="34967" b="18763"/>
          <a:stretch>
            <a:fillRect/>
          </a:stretch>
        </p:blipFill>
        <p:spPr bwMode="auto">
          <a:xfrm>
            <a:off x="4357686" y="2215010"/>
            <a:ext cx="1509600" cy="856800"/>
          </a:xfrm>
          <a:prstGeom prst="rect">
            <a:avLst/>
          </a:prstGeom>
          <a:noFill/>
        </p:spPr>
      </p:pic>
      <p:pic>
        <p:nvPicPr>
          <p:cNvPr id="5124" name="Picture 4" descr="C:\Users\sly\Desktop\img-1457-113460.jpg"/>
          <p:cNvPicPr>
            <a:picLocks noChangeAspect="1" noChangeArrowheads="1"/>
          </p:cNvPicPr>
          <p:nvPr userDrawn="1"/>
        </p:nvPicPr>
        <p:blipFill>
          <a:blip r:embed="rId4" cstate="print"/>
          <a:srcRect l="47273" t="11864" b="26392"/>
          <a:stretch>
            <a:fillRect/>
          </a:stretch>
        </p:blipFill>
        <p:spPr bwMode="auto">
          <a:xfrm>
            <a:off x="5902688" y="2214554"/>
            <a:ext cx="974394" cy="856800"/>
          </a:xfrm>
          <a:prstGeom prst="rect">
            <a:avLst/>
          </a:prstGeom>
          <a:noFill/>
        </p:spPr>
      </p:pic>
      <p:pic>
        <p:nvPicPr>
          <p:cNvPr id="5125" name="Picture 5"/>
          <p:cNvPicPr>
            <a:picLocks noChangeAspect="1" noChangeArrowheads="1"/>
          </p:cNvPicPr>
          <p:nvPr userDrawn="1"/>
        </p:nvPicPr>
        <p:blipFill>
          <a:blip r:embed="rId5" cstate="print"/>
          <a:srcRect l="12248" t="9746" b="23406"/>
          <a:stretch>
            <a:fillRect/>
          </a:stretch>
        </p:blipFill>
        <p:spPr bwMode="auto">
          <a:xfrm>
            <a:off x="6912112" y="2214554"/>
            <a:ext cx="1535496" cy="856800"/>
          </a:xfrm>
          <a:prstGeom prst="rect">
            <a:avLst/>
          </a:prstGeom>
          <a:noFill/>
          <a:ln w="9525">
            <a:noFill/>
            <a:miter lim="800000"/>
            <a:headEnd/>
            <a:tailEnd/>
          </a:ln>
          <a:effectLst/>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F6430CA-15D6-4B27-A089-F746E21B51EE}" type="datetimeFigureOut">
              <a:rPr lang="zh-CN" altLang="en-US" smtClean="0"/>
              <a:pPr/>
              <a:t>12/8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D1F401-3DE8-4247-8D9F-287834CE9C4E}" type="slidenum">
              <a:rPr lang="zh-CN" altLang="en-US" smtClean="0"/>
              <a:pPr/>
              <a:t>‹#›</a:t>
            </a:fld>
            <a:endParaRPr lang="zh-CN" altLang="en-US"/>
          </a:p>
        </p:txBody>
      </p:sp>
      <p:grpSp>
        <p:nvGrpSpPr>
          <p:cNvPr id="8" name="组合 7"/>
          <p:cNvGrpSpPr/>
          <p:nvPr userDrawn="1"/>
        </p:nvGrpSpPr>
        <p:grpSpPr>
          <a:xfrm>
            <a:off x="71406" y="274614"/>
            <a:ext cx="3429024" cy="500066"/>
            <a:chOff x="71406" y="142852"/>
            <a:chExt cx="3429024" cy="500066"/>
          </a:xfrm>
        </p:grpSpPr>
        <p:sp>
          <p:nvSpPr>
            <p:cNvPr id="9" name="矩形 8"/>
            <p:cNvSpPr/>
            <p:nvPr/>
          </p:nvSpPr>
          <p:spPr>
            <a:xfrm>
              <a:off x="71406" y="142852"/>
              <a:ext cx="3143272" cy="500066"/>
            </a:xfrm>
            <a:prstGeom prst="rect">
              <a:avLst/>
            </a:prstGeom>
            <a:solidFill>
              <a:srgbClr val="00CCF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圆角矩形 9"/>
            <p:cNvSpPr/>
            <p:nvPr/>
          </p:nvSpPr>
          <p:spPr>
            <a:xfrm>
              <a:off x="2928926" y="142852"/>
              <a:ext cx="571504" cy="500066"/>
            </a:xfrm>
            <a:prstGeom prst="roundRect">
              <a:avLst>
                <a:gd name="adj" fmla="val 50000"/>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标题 1"/>
          <p:cNvSpPr>
            <a:spLocks noGrp="1"/>
          </p:cNvSpPr>
          <p:nvPr userDrawn="1">
            <p:ph type="title" idx="4294967295"/>
          </p:nvPr>
        </p:nvSpPr>
        <p:spPr>
          <a:xfrm>
            <a:off x="142844" y="131762"/>
            <a:ext cx="4114832" cy="796908"/>
          </a:xfrm>
        </p:spPr>
        <p:txBody>
          <a:bodyPr>
            <a:normAutofit/>
          </a:bodyPr>
          <a:lstStyle>
            <a:lvl1pPr>
              <a:defRPr/>
            </a:lvl1pPr>
          </a:lstStyle>
          <a:p>
            <a:pPr algn="l"/>
            <a:endParaRPr lang="zh-CN" altLang="en-US" sz="2400" dirty="0">
              <a:solidFill>
                <a:schemeClr val="bg1"/>
              </a:solidFill>
              <a:latin typeface="微软雅黑" pitchFamily="34" charset="-122"/>
              <a:ea typeface="微软雅黑" pitchFamily="34" charset="-122"/>
            </a:endParaRPr>
          </a:p>
        </p:txBody>
      </p:sp>
      <p:pic>
        <p:nvPicPr>
          <p:cNvPr id="17" name="Picture 4"/>
          <p:cNvPicPr>
            <a:picLocks noChangeAspect="1" noChangeArrowheads="1"/>
          </p:cNvPicPr>
          <p:nvPr userDrawn="1"/>
        </p:nvPicPr>
        <p:blipFill>
          <a:blip r:embed="rId2" cstate="print"/>
          <a:srcRect/>
          <a:stretch>
            <a:fillRect/>
          </a:stretch>
        </p:blipFill>
        <p:spPr bwMode="auto">
          <a:xfrm>
            <a:off x="7115438" y="285728"/>
            <a:ext cx="1957156" cy="50006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F6430CA-15D6-4B27-A089-F746E21B51EE}" type="datetimeFigureOut">
              <a:rPr lang="zh-CN" altLang="en-US" smtClean="0"/>
              <a:pPr/>
              <a:t>12/8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D1F401-3DE8-4247-8D9F-287834CE9C4E}" type="slidenum">
              <a:rPr lang="zh-CN" altLang="en-US" smtClean="0"/>
              <a:pPr/>
              <a:t>‹#›</a:t>
            </a:fld>
            <a:endParaRPr lang="zh-CN" altLang="en-US"/>
          </a:p>
        </p:txBody>
      </p:sp>
      <p:pic>
        <p:nvPicPr>
          <p:cNvPr id="17" name="Picture 4"/>
          <p:cNvPicPr>
            <a:picLocks noChangeAspect="1" noChangeArrowheads="1"/>
          </p:cNvPicPr>
          <p:nvPr userDrawn="1"/>
        </p:nvPicPr>
        <p:blipFill>
          <a:blip r:embed="rId2" cstate="print"/>
          <a:srcRect/>
          <a:stretch>
            <a:fillRect/>
          </a:stretch>
        </p:blipFill>
        <p:spPr bwMode="auto">
          <a:xfrm>
            <a:off x="7115438" y="285728"/>
            <a:ext cx="1957156" cy="500066"/>
          </a:xfrm>
          <a:prstGeom prst="rect">
            <a:avLst/>
          </a:prstGeom>
          <a:noFill/>
          <a:ln w="9525">
            <a:noFill/>
            <a:miter lim="800000"/>
            <a:headEnd/>
            <a:tailEnd/>
          </a:ln>
          <a:effectLst/>
        </p:spPr>
      </p:pic>
      <p:sp>
        <p:nvSpPr>
          <p:cNvPr id="12" name="Rectangle 3"/>
          <p:cNvSpPr/>
          <p:nvPr userDrawn="1"/>
        </p:nvSpPr>
        <p:spPr bwMode="auto">
          <a:xfrm rot="16200000">
            <a:off x="-233505" y="696054"/>
            <a:ext cx="856800" cy="389790"/>
          </a:xfrm>
          <a:custGeom>
            <a:avLst/>
            <a:gdLst/>
            <a:ahLst/>
            <a:cxnLst/>
            <a:rect l="l" t="t" r="r" b="b"/>
            <a:pathLst>
              <a:path w="1512168" h="411499">
                <a:moveTo>
                  <a:pt x="0" y="0"/>
                </a:moveTo>
                <a:lnTo>
                  <a:pt x="1512168" y="0"/>
                </a:lnTo>
                <a:lnTo>
                  <a:pt x="1512168" y="111467"/>
                </a:lnTo>
                <a:lnTo>
                  <a:pt x="1512168" y="260647"/>
                </a:lnTo>
                <a:lnTo>
                  <a:pt x="1512168" y="351491"/>
                </a:lnTo>
                <a:cubicBezTo>
                  <a:pt x="1512168" y="384633"/>
                  <a:pt x="1485302" y="411499"/>
                  <a:pt x="1452160" y="411499"/>
                </a:cubicBezTo>
                <a:lnTo>
                  <a:pt x="60008" y="411499"/>
                </a:lnTo>
                <a:cubicBezTo>
                  <a:pt x="26866" y="411499"/>
                  <a:pt x="0" y="384633"/>
                  <a:pt x="0" y="351491"/>
                </a:cubicBezTo>
                <a:lnTo>
                  <a:pt x="0" y="260647"/>
                </a:lnTo>
                <a:lnTo>
                  <a:pt x="0" y="111467"/>
                </a:lnTo>
                <a:close/>
              </a:path>
            </a:pathLst>
          </a:custGeom>
          <a:solidFill>
            <a:srgbClr val="00CCFF"/>
          </a:solidFill>
          <a:ln w="9525" cap="flat" cmpd="sng" algn="ctr">
            <a:noFill/>
            <a:prstDash val="solid"/>
            <a:headEnd type="none" w="med" len="med"/>
            <a:tailEnd type="none" w="med" len="med"/>
          </a:ln>
          <a:effectLst/>
        </p:spPr>
        <p:txBody>
          <a:bodyPr rot="0" spcFirstLastPara="0" vertOverflow="overflow" horzOverflow="overflow" vert="horz" wrap="square" lIns="76109" tIns="38049" rIns="38049" bIns="76109" numCol="1" spcCol="0" rtlCol="0" fromWordArt="0" anchor="t" anchorCtr="0" forceAA="0" compatLnSpc="1">
            <a:prstTxWarp prst="textNoShape">
              <a:avLst/>
            </a:prstTxWarp>
            <a:noAutofit/>
          </a:bodyPr>
          <a:lstStyle/>
          <a:p>
            <a:pPr marL="0" marR="0" lvl="0" indent="0" defTabSz="913210" eaLnBrk="1" fontAlgn="auto" latinLnBrk="0" hangingPunct="1">
              <a:lnSpc>
                <a:spcPct val="100000"/>
              </a:lnSpc>
              <a:spcBef>
                <a:spcPts val="0"/>
              </a:spcBef>
              <a:spcAft>
                <a:spcPts val="0"/>
              </a:spcAft>
              <a:buClrTx/>
              <a:buSzTx/>
              <a:buFontTx/>
              <a:buNone/>
              <a:tabLst/>
              <a:defRPr/>
            </a:pPr>
            <a:endParaRPr kumimoji="0" lang="en-US" sz="1500" b="0" i="0" u="none" strike="noStrike" kern="0" cap="none" spc="-4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3"/>
          <p:cNvSpPr/>
          <p:nvPr userDrawn="1"/>
        </p:nvSpPr>
        <p:spPr bwMode="auto">
          <a:xfrm>
            <a:off x="454971" y="462959"/>
            <a:ext cx="1511381" cy="856390"/>
          </a:xfrm>
          <a:prstGeom prst="roundRect">
            <a:avLst>
              <a:gd name="adj" fmla="val 6940"/>
            </a:avLst>
          </a:prstGeom>
          <a:solidFill>
            <a:srgbClr val="00CCFF"/>
          </a:solidFill>
          <a:ln w="9525" cap="flat" cmpd="sng" algn="ctr">
            <a:noFill/>
            <a:prstDash val="solid"/>
            <a:headEnd type="none" w="med" len="med"/>
            <a:tailEnd type="none" w="med" len="med"/>
          </a:ln>
          <a:effectLst/>
        </p:spPr>
        <p:txBody>
          <a:bodyPr rot="0" spcFirstLastPara="0" vertOverflow="overflow" horzOverflow="overflow" vert="horz" wrap="square" lIns="76109" tIns="38049" rIns="38049" bIns="76109" numCol="1" spcCol="0" rtlCol="0" fromWordArt="0" anchor="t" anchorCtr="0" forceAA="0" compatLnSpc="1">
            <a:prstTxWarp prst="textNoShape">
              <a:avLst/>
            </a:prstTxWarp>
            <a:noAutofit/>
          </a:bodyPr>
          <a:lstStyle/>
          <a:p>
            <a:pPr defTabSz="913210"/>
            <a:endParaRPr lang="en-US" sz="1500" kern="0" spc="-4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文本框 10"/>
          <p:cNvSpPr txBox="1"/>
          <p:nvPr userDrawn="1"/>
        </p:nvSpPr>
        <p:spPr>
          <a:xfrm>
            <a:off x="454971" y="660116"/>
            <a:ext cx="1511380" cy="461665"/>
          </a:xfrm>
          <a:prstGeom prst="rect">
            <a:avLst/>
          </a:prstGeom>
          <a:noFill/>
        </p:spPr>
        <p:txBody>
          <a:bodyPr wrap="square" rtlCol="0">
            <a:spAutoFit/>
          </a:bodyPr>
          <a:lstStyle/>
          <a:p>
            <a:pPr algn="ctr"/>
            <a:r>
              <a:rPr lang="zh-CN" altLang="en-US" sz="2400" b="1" dirty="0" smtClean="0">
                <a:solidFill>
                  <a:schemeClr val="bg1"/>
                </a:solidFill>
                <a:ea typeface="微软雅黑"/>
              </a:rPr>
              <a:t>目录</a:t>
            </a:r>
          </a:p>
        </p:txBody>
      </p:sp>
    </p:spTree>
    <p:extLst>
      <p:ext uri="{BB962C8B-B14F-4D97-AF65-F5344CB8AC3E}">
        <p14:creationId xmlns:p14="http://schemas.microsoft.com/office/powerpoint/2010/main" val="658153067"/>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4" name="矩形​​ 5"/>
          <p:cNvSpPr>
            <a:spLocks noChangeArrowheads="1"/>
          </p:cNvSpPr>
          <p:nvPr userDrawn="1"/>
        </p:nvSpPr>
        <p:spPr bwMode="auto">
          <a:xfrm>
            <a:off x="0" y="2428868"/>
            <a:ext cx="9145585" cy="44291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ym typeface="Arial" pitchFamily="34" charset="0"/>
            </a:endParaRPr>
          </a:p>
        </p:txBody>
      </p:sp>
      <p:sp>
        <p:nvSpPr>
          <p:cNvPr id="14" name="Line 5"/>
          <p:cNvSpPr>
            <a:spLocks noChangeShapeType="1"/>
          </p:cNvSpPr>
          <p:nvPr userDrawn="1"/>
        </p:nvSpPr>
        <p:spPr bwMode="auto">
          <a:xfrm>
            <a:off x="1613292" y="5892672"/>
            <a:ext cx="1922479" cy="15481"/>
          </a:xfrm>
          <a:prstGeom prst="line">
            <a:avLst/>
          </a:prstGeom>
          <a:noFill/>
          <a:ln w="33338">
            <a:solidFill>
              <a:srgbClr val="FFFFFF"/>
            </a:solidFill>
            <a:miter lim="800000"/>
            <a:headEnd/>
            <a:tailEn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15" name="Line 19"/>
          <p:cNvSpPr>
            <a:spLocks noChangeShapeType="1"/>
          </p:cNvSpPr>
          <p:nvPr userDrawn="1"/>
        </p:nvSpPr>
        <p:spPr bwMode="auto">
          <a:xfrm flipH="1">
            <a:off x="3535772" y="4719634"/>
            <a:ext cx="199973" cy="1188519"/>
          </a:xfrm>
          <a:prstGeom prst="line">
            <a:avLst/>
          </a:prstGeom>
          <a:noFill/>
          <a:ln w="33338">
            <a:solidFill>
              <a:schemeClr val="bg1"/>
            </a:solidFill>
            <a:miter lim="800000"/>
            <a:headEnd/>
            <a:tailEn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16" name="Line 21"/>
          <p:cNvSpPr>
            <a:spLocks noChangeShapeType="1"/>
          </p:cNvSpPr>
          <p:nvPr userDrawn="1"/>
        </p:nvSpPr>
        <p:spPr bwMode="auto">
          <a:xfrm>
            <a:off x="4748302" y="4540996"/>
            <a:ext cx="7936" cy="1806596"/>
          </a:xfrm>
          <a:prstGeom prst="line">
            <a:avLst/>
          </a:prstGeom>
          <a:noFill/>
          <a:ln w="33338">
            <a:solidFill>
              <a:schemeClr val="bg1"/>
            </a:solidFill>
            <a:miter lim="800000"/>
            <a:headEnd/>
            <a:tailEn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22" name="Line 51"/>
          <p:cNvSpPr>
            <a:spLocks noChangeShapeType="1"/>
          </p:cNvSpPr>
          <p:nvPr userDrawn="1"/>
        </p:nvSpPr>
        <p:spPr bwMode="auto">
          <a:xfrm>
            <a:off x="4741957" y="6345213"/>
            <a:ext cx="3070403" cy="2381"/>
          </a:xfrm>
          <a:prstGeom prst="line">
            <a:avLst/>
          </a:prstGeom>
          <a:noFill/>
          <a:ln w="33338">
            <a:solidFill>
              <a:srgbClr val="FFFFFF"/>
            </a:solidFill>
            <a:miter lim="800000"/>
            <a:headEnd/>
            <a:tailEn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grpSp>
        <p:nvGrpSpPr>
          <p:cNvPr id="2" name="组合 1"/>
          <p:cNvGrpSpPr/>
          <p:nvPr userDrawn="1"/>
        </p:nvGrpSpPr>
        <p:grpSpPr>
          <a:xfrm>
            <a:off x="2551776" y="2924944"/>
            <a:ext cx="4042309" cy="2023344"/>
            <a:chOff x="2551776" y="2924944"/>
            <a:chExt cx="4042309" cy="2023344"/>
          </a:xfrm>
        </p:grpSpPr>
        <p:sp>
          <p:nvSpPr>
            <p:cNvPr id="17" name="Freeform 11"/>
            <p:cNvSpPr>
              <a:spLocks/>
            </p:cNvSpPr>
            <p:nvPr userDrawn="1"/>
          </p:nvSpPr>
          <p:spPr bwMode="auto">
            <a:xfrm>
              <a:off x="2767625" y="4717249"/>
              <a:ext cx="980819" cy="198880"/>
            </a:xfrm>
            <a:custGeom>
              <a:avLst/>
              <a:gdLst>
                <a:gd name="T0" fmla="*/ 0 w 618"/>
                <a:gd name="T1" fmla="*/ 167 h 167"/>
                <a:gd name="T2" fmla="*/ 616 w 618"/>
                <a:gd name="T3" fmla="*/ 20 h 167"/>
                <a:gd name="T4" fmla="*/ 618 w 618"/>
                <a:gd name="T5" fmla="*/ 0 h 167"/>
                <a:gd name="T6" fmla="*/ 2 w 618"/>
                <a:gd name="T7" fmla="*/ 153 h 167"/>
                <a:gd name="T8" fmla="*/ 0 60000 65536"/>
                <a:gd name="T9" fmla="*/ 0 60000 65536"/>
                <a:gd name="T10" fmla="*/ 0 60000 65536"/>
                <a:gd name="T11" fmla="*/ 0 60000 65536"/>
                <a:gd name="T12" fmla="*/ 0 w 618"/>
                <a:gd name="T13" fmla="*/ 0 h 167"/>
                <a:gd name="T14" fmla="*/ 618 w 618"/>
                <a:gd name="T15" fmla="*/ 167 h 167"/>
              </a:gdLst>
              <a:ahLst/>
              <a:cxnLst>
                <a:cxn ang="T8">
                  <a:pos x="T0" y="T1"/>
                </a:cxn>
                <a:cxn ang="T9">
                  <a:pos x="T2" y="T3"/>
                </a:cxn>
                <a:cxn ang="T10">
                  <a:pos x="T4" y="T5"/>
                </a:cxn>
                <a:cxn ang="T11">
                  <a:pos x="T6" y="T7"/>
                </a:cxn>
              </a:cxnLst>
              <a:rect l="T12" t="T13" r="T14" b="T15"/>
              <a:pathLst>
                <a:path w="618" h="167">
                  <a:moveTo>
                    <a:pt x="0" y="167"/>
                  </a:moveTo>
                  <a:lnTo>
                    <a:pt x="616" y="20"/>
                  </a:lnTo>
                  <a:lnTo>
                    <a:pt x="618" y="0"/>
                  </a:lnTo>
                  <a:lnTo>
                    <a:pt x="2" y="153"/>
                  </a:lnTo>
                </a:path>
              </a:pathLst>
            </a:custGeom>
            <a:solidFill>
              <a:schemeClr val="bg1"/>
            </a:solidFill>
            <a:ln w="11113" cap="flat">
              <a:solidFill>
                <a:schemeClr val="bg1"/>
              </a:solidFill>
              <a:prstDash val="solid"/>
              <a:miter lim="800000"/>
              <a:headEnd/>
              <a:tailEn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18" name="Freeform 13"/>
            <p:cNvSpPr>
              <a:spLocks/>
            </p:cNvSpPr>
            <p:nvPr userDrawn="1"/>
          </p:nvSpPr>
          <p:spPr bwMode="auto">
            <a:xfrm>
              <a:off x="3716697" y="4438582"/>
              <a:ext cx="1566455" cy="309635"/>
            </a:xfrm>
            <a:custGeom>
              <a:avLst/>
              <a:gdLst>
                <a:gd name="T0" fmla="*/ 0 w 987"/>
                <a:gd name="T1" fmla="*/ 260 h 260"/>
                <a:gd name="T2" fmla="*/ 985 w 987"/>
                <a:gd name="T3" fmla="*/ 19 h 260"/>
                <a:gd name="T4" fmla="*/ 987 w 987"/>
                <a:gd name="T5" fmla="*/ 0 h 260"/>
                <a:gd name="T6" fmla="*/ 8 w 987"/>
                <a:gd name="T7" fmla="*/ 238 h 260"/>
                <a:gd name="T8" fmla="*/ 0 60000 65536"/>
                <a:gd name="T9" fmla="*/ 0 60000 65536"/>
                <a:gd name="T10" fmla="*/ 0 60000 65536"/>
                <a:gd name="T11" fmla="*/ 0 60000 65536"/>
                <a:gd name="T12" fmla="*/ 0 w 987"/>
                <a:gd name="T13" fmla="*/ 0 h 260"/>
                <a:gd name="T14" fmla="*/ 987 w 987"/>
                <a:gd name="T15" fmla="*/ 260 h 260"/>
              </a:gdLst>
              <a:ahLst/>
              <a:cxnLst>
                <a:cxn ang="T8">
                  <a:pos x="T0" y="T1"/>
                </a:cxn>
                <a:cxn ang="T9">
                  <a:pos x="T2" y="T3"/>
                </a:cxn>
                <a:cxn ang="T10">
                  <a:pos x="T4" y="T5"/>
                </a:cxn>
                <a:cxn ang="T11">
                  <a:pos x="T6" y="T7"/>
                </a:cxn>
              </a:cxnLst>
              <a:rect l="T12" t="T13" r="T14" b="T15"/>
              <a:pathLst>
                <a:path w="987" h="260">
                  <a:moveTo>
                    <a:pt x="0" y="260"/>
                  </a:moveTo>
                  <a:lnTo>
                    <a:pt x="985" y="19"/>
                  </a:lnTo>
                  <a:lnTo>
                    <a:pt x="987" y="0"/>
                  </a:lnTo>
                  <a:lnTo>
                    <a:pt x="8" y="238"/>
                  </a:lnTo>
                </a:path>
              </a:pathLst>
            </a:custGeom>
            <a:solidFill>
              <a:schemeClr val="bg1"/>
            </a:solidFill>
            <a:ln w="11113" cap="flat" cmpd="sng">
              <a:solidFill>
                <a:schemeClr val="bg1"/>
              </a:solidFill>
              <a:prstDash val="solid"/>
              <a:miter lim="800000"/>
              <a:headEnd type="none" w="med" len="med"/>
              <a:tailEnd type="none" w="med" len="me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19" name="Freeform 15"/>
            <p:cNvSpPr>
              <a:spLocks/>
            </p:cNvSpPr>
            <p:nvPr userDrawn="1"/>
          </p:nvSpPr>
          <p:spPr bwMode="auto">
            <a:xfrm>
              <a:off x="2873960" y="2924944"/>
              <a:ext cx="2540925" cy="845540"/>
            </a:xfrm>
            <a:custGeom>
              <a:avLst/>
              <a:gdLst>
                <a:gd name="T0" fmla="*/ 1002 w 1002"/>
                <a:gd name="T1" fmla="*/ 3 h 396"/>
                <a:gd name="T2" fmla="*/ 997 w 1002"/>
                <a:gd name="T3" fmla="*/ 12 h 396"/>
                <a:gd name="T4" fmla="*/ 993 w 1002"/>
                <a:gd name="T5" fmla="*/ 11 h 396"/>
                <a:gd name="T6" fmla="*/ 982 w 1002"/>
                <a:gd name="T7" fmla="*/ 9 h 396"/>
                <a:gd name="T8" fmla="*/ 967 w 1002"/>
                <a:gd name="T9" fmla="*/ 9 h 396"/>
                <a:gd name="T10" fmla="*/ 953 w 1002"/>
                <a:gd name="T11" fmla="*/ 11 h 396"/>
                <a:gd name="T12" fmla="*/ 939 w 1002"/>
                <a:gd name="T13" fmla="*/ 16 h 396"/>
                <a:gd name="T14" fmla="*/ 424 w 1002"/>
                <a:gd name="T15" fmla="*/ 224 h 396"/>
                <a:gd name="T16" fmla="*/ 376 w 1002"/>
                <a:gd name="T17" fmla="*/ 244 h 396"/>
                <a:gd name="T18" fmla="*/ 1 w 1002"/>
                <a:gd name="T19" fmla="*/ 396 h 396"/>
                <a:gd name="T20" fmla="*/ 0 w 1002"/>
                <a:gd name="T21" fmla="*/ 390 h 396"/>
                <a:gd name="T22" fmla="*/ 377 w 1002"/>
                <a:gd name="T23" fmla="*/ 237 h 396"/>
                <a:gd name="T24" fmla="*/ 424 w 1002"/>
                <a:gd name="T25" fmla="*/ 218 h 396"/>
                <a:gd name="T26" fmla="*/ 938 w 1002"/>
                <a:gd name="T27" fmla="*/ 8 h 396"/>
                <a:gd name="T28" fmla="*/ 954 w 1002"/>
                <a:gd name="T29" fmla="*/ 3 h 396"/>
                <a:gd name="T30" fmla="*/ 971 w 1002"/>
                <a:gd name="T31" fmla="*/ 1 h 396"/>
                <a:gd name="T32" fmla="*/ 987 w 1002"/>
                <a:gd name="T33" fmla="*/ 0 h 396"/>
                <a:gd name="T34" fmla="*/ 1000 w 1002"/>
                <a:gd name="T35" fmla="*/ 3 h 396"/>
                <a:gd name="T36" fmla="*/ 1002 w 1002"/>
                <a:gd name="T37" fmla="*/ 3 h 3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02"/>
                <a:gd name="T58" fmla="*/ 0 h 396"/>
                <a:gd name="T59" fmla="*/ 1002 w 1002"/>
                <a:gd name="T60" fmla="*/ 396 h 3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02" h="396">
                  <a:moveTo>
                    <a:pt x="1002" y="3"/>
                  </a:moveTo>
                  <a:cubicBezTo>
                    <a:pt x="997" y="12"/>
                    <a:pt x="997" y="12"/>
                    <a:pt x="997" y="12"/>
                  </a:cubicBezTo>
                  <a:cubicBezTo>
                    <a:pt x="993" y="11"/>
                    <a:pt x="993" y="11"/>
                    <a:pt x="993" y="11"/>
                  </a:cubicBezTo>
                  <a:cubicBezTo>
                    <a:pt x="990" y="10"/>
                    <a:pt x="986" y="9"/>
                    <a:pt x="982" y="9"/>
                  </a:cubicBezTo>
                  <a:cubicBezTo>
                    <a:pt x="977" y="9"/>
                    <a:pt x="972" y="9"/>
                    <a:pt x="967" y="9"/>
                  </a:cubicBezTo>
                  <a:cubicBezTo>
                    <a:pt x="962" y="10"/>
                    <a:pt x="957" y="10"/>
                    <a:pt x="953" y="11"/>
                  </a:cubicBezTo>
                  <a:cubicBezTo>
                    <a:pt x="948" y="13"/>
                    <a:pt x="943" y="14"/>
                    <a:pt x="939" y="16"/>
                  </a:cubicBezTo>
                  <a:cubicBezTo>
                    <a:pt x="424" y="224"/>
                    <a:pt x="424" y="224"/>
                    <a:pt x="424" y="224"/>
                  </a:cubicBezTo>
                  <a:cubicBezTo>
                    <a:pt x="376" y="244"/>
                    <a:pt x="376" y="244"/>
                    <a:pt x="376" y="244"/>
                  </a:cubicBezTo>
                  <a:cubicBezTo>
                    <a:pt x="1" y="396"/>
                    <a:pt x="1" y="396"/>
                    <a:pt x="1" y="396"/>
                  </a:cubicBezTo>
                  <a:cubicBezTo>
                    <a:pt x="0" y="390"/>
                    <a:pt x="0" y="390"/>
                    <a:pt x="0" y="390"/>
                  </a:cubicBezTo>
                  <a:cubicBezTo>
                    <a:pt x="377" y="237"/>
                    <a:pt x="377" y="237"/>
                    <a:pt x="377" y="237"/>
                  </a:cubicBezTo>
                  <a:cubicBezTo>
                    <a:pt x="424" y="218"/>
                    <a:pt x="424" y="218"/>
                    <a:pt x="424" y="218"/>
                  </a:cubicBezTo>
                  <a:cubicBezTo>
                    <a:pt x="938" y="8"/>
                    <a:pt x="938" y="8"/>
                    <a:pt x="938" y="8"/>
                  </a:cubicBezTo>
                  <a:cubicBezTo>
                    <a:pt x="943" y="6"/>
                    <a:pt x="948" y="5"/>
                    <a:pt x="954" y="3"/>
                  </a:cubicBezTo>
                  <a:cubicBezTo>
                    <a:pt x="959" y="2"/>
                    <a:pt x="965" y="1"/>
                    <a:pt x="971" y="1"/>
                  </a:cubicBezTo>
                  <a:cubicBezTo>
                    <a:pt x="976" y="0"/>
                    <a:pt x="982" y="0"/>
                    <a:pt x="987" y="0"/>
                  </a:cubicBezTo>
                  <a:cubicBezTo>
                    <a:pt x="992" y="1"/>
                    <a:pt x="996" y="1"/>
                    <a:pt x="1000" y="3"/>
                  </a:cubicBezTo>
                  <a:cubicBezTo>
                    <a:pt x="1002" y="3"/>
                    <a:pt x="1002" y="3"/>
                    <a:pt x="1002" y="3"/>
                  </a:cubicBezTo>
                </a:path>
              </a:pathLst>
            </a:custGeom>
            <a:solidFill>
              <a:schemeClr val="bg1"/>
            </a:solidFill>
            <a:ln w="11113" cap="flat" cmpd="sng">
              <a:solidFill>
                <a:schemeClr val="bg1"/>
              </a:solidFill>
              <a:prstDash val="solid"/>
              <a:miter lim="800000"/>
              <a:headEnd type="none" w="med" len="med"/>
              <a:tailEnd type="none" w="med" len="me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20" name="Freeform 16"/>
            <p:cNvSpPr>
              <a:spLocks/>
            </p:cNvSpPr>
            <p:nvPr userDrawn="1"/>
          </p:nvSpPr>
          <p:spPr bwMode="auto">
            <a:xfrm>
              <a:off x="2551776" y="3757387"/>
              <a:ext cx="325353" cy="1190901"/>
            </a:xfrm>
            <a:custGeom>
              <a:avLst/>
              <a:gdLst>
                <a:gd name="T0" fmla="*/ 128 w 128"/>
                <a:gd name="T1" fmla="*/ 6 h 558"/>
                <a:gd name="T2" fmla="*/ 124 w 128"/>
                <a:gd name="T3" fmla="*/ 7 h 558"/>
                <a:gd name="T4" fmla="*/ 118 w 128"/>
                <a:gd name="T5" fmla="*/ 11 h 558"/>
                <a:gd name="T6" fmla="*/ 112 w 128"/>
                <a:gd name="T7" fmla="*/ 17 h 558"/>
                <a:gd name="T8" fmla="*/ 108 w 128"/>
                <a:gd name="T9" fmla="*/ 24 h 558"/>
                <a:gd name="T10" fmla="*/ 106 w 128"/>
                <a:gd name="T11" fmla="*/ 31 h 558"/>
                <a:gd name="T12" fmla="*/ 64 w 128"/>
                <a:gd name="T13" fmla="*/ 240 h 558"/>
                <a:gd name="T14" fmla="*/ 55 w 128"/>
                <a:gd name="T15" fmla="*/ 287 h 558"/>
                <a:gd name="T16" fmla="*/ 7 w 128"/>
                <a:gd name="T17" fmla="*/ 530 h 558"/>
                <a:gd name="T18" fmla="*/ 6 w 128"/>
                <a:gd name="T19" fmla="*/ 539 h 558"/>
                <a:gd name="T20" fmla="*/ 8 w 128"/>
                <a:gd name="T21" fmla="*/ 545 h 558"/>
                <a:gd name="T22" fmla="*/ 13 w 128"/>
                <a:gd name="T23" fmla="*/ 549 h 558"/>
                <a:gd name="T24" fmla="*/ 19 w 128"/>
                <a:gd name="T25" fmla="*/ 550 h 558"/>
                <a:gd name="T26" fmla="*/ 86 w 128"/>
                <a:gd name="T27" fmla="*/ 535 h 558"/>
                <a:gd name="T28" fmla="*/ 85 w 128"/>
                <a:gd name="T29" fmla="*/ 543 h 558"/>
                <a:gd name="T30" fmla="*/ 17 w 128"/>
                <a:gd name="T31" fmla="*/ 558 h 558"/>
                <a:gd name="T32" fmla="*/ 9 w 128"/>
                <a:gd name="T33" fmla="*/ 557 h 558"/>
                <a:gd name="T34" fmla="*/ 3 w 128"/>
                <a:gd name="T35" fmla="*/ 552 h 558"/>
                <a:gd name="T36" fmla="*/ 0 w 128"/>
                <a:gd name="T37" fmla="*/ 543 h 558"/>
                <a:gd name="T38" fmla="*/ 1 w 128"/>
                <a:gd name="T39" fmla="*/ 531 h 558"/>
                <a:gd name="T40" fmla="*/ 49 w 128"/>
                <a:gd name="T41" fmla="*/ 289 h 558"/>
                <a:gd name="T42" fmla="*/ 58 w 128"/>
                <a:gd name="T43" fmla="*/ 242 h 558"/>
                <a:gd name="T44" fmla="*/ 100 w 128"/>
                <a:gd name="T45" fmla="*/ 33 h 558"/>
                <a:gd name="T46" fmla="*/ 104 w 128"/>
                <a:gd name="T47" fmla="*/ 23 h 558"/>
                <a:gd name="T48" fmla="*/ 110 w 128"/>
                <a:gd name="T49" fmla="*/ 14 h 558"/>
                <a:gd name="T50" fmla="*/ 117 w 128"/>
                <a:gd name="T51" fmla="*/ 6 h 558"/>
                <a:gd name="T52" fmla="*/ 126 w 128"/>
                <a:gd name="T53" fmla="*/ 1 h 558"/>
                <a:gd name="T54" fmla="*/ 127 w 128"/>
                <a:gd name="T55" fmla="*/ 0 h 558"/>
                <a:gd name="T56" fmla="*/ 128 w 128"/>
                <a:gd name="T57" fmla="*/ 6 h 55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8"/>
                <a:gd name="T88" fmla="*/ 0 h 558"/>
                <a:gd name="T89" fmla="*/ 128 w 128"/>
                <a:gd name="T90" fmla="*/ 558 h 55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8" h="558">
                  <a:moveTo>
                    <a:pt x="128" y="6"/>
                  </a:moveTo>
                  <a:cubicBezTo>
                    <a:pt x="124" y="7"/>
                    <a:pt x="124" y="7"/>
                    <a:pt x="124" y="7"/>
                  </a:cubicBezTo>
                  <a:cubicBezTo>
                    <a:pt x="122" y="8"/>
                    <a:pt x="120" y="9"/>
                    <a:pt x="118" y="11"/>
                  </a:cubicBezTo>
                  <a:cubicBezTo>
                    <a:pt x="116" y="13"/>
                    <a:pt x="114" y="15"/>
                    <a:pt x="112" y="17"/>
                  </a:cubicBezTo>
                  <a:cubicBezTo>
                    <a:pt x="111" y="19"/>
                    <a:pt x="109" y="21"/>
                    <a:pt x="108" y="24"/>
                  </a:cubicBezTo>
                  <a:cubicBezTo>
                    <a:pt x="107" y="26"/>
                    <a:pt x="106" y="28"/>
                    <a:pt x="106" y="31"/>
                  </a:cubicBezTo>
                  <a:cubicBezTo>
                    <a:pt x="64" y="240"/>
                    <a:pt x="64" y="240"/>
                    <a:pt x="64" y="240"/>
                  </a:cubicBezTo>
                  <a:cubicBezTo>
                    <a:pt x="55" y="287"/>
                    <a:pt x="55" y="287"/>
                    <a:pt x="55" y="287"/>
                  </a:cubicBezTo>
                  <a:cubicBezTo>
                    <a:pt x="7" y="530"/>
                    <a:pt x="7" y="530"/>
                    <a:pt x="7" y="530"/>
                  </a:cubicBezTo>
                  <a:cubicBezTo>
                    <a:pt x="6" y="533"/>
                    <a:pt x="6" y="536"/>
                    <a:pt x="6" y="539"/>
                  </a:cubicBezTo>
                  <a:cubicBezTo>
                    <a:pt x="6" y="541"/>
                    <a:pt x="7" y="544"/>
                    <a:pt x="8" y="545"/>
                  </a:cubicBezTo>
                  <a:cubicBezTo>
                    <a:pt x="9" y="547"/>
                    <a:pt x="11" y="548"/>
                    <a:pt x="13" y="549"/>
                  </a:cubicBezTo>
                  <a:cubicBezTo>
                    <a:pt x="14" y="550"/>
                    <a:pt x="17" y="550"/>
                    <a:pt x="19" y="550"/>
                  </a:cubicBezTo>
                  <a:cubicBezTo>
                    <a:pt x="86" y="535"/>
                    <a:pt x="86" y="535"/>
                    <a:pt x="86" y="535"/>
                  </a:cubicBezTo>
                  <a:cubicBezTo>
                    <a:pt x="85" y="543"/>
                    <a:pt x="85" y="543"/>
                    <a:pt x="85" y="543"/>
                  </a:cubicBezTo>
                  <a:cubicBezTo>
                    <a:pt x="17" y="558"/>
                    <a:pt x="17" y="558"/>
                    <a:pt x="17" y="558"/>
                  </a:cubicBezTo>
                  <a:cubicBezTo>
                    <a:pt x="14" y="558"/>
                    <a:pt x="11" y="558"/>
                    <a:pt x="9" y="557"/>
                  </a:cubicBezTo>
                  <a:cubicBezTo>
                    <a:pt x="6" y="556"/>
                    <a:pt x="4" y="554"/>
                    <a:pt x="3" y="552"/>
                  </a:cubicBezTo>
                  <a:cubicBezTo>
                    <a:pt x="1" y="550"/>
                    <a:pt x="0" y="547"/>
                    <a:pt x="0" y="543"/>
                  </a:cubicBezTo>
                  <a:cubicBezTo>
                    <a:pt x="0" y="540"/>
                    <a:pt x="0" y="536"/>
                    <a:pt x="1" y="531"/>
                  </a:cubicBezTo>
                  <a:cubicBezTo>
                    <a:pt x="49" y="289"/>
                    <a:pt x="49" y="289"/>
                    <a:pt x="49" y="289"/>
                  </a:cubicBezTo>
                  <a:cubicBezTo>
                    <a:pt x="58" y="242"/>
                    <a:pt x="58" y="242"/>
                    <a:pt x="58" y="242"/>
                  </a:cubicBezTo>
                  <a:cubicBezTo>
                    <a:pt x="100" y="33"/>
                    <a:pt x="100" y="33"/>
                    <a:pt x="100" y="33"/>
                  </a:cubicBezTo>
                  <a:cubicBezTo>
                    <a:pt x="101" y="30"/>
                    <a:pt x="102" y="26"/>
                    <a:pt x="104" y="23"/>
                  </a:cubicBezTo>
                  <a:cubicBezTo>
                    <a:pt x="105" y="20"/>
                    <a:pt x="107" y="17"/>
                    <a:pt x="110" y="14"/>
                  </a:cubicBezTo>
                  <a:cubicBezTo>
                    <a:pt x="112" y="11"/>
                    <a:pt x="114" y="8"/>
                    <a:pt x="117" y="6"/>
                  </a:cubicBezTo>
                  <a:cubicBezTo>
                    <a:pt x="120" y="4"/>
                    <a:pt x="123" y="2"/>
                    <a:pt x="126" y="1"/>
                  </a:cubicBezTo>
                  <a:cubicBezTo>
                    <a:pt x="127" y="0"/>
                    <a:pt x="127" y="0"/>
                    <a:pt x="127" y="0"/>
                  </a:cubicBezTo>
                  <a:lnTo>
                    <a:pt x="128" y="6"/>
                  </a:lnTo>
                  <a:close/>
                </a:path>
              </a:pathLst>
            </a:custGeom>
            <a:solidFill>
              <a:schemeClr val="bg1"/>
            </a:solidFill>
            <a:ln w="11113" cap="flat">
              <a:solidFill>
                <a:schemeClr val="bg1"/>
              </a:solidFill>
              <a:prstDash val="solid"/>
              <a:miter lim="800000"/>
              <a:headEnd/>
              <a:tailEn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21" name="Freeform 17"/>
            <p:cNvSpPr>
              <a:spLocks/>
            </p:cNvSpPr>
            <p:nvPr userDrawn="1"/>
          </p:nvSpPr>
          <p:spPr bwMode="auto">
            <a:xfrm>
              <a:off x="5286326" y="2930900"/>
              <a:ext cx="1307759" cy="1529117"/>
            </a:xfrm>
            <a:custGeom>
              <a:avLst/>
              <a:gdLst>
                <a:gd name="T0" fmla="*/ 46 w 516"/>
                <a:gd name="T1" fmla="*/ 9 h 716"/>
                <a:gd name="T2" fmla="*/ 485 w 516"/>
                <a:gd name="T3" fmla="*/ 148 h 716"/>
                <a:gd name="T4" fmla="*/ 496 w 516"/>
                <a:gd name="T5" fmla="*/ 154 h 716"/>
                <a:gd name="T6" fmla="*/ 501 w 516"/>
                <a:gd name="T7" fmla="*/ 164 h 716"/>
                <a:gd name="T8" fmla="*/ 501 w 516"/>
                <a:gd name="T9" fmla="*/ 175 h 716"/>
                <a:gd name="T10" fmla="*/ 494 w 516"/>
                <a:gd name="T11" fmla="*/ 187 h 716"/>
                <a:gd name="T12" fmla="*/ 113 w 516"/>
                <a:gd name="T13" fmla="*/ 656 h 716"/>
                <a:gd name="T14" fmla="*/ 100 w 516"/>
                <a:gd name="T15" fmla="*/ 668 h 716"/>
                <a:gd name="T16" fmla="*/ 84 w 516"/>
                <a:gd name="T17" fmla="*/ 679 h 716"/>
                <a:gd name="T18" fmla="*/ 66 w 516"/>
                <a:gd name="T19" fmla="*/ 689 h 716"/>
                <a:gd name="T20" fmla="*/ 49 w 516"/>
                <a:gd name="T21" fmla="*/ 694 h 716"/>
                <a:gd name="T22" fmla="*/ 0 w 516"/>
                <a:gd name="T23" fmla="*/ 705 h 716"/>
                <a:gd name="T24" fmla="*/ 0 w 516"/>
                <a:gd name="T25" fmla="*/ 716 h 716"/>
                <a:gd name="T26" fmla="*/ 50 w 516"/>
                <a:gd name="T27" fmla="*/ 705 h 716"/>
                <a:gd name="T28" fmla="*/ 69 w 516"/>
                <a:gd name="T29" fmla="*/ 699 h 716"/>
                <a:gd name="T30" fmla="*/ 89 w 516"/>
                <a:gd name="T31" fmla="*/ 689 h 716"/>
                <a:gd name="T32" fmla="*/ 108 w 516"/>
                <a:gd name="T33" fmla="*/ 676 h 716"/>
                <a:gd name="T34" fmla="*/ 122 w 516"/>
                <a:gd name="T35" fmla="*/ 661 h 716"/>
                <a:gd name="T36" fmla="*/ 506 w 516"/>
                <a:gd name="T37" fmla="*/ 190 h 716"/>
                <a:gd name="T38" fmla="*/ 515 w 516"/>
                <a:gd name="T39" fmla="*/ 174 h 716"/>
                <a:gd name="T40" fmla="*/ 515 w 516"/>
                <a:gd name="T41" fmla="*/ 159 h 716"/>
                <a:gd name="T42" fmla="*/ 508 w 516"/>
                <a:gd name="T43" fmla="*/ 147 h 716"/>
                <a:gd name="T44" fmla="*/ 493 w 516"/>
                <a:gd name="T45" fmla="*/ 138 h 716"/>
                <a:gd name="T46" fmla="*/ 51 w 516"/>
                <a:gd name="T47" fmla="*/ 0 h 716"/>
                <a:gd name="T48" fmla="*/ 46 w 516"/>
                <a:gd name="T49" fmla="*/ 9 h 7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16"/>
                <a:gd name="T76" fmla="*/ 0 h 716"/>
                <a:gd name="T77" fmla="*/ 516 w 516"/>
                <a:gd name="T78" fmla="*/ 716 h 7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16" h="716">
                  <a:moveTo>
                    <a:pt x="46" y="9"/>
                  </a:moveTo>
                  <a:cubicBezTo>
                    <a:pt x="485" y="148"/>
                    <a:pt x="485" y="148"/>
                    <a:pt x="485" y="148"/>
                  </a:cubicBezTo>
                  <a:cubicBezTo>
                    <a:pt x="490" y="150"/>
                    <a:pt x="493" y="152"/>
                    <a:pt x="496" y="154"/>
                  </a:cubicBezTo>
                  <a:cubicBezTo>
                    <a:pt x="499" y="157"/>
                    <a:pt x="500" y="160"/>
                    <a:pt x="501" y="164"/>
                  </a:cubicBezTo>
                  <a:cubicBezTo>
                    <a:pt x="502" y="167"/>
                    <a:pt x="502" y="171"/>
                    <a:pt x="501" y="175"/>
                  </a:cubicBezTo>
                  <a:cubicBezTo>
                    <a:pt x="500" y="179"/>
                    <a:pt x="498" y="183"/>
                    <a:pt x="494" y="187"/>
                  </a:cubicBezTo>
                  <a:cubicBezTo>
                    <a:pt x="113" y="656"/>
                    <a:pt x="113" y="656"/>
                    <a:pt x="113" y="656"/>
                  </a:cubicBezTo>
                  <a:cubicBezTo>
                    <a:pt x="109" y="660"/>
                    <a:pt x="105" y="664"/>
                    <a:pt x="100" y="668"/>
                  </a:cubicBezTo>
                  <a:cubicBezTo>
                    <a:pt x="95" y="672"/>
                    <a:pt x="89" y="676"/>
                    <a:pt x="84" y="679"/>
                  </a:cubicBezTo>
                  <a:cubicBezTo>
                    <a:pt x="78" y="683"/>
                    <a:pt x="72" y="686"/>
                    <a:pt x="66" y="689"/>
                  </a:cubicBezTo>
                  <a:cubicBezTo>
                    <a:pt x="60" y="691"/>
                    <a:pt x="55" y="693"/>
                    <a:pt x="49" y="694"/>
                  </a:cubicBezTo>
                  <a:cubicBezTo>
                    <a:pt x="0" y="705"/>
                    <a:pt x="0" y="705"/>
                    <a:pt x="0" y="705"/>
                  </a:cubicBezTo>
                  <a:cubicBezTo>
                    <a:pt x="0" y="716"/>
                    <a:pt x="0" y="716"/>
                    <a:pt x="0" y="716"/>
                  </a:cubicBezTo>
                  <a:cubicBezTo>
                    <a:pt x="50" y="705"/>
                    <a:pt x="50" y="705"/>
                    <a:pt x="50" y="705"/>
                  </a:cubicBezTo>
                  <a:cubicBezTo>
                    <a:pt x="56" y="704"/>
                    <a:pt x="63" y="702"/>
                    <a:pt x="69" y="699"/>
                  </a:cubicBezTo>
                  <a:cubicBezTo>
                    <a:pt x="76" y="696"/>
                    <a:pt x="83" y="693"/>
                    <a:pt x="89" y="689"/>
                  </a:cubicBezTo>
                  <a:cubicBezTo>
                    <a:pt x="96" y="685"/>
                    <a:pt x="102" y="680"/>
                    <a:pt x="108" y="676"/>
                  </a:cubicBezTo>
                  <a:cubicBezTo>
                    <a:pt x="113" y="671"/>
                    <a:pt x="118" y="666"/>
                    <a:pt x="122" y="661"/>
                  </a:cubicBezTo>
                  <a:cubicBezTo>
                    <a:pt x="506" y="190"/>
                    <a:pt x="506" y="190"/>
                    <a:pt x="506" y="190"/>
                  </a:cubicBezTo>
                  <a:cubicBezTo>
                    <a:pt x="510" y="185"/>
                    <a:pt x="513" y="180"/>
                    <a:pt x="515" y="174"/>
                  </a:cubicBezTo>
                  <a:cubicBezTo>
                    <a:pt x="516" y="169"/>
                    <a:pt x="516" y="164"/>
                    <a:pt x="515" y="159"/>
                  </a:cubicBezTo>
                  <a:cubicBezTo>
                    <a:pt x="514" y="154"/>
                    <a:pt x="511" y="150"/>
                    <a:pt x="508" y="147"/>
                  </a:cubicBezTo>
                  <a:cubicBezTo>
                    <a:pt x="504" y="143"/>
                    <a:pt x="499" y="140"/>
                    <a:pt x="493" y="138"/>
                  </a:cubicBezTo>
                  <a:cubicBezTo>
                    <a:pt x="51" y="0"/>
                    <a:pt x="51" y="0"/>
                    <a:pt x="51" y="0"/>
                  </a:cubicBezTo>
                  <a:lnTo>
                    <a:pt x="46" y="9"/>
                  </a:lnTo>
                  <a:close/>
                </a:path>
              </a:pathLst>
            </a:custGeom>
            <a:solidFill>
              <a:schemeClr val="bg1"/>
            </a:solidFill>
            <a:ln w="11113" cap="flat" cmpd="sng">
              <a:solidFill>
                <a:schemeClr val="bg1"/>
              </a:solidFill>
              <a:prstDash val="solid"/>
              <a:miter lim="800000"/>
              <a:headEnd type="none" w="med" len="med"/>
              <a:tailEnd type="none" w="med" len="med"/>
            </a:ln>
          </p:spPr>
          <p:txBody>
            <a:bodyPr lIns="91417" tIns="45708" rIns="91417" bIns="45708"/>
            <a:lstStyle/>
            <a:p>
              <a:pPr fontAlgn="base">
                <a:spcBef>
                  <a:spcPct val="0"/>
                </a:spcBef>
                <a:spcAft>
                  <a:spcPct val="0"/>
                </a:spcAft>
              </a:pPr>
              <a:endParaRPr lang="zh-CN" altLang="en-US">
                <a:solidFill>
                  <a:srgbClr val="FFFFFF"/>
                </a:solidFill>
                <a:latin typeface="Arial" charset="0"/>
              </a:endParaRPr>
            </a:p>
          </p:txBody>
        </p:sp>
        <p:sp>
          <p:nvSpPr>
            <p:cNvPr id="23" name="TextBox 29"/>
            <p:cNvSpPr txBox="1"/>
            <p:nvPr userDrawn="1"/>
          </p:nvSpPr>
          <p:spPr>
            <a:xfrm rot="20445248">
              <a:off x="3003963" y="3470690"/>
              <a:ext cx="2953839" cy="923519"/>
            </a:xfrm>
            <a:prstGeom prst="rect">
              <a:avLst/>
            </a:prstGeom>
            <a:noFill/>
          </p:spPr>
          <p:txBody>
            <a:bodyPr wrap="none" lIns="91417" tIns="45708" rIns="91417" bIns="45708">
              <a:spAutoFit/>
            </a:bodyPr>
            <a:lstStyle/>
            <a:p>
              <a:pPr fontAlgn="base">
                <a:spcBef>
                  <a:spcPct val="0"/>
                </a:spcBef>
                <a:spcAft>
                  <a:spcPct val="0"/>
                </a:spcAft>
                <a:defRPr/>
              </a:pPr>
              <a:r>
                <a:rPr lang="zh-CN" altLang="en-US" sz="5400" b="1" dirty="0">
                  <a:solidFill>
                    <a:srgbClr val="FFFFFF"/>
                  </a:solidFill>
                  <a:latin typeface="微软雅黑" pitchFamily="34" charset="-122"/>
                  <a:ea typeface="微软雅黑" pitchFamily="34" charset="-122"/>
                </a:rPr>
                <a:t>谢谢观看</a:t>
              </a:r>
            </a:p>
          </p:txBody>
        </p:sp>
      </p:grpSp>
      <p:pic>
        <p:nvPicPr>
          <p:cNvPr id="25" name="Picture 4"/>
          <p:cNvPicPr>
            <a:picLocks noChangeAspect="1" noChangeArrowheads="1"/>
          </p:cNvPicPr>
          <p:nvPr userDrawn="1"/>
        </p:nvPicPr>
        <p:blipFill>
          <a:blip r:embed="rId2" cstate="print"/>
          <a:srcRect/>
          <a:stretch>
            <a:fillRect/>
          </a:stretch>
        </p:blipFill>
        <p:spPr bwMode="auto">
          <a:xfrm>
            <a:off x="7115438" y="285728"/>
            <a:ext cx="1957156" cy="500066"/>
          </a:xfrm>
          <a:prstGeom prst="rect">
            <a:avLst/>
          </a:prstGeom>
          <a:noFill/>
          <a:ln w="9525">
            <a:noFill/>
            <a:miter lim="800000"/>
            <a:headEnd/>
            <a:tailEnd/>
          </a:ln>
          <a:effectLst/>
        </p:spPr>
      </p:pic>
      <p:pic>
        <p:nvPicPr>
          <p:cNvPr id="26" name="Picture 2" descr="C:\Documents and Settings\tdz\桌面\新建文件夹\为高手鼓掌.jpg"/>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4357686" y="1203592"/>
            <a:ext cx="1370934" cy="857256"/>
          </a:xfrm>
          <a:prstGeom prst="rect">
            <a:avLst/>
          </a:prstGeom>
          <a:noFill/>
          <a:ln w="28575">
            <a:noFill/>
          </a:ln>
          <a:effectLst/>
          <a:extLst>
            <a:ext uri="{909E8E84-426E-40DD-AFC4-6F175D3DCCD1}">
              <a14:hiddenFill xmlns:a14="http://schemas.microsoft.com/office/drawing/2010/main">
                <a:solidFill>
                  <a:srgbClr val="FFFFFF"/>
                </a:solidFill>
              </a14:hiddenFill>
            </a:ext>
          </a:extLst>
        </p:spPr>
      </p:pic>
      <p:pic>
        <p:nvPicPr>
          <p:cNvPr id="27" name="Picture 3" descr="C:\Documents and Settings\tdz\桌面\新建文件夹\20121281732304920306.jpg"/>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5786446" y="1203593"/>
            <a:ext cx="1370934" cy="857255"/>
          </a:xfrm>
          <a:prstGeom prst="rect">
            <a:avLst/>
          </a:prstGeom>
          <a:noFill/>
          <a:ln w="28575">
            <a:noFill/>
          </a:ln>
          <a:effectLst/>
          <a:extLst>
            <a:ext uri="{909E8E84-426E-40DD-AFC4-6F175D3DCCD1}">
              <a14:hiddenFill xmlns:a14="http://schemas.microsoft.com/office/drawing/2010/main">
                <a:solidFill>
                  <a:srgbClr val="FFFFFF"/>
                </a:solidFill>
              </a14:hiddenFill>
            </a:ext>
          </a:extLst>
        </p:spPr>
      </p:pic>
      <p:pic>
        <p:nvPicPr>
          <p:cNvPr id="28" name="Picture 4" descr="C:\Documents and Settings\tdz\桌面\新建文件夹\2012511855371554.jpg"/>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7215206" y="1203593"/>
            <a:ext cx="1370933" cy="857255"/>
          </a:xfrm>
          <a:prstGeom prst="rect">
            <a:avLst/>
          </a:prstGeom>
          <a:noFill/>
          <a:ln w="28575">
            <a:noFill/>
          </a:ln>
          <a:effectLst/>
          <a:extLst>
            <a:ext uri="{909E8E84-426E-40DD-AFC4-6F175D3DCCD1}">
              <a14:hiddenFill xmlns:a14="http://schemas.microsoft.com/office/drawing/2010/main">
                <a:solidFill>
                  <a:srgbClr val="FFFFFF"/>
                </a:solidFill>
              </a14:hiddenFill>
            </a:ext>
          </a:extLst>
        </p:spPr>
      </p:pic>
      <p:sp>
        <p:nvSpPr>
          <p:cNvPr id="31" name="矩形 30"/>
          <p:cNvSpPr/>
          <p:nvPr userDrawn="1"/>
        </p:nvSpPr>
        <p:spPr>
          <a:xfrm>
            <a:off x="0" y="1203592"/>
            <a:ext cx="3500430" cy="857256"/>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3500430" y="1203136"/>
            <a:ext cx="785818" cy="857256"/>
          </a:xfrm>
          <a:prstGeom prst="rect">
            <a:avLst/>
          </a:prstGeom>
          <a:solidFill>
            <a:srgbClr val="79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userDrawn="1"/>
        </p:nvSpPr>
        <p:spPr>
          <a:xfrm>
            <a:off x="8643966" y="1203136"/>
            <a:ext cx="500034" cy="857256"/>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userDrawn="1"/>
        </p:nvSpPr>
        <p:spPr>
          <a:xfrm>
            <a:off x="357126" y="845946"/>
            <a:ext cx="357190" cy="3571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userDrawn="1"/>
        </p:nvSpPr>
        <p:spPr>
          <a:xfrm>
            <a:off x="642878" y="345880"/>
            <a:ext cx="500066" cy="357190"/>
          </a:xfrm>
          <a:prstGeom prst="rect">
            <a:avLst/>
          </a:prstGeom>
          <a:solidFill>
            <a:srgbClr val="66CCFF">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userDrawn="1"/>
        </p:nvSpPr>
        <p:spPr>
          <a:xfrm>
            <a:off x="1214382" y="703070"/>
            <a:ext cx="785818" cy="428628"/>
          </a:xfrm>
          <a:prstGeom prst="rect">
            <a:avLst/>
          </a:prstGeom>
          <a:solidFill>
            <a:srgbClr val="66CCFF">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3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300"/>
                                        <p:tgtEl>
                                          <p:spTgt spid="15"/>
                                        </p:tgtEl>
                                      </p:cBhvr>
                                    </p:animEffect>
                                  </p:childTnLst>
                                </p:cTn>
                              </p:par>
                              <p:par>
                                <p:cTn id="11" presetID="2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300"/>
                                        <p:tgtEl>
                                          <p:spTgt spid="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3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2"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430CA-15D6-4B27-A089-F746E21B51EE}" type="datetimeFigureOut">
              <a:rPr lang="zh-CN" altLang="en-US" smtClean="0"/>
              <a:pPr/>
              <a:t>12/8 Friday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1F401-3DE8-4247-8D9F-287834CE9C4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5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6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7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7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7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8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4414" y="3000372"/>
            <a:ext cx="6858048" cy="1143008"/>
          </a:xfrm>
        </p:spPr>
        <p:txBody>
          <a:bodyPr>
            <a:normAutofit/>
          </a:bodyPr>
          <a:lstStyle/>
          <a:p>
            <a:r>
              <a:rPr lang="en-US" altLang="zh-CN" sz="3600" smtClean="0">
                <a:solidFill>
                  <a:schemeClr val="accent1">
                    <a:lumMod val="50000"/>
                  </a:schemeClr>
                </a:solidFill>
                <a:latin typeface="微软雅黑" pitchFamily="34" charset="-122"/>
                <a:ea typeface="微软雅黑" pitchFamily="34" charset="-122"/>
              </a:rPr>
              <a:t>Java8 </a:t>
            </a:r>
            <a:r>
              <a:rPr lang="zh-CN" altLang="en-US" sz="3600" smtClean="0">
                <a:solidFill>
                  <a:schemeClr val="accent1">
                    <a:lumMod val="50000"/>
                  </a:schemeClr>
                </a:solidFill>
                <a:latin typeface="微软雅黑" pitchFamily="34" charset="-122"/>
                <a:ea typeface="微软雅黑" pitchFamily="34" charset="-122"/>
              </a:rPr>
              <a:t>高级教程</a:t>
            </a:r>
            <a:endParaRPr lang="zh-CN" altLang="en-US" sz="3600" dirty="0">
              <a:solidFill>
                <a:schemeClr val="accent1">
                  <a:lumMod val="50000"/>
                </a:schemeClr>
              </a:solidFill>
              <a:latin typeface="微软雅黑" pitchFamily="34" charset="-122"/>
              <a:ea typeface="微软雅黑" pitchFamily="34" charset="-122"/>
            </a:endParaRPr>
          </a:p>
        </p:txBody>
      </p:sp>
      <p:sp>
        <p:nvSpPr>
          <p:cNvPr id="3" name="TextBox 2"/>
          <p:cNvSpPr txBox="1"/>
          <p:nvPr/>
        </p:nvSpPr>
        <p:spPr>
          <a:xfrm>
            <a:off x="6409074" y="4881439"/>
            <a:ext cx="646331" cy="369332"/>
          </a:xfrm>
          <a:prstGeom prst="rect">
            <a:avLst/>
          </a:prstGeom>
          <a:noFill/>
        </p:spPr>
        <p:txBody>
          <a:bodyPr wrap="none" rtlCol="0">
            <a:spAutoFit/>
          </a:bodyPr>
          <a:lstStyle/>
          <a:p>
            <a:r>
              <a:rPr lang="zh-CN" altLang="en-US" smtClean="0">
                <a:latin typeface="微软雅黑" pitchFamily="34" charset="-122"/>
                <a:ea typeface="微软雅黑" pitchFamily="34" charset="-122"/>
              </a:rPr>
              <a:t>刘磊</a:t>
            </a:r>
            <a:endParaRPr lang="zh-CN" altLang="en-US">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7" name="TextBox 6"/>
          <p:cNvSpPr txBox="1"/>
          <p:nvPr/>
        </p:nvSpPr>
        <p:spPr>
          <a:xfrm>
            <a:off x="611560" y="980728"/>
            <a:ext cx="6786610" cy="553998"/>
          </a:xfrm>
          <a:prstGeom prst="rect">
            <a:avLst/>
          </a:prstGeom>
          <a:noFill/>
        </p:spPr>
        <p:txBody>
          <a:bodyPr wrap="square" rtlCol="0">
            <a:spAutoFit/>
          </a:bodyPr>
          <a:lstStyle/>
          <a:p>
            <a:pPr>
              <a:lnSpc>
                <a:spcPct val="150000"/>
              </a:lnSpc>
            </a:pPr>
            <a:r>
              <a:rPr lang="zh-CN" altLang="en-US" sz="2000" smtClean="0"/>
              <a:t>第</a:t>
            </a:r>
            <a:r>
              <a:rPr lang="zh-CN" altLang="en-US" sz="2000"/>
              <a:t>五</a:t>
            </a:r>
            <a:r>
              <a:rPr lang="zh-CN" altLang="en-US" sz="2000" smtClean="0"/>
              <a:t>次尝试：行为参数化</a:t>
            </a:r>
            <a:endParaRPr lang="zh-CN" altLang="en-US" sz="2000"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060848"/>
            <a:ext cx="726757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7310" y="4365104"/>
            <a:ext cx="74580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36935" y="5517232"/>
            <a:ext cx="7992888" cy="923330"/>
          </a:xfrm>
          <a:prstGeom prst="rect">
            <a:avLst/>
          </a:prstGeom>
        </p:spPr>
        <p:txBody>
          <a:bodyPr wrap="square">
            <a:spAutoFit/>
          </a:bodyPr>
          <a:lstStyle/>
          <a:p>
            <a:r>
              <a:rPr lang="zh-CN" altLang="en-US">
                <a:solidFill>
                  <a:srgbClr val="FF0000"/>
                </a:solidFill>
              </a:rPr>
              <a:t>行为参数化：让方法接受多种行为（</a:t>
            </a:r>
            <a:r>
              <a:rPr lang="zh-CN" altLang="en-US" smtClean="0">
                <a:solidFill>
                  <a:srgbClr val="FF0000"/>
                </a:solidFill>
              </a:rPr>
              <a:t>或策略）</a:t>
            </a:r>
            <a:r>
              <a:rPr lang="zh-CN" altLang="en-US">
                <a:solidFill>
                  <a:srgbClr val="FF0000"/>
                </a:solidFill>
              </a:rPr>
              <a:t>作为参数，并在内部使用，来完成不同的行为。 </a:t>
            </a:r>
            <a:r>
              <a:rPr lang="zh-CN" altLang="en-US"/>
              <a:t/>
            </a:r>
            <a:br>
              <a:rPr lang="zh-CN" altLang="en-US"/>
            </a:br>
            <a:endParaRPr lang="zh-CN" altLang="en-US"/>
          </a:p>
        </p:txBody>
      </p:sp>
      <p:sp>
        <p:nvSpPr>
          <p:cNvPr id="8" name="矩形 7"/>
          <p:cNvSpPr/>
          <p:nvPr/>
        </p:nvSpPr>
        <p:spPr>
          <a:xfrm>
            <a:off x="142844" y="1916832"/>
            <a:ext cx="8857648" cy="1872208"/>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2844" y="4365104"/>
            <a:ext cx="8857648" cy="54006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052406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7" name="TextBox 6"/>
          <p:cNvSpPr txBox="1"/>
          <p:nvPr/>
        </p:nvSpPr>
        <p:spPr>
          <a:xfrm>
            <a:off x="611560" y="980728"/>
            <a:ext cx="6786610" cy="1477328"/>
          </a:xfrm>
          <a:prstGeom prst="rect">
            <a:avLst/>
          </a:prstGeom>
          <a:noFill/>
        </p:spPr>
        <p:txBody>
          <a:bodyPr wrap="square" rtlCol="0">
            <a:spAutoFit/>
          </a:bodyPr>
          <a:lstStyle/>
          <a:p>
            <a:pPr>
              <a:lnSpc>
                <a:spcPct val="150000"/>
              </a:lnSpc>
            </a:pPr>
            <a:r>
              <a:rPr lang="zh-CN" altLang="en-US" sz="2000" dirty="0"/>
              <a:t>第五</a:t>
            </a:r>
            <a:r>
              <a:rPr lang="zh-CN" altLang="en-US" sz="2000" dirty="0" smtClean="0"/>
              <a:t>次尝试的思考（优点）</a:t>
            </a:r>
            <a:endParaRPr lang="en-US" altLang="zh-CN" sz="2000" dirty="0" smtClean="0"/>
          </a:p>
          <a:p>
            <a:pPr marL="342900" indent="-342900">
              <a:lnSpc>
                <a:spcPct val="150000"/>
              </a:lnSpc>
              <a:buFont typeface="Arial" pitchFamily="34" charset="0"/>
              <a:buChar char="•"/>
            </a:pPr>
            <a:r>
              <a:rPr lang="zh-CN" altLang="en-US" sz="2000" dirty="0"/>
              <a:t>读</a:t>
            </a:r>
            <a:r>
              <a:rPr lang="zh-CN" altLang="en-US" sz="2000" dirty="0" smtClean="0"/>
              <a:t>起来，用起来更容易</a:t>
            </a:r>
            <a:endParaRPr lang="en-US" altLang="zh-CN" sz="2000" dirty="0" smtClean="0"/>
          </a:p>
          <a:p>
            <a:pPr marL="342900" indent="-342900">
              <a:lnSpc>
                <a:spcPct val="150000"/>
              </a:lnSpc>
              <a:buFont typeface="Arial" pitchFamily="34" charset="0"/>
              <a:buChar char="•"/>
            </a:pPr>
            <a:r>
              <a:rPr lang="zh-CN" altLang="en-US" sz="2000" dirty="0" smtClean="0"/>
              <a:t>更灵活</a:t>
            </a:r>
            <a:endParaRPr lang="zh-CN" altLang="en-US" sz="2000" dirty="0"/>
          </a:p>
        </p:txBody>
      </p:sp>
      <p:sp>
        <p:nvSpPr>
          <p:cNvPr id="4" name="TextBox 3"/>
          <p:cNvSpPr txBox="1"/>
          <p:nvPr/>
        </p:nvSpPr>
        <p:spPr>
          <a:xfrm>
            <a:off x="611560" y="2602582"/>
            <a:ext cx="6786610" cy="501291"/>
          </a:xfrm>
          <a:prstGeom prst="rect">
            <a:avLst/>
          </a:prstGeom>
          <a:noFill/>
        </p:spPr>
        <p:txBody>
          <a:bodyPr wrap="square" rtlCol="0">
            <a:spAutoFit/>
          </a:bodyPr>
          <a:lstStyle/>
          <a:p>
            <a:pPr>
              <a:lnSpc>
                <a:spcPct val="150000"/>
              </a:lnSpc>
            </a:pPr>
            <a:r>
              <a:rPr lang="zh-CN" altLang="en-US" sz="2000" dirty="0"/>
              <a:t>第五</a:t>
            </a:r>
            <a:r>
              <a:rPr lang="zh-CN" altLang="en-US" sz="2000" dirty="0" smtClean="0"/>
              <a:t>次尝试的思考（缺点）</a:t>
            </a:r>
            <a:endParaRPr lang="zh-CN" altLang="en-US" sz="2000"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1939" y="3538686"/>
            <a:ext cx="600075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900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7" name="TextBox 6"/>
          <p:cNvSpPr txBox="1"/>
          <p:nvPr/>
        </p:nvSpPr>
        <p:spPr>
          <a:xfrm>
            <a:off x="611560" y="980728"/>
            <a:ext cx="6786610" cy="553998"/>
          </a:xfrm>
          <a:prstGeom prst="rect">
            <a:avLst/>
          </a:prstGeom>
          <a:noFill/>
        </p:spPr>
        <p:txBody>
          <a:bodyPr wrap="square" rtlCol="0">
            <a:spAutoFit/>
          </a:bodyPr>
          <a:lstStyle/>
          <a:p>
            <a:pPr>
              <a:lnSpc>
                <a:spcPct val="150000"/>
              </a:lnSpc>
            </a:pPr>
            <a:r>
              <a:rPr lang="zh-CN" altLang="en-US" sz="2000" smtClean="0"/>
              <a:t>第六次尝试：使用</a:t>
            </a:r>
            <a:r>
              <a:rPr lang="zh-CN" altLang="en-US" sz="2000"/>
              <a:t>匿名类 </a:t>
            </a:r>
            <a:endParaRPr lang="zh-CN" altLang="en-US" sz="2000"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124" y="2168860"/>
            <a:ext cx="677227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42844" y="2082670"/>
            <a:ext cx="8857648" cy="126014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791580" y="4689140"/>
            <a:ext cx="3501317" cy="923330"/>
          </a:xfrm>
          <a:prstGeom prst="rect">
            <a:avLst/>
          </a:prstGeom>
        </p:spPr>
        <p:txBody>
          <a:bodyPr wrap="square">
            <a:spAutoFit/>
          </a:bodyPr>
          <a:lstStyle/>
          <a:p>
            <a:r>
              <a:rPr lang="zh-CN" altLang="en-US" dirty="0" smtClean="0"/>
              <a:t>缺点：</a:t>
            </a:r>
            <a:endParaRPr lang="en-US" altLang="zh-CN" dirty="0" smtClean="0"/>
          </a:p>
          <a:p>
            <a:pPr marL="342900" indent="-342900">
              <a:buFont typeface="+mj-lt"/>
              <a:buAutoNum type="arabicPeriod"/>
            </a:pPr>
            <a:r>
              <a:rPr lang="zh-CN" altLang="zh-CN" dirty="0" smtClean="0"/>
              <a:t>比较笨重</a:t>
            </a:r>
            <a:endParaRPr lang="en-US" altLang="zh-CN" dirty="0" smtClean="0"/>
          </a:p>
          <a:p>
            <a:pPr marL="342900" indent="-342900">
              <a:buFont typeface="+mj-lt"/>
              <a:buAutoNum type="arabicPeriod"/>
            </a:pPr>
            <a:r>
              <a:rPr lang="zh-CN" altLang="en-US" dirty="0"/>
              <a:t>不</a:t>
            </a:r>
            <a:r>
              <a:rPr lang="zh-CN" altLang="en-US" dirty="0" smtClean="0"/>
              <a:t>符合阅读习惯</a:t>
            </a:r>
            <a:endParaRPr lang="en-US" altLang="zh-CN" dirty="0" smtClean="0"/>
          </a:p>
        </p:txBody>
      </p:sp>
    </p:spTree>
    <p:extLst>
      <p:ext uri="{BB962C8B-B14F-4D97-AF65-F5344CB8AC3E}">
        <p14:creationId xmlns:p14="http://schemas.microsoft.com/office/powerpoint/2010/main" val="175301201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7" name="TextBox 6"/>
          <p:cNvSpPr txBox="1"/>
          <p:nvPr/>
        </p:nvSpPr>
        <p:spPr>
          <a:xfrm>
            <a:off x="611560" y="980728"/>
            <a:ext cx="6786610" cy="553998"/>
          </a:xfrm>
          <a:prstGeom prst="rect">
            <a:avLst/>
          </a:prstGeom>
          <a:noFill/>
        </p:spPr>
        <p:txBody>
          <a:bodyPr wrap="square" rtlCol="0">
            <a:spAutoFit/>
          </a:bodyPr>
          <a:lstStyle/>
          <a:p>
            <a:pPr>
              <a:lnSpc>
                <a:spcPct val="150000"/>
              </a:lnSpc>
            </a:pPr>
            <a:r>
              <a:rPr lang="zh-CN" altLang="en-US" sz="2000" smtClean="0"/>
              <a:t>第七次尝试：</a:t>
            </a:r>
            <a:r>
              <a:rPr lang="zh-CN" altLang="en-US" sz="2000"/>
              <a:t>使用 </a:t>
            </a:r>
            <a:r>
              <a:rPr lang="en-US" altLang="zh-CN" sz="2000"/>
              <a:t>Lambda </a:t>
            </a:r>
            <a:r>
              <a:rPr lang="zh-CN" altLang="en-US" sz="2000"/>
              <a:t>表达式 </a:t>
            </a:r>
            <a:endParaRPr lang="zh-CN" altLang="en-US" sz="2000" dirty="0"/>
          </a:p>
        </p:txBody>
      </p:sp>
      <p:pic>
        <p:nvPicPr>
          <p:cNvPr id="922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358" y="1628800"/>
            <a:ext cx="86582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139952" y="1700808"/>
            <a:ext cx="4104456" cy="237554"/>
          </a:xfrm>
          <a:prstGeom prst="rect">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22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185" y="3861048"/>
            <a:ext cx="57435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683568" y="2348880"/>
            <a:ext cx="6786610" cy="553998"/>
          </a:xfrm>
          <a:prstGeom prst="rect">
            <a:avLst/>
          </a:prstGeom>
          <a:noFill/>
        </p:spPr>
        <p:txBody>
          <a:bodyPr wrap="square" rtlCol="0">
            <a:spAutoFit/>
          </a:bodyPr>
          <a:lstStyle/>
          <a:p>
            <a:pPr>
              <a:lnSpc>
                <a:spcPct val="150000"/>
              </a:lnSpc>
            </a:pPr>
            <a:r>
              <a:rPr lang="zh-CN" altLang="en-US" sz="2000" smtClean="0"/>
              <a:t>第八次尝试：类型抽象化</a:t>
            </a:r>
            <a:endParaRPr lang="zh-CN" altLang="en-US" sz="2000" dirty="0"/>
          </a:p>
        </p:txBody>
      </p:sp>
      <p:pic>
        <p:nvPicPr>
          <p:cNvPr id="9222"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4186" y="2902878"/>
            <a:ext cx="30003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5576" y="6021288"/>
            <a:ext cx="8201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142844" y="1628800"/>
            <a:ext cx="8857648" cy="619125"/>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2844" y="2902878"/>
            <a:ext cx="8857648" cy="351846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838219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7" name="TextBox 6"/>
          <p:cNvSpPr txBox="1"/>
          <p:nvPr/>
        </p:nvSpPr>
        <p:spPr>
          <a:xfrm>
            <a:off x="611560" y="980728"/>
            <a:ext cx="6786610" cy="501291"/>
          </a:xfrm>
          <a:prstGeom prst="rect">
            <a:avLst/>
          </a:prstGeom>
          <a:noFill/>
        </p:spPr>
        <p:txBody>
          <a:bodyPr wrap="square" rtlCol="0">
            <a:spAutoFit/>
          </a:bodyPr>
          <a:lstStyle/>
          <a:p>
            <a:pPr algn="ctr">
              <a:lnSpc>
                <a:spcPct val="150000"/>
              </a:lnSpc>
            </a:pPr>
            <a:r>
              <a:rPr lang="zh-CN" altLang="en-US" sz="2000"/>
              <a:t>为什么使用 </a:t>
            </a:r>
            <a:r>
              <a:rPr lang="en-US" altLang="zh-CN" sz="2000" b="1"/>
              <a:t>Lambda </a:t>
            </a:r>
            <a:r>
              <a:rPr lang="zh-CN" altLang="en-US" sz="2000"/>
              <a:t>表达式 </a:t>
            </a:r>
            <a:endParaRPr lang="zh-CN" altLang="en-US" sz="2000" dirty="0"/>
          </a:p>
        </p:txBody>
      </p:sp>
      <p:sp>
        <p:nvSpPr>
          <p:cNvPr id="4" name="矩形 3"/>
          <p:cNvSpPr/>
          <p:nvPr/>
        </p:nvSpPr>
        <p:spPr>
          <a:xfrm>
            <a:off x="899592" y="2141637"/>
            <a:ext cx="6210546" cy="2169825"/>
          </a:xfrm>
          <a:prstGeom prst="rect">
            <a:avLst/>
          </a:prstGeom>
        </p:spPr>
        <p:txBody>
          <a:bodyPr wrap="square">
            <a:spAutoFit/>
          </a:bodyPr>
          <a:lstStyle/>
          <a:p>
            <a:pPr>
              <a:lnSpc>
                <a:spcPct val="150000"/>
              </a:lnSpc>
            </a:pPr>
            <a:r>
              <a:rPr lang="en-US" altLang="zh-CN"/>
              <a:t>Lambda </a:t>
            </a:r>
            <a:r>
              <a:rPr lang="zh-CN" altLang="en-US"/>
              <a:t>是一个</a:t>
            </a:r>
            <a:r>
              <a:rPr lang="zh-CN" altLang="en-US" b="1">
                <a:solidFill>
                  <a:srgbClr val="FF0000"/>
                </a:solidFill>
              </a:rPr>
              <a:t>匿名函数</a:t>
            </a:r>
            <a:r>
              <a:rPr lang="zh-CN" altLang="en-US"/>
              <a:t>，我们可以把 </a:t>
            </a:r>
            <a:r>
              <a:rPr lang="en-US" altLang="zh-CN" smtClean="0"/>
              <a:t>Lambda</a:t>
            </a:r>
            <a:r>
              <a:rPr lang="zh-CN" altLang="en-US" smtClean="0"/>
              <a:t>表达式</a:t>
            </a:r>
            <a:r>
              <a:rPr lang="zh-CN" altLang="en-US"/>
              <a:t>理解为是一段</a:t>
            </a:r>
            <a:r>
              <a:rPr lang="zh-CN" altLang="en-US" b="1">
                <a:solidFill>
                  <a:srgbClr val="FF0000"/>
                </a:solidFill>
              </a:rPr>
              <a:t>可以传递的代码</a:t>
            </a:r>
            <a:r>
              <a:rPr lang="zh-CN" altLang="en-US"/>
              <a:t>（将</a:t>
            </a:r>
            <a:r>
              <a:rPr lang="zh-CN" altLang="en-US" smtClean="0"/>
              <a:t>代码像</a:t>
            </a:r>
            <a:r>
              <a:rPr lang="zh-CN" altLang="en-US"/>
              <a:t>数据一样进行传递）。可以写出更简洁、</a:t>
            </a:r>
            <a:r>
              <a:rPr lang="zh-CN" altLang="en-US" smtClean="0"/>
              <a:t>更灵活</a:t>
            </a:r>
            <a:r>
              <a:rPr lang="zh-CN" altLang="en-US"/>
              <a:t>的代码。作为一种更紧凑的代码风格，</a:t>
            </a:r>
            <a:r>
              <a:rPr lang="zh-CN" altLang="en-US" smtClean="0"/>
              <a:t>使</a:t>
            </a:r>
            <a:r>
              <a:rPr lang="en-US" altLang="zh-CN" smtClean="0"/>
              <a:t>Java</a:t>
            </a:r>
            <a:r>
              <a:rPr lang="zh-CN" altLang="en-US"/>
              <a:t>的语言表达能力得到了提升。 </a:t>
            </a:r>
            <a:br>
              <a:rPr lang="zh-CN" altLang="en-US"/>
            </a:br>
            <a:endParaRPr lang="zh-CN" altLang="en-US"/>
          </a:p>
        </p:txBody>
      </p:sp>
    </p:spTree>
    <p:extLst>
      <p:ext uri="{BB962C8B-B14F-4D97-AF65-F5344CB8AC3E}">
        <p14:creationId xmlns:p14="http://schemas.microsoft.com/office/powerpoint/2010/main" val="404767582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7" name="TextBox 6"/>
          <p:cNvSpPr txBox="1"/>
          <p:nvPr/>
        </p:nvSpPr>
        <p:spPr>
          <a:xfrm>
            <a:off x="611560" y="980728"/>
            <a:ext cx="6786610" cy="553998"/>
          </a:xfrm>
          <a:prstGeom prst="rect">
            <a:avLst/>
          </a:prstGeom>
          <a:noFill/>
        </p:spPr>
        <p:txBody>
          <a:bodyPr wrap="square" rtlCol="0">
            <a:spAutoFit/>
          </a:bodyPr>
          <a:lstStyle/>
          <a:p>
            <a:pPr>
              <a:lnSpc>
                <a:spcPct val="150000"/>
              </a:lnSpc>
            </a:pPr>
            <a:r>
              <a:rPr lang="en-US" altLang="zh-CN" sz="2000" smtClean="0"/>
              <a:t>Lambda </a:t>
            </a:r>
            <a:r>
              <a:rPr lang="zh-CN" altLang="en-US" sz="2000" smtClean="0"/>
              <a:t>表达式组成部分，以排序为例 </a:t>
            </a:r>
            <a:endParaRPr lang="zh-CN" altLang="en-US" sz="2000" dirty="0"/>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2585805"/>
            <a:ext cx="53816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11560" y="2097721"/>
            <a:ext cx="4572000" cy="646331"/>
          </a:xfrm>
          <a:prstGeom prst="rect">
            <a:avLst/>
          </a:prstGeom>
        </p:spPr>
        <p:txBody>
          <a:bodyPr>
            <a:spAutoFit/>
          </a:bodyPr>
          <a:lstStyle/>
          <a:p>
            <a:r>
              <a:rPr lang="zh-CN" altLang="en-US"/>
              <a:t>先前： </a:t>
            </a:r>
            <a:br>
              <a:rPr lang="zh-CN" altLang="en-US"/>
            </a:br>
            <a:endParaRPr lang="zh-CN" altLang="en-US"/>
          </a:p>
        </p:txBody>
      </p:sp>
      <p:sp>
        <p:nvSpPr>
          <p:cNvPr id="3" name="矩形 2"/>
          <p:cNvSpPr/>
          <p:nvPr/>
        </p:nvSpPr>
        <p:spPr>
          <a:xfrm>
            <a:off x="611560" y="4113077"/>
            <a:ext cx="4572000" cy="646331"/>
          </a:xfrm>
          <a:prstGeom prst="rect">
            <a:avLst/>
          </a:prstGeom>
        </p:spPr>
        <p:txBody>
          <a:bodyPr>
            <a:spAutoFit/>
          </a:bodyPr>
          <a:lstStyle/>
          <a:p>
            <a:r>
              <a:rPr lang="zh-CN" altLang="en-US"/>
              <a:t>之后（用了</a:t>
            </a:r>
            <a:r>
              <a:rPr lang="en-US" altLang="zh-CN"/>
              <a:t>Lambda</a:t>
            </a:r>
            <a:r>
              <a:rPr lang="zh-CN" altLang="en-US"/>
              <a:t>表达式）： </a:t>
            </a:r>
            <a:br>
              <a:rPr lang="zh-CN" altLang="en-US"/>
            </a:br>
            <a:endParaRPr lang="zh-CN" altLang="en-US"/>
          </a:p>
        </p:txBody>
      </p:sp>
      <p:pic>
        <p:nvPicPr>
          <p:cNvPr id="102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7357" y="4980859"/>
            <a:ext cx="70008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971600" y="2600908"/>
            <a:ext cx="8028892" cy="111612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71600" y="4759407"/>
            <a:ext cx="8028892" cy="1081861"/>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9135" y="1496961"/>
            <a:ext cx="50387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268879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7" name="TextBox 6"/>
          <p:cNvSpPr txBox="1"/>
          <p:nvPr/>
        </p:nvSpPr>
        <p:spPr>
          <a:xfrm>
            <a:off x="611560" y="980728"/>
            <a:ext cx="6786610" cy="553998"/>
          </a:xfrm>
          <a:prstGeom prst="rect">
            <a:avLst/>
          </a:prstGeom>
          <a:noFill/>
        </p:spPr>
        <p:txBody>
          <a:bodyPr wrap="square" rtlCol="0">
            <a:spAutoFit/>
          </a:bodyPr>
          <a:lstStyle/>
          <a:p>
            <a:pPr>
              <a:lnSpc>
                <a:spcPct val="150000"/>
              </a:lnSpc>
            </a:pPr>
            <a:r>
              <a:rPr lang="en-US" altLang="zh-CN" sz="2000" smtClean="0"/>
              <a:t>Lambda </a:t>
            </a:r>
            <a:r>
              <a:rPr lang="zh-CN" altLang="en-US" sz="2000" smtClean="0"/>
              <a:t>表达式</a:t>
            </a:r>
            <a:r>
              <a:rPr lang="zh-CN" altLang="en-US" sz="2000" smtClean="0">
                <a:solidFill>
                  <a:srgbClr val="FF0000"/>
                </a:solidFill>
              </a:rPr>
              <a:t>组成部分</a:t>
            </a:r>
            <a:r>
              <a:rPr lang="zh-CN" altLang="en-US" sz="2000" smtClean="0"/>
              <a:t> </a:t>
            </a:r>
            <a:endParaRPr lang="zh-CN" altLang="en-US" sz="2000" dirty="0"/>
          </a:p>
        </p:txBody>
      </p:sp>
      <p:pic>
        <p:nvPicPr>
          <p:cNvPr id="1024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09" y="2281436"/>
            <a:ext cx="70008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680939" y="3284984"/>
            <a:ext cx="7560840" cy="460382"/>
          </a:xfrm>
          <a:prstGeom prst="rect">
            <a:avLst/>
          </a:prstGeom>
        </p:spPr>
        <p:txBody>
          <a:bodyPr wrap="square">
            <a:spAutoFit/>
          </a:bodyPr>
          <a:lstStyle/>
          <a:p>
            <a:pPr marL="285750" indent="-285750">
              <a:lnSpc>
                <a:spcPct val="150000"/>
              </a:lnSpc>
              <a:buFont typeface="Arial" pitchFamily="34" charset="0"/>
              <a:buChar char="•"/>
            </a:pPr>
            <a:r>
              <a:rPr lang="zh-CN" altLang="en-US"/>
              <a:t>参数</a:t>
            </a:r>
            <a:r>
              <a:rPr lang="zh-CN" altLang="en-US" smtClean="0"/>
              <a:t>列表</a:t>
            </a:r>
            <a:r>
              <a:rPr lang="zh-CN" altLang="en-US"/>
              <a:t>：</a:t>
            </a:r>
            <a:r>
              <a:rPr lang="zh-CN" altLang="en-US" smtClean="0"/>
              <a:t>这里</a:t>
            </a:r>
            <a:r>
              <a:rPr lang="zh-CN" altLang="en-US"/>
              <a:t>它采用了</a:t>
            </a:r>
            <a:r>
              <a:rPr lang="en-US" altLang="zh-CN"/>
              <a:t>Comparator</a:t>
            </a:r>
            <a:r>
              <a:rPr lang="zh-CN" altLang="en-US"/>
              <a:t>中</a:t>
            </a:r>
            <a:r>
              <a:rPr lang="en-US" altLang="zh-CN"/>
              <a:t>compare</a:t>
            </a:r>
            <a:r>
              <a:rPr lang="zh-CN" altLang="en-US"/>
              <a:t>方法的参数，两个</a:t>
            </a:r>
            <a:r>
              <a:rPr lang="en-US" altLang="zh-CN" smtClean="0"/>
              <a:t>Apple</a:t>
            </a:r>
          </a:p>
        </p:txBody>
      </p:sp>
      <p:sp>
        <p:nvSpPr>
          <p:cNvPr id="14" name="矩形 13"/>
          <p:cNvSpPr/>
          <p:nvPr/>
        </p:nvSpPr>
        <p:spPr>
          <a:xfrm>
            <a:off x="680939" y="3945830"/>
            <a:ext cx="7560840" cy="507831"/>
          </a:xfrm>
          <a:prstGeom prst="rect">
            <a:avLst/>
          </a:prstGeom>
        </p:spPr>
        <p:txBody>
          <a:bodyPr wrap="square">
            <a:spAutoFit/>
          </a:bodyPr>
          <a:lstStyle/>
          <a:p>
            <a:pPr marL="285750" indent="-285750">
              <a:lnSpc>
                <a:spcPct val="150000"/>
              </a:lnSpc>
              <a:buFont typeface="Arial" pitchFamily="34" charset="0"/>
              <a:buChar char="•"/>
            </a:pPr>
            <a:r>
              <a:rPr lang="zh-CN" altLang="en-US"/>
              <a:t>箭头：箭头</a:t>
            </a:r>
            <a:r>
              <a:rPr lang="en-US" altLang="zh-CN"/>
              <a:t>-&gt;</a:t>
            </a:r>
            <a:r>
              <a:rPr lang="zh-CN" altLang="en-US"/>
              <a:t>把参数列表与</a:t>
            </a:r>
            <a:r>
              <a:rPr lang="en-US" altLang="zh-CN"/>
              <a:t>Lambda</a:t>
            </a:r>
            <a:r>
              <a:rPr lang="zh-CN" altLang="en-US"/>
              <a:t>主体分</a:t>
            </a:r>
            <a:r>
              <a:rPr lang="zh-CN" altLang="en-US" smtClean="0"/>
              <a:t>隔开</a:t>
            </a:r>
            <a:endParaRPr lang="en-US" altLang="zh-CN"/>
          </a:p>
        </p:txBody>
      </p:sp>
      <p:sp>
        <p:nvSpPr>
          <p:cNvPr id="16" name="矩形 15"/>
          <p:cNvSpPr/>
          <p:nvPr/>
        </p:nvSpPr>
        <p:spPr>
          <a:xfrm>
            <a:off x="680939" y="4653136"/>
            <a:ext cx="8067525" cy="369332"/>
          </a:xfrm>
          <a:prstGeom prst="rect">
            <a:avLst/>
          </a:prstGeom>
        </p:spPr>
        <p:txBody>
          <a:bodyPr wrap="square">
            <a:spAutoFit/>
          </a:bodyPr>
          <a:lstStyle/>
          <a:p>
            <a:pPr marL="285750" indent="-285750">
              <a:buFont typeface="Arial" pitchFamily="34" charset="0"/>
              <a:buChar char="•"/>
            </a:pPr>
            <a:r>
              <a:rPr lang="en-US" altLang="zh-CN"/>
              <a:t>Lambda</a:t>
            </a:r>
            <a:r>
              <a:rPr lang="zh-CN" altLang="en-US"/>
              <a:t>主体：比较两个</a:t>
            </a:r>
            <a:r>
              <a:rPr lang="en-US" altLang="zh-CN"/>
              <a:t>Apple</a:t>
            </a:r>
            <a:r>
              <a:rPr lang="zh-CN" altLang="en-US"/>
              <a:t>的重量</a:t>
            </a:r>
            <a:r>
              <a:rPr lang="zh-CN" altLang="en-US" smtClean="0"/>
              <a:t>。</a:t>
            </a:r>
            <a:endParaRPr lang="zh-CN" altLang="en-US"/>
          </a:p>
        </p:txBody>
      </p:sp>
      <p:cxnSp>
        <p:nvCxnSpPr>
          <p:cNvPr id="21" name="直接连接符 20"/>
          <p:cNvCxnSpPr/>
          <p:nvPr/>
        </p:nvCxnSpPr>
        <p:spPr>
          <a:xfrm>
            <a:off x="1623273" y="2780928"/>
            <a:ext cx="150496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705282" y="2780928"/>
            <a:ext cx="322603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280640" y="2780928"/>
            <a:ext cx="21124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49195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7" name="TextBox 6"/>
          <p:cNvSpPr txBox="1"/>
          <p:nvPr/>
        </p:nvSpPr>
        <p:spPr>
          <a:xfrm>
            <a:off x="611560" y="980728"/>
            <a:ext cx="6786610" cy="501291"/>
          </a:xfrm>
          <a:prstGeom prst="rect">
            <a:avLst/>
          </a:prstGeom>
          <a:noFill/>
        </p:spPr>
        <p:txBody>
          <a:bodyPr wrap="square" rtlCol="0">
            <a:spAutoFit/>
          </a:bodyPr>
          <a:lstStyle/>
          <a:p>
            <a:pPr>
              <a:lnSpc>
                <a:spcPct val="150000"/>
              </a:lnSpc>
            </a:pPr>
            <a:r>
              <a:rPr lang="en-US" altLang="zh-CN" sz="2000" smtClean="0"/>
              <a:t>Lambda </a:t>
            </a:r>
            <a:r>
              <a:rPr lang="zh-CN" altLang="en-US" sz="2000" smtClean="0"/>
              <a:t>表达式</a:t>
            </a:r>
            <a:r>
              <a:rPr lang="zh-CN" altLang="en-US" sz="2000" smtClean="0">
                <a:solidFill>
                  <a:srgbClr val="FF0000"/>
                </a:solidFill>
              </a:rPr>
              <a:t>基本语法 </a:t>
            </a:r>
            <a:endParaRPr lang="zh-CN" altLang="en-US" sz="2000" dirty="0">
              <a:solidFill>
                <a:srgbClr val="FF0000"/>
              </a:solidFill>
            </a:endParaRPr>
          </a:p>
        </p:txBody>
      </p:sp>
      <p:sp>
        <p:nvSpPr>
          <p:cNvPr id="2" name="矩形 1"/>
          <p:cNvSpPr/>
          <p:nvPr/>
        </p:nvSpPr>
        <p:spPr>
          <a:xfrm>
            <a:off x="971600" y="2001614"/>
            <a:ext cx="4572000" cy="923330"/>
          </a:xfrm>
          <a:prstGeom prst="rect">
            <a:avLst/>
          </a:prstGeom>
        </p:spPr>
        <p:txBody>
          <a:bodyPr>
            <a:spAutoFit/>
          </a:bodyPr>
          <a:lstStyle/>
          <a:p>
            <a:pPr marL="285750" indent="-285750">
              <a:buFont typeface="Arial" pitchFamily="34" charset="0"/>
              <a:buChar char="•"/>
            </a:pPr>
            <a:r>
              <a:rPr lang="en-US" altLang="zh-CN"/>
              <a:t>(parameters) -&gt; expression </a:t>
            </a:r>
            <a:endParaRPr lang="en-US" altLang="zh-CN" smtClean="0"/>
          </a:p>
          <a:p>
            <a:pPr marL="285750" indent="-285750">
              <a:buFont typeface="Arial" pitchFamily="34" charset="0"/>
              <a:buChar char="•"/>
            </a:pPr>
            <a:r>
              <a:rPr lang="en-US" altLang="zh-CN"/>
              <a:t>(parameters) -&gt; { statements; } </a:t>
            </a:r>
            <a:br>
              <a:rPr lang="en-US" altLang="zh-CN"/>
            </a:br>
            <a:endParaRPr lang="zh-CN" altLang="en-US"/>
          </a:p>
        </p:txBody>
      </p:sp>
    </p:spTree>
    <p:extLst>
      <p:ext uri="{BB962C8B-B14F-4D97-AF65-F5344CB8AC3E}">
        <p14:creationId xmlns:p14="http://schemas.microsoft.com/office/powerpoint/2010/main" val="247569003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7" name="TextBox 6"/>
          <p:cNvSpPr txBox="1"/>
          <p:nvPr/>
        </p:nvSpPr>
        <p:spPr>
          <a:xfrm>
            <a:off x="611560" y="980728"/>
            <a:ext cx="6786610" cy="738664"/>
          </a:xfrm>
          <a:prstGeom prst="rect">
            <a:avLst/>
          </a:prstGeom>
          <a:noFill/>
        </p:spPr>
        <p:txBody>
          <a:bodyPr wrap="square" rtlCol="0">
            <a:spAutoFit/>
          </a:bodyPr>
          <a:lstStyle/>
          <a:p>
            <a:pPr>
              <a:lnSpc>
                <a:spcPct val="150000"/>
              </a:lnSpc>
            </a:pPr>
            <a:r>
              <a:rPr lang="zh-CN" altLang="en-US" sz="2800" b="1">
                <a:solidFill>
                  <a:schemeClr val="tx1">
                    <a:lumMod val="95000"/>
                    <a:lumOff val="5000"/>
                  </a:schemeClr>
                </a:solidFill>
              </a:rPr>
              <a:t>有效</a:t>
            </a:r>
            <a:r>
              <a:rPr lang="en-US" altLang="zh-CN" sz="2000" smtClean="0"/>
              <a:t>Lambda </a:t>
            </a:r>
            <a:r>
              <a:rPr lang="zh-CN" altLang="en-US" sz="2000" smtClean="0"/>
              <a:t>表达式示例</a:t>
            </a:r>
            <a:endParaRPr lang="zh-CN" altLang="en-US" sz="2000" dirty="0">
              <a:solidFill>
                <a:srgbClr val="FF0000"/>
              </a:solidFill>
            </a:endParaRPr>
          </a:p>
        </p:txBody>
      </p:sp>
      <p:sp>
        <p:nvSpPr>
          <p:cNvPr id="2" name="矩形 1"/>
          <p:cNvSpPr/>
          <p:nvPr/>
        </p:nvSpPr>
        <p:spPr>
          <a:xfrm>
            <a:off x="971600" y="1772816"/>
            <a:ext cx="4572000" cy="369332"/>
          </a:xfrm>
          <a:prstGeom prst="rect">
            <a:avLst/>
          </a:prstGeom>
        </p:spPr>
        <p:txBody>
          <a:bodyPr>
            <a:spAutoFit/>
          </a:bodyPr>
          <a:lstStyle/>
          <a:p>
            <a:pPr marL="285750" indent="-285750">
              <a:buFont typeface="Arial" pitchFamily="34" charset="0"/>
              <a:buChar char="•"/>
            </a:pPr>
            <a:r>
              <a:rPr lang="en-US" altLang="zh-CN">
                <a:solidFill>
                  <a:srgbClr val="FF0000"/>
                </a:solidFill>
              </a:rPr>
              <a:t>(String s) -&gt; s.length() </a:t>
            </a:r>
            <a:endParaRPr lang="zh-CN" altLang="en-US">
              <a:solidFill>
                <a:srgbClr val="FF0000"/>
              </a:solidFill>
            </a:endParaRPr>
          </a:p>
        </p:txBody>
      </p:sp>
      <p:sp>
        <p:nvSpPr>
          <p:cNvPr id="3" name="矩形 2"/>
          <p:cNvSpPr/>
          <p:nvPr/>
        </p:nvSpPr>
        <p:spPr>
          <a:xfrm>
            <a:off x="1331640" y="2247632"/>
            <a:ext cx="6696744" cy="646331"/>
          </a:xfrm>
          <a:prstGeom prst="rect">
            <a:avLst/>
          </a:prstGeom>
        </p:spPr>
        <p:txBody>
          <a:bodyPr wrap="square">
            <a:spAutoFit/>
          </a:bodyPr>
          <a:lstStyle/>
          <a:p>
            <a:r>
              <a:rPr lang="zh-CN" altLang="en-US"/>
              <a:t>具有一个</a:t>
            </a:r>
            <a:r>
              <a:rPr lang="en-US" altLang="zh-CN" b="1"/>
              <a:t>String</a:t>
            </a:r>
            <a:r>
              <a:rPr lang="zh-CN" altLang="en-US"/>
              <a:t>类型的</a:t>
            </a:r>
            <a:r>
              <a:rPr lang="zh-CN" altLang="en-US" smtClean="0"/>
              <a:t>参数</a:t>
            </a:r>
            <a:r>
              <a:rPr lang="zh-CN" altLang="en-US"/>
              <a:t>并返回一个</a:t>
            </a:r>
            <a:r>
              <a:rPr lang="en-US" altLang="zh-CN" b="1"/>
              <a:t>int</a:t>
            </a:r>
            <a:r>
              <a:rPr lang="zh-CN" altLang="en-US"/>
              <a:t>。 </a:t>
            </a:r>
            <a:r>
              <a:rPr lang="en-US" altLang="zh-CN"/>
              <a:t>Lambda</a:t>
            </a:r>
            <a:r>
              <a:rPr lang="zh-CN" altLang="en-US"/>
              <a:t>没有</a:t>
            </a:r>
            <a:r>
              <a:rPr lang="en-US" altLang="zh-CN" b="1"/>
              <a:t>return</a:t>
            </a:r>
            <a:r>
              <a:rPr lang="zh-CN" altLang="en-US"/>
              <a:t>语句</a:t>
            </a:r>
            <a:r>
              <a:rPr lang="zh-CN" altLang="en-US" smtClean="0"/>
              <a:t>，因为</a:t>
            </a:r>
            <a:r>
              <a:rPr lang="zh-CN" altLang="en-US"/>
              <a:t>已经</a:t>
            </a:r>
            <a:r>
              <a:rPr lang="zh-CN" altLang="en-US">
                <a:solidFill>
                  <a:srgbClr val="FF0000"/>
                </a:solidFill>
              </a:rPr>
              <a:t>隐含了</a:t>
            </a:r>
            <a:r>
              <a:rPr lang="en-US" altLang="zh-CN" b="1">
                <a:solidFill>
                  <a:srgbClr val="FF0000"/>
                </a:solidFill>
              </a:rPr>
              <a:t>return</a:t>
            </a:r>
            <a:r>
              <a:rPr lang="zh-CN" altLang="en-US">
                <a:solidFill>
                  <a:srgbClr val="FF0000"/>
                </a:solidFill>
              </a:rPr>
              <a:t> </a:t>
            </a:r>
          </a:p>
        </p:txBody>
      </p:sp>
      <p:sp>
        <p:nvSpPr>
          <p:cNvPr id="8" name="矩形 7"/>
          <p:cNvSpPr/>
          <p:nvPr/>
        </p:nvSpPr>
        <p:spPr>
          <a:xfrm>
            <a:off x="971600" y="3059668"/>
            <a:ext cx="4572000" cy="369332"/>
          </a:xfrm>
          <a:prstGeom prst="rect">
            <a:avLst/>
          </a:prstGeom>
        </p:spPr>
        <p:txBody>
          <a:bodyPr>
            <a:spAutoFit/>
          </a:bodyPr>
          <a:lstStyle/>
          <a:p>
            <a:pPr marL="285750" indent="-285750">
              <a:buFont typeface="Arial" pitchFamily="34" charset="0"/>
              <a:buChar char="•"/>
            </a:pPr>
            <a:r>
              <a:rPr lang="en-US" altLang="zh-CN" smtClean="0">
                <a:solidFill>
                  <a:srgbClr val="FF0000"/>
                </a:solidFill>
              </a:rPr>
              <a:t>(Applea</a:t>
            </a:r>
            <a:r>
              <a:rPr lang="en-US" altLang="zh-CN">
                <a:solidFill>
                  <a:srgbClr val="FF0000"/>
                </a:solidFill>
              </a:rPr>
              <a:t>) -&gt; a.getWeight() &gt; </a:t>
            </a:r>
            <a:r>
              <a:rPr lang="en-US" altLang="zh-CN" smtClean="0">
                <a:solidFill>
                  <a:srgbClr val="FF0000"/>
                </a:solidFill>
              </a:rPr>
              <a:t>150 </a:t>
            </a:r>
            <a:endParaRPr lang="zh-CN" altLang="en-US">
              <a:solidFill>
                <a:srgbClr val="FF0000"/>
              </a:solidFill>
            </a:endParaRPr>
          </a:p>
        </p:txBody>
      </p:sp>
      <p:sp>
        <p:nvSpPr>
          <p:cNvPr id="5" name="矩形 4"/>
          <p:cNvSpPr/>
          <p:nvPr/>
        </p:nvSpPr>
        <p:spPr>
          <a:xfrm>
            <a:off x="1331640" y="3645024"/>
            <a:ext cx="6408712" cy="923330"/>
          </a:xfrm>
          <a:prstGeom prst="rect">
            <a:avLst/>
          </a:prstGeom>
        </p:spPr>
        <p:txBody>
          <a:bodyPr wrap="square">
            <a:spAutoFit/>
          </a:bodyPr>
          <a:lstStyle/>
          <a:p>
            <a:r>
              <a:rPr lang="zh-CN" altLang="en-US"/>
              <a:t>有一</a:t>
            </a:r>
            <a:r>
              <a:rPr lang="zh-CN" altLang="en-US" smtClean="0"/>
              <a:t>个</a:t>
            </a:r>
            <a:r>
              <a:rPr lang="en-US" altLang="zh-CN" b="1" smtClean="0"/>
              <a:t>Apple </a:t>
            </a:r>
            <a:r>
              <a:rPr lang="zh-CN" altLang="en-US"/>
              <a:t>类 型 </a:t>
            </a:r>
            <a:r>
              <a:rPr lang="zh-CN" altLang="en-US" smtClean="0"/>
              <a:t>的参数</a:t>
            </a:r>
            <a:r>
              <a:rPr lang="zh-CN" altLang="en-US"/>
              <a:t>并返回</a:t>
            </a:r>
            <a:r>
              <a:rPr lang="zh-CN" altLang="en-US" smtClean="0"/>
              <a:t>一个</a:t>
            </a:r>
            <a:r>
              <a:rPr lang="en-US" altLang="zh-CN" b="1"/>
              <a:t>boolean</a:t>
            </a:r>
            <a:r>
              <a:rPr lang="zh-CN" altLang="en-US"/>
              <a:t>（</a:t>
            </a:r>
            <a:r>
              <a:rPr lang="zh-CN" altLang="en-US" smtClean="0"/>
              <a:t>苹果</a:t>
            </a:r>
            <a:r>
              <a:rPr lang="zh-CN" altLang="en-US"/>
              <a:t>的重量</a:t>
            </a:r>
            <a:r>
              <a:rPr lang="zh-CN" altLang="en-US" smtClean="0"/>
              <a:t>是</a:t>
            </a:r>
            <a:br>
              <a:rPr lang="zh-CN" altLang="en-US" smtClean="0"/>
            </a:br>
            <a:r>
              <a:rPr lang="zh-CN" altLang="en-US" smtClean="0"/>
              <a:t>超过</a:t>
            </a:r>
            <a:r>
              <a:rPr lang="en-US" altLang="zh-CN"/>
              <a:t>150</a:t>
            </a:r>
            <a:r>
              <a:rPr lang="zh-CN" altLang="en-US"/>
              <a:t>克） </a:t>
            </a:r>
            <a:br>
              <a:rPr lang="zh-CN" altLang="en-US"/>
            </a:br>
            <a:endParaRPr lang="zh-CN" altLang="en-US"/>
          </a:p>
        </p:txBody>
      </p:sp>
      <p:sp>
        <p:nvSpPr>
          <p:cNvPr id="9" name="矩形 8"/>
          <p:cNvSpPr/>
          <p:nvPr/>
        </p:nvSpPr>
        <p:spPr>
          <a:xfrm>
            <a:off x="976958" y="4437112"/>
            <a:ext cx="4572000" cy="1477328"/>
          </a:xfrm>
          <a:prstGeom prst="rect">
            <a:avLst/>
          </a:prstGeom>
        </p:spPr>
        <p:txBody>
          <a:bodyPr>
            <a:spAutoFit/>
          </a:bodyPr>
          <a:lstStyle/>
          <a:p>
            <a:pPr marL="285750" indent="-285750">
              <a:buFont typeface="Arial" pitchFamily="34" charset="0"/>
              <a:buChar char="•"/>
            </a:pPr>
            <a:r>
              <a:rPr lang="en-US" altLang="zh-CN">
                <a:solidFill>
                  <a:srgbClr val="FF0000"/>
                </a:solidFill>
              </a:rPr>
              <a:t>(int x, int y) -&gt; {</a:t>
            </a:r>
            <a:br>
              <a:rPr lang="en-US" altLang="zh-CN">
                <a:solidFill>
                  <a:srgbClr val="FF0000"/>
                </a:solidFill>
              </a:rPr>
            </a:br>
            <a:r>
              <a:rPr lang="en-US" altLang="zh-CN" smtClean="0">
                <a:solidFill>
                  <a:srgbClr val="FF0000"/>
                </a:solidFill>
              </a:rPr>
              <a:t>   System.out.println</a:t>
            </a:r>
            <a:r>
              <a:rPr lang="en-US" altLang="zh-CN">
                <a:solidFill>
                  <a:srgbClr val="FF0000"/>
                </a:solidFill>
              </a:rPr>
              <a:t>("Result:");</a:t>
            </a:r>
            <a:br>
              <a:rPr lang="en-US" altLang="zh-CN">
                <a:solidFill>
                  <a:srgbClr val="FF0000"/>
                </a:solidFill>
              </a:rPr>
            </a:br>
            <a:r>
              <a:rPr lang="en-US" altLang="zh-CN" smtClean="0">
                <a:solidFill>
                  <a:srgbClr val="FF0000"/>
                </a:solidFill>
              </a:rPr>
              <a:t>   System.out.println(x+y</a:t>
            </a:r>
            <a:r>
              <a:rPr lang="en-US" altLang="zh-CN">
                <a:solidFill>
                  <a:srgbClr val="FF0000"/>
                </a:solidFill>
              </a:rPr>
              <a:t>);</a:t>
            </a:r>
            <a:br>
              <a:rPr lang="en-US" altLang="zh-CN">
                <a:solidFill>
                  <a:srgbClr val="FF0000"/>
                </a:solidFill>
              </a:rPr>
            </a:br>
            <a:r>
              <a:rPr lang="en-US" altLang="zh-CN">
                <a:solidFill>
                  <a:srgbClr val="FF0000"/>
                </a:solidFill>
              </a:rPr>
              <a:t>} </a:t>
            </a:r>
            <a:br>
              <a:rPr lang="en-US" altLang="zh-CN">
                <a:solidFill>
                  <a:srgbClr val="FF0000"/>
                </a:solidFill>
              </a:rPr>
            </a:br>
            <a:endParaRPr lang="zh-CN" altLang="en-US">
              <a:solidFill>
                <a:srgbClr val="FF0000"/>
              </a:solidFill>
            </a:endParaRPr>
          </a:p>
        </p:txBody>
      </p:sp>
      <p:sp>
        <p:nvSpPr>
          <p:cNvPr id="6" name="矩形 5"/>
          <p:cNvSpPr/>
          <p:nvPr/>
        </p:nvSpPr>
        <p:spPr>
          <a:xfrm>
            <a:off x="1331640" y="5805264"/>
            <a:ext cx="6984776" cy="923330"/>
          </a:xfrm>
          <a:prstGeom prst="rect">
            <a:avLst/>
          </a:prstGeom>
        </p:spPr>
        <p:txBody>
          <a:bodyPr wrap="square">
            <a:spAutoFit/>
          </a:bodyPr>
          <a:lstStyle/>
          <a:p>
            <a:r>
              <a:rPr lang="zh-CN" altLang="en-US"/>
              <a:t>有两个</a:t>
            </a:r>
            <a:r>
              <a:rPr lang="en-US" altLang="zh-CN" b="1"/>
              <a:t>int</a:t>
            </a:r>
            <a:r>
              <a:rPr lang="zh-CN" altLang="en-US"/>
              <a:t>类型的</a:t>
            </a:r>
            <a:r>
              <a:rPr lang="zh-CN" altLang="en-US" smtClean="0"/>
              <a:t>参数</a:t>
            </a:r>
            <a:r>
              <a:rPr lang="zh-CN" altLang="en-US"/>
              <a:t>而没有返回值（ </a:t>
            </a:r>
            <a:r>
              <a:rPr lang="en-US" altLang="zh-CN" b="1"/>
              <a:t>void</a:t>
            </a:r>
            <a:r>
              <a:rPr lang="zh-CN" altLang="en-US"/>
              <a:t>返回）。注意</a:t>
            </a:r>
            <a:r>
              <a:rPr lang="en-US" altLang="zh-CN" smtClean="0"/>
              <a:t>Lambda</a:t>
            </a:r>
            <a:br>
              <a:rPr lang="en-US" altLang="zh-CN" smtClean="0"/>
            </a:br>
            <a:r>
              <a:rPr lang="zh-CN" altLang="en-US" smtClean="0"/>
              <a:t>表达式</a:t>
            </a:r>
            <a:r>
              <a:rPr lang="zh-CN" altLang="en-US"/>
              <a:t>可以包含多行语句，这里是两行 </a:t>
            </a:r>
            <a:br>
              <a:rPr lang="zh-CN" altLang="en-US"/>
            </a:br>
            <a:endParaRPr lang="zh-CN" altLang="en-US"/>
          </a:p>
        </p:txBody>
      </p:sp>
    </p:spTree>
    <p:extLst>
      <p:ext uri="{BB962C8B-B14F-4D97-AF65-F5344CB8AC3E}">
        <p14:creationId xmlns:p14="http://schemas.microsoft.com/office/powerpoint/2010/main" val="236066980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2" name="矩形 1"/>
          <p:cNvSpPr/>
          <p:nvPr/>
        </p:nvSpPr>
        <p:spPr>
          <a:xfrm>
            <a:off x="971600" y="2123564"/>
            <a:ext cx="4572000" cy="369332"/>
          </a:xfrm>
          <a:prstGeom prst="rect">
            <a:avLst/>
          </a:prstGeom>
        </p:spPr>
        <p:txBody>
          <a:bodyPr>
            <a:spAutoFit/>
          </a:bodyPr>
          <a:lstStyle/>
          <a:p>
            <a:pPr marL="285750" indent="-285750">
              <a:buFont typeface="Arial" pitchFamily="34" charset="0"/>
              <a:buChar char="•"/>
            </a:pPr>
            <a:r>
              <a:rPr lang="en-US" altLang="zh-CN">
                <a:solidFill>
                  <a:srgbClr val="FF0000"/>
                </a:solidFill>
              </a:rPr>
              <a:t>() -&gt; 42</a:t>
            </a:r>
            <a:r>
              <a:rPr lang="zh-CN" altLang="en-US">
                <a:solidFill>
                  <a:srgbClr val="FF0000"/>
                </a:solidFill>
              </a:rPr>
              <a:t> </a:t>
            </a:r>
          </a:p>
        </p:txBody>
      </p:sp>
      <p:sp>
        <p:nvSpPr>
          <p:cNvPr id="3" name="矩形 2"/>
          <p:cNvSpPr/>
          <p:nvPr/>
        </p:nvSpPr>
        <p:spPr>
          <a:xfrm>
            <a:off x="1331640" y="2598380"/>
            <a:ext cx="6696744" cy="369332"/>
          </a:xfrm>
          <a:prstGeom prst="rect">
            <a:avLst/>
          </a:prstGeom>
        </p:spPr>
        <p:txBody>
          <a:bodyPr wrap="square">
            <a:spAutoFit/>
          </a:bodyPr>
          <a:lstStyle/>
          <a:p>
            <a:r>
              <a:rPr lang="zh-CN" altLang="en-US" smtClean="0"/>
              <a:t>没有参数 </a:t>
            </a:r>
            <a:r>
              <a:rPr lang="zh-CN" altLang="en-US"/>
              <a:t>， </a:t>
            </a:r>
            <a:r>
              <a:rPr lang="zh-CN" altLang="en-US" smtClean="0"/>
              <a:t>返回一个</a:t>
            </a:r>
            <a:r>
              <a:rPr lang="en-US" altLang="zh-CN" b="1" smtClean="0"/>
              <a:t>int</a:t>
            </a:r>
            <a:endParaRPr lang="zh-CN" altLang="en-US"/>
          </a:p>
        </p:txBody>
      </p:sp>
      <p:sp>
        <p:nvSpPr>
          <p:cNvPr id="8" name="矩形 7"/>
          <p:cNvSpPr/>
          <p:nvPr/>
        </p:nvSpPr>
        <p:spPr>
          <a:xfrm>
            <a:off x="971600" y="3089393"/>
            <a:ext cx="7920880" cy="646331"/>
          </a:xfrm>
          <a:prstGeom prst="rect">
            <a:avLst/>
          </a:prstGeom>
        </p:spPr>
        <p:txBody>
          <a:bodyPr wrap="square">
            <a:spAutoFit/>
          </a:bodyPr>
          <a:lstStyle/>
          <a:p>
            <a:pPr marL="285750" indent="-285750">
              <a:buFont typeface="Arial" pitchFamily="34" charset="0"/>
              <a:buChar char="•"/>
            </a:pPr>
            <a:r>
              <a:rPr lang="en-US" altLang="zh-CN">
                <a:solidFill>
                  <a:srgbClr val="FF0000"/>
                </a:solidFill>
              </a:rPr>
              <a:t>(Apple a1, Apple a2) -&gt; </a:t>
            </a:r>
            <a:r>
              <a:rPr lang="en-US" altLang="zh-CN" smtClean="0">
                <a:solidFill>
                  <a:srgbClr val="FF0000"/>
                </a:solidFill>
              </a:rPr>
              <a:t>a1.getWeight</a:t>
            </a:r>
            <a:r>
              <a:rPr lang="en-US" altLang="zh-CN">
                <a:solidFill>
                  <a:srgbClr val="FF0000"/>
                </a:solidFill>
              </a:rPr>
              <a:t>().compareTo(a2.getWeight()) </a:t>
            </a:r>
            <a:br>
              <a:rPr lang="en-US" altLang="zh-CN">
                <a:solidFill>
                  <a:srgbClr val="FF0000"/>
                </a:solidFill>
              </a:rPr>
            </a:br>
            <a:endParaRPr lang="zh-CN" altLang="en-US">
              <a:solidFill>
                <a:srgbClr val="FF0000"/>
              </a:solidFill>
            </a:endParaRPr>
          </a:p>
        </p:txBody>
      </p:sp>
      <p:sp>
        <p:nvSpPr>
          <p:cNvPr id="5" name="矩形 4"/>
          <p:cNvSpPr/>
          <p:nvPr/>
        </p:nvSpPr>
        <p:spPr>
          <a:xfrm>
            <a:off x="1331640" y="3635732"/>
            <a:ext cx="6408712" cy="923330"/>
          </a:xfrm>
          <a:prstGeom prst="rect">
            <a:avLst/>
          </a:prstGeom>
        </p:spPr>
        <p:txBody>
          <a:bodyPr wrap="square">
            <a:spAutoFit/>
          </a:bodyPr>
          <a:lstStyle/>
          <a:p>
            <a:r>
              <a:rPr lang="zh-CN" altLang="en-US"/>
              <a:t>具有两个</a:t>
            </a:r>
            <a:r>
              <a:rPr lang="en-US" altLang="zh-CN" b="1"/>
              <a:t>Apple</a:t>
            </a:r>
            <a:r>
              <a:rPr lang="zh-CN" altLang="en-US"/>
              <a:t>类型</a:t>
            </a:r>
            <a:r>
              <a:rPr lang="zh-CN" altLang="en-US" smtClean="0"/>
              <a:t>的参数</a:t>
            </a:r>
            <a:r>
              <a:rPr lang="zh-CN" altLang="en-US"/>
              <a:t>，返回一个</a:t>
            </a:r>
            <a:r>
              <a:rPr lang="en-US" altLang="zh-CN" b="1"/>
              <a:t>int</a:t>
            </a:r>
            <a:r>
              <a:rPr lang="zh-CN" altLang="en-US"/>
              <a:t>：比较两个</a:t>
            </a:r>
            <a:r>
              <a:rPr lang="en-US" altLang="zh-CN" b="1"/>
              <a:t>Apple</a:t>
            </a:r>
            <a:r>
              <a:rPr lang="zh-CN" altLang="en-US"/>
              <a:t>的重量 </a:t>
            </a:r>
            <a:br>
              <a:rPr lang="zh-CN" altLang="en-US"/>
            </a:br>
            <a:endParaRPr lang="zh-CN" altLang="en-US"/>
          </a:p>
        </p:txBody>
      </p:sp>
      <p:sp>
        <p:nvSpPr>
          <p:cNvPr id="14" name="矩形 13"/>
          <p:cNvSpPr/>
          <p:nvPr/>
        </p:nvSpPr>
        <p:spPr>
          <a:xfrm>
            <a:off x="971600" y="4427820"/>
            <a:ext cx="7920880" cy="646331"/>
          </a:xfrm>
          <a:prstGeom prst="rect">
            <a:avLst/>
          </a:prstGeom>
        </p:spPr>
        <p:txBody>
          <a:bodyPr wrap="square">
            <a:spAutoFit/>
          </a:bodyPr>
          <a:lstStyle/>
          <a:p>
            <a:pPr marL="285750" indent="-285750">
              <a:buFont typeface="Arial" pitchFamily="34" charset="0"/>
              <a:buChar char="•"/>
            </a:pPr>
            <a:r>
              <a:rPr lang="en-US" altLang="zh-CN" dirty="0" smtClean="0">
                <a:solidFill>
                  <a:srgbClr val="FF0000"/>
                </a:solidFill>
              </a:rPr>
              <a:t>(a1</a:t>
            </a:r>
            <a:r>
              <a:rPr lang="en-US" altLang="zh-CN" dirty="0">
                <a:solidFill>
                  <a:srgbClr val="FF0000"/>
                </a:solidFill>
              </a:rPr>
              <a:t>, </a:t>
            </a:r>
            <a:r>
              <a:rPr lang="en-US" altLang="zh-CN" dirty="0" smtClean="0">
                <a:solidFill>
                  <a:srgbClr val="FF0000"/>
                </a:solidFill>
              </a:rPr>
              <a:t>a2</a:t>
            </a:r>
            <a:r>
              <a:rPr lang="en-US" altLang="zh-CN" dirty="0">
                <a:solidFill>
                  <a:srgbClr val="FF0000"/>
                </a:solidFill>
              </a:rPr>
              <a:t>) -&gt; </a:t>
            </a:r>
            <a:r>
              <a:rPr lang="en-US" altLang="zh-CN" dirty="0" smtClean="0">
                <a:solidFill>
                  <a:srgbClr val="FF0000"/>
                </a:solidFill>
              </a:rPr>
              <a:t>a1.getWeight</a:t>
            </a:r>
            <a:r>
              <a:rPr lang="en-US" altLang="zh-CN" dirty="0">
                <a:solidFill>
                  <a:srgbClr val="FF0000"/>
                </a:solidFill>
              </a:rPr>
              <a:t>().</a:t>
            </a:r>
            <a:r>
              <a:rPr lang="en-US" altLang="zh-CN" dirty="0" err="1">
                <a:solidFill>
                  <a:srgbClr val="FF0000"/>
                </a:solidFill>
              </a:rPr>
              <a:t>compareTo</a:t>
            </a:r>
            <a:r>
              <a:rPr lang="en-US" altLang="zh-CN" dirty="0">
                <a:solidFill>
                  <a:srgbClr val="FF0000"/>
                </a:solidFill>
              </a:rPr>
              <a:t>(a2.getWeight()) </a:t>
            </a:r>
            <a:br>
              <a:rPr lang="en-US" altLang="zh-CN" dirty="0">
                <a:solidFill>
                  <a:srgbClr val="FF0000"/>
                </a:solidFill>
              </a:rPr>
            </a:br>
            <a:endParaRPr lang="zh-CN" altLang="en-US" dirty="0">
              <a:solidFill>
                <a:srgbClr val="FF0000"/>
              </a:solidFill>
            </a:endParaRPr>
          </a:p>
        </p:txBody>
      </p:sp>
      <p:sp>
        <p:nvSpPr>
          <p:cNvPr id="15" name="矩形 14"/>
          <p:cNvSpPr/>
          <p:nvPr/>
        </p:nvSpPr>
        <p:spPr>
          <a:xfrm>
            <a:off x="1331640" y="5003884"/>
            <a:ext cx="6408712" cy="369332"/>
          </a:xfrm>
          <a:prstGeom prst="rect">
            <a:avLst/>
          </a:prstGeom>
        </p:spPr>
        <p:txBody>
          <a:bodyPr wrap="square">
            <a:spAutoFit/>
          </a:bodyPr>
          <a:lstStyle/>
          <a:p>
            <a:r>
              <a:rPr lang="zh-CN" altLang="en-US" smtClean="0"/>
              <a:t>甚至不提供参数类型也是可以的，</a:t>
            </a:r>
            <a:r>
              <a:rPr lang="en-US" altLang="zh-CN" smtClean="0"/>
              <a:t>javac</a:t>
            </a:r>
            <a:r>
              <a:rPr lang="zh-CN" altLang="en-US"/>
              <a:t>会自动进行</a:t>
            </a:r>
            <a:r>
              <a:rPr lang="zh-CN" altLang="en-US" smtClean="0"/>
              <a:t>类型匹配</a:t>
            </a:r>
            <a:endParaRPr lang="zh-CN" altLang="en-US"/>
          </a:p>
        </p:txBody>
      </p:sp>
      <p:sp>
        <p:nvSpPr>
          <p:cNvPr id="16" name="TextBox 15"/>
          <p:cNvSpPr txBox="1"/>
          <p:nvPr/>
        </p:nvSpPr>
        <p:spPr>
          <a:xfrm>
            <a:off x="611560" y="980728"/>
            <a:ext cx="6786610" cy="738664"/>
          </a:xfrm>
          <a:prstGeom prst="rect">
            <a:avLst/>
          </a:prstGeom>
          <a:noFill/>
        </p:spPr>
        <p:txBody>
          <a:bodyPr wrap="square" rtlCol="0">
            <a:spAutoFit/>
          </a:bodyPr>
          <a:lstStyle/>
          <a:p>
            <a:pPr>
              <a:lnSpc>
                <a:spcPct val="150000"/>
              </a:lnSpc>
            </a:pPr>
            <a:r>
              <a:rPr lang="zh-CN" altLang="en-US" sz="2800" b="1">
                <a:solidFill>
                  <a:schemeClr val="tx1">
                    <a:lumMod val="95000"/>
                    <a:lumOff val="5000"/>
                  </a:schemeClr>
                </a:solidFill>
              </a:rPr>
              <a:t>有效</a:t>
            </a:r>
            <a:r>
              <a:rPr lang="en-US" altLang="zh-CN" sz="2000" smtClean="0"/>
              <a:t>Lambda </a:t>
            </a:r>
            <a:r>
              <a:rPr lang="zh-CN" altLang="en-US" sz="2000" smtClean="0"/>
              <a:t>表达式示例</a:t>
            </a:r>
            <a:endParaRPr lang="zh-CN" altLang="en-US" sz="2000" dirty="0">
              <a:solidFill>
                <a:srgbClr val="FF0000"/>
              </a:solidFill>
            </a:endParaRPr>
          </a:p>
        </p:txBody>
      </p:sp>
    </p:spTree>
    <p:extLst>
      <p:ext uri="{BB962C8B-B14F-4D97-AF65-F5344CB8AC3E}">
        <p14:creationId xmlns:p14="http://schemas.microsoft.com/office/powerpoint/2010/main" val="11055033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9840" y="0"/>
            <a:ext cx="153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307339" y="2528658"/>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椭圆 3"/>
          <p:cNvSpPr/>
          <p:nvPr/>
        </p:nvSpPr>
        <p:spPr>
          <a:xfrm>
            <a:off x="3307339" y="3167740"/>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椭圆 4"/>
          <p:cNvSpPr/>
          <p:nvPr/>
        </p:nvSpPr>
        <p:spPr>
          <a:xfrm>
            <a:off x="3307339" y="3806822"/>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p:nvSpPr>
        <p:spPr>
          <a:xfrm>
            <a:off x="3329840" y="-1"/>
            <a:ext cx="152999" cy="14487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 name="TextBox 8"/>
          <p:cNvSpPr txBox="1"/>
          <p:nvPr/>
        </p:nvSpPr>
        <p:spPr>
          <a:xfrm>
            <a:off x="3763431" y="2439253"/>
            <a:ext cx="2834998" cy="400110"/>
          </a:xfrm>
          <a:prstGeom prst="rect">
            <a:avLst/>
          </a:prstGeom>
          <a:noFill/>
        </p:spPr>
        <p:txBody>
          <a:bodyPr wrap="square" rtlCol="0">
            <a:spAutoFit/>
          </a:bodyPr>
          <a:lstStyle/>
          <a:p>
            <a:pPr algn="l"/>
            <a:r>
              <a:rPr lang="zh-CN" altLang="en-US" sz="2000" b="1">
                <a:solidFill>
                  <a:schemeClr val="tx1">
                    <a:lumMod val="65000"/>
                    <a:lumOff val="35000"/>
                  </a:schemeClr>
                </a:solidFill>
                <a:latin typeface="专业字体设计服务/WWW.ZTSGC.COM/"/>
                <a:ea typeface="微软雅黑" pitchFamily="34" charset="-122"/>
              </a:rPr>
              <a:t>函数</a:t>
            </a:r>
            <a:r>
              <a:rPr lang="zh-CN" altLang="en-US" sz="2000" b="1" smtClean="0">
                <a:solidFill>
                  <a:schemeClr val="tx1">
                    <a:lumMod val="65000"/>
                    <a:lumOff val="35000"/>
                  </a:schemeClr>
                </a:solidFill>
                <a:latin typeface="专业字体设计服务/WWW.ZTSGC.COM/"/>
                <a:ea typeface="微软雅黑" pitchFamily="34" charset="-122"/>
              </a:rPr>
              <a:t>式接口</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8" name="TextBox 7"/>
          <p:cNvSpPr txBox="1"/>
          <p:nvPr/>
        </p:nvSpPr>
        <p:spPr>
          <a:xfrm>
            <a:off x="3763431" y="3065585"/>
            <a:ext cx="4075664" cy="400110"/>
          </a:xfrm>
          <a:prstGeom prst="rect">
            <a:avLst/>
          </a:prstGeom>
          <a:noFill/>
        </p:spPr>
        <p:txBody>
          <a:bodyPr wrap="square" rtlCol="0">
            <a:spAutoFit/>
          </a:bodyPr>
          <a:lstStyle/>
          <a:p>
            <a:pPr algn="l"/>
            <a:r>
              <a:rPr lang="zh-CN" altLang="en-US" sz="2000" b="1" dirty="0" smtClean="0">
                <a:solidFill>
                  <a:srgbClr val="5F5E5C"/>
                </a:solidFill>
                <a:latin typeface="微软雅黑" pitchFamily="34" charset="-122"/>
                <a:ea typeface="微软雅黑" pitchFamily="34" charset="-122"/>
              </a:rPr>
              <a:t>方法引用和构造器引用</a:t>
            </a:r>
            <a:endParaRPr lang="zh-CN" altLang="en-US" sz="2000" b="1" dirty="0">
              <a:solidFill>
                <a:srgbClr val="5F5E5C"/>
              </a:solidFill>
              <a:latin typeface="微软雅黑" pitchFamily="34" charset="-122"/>
              <a:ea typeface="微软雅黑" pitchFamily="34" charset="-122"/>
            </a:endParaRPr>
          </a:p>
        </p:txBody>
      </p:sp>
      <p:sp>
        <p:nvSpPr>
          <p:cNvPr id="9" name="TextBox 8"/>
          <p:cNvSpPr txBox="1"/>
          <p:nvPr/>
        </p:nvSpPr>
        <p:spPr>
          <a:xfrm>
            <a:off x="3763431" y="3691917"/>
            <a:ext cx="2376264" cy="400110"/>
          </a:xfrm>
          <a:prstGeom prst="rect">
            <a:avLst/>
          </a:prstGeom>
          <a:noFill/>
        </p:spPr>
        <p:txBody>
          <a:bodyPr wrap="square" rtlCol="0">
            <a:spAutoFit/>
          </a:bodyPr>
          <a:lstStyle/>
          <a:p>
            <a:pPr algn="l"/>
            <a:r>
              <a:rPr lang="en-US" altLang="zh-CN" sz="2000" b="1" smtClean="0">
                <a:solidFill>
                  <a:srgbClr val="5F5E5C"/>
                </a:solidFill>
                <a:latin typeface="微软雅黑" pitchFamily="34" charset="-122"/>
                <a:ea typeface="微软雅黑" pitchFamily="34" charset="-122"/>
              </a:rPr>
              <a:t>Stream API</a:t>
            </a:r>
            <a:endParaRPr lang="zh-CN" altLang="en-US" sz="2000" b="1" dirty="0">
              <a:solidFill>
                <a:srgbClr val="5F5E5C"/>
              </a:solidFill>
              <a:latin typeface="微软雅黑" pitchFamily="34" charset="-122"/>
              <a:ea typeface="微软雅黑" pitchFamily="34" charset="-122"/>
            </a:endParaRPr>
          </a:p>
        </p:txBody>
      </p:sp>
      <p:sp>
        <p:nvSpPr>
          <p:cNvPr id="10" name="椭圆 9"/>
          <p:cNvSpPr/>
          <p:nvPr/>
        </p:nvSpPr>
        <p:spPr>
          <a:xfrm>
            <a:off x="3307339" y="125049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椭圆 10"/>
          <p:cNvSpPr/>
          <p:nvPr/>
        </p:nvSpPr>
        <p:spPr>
          <a:xfrm>
            <a:off x="3316339" y="1268768"/>
            <a:ext cx="180000" cy="180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3763431" y="1048628"/>
            <a:ext cx="2520280" cy="661181"/>
            <a:chOff x="3763431" y="1988840"/>
            <a:chExt cx="2520280" cy="661181"/>
          </a:xfrm>
        </p:grpSpPr>
        <p:sp>
          <p:nvSpPr>
            <p:cNvPr id="12" name="圆角矩形 11"/>
            <p:cNvSpPr/>
            <p:nvPr/>
          </p:nvSpPr>
          <p:spPr>
            <a:xfrm>
              <a:off x="3763431" y="1988840"/>
              <a:ext cx="2520280" cy="661181"/>
            </a:xfrm>
            <a:prstGeom prst="roundRect">
              <a:avLst>
                <a:gd name="adj" fmla="val 1028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13" name="TextBox 8"/>
            <p:cNvSpPr txBox="1"/>
            <p:nvPr/>
          </p:nvSpPr>
          <p:spPr>
            <a:xfrm>
              <a:off x="3897840" y="2123564"/>
              <a:ext cx="2376264" cy="400110"/>
            </a:xfrm>
            <a:prstGeom prst="rect">
              <a:avLst/>
            </a:prstGeom>
            <a:noFill/>
          </p:spPr>
          <p:txBody>
            <a:bodyPr wrap="square" rtlCol="0">
              <a:spAutoFit/>
            </a:bodyPr>
            <a:lstStyle/>
            <a:p>
              <a:pPr algn="l"/>
              <a:r>
                <a:rPr lang="zh-CN" altLang="en-US" sz="2000" b="1" dirty="0">
                  <a:solidFill>
                    <a:schemeClr val="bg1"/>
                  </a:solidFill>
                  <a:latin typeface="专业字体设计服务/WWW.ZTSGC.COM/"/>
                  <a:ea typeface="微软雅黑" pitchFamily="34" charset="-122"/>
                </a:rPr>
                <a:t>新</a:t>
              </a:r>
              <a:r>
                <a:rPr lang="zh-CN" altLang="en-US" sz="2000" b="1" dirty="0" smtClean="0">
                  <a:solidFill>
                    <a:schemeClr val="bg1"/>
                  </a:solidFill>
                  <a:latin typeface="专业字体设计服务/WWW.ZTSGC.COM/"/>
                  <a:ea typeface="微软雅黑" pitchFamily="34" charset="-122"/>
                </a:rPr>
                <a:t>特性简介</a:t>
              </a:r>
              <a:endParaRPr lang="zh-CN" altLang="en-US" sz="2000" b="1" dirty="0">
                <a:solidFill>
                  <a:schemeClr val="bg1"/>
                </a:solidFill>
                <a:latin typeface="专业字体设计服务/WWW.ZTSGC.COM/"/>
                <a:ea typeface="微软雅黑" pitchFamily="34" charset="-122"/>
              </a:endParaRPr>
            </a:p>
          </p:txBody>
        </p:sp>
        <p:sp>
          <p:nvSpPr>
            <p:cNvPr id="14" name="圆角矩形 13"/>
            <p:cNvSpPr/>
            <p:nvPr/>
          </p:nvSpPr>
          <p:spPr>
            <a:xfrm>
              <a:off x="3808704" y="2033773"/>
              <a:ext cx="2430000" cy="576000"/>
            </a:xfrm>
            <a:prstGeom prst="roundRect">
              <a:avLst>
                <a:gd name="adj" fmla="val 1028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grpSp>
      <p:sp>
        <p:nvSpPr>
          <p:cNvPr id="16" name="椭圆 15"/>
          <p:cNvSpPr/>
          <p:nvPr/>
        </p:nvSpPr>
        <p:spPr>
          <a:xfrm>
            <a:off x="3307339" y="444590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TextBox 16"/>
          <p:cNvSpPr txBox="1"/>
          <p:nvPr/>
        </p:nvSpPr>
        <p:spPr>
          <a:xfrm>
            <a:off x="3763431" y="4318249"/>
            <a:ext cx="5084532" cy="400110"/>
          </a:xfrm>
          <a:prstGeom prst="rect">
            <a:avLst/>
          </a:prstGeom>
          <a:noFill/>
        </p:spPr>
        <p:txBody>
          <a:bodyPr wrap="square" rtlCol="0">
            <a:spAutoFit/>
          </a:bodyPr>
          <a:lstStyle/>
          <a:p>
            <a:pPr algn="l"/>
            <a:r>
              <a:rPr lang="zh-CN" altLang="en-US" sz="2000" b="1" smtClean="0">
                <a:solidFill>
                  <a:srgbClr val="5F5E5C"/>
                </a:solidFill>
                <a:latin typeface="微软雅黑" pitchFamily="34" charset="-122"/>
                <a:ea typeface="微软雅黑" pitchFamily="34" charset="-122"/>
              </a:rPr>
              <a:t>接口中的默认方法和静态方法</a:t>
            </a:r>
            <a:endParaRPr lang="zh-CN" altLang="en-US" sz="2000" b="1" dirty="0">
              <a:solidFill>
                <a:srgbClr val="5F5E5C"/>
              </a:solidFill>
              <a:latin typeface="微软雅黑" pitchFamily="34" charset="-122"/>
              <a:ea typeface="微软雅黑" pitchFamily="34" charset="-122"/>
            </a:endParaRPr>
          </a:p>
        </p:txBody>
      </p:sp>
      <p:sp>
        <p:nvSpPr>
          <p:cNvPr id="18" name="椭圆 17"/>
          <p:cNvSpPr/>
          <p:nvPr/>
        </p:nvSpPr>
        <p:spPr>
          <a:xfrm>
            <a:off x="3307339" y="188957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TextBox 8"/>
          <p:cNvSpPr txBox="1"/>
          <p:nvPr/>
        </p:nvSpPr>
        <p:spPr>
          <a:xfrm>
            <a:off x="3763431" y="1812921"/>
            <a:ext cx="2834998" cy="400110"/>
          </a:xfrm>
          <a:prstGeom prst="rect">
            <a:avLst/>
          </a:prstGeom>
          <a:noFill/>
        </p:spPr>
        <p:txBody>
          <a:bodyPr wrap="square" rtlCol="0">
            <a:spAutoFit/>
          </a:bodyPr>
          <a:lstStyle/>
          <a:p>
            <a:pPr algn="l"/>
            <a:r>
              <a:rPr lang="en-US" altLang="zh-CN" sz="2000" b="1" dirty="0" smtClean="0">
                <a:solidFill>
                  <a:schemeClr val="tx1">
                    <a:lumMod val="65000"/>
                    <a:lumOff val="35000"/>
                  </a:schemeClr>
                </a:solidFill>
                <a:latin typeface="专业字体设计服务/WWW.ZTSGC.COM/"/>
                <a:ea typeface="微软雅黑" pitchFamily="34" charset="-122"/>
              </a:rPr>
              <a:t>Lambda</a:t>
            </a:r>
            <a:r>
              <a:rPr lang="zh-CN" altLang="en-US" sz="2000" b="1" dirty="0" smtClean="0">
                <a:solidFill>
                  <a:schemeClr val="tx1">
                    <a:lumMod val="65000"/>
                    <a:lumOff val="35000"/>
                  </a:schemeClr>
                </a:solidFill>
                <a:latin typeface="专业字体设计服务/WWW.ZTSGC.COM/"/>
                <a:ea typeface="微软雅黑" pitchFamily="34" charset="-122"/>
              </a:rPr>
              <a:t>表达式</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24" name="椭圆 23"/>
          <p:cNvSpPr/>
          <p:nvPr/>
        </p:nvSpPr>
        <p:spPr>
          <a:xfrm>
            <a:off x="3307339" y="508498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TextBox 8"/>
          <p:cNvSpPr txBox="1"/>
          <p:nvPr/>
        </p:nvSpPr>
        <p:spPr>
          <a:xfrm>
            <a:off x="3763431" y="4944581"/>
            <a:ext cx="2834998" cy="400110"/>
          </a:xfrm>
          <a:prstGeom prst="rect">
            <a:avLst/>
          </a:prstGeom>
          <a:noFill/>
        </p:spPr>
        <p:txBody>
          <a:bodyPr wrap="square" rtlCol="0">
            <a:spAutoFit/>
          </a:bodyPr>
          <a:lstStyle/>
          <a:p>
            <a:pPr algn="l"/>
            <a:r>
              <a:rPr lang="zh-CN" altLang="en-US" sz="2000" b="1" dirty="0" smtClean="0">
                <a:solidFill>
                  <a:schemeClr val="tx1">
                    <a:lumMod val="65000"/>
                    <a:lumOff val="35000"/>
                  </a:schemeClr>
                </a:solidFill>
                <a:latin typeface="专业字体设计服务/WWW.ZTSGC.COM/"/>
                <a:ea typeface="微软雅黑" pitchFamily="34" charset="-122"/>
              </a:rPr>
              <a:t>新时间日期</a:t>
            </a:r>
            <a:r>
              <a:rPr lang="en-US" altLang="zh-CN" sz="2000" b="1" dirty="0" smtClean="0">
                <a:solidFill>
                  <a:schemeClr val="tx1">
                    <a:lumMod val="65000"/>
                    <a:lumOff val="35000"/>
                  </a:schemeClr>
                </a:solidFill>
                <a:latin typeface="专业字体设计服务/WWW.ZTSGC.COM/"/>
                <a:ea typeface="微软雅黑" pitchFamily="34" charset="-122"/>
              </a:rPr>
              <a:t>API</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27" name="椭圆 26"/>
          <p:cNvSpPr/>
          <p:nvPr/>
        </p:nvSpPr>
        <p:spPr>
          <a:xfrm>
            <a:off x="3244321" y="1250494"/>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316405" y="573325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TextBox 28"/>
          <p:cNvSpPr txBox="1"/>
          <p:nvPr/>
        </p:nvSpPr>
        <p:spPr>
          <a:xfrm>
            <a:off x="3797985" y="5632321"/>
            <a:ext cx="2376264" cy="400110"/>
          </a:xfrm>
          <a:prstGeom prst="rect">
            <a:avLst/>
          </a:prstGeom>
          <a:noFill/>
        </p:spPr>
        <p:txBody>
          <a:bodyPr wrap="square" rtlCol="0">
            <a:spAutoFit/>
          </a:bodyPr>
          <a:lstStyle/>
          <a:p>
            <a:r>
              <a:rPr lang="en-US" altLang="zh-CN" sz="2000" b="1" dirty="0" smtClean="0">
                <a:solidFill>
                  <a:schemeClr val="tx1">
                    <a:lumMod val="65000"/>
                    <a:lumOff val="35000"/>
                  </a:schemeClr>
                </a:solidFill>
                <a:latin typeface="专业字体设计服务/WWW.ZTSGC.COM/"/>
                <a:ea typeface="微软雅黑" pitchFamily="34" charset="-122"/>
              </a:rPr>
              <a:t>Optional</a:t>
            </a:r>
            <a:endParaRPr lang="zh-CN" altLang="en-US" sz="2000" b="1" dirty="0">
              <a:solidFill>
                <a:schemeClr val="tx1">
                  <a:lumMod val="65000"/>
                  <a:lumOff val="35000"/>
                </a:schemeClr>
              </a:solidFill>
              <a:latin typeface="专业字体设计服务/WWW.ZTSGC.COM/"/>
              <a:ea typeface="微软雅黑" pitchFamily="34" charset="-122"/>
            </a:endParaRPr>
          </a:p>
        </p:txBody>
      </p:sp>
    </p:spTree>
    <p:extLst>
      <p:ext uri="{BB962C8B-B14F-4D97-AF65-F5344CB8AC3E}">
        <p14:creationId xmlns:p14="http://schemas.microsoft.com/office/powerpoint/2010/main" val="66367691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16" name="TextBox 15"/>
          <p:cNvSpPr txBox="1"/>
          <p:nvPr/>
        </p:nvSpPr>
        <p:spPr>
          <a:xfrm>
            <a:off x="611560" y="944724"/>
            <a:ext cx="6786610" cy="664862"/>
          </a:xfrm>
          <a:prstGeom prst="rect">
            <a:avLst/>
          </a:prstGeom>
          <a:noFill/>
        </p:spPr>
        <p:txBody>
          <a:bodyPr wrap="square" rtlCol="0">
            <a:spAutoFit/>
          </a:bodyPr>
          <a:lstStyle/>
          <a:p>
            <a:pPr>
              <a:lnSpc>
                <a:spcPct val="150000"/>
              </a:lnSpc>
            </a:pPr>
            <a:r>
              <a:rPr lang="zh-CN" altLang="en-US" sz="2800" dirty="0" smtClean="0"/>
              <a:t>类型推断 </a:t>
            </a:r>
            <a:endParaRPr lang="zh-CN" altLang="en-US" sz="2000" dirty="0">
              <a:solidFill>
                <a:srgbClr val="FF0000"/>
              </a:solidFill>
            </a:endParaRPr>
          </a:p>
        </p:txBody>
      </p:sp>
      <p:sp>
        <p:nvSpPr>
          <p:cNvPr id="10" name="矩形 9"/>
          <p:cNvSpPr/>
          <p:nvPr/>
        </p:nvSpPr>
        <p:spPr>
          <a:xfrm>
            <a:off x="827584" y="1772816"/>
            <a:ext cx="7236804" cy="2585323"/>
          </a:xfrm>
          <a:prstGeom prst="rect">
            <a:avLst/>
          </a:prstGeom>
        </p:spPr>
        <p:txBody>
          <a:bodyPr wrap="square">
            <a:spAutoFit/>
          </a:bodyPr>
          <a:lstStyle/>
          <a:p>
            <a:pPr>
              <a:lnSpc>
                <a:spcPct val="150000"/>
              </a:lnSpc>
            </a:pPr>
            <a:r>
              <a:rPr lang="zh-CN" altLang="en-US" smtClean="0"/>
              <a:t>上一个 </a:t>
            </a:r>
            <a:r>
              <a:rPr lang="en-US" altLang="zh-CN" dirty="0" smtClean="0"/>
              <a:t>Lambda </a:t>
            </a:r>
            <a:r>
              <a:rPr lang="zh-CN" altLang="en-US" dirty="0" smtClean="0"/>
              <a:t>表达式中的参数类型都是由编译器推断得出的。 </a:t>
            </a:r>
            <a:r>
              <a:rPr lang="en-US" altLang="zh-CN" dirty="0" smtClean="0"/>
              <a:t>Lambda </a:t>
            </a:r>
            <a:r>
              <a:rPr lang="zh-CN" altLang="en-US" dirty="0" smtClean="0"/>
              <a:t>表达式中无需指定类型，程序依然可以编译，这是因为 </a:t>
            </a:r>
            <a:r>
              <a:rPr lang="en-US" altLang="zh-CN" dirty="0" err="1" smtClean="0"/>
              <a:t>javac</a:t>
            </a:r>
            <a:r>
              <a:rPr lang="en-US" altLang="zh-CN" dirty="0" smtClean="0"/>
              <a:t> </a:t>
            </a:r>
            <a:r>
              <a:rPr lang="zh-CN" altLang="en-US" dirty="0" smtClean="0"/>
              <a:t>根据程序的上下文，在后台推断出了参数的类型。 </a:t>
            </a:r>
            <a:r>
              <a:rPr lang="en-US" altLang="zh-CN" dirty="0" smtClean="0"/>
              <a:t>Lambda </a:t>
            </a:r>
            <a:r>
              <a:rPr lang="zh-CN" altLang="en-US" dirty="0" smtClean="0"/>
              <a:t>表达式的类型依赖于上下文环境，是由编译器推断出来的。这就是所谓的“类型推断”。 </a:t>
            </a:r>
            <a:br>
              <a:rPr lang="zh-CN" altLang="en-US" dirty="0" smtClean="0"/>
            </a:br>
            <a:endParaRPr lang="zh-CN" altLang="en-US" dirty="0"/>
          </a:p>
        </p:txBody>
      </p:sp>
    </p:spTree>
    <p:extLst>
      <p:ext uri="{BB962C8B-B14F-4D97-AF65-F5344CB8AC3E}">
        <p14:creationId xmlns:p14="http://schemas.microsoft.com/office/powerpoint/2010/main" val="11055033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 </a:t>
            </a:r>
            <a:r>
              <a:rPr lang="zh-CN" altLang="en-US" sz="1400" b="1" smtClean="0">
                <a:solidFill>
                  <a:schemeClr val="bg1"/>
                </a:solidFill>
                <a:latin typeface="微软雅黑" pitchFamily="34" charset="-122"/>
                <a:ea typeface="微软雅黑" pitchFamily="34" charset="-122"/>
              </a:rPr>
              <a:t>示例</a:t>
            </a:r>
            <a:endParaRPr lang="zh-CN" altLang="en-US" sz="1400" b="1" dirty="0">
              <a:solidFill>
                <a:schemeClr val="bg1"/>
              </a:solidFill>
              <a:latin typeface="微软雅黑" pitchFamily="34" charset="-122"/>
              <a:ea typeface="微软雅黑" pitchFamily="34" charset="-122"/>
            </a:endParaRPr>
          </a:p>
        </p:txBody>
      </p:sp>
      <p:sp>
        <p:nvSpPr>
          <p:cNvPr id="7" name="TextBox 6"/>
          <p:cNvSpPr txBox="1"/>
          <p:nvPr/>
        </p:nvSpPr>
        <p:spPr>
          <a:xfrm>
            <a:off x="614264" y="941819"/>
            <a:ext cx="6786610" cy="738664"/>
          </a:xfrm>
          <a:prstGeom prst="rect">
            <a:avLst/>
          </a:prstGeom>
          <a:noFill/>
        </p:spPr>
        <p:txBody>
          <a:bodyPr wrap="square" rtlCol="0">
            <a:spAutoFit/>
          </a:bodyPr>
          <a:lstStyle/>
          <a:p>
            <a:pPr>
              <a:lnSpc>
                <a:spcPct val="150000"/>
              </a:lnSpc>
            </a:pPr>
            <a:r>
              <a:rPr lang="zh-CN" altLang="en-US" sz="2800" b="1" i="1" smtClean="0">
                <a:solidFill>
                  <a:srgbClr val="FF0000"/>
                </a:solidFill>
              </a:rPr>
              <a:t>无效</a:t>
            </a:r>
            <a:r>
              <a:rPr lang="zh-CN" altLang="en-US" sz="2000" smtClean="0"/>
              <a:t>的</a:t>
            </a:r>
            <a:r>
              <a:rPr lang="en-US" altLang="zh-CN" sz="2000" smtClean="0"/>
              <a:t>Lambda </a:t>
            </a:r>
            <a:r>
              <a:rPr lang="zh-CN" altLang="en-US" sz="2000" smtClean="0"/>
              <a:t>表达式示例：</a:t>
            </a:r>
            <a:endParaRPr lang="zh-CN" altLang="en-US" sz="2000" dirty="0">
              <a:solidFill>
                <a:srgbClr val="FF0000"/>
              </a:solidFill>
            </a:endParaRPr>
          </a:p>
        </p:txBody>
      </p:sp>
      <p:sp>
        <p:nvSpPr>
          <p:cNvPr id="2" name="矩形 1"/>
          <p:cNvSpPr/>
          <p:nvPr/>
        </p:nvSpPr>
        <p:spPr>
          <a:xfrm>
            <a:off x="971600" y="2564904"/>
            <a:ext cx="4572000" cy="369332"/>
          </a:xfrm>
          <a:prstGeom prst="rect">
            <a:avLst/>
          </a:prstGeom>
        </p:spPr>
        <p:txBody>
          <a:bodyPr>
            <a:spAutoFit/>
          </a:bodyPr>
          <a:lstStyle/>
          <a:p>
            <a:pPr marL="285750" indent="-285750">
              <a:buFont typeface="Arial" pitchFamily="34" charset="0"/>
              <a:buChar char="•"/>
            </a:pPr>
            <a:r>
              <a:rPr lang="en-US" altLang="zh-CN">
                <a:solidFill>
                  <a:srgbClr val="FF0000"/>
                </a:solidFill>
              </a:rPr>
              <a:t>(Integer i) -&gt; return "Alan" + i;</a:t>
            </a:r>
            <a:endParaRPr lang="zh-CN" altLang="en-US">
              <a:solidFill>
                <a:srgbClr val="FF0000"/>
              </a:solidFill>
            </a:endParaRPr>
          </a:p>
        </p:txBody>
      </p:sp>
      <p:sp>
        <p:nvSpPr>
          <p:cNvPr id="3" name="矩形 2"/>
          <p:cNvSpPr/>
          <p:nvPr/>
        </p:nvSpPr>
        <p:spPr>
          <a:xfrm>
            <a:off x="1331640" y="3039720"/>
            <a:ext cx="6696744" cy="646331"/>
          </a:xfrm>
          <a:prstGeom prst="rect">
            <a:avLst/>
          </a:prstGeom>
        </p:spPr>
        <p:txBody>
          <a:bodyPr wrap="square">
            <a:spAutoFit/>
          </a:bodyPr>
          <a:lstStyle/>
          <a:p>
            <a:r>
              <a:rPr lang="zh-CN" altLang="en-US"/>
              <a:t>要使此</a:t>
            </a:r>
            <a:r>
              <a:rPr lang="en-US" altLang="zh-CN"/>
              <a:t>Lambda</a:t>
            </a:r>
            <a:r>
              <a:rPr lang="zh-CN" altLang="en-US"/>
              <a:t>有效，需要</a:t>
            </a:r>
            <a:r>
              <a:rPr lang="zh-CN" altLang="en-US" smtClean="0"/>
              <a:t>使大括号</a:t>
            </a:r>
            <a:r>
              <a:rPr lang="zh-CN" altLang="en-US"/>
              <a:t>，如下所示</a:t>
            </a:r>
            <a:r>
              <a:rPr lang="zh-CN" altLang="en-US" smtClean="0"/>
              <a:t>：</a:t>
            </a:r>
            <a:r>
              <a:rPr lang="en-US" altLang="zh-CN" smtClean="0"/>
              <a:t>(</a:t>
            </a:r>
            <a:r>
              <a:rPr lang="en-US" altLang="zh-CN"/>
              <a:t>Integer i) -&gt; {return "Alan" + i;} </a:t>
            </a:r>
            <a:endParaRPr lang="zh-CN" altLang="en-US"/>
          </a:p>
        </p:txBody>
      </p:sp>
      <p:sp>
        <p:nvSpPr>
          <p:cNvPr id="8" name="矩形 7"/>
          <p:cNvSpPr/>
          <p:nvPr/>
        </p:nvSpPr>
        <p:spPr>
          <a:xfrm>
            <a:off x="971600" y="3963050"/>
            <a:ext cx="7920880" cy="369332"/>
          </a:xfrm>
          <a:prstGeom prst="rect">
            <a:avLst/>
          </a:prstGeom>
        </p:spPr>
        <p:txBody>
          <a:bodyPr wrap="square">
            <a:spAutoFit/>
          </a:bodyPr>
          <a:lstStyle/>
          <a:p>
            <a:pPr marL="285750" indent="-285750">
              <a:buFont typeface="Arial" pitchFamily="34" charset="0"/>
              <a:buChar char="•"/>
            </a:pPr>
            <a:r>
              <a:rPr lang="en-US" altLang="zh-CN">
                <a:solidFill>
                  <a:srgbClr val="FF0000"/>
                </a:solidFill>
              </a:rPr>
              <a:t>(String s) -&gt; {"IronMan";} </a:t>
            </a:r>
            <a:endParaRPr lang="zh-CN" altLang="en-US">
              <a:solidFill>
                <a:srgbClr val="FF0000"/>
              </a:solidFill>
            </a:endParaRPr>
          </a:p>
        </p:txBody>
      </p:sp>
      <p:sp>
        <p:nvSpPr>
          <p:cNvPr id="6" name="矩形 5"/>
          <p:cNvSpPr/>
          <p:nvPr/>
        </p:nvSpPr>
        <p:spPr>
          <a:xfrm>
            <a:off x="1331640" y="4388911"/>
            <a:ext cx="7491908" cy="1200329"/>
          </a:xfrm>
          <a:prstGeom prst="rect">
            <a:avLst/>
          </a:prstGeom>
        </p:spPr>
        <p:txBody>
          <a:bodyPr wrap="square">
            <a:spAutoFit/>
          </a:bodyPr>
          <a:lstStyle/>
          <a:p>
            <a:r>
              <a:rPr lang="en-US" altLang="zh-CN"/>
              <a:t>“Iron Man”</a:t>
            </a:r>
            <a:r>
              <a:rPr lang="zh-CN" altLang="en-US"/>
              <a:t>是一个表达式，不是一个语句。要使此</a:t>
            </a:r>
            <a:r>
              <a:rPr lang="en-US" altLang="zh-CN"/>
              <a:t>Lambda</a:t>
            </a:r>
            <a:r>
              <a:rPr lang="zh-CN" altLang="en-US"/>
              <a:t>有效，你可以去除</a:t>
            </a:r>
            <a:r>
              <a:rPr lang="zh-CN" altLang="en-US" smtClean="0"/>
              <a:t>花括号和</a:t>
            </a:r>
            <a:r>
              <a:rPr lang="zh-CN" altLang="en-US"/>
              <a:t>分号，如下所示： </a:t>
            </a:r>
            <a:r>
              <a:rPr lang="en-US" altLang="zh-CN"/>
              <a:t>(String s) -&gt; "Iron Man"</a:t>
            </a:r>
            <a:r>
              <a:rPr lang="zh-CN" altLang="en-US"/>
              <a:t>。或者如果你</a:t>
            </a:r>
            <a:r>
              <a:rPr lang="zh-CN" altLang="en-US" smtClean="0"/>
              <a:t>喜欢，可以</a:t>
            </a:r>
            <a:r>
              <a:rPr lang="zh-CN" altLang="en-US"/>
              <a:t>使用显式返回</a:t>
            </a:r>
            <a:r>
              <a:rPr lang="zh-CN" altLang="en-US" smtClean="0"/>
              <a:t>语句</a:t>
            </a:r>
            <a:r>
              <a:rPr lang="zh-CN" altLang="en-US"/>
              <a:t>，如下所示： </a:t>
            </a:r>
            <a:r>
              <a:rPr lang="en-US" altLang="zh-CN"/>
              <a:t>(String s)-&gt;{return "IronMan";}</a:t>
            </a:r>
            <a:r>
              <a:rPr lang="zh-CN" altLang="en-US"/>
              <a:t>。</a:t>
            </a:r>
            <a:r>
              <a:rPr lang="en-US" altLang="zh-CN"/>
              <a:t> </a:t>
            </a:r>
            <a:br>
              <a:rPr lang="en-US" altLang="zh-CN"/>
            </a:br>
            <a:endParaRPr lang="zh-CN" altLang="en-US"/>
          </a:p>
        </p:txBody>
      </p:sp>
    </p:spTree>
    <p:extLst>
      <p:ext uri="{BB962C8B-B14F-4D97-AF65-F5344CB8AC3E}">
        <p14:creationId xmlns:p14="http://schemas.microsoft.com/office/powerpoint/2010/main" val="399176341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9840" y="0"/>
            <a:ext cx="153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307339" y="2528658"/>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椭圆 3"/>
          <p:cNvSpPr/>
          <p:nvPr/>
        </p:nvSpPr>
        <p:spPr>
          <a:xfrm>
            <a:off x="3307339" y="3167740"/>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椭圆 4"/>
          <p:cNvSpPr/>
          <p:nvPr/>
        </p:nvSpPr>
        <p:spPr>
          <a:xfrm>
            <a:off x="3307339" y="3806822"/>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p:nvSpPr>
        <p:spPr>
          <a:xfrm>
            <a:off x="3329840" y="-1"/>
            <a:ext cx="152999" cy="263930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 name="TextBox 8"/>
          <p:cNvSpPr txBox="1"/>
          <p:nvPr/>
        </p:nvSpPr>
        <p:spPr>
          <a:xfrm>
            <a:off x="3763431" y="1124744"/>
            <a:ext cx="2834998" cy="400110"/>
          </a:xfrm>
          <a:prstGeom prst="rect">
            <a:avLst/>
          </a:prstGeom>
          <a:noFill/>
        </p:spPr>
        <p:txBody>
          <a:bodyPr wrap="square" rtlCol="0">
            <a:spAutoFit/>
          </a:bodyPr>
          <a:lstStyle/>
          <a:p>
            <a:r>
              <a:rPr lang="zh-CN" altLang="en-US" sz="2000" b="1">
                <a:solidFill>
                  <a:schemeClr val="tx1">
                    <a:lumMod val="65000"/>
                    <a:lumOff val="35000"/>
                  </a:schemeClr>
                </a:solidFill>
                <a:latin typeface="专业字体设计服务/WWW.ZTSGC.COM/"/>
                <a:ea typeface="微软雅黑" pitchFamily="34" charset="-122"/>
              </a:rPr>
              <a:t>新特性简介</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8" name="TextBox 7"/>
          <p:cNvSpPr txBox="1"/>
          <p:nvPr/>
        </p:nvSpPr>
        <p:spPr>
          <a:xfrm>
            <a:off x="3763431" y="3065585"/>
            <a:ext cx="4075664" cy="400110"/>
          </a:xfrm>
          <a:prstGeom prst="rect">
            <a:avLst/>
          </a:prstGeom>
          <a:noFill/>
        </p:spPr>
        <p:txBody>
          <a:bodyPr wrap="square" rtlCol="0">
            <a:spAutoFit/>
          </a:bodyPr>
          <a:lstStyle/>
          <a:p>
            <a:pPr algn="l"/>
            <a:r>
              <a:rPr lang="zh-CN" altLang="en-US" sz="2000" b="1" smtClean="0">
                <a:solidFill>
                  <a:srgbClr val="5F5E5C"/>
                </a:solidFill>
                <a:latin typeface="微软雅黑" pitchFamily="34" charset="-122"/>
                <a:ea typeface="微软雅黑" pitchFamily="34" charset="-122"/>
              </a:rPr>
              <a:t>方法引用和构造器引用</a:t>
            </a:r>
            <a:endParaRPr lang="zh-CN" altLang="en-US" sz="2000" b="1" dirty="0">
              <a:solidFill>
                <a:srgbClr val="5F5E5C"/>
              </a:solidFill>
              <a:latin typeface="微软雅黑" pitchFamily="34" charset="-122"/>
              <a:ea typeface="微软雅黑" pitchFamily="34" charset="-122"/>
            </a:endParaRPr>
          </a:p>
        </p:txBody>
      </p:sp>
      <p:sp>
        <p:nvSpPr>
          <p:cNvPr id="9" name="TextBox 8"/>
          <p:cNvSpPr txBox="1"/>
          <p:nvPr/>
        </p:nvSpPr>
        <p:spPr>
          <a:xfrm>
            <a:off x="3763431" y="3691917"/>
            <a:ext cx="2376264" cy="400110"/>
          </a:xfrm>
          <a:prstGeom prst="rect">
            <a:avLst/>
          </a:prstGeom>
          <a:noFill/>
        </p:spPr>
        <p:txBody>
          <a:bodyPr wrap="square" rtlCol="0">
            <a:spAutoFit/>
          </a:bodyPr>
          <a:lstStyle/>
          <a:p>
            <a:pPr algn="l"/>
            <a:r>
              <a:rPr lang="en-US" altLang="zh-CN" sz="2000" b="1" smtClean="0">
                <a:solidFill>
                  <a:srgbClr val="5F5E5C"/>
                </a:solidFill>
                <a:latin typeface="微软雅黑" pitchFamily="34" charset="-122"/>
                <a:ea typeface="微软雅黑" pitchFamily="34" charset="-122"/>
              </a:rPr>
              <a:t>Stream API</a:t>
            </a:r>
            <a:endParaRPr lang="zh-CN" altLang="en-US" sz="2000" b="1" dirty="0">
              <a:solidFill>
                <a:srgbClr val="5F5E5C"/>
              </a:solidFill>
              <a:latin typeface="微软雅黑" pitchFamily="34" charset="-122"/>
              <a:ea typeface="微软雅黑" pitchFamily="34" charset="-122"/>
            </a:endParaRPr>
          </a:p>
        </p:txBody>
      </p:sp>
      <p:sp>
        <p:nvSpPr>
          <p:cNvPr id="10" name="椭圆 9"/>
          <p:cNvSpPr/>
          <p:nvPr/>
        </p:nvSpPr>
        <p:spPr>
          <a:xfrm>
            <a:off x="3307339" y="125049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15" name="组合 14"/>
          <p:cNvGrpSpPr/>
          <p:nvPr/>
        </p:nvGrpSpPr>
        <p:grpSpPr>
          <a:xfrm>
            <a:off x="3763431" y="2335771"/>
            <a:ext cx="2520280" cy="661181"/>
            <a:chOff x="3763431" y="1988840"/>
            <a:chExt cx="2520280" cy="661181"/>
          </a:xfrm>
        </p:grpSpPr>
        <p:sp>
          <p:nvSpPr>
            <p:cNvPr id="12" name="圆角矩形 11"/>
            <p:cNvSpPr/>
            <p:nvPr/>
          </p:nvSpPr>
          <p:spPr>
            <a:xfrm>
              <a:off x="3763431" y="1988840"/>
              <a:ext cx="2520280" cy="661181"/>
            </a:xfrm>
            <a:prstGeom prst="roundRect">
              <a:avLst>
                <a:gd name="adj" fmla="val 1028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13" name="TextBox 8"/>
            <p:cNvSpPr txBox="1"/>
            <p:nvPr/>
          </p:nvSpPr>
          <p:spPr>
            <a:xfrm>
              <a:off x="3897840" y="2123564"/>
              <a:ext cx="2376264" cy="400110"/>
            </a:xfrm>
            <a:prstGeom prst="rect">
              <a:avLst/>
            </a:prstGeom>
            <a:noFill/>
          </p:spPr>
          <p:txBody>
            <a:bodyPr wrap="square" rtlCol="0">
              <a:spAutoFit/>
            </a:bodyPr>
            <a:lstStyle/>
            <a:p>
              <a:pPr algn="l"/>
              <a:r>
                <a:rPr lang="zh-CN" altLang="en-US" sz="2000" b="1" smtClean="0">
                  <a:solidFill>
                    <a:schemeClr val="bg1"/>
                  </a:solidFill>
                  <a:latin typeface="专业字体设计服务/WWW.ZTSGC.COM/"/>
                  <a:ea typeface="微软雅黑" pitchFamily="34" charset="-122"/>
                </a:rPr>
                <a:t>函数式接口</a:t>
              </a:r>
              <a:endParaRPr lang="zh-CN" altLang="en-US" sz="2000" b="1" dirty="0">
                <a:solidFill>
                  <a:schemeClr val="bg1"/>
                </a:solidFill>
                <a:latin typeface="专业字体设计服务/WWW.ZTSGC.COM/"/>
                <a:ea typeface="微软雅黑" pitchFamily="34" charset="-122"/>
              </a:endParaRPr>
            </a:p>
          </p:txBody>
        </p:sp>
        <p:sp>
          <p:nvSpPr>
            <p:cNvPr id="14" name="圆角矩形 13"/>
            <p:cNvSpPr/>
            <p:nvPr/>
          </p:nvSpPr>
          <p:spPr>
            <a:xfrm>
              <a:off x="3808704" y="2033773"/>
              <a:ext cx="2430000" cy="576000"/>
            </a:xfrm>
            <a:prstGeom prst="roundRect">
              <a:avLst>
                <a:gd name="adj" fmla="val 1028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grpSp>
      <p:sp>
        <p:nvSpPr>
          <p:cNvPr id="16" name="椭圆 15"/>
          <p:cNvSpPr/>
          <p:nvPr/>
        </p:nvSpPr>
        <p:spPr>
          <a:xfrm>
            <a:off x="3307339" y="444590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TextBox 16"/>
          <p:cNvSpPr txBox="1"/>
          <p:nvPr/>
        </p:nvSpPr>
        <p:spPr>
          <a:xfrm>
            <a:off x="3763431" y="4318249"/>
            <a:ext cx="3616881" cy="400110"/>
          </a:xfrm>
          <a:prstGeom prst="rect">
            <a:avLst/>
          </a:prstGeom>
          <a:noFill/>
        </p:spPr>
        <p:txBody>
          <a:bodyPr wrap="square" rtlCol="0">
            <a:spAutoFit/>
          </a:bodyPr>
          <a:lstStyle/>
          <a:p>
            <a:pPr algn="l"/>
            <a:r>
              <a:rPr lang="zh-CN" altLang="en-US" sz="2000" b="1" smtClean="0">
                <a:solidFill>
                  <a:srgbClr val="5F5E5C"/>
                </a:solidFill>
                <a:latin typeface="微软雅黑" pitchFamily="34" charset="-122"/>
                <a:ea typeface="微软雅黑" pitchFamily="34" charset="-122"/>
              </a:rPr>
              <a:t>接口中的默认方法和静态方法</a:t>
            </a:r>
            <a:endParaRPr lang="zh-CN" altLang="en-US" sz="2000" b="1" dirty="0">
              <a:solidFill>
                <a:srgbClr val="5F5E5C"/>
              </a:solidFill>
              <a:latin typeface="微软雅黑" pitchFamily="34" charset="-122"/>
              <a:ea typeface="微软雅黑" pitchFamily="34" charset="-122"/>
            </a:endParaRPr>
          </a:p>
        </p:txBody>
      </p:sp>
      <p:sp>
        <p:nvSpPr>
          <p:cNvPr id="18" name="椭圆 17"/>
          <p:cNvSpPr/>
          <p:nvPr/>
        </p:nvSpPr>
        <p:spPr>
          <a:xfrm>
            <a:off x="3307339" y="188957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TextBox 8"/>
          <p:cNvSpPr txBox="1"/>
          <p:nvPr/>
        </p:nvSpPr>
        <p:spPr>
          <a:xfrm>
            <a:off x="3763431" y="1812921"/>
            <a:ext cx="2834998" cy="400110"/>
          </a:xfrm>
          <a:prstGeom prst="rect">
            <a:avLst/>
          </a:prstGeom>
          <a:noFill/>
        </p:spPr>
        <p:txBody>
          <a:bodyPr wrap="square" rtlCol="0">
            <a:spAutoFit/>
          </a:bodyPr>
          <a:lstStyle/>
          <a:p>
            <a:pPr algn="l"/>
            <a:r>
              <a:rPr lang="en-US" altLang="zh-CN" sz="2000" b="1" smtClean="0">
                <a:solidFill>
                  <a:schemeClr val="tx1">
                    <a:lumMod val="65000"/>
                    <a:lumOff val="35000"/>
                  </a:schemeClr>
                </a:solidFill>
                <a:latin typeface="专业字体设计服务/WWW.ZTSGC.COM/"/>
                <a:ea typeface="微软雅黑" pitchFamily="34" charset="-122"/>
              </a:rPr>
              <a:t>Lambda</a:t>
            </a:r>
            <a:r>
              <a:rPr lang="zh-CN" altLang="en-US" sz="2000" b="1" smtClean="0">
                <a:solidFill>
                  <a:schemeClr val="tx1">
                    <a:lumMod val="65000"/>
                    <a:lumOff val="35000"/>
                  </a:schemeClr>
                </a:solidFill>
                <a:latin typeface="专业字体设计服务/WWW.ZTSGC.COM/"/>
                <a:ea typeface="微软雅黑" pitchFamily="34" charset="-122"/>
              </a:rPr>
              <a:t>表达式</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24" name="椭圆 23"/>
          <p:cNvSpPr/>
          <p:nvPr/>
        </p:nvSpPr>
        <p:spPr>
          <a:xfrm>
            <a:off x="3307339" y="508498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TextBox 8"/>
          <p:cNvSpPr txBox="1"/>
          <p:nvPr/>
        </p:nvSpPr>
        <p:spPr>
          <a:xfrm>
            <a:off x="3763431" y="4944581"/>
            <a:ext cx="2834998" cy="400110"/>
          </a:xfrm>
          <a:prstGeom prst="rect">
            <a:avLst/>
          </a:prstGeom>
          <a:noFill/>
        </p:spPr>
        <p:txBody>
          <a:bodyPr wrap="square" rtlCol="0">
            <a:spAutoFit/>
          </a:bodyPr>
          <a:lstStyle/>
          <a:p>
            <a:pPr algn="l"/>
            <a:r>
              <a:rPr lang="zh-CN" altLang="en-US" sz="2000" b="1" smtClean="0">
                <a:solidFill>
                  <a:schemeClr val="tx1">
                    <a:lumMod val="65000"/>
                    <a:lumOff val="35000"/>
                  </a:schemeClr>
                </a:solidFill>
                <a:latin typeface="专业字体设计服务/WWW.ZTSGC.COM/"/>
                <a:ea typeface="微软雅黑" pitchFamily="34" charset="-122"/>
              </a:rPr>
              <a:t>新时间日期</a:t>
            </a:r>
            <a:r>
              <a:rPr lang="en-US" altLang="zh-CN" sz="2000" b="1" smtClean="0">
                <a:solidFill>
                  <a:schemeClr val="tx1">
                    <a:lumMod val="65000"/>
                    <a:lumOff val="35000"/>
                  </a:schemeClr>
                </a:solidFill>
                <a:latin typeface="专业字体设计服务/WWW.ZTSGC.COM/"/>
                <a:ea typeface="微软雅黑" pitchFamily="34" charset="-122"/>
              </a:rPr>
              <a:t>API</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11" name="椭圆 10"/>
          <p:cNvSpPr/>
          <p:nvPr/>
        </p:nvSpPr>
        <p:spPr>
          <a:xfrm>
            <a:off x="3244321" y="1864669"/>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259667" y="120130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244321" y="2510491"/>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316405" y="573325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TextBox 29"/>
          <p:cNvSpPr txBox="1"/>
          <p:nvPr/>
        </p:nvSpPr>
        <p:spPr>
          <a:xfrm>
            <a:off x="3797985" y="5632321"/>
            <a:ext cx="2376264" cy="400110"/>
          </a:xfrm>
          <a:prstGeom prst="rect">
            <a:avLst/>
          </a:prstGeom>
          <a:noFill/>
        </p:spPr>
        <p:txBody>
          <a:bodyPr wrap="square" rtlCol="0">
            <a:spAutoFit/>
          </a:bodyPr>
          <a:lstStyle/>
          <a:p>
            <a:r>
              <a:rPr lang="en-US" altLang="zh-CN" sz="2000" b="1" smtClean="0"/>
              <a:t>Optional</a:t>
            </a:r>
            <a:endParaRPr lang="zh-CN" altLang="en-US" sz="2000" b="1" dirty="0">
              <a:solidFill>
                <a:srgbClr val="5F5E5C"/>
              </a:solidFill>
              <a:latin typeface="微软雅黑" pitchFamily="34" charset="-122"/>
              <a:ea typeface="微软雅黑" pitchFamily="34" charset="-122"/>
            </a:endParaRPr>
          </a:p>
        </p:txBody>
      </p:sp>
    </p:spTree>
    <p:extLst>
      <p:ext uri="{BB962C8B-B14F-4D97-AF65-F5344CB8AC3E}">
        <p14:creationId xmlns:p14="http://schemas.microsoft.com/office/powerpoint/2010/main" val="1214317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函数式接口</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467544" y="1124744"/>
            <a:ext cx="4572000" cy="646331"/>
          </a:xfrm>
          <a:prstGeom prst="rect">
            <a:avLst/>
          </a:prstGeom>
        </p:spPr>
        <p:txBody>
          <a:bodyPr>
            <a:spAutoFit/>
          </a:bodyPr>
          <a:lstStyle/>
          <a:p>
            <a:r>
              <a:rPr lang="zh-CN" altLang="en-US"/>
              <a:t>在</a:t>
            </a:r>
            <a:r>
              <a:rPr lang="zh-CN" altLang="en-US">
                <a:solidFill>
                  <a:srgbClr val="FF0000"/>
                </a:solidFill>
              </a:rPr>
              <a:t>函数式接口</a:t>
            </a:r>
            <a:r>
              <a:rPr lang="zh-CN" altLang="en-US"/>
              <a:t>上使用</a:t>
            </a:r>
            <a:r>
              <a:rPr lang="en-US" altLang="zh-CN"/>
              <a:t>Lambda</a:t>
            </a:r>
            <a:r>
              <a:rPr lang="zh-CN" altLang="en-US" smtClean="0"/>
              <a:t>表达式。 </a:t>
            </a:r>
            <a:r>
              <a:rPr lang="zh-CN" altLang="en-US"/>
              <a:t/>
            </a:r>
            <a:br>
              <a:rPr lang="zh-CN" altLang="en-US"/>
            </a:br>
            <a:endParaRPr lang="zh-CN" altLang="en-US"/>
          </a:p>
        </p:txBody>
      </p:sp>
      <p:sp>
        <p:nvSpPr>
          <p:cNvPr id="5" name="矩形 4"/>
          <p:cNvSpPr/>
          <p:nvPr/>
        </p:nvSpPr>
        <p:spPr>
          <a:xfrm>
            <a:off x="483568" y="1771075"/>
            <a:ext cx="6336704" cy="369332"/>
          </a:xfrm>
          <a:prstGeom prst="rect">
            <a:avLst/>
          </a:prstGeom>
        </p:spPr>
        <p:txBody>
          <a:bodyPr wrap="square">
            <a:spAutoFit/>
          </a:bodyPr>
          <a:lstStyle/>
          <a:p>
            <a:r>
              <a:rPr lang="zh-CN" altLang="en-US"/>
              <a:t>函数式</a:t>
            </a:r>
            <a:r>
              <a:rPr lang="zh-CN" altLang="en-US" smtClean="0"/>
              <a:t>接口：</a:t>
            </a:r>
            <a:r>
              <a:rPr lang="zh-CN" altLang="en-US" smtClean="0">
                <a:solidFill>
                  <a:srgbClr val="FF0000"/>
                </a:solidFill>
              </a:rPr>
              <a:t>就是</a:t>
            </a:r>
            <a:r>
              <a:rPr lang="zh-CN" altLang="en-US">
                <a:solidFill>
                  <a:srgbClr val="FF0000"/>
                </a:solidFill>
              </a:rPr>
              <a:t>只定义一个抽象方法的接口</a:t>
            </a:r>
            <a:r>
              <a:rPr lang="zh-CN" altLang="en-US"/>
              <a:t>。 </a:t>
            </a:r>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568" y="2996951"/>
            <a:ext cx="34385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42844" y="2996951"/>
            <a:ext cx="8857648" cy="162877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501852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465" y="1497335"/>
            <a:ext cx="4276725"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92595" y="4005063"/>
            <a:ext cx="8869736" cy="1338828"/>
          </a:xfrm>
          <a:prstGeom prst="rect">
            <a:avLst/>
          </a:prstGeom>
          <a:noFill/>
        </p:spPr>
        <p:txBody>
          <a:bodyPr wrap="none" rtlCol="0">
            <a:spAutoFit/>
          </a:bodyPr>
          <a:lstStyle/>
          <a:p>
            <a:pPr marL="285750" indent="-285750">
              <a:lnSpc>
                <a:spcPct val="150000"/>
              </a:lnSpc>
              <a:buFont typeface="Arial" pitchFamily="34" charset="0"/>
              <a:buChar char="•"/>
            </a:pPr>
            <a:r>
              <a:rPr lang="zh-CN" altLang="en-US" smtClean="0"/>
              <a:t>接口</a:t>
            </a:r>
            <a:r>
              <a:rPr lang="en-US" altLang="zh-CN" smtClean="0"/>
              <a:t>Adder</a:t>
            </a:r>
            <a:r>
              <a:rPr lang="zh-CN" altLang="en-US" smtClean="0"/>
              <a:t>只有一个抽象函数</a:t>
            </a:r>
            <a:r>
              <a:rPr lang="en-US" altLang="zh-CN" smtClean="0"/>
              <a:t>add,</a:t>
            </a:r>
            <a:r>
              <a:rPr lang="zh-CN" altLang="en-US" smtClean="0"/>
              <a:t>所以该接口</a:t>
            </a:r>
            <a:r>
              <a:rPr lang="zh-CN" altLang="en-US" smtClean="0">
                <a:solidFill>
                  <a:srgbClr val="FF0000"/>
                </a:solidFill>
              </a:rPr>
              <a:t>是</a:t>
            </a:r>
            <a:r>
              <a:rPr lang="zh-CN" altLang="en-US" smtClean="0"/>
              <a:t>函数式接口</a:t>
            </a:r>
            <a:endParaRPr lang="en-US" altLang="zh-CN" smtClean="0"/>
          </a:p>
          <a:p>
            <a:pPr marL="285750" indent="-285750">
              <a:lnSpc>
                <a:spcPct val="150000"/>
              </a:lnSpc>
              <a:buFont typeface="Arial" pitchFamily="34" charset="0"/>
              <a:buChar char="•"/>
            </a:pPr>
            <a:r>
              <a:rPr lang="zh-CN" altLang="en-US"/>
              <a:t>接口</a:t>
            </a:r>
            <a:r>
              <a:rPr lang="en-US" altLang="zh-CN" smtClean="0"/>
              <a:t>SmartAdder</a:t>
            </a:r>
            <a:r>
              <a:rPr lang="zh-CN" altLang="en-US" smtClean="0"/>
              <a:t>继承了</a:t>
            </a:r>
            <a:r>
              <a:rPr lang="en-US" altLang="zh-CN" smtClean="0"/>
              <a:t>Adder</a:t>
            </a:r>
            <a:r>
              <a:rPr lang="zh-CN" altLang="en-US" smtClean="0"/>
              <a:t>接口，拥有两个抽象函数，所以该接口</a:t>
            </a:r>
            <a:r>
              <a:rPr lang="zh-CN" altLang="en-US" smtClean="0">
                <a:solidFill>
                  <a:srgbClr val="FF0000"/>
                </a:solidFill>
              </a:rPr>
              <a:t>不是</a:t>
            </a:r>
            <a:r>
              <a:rPr lang="zh-CN" altLang="en-US" smtClean="0"/>
              <a:t>函数式接口</a:t>
            </a:r>
            <a:endParaRPr lang="en-US" altLang="zh-CN" smtClean="0"/>
          </a:p>
          <a:p>
            <a:pPr marL="285750" indent="-285750">
              <a:lnSpc>
                <a:spcPct val="150000"/>
              </a:lnSpc>
              <a:buFont typeface="Arial" pitchFamily="34" charset="0"/>
              <a:buChar char="•"/>
            </a:pPr>
            <a:r>
              <a:rPr lang="zh-CN" altLang="en-US"/>
              <a:t>接口</a:t>
            </a:r>
            <a:r>
              <a:rPr lang="en-US" altLang="zh-CN" smtClean="0"/>
              <a:t>Nothing</a:t>
            </a:r>
            <a:r>
              <a:rPr lang="zh-CN" altLang="en-US" smtClean="0"/>
              <a:t>没有任何函数，</a:t>
            </a:r>
            <a:r>
              <a:rPr lang="zh-CN" altLang="en-US" smtClean="0">
                <a:solidFill>
                  <a:srgbClr val="FF0000"/>
                </a:solidFill>
              </a:rPr>
              <a:t>不是</a:t>
            </a:r>
            <a:r>
              <a:rPr lang="zh-CN" altLang="en-US" smtClean="0"/>
              <a:t>函数式接口</a:t>
            </a:r>
            <a:endParaRPr lang="zh-CN" altLang="en-US"/>
          </a:p>
        </p:txBody>
      </p:sp>
      <p:sp>
        <p:nvSpPr>
          <p:cNvPr id="9" name="标题 1"/>
          <p:cNvSpPr>
            <a:spLocks noGrp="1"/>
          </p:cNvSpPr>
          <p:nvPr>
            <p:ph type="title" idx="4294967295"/>
          </p:nvPr>
        </p:nvSpPr>
        <p:spPr>
          <a:xfrm>
            <a:off x="142844" y="131762"/>
            <a:ext cx="4114832"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函数式接口 </a:t>
            </a:r>
            <a:r>
              <a:rPr lang="zh-CN" altLang="en-US" sz="1400" b="1" smtClean="0">
                <a:solidFill>
                  <a:schemeClr val="bg1"/>
                </a:solidFill>
                <a:latin typeface="微软雅黑" pitchFamily="34" charset="-122"/>
                <a:ea typeface="微软雅黑" pitchFamily="34" charset="-122"/>
              </a:rPr>
              <a:t>示例</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9321339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函数式接口 </a:t>
            </a:r>
            <a:r>
              <a:rPr lang="zh-CN" altLang="en-US" sz="1400" b="1" smtClean="0">
                <a:solidFill>
                  <a:schemeClr val="bg1"/>
                </a:solidFill>
                <a:latin typeface="微软雅黑" pitchFamily="34" charset="-122"/>
                <a:ea typeface="微软雅黑" pitchFamily="34" charset="-122"/>
              </a:rPr>
              <a:t>函数描述符</a:t>
            </a:r>
            <a:endParaRPr lang="zh-CN" altLang="en-US" sz="1400" b="1" dirty="0">
              <a:solidFill>
                <a:schemeClr val="bg1"/>
              </a:solidFill>
              <a:latin typeface="微软雅黑" pitchFamily="34" charset="-122"/>
              <a:ea typeface="微软雅黑" pitchFamily="34" charset="-122"/>
            </a:endParaRPr>
          </a:p>
        </p:txBody>
      </p:sp>
      <p:sp>
        <p:nvSpPr>
          <p:cNvPr id="3" name="矩形 2"/>
          <p:cNvSpPr/>
          <p:nvPr/>
        </p:nvSpPr>
        <p:spPr>
          <a:xfrm>
            <a:off x="393676" y="1268760"/>
            <a:ext cx="8496944" cy="2126864"/>
          </a:xfrm>
          <a:prstGeom prst="rect">
            <a:avLst/>
          </a:prstGeom>
        </p:spPr>
        <p:txBody>
          <a:bodyPr wrap="square">
            <a:spAutoFit/>
          </a:bodyPr>
          <a:lstStyle/>
          <a:p>
            <a:pPr>
              <a:lnSpc>
                <a:spcPct val="150000"/>
              </a:lnSpc>
            </a:pPr>
            <a:r>
              <a:rPr lang="zh-CN" altLang="en-US" dirty="0"/>
              <a:t>函数式接口的抽象方法的签名基本上就是</a:t>
            </a:r>
            <a:r>
              <a:rPr lang="en-US" altLang="zh-CN" dirty="0"/>
              <a:t>Lambda</a:t>
            </a:r>
            <a:r>
              <a:rPr lang="zh-CN" altLang="en-US" dirty="0"/>
              <a:t>表达式的签名。我们将这种抽象方法</a:t>
            </a:r>
            <a:r>
              <a:rPr lang="zh-CN" altLang="en-US" dirty="0" smtClean="0"/>
              <a:t>叫作函数</a:t>
            </a:r>
            <a:r>
              <a:rPr lang="zh-CN" altLang="en-US" dirty="0"/>
              <a:t>描述符。例如， </a:t>
            </a:r>
            <a:r>
              <a:rPr lang="en-US" altLang="zh-CN" dirty="0" err="1"/>
              <a:t>Runnable</a:t>
            </a:r>
            <a:r>
              <a:rPr lang="zh-CN" altLang="en-US" dirty="0"/>
              <a:t>接口可以看作一个什么也不接受什么也不返回（</a:t>
            </a:r>
            <a:r>
              <a:rPr lang="en-US" altLang="zh-CN" dirty="0"/>
              <a:t>void</a:t>
            </a:r>
            <a:r>
              <a:rPr lang="zh-CN" altLang="en-US" dirty="0"/>
              <a:t>）的函数</a:t>
            </a:r>
            <a:r>
              <a:rPr lang="zh-CN" altLang="en-US" dirty="0" smtClean="0"/>
              <a:t>的签名</a:t>
            </a:r>
            <a:r>
              <a:rPr lang="zh-CN" altLang="en-US" dirty="0"/>
              <a:t>，因为它只有一个叫作</a:t>
            </a:r>
            <a:r>
              <a:rPr lang="en-US" altLang="zh-CN" dirty="0"/>
              <a:t>run</a:t>
            </a:r>
            <a:r>
              <a:rPr lang="zh-CN" altLang="en-US" dirty="0"/>
              <a:t>的抽象方法，这个方法什么也不接受，什么也不返回（</a:t>
            </a:r>
            <a:r>
              <a:rPr lang="en-US" altLang="zh-CN" dirty="0"/>
              <a:t>void</a:t>
            </a:r>
            <a:r>
              <a:rPr lang="zh-CN" altLang="en-US" dirty="0"/>
              <a:t>）。 </a:t>
            </a:r>
            <a:br>
              <a:rPr lang="zh-CN" altLang="en-US" dirty="0"/>
            </a:br>
            <a:endParaRPr lang="zh-CN" altLang="en-US" dirty="0"/>
          </a:p>
        </p:txBody>
      </p:sp>
      <p:sp>
        <p:nvSpPr>
          <p:cNvPr id="2" name="TextBox 1"/>
          <p:cNvSpPr txBox="1"/>
          <p:nvPr/>
        </p:nvSpPr>
        <p:spPr>
          <a:xfrm>
            <a:off x="697977" y="4072426"/>
            <a:ext cx="4392488" cy="369332"/>
          </a:xfrm>
          <a:prstGeom prst="rect">
            <a:avLst/>
          </a:prstGeom>
          <a:noFill/>
        </p:spPr>
        <p:txBody>
          <a:bodyPr wrap="square" rtlCol="0">
            <a:spAutoFit/>
          </a:bodyPr>
          <a:lstStyle/>
          <a:p>
            <a:r>
              <a:rPr lang="zh-CN" altLang="en-US" smtClean="0"/>
              <a:t>函数描述符：</a:t>
            </a:r>
            <a:r>
              <a:rPr lang="en-US" altLang="zh-CN" smtClean="0">
                <a:solidFill>
                  <a:srgbClr val="FF0000"/>
                </a:solidFill>
              </a:rPr>
              <a:t>()-&gt;void</a:t>
            </a:r>
            <a:endParaRPr lang="zh-CN" altLang="en-US">
              <a:solidFill>
                <a:srgbClr val="FF0000"/>
              </a:solidFill>
            </a:endParaRPr>
          </a:p>
        </p:txBody>
      </p:sp>
    </p:spTree>
    <p:extLst>
      <p:ext uri="{BB962C8B-B14F-4D97-AF65-F5344CB8AC3E}">
        <p14:creationId xmlns:p14="http://schemas.microsoft.com/office/powerpoint/2010/main" val="347196221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5005220"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a:t>
            </a:r>
            <a:r>
              <a:rPr lang="zh-CN" altLang="en-US" sz="1800">
                <a:solidFill>
                  <a:schemeClr val="bg1"/>
                </a:solidFill>
                <a:latin typeface="微软雅黑" pitchFamily="34" charset="-122"/>
                <a:ea typeface="微软雅黑" pitchFamily="34" charset="-122"/>
              </a:rPr>
              <a:t>式</a:t>
            </a:r>
            <a:r>
              <a:rPr lang="zh-CN" altLang="en-US" sz="1800" smtClean="0">
                <a:solidFill>
                  <a:schemeClr val="bg1"/>
                </a:solidFill>
                <a:latin typeface="微软雅黑" pitchFamily="34" charset="-122"/>
                <a:ea typeface="微软雅黑" pitchFamily="34" charset="-122"/>
              </a:rPr>
              <a:t>接口 </a:t>
            </a:r>
            <a:r>
              <a:rPr lang="zh-CN" altLang="en-US" sz="1400" b="1" smtClean="0">
                <a:solidFill>
                  <a:schemeClr val="bg1"/>
                </a:solidFill>
                <a:latin typeface="微软雅黑" pitchFamily="34" charset="-122"/>
                <a:ea typeface="微软雅黑" pitchFamily="34" charset="-122"/>
              </a:rPr>
              <a:t>使用方式</a:t>
            </a:r>
            <a:endParaRPr lang="zh-CN" altLang="en-US" sz="1400" b="1" dirty="0">
              <a:solidFill>
                <a:schemeClr val="bg1"/>
              </a:solidFill>
              <a:latin typeface="微软雅黑" pitchFamily="34" charset="-122"/>
              <a:ea typeface="微软雅黑" pitchFamily="34" charset="-122"/>
            </a:endParaRP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656" y="1988347"/>
            <a:ext cx="44196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60" y="3356992"/>
            <a:ext cx="33528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90167" y="4653136"/>
            <a:ext cx="8208912" cy="923330"/>
          </a:xfrm>
          <a:prstGeom prst="rect">
            <a:avLst/>
          </a:prstGeom>
        </p:spPr>
        <p:txBody>
          <a:bodyPr wrap="square">
            <a:spAutoFit/>
          </a:bodyPr>
          <a:lstStyle/>
          <a:p>
            <a:pPr>
              <a:lnSpc>
                <a:spcPct val="150000"/>
              </a:lnSpc>
            </a:pPr>
            <a:r>
              <a:rPr lang="zh-CN" altLang="en-US" smtClean="0"/>
              <a:t>因为</a:t>
            </a:r>
            <a:r>
              <a:rPr lang="en-US" altLang="zh-CN"/>
              <a:t>Lambda() -&gt; {}</a:t>
            </a:r>
            <a:r>
              <a:rPr lang="zh-CN" altLang="en-US"/>
              <a:t>具有签名</a:t>
            </a:r>
            <a:r>
              <a:rPr lang="en-US" altLang="zh-CN"/>
              <a:t>() -&gt; void</a:t>
            </a:r>
            <a:r>
              <a:rPr lang="zh-CN" altLang="en-US"/>
              <a:t>，这和</a:t>
            </a:r>
            <a:r>
              <a:rPr lang="en-US" altLang="zh-CN"/>
              <a:t>Runnable</a:t>
            </a:r>
            <a:r>
              <a:rPr lang="zh-CN" altLang="en-US"/>
              <a:t>中</a:t>
            </a:r>
            <a:r>
              <a:rPr lang="zh-CN" altLang="en-US" smtClean="0"/>
              <a:t>的抽象方法</a:t>
            </a:r>
            <a:r>
              <a:rPr lang="en-US" altLang="zh-CN"/>
              <a:t>run</a:t>
            </a:r>
            <a:r>
              <a:rPr lang="zh-CN" altLang="en-US"/>
              <a:t>的签名相匹配。请注意，此代码运行后什么都不会做，因为</a:t>
            </a:r>
            <a:r>
              <a:rPr lang="en-US" altLang="zh-CN" smtClean="0"/>
              <a:t>Lambda</a:t>
            </a:r>
            <a:r>
              <a:rPr lang="zh-CN" altLang="en-US" smtClean="0"/>
              <a:t>主体是</a:t>
            </a:r>
            <a:r>
              <a:rPr lang="zh-CN" altLang="en-US"/>
              <a:t>空的！ </a:t>
            </a:r>
          </a:p>
        </p:txBody>
      </p:sp>
      <p:sp>
        <p:nvSpPr>
          <p:cNvPr id="9" name="TextBox 8"/>
          <p:cNvSpPr txBox="1"/>
          <p:nvPr/>
        </p:nvSpPr>
        <p:spPr>
          <a:xfrm>
            <a:off x="342553" y="940663"/>
            <a:ext cx="6786610" cy="738664"/>
          </a:xfrm>
          <a:prstGeom prst="rect">
            <a:avLst/>
          </a:prstGeom>
          <a:noFill/>
        </p:spPr>
        <p:txBody>
          <a:bodyPr wrap="square" rtlCol="0">
            <a:spAutoFit/>
          </a:bodyPr>
          <a:lstStyle/>
          <a:p>
            <a:pPr>
              <a:lnSpc>
                <a:spcPct val="150000"/>
              </a:lnSpc>
            </a:pPr>
            <a:r>
              <a:rPr lang="zh-CN" altLang="en-US" sz="2800" b="1"/>
              <a:t>有效</a:t>
            </a:r>
            <a:r>
              <a:rPr lang="zh-CN" altLang="en-US" sz="2000" smtClean="0"/>
              <a:t>的</a:t>
            </a:r>
            <a:r>
              <a:rPr lang="en-US" altLang="zh-CN" sz="2000" smtClean="0"/>
              <a:t>Lambda </a:t>
            </a:r>
            <a:r>
              <a:rPr lang="zh-CN" altLang="en-US" sz="2000" smtClean="0"/>
              <a:t>表达式示例：</a:t>
            </a:r>
            <a:endParaRPr lang="zh-CN" altLang="en-US" sz="2000" dirty="0">
              <a:solidFill>
                <a:srgbClr val="FF0000"/>
              </a:solidFill>
            </a:endParaRPr>
          </a:p>
        </p:txBody>
      </p:sp>
    </p:spTree>
    <p:extLst>
      <p:ext uri="{BB962C8B-B14F-4D97-AF65-F5344CB8AC3E}">
        <p14:creationId xmlns:p14="http://schemas.microsoft.com/office/powerpoint/2010/main" val="421354314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5005220"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a:t>
            </a:r>
            <a:r>
              <a:rPr lang="zh-CN" altLang="en-US" sz="1800">
                <a:solidFill>
                  <a:schemeClr val="bg1"/>
                </a:solidFill>
                <a:latin typeface="微软雅黑" pitchFamily="34" charset="-122"/>
                <a:ea typeface="微软雅黑" pitchFamily="34" charset="-122"/>
              </a:rPr>
              <a:t>式</a:t>
            </a:r>
            <a:r>
              <a:rPr lang="zh-CN" altLang="en-US" sz="1800" smtClean="0">
                <a:solidFill>
                  <a:schemeClr val="bg1"/>
                </a:solidFill>
                <a:latin typeface="微软雅黑" pitchFamily="34" charset="-122"/>
                <a:ea typeface="微软雅黑" pitchFamily="34" charset="-122"/>
              </a:rPr>
              <a:t>接口 </a:t>
            </a:r>
            <a:r>
              <a:rPr lang="zh-CN" altLang="en-US" sz="1400" b="1" smtClean="0">
                <a:solidFill>
                  <a:schemeClr val="bg1"/>
                </a:solidFill>
                <a:latin typeface="微软雅黑" pitchFamily="34" charset="-122"/>
                <a:ea typeface="微软雅黑" pitchFamily="34" charset="-122"/>
              </a:rPr>
              <a:t>使用方式</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683568" y="2852936"/>
            <a:ext cx="8208912" cy="875881"/>
          </a:xfrm>
          <a:prstGeom prst="rect">
            <a:avLst/>
          </a:prstGeom>
        </p:spPr>
        <p:txBody>
          <a:bodyPr wrap="square">
            <a:spAutoFit/>
          </a:bodyPr>
          <a:lstStyle/>
          <a:p>
            <a:pPr>
              <a:lnSpc>
                <a:spcPct val="150000"/>
              </a:lnSpc>
            </a:pPr>
            <a:r>
              <a:rPr lang="zh-CN" altLang="en-US"/>
              <a:t>因为</a:t>
            </a:r>
            <a:r>
              <a:rPr lang="en-US" altLang="zh-CN"/>
              <a:t>Lambda</a:t>
            </a:r>
            <a:r>
              <a:rPr lang="zh-CN" altLang="en-US"/>
              <a:t>表达式</a:t>
            </a:r>
            <a:r>
              <a:rPr lang="en-US" altLang="zh-CN"/>
              <a:t>(Apple a) -&gt; a.getWeight()</a:t>
            </a:r>
            <a:r>
              <a:rPr lang="zh-CN" altLang="en-US"/>
              <a:t>的签名是</a:t>
            </a:r>
            <a:r>
              <a:rPr lang="en-US" altLang="zh-CN"/>
              <a:t>(Apple) </a:t>
            </a:r>
            <a:r>
              <a:rPr lang="en-US" altLang="zh-CN" smtClean="0"/>
              <a:t>-&gt;Integer</a:t>
            </a:r>
            <a:r>
              <a:rPr lang="zh-CN" altLang="en-US"/>
              <a:t>，这和</a:t>
            </a:r>
            <a:r>
              <a:rPr lang="en-US" altLang="zh-CN"/>
              <a:t>Predicate&lt;Apple&gt;:(Apple) -&gt; boolean</a:t>
            </a:r>
            <a:r>
              <a:rPr lang="zh-CN" altLang="en-US"/>
              <a:t>中定义的</a:t>
            </a:r>
            <a:r>
              <a:rPr lang="en-US" altLang="zh-CN"/>
              <a:t>test</a:t>
            </a:r>
            <a:r>
              <a:rPr lang="zh-CN" altLang="en-US"/>
              <a:t>方法的签名不同。 </a:t>
            </a:r>
            <a:endParaRPr lang="en-US" altLang="zh-CN" smtClean="0"/>
          </a:p>
        </p:txBody>
      </p:sp>
      <p:sp>
        <p:nvSpPr>
          <p:cNvPr id="9" name="TextBox 8"/>
          <p:cNvSpPr txBox="1"/>
          <p:nvPr/>
        </p:nvSpPr>
        <p:spPr>
          <a:xfrm>
            <a:off x="342553" y="940663"/>
            <a:ext cx="6786610" cy="738664"/>
          </a:xfrm>
          <a:prstGeom prst="rect">
            <a:avLst/>
          </a:prstGeom>
          <a:noFill/>
        </p:spPr>
        <p:txBody>
          <a:bodyPr wrap="square" rtlCol="0">
            <a:spAutoFit/>
          </a:bodyPr>
          <a:lstStyle/>
          <a:p>
            <a:pPr>
              <a:lnSpc>
                <a:spcPct val="150000"/>
              </a:lnSpc>
            </a:pPr>
            <a:r>
              <a:rPr lang="zh-CN" altLang="en-US" sz="2800" b="1" i="1" smtClean="0">
                <a:solidFill>
                  <a:srgbClr val="FF0000"/>
                </a:solidFill>
              </a:rPr>
              <a:t>无效</a:t>
            </a:r>
            <a:r>
              <a:rPr lang="zh-CN" altLang="en-US" sz="2000" smtClean="0"/>
              <a:t>的</a:t>
            </a:r>
            <a:r>
              <a:rPr lang="en-US" altLang="zh-CN" sz="2000" smtClean="0"/>
              <a:t>Lambda </a:t>
            </a:r>
            <a:r>
              <a:rPr lang="zh-CN" altLang="en-US" sz="2000" smtClean="0"/>
              <a:t>表达式示例：</a:t>
            </a:r>
            <a:endParaRPr lang="zh-CN" altLang="en-US" sz="2000" dirty="0">
              <a:solidFill>
                <a:srgbClr val="FF0000"/>
              </a:solidFill>
            </a:endParaRPr>
          </a:p>
        </p:txBody>
      </p:sp>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2132856"/>
            <a:ext cx="47625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648363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5005220"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a:t>
            </a:r>
            <a:r>
              <a:rPr lang="zh-CN" altLang="en-US" sz="1800">
                <a:solidFill>
                  <a:schemeClr val="bg1"/>
                </a:solidFill>
                <a:latin typeface="微软雅黑" pitchFamily="34" charset="-122"/>
                <a:ea typeface="微软雅黑" pitchFamily="34" charset="-122"/>
              </a:rPr>
              <a:t>式</a:t>
            </a:r>
            <a:r>
              <a:rPr lang="zh-CN" altLang="en-US" sz="1800" smtClean="0">
                <a:solidFill>
                  <a:schemeClr val="bg1"/>
                </a:solidFill>
                <a:latin typeface="微软雅黑" pitchFamily="34" charset="-122"/>
                <a:ea typeface="微软雅黑" pitchFamily="34" charset="-122"/>
              </a:rPr>
              <a:t>接口 </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719572" y="1700808"/>
            <a:ext cx="8208912" cy="1754326"/>
          </a:xfrm>
          <a:prstGeom prst="rect">
            <a:avLst/>
          </a:prstGeom>
        </p:spPr>
        <p:txBody>
          <a:bodyPr wrap="square">
            <a:spAutoFit/>
          </a:bodyPr>
          <a:lstStyle/>
          <a:p>
            <a:pPr>
              <a:lnSpc>
                <a:spcPct val="150000"/>
              </a:lnSpc>
            </a:pPr>
            <a:r>
              <a:rPr lang="zh-CN" altLang="en-US" dirty="0" smtClean="0"/>
              <a:t>用</a:t>
            </a:r>
            <a:r>
              <a:rPr lang="zh-CN" altLang="en-US" dirty="0"/>
              <a:t>于表示该接口会设计</a:t>
            </a:r>
            <a:r>
              <a:rPr lang="zh-CN" altLang="en-US" dirty="0" smtClean="0"/>
              <a:t>成一</a:t>
            </a:r>
            <a:r>
              <a:rPr lang="zh-CN" altLang="en-US" dirty="0"/>
              <a:t>个函数式接口。如果你</a:t>
            </a:r>
            <a:r>
              <a:rPr lang="zh-CN" altLang="en-US" dirty="0" smtClean="0"/>
              <a:t>用</a:t>
            </a:r>
            <a:r>
              <a:rPr lang="en-US" altLang="zh-CN" dirty="0" err="1" smtClean="0"/>
              <a:t>FunctionalInterface</a:t>
            </a:r>
            <a:r>
              <a:rPr lang="zh-CN" altLang="en-US" dirty="0"/>
              <a:t>定义了一个接口，而它却不是函数式</a:t>
            </a:r>
            <a:r>
              <a:rPr lang="zh-CN" altLang="en-US" dirty="0" smtClean="0"/>
              <a:t>接口</a:t>
            </a:r>
            <a:r>
              <a:rPr lang="zh-CN" altLang="en-US" dirty="0"/>
              <a:t>的话，编译器将返回一个提示原因的错误。 </a:t>
            </a:r>
            <a:endParaRPr lang="en-US" altLang="zh-CN" dirty="0" smtClean="0"/>
          </a:p>
          <a:p>
            <a:pPr>
              <a:lnSpc>
                <a:spcPct val="150000"/>
              </a:lnSpc>
            </a:pPr>
            <a:r>
              <a:rPr lang="en-US" altLang="zh-CN" dirty="0"/>
              <a:t>@</a:t>
            </a:r>
            <a:r>
              <a:rPr lang="en-US" altLang="zh-CN" dirty="0" err="1"/>
              <a:t>FunctionalInterface</a:t>
            </a:r>
            <a:r>
              <a:rPr lang="zh-CN" altLang="en-US" dirty="0">
                <a:solidFill>
                  <a:srgbClr val="FF0000"/>
                </a:solidFill>
              </a:rPr>
              <a:t>不是必需的</a:t>
            </a:r>
            <a:r>
              <a:rPr lang="zh-CN" altLang="en-US" dirty="0"/>
              <a:t>，但对于为此设计的接口而言，使用它是比较好的做法。 </a:t>
            </a:r>
            <a:endParaRPr lang="en-US" altLang="zh-CN" dirty="0" smtClean="0"/>
          </a:p>
        </p:txBody>
      </p:sp>
      <p:sp>
        <p:nvSpPr>
          <p:cNvPr id="9" name="TextBox 8"/>
          <p:cNvSpPr txBox="1"/>
          <p:nvPr/>
        </p:nvSpPr>
        <p:spPr>
          <a:xfrm>
            <a:off x="323528" y="908720"/>
            <a:ext cx="6786610" cy="671851"/>
          </a:xfrm>
          <a:prstGeom prst="rect">
            <a:avLst/>
          </a:prstGeom>
          <a:noFill/>
        </p:spPr>
        <p:txBody>
          <a:bodyPr wrap="square" rtlCol="0">
            <a:spAutoFit/>
          </a:bodyPr>
          <a:lstStyle/>
          <a:p>
            <a:pPr>
              <a:lnSpc>
                <a:spcPct val="150000"/>
              </a:lnSpc>
            </a:pPr>
            <a:r>
              <a:rPr lang="en-US" altLang="zh-CN" sz="2800" b="1" dirty="0">
                <a:solidFill>
                  <a:srgbClr val="FF0000"/>
                </a:solidFill>
              </a:rPr>
              <a:t>@</a:t>
            </a:r>
            <a:r>
              <a:rPr lang="en-US" altLang="zh-CN" sz="2800" b="1" dirty="0" err="1">
                <a:solidFill>
                  <a:srgbClr val="FF0000"/>
                </a:solidFill>
              </a:rPr>
              <a:t>FunctionalInterface</a:t>
            </a:r>
            <a:r>
              <a:rPr lang="en-US" altLang="zh-CN" sz="2800" dirty="0">
                <a:solidFill>
                  <a:srgbClr val="FF0000"/>
                </a:solidFill>
              </a:rPr>
              <a:t> </a:t>
            </a:r>
            <a:endParaRPr lang="zh-CN" altLang="en-US" sz="2000" dirty="0">
              <a:solidFill>
                <a:srgbClr val="FF0000"/>
              </a:solidFill>
            </a:endParaRPr>
          </a:p>
        </p:txBody>
      </p:sp>
      <p:pic>
        <p:nvPicPr>
          <p:cNvPr id="1027" name="Picture 3"/>
          <p:cNvPicPr>
            <a:picLocks noChangeAspect="1" noChangeArrowheads="1"/>
          </p:cNvPicPr>
          <p:nvPr/>
        </p:nvPicPr>
        <p:blipFill>
          <a:blip r:embed="rId3" cstate="print"/>
          <a:srcRect/>
          <a:stretch>
            <a:fillRect/>
          </a:stretch>
        </p:blipFill>
        <p:spPr bwMode="auto">
          <a:xfrm>
            <a:off x="575556" y="4185084"/>
            <a:ext cx="4029075" cy="173355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004048" y="4401108"/>
            <a:ext cx="3552825" cy="904875"/>
          </a:xfrm>
          <a:prstGeom prst="rect">
            <a:avLst/>
          </a:prstGeom>
          <a:noFill/>
          <a:ln w="9525">
            <a:noFill/>
            <a:miter lim="800000"/>
            <a:headEnd/>
            <a:tailEnd/>
          </a:ln>
        </p:spPr>
      </p:pic>
      <p:sp>
        <p:nvSpPr>
          <p:cNvPr id="8" name="矩形 7"/>
          <p:cNvSpPr/>
          <p:nvPr/>
        </p:nvSpPr>
        <p:spPr>
          <a:xfrm>
            <a:off x="251520" y="4149080"/>
            <a:ext cx="4248472" cy="176419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932040" y="4113076"/>
            <a:ext cx="3636404" cy="176419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751676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5005220"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a:t>
            </a:r>
            <a:r>
              <a:rPr lang="zh-CN" altLang="en-US" sz="1800">
                <a:solidFill>
                  <a:schemeClr val="bg1"/>
                </a:solidFill>
                <a:latin typeface="微软雅黑" pitchFamily="34" charset="-122"/>
                <a:ea typeface="微软雅黑" pitchFamily="34" charset="-122"/>
              </a:rPr>
              <a:t>式</a:t>
            </a:r>
            <a:r>
              <a:rPr lang="zh-CN" altLang="en-US" sz="1800" smtClean="0">
                <a:solidFill>
                  <a:schemeClr val="bg1"/>
                </a:solidFill>
                <a:latin typeface="微软雅黑" pitchFamily="34" charset="-122"/>
                <a:ea typeface="微软雅黑" pitchFamily="34" charset="-122"/>
              </a:rPr>
              <a:t>接口 </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366614" y="1052736"/>
            <a:ext cx="8208912" cy="923330"/>
          </a:xfrm>
          <a:prstGeom prst="rect">
            <a:avLst/>
          </a:prstGeom>
        </p:spPr>
        <p:txBody>
          <a:bodyPr wrap="square">
            <a:spAutoFit/>
          </a:bodyPr>
          <a:lstStyle/>
          <a:p>
            <a:pPr>
              <a:lnSpc>
                <a:spcPct val="150000"/>
              </a:lnSpc>
            </a:pPr>
            <a:r>
              <a:rPr lang="en-US" altLang="zh-CN"/>
              <a:t>Java 8</a:t>
            </a:r>
            <a:r>
              <a:rPr lang="zh-CN" altLang="en-US"/>
              <a:t>的库设计师帮你在</a:t>
            </a:r>
            <a:r>
              <a:rPr lang="en-US" altLang="zh-CN"/>
              <a:t>java.util.function</a:t>
            </a:r>
            <a:r>
              <a:rPr lang="zh-CN" altLang="en-US"/>
              <a:t>包中引入了几个新的函数式接口。我们</a:t>
            </a:r>
            <a:r>
              <a:rPr lang="zh-CN" altLang="en-US" smtClean="0"/>
              <a:t>接下来</a:t>
            </a:r>
            <a:r>
              <a:rPr lang="zh-CN" altLang="en-US"/>
              <a:t>会介绍</a:t>
            </a:r>
            <a:r>
              <a:rPr lang="en-US" altLang="zh-CN"/>
              <a:t>Predicate</a:t>
            </a:r>
            <a:r>
              <a:rPr lang="zh-CN" altLang="en-US"/>
              <a:t>、 </a:t>
            </a:r>
            <a:r>
              <a:rPr lang="en-US" altLang="zh-CN"/>
              <a:t>Consumer</a:t>
            </a:r>
            <a:r>
              <a:rPr lang="zh-CN" altLang="en-US"/>
              <a:t>和</a:t>
            </a:r>
            <a:r>
              <a:rPr lang="en-US" altLang="zh-CN"/>
              <a:t>Function </a:t>
            </a:r>
            <a:r>
              <a:rPr lang="zh-CN" altLang="en-US" smtClean="0"/>
              <a:t>。</a:t>
            </a:r>
            <a:endParaRPr lang="en-US" altLang="zh-CN"/>
          </a:p>
        </p:txBody>
      </p:sp>
      <p:sp>
        <p:nvSpPr>
          <p:cNvPr id="2" name="矩形 1"/>
          <p:cNvSpPr/>
          <p:nvPr/>
        </p:nvSpPr>
        <p:spPr>
          <a:xfrm>
            <a:off x="467544" y="2060848"/>
            <a:ext cx="4572000" cy="369332"/>
          </a:xfrm>
          <a:prstGeom prst="rect">
            <a:avLst/>
          </a:prstGeom>
        </p:spPr>
        <p:txBody>
          <a:bodyPr>
            <a:spAutoFit/>
          </a:bodyPr>
          <a:lstStyle/>
          <a:p>
            <a:pPr marL="285750" indent="-285750">
              <a:buFont typeface="Arial" pitchFamily="34" charset="0"/>
              <a:buChar char="•"/>
            </a:pPr>
            <a:r>
              <a:rPr lang="en-US" altLang="zh-CN" b="1" smtClean="0">
                <a:solidFill>
                  <a:srgbClr val="FF0000"/>
                </a:solidFill>
              </a:rPr>
              <a:t>Predicate</a:t>
            </a:r>
            <a:endParaRPr lang="zh-CN" altLang="en-US"/>
          </a:p>
        </p:txBody>
      </p:sp>
      <p:sp>
        <p:nvSpPr>
          <p:cNvPr id="3" name="矩形 2"/>
          <p:cNvSpPr/>
          <p:nvPr/>
        </p:nvSpPr>
        <p:spPr>
          <a:xfrm>
            <a:off x="755576" y="2492896"/>
            <a:ext cx="7704856" cy="646331"/>
          </a:xfrm>
          <a:prstGeom prst="rect">
            <a:avLst/>
          </a:prstGeom>
        </p:spPr>
        <p:txBody>
          <a:bodyPr wrap="square">
            <a:spAutoFit/>
          </a:bodyPr>
          <a:lstStyle/>
          <a:p>
            <a:r>
              <a:rPr lang="en-US" altLang="zh-CN"/>
              <a:t>java.util.function.Predicate&lt;T&gt;</a:t>
            </a:r>
            <a:r>
              <a:rPr lang="zh-CN" altLang="en-US"/>
              <a:t>接口定义了一个名叫</a:t>
            </a:r>
            <a:r>
              <a:rPr lang="en-US" altLang="zh-CN"/>
              <a:t>test</a:t>
            </a:r>
            <a:r>
              <a:rPr lang="zh-CN" altLang="en-US"/>
              <a:t>的抽象方法，它接受泛</a:t>
            </a:r>
            <a:r>
              <a:rPr lang="zh-CN" altLang="en-US" smtClean="0"/>
              <a:t>型</a:t>
            </a:r>
            <a:r>
              <a:rPr lang="en-US" altLang="zh-CN" smtClean="0">
                <a:solidFill>
                  <a:srgbClr val="FF0000"/>
                </a:solidFill>
              </a:rPr>
              <a:t>T</a:t>
            </a:r>
            <a:r>
              <a:rPr lang="zh-CN" altLang="en-US">
                <a:solidFill>
                  <a:srgbClr val="FF0000"/>
                </a:solidFill>
              </a:rPr>
              <a:t>对象</a:t>
            </a:r>
            <a:r>
              <a:rPr lang="zh-CN" altLang="en-US"/>
              <a:t>，并返回一个</a:t>
            </a:r>
            <a:r>
              <a:rPr lang="en-US" altLang="zh-CN">
                <a:solidFill>
                  <a:srgbClr val="FF0000"/>
                </a:solidFill>
              </a:rPr>
              <a:t>boolean</a:t>
            </a:r>
            <a:r>
              <a:rPr lang="zh-CN" altLang="en-US"/>
              <a:t>。</a:t>
            </a:r>
            <a:r>
              <a:rPr lang="en-US" altLang="zh-CN"/>
              <a:t> </a:t>
            </a:r>
            <a:endParaRPr lang="zh-CN" altLang="en-US"/>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3284984"/>
            <a:ext cx="68389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连接符 5"/>
          <p:cNvCxnSpPr/>
          <p:nvPr/>
        </p:nvCxnSpPr>
        <p:spPr>
          <a:xfrm>
            <a:off x="366614" y="6093296"/>
            <a:ext cx="802181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83568" y="3211234"/>
            <a:ext cx="7416824" cy="281005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7700656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zh-CN" altLang="en-US" sz="1800">
                <a:solidFill>
                  <a:schemeClr val="bg1"/>
                </a:solidFill>
                <a:latin typeface="微软雅黑" pitchFamily="34" charset="-122"/>
                <a:ea typeface="微软雅黑" pitchFamily="34" charset="-122"/>
              </a:rPr>
              <a:t>新</a:t>
            </a:r>
            <a:r>
              <a:rPr lang="zh-CN" altLang="en-US" sz="1800" smtClean="0">
                <a:solidFill>
                  <a:schemeClr val="bg1"/>
                </a:solidFill>
                <a:latin typeface="微软雅黑" pitchFamily="34" charset="-122"/>
                <a:ea typeface="微软雅黑" pitchFamily="34" charset="-122"/>
              </a:rPr>
              <a:t>特性简介</a:t>
            </a:r>
            <a:endParaRPr lang="zh-CN" altLang="en-US" sz="1800" dirty="0">
              <a:solidFill>
                <a:schemeClr val="bg1"/>
              </a:solidFill>
              <a:latin typeface="微软雅黑" pitchFamily="34" charset="-122"/>
              <a:ea typeface="微软雅黑" pitchFamily="34" charset="-122"/>
            </a:endParaRPr>
          </a:p>
        </p:txBody>
      </p:sp>
      <p:sp>
        <p:nvSpPr>
          <p:cNvPr id="14" name="TextBox 13"/>
          <p:cNvSpPr txBox="1"/>
          <p:nvPr/>
        </p:nvSpPr>
        <p:spPr>
          <a:xfrm>
            <a:off x="857224" y="1484784"/>
            <a:ext cx="6786610" cy="4401205"/>
          </a:xfrm>
          <a:prstGeom prst="rect">
            <a:avLst/>
          </a:prstGeom>
          <a:noFill/>
        </p:spPr>
        <p:txBody>
          <a:bodyPr wrap="square" rtlCol="0">
            <a:spAutoFit/>
          </a:bodyPr>
          <a:lstStyle/>
          <a:p>
            <a:pPr marL="342900" indent="-342900">
              <a:lnSpc>
                <a:spcPct val="200000"/>
              </a:lnSpc>
              <a:buFont typeface="Wingdings" pitchFamily="2" charset="2"/>
              <a:buChar char="l"/>
            </a:pPr>
            <a:r>
              <a:rPr lang="zh-CN" altLang="en-US" sz="2000" smtClean="0"/>
              <a:t>速度</a:t>
            </a:r>
            <a:r>
              <a:rPr lang="zh-CN" altLang="en-US" sz="2000"/>
              <a:t>更</a:t>
            </a:r>
            <a:r>
              <a:rPr lang="zh-CN" altLang="en-US" sz="2000" smtClean="0"/>
              <a:t>快</a:t>
            </a:r>
            <a:endParaRPr lang="en-US" altLang="zh-CN" sz="2000" smtClean="0"/>
          </a:p>
          <a:p>
            <a:pPr marL="342900" indent="-342900">
              <a:lnSpc>
                <a:spcPct val="200000"/>
              </a:lnSpc>
              <a:buFont typeface="Wingdings" pitchFamily="2" charset="2"/>
              <a:buChar char="l"/>
            </a:pPr>
            <a:r>
              <a:rPr lang="zh-CN" altLang="en-US" sz="2000" smtClean="0"/>
              <a:t>代码</a:t>
            </a:r>
            <a:r>
              <a:rPr lang="zh-CN" altLang="en-US" sz="2000"/>
              <a:t>更少（增加了新的语法 </a:t>
            </a:r>
            <a:r>
              <a:rPr lang="en-US" altLang="zh-CN" sz="2000" b="1"/>
              <a:t>Lambda </a:t>
            </a:r>
            <a:r>
              <a:rPr lang="zh-CN" altLang="en-US" sz="2000"/>
              <a:t>表达式</a:t>
            </a:r>
            <a:r>
              <a:rPr lang="zh-CN" altLang="en-US" sz="2000" smtClean="0"/>
              <a:t>）</a:t>
            </a:r>
            <a:endParaRPr lang="en-US" altLang="zh-CN" sz="2000"/>
          </a:p>
          <a:p>
            <a:pPr marL="342900" indent="-342900">
              <a:lnSpc>
                <a:spcPct val="200000"/>
              </a:lnSpc>
              <a:buFont typeface="Wingdings" pitchFamily="2" charset="2"/>
              <a:buChar char="l"/>
            </a:pPr>
            <a:r>
              <a:rPr lang="zh-CN" altLang="en-US" sz="2000" smtClean="0"/>
              <a:t>强大</a:t>
            </a:r>
            <a:r>
              <a:rPr lang="zh-CN" altLang="en-US" sz="2000"/>
              <a:t>的 </a:t>
            </a:r>
            <a:r>
              <a:rPr lang="en-US" altLang="zh-CN" sz="2000" b="1"/>
              <a:t>Stream </a:t>
            </a:r>
            <a:r>
              <a:rPr lang="en-US" altLang="zh-CN" sz="2000" b="1" smtClean="0"/>
              <a:t>API</a:t>
            </a:r>
            <a:endParaRPr lang="en-US" altLang="zh-CN" sz="2000" b="1"/>
          </a:p>
          <a:p>
            <a:pPr marL="342900" indent="-342900">
              <a:lnSpc>
                <a:spcPct val="200000"/>
              </a:lnSpc>
              <a:buFont typeface="Wingdings" pitchFamily="2" charset="2"/>
              <a:buChar char="l"/>
            </a:pPr>
            <a:r>
              <a:rPr lang="zh-CN" altLang="en-US" sz="2000" smtClean="0"/>
              <a:t>便于并行</a:t>
            </a:r>
            <a:endParaRPr lang="en-US" altLang="zh-CN" sz="2000"/>
          </a:p>
          <a:p>
            <a:pPr marL="342900" indent="-342900">
              <a:lnSpc>
                <a:spcPct val="200000"/>
              </a:lnSpc>
              <a:buFont typeface="Wingdings" pitchFamily="2" charset="2"/>
              <a:buChar char="l"/>
            </a:pPr>
            <a:r>
              <a:rPr lang="zh-CN" altLang="en-US" sz="2000" smtClean="0"/>
              <a:t>最大化</a:t>
            </a:r>
            <a:r>
              <a:rPr lang="zh-CN" altLang="en-US" sz="2000"/>
              <a:t>减少空指针异常 </a:t>
            </a:r>
            <a:r>
              <a:rPr lang="en-US" altLang="zh-CN" sz="2000"/>
              <a:t>Optional </a:t>
            </a:r>
            <a:endParaRPr lang="en-US" altLang="zh-CN" sz="2000" smtClean="0"/>
          </a:p>
          <a:p>
            <a:pPr marL="342900" indent="-342900">
              <a:lnSpc>
                <a:spcPct val="200000"/>
              </a:lnSpc>
              <a:buFont typeface="Wingdings" pitchFamily="2" charset="2"/>
              <a:buChar char="l"/>
            </a:pPr>
            <a:endParaRPr lang="en-US" altLang="zh-CN" sz="2000"/>
          </a:p>
          <a:p>
            <a:pPr>
              <a:lnSpc>
                <a:spcPct val="200000"/>
              </a:lnSpc>
            </a:pPr>
            <a:r>
              <a:rPr lang="zh-CN" altLang="en-US" sz="2000">
                <a:solidFill>
                  <a:srgbClr val="FF0000"/>
                </a:solidFill>
              </a:rPr>
              <a:t>其中最为核心的为 </a:t>
            </a:r>
            <a:r>
              <a:rPr lang="en-US" altLang="zh-CN" sz="2000">
                <a:solidFill>
                  <a:srgbClr val="FF0000"/>
                </a:solidFill>
              </a:rPr>
              <a:t>Lambda </a:t>
            </a:r>
            <a:r>
              <a:rPr lang="zh-CN" altLang="en-US" sz="2000">
                <a:solidFill>
                  <a:srgbClr val="FF0000"/>
                </a:solidFill>
              </a:rPr>
              <a:t>表达式与</a:t>
            </a:r>
            <a:r>
              <a:rPr lang="en-US" altLang="zh-CN" sz="2000">
                <a:solidFill>
                  <a:srgbClr val="FF0000"/>
                </a:solidFill>
              </a:rPr>
              <a:t>Stream API </a:t>
            </a:r>
            <a:endParaRPr lang="zh-CN" altLang="en-US" sz="20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5005220"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a:t>
            </a:r>
            <a:r>
              <a:rPr lang="zh-CN" altLang="en-US" sz="1800">
                <a:solidFill>
                  <a:schemeClr val="bg1"/>
                </a:solidFill>
                <a:latin typeface="微软雅黑" pitchFamily="34" charset="-122"/>
                <a:ea typeface="微软雅黑" pitchFamily="34" charset="-122"/>
              </a:rPr>
              <a:t>式</a:t>
            </a:r>
            <a:r>
              <a:rPr lang="zh-CN" altLang="en-US" sz="1800" smtClean="0">
                <a:solidFill>
                  <a:schemeClr val="bg1"/>
                </a:solidFill>
                <a:latin typeface="微软雅黑" pitchFamily="34" charset="-122"/>
                <a:ea typeface="微软雅黑" pitchFamily="34" charset="-122"/>
              </a:rPr>
              <a:t>接口 </a:t>
            </a:r>
            <a:endParaRPr lang="zh-CN" altLang="en-US" sz="1400" b="1" dirty="0">
              <a:solidFill>
                <a:schemeClr val="bg1"/>
              </a:solidFill>
              <a:latin typeface="微软雅黑" pitchFamily="34" charset="-122"/>
              <a:ea typeface="微软雅黑" pitchFamily="34" charset="-122"/>
            </a:endParaRPr>
          </a:p>
        </p:txBody>
      </p:sp>
      <p:sp>
        <p:nvSpPr>
          <p:cNvPr id="2" name="矩形 1"/>
          <p:cNvSpPr/>
          <p:nvPr/>
        </p:nvSpPr>
        <p:spPr>
          <a:xfrm>
            <a:off x="467544" y="1052736"/>
            <a:ext cx="4572000" cy="369332"/>
          </a:xfrm>
          <a:prstGeom prst="rect">
            <a:avLst/>
          </a:prstGeom>
        </p:spPr>
        <p:txBody>
          <a:bodyPr>
            <a:spAutoFit/>
          </a:bodyPr>
          <a:lstStyle/>
          <a:p>
            <a:pPr marL="285750" indent="-285750">
              <a:buFont typeface="Arial" pitchFamily="34" charset="0"/>
              <a:buChar char="•"/>
            </a:pPr>
            <a:r>
              <a:rPr lang="en-US" altLang="zh-CN" b="1">
                <a:solidFill>
                  <a:srgbClr val="FF0000"/>
                </a:solidFill>
              </a:rPr>
              <a:t>Consumer</a:t>
            </a:r>
            <a:r>
              <a:rPr lang="en-US" altLang="zh-CN">
                <a:solidFill>
                  <a:srgbClr val="FF0000"/>
                </a:solidFill>
              </a:rPr>
              <a:t> </a:t>
            </a:r>
            <a:endParaRPr lang="zh-CN" altLang="en-US">
              <a:solidFill>
                <a:srgbClr val="FF0000"/>
              </a:solidFill>
            </a:endParaRPr>
          </a:p>
        </p:txBody>
      </p:sp>
      <p:sp>
        <p:nvSpPr>
          <p:cNvPr id="3" name="矩形 2"/>
          <p:cNvSpPr/>
          <p:nvPr/>
        </p:nvSpPr>
        <p:spPr>
          <a:xfrm>
            <a:off x="755576" y="1484784"/>
            <a:ext cx="7704856" cy="646331"/>
          </a:xfrm>
          <a:prstGeom prst="rect">
            <a:avLst/>
          </a:prstGeom>
        </p:spPr>
        <p:txBody>
          <a:bodyPr wrap="square">
            <a:spAutoFit/>
          </a:bodyPr>
          <a:lstStyle/>
          <a:p>
            <a:r>
              <a:rPr lang="en-US" altLang="zh-CN"/>
              <a:t>java.util.function.Consumer&lt;T&gt;</a:t>
            </a:r>
            <a:r>
              <a:rPr lang="zh-CN" altLang="en-US"/>
              <a:t>定义了一个名叫</a:t>
            </a:r>
            <a:r>
              <a:rPr lang="en-US" altLang="zh-CN"/>
              <a:t>accept</a:t>
            </a:r>
            <a:r>
              <a:rPr lang="zh-CN" altLang="en-US"/>
              <a:t>的抽象方法，它接受泛型</a:t>
            </a:r>
            <a:r>
              <a:rPr lang="en-US" altLang="zh-CN" smtClean="0">
                <a:solidFill>
                  <a:srgbClr val="FF0000"/>
                </a:solidFill>
              </a:rPr>
              <a:t>T</a:t>
            </a:r>
            <a:r>
              <a:rPr lang="zh-CN" altLang="en-US" smtClean="0">
                <a:solidFill>
                  <a:srgbClr val="FF0000"/>
                </a:solidFill>
              </a:rPr>
              <a:t>的</a:t>
            </a:r>
            <a:r>
              <a:rPr lang="zh-CN" altLang="en-US">
                <a:solidFill>
                  <a:srgbClr val="FF0000"/>
                </a:solidFill>
              </a:rPr>
              <a:t>对象</a:t>
            </a:r>
            <a:r>
              <a:rPr lang="zh-CN" altLang="en-US"/>
              <a:t>，没有返回</a:t>
            </a:r>
            <a:r>
              <a:rPr lang="zh-CN" altLang="en-US">
                <a:solidFill>
                  <a:srgbClr val="FF0000"/>
                </a:solidFill>
              </a:rPr>
              <a:t>（</a:t>
            </a:r>
            <a:r>
              <a:rPr lang="en-US" altLang="zh-CN">
                <a:solidFill>
                  <a:srgbClr val="FF0000"/>
                </a:solidFill>
              </a:rPr>
              <a:t>void</a:t>
            </a:r>
            <a:r>
              <a:rPr lang="zh-CN" altLang="en-US">
                <a:solidFill>
                  <a:srgbClr val="FF0000"/>
                </a:solidFill>
              </a:rPr>
              <a:t>）</a:t>
            </a:r>
            <a:r>
              <a:rPr lang="en-US" altLang="zh-CN">
                <a:solidFill>
                  <a:srgbClr val="FF0000"/>
                </a:solidFill>
              </a:rPr>
              <a:t> </a:t>
            </a:r>
            <a:endParaRPr lang="zh-CN" altLang="en-US">
              <a:solidFill>
                <a:srgbClr val="FF0000"/>
              </a:solidFill>
            </a:endParaRPr>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613" y="2276872"/>
            <a:ext cx="62198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3215233"/>
            <a:ext cx="465772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连接符 5"/>
          <p:cNvCxnSpPr/>
          <p:nvPr/>
        </p:nvCxnSpPr>
        <p:spPr>
          <a:xfrm>
            <a:off x="539552" y="4258220"/>
            <a:ext cx="777686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63613" y="2131115"/>
            <a:ext cx="7228768" cy="201796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320898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5005220"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a:t>
            </a:r>
            <a:r>
              <a:rPr lang="zh-CN" altLang="en-US" sz="1800">
                <a:solidFill>
                  <a:schemeClr val="bg1"/>
                </a:solidFill>
                <a:latin typeface="微软雅黑" pitchFamily="34" charset="-122"/>
                <a:ea typeface="微软雅黑" pitchFamily="34" charset="-122"/>
              </a:rPr>
              <a:t>式</a:t>
            </a:r>
            <a:r>
              <a:rPr lang="zh-CN" altLang="en-US" sz="1800" smtClean="0">
                <a:solidFill>
                  <a:schemeClr val="bg1"/>
                </a:solidFill>
                <a:latin typeface="微软雅黑" pitchFamily="34" charset="-122"/>
                <a:ea typeface="微软雅黑" pitchFamily="34" charset="-122"/>
              </a:rPr>
              <a:t>接口 </a:t>
            </a:r>
            <a:endParaRPr lang="zh-CN" altLang="en-US" sz="1400" b="1" dirty="0">
              <a:solidFill>
                <a:schemeClr val="bg1"/>
              </a:solidFill>
              <a:latin typeface="微软雅黑" pitchFamily="34" charset="-122"/>
              <a:ea typeface="微软雅黑" pitchFamily="34" charset="-122"/>
            </a:endParaRPr>
          </a:p>
        </p:txBody>
      </p:sp>
      <p:sp>
        <p:nvSpPr>
          <p:cNvPr id="2" name="矩形 1"/>
          <p:cNvSpPr/>
          <p:nvPr/>
        </p:nvSpPr>
        <p:spPr>
          <a:xfrm>
            <a:off x="467544" y="1052736"/>
            <a:ext cx="4572000" cy="369332"/>
          </a:xfrm>
          <a:prstGeom prst="rect">
            <a:avLst/>
          </a:prstGeom>
        </p:spPr>
        <p:txBody>
          <a:bodyPr>
            <a:spAutoFit/>
          </a:bodyPr>
          <a:lstStyle/>
          <a:p>
            <a:pPr marL="285750" indent="-285750">
              <a:buFont typeface="Arial" pitchFamily="34" charset="0"/>
              <a:buChar char="•"/>
            </a:pPr>
            <a:r>
              <a:rPr lang="en-US" altLang="zh-CN" b="1">
                <a:solidFill>
                  <a:srgbClr val="FF0000"/>
                </a:solidFill>
              </a:rPr>
              <a:t>Function</a:t>
            </a:r>
            <a:r>
              <a:rPr lang="en-US" altLang="zh-CN">
                <a:solidFill>
                  <a:srgbClr val="FF0000"/>
                </a:solidFill>
              </a:rPr>
              <a:t> </a:t>
            </a:r>
            <a:endParaRPr lang="zh-CN" altLang="en-US">
              <a:solidFill>
                <a:srgbClr val="FF0000"/>
              </a:solidFill>
            </a:endParaRPr>
          </a:p>
        </p:txBody>
      </p:sp>
      <p:sp>
        <p:nvSpPr>
          <p:cNvPr id="3" name="矩形 2"/>
          <p:cNvSpPr/>
          <p:nvPr/>
        </p:nvSpPr>
        <p:spPr>
          <a:xfrm>
            <a:off x="755576" y="1353542"/>
            <a:ext cx="7704856" cy="923330"/>
          </a:xfrm>
          <a:prstGeom prst="rect">
            <a:avLst/>
          </a:prstGeom>
        </p:spPr>
        <p:txBody>
          <a:bodyPr wrap="square">
            <a:spAutoFit/>
          </a:bodyPr>
          <a:lstStyle/>
          <a:p>
            <a:pPr>
              <a:lnSpc>
                <a:spcPct val="150000"/>
              </a:lnSpc>
            </a:pPr>
            <a:r>
              <a:rPr lang="en-US" altLang="zh-CN"/>
              <a:t>java.util.function.Function&lt;T, R&gt;</a:t>
            </a:r>
            <a:r>
              <a:rPr lang="zh-CN" altLang="en-US"/>
              <a:t>接口定义了一个叫作</a:t>
            </a:r>
            <a:r>
              <a:rPr lang="en-US" altLang="zh-CN"/>
              <a:t>apply</a:t>
            </a:r>
            <a:r>
              <a:rPr lang="zh-CN" altLang="en-US"/>
              <a:t>的方法，它接受一</a:t>
            </a:r>
            <a:r>
              <a:rPr lang="zh-CN" altLang="en-US" smtClean="0"/>
              <a:t>个泛</a:t>
            </a:r>
            <a:r>
              <a:rPr lang="zh-CN" altLang="en-US"/>
              <a:t>型</a:t>
            </a:r>
            <a:r>
              <a:rPr lang="en-US" altLang="zh-CN"/>
              <a:t>T</a:t>
            </a:r>
            <a:r>
              <a:rPr lang="zh-CN" altLang="en-US"/>
              <a:t>的对象，并返回一个泛型</a:t>
            </a:r>
            <a:r>
              <a:rPr lang="en-US" altLang="zh-CN"/>
              <a:t>R</a:t>
            </a:r>
            <a:r>
              <a:rPr lang="zh-CN" altLang="en-US"/>
              <a:t>的对象。 </a:t>
            </a:r>
            <a:endParaRPr lang="zh-CN" altLang="en-US">
              <a:solidFill>
                <a:srgbClr val="FF0000"/>
              </a:solidFill>
            </a:endParaRPr>
          </a:p>
        </p:txBody>
      </p:sp>
      <p:pic>
        <p:nvPicPr>
          <p:cNvPr id="194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315" y="2348880"/>
            <a:ext cx="601027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863588" y="2240868"/>
            <a:ext cx="7380820" cy="237626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682790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5005220" cy="796908"/>
          </a:xfrm>
        </p:spPr>
        <p:txBody>
          <a:bodyPr>
            <a:normAutofit/>
          </a:bodyPr>
          <a:lstStyle/>
          <a:p>
            <a:pPr algn="l"/>
            <a:r>
              <a:rPr lang="zh-CN" altLang="en-US" sz="1800" smtClean="0">
                <a:solidFill>
                  <a:schemeClr val="bg1"/>
                </a:solidFill>
                <a:latin typeface="微软雅黑" pitchFamily="34" charset="-122"/>
                <a:ea typeface="微软雅黑" pitchFamily="34" charset="-122"/>
              </a:rPr>
              <a:t>函数</a:t>
            </a:r>
            <a:r>
              <a:rPr lang="zh-CN" altLang="en-US" sz="1800">
                <a:solidFill>
                  <a:schemeClr val="bg1"/>
                </a:solidFill>
                <a:latin typeface="微软雅黑" pitchFamily="34" charset="-122"/>
                <a:ea typeface="微软雅黑" pitchFamily="34" charset="-122"/>
              </a:rPr>
              <a:t>式</a:t>
            </a:r>
            <a:r>
              <a:rPr lang="zh-CN" altLang="en-US" sz="1800" smtClean="0">
                <a:solidFill>
                  <a:schemeClr val="bg1"/>
                </a:solidFill>
                <a:latin typeface="微软雅黑" pitchFamily="34" charset="-122"/>
                <a:ea typeface="微软雅黑" pitchFamily="34" charset="-122"/>
              </a:rPr>
              <a:t>接口 </a:t>
            </a:r>
            <a:r>
              <a:rPr lang="zh-CN" altLang="en-US" sz="1400" b="1" smtClean="0">
                <a:solidFill>
                  <a:schemeClr val="bg1"/>
                </a:solidFill>
              </a:rPr>
              <a:t>原始</a:t>
            </a:r>
            <a:r>
              <a:rPr lang="zh-CN" altLang="en-US" sz="1400" b="1">
                <a:solidFill>
                  <a:schemeClr val="bg1"/>
                </a:solidFill>
              </a:rPr>
              <a:t>类型特化</a:t>
            </a:r>
            <a:r>
              <a:rPr lang="zh-CN" altLang="en-US" sz="1800" b="1">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3" name="矩形 2"/>
          <p:cNvSpPr/>
          <p:nvPr/>
        </p:nvSpPr>
        <p:spPr>
          <a:xfrm>
            <a:off x="617315" y="1052736"/>
            <a:ext cx="7704856" cy="1754326"/>
          </a:xfrm>
          <a:prstGeom prst="rect">
            <a:avLst/>
          </a:prstGeom>
        </p:spPr>
        <p:txBody>
          <a:bodyPr wrap="square">
            <a:spAutoFit/>
          </a:bodyPr>
          <a:lstStyle/>
          <a:p>
            <a:pPr>
              <a:lnSpc>
                <a:spcPct val="150000"/>
              </a:lnSpc>
            </a:pPr>
            <a:r>
              <a:rPr lang="zh-CN" altLang="en-US"/>
              <a:t>由于</a:t>
            </a:r>
            <a:r>
              <a:rPr lang="zh-CN" altLang="en-US" smtClean="0"/>
              <a:t>泛</a:t>
            </a:r>
            <a:r>
              <a:rPr lang="zh-CN" altLang="en-US"/>
              <a:t>型（比如</a:t>
            </a:r>
            <a:r>
              <a:rPr lang="en-US" altLang="zh-CN"/>
              <a:t>Consumer&lt;T&gt;</a:t>
            </a:r>
            <a:r>
              <a:rPr lang="zh-CN" altLang="en-US"/>
              <a:t>中的</a:t>
            </a:r>
            <a:r>
              <a:rPr lang="en-US" altLang="zh-CN"/>
              <a:t>T</a:t>
            </a:r>
            <a:r>
              <a:rPr lang="zh-CN" altLang="en-US"/>
              <a:t>）只能绑定</a:t>
            </a:r>
            <a:r>
              <a:rPr lang="zh-CN" altLang="en-US" smtClean="0"/>
              <a:t>到引用</a:t>
            </a:r>
            <a:r>
              <a:rPr lang="zh-CN" altLang="en-US"/>
              <a:t>类型。这是由泛型内部的实现方式造成</a:t>
            </a:r>
            <a:r>
              <a:rPr lang="zh-CN" altLang="en-US" smtClean="0"/>
              <a:t>的。</a:t>
            </a:r>
            <a:r>
              <a:rPr lang="zh-CN" altLang="en-US"/>
              <a:t>因此，在</a:t>
            </a:r>
            <a:r>
              <a:rPr lang="en-US" altLang="zh-CN"/>
              <a:t>Java</a:t>
            </a:r>
            <a:r>
              <a:rPr lang="zh-CN" altLang="en-US"/>
              <a:t>里有一个将原始类型转换为</a:t>
            </a:r>
            <a:r>
              <a:rPr lang="zh-CN" altLang="en-US" smtClean="0"/>
              <a:t>对应的</a:t>
            </a:r>
            <a:r>
              <a:rPr lang="zh-CN" altLang="en-US"/>
              <a:t>引用类型的机制。这个机制叫作装箱（</a:t>
            </a:r>
            <a:r>
              <a:rPr lang="en-US" altLang="zh-CN"/>
              <a:t>boxing</a:t>
            </a:r>
            <a:r>
              <a:rPr lang="zh-CN" altLang="en-US"/>
              <a:t>） </a:t>
            </a:r>
            <a:r>
              <a:rPr lang="zh-CN" altLang="en-US" smtClean="0"/>
              <a:t>。</a:t>
            </a:r>
            <a:r>
              <a:rPr lang="zh-CN" altLang="en-US"/>
              <a:t>相反的操作，也就是将引用类型转换为</a:t>
            </a:r>
            <a:r>
              <a:rPr lang="zh-CN" altLang="en-US" smtClean="0"/>
              <a:t>对应</a:t>
            </a:r>
            <a:r>
              <a:rPr lang="zh-CN" altLang="en-US"/>
              <a:t>的原始类型，叫作拆箱（</a:t>
            </a:r>
            <a:r>
              <a:rPr lang="en-US" altLang="zh-CN"/>
              <a:t>unboxing</a:t>
            </a:r>
            <a:r>
              <a:rPr lang="zh-CN" altLang="en-US"/>
              <a:t>）</a:t>
            </a:r>
            <a:r>
              <a:rPr lang="zh-CN" altLang="en-US" smtClean="0"/>
              <a:t>。</a:t>
            </a:r>
            <a:endParaRPr lang="zh-CN" altLang="en-US">
              <a:solidFill>
                <a:srgbClr val="FF0000"/>
              </a:solidFill>
            </a:endParaRPr>
          </a:p>
        </p:txBody>
      </p:sp>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285" y="2708920"/>
            <a:ext cx="51339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42515" y="3501008"/>
            <a:ext cx="8419181" cy="923330"/>
          </a:xfrm>
          <a:prstGeom prst="rect">
            <a:avLst/>
          </a:prstGeom>
        </p:spPr>
        <p:txBody>
          <a:bodyPr wrap="square">
            <a:spAutoFit/>
          </a:bodyPr>
          <a:lstStyle/>
          <a:p>
            <a:pPr>
              <a:lnSpc>
                <a:spcPct val="150000"/>
              </a:lnSpc>
            </a:pPr>
            <a:r>
              <a:rPr lang="en-US" altLang="zh-CN" smtClean="0"/>
              <a:t>Java </a:t>
            </a:r>
            <a:r>
              <a:rPr lang="en-US" altLang="zh-CN"/>
              <a:t>8</a:t>
            </a:r>
            <a:r>
              <a:rPr lang="zh-CN" altLang="en-US"/>
              <a:t>为我们前面所说的函数式接口带来了一个专门的版本，以便在输入和输出都是原始</a:t>
            </a:r>
            <a:r>
              <a:rPr lang="zh-CN" altLang="en-US" smtClean="0"/>
              <a:t>类型</a:t>
            </a:r>
            <a:r>
              <a:rPr lang="zh-CN" altLang="en-US"/>
              <a:t>时</a:t>
            </a:r>
            <a:r>
              <a:rPr lang="zh-CN" altLang="en-US">
                <a:solidFill>
                  <a:srgbClr val="FF0000"/>
                </a:solidFill>
              </a:rPr>
              <a:t>避免自动装箱</a:t>
            </a:r>
            <a:r>
              <a:rPr lang="zh-CN" altLang="en-US"/>
              <a:t>的操作 </a:t>
            </a:r>
            <a:r>
              <a:rPr lang="zh-CN" altLang="en-US" smtClean="0"/>
              <a:t>。</a:t>
            </a:r>
            <a:endParaRPr lang="zh-CN" altLang="en-US"/>
          </a:p>
        </p:txBody>
      </p:sp>
      <p:pic>
        <p:nvPicPr>
          <p:cNvPr id="2048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1082" y="4797152"/>
            <a:ext cx="7419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125656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810766"/>
            <a:ext cx="804862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函数式接口 </a:t>
            </a:r>
            <a:r>
              <a:rPr lang="zh-CN" altLang="en-US" sz="1400" b="1" smtClean="0">
                <a:solidFill>
                  <a:schemeClr val="bg1"/>
                </a:solidFill>
              </a:rPr>
              <a:t>原始类型特化</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pic>
        <p:nvPicPr>
          <p:cNvPr id="2150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765" y="3587452"/>
            <a:ext cx="8067675"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429593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函数式接口 </a:t>
            </a:r>
            <a:r>
              <a:rPr lang="zh-CN" altLang="en-US" sz="1400" b="1" smtClean="0">
                <a:solidFill>
                  <a:schemeClr val="bg1"/>
                </a:solidFill>
              </a:rPr>
              <a:t>原始类型特化</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251520" y="1052736"/>
            <a:ext cx="4572000" cy="369332"/>
          </a:xfrm>
          <a:prstGeom prst="rect">
            <a:avLst/>
          </a:prstGeom>
        </p:spPr>
        <p:txBody>
          <a:bodyPr>
            <a:spAutoFit/>
          </a:bodyPr>
          <a:lstStyle/>
          <a:p>
            <a:r>
              <a:rPr lang="zh-CN" altLang="en-US">
                <a:solidFill>
                  <a:srgbClr val="FF0000"/>
                </a:solidFill>
              </a:rPr>
              <a:t>特殊的</a:t>
            </a:r>
            <a:r>
              <a:rPr lang="en-US" altLang="zh-CN">
                <a:solidFill>
                  <a:srgbClr val="FF0000"/>
                </a:solidFill>
              </a:rPr>
              <a:t>void</a:t>
            </a:r>
            <a:r>
              <a:rPr lang="zh-CN" altLang="en-US">
                <a:solidFill>
                  <a:srgbClr val="FF0000"/>
                </a:solidFill>
              </a:rPr>
              <a:t>兼容</a:t>
            </a:r>
            <a:r>
              <a:rPr lang="zh-CN" altLang="en-US" smtClean="0">
                <a:solidFill>
                  <a:srgbClr val="FF0000"/>
                </a:solidFill>
              </a:rPr>
              <a:t>规则</a:t>
            </a:r>
            <a:endParaRPr lang="zh-CN" altLang="en-US">
              <a:solidFill>
                <a:srgbClr val="FF0000"/>
              </a:solidFill>
            </a:endParaRPr>
          </a:p>
        </p:txBody>
      </p:sp>
      <p:sp>
        <p:nvSpPr>
          <p:cNvPr id="5" name="矩形 4"/>
          <p:cNvSpPr/>
          <p:nvPr/>
        </p:nvSpPr>
        <p:spPr>
          <a:xfrm>
            <a:off x="654596" y="1772816"/>
            <a:ext cx="7776864" cy="2126864"/>
          </a:xfrm>
          <a:prstGeom prst="rect">
            <a:avLst/>
          </a:prstGeom>
        </p:spPr>
        <p:txBody>
          <a:bodyPr wrap="square">
            <a:spAutoFit/>
          </a:bodyPr>
          <a:lstStyle/>
          <a:p>
            <a:pPr>
              <a:lnSpc>
                <a:spcPct val="150000"/>
              </a:lnSpc>
            </a:pPr>
            <a:r>
              <a:rPr lang="zh-CN" altLang="en-US"/>
              <a:t>如果一个</a:t>
            </a:r>
            <a:r>
              <a:rPr lang="en-US" altLang="zh-CN"/>
              <a:t>Lambda</a:t>
            </a:r>
            <a:r>
              <a:rPr lang="zh-CN" altLang="en-US"/>
              <a:t>的主体是一个语句表达式， 它就和一个返回</a:t>
            </a:r>
            <a:r>
              <a:rPr lang="en-US" altLang="zh-CN"/>
              <a:t>void</a:t>
            </a:r>
            <a:r>
              <a:rPr lang="zh-CN" altLang="en-US"/>
              <a:t>的函数描述符兼容（</a:t>
            </a:r>
            <a:r>
              <a:rPr lang="zh-CN" altLang="en-US" smtClean="0"/>
              <a:t>当然</a:t>
            </a:r>
            <a:r>
              <a:rPr lang="zh-CN" altLang="en-US"/>
              <a:t>需要参数列表也兼容）。例如，以下两行都是合法的，尽管</a:t>
            </a:r>
            <a:r>
              <a:rPr lang="en-US" altLang="zh-CN"/>
              <a:t>List</a:t>
            </a:r>
            <a:r>
              <a:rPr lang="zh-CN" altLang="en-US"/>
              <a:t>的</a:t>
            </a:r>
            <a:r>
              <a:rPr lang="en-US" altLang="zh-CN"/>
              <a:t>add</a:t>
            </a:r>
            <a:r>
              <a:rPr lang="zh-CN" altLang="en-US"/>
              <a:t>方法返回了一</a:t>
            </a:r>
            <a:r>
              <a:rPr lang="zh-CN" altLang="en-US" smtClean="0"/>
              <a:t>个</a:t>
            </a:r>
            <a:r>
              <a:rPr lang="en-US" altLang="zh-CN" smtClean="0"/>
              <a:t>boolean</a:t>
            </a:r>
            <a:r>
              <a:rPr lang="zh-CN" altLang="en-US"/>
              <a:t>，而不是</a:t>
            </a:r>
            <a:r>
              <a:rPr lang="en-US" altLang="zh-CN"/>
              <a:t>Consumer</a:t>
            </a:r>
            <a:r>
              <a:rPr lang="zh-CN" altLang="en-US"/>
              <a:t>上下文（</a:t>
            </a:r>
            <a:r>
              <a:rPr lang="en-US" altLang="zh-CN"/>
              <a:t>T -&gt; void</a:t>
            </a:r>
            <a:r>
              <a:rPr lang="zh-CN" altLang="en-US"/>
              <a:t>）所要求的</a:t>
            </a:r>
            <a:r>
              <a:rPr lang="en-US" altLang="zh-CN"/>
              <a:t>void</a:t>
            </a:r>
            <a:r>
              <a:rPr lang="zh-CN" altLang="en-US"/>
              <a:t>： </a:t>
            </a:r>
            <a:br>
              <a:rPr lang="zh-CN" altLang="en-US"/>
            </a:br>
            <a:endParaRPr lang="zh-CN" altLang="en-US"/>
          </a:p>
        </p:txBody>
      </p:sp>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4149080"/>
            <a:ext cx="817245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51942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9840" y="0"/>
            <a:ext cx="153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307339" y="2528658"/>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椭圆 3"/>
          <p:cNvSpPr/>
          <p:nvPr/>
        </p:nvSpPr>
        <p:spPr>
          <a:xfrm>
            <a:off x="3307339" y="3167740"/>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椭圆 4"/>
          <p:cNvSpPr/>
          <p:nvPr/>
        </p:nvSpPr>
        <p:spPr>
          <a:xfrm>
            <a:off x="3307339" y="3806822"/>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p:nvSpPr>
        <p:spPr>
          <a:xfrm>
            <a:off x="3329840" y="-1"/>
            <a:ext cx="152999" cy="326686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 name="TextBox 8"/>
          <p:cNvSpPr txBox="1"/>
          <p:nvPr/>
        </p:nvSpPr>
        <p:spPr>
          <a:xfrm>
            <a:off x="3723570" y="1124744"/>
            <a:ext cx="2834998" cy="400110"/>
          </a:xfrm>
          <a:prstGeom prst="rect">
            <a:avLst/>
          </a:prstGeom>
          <a:noFill/>
        </p:spPr>
        <p:txBody>
          <a:bodyPr wrap="square" rtlCol="0">
            <a:spAutoFit/>
          </a:bodyPr>
          <a:lstStyle/>
          <a:p>
            <a:r>
              <a:rPr lang="zh-CN" altLang="en-US" sz="2000" b="1">
                <a:solidFill>
                  <a:schemeClr val="tx1">
                    <a:lumMod val="65000"/>
                    <a:lumOff val="35000"/>
                  </a:schemeClr>
                </a:solidFill>
                <a:latin typeface="专业字体设计服务/WWW.ZTSGC.COM/"/>
                <a:ea typeface="微软雅黑" pitchFamily="34" charset="-122"/>
              </a:rPr>
              <a:t>新特性简介</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9" name="TextBox 8"/>
          <p:cNvSpPr txBox="1"/>
          <p:nvPr/>
        </p:nvSpPr>
        <p:spPr>
          <a:xfrm>
            <a:off x="3723570" y="3691917"/>
            <a:ext cx="2376264" cy="400110"/>
          </a:xfrm>
          <a:prstGeom prst="rect">
            <a:avLst/>
          </a:prstGeom>
          <a:noFill/>
        </p:spPr>
        <p:txBody>
          <a:bodyPr wrap="square" rtlCol="0">
            <a:spAutoFit/>
          </a:bodyPr>
          <a:lstStyle/>
          <a:p>
            <a:pPr algn="l"/>
            <a:r>
              <a:rPr lang="en-US" altLang="zh-CN" sz="2000" b="1" smtClean="0">
                <a:solidFill>
                  <a:srgbClr val="5F5E5C"/>
                </a:solidFill>
                <a:latin typeface="微软雅黑" pitchFamily="34" charset="-122"/>
                <a:ea typeface="微软雅黑" pitchFamily="34" charset="-122"/>
              </a:rPr>
              <a:t>Stream API</a:t>
            </a:r>
            <a:endParaRPr lang="zh-CN" altLang="en-US" sz="2000" b="1" dirty="0">
              <a:solidFill>
                <a:srgbClr val="5F5E5C"/>
              </a:solidFill>
              <a:latin typeface="微软雅黑" pitchFamily="34" charset="-122"/>
              <a:ea typeface="微软雅黑" pitchFamily="34" charset="-122"/>
            </a:endParaRPr>
          </a:p>
        </p:txBody>
      </p:sp>
      <p:sp>
        <p:nvSpPr>
          <p:cNvPr id="10" name="椭圆 9"/>
          <p:cNvSpPr/>
          <p:nvPr/>
        </p:nvSpPr>
        <p:spPr>
          <a:xfrm>
            <a:off x="3307339" y="125049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15" name="组合 14"/>
          <p:cNvGrpSpPr/>
          <p:nvPr/>
        </p:nvGrpSpPr>
        <p:grpSpPr>
          <a:xfrm>
            <a:off x="3723570" y="3031517"/>
            <a:ext cx="3188689" cy="661181"/>
            <a:chOff x="3763431" y="1988840"/>
            <a:chExt cx="2520280" cy="661181"/>
          </a:xfrm>
        </p:grpSpPr>
        <p:sp>
          <p:nvSpPr>
            <p:cNvPr id="12" name="圆角矩形 11"/>
            <p:cNvSpPr/>
            <p:nvPr/>
          </p:nvSpPr>
          <p:spPr>
            <a:xfrm>
              <a:off x="3763431" y="1988840"/>
              <a:ext cx="2520280" cy="661181"/>
            </a:xfrm>
            <a:prstGeom prst="roundRect">
              <a:avLst>
                <a:gd name="adj" fmla="val 1028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sp>
          <p:nvSpPr>
            <p:cNvPr id="13" name="TextBox 8"/>
            <p:cNvSpPr txBox="1"/>
            <p:nvPr/>
          </p:nvSpPr>
          <p:spPr>
            <a:xfrm>
              <a:off x="3879227" y="2095681"/>
              <a:ext cx="2376264" cy="400110"/>
            </a:xfrm>
            <a:prstGeom prst="rect">
              <a:avLst/>
            </a:prstGeom>
            <a:noFill/>
          </p:spPr>
          <p:txBody>
            <a:bodyPr wrap="square" rtlCol="0">
              <a:spAutoFit/>
            </a:bodyPr>
            <a:lstStyle/>
            <a:p>
              <a:r>
                <a:rPr lang="zh-CN" altLang="en-US" sz="2000" b="1">
                  <a:solidFill>
                    <a:schemeClr val="bg1"/>
                  </a:solidFill>
                  <a:latin typeface="微软雅黑" pitchFamily="34" charset="-122"/>
                  <a:ea typeface="微软雅黑" pitchFamily="34" charset="-122"/>
                </a:rPr>
                <a:t>方法引用和构造器</a:t>
              </a:r>
              <a:r>
                <a:rPr lang="zh-CN" altLang="en-US" sz="2000" b="1" smtClean="0">
                  <a:solidFill>
                    <a:schemeClr val="bg1"/>
                  </a:solidFill>
                  <a:latin typeface="微软雅黑" pitchFamily="34" charset="-122"/>
                  <a:ea typeface="微软雅黑" pitchFamily="34" charset="-122"/>
                </a:rPr>
                <a:t>引用</a:t>
              </a:r>
              <a:endParaRPr lang="zh-CN" altLang="en-US" sz="2000" b="1">
                <a:solidFill>
                  <a:schemeClr val="bg1"/>
                </a:solidFill>
                <a:latin typeface="微软雅黑" pitchFamily="34" charset="-122"/>
                <a:ea typeface="微软雅黑" pitchFamily="34" charset="-122"/>
              </a:endParaRPr>
            </a:p>
          </p:txBody>
        </p:sp>
        <p:sp>
          <p:nvSpPr>
            <p:cNvPr id="14" name="圆角矩形 13"/>
            <p:cNvSpPr/>
            <p:nvPr/>
          </p:nvSpPr>
          <p:spPr>
            <a:xfrm>
              <a:off x="3808704" y="2033773"/>
              <a:ext cx="2430000" cy="576000"/>
            </a:xfrm>
            <a:prstGeom prst="roundRect">
              <a:avLst>
                <a:gd name="adj" fmla="val 1028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p>
          </p:txBody>
        </p:sp>
      </p:grpSp>
      <p:sp>
        <p:nvSpPr>
          <p:cNvPr id="16" name="椭圆 15"/>
          <p:cNvSpPr/>
          <p:nvPr/>
        </p:nvSpPr>
        <p:spPr>
          <a:xfrm>
            <a:off x="3307339" y="444590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TextBox 16"/>
          <p:cNvSpPr txBox="1"/>
          <p:nvPr/>
        </p:nvSpPr>
        <p:spPr>
          <a:xfrm>
            <a:off x="3723570" y="4318249"/>
            <a:ext cx="3652885" cy="400110"/>
          </a:xfrm>
          <a:prstGeom prst="rect">
            <a:avLst/>
          </a:prstGeom>
          <a:noFill/>
        </p:spPr>
        <p:txBody>
          <a:bodyPr wrap="square" rtlCol="0">
            <a:spAutoFit/>
          </a:bodyPr>
          <a:lstStyle/>
          <a:p>
            <a:pPr algn="l"/>
            <a:r>
              <a:rPr lang="zh-CN" altLang="en-US" sz="2000" b="1" smtClean="0">
                <a:solidFill>
                  <a:srgbClr val="5F5E5C"/>
                </a:solidFill>
                <a:latin typeface="微软雅黑" pitchFamily="34" charset="-122"/>
                <a:ea typeface="微软雅黑" pitchFamily="34" charset="-122"/>
              </a:rPr>
              <a:t>接口中的默认方法和静态方法</a:t>
            </a:r>
            <a:endParaRPr lang="zh-CN" altLang="en-US" sz="2000" b="1" dirty="0">
              <a:solidFill>
                <a:srgbClr val="5F5E5C"/>
              </a:solidFill>
              <a:latin typeface="微软雅黑" pitchFamily="34" charset="-122"/>
              <a:ea typeface="微软雅黑" pitchFamily="34" charset="-122"/>
            </a:endParaRPr>
          </a:p>
        </p:txBody>
      </p:sp>
      <p:sp>
        <p:nvSpPr>
          <p:cNvPr id="18" name="椭圆 17"/>
          <p:cNvSpPr/>
          <p:nvPr/>
        </p:nvSpPr>
        <p:spPr>
          <a:xfrm>
            <a:off x="3307339" y="188957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TextBox 8"/>
          <p:cNvSpPr txBox="1"/>
          <p:nvPr/>
        </p:nvSpPr>
        <p:spPr>
          <a:xfrm>
            <a:off x="3723570" y="1812921"/>
            <a:ext cx="2834998" cy="400110"/>
          </a:xfrm>
          <a:prstGeom prst="rect">
            <a:avLst/>
          </a:prstGeom>
          <a:noFill/>
        </p:spPr>
        <p:txBody>
          <a:bodyPr wrap="square" rtlCol="0">
            <a:spAutoFit/>
          </a:bodyPr>
          <a:lstStyle/>
          <a:p>
            <a:pPr algn="l"/>
            <a:r>
              <a:rPr lang="en-US" altLang="zh-CN" sz="2000" b="1" smtClean="0">
                <a:solidFill>
                  <a:schemeClr val="tx1">
                    <a:lumMod val="65000"/>
                    <a:lumOff val="35000"/>
                  </a:schemeClr>
                </a:solidFill>
                <a:latin typeface="专业字体设计服务/WWW.ZTSGC.COM/"/>
                <a:ea typeface="微软雅黑" pitchFamily="34" charset="-122"/>
              </a:rPr>
              <a:t>Lambda</a:t>
            </a:r>
            <a:r>
              <a:rPr lang="zh-CN" altLang="en-US" sz="2000" b="1" smtClean="0">
                <a:solidFill>
                  <a:schemeClr val="tx1">
                    <a:lumMod val="65000"/>
                    <a:lumOff val="35000"/>
                  </a:schemeClr>
                </a:solidFill>
                <a:latin typeface="专业字体设计服务/WWW.ZTSGC.COM/"/>
                <a:ea typeface="微软雅黑" pitchFamily="34" charset="-122"/>
              </a:rPr>
              <a:t>表达式</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24" name="椭圆 23"/>
          <p:cNvSpPr/>
          <p:nvPr/>
        </p:nvSpPr>
        <p:spPr>
          <a:xfrm>
            <a:off x="3307339" y="508498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TextBox 8"/>
          <p:cNvSpPr txBox="1"/>
          <p:nvPr/>
        </p:nvSpPr>
        <p:spPr>
          <a:xfrm>
            <a:off x="3723570" y="4944581"/>
            <a:ext cx="2834998" cy="400110"/>
          </a:xfrm>
          <a:prstGeom prst="rect">
            <a:avLst/>
          </a:prstGeom>
          <a:noFill/>
        </p:spPr>
        <p:txBody>
          <a:bodyPr wrap="square" rtlCol="0">
            <a:spAutoFit/>
          </a:bodyPr>
          <a:lstStyle/>
          <a:p>
            <a:pPr algn="l"/>
            <a:r>
              <a:rPr lang="zh-CN" altLang="en-US" sz="2000" b="1" smtClean="0">
                <a:solidFill>
                  <a:schemeClr val="tx1">
                    <a:lumMod val="65000"/>
                    <a:lumOff val="35000"/>
                  </a:schemeClr>
                </a:solidFill>
                <a:latin typeface="专业字体设计服务/WWW.ZTSGC.COM/"/>
                <a:ea typeface="微软雅黑" pitchFamily="34" charset="-122"/>
              </a:rPr>
              <a:t>新时间日期</a:t>
            </a:r>
            <a:r>
              <a:rPr lang="en-US" altLang="zh-CN" sz="2000" b="1" smtClean="0">
                <a:solidFill>
                  <a:schemeClr val="tx1">
                    <a:lumMod val="65000"/>
                    <a:lumOff val="35000"/>
                  </a:schemeClr>
                </a:solidFill>
                <a:latin typeface="专业字体设计服务/WWW.ZTSGC.COM/"/>
                <a:ea typeface="微软雅黑" pitchFamily="34" charset="-122"/>
              </a:rPr>
              <a:t>API</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11" name="椭圆 10"/>
          <p:cNvSpPr/>
          <p:nvPr/>
        </p:nvSpPr>
        <p:spPr>
          <a:xfrm>
            <a:off x="3244321" y="1864669"/>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259667" y="120130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244321" y="2510491"/>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723570" y="2515907"/>
            <a:ext cx="1338828" cy="369332"/>
          </a:xfrm>
          <a:prstGeom prst="rect">
            <a:avLst/>
          </a:prstGeom>
        </p:spPr>
        <p:txBody>
          <a:bodyPr wrap="none">
            <a:spAutoFit/>
          </a:bodyPr>
          <a:lstStyle/>
          <a:p>
            <a:r>
              <a:rPr lang="zh-CN" altLang="en-US" b="1">
                <a:solidFill>
                  <a:schemeClr val="tx1">
                    <a:lumMod val="65000"/>
                    <a:lumOff val="35000"/>
                  </a:schemeClr>
                </a:solidFill>
                <a:latin typeface="专业字体设计服务/WWW.ZTSGC.COM/"/>
                <a:ea typeface="微软雅黑" pitchFamily="34" charset="-122"/>
              </a:rPr>
              <a:t>函数式接口</a:t>
            </a:r>
            <a:endParaRPr lang="zh-CN" altLang="en-US" b="1" dirty="0">
              <a:solidFill>
                <a:schemeClr val="tx1">
                  <a:lumMod val="65000"/>
                  <a:lumOff val="35000"/>
                </a:schemeClr>
              </a:solidFill>
              <a:latin typeface="专业字体设计服务/WWW.ZTSGC.COM/"/>
              <a:ea typeface="微软雅黑" pitchFamily="34" charset="-122"/>
            </a:endParaRPr>
          </a:p>
        </p:txBody>
      </p:sp>
      <p:sp>
        <p:nvSpPr>
          <p:cNvPr id="29" name="椭圆 28"/>
          <p:cNvSpPr/>
          <p:nvPr/>
        </p:nvSpPr>
        <p:spPr>
          <a:xfrm>
            <a:off x="3259667" y="3138358"/>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316405" y="573325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1" name="TextBox 30"/>
          <p:cNvSpPr txBox="1"/>
          <p:nvPr/>
        </p:nvSpPr>
        <p:spPr>
          <a:xfrm>
            <a:off x="3797985" y="5632321"/>
            <a:ext cx="2376264" cy="400110"/>
          </a:xfrm>
          <a:prstGeom prst="rect">
            <a:avLst/>
          </a:prstGeom>
          <a:noFill/>
        </p:spPr>
        <p:txBody>
          <a:bodyPr wrap="square" rtlCol="0">
            <a:spAutoFit/>
          </a:bodyPr>
          <a:lstStyle/>
          <a:p>
            <a:r>
              <a:rPr lang="en-US" altLang="zh-CN" sz="2000" b="1" smtClean="0"/>
              <a:t>Optional</a:t>
            </a:r>
            <a:endParaRPr lang="zh-CN" altLang="en-US" sz="2000" b="1" dirty="0">
              <a:solidFill>
                <a:srgbClr val="5F5E5C"/>
              </a:solidFill>
              <a:latin typeface="微软雅黑" pitchFamily="34" charset="-122"/>
              <a:ea typeface="微软雅黑" pitchFamily="34" charset="-122"/>
            </a:endParaRPr>
          </a:p>
        </p:txBody>
      </p:sp>
    </p:spTree>
    <p:extLst>
      <p:ext uri="{BB962C8B-B14F-4D97-AF65-F5344CB8AC3E}">
        <p14:creationId xmlns:p14="http://schemas.microsoft.com/office/powerpoint/2010/main" val="83728496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方法引用</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pic>
        <p:nvPicPr>
          <p:cNvPr id="2355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705" y="3469650"/>
            <a:ext cx="5372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9818" y="6057828"/>
            <a:ext cx="42862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657855" y="2823319"/>
            <a:ext cx="4572000" cy="369332"/>
          </a:xfrm>
          <a:prstGeom prst="rect">
            <a:avLst/>
          </a:prstGeom>
        </p:spPr>
        <p:txBody>
          <a:bodyPr>
            <a:spAutoFit/>
          </a:bodyPr>
          <a:lstStyle/>
          <a:p>
            <a:r>
              <a:rPr lang="zh-CN" altLang="en-US"/>
              <a:t>先前</a:t>
            </a:r>
            <a:r>
              <a:rPr lang="zh-CN" altLang="en-US" smtClean="0"/>
              <a:t>：</a:t>
            </a:r>
            <a:endParaRPr lang="zh-CN" altLang="en-US"/>
          </a:p>
        </p:txBody>
      </p:sp>
      <p:sp>
        <p:nvSpPr>
          <p:cNvPr id="7" name="矩形 6"/>
          <p:cNvSpPr/>
          <p:nvPr/>
        </p:nvSpPr>
        <p:spPr>
          <a:xfrm>
            <a:off x="658587" y="5507940"/>
            <a:ext cx="6654666" cy="369332"/>
          </a:xfrm>
          <a:prstGeom prst="rect">
            <a:avLst/>
          </a:prstGeom>
        </p:spPr>
        <p:txBody>
          <a:bodyPr wrap="square">
            <a:spAutoFit/>
          </a:bodyPr>
          <a:lstStyle/>
          <a:p>
            <a:r>
              <a:rPr lang="zh-CN" altLang="en-US"/>
              <a:t>之后（使用方法引用和</a:t>
            </a:r>
            <a:r>
              <a:rPr lang="en-US" altLang="zh-CN"/>
              <a:t>java.util.Comparator.comparing</a:t>
            </a:r>
            <a:r>
              <a:rPr lang="zh-CN" altLang="en-US"/>
              <a:t>）</a:t>
            </a:r>
            <a:r>
              <a:rPr lang="zh-CN" altLang="en-US" smtClean="0"/>
              <a:t>：</a:t>
            </a:r>
            <a:endParaRPr lang="zh-CN" altLang="en-US"/>
          </a:p>
        </p:txBody>
      </p:sp>
      <p:sp>
        <p:nvSpPr>
          <p:cNvPr id="8" name="矩形 7"/>
          <p:cNvSpPr/>
          <p:nvPr/>
        </p:nvSpPr>
        <p:spPr>
          <a:xfrm>
            <a:off x="825088" y="5795972"/>
            <a:ext cx="184731" cy="369332"/>
          </a:xfrm>
          <a:prstGeom prst="rect">
            <a:avLst/>
          </a:prstGeom>
        </p:spPr>
        <p:txBody>
          <a:bodyPr wrap="none">
            <a:spAutoFit/>
          </a:bodyPr>
          <a:lstStyle/>
          <a:p>
            <a:endParaRPr lang="zh-CN" altLang="en-US"/>
          </a:p>
        </p:txBody>
      </p:sp>
      <p:sp>
        <p:nvSpPr>
          <p:cNvPr id="9" name="矩形 8"/>
          <p:cNvSpPr/>
          <p:nvPr/>
        </p:nvSpPr>
        <p:spPr>
          <a:xfrm>
            <a:off x="561230" y="1213008"/>
            <a:ext cx="7395145" cy="1754326"/>
          </a:xfrm>
          <a:prstGeom prst="rect">
            <a:avLst/>
          </a:prstGeom>
        </p:spPr>
        <p:txBody>
          <a:bodyPr wrap="square">
            <a:spAutoFit/>
          </a:bodyPr>
          <a:lstStyle/>
          <a:p>
            <a:pPr>
              <a:lnSpc>
                <a:spcPct val="150000"/>
              </a:lnSpc>
            </a:pPr>
            <a:r>
              <a:rPr lang="zh-CN" altLang="en-US">
                <a:solidFill>
                  <a:srgbClr val="FF0000"/>
                </a:solidFill>
              </a:rPr>
              <a:t>方法引用</a:t>
            </a:r>
            <a:r>
              <a:rPr lang="zh-CN" altLang="en-US"/>
              <a:t>让你可以重复使用现有的方法定义，并像</a:t>
            </a:r>
            <a:r>
              <a:rPr lang="en-US" altLang="zh-CN"/>
              <a:t>Lambda</a:t>
            </a:r>
            <a:r>
              <a:rPr lang="zh-CN" altLang="en-US"/>
              <a:t>一样传递它们。在一些情况下</a:t>
            </a:r>
            <a:r>
              <a:rPr lang="zh-CN" altLang="en-US" smtClean="0"/>
              <a:t>，比</a:t>
            </a:r>
            <a:r>
              <a:rPr lang="zh-CN" altLang="en-US"/>
              <a:t>起使用</a:t>
            </a:r>
            <a:r>
              <a:rPr lang="en-US" altLang="zh-CN"/>
              <a:t>Lambda</a:t>
            </a:r>
            <a:r>
              <a:rPr lang="zh-CN" altLang="en-US"/>
              <a:t>表达式，它们似乎更易读，感觉也更自然。 </a:t>
            </a:r>
            <a:br>
              <a:rPr lang="zh-CN" altLang="en-US"/>
            </a:br>
            <a:endParaRPr lang="zh-CN" altLang="en-US"/>
          </a:p>
        </p:txBody>
      </p:sp>
      <p:sp>
        <p:nvSpPr>
          <p:cNvPr id="10" name="矩形 9"/>
          <p:cNvSpPr/>
          <p:nvPr/>
        </p:nvSpPr>
        <p:spPr>
          <a:xfrm>
            <a:off x="1009819" y="3392996"/>
            <a:ext cx="7090574" cy="67943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09819" y="6017178"/>
            <a:ext cx="7090575" cy="46340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9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3705" y="5029696"/>
            <a:ext cx="4457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911042" y="4284894"/>
            <a:ext cx="7189352" cy="923330"/>
          </a:xfrm>
          <a:prstGeom prst="rect">
            <a:avLst/>
          </a:prstGeom>
        </p:spPr>
        <p:txBody>
          <a:bodyPr wrap="square">
            <a:spAutoFit/>
          </a:bodyPr>
          <a:lstStyle/>
          <a:p>
            <a:r>
              <a:rPr lang="en-US" altLang="zh-CN"/>
              <a:t>Comparator</a:t>
            </a:r>
            <a:r>
              <a:rPr lang="zh-CN" altLang="en-US"/>
              <a:t>具有一个叫作</a:t>
            </a:r>
            <a:r>
              <a:rPr lang="en-US" altLang="zh-CN"/>
              <a:t>comparing</a:t>
            </a:r>
            <a:r>
              <a:rPr lang="zh-CN" altLang="en-US"/>
              <a:t>的静态辅助方法</a:t>
            </a:r>
            <a:r>
              <a:rPr lang="zh-CN" altLang="en-US" smtClean="0"/>
              <a:t>，它</a:t>
            </a:r>
            <a:r>
              <a:rPr lang="zh-CN" altLang="en-US"/>
              <a:t>可以接受一个</a:t>
            </a:r>
            <a:r>
              <a:rPr lang="en-US" altLang="zh-CN"/>
              <a:t>Function</a:t>
            </a:r>
            <a:r>
              <a:rPr lang="zh-CN" altLang="en-US"/>
              <a:t>来提取</a:t>
            </a:r>
            <a:r>
              <a:rPr lang="en-US" altLang="zh-CN"/>
              <a:t>Comparable</a:t>
            </a:r>
            <a:r>
              <a:rPr lang="zh-CN" altLang="en-US"/>
              <a:t>键值，并生成一个</a:t>
            </a:r>
            <a:r>
              <a:rPr lang="en-US" altLang="zh-CN"/>
              <a:t>Comparator</a:t>
            </a:r>
            <a:r>
              <a:rPr lang="zh-CN" altLang="en-US"/>
              <a:t>对象 </a:t>
            </a:r>
            <a:br>
              <a:rPr lang="zh-CN" altLang="en-US"/>
            </a:br>
            <a:endParaRPr lang="zh-CN" altLang="en-US"/>
          </a:p>
        </p:txBody>
      </p:sp>
      <p:sp>
        <p:nvSpPr>
          <p:cNvPr id="13" name="矩形 12"/>
          <p:cNvSpPr/>
          <p:nvPr/>
        </p:nvSpPr>
        <p:spPr>
          <a:xfrm>
            <a:off x="1039073" y="4986412"/>
            <a:ext cx="7061321" cy="49476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193488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25088" y="5795972"/>
            <a:ext cx="184731" cy="369332"/>
          </a:xfrm>
          <a:prstGeom prst="rect">
            <a:avLst/>
          </a:prstGeom>
        </p:spPr>
        <p:txBody>
          <a:bodyPr wrap="none">
            <a:spAutoFit/>
          </a:bodyPr>
          <a:lstStyle/>
          <a:p>
            <a:endParaRPr lang="zh-CN" altLang="en-US"/>
          </a:p>
        </p:txBody>
      </p:sp>
      <p:sp>
        <p:nvSpPr>
          <p:cNvPr id="9" name="矩形 8"/>
          <p:cNvSpPr/>
          <p:nvPr/>
        </p:nvSpPr>
        <p:spPr>
          <a:xfrm>
            <a:off x="561229" y="962425"/>
            <a:ext cx="7395145" cy="507831"/>
          </a:xfrm>
          <a:prstGeom prst="rect">
            <a:avLst/>
          </a:prstGeom>
        </p:spPr>
        <p:txBody>
          <a:bodyPr wrap="square">
            <a:spAutoFit/>
          </a:bodyPr>
          <a:lstStyle/>
          <a:p>
            <a:pPr>
              <a:lnSpc>
                <a:spcPct val="150000"/>
              </a:lnSpc>
            </a:pPr>
            <a:r>
              <a:rPr lang="zh-CN" altLang="en-US"/>
              <a:t>如何构建方法</a:t>
            </a:r>
            <a:r>
              <a:rPr lang="zh-CN" altLang="en-US" smtClean="0"/>
              <a:t>引用，</a:t>
            </a:r>
            <a:r>
              <a:rPr lang="zh-CN" altLang="en-US"/>
              <a:t>方法引用主要有三</a:t>
            </a:r>
            <a:r>
              <a:rPr lang="zh-CN" altLang="en-US" smtClean="0"/>
              <a:t>类： </a:t>
            </a:r>
            <a:endParaRPr lang="zh-CN" altLang="en-US"/>
          </a:p>
        </p:txBody>
      </p:sp>
      <p:sp>
        <p:nvSpPr>
          <p:cNvPr id="4" name="矩形 3"/>
          <p:cNvSpPr/>
          <p:nvPr/>
        </p:nvSpPr>
        <p:spPr>
          <a:xfrm>
            <a:off x="825087" y="1916832"/>
            <a:ext cx="7611171" cy="3416320"/>
          </a:xfrm>
          <a:prstGeom prst="rect">
            <a:avLst/>
          </a:prstGeom>
        </p:spPr>
        <p:txBody>
          <a:bodyPr wrap="square">
            <a:spAutoFit/>
          </a:bodyPr>
          <a:lstStyle/>
          <a:p>
            <a:pPr marL="342900" indent="-342900">
              <a:lnSpc>
                <a:spcPct val="150000"/>
              </a:lnSpc>
              <a:buFont typeface="+mj-lt"/>
              <a:buAutoNum type="arabicPeriod"/>
            </a:pPr>
            <a:r>
              <a:rPr lang="zh-CN" altLang="en-US"/>
              <a:t>指向</a:t>
            </a:r>
            <a:r>
              <a:rPr lang="zh-CN" altLang="en-US" b="1"/>
              <a:t>静态方法</a:t>
            </a:r>
            <a:r>
              <a:rPr lang="zh-CN" altLang="en-US"/>
              <a:t>的方法引用（例如</a:t>
            </a:r>
            <a:r>
              <a:rPr lang="en-US" altLang="zh-CN"/>
              <a:t>Integer</a:t>
            </a:r>
            <a:r>
              <a:rPr lang="zh-CN" altLang="en-US"/>
              <a:t>的</a:t>
            </a:r>
            <a:r>
              <a:rPr lang="en-US" altLang="zh-CN"/>
              <a:t>parseInt</a:t>
            </a:r>
            <a:r>
              <a:rPr lang="zh-CN" altLang="en-US"/>
              <a:t>方法，</a:t>
            </a:r>
            <a:r>
              <a:rPr lang="zh-CN" altLang="en-US" smtClean="0"/>
              <a:t>写作</a:t>
            </a:r>
            <a:r>
              <a:rPr lang="en-US" altLang="zh-CN" smtClean="0"/>
              <a:t>Integer</a:t>
            </a:r>
            <a:r>
              <a:rPr lang="en-US" altLang="zh-CN"/>
              <a:t>::</a:t>
            </a:r>
            <a:r>
              <a:rPr lang="en-US" altLang="zh-CN" smtClean="0"/>
              <a:t>parseInt</a:t>
            </a:r>
            <a:r>
              <a:rPr lang="zh-CN" altLang="en-US" smtClean="0"/>
              <a:t>）</a:t>
            </a:r>
            <a:r>
              <a:rPr lang="en-US" altLang="zh-CN" smtClean="0"/>
              <a:t> </a:t>
            </a:r>
          </a:p>
          <a:p>
            <a:pPr marL="342900" indent="-342900">
              <a:lnSpc>
                <a:spcPct val="150000"/>
              </a:lnSpc>
              <a:buFont typeface="+mj-lt"/>
              <a:buAutoNum type="arabicPeriod"/>
            </a:pPr>
            <a:r>
              <a:rPr lang="zh-CN" altLang="en-US" smtClean="0"/>
              <a:t>指向</a:t>
            </a:r>
            <a:r>
              <a:rPr lang="zh-CN" altLang="en-US" b="1" smtClean="0"/>
              <a:t>任意类型</a:t>
            </a:r>
            <a:r>
              <a:rPr lang="zh-CN" altLang="en-US" b="1"/>
              <a:t>实例方法</a:t>
            </a:r>
            <a:r>
              <a:rPr lang="zh-CN" altLang="en-US"/>
              <a:t>的</a:t>
            </a:r>
            <a:r>
              <a:rPr lang="zh-CN" altLang="en-US" smtClean="0"/>
              <a:t>方法引用（例 </a:t>
            </a:r>
            <a:r>
              <a:rPr lang="zh-CN" altLang="en-US"/>
              <a:t>如 </a:t>
            </a:r>
            <a:r>
              <a:rPr lang="en-US" altLang="zh-CN"/>
              <a:t>String </a:t>
            </a:r>
            <a:r>
              <a:rPr lang="zh-CN" altLang="en-US"/>
              <a:t>的 </a:t>
            </a:r>
            <a:r>
              <a:rPr lang="en-US" altLang="zh-CN" smtClean="0"/>
              <a:t>length</a:t>
            </a:r>
            <a:r>
              <a:rPr lang="zh-CN" altLang="en-US" smtClean="0"/>
              <a:t>方法，写作</a:t>
            </a:r>
            <a:r>
              <a:rPr lang="en-US" altLang="zh-CN" smtClean="0"/>
              <a:t>String</a:t>
            </a:r>
            <a:r>
              <a:rPr lang="en-US" altLang="zh-CN"/>
              <a:t>::length</a:t>
            </a:r>
            <a:r>
              <a:rPr lang="zh-CN" altLang="en-US" smtClean="0"/>
              <a:t>）</a:t>
            </a:r>
            <a:endParaRPr lang="en-US" altLang="zh-CN" smtClean="0"/>
          </a:p>
          <a:p>
            <a:pPr marL="342900" indent="-342900">
              <a:lnSpc>
                <a:spcPct val="150000"/>
              </a:lnSpc>
              <a:buFont typeface="+mj-lt"/>
              <a:buAutoNum type="arabicPeriod"/>
            </a:pPr>
            <a:r>
              <a:rPr lang="zh-CN" altLang="en-US" smtClean="0"/>
              <a:t>指向</a:t>
            </a:r>
            <a:r>
              <a:rPr lang="zh-CN" altLang="en-US" b="1"/>
              <a:t>现有对象的实例方法</a:t>
            </a:r>
            <a:r>
              <a:rPr lang="zh-CN" altLang="en-US"/>
              <a:t>的方法引用（假设你有一个局部变量</a:t>
            </a:r>
            <a:r>
              <a:rPr lang="en-US" altLang="zh-CN" smtClean="0"/>
              <a:t>expensiveTransaction</a:t>
            </a:r>
            <a:r>
              <a:rPr lang="zh-CN" altLang="en-US" smtClean="0"/>
              <a:t>用于</a:t>
            </a:r>
            <a:r>
              <a:rPr lang="zh-CN" altLang="en-US"/>
              <a:t>存放</a:t>
            </a:r>
            <a:r>
              <a:rPr lang="en-US" altLang="zh-CN"/>
              <a:t>Transaction</a:t>
            </a:r>
            <a:r>
              <a:rPr lang="zh-CN" altLang="en-US"/>
              <a:t>类型的对象，它支持实例方法</a:t>
            </a:r>
            <a:r>
              <a:rPr lang="en-US" altLang="zh-CN"/>
              <a:t>getValue</a:t>
            </a:r>
            <a:r>
              <a:rPr lang="zh-CN" altLang="en-US"/>
              <a:t>，那么你就可以写</a:t>
            </a:r>
            <a:r>
              <a:rPr lang="en-US" altLang="zh-CN"/>
              <a:t>expensiveTransaction::getValue</a:t>
            </a:r>
            <a:r>
              <a:rPr lang="zh-CN" altLang="en-US" smtClean="0"/>
              <a:t>）</a:t>
            </a:r>
            <a:r>
              <a:rPr lang="en-US" altLang="zh-CN"/>
              <a:t/>
            </a:r>
            <a:br>
              <a:rPr lang="en-US" altLang="zh-CN"/>
            </a:br>
            <a:endParaRPr lang="zh-CN" altLang="en-US"/>
          </a:p>
        </p:txBody>
      </p:sp>
      <p:sp>
        <p:nvSpPr>
          <p:cNvPr id="11"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方法引用</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7002684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25088" y="5795972"/>
            <a:ext cx="184731" cy="369332"/>
          </a:xfrm>
          <a:prstGeom prst="rect">
            <a:avLst/>
          </a:prstGeom>
        </p:spPr>
        <p:txBody>
          <a:bodyPr wrap="none">
            <a:spAutoFit/>
          </a:bodyPr>
          <a:lstStyle/>
          <a:p>
            <a:endParaRPr lang="zh-CN" altLang="en-US"/>
          </a:p>
        </p:txBody>
      </p:sp>
      <p:pic>
        <p:nvPicPr>
          <p:cNvPr id="2457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789782"/>
            <a:ext cx="5938445" cy="444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方法引用</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7843" y="5599638"/>
            <a:ext cx="78771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002684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25088" y="5795972"/>
            <a:ext cx="184731" cy="369332"/>
          </a:xfrm>
          <a:prstGeom prst="rect">
            <a:avLst/>
          </a:prstGeom>
        </p:spPr>
        <p:txBody>
          <a:bodyPr wrap="none">
            <a:spAutoFit/>
          </a:bodyPr>
          <a:lstStyle/>
          <a:p>
            <a:endParaRPr lang="zh-CN" altLang="en-US"/>
          </a:p>
        </p:txBody>
      </p:sp>
      <p:sp>
        <p:nvSpPr>
          <p:cNvPr id="2" name="矩形 1"/>
          <p:cNvSpPr/>
          <p:nvPr/>
        </p:nvSpPr>
        <p:spPr>
          <a:xfrm>
            <a:off x="359454" y="1052736"/>
            <a:ext cx="7884954" cy="1338828"/>
          </a:xfrm>
          <a:prstGeom prst="rect">
            <a:avLst/>
          </a:prstGeom>
        </p:spPr>
        <p:txBody>
          <a:bodyPr wrap="square">
            <a:spAutoFit/>
          </a:bodyPr>
          <a:lstStyle/>
          <a:p>
            <a:pPr>
              <a:lnSpc>
                <a:spcPct val="150000"/>
              </a:lnSpc>
            </a:pPr>
            <a:r>
              <a:rPr lang="zh-CN" altLang="en-US"/>
              <a:t>对于一个现有构造函数，你可以利用它的名称和关键字</a:t>
            </a:r>
            <a:r>
              <a:rPr lang="en-US" altLang="zh-CN"/>
              <a:t>new</a:t>
            </a:r>
            <a:r>
              <a:rPr lang="zh-CN" altLang="en-US"/>
              <a:t>来创建它的一个引用</a:t>
            </a:r>
            <a:r>
              <a:rPr lang="zh-CN" altLang="en-US" smtClean="0"/>
              <a:t>：</a:t>
            </a:r>
            <a:r>
              <a:rPr lang="en-US" altLang="zh-CN" smtClean="0"/>
              <a:t>ClassName</a:t>
            </a:r>
            <a:r>
              <a:rPr lang="en-US" altLang="zh-CN"/>
              <a:t>::new</a:t>
            </a:r>
            <a:r>
              <a:rPr lang="zh-CN" altLang="en-US"/>
              <a:t>。它的功能与指向静态方法的引用类似。例如，假设有一个构造函数没有参数</a:t>
            </a:r>
            <a:r>
              <a:rPr lang="zh-CN" altLang="en-US" smtClean="0"/>
              <a:t>。它</a:t>
            </a:r>
            <a:r>
              <a:rPr lang="zh-CN" altLang="en-US"/>
              <a:t>适合</a:t>
            </a:r>
            <a:r>
              <a:rPr lang="en-US" altLang="zh-CN"/>
              <a:t>Supplier</a:t>
            </a:r>
            <a:r>
              <a:rPr lang="zh-CN" altLang="en-US"/>
              <a:t>的签名</a:t>
            </a:r>
            <a:r>
              <a:rPr lang="en-US" altLang="zh-CN"/>
              <a:t>() -&gt; Apple</a:t>
            </a:r>
            <a:r>
              <a:rPr lang="zh-CN" altLang="en-US"/>
              <a:t>。 </a:t>
            </a:r>
          </a:p>
        </p:txBody>
      </p:sp>
      <p:sp>
        <p:nvSpPr>
          <p:cNvPr id="5" name="矩形 4"/>
          <p:cNvSpPr/>
          <p:nvPr/>
        </p:nvSpPr>
        <p:spPr>
          <a:xfrm>
            <a:off x="359454" y="2572161"/>
            <a:ext cx="3400082" cy="646331"/>
          </a:xfrm>
          <a:prstGeom prst="rect">
            <a:avLst/>
          </a:prstGeom>
          <a:ln>
            <a:noFill/>
          </a:ln>
        </p:spPr>
        <p:txBody>
          <a:bodyPr wrap="square">
            <a:spAutoFit/>
          </a:bodyPr>
          <a:lstStyle/>
          <a:p>
            <a:r>
              <a:rPr lang="en-US" altLang="zh-CN"/>
              <a:t>Supplier&lt;Apple&gt; c1 = Apple::new;</a:t>
            </a:r>
            <a:br>
              <a:rPr lang="en-US" altLang="zh-CN"/>
            </a:br>
            <a:r>
              <a:rPr lang="en-US" altLang="zh-CN"/>
              <a:t>Apple a1 = c1.get(); </a:t>
            </a:r>
            <a:endParaRPr lang="zh-CN" altLang="en-US"/>
          </a:p>
        </p:txBody>
      </p:sp>
      <p:sp>
        <p:nvSpPr>
          <p:cNvPr id="6" name="矩形 5"/>
          <p:cNvSpPr/>
          <p:nvPr/>
        </p:nvSpPr>
        <p:spPr>
          <a:xfrm>
            <a:off x="3851920" y="2716222"/>
            <a:ext cx="1102990" cy="646331"/>
          </a:xfrm>
          <a:prstGeom prst="rect">
            <a:avLst/>
          </a:prstGeom>
        </p:spPr>
        <p:txBody>
          <a:bodyPr wrap="square">
            <a:spAutoFit/>
          </a:bodyPr>
          <a:lstStyle/>
          <a:p>
            <a:r>
              <a:rPr lang="zh-CN" altLang="en-US"/>
              <a:t>等价于： </a:t>
            </a:r>
            <a:br>
              <a:rPr lang="zh-CN" altLang="en-US"/>
            </a:br>
            <a:endParaRPr lang="zh-CN" altLang="en-US"/>
          </a:p>
        </p:txBody>
      </p:sp>
      <p:sp>
        <p:nvSpPr>
          <p:cNvPr id="7" name="矩形 6"/>
          <p:cNvSpPr/>
          <p:nvPr/>
        </p:nvSpPr>
        <p:spPr>
          <a:xfrm>
            <a:off x="4788024" y="2564904"/>
            <a:ext cx="3960440" cy="646331"/>
          </a:xfrm>
          <a:prstGeom prst="rect">
            <a:avLst/>
          </a:prstGeom>
          <a:ln>
            <a:noFill/>
          </a:ln>
        </p:spPr>
        <p:txBody>
          <a:bodyPr wrap="square">
            <a:spAutoFit/>
          </a:bodyPr>
          <a:lstStyle/>
          <a:p>
            <a:r>
              <a:rPr lang="en-US" altLang="zh-CN"/>
              <a:t>Supplier&lt;Apple&gt; c1 = () -&gt; new Apple();</a:t>
            </a:r>
            <a:br>
              <a:rPr lang="en-US" altLang="zh-CN"/>
            </a:br>
            <a:r>
              <a:rPr lang="en-US" altLang="zh-CN"/>
              <a:t>Apple a1 = c1.get(); </a:t>
            </a:r>
            <a:endParaRPr lang="zh-CN" altLang="en-US"/>
          </a:p>
        </p:txBody>
      </p:sp>
      <p:sp>
        <p:nvSpPr>
          <p:cNvPr id="9" name="矩形 8"/>
          <p:cNvSpPr/>
          <p:nvPr/>
        </p:nvSpPr>
        <p:spPr>
          <a:xfrm>
            <a:off x="359454" y="3595320"/>
            <a:ext cx="7722738" cy="646331"/>
          </a:xfrm>
          <a:prstGeom prst="rect">
            <a:avLst/>
          </a:prstGeom>
        </p:spPr>
        <p:txBody>
          <a:bodyPr wrap="square">
            <a:spAutoFit/>
          </a:bodyPr>
          <a:lstStyle/>
          <a:p>
            <a:r>
              <a:rPr lang="zh-CN" altLang="en-US"/>
              <a:t>如果你的构造函数的签名是</a:t>
            </a:r>
            <a:r>
              <a:rPr lang="en-US" altLang="zh-CN"/>
              <a:t>Apple(Integer weight)</a:t>
            </a:r>
            <a:r>
              <a:rPr lang="zh-CN" altLang="en-US"/>
              <a:t>，那么它就适合</a:t>
            </a:r>
            <a:r>
              <a:rPr lang="en-US" altLang="zh-CN"/>
              <a:t>Function</a:t>
            </a:r>
            <a:r>
              <a:rPr lang="zh-CN" altLang="en-US"/>
              <a:t>接口的</a:t>
            </a:r>
            <a:r>
              <a:rPr lang="zh-CN" altLang="en-US" smtClean="0"/>
              <a:t>签名</a:t>
            </a:r>
            <a:endParaRPr lang="zh-CN" altLang="en-US"/>
          </a:p>
        </p:txBody>
      </p:sp>
      <p:sp>
        <p:nvSpPr>
          <p:cNvPr id="10" name="矩形 9"/>
          <p:cNvSpPr/>
          <p:nvPr/>
        </p:nvSpPr>
        <p:spPr>
          <a:xfrm>
            <a:off x="395536" y="4293096"/>
            <a:ext cx="4188321" cy="646331"/>
          </a:xfrm>
          <a:prstGeom prst="rect">
            <a:avLst/>
          </a:prstGeom>
          <a:ln>
            <a:noFill/>
          </a:ln>
        </p:spPr>
        <p:txBody>
          <a:bodyPr wrap="square">
            <a:spAutoFit/>
          </a:bodyPr>
          <a:lstStyle/>
          <a:p>
            <a:r>
              <a:rPr lang="en-US" altLang="zh-CN"/>
              <a:t>Function&lt;Integer, Apple&gt; c2 = Apple::new;</a:t>
            </a:r>
            <a:br>
              <a:rPr lang="en-US" altLang="zh-CN"/>
            </a:br>
            <a:r>
              <a:rPr lang="en-US" altLang="zh-CN"/>
              <a:t>Apple a2 = c2.apply(110); </a:t>
            </a:r>
            <a:endParaRPr lang="zh-CN" altLang="en-US"/>
          </a:p>
        </p:txBody>
      </p:sp>
      <p:sp>
        <p:nvSpPr>
          <p:cNvPr id="16" name="Rectangle 3"/>
          <p:cNvSpPr>
            <a:spLocks noChangeArrowheads="1"/>
          </p:cNvSpPr>
          <p:nvPr/>
        </p:nvSpPr>
        <p:spPr bwMode="auto">
          <a:xfrm>
            <a:off x="2676525" y="3649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4" name="矩形 23"/>
          <p:cNvSpPr/>
          <p:nvPr/>
        </p:nvSpPr>
        <p:spPr>
          <a:xfrm>
            <a:off x="395536" y="5657472"/>
            <a:ext cx="6531117" cy="646331"/>
          </a:xfrm>
          <a:prstGeom prst="rect">
            <a:avLst/>
          </a:prstGeom>
          <a:ln>
            <a:noFill/>
          </a:ln>
        </p:spPr>
        <p:txBody>
          <a:bodyPr wrap="square">
            <a:spAutoFit/>
          </a:bodyPr>
          <a:lstStyle/>
          <a:p>
            <a:r>
              <a:rPr lang="en-US" altLang="zh-CN"/>
              <a:t>Function&lt;Integer, Apple&gt; c2 = (weight) -&gt; new Apple(weight);</a:t>
            </a:r>
          </a:p>
          <a:p>
            <a:r>
              <a:rPr lang="en-US" altLang="zh-CN"/>
              <a:t>Apple a2 = c2.apply(110);</a:t>
            </a:r>
            <a:endParaRPr lang="zh-CN" altLang="en-US"/>
          </a:p>
        </p:txBody>
      </p:sp>
      <p:sp>
        <p:nvSpPr>
          <p:cNvPr id="26" name="矩形 25"/>
          <p:cNvSpPr/>
          <p:nvPr/>
        </p:nvSpPr>
        <p:spPr>
          <a:xfrm>
            <a:off x="539552" y="5049180"/>
            <a:ext cx="1102990" cy="369332"/>
          </a:xfrm>
          <a:prstGeom prst="rect">
            <a:avLst/>
          </a:prstGeom>
        </p:spPr>
        <p:txBody>
          <a:bodyPr wrap="square">
            <a:spAutoFit/>
          </a:bodyPr>
          <a:lstStyle/>
          <a:p>
            <a:r>
              <a:rPr lang="zh-CN" altLang="en-US"/>
              <a:t>等价于</a:t>
            </a:r>
            <a:r>
              <a:rPr lang="zh-CN" altLang="en-US" smtClean="0"/>
              <a:t>：</a:t>
            </a:r>
            <a:endParaRPr lang="zh-CN" altLang="en-US"/>
          </a:p>
        </p:txBody>
      </p:sp>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构造函数引用</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13" name="矩形 12"/>
          <p:cNvSpPr/>
          <p:nvPr/>
        </p:nvSpPr>
        <p:spPr>
          <a:xfrm>
            <a:off x="142844" y="2564904"/>
            <a:ext cx="3616692" cy="792088"/>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788024" y="2564904"/>
            <a:ext cx="3960440" cy="792088"/>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42844" y="4257092"/>
            <a:ext cx="6193352" cy="75608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flipV="1">
            <a:off x="142844" y="5445222"/>
            <a:ext cx="6193352" cy="858579"/>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66252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9840" y="0"/>
            <a:ext cx="153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307339" y="2528658"/>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椭圆 3"/>
          <p:cNvSpPr/>
          <p:nvPr/>
        </p:nvSpPr>
        <p:spPr>
          <a:xfrm>
            <a:off x="3307339" y="3167740"/>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椭圆 4"/>
          <p:cNvSpPr/>
          <p:nvPr/>
        </p:nvSpPr>
        <p:spPr>
          <a:xfrm>
            <a:off x="3307339" y="3806822"/>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p:nvSpPr>
        <p:spPr>
          <a:xfrm>
            <a:off x="3329840" y="-1"/>
            <a:ext cx="152999" cy="18895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 name="TextBox 8"/>
          <p:cNvSpPr txBox="1"/>
          <p:nvPr/>
        </p:nvSpPr>
        <p:spPr>
          <a:xfrm>
            <a:off x="3763431" y="2439253"/>
            <a:ext cx="2834998" cy="400110"/>
          </a:xfrm>
          <a:prstGeom prst="rect">
            <a:avLst/>
          </a:prstGeom>
          <a:noFill/>
        </p:spPr>
        <p:txBody>
          <a:bodyPr wrap="square" rtlCol="0">
            <a:spAutoFit/>
          </a:bodyPr>
          <a:lstStyle/>
          <a:p>
            <a:pPr algn="l"/>
            <a:r>
              <a:rPr lang="zh-CN" altLang="en-US" sz="2000" b="1">
                <a:solidFill>
                  <a:schemeClr val="tx1">
                    <a:lumMod val="65000"/>
                    <a:lumOff val="35000"/>
                  </a:schemeClr>
                </a:solidFill>
                <a:latin typeface="专业字体设计服务/WWW.ZTSGC.COM/"/>
                <a:ea typeface="微软雅黑" pitchFamily="34" charset="-122"/>
              </a:rPr>
              <a:t>函数</a:t>
            </a:r>
            <a:r>
              <a:rPr lang="zh-CN" altLang="en-US" sz="2000" b="1" smtClean="0">
                <a:solidFill>
                  <a:schemeClr val="tx1">
                    <a:lumMod val="65000"/>
                    <a:lumOff val="35000"/>
                  </a:schemeClr>
                </a:solidFill>
                <a:latin typeface="专业字体设计服务/WWW.ZTSGC.COM/"/>
                <a:ea typeface="微软雅黑" pitchFamily="34" charset="-122"/>
              </a:rPr>
              <a:t>式接口</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8" name="TextBox 7"/>
          <p:cNvSpPr txBox="1"/>
          <p:nvPr/>
        </p:nvSpPr>
        <p:spPr>
          <a:xfrm>
            <a:off x="3763431" y="3065585"/>
            <a:ext cx="4075664" cy="400110"/>
          </a:xfrm>
          <a:prstGeom prst="rect">
            <a:avLst/>
          </a:prstGeom>
          <a:noFill/>
        </p:spPr>
        <p:txBody>
          <a:bodyPr wrap="square" rtlCol="0">
            <a:spAutoFit/>
          </a:bodyPr>
          <a:lstStyle/>
          <a:p>
            <a:pPr algn="l"/>
            <a:r>
              <a:rPr lang="zh-CN" altLang="en-US" sz="2000" b="1" smtClean="0">
                <a:solidFill>
                  <a:srgbClr val="5F5E5C"/>
                </a:solidFill>
                <a:latin typeface="微软雅黑" pitchFamily="34" charset="-122"/>
                <a:ea typeface="微软雅黑" pitchFamily="34" charset="-122"/>
              </a:rPr>
              <a:t>方法引用和构造器引用</a:t>
            </a:r>
            <a:endParaRPr lang="zh-CN" altLang="en-US" sz="2000" b="1" dirty="0">
              <a:solidFill>
                <a:srgbClr val="5F5E5C"/>
              </a:solidFill>
              <a:latin typeface="微软雅黑" pitchFamily="34" charset="-122"/>
              <a:ea typeface="微软雅黑" pitchFamily="34" charset="-122"/>
            </a:endParaRPr>
          </a:p>
        </p:txBody>
      </p:sp>
      <p:sp>
        <p:nvSpPr>
          <p:cNvPr id="9" name="TextBox 8"/>
          <p:cNvSpPr txBox="1"/>
          <p:nvPr/>
        </p:nvSpPr>
        <p:spPr>
          <a:xfrm>
            <a:off x="3763431" y="3691917"/>
            <a:ext cx="2376264" cy="400110"/>
          </a:xfrm>
          <a:prstGeom prst="rect">
            <a:avLst/>
          </a:prstGeom>
          <a:noFill/>
        </p:spPr>
        <p:txBody>
          <a:bodyPr wrap="square" rtlCol="0">
            <a:spAutoFit/>
          </a:bodyPr>
          <a:lstStyle/>
          <a:p>
            <a:pPr algn="l"/>
            <a:r>
              <a:rPr lang="en-US" altLang="zh-CN" sz="2000" b="1" smtClean="0">
                <a:solidFill>
                  <a:srgbClr val="5F5E5C"/>
                </a:solidFill>
                <a:latin typeface="微软雅黑" pitchFamily="34" charset="-122"/>
                <a:ea typeface="微软雅黑" pitchFamily="34" charset="-122"/>
              </a:rPr>
              <a:t>Stream API</a:t>
            </a:r>
            <a:endParaRPr lang="zh-CN" altLang="en-US" sz="2000" b="1" dirty="0">
              <a:solidFill>
                <a:srgbClr val="5F5E5C"/>
              </a:solidFill>
              <a:latin typeface="微软雅黑" pitchFamily="34" charset="-122"/>
              <a:ea typeface="微软雅黑" pitchFamily="34" charset="-122"/>
            </a:endParaRPr>
          </a:p>
        </p:txBody>
      </p:sp>
      <p:sp>
        <p:nvSpPr>
          <p:cNvPr id="10" name="椭圆 9"/>
          <p:cNvSpPr/>
          <p:nvPr/>
        </p:nvSpPr>
        <p:spPr>
          <a:xfrm>
            <a:off x="3307339" y="125049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15" name="组合 14"/>
          <p:cNvGrpSpPr/>
          <p:nvPr/>
        </p:nvGrpSpPr>
        <p:grpSpPr>
          <a:xfrm>
            <a:off x="3763431" y="1687699"/>
            <a:ext cx="2520280" cy="661181"/>
            <a:chOff x="3763431" y="1988840"/>
            <a:chExt cx="2520280" cy="661181"/>
          </a:xfrm>
        </p:grpSpPr>
        <p:sp>
          <p:nvSpPr>
            <p:cNvPr id="12" name="圆角矩形 11"/>
            <p:cNvSpPr/>
            <p:nvPr/>
          </p:nvSpPr>
          <p:spPr>
            <a:xfrm>
              <a:off x="3763431" y="1988840"/>
              <a:ext cx="2520280" cy="661181"/>
            </a:xfrm>
            <a:prstGeom prst="roundRect">
              <a:avLst>
                <a:gd name="adj" fmla="val 1028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sp>
          <p:nvSpPr>
            <p:cNvPr id="13" name="TextBox 8"/>
            <p:cNvSpPr txBox="1"/>
            <p:nvPr/>
          </p:nvSpPr>
          <p:spPr>
            <a:xfrm>
              <a:off x="3897840" y="2123564"/>
              <a:ext cx="2376264" cy="400110"/>
            </a:xfrm>
            <a:prstGeom prst="rect">
              <a:avLst/>
            </a:prstGeom>
            <a:noFill/>
          </p:spPr>
          <p:txBody>
            <a:bodyPr wrap="square" rtlCol="0">
              <a:spAutoFit/>
            </a:bodyPr>
            <a:lstStyle/>
            <a:p>
              <a:r>
                <a:rPr lang="en-US" altLang="zh-CN" sz="2000" b="1">
                  <a:solidFill>
                    <a:schemeClr val="bg1"/>
                  </a:solidFill>
                  <a:latin typeface="专业字体设计服务/WWW.ZTSGC.COM/"/>
                  <a:ea typeface="微软雅黑" pitchFamily="34" charset="-122"/>
                </a:rPr>
                <a:t>Lambda</a:t>
              </a:r>
              <a:r>
                <a:rPr lang="zh-CN" altLang="en-US" sz="2000" b="1">
                  <a:solidFill>
                    <a:schemeClr val="bg1"/>
                  </a:solidFill>
                  <a:latin typeface="专业字体设计服务/WWW.ZTSGC.COM/"/>
                  <a:ea typeface="微软雅黑" pitchFamily="34" charset="-122"/>
                </a:rPr>
                <a:t>表达式</a:t>
              </a:r>
              <a:endParaRPr lang="zh-CN" altLang="en-US" sz="2000" b="1" dirty="0">
                <a:solidFill>
                  <a:schemeClr val="bg1"/>
                </a:solidFill>
                <a:latin typeface="专业字体设计服务/WWW.ZTSGC.COM/"/>
                <a:ea typeface="微软雅黑" pitchFamily="34" charset="-122"/>
              </a:endParaRPr>
            </a:p>
          </p:txBody>
        </p:sp>
        <p:sp>
          <p:nvSpPr>
            <p:cNvPr id="14" name="圆角矩形 13"/>
            <p:cNvSpPr/>
            <p:nvPr/>
          </p:nvSpPr>
          <p:spPr>
            <a:xfrm>
              <a:off x="3808704" y="2033773"/>
              <a:ext cx="2430000" cy="576000"/>
            </a:xfrm>
            <a:prstGeom prst="roundRect">
              <a:avLst>
                <a:gd name="adj" fmla="val 1028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grpSp>
      <p:sp>
        <p:nvSpPr>
          <p:cNvPr id="16" name="椭圆 15"/>
          <p:cNvSpPr/>
          <p:nvPr/>
        </p:nvSpPr>
        <p:spPr>
          <a:xfrm>
            <a:off x="3307339" y="444590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TextBox 16"/>
          <p:cNvSpPr txBox="1"/>
          <p:nvPr/>
        </p:nvSpPr>
        <p:spPr>
          <a:xfrm>
            <a:off x="3763431" y="4318249"/>
            <a:ext cx="5084532" cy="400110"/>
          </a:xfrm>
          <a:prstGeom prst="rect">
            <a:avLst/>
          </a:prstGeom>
          <a:noFill/>
        </p:spPr>
        <p:txBody>
          <a:bodyPr wrap="square" rtlCol="0">
            <a:spAutoFit/>
          </a:bodyPr>
          <a:lstStyle/>
          <a:p>
            <a:pPr algn="l"/>
            <a:r>
              <a:rPr lang="zh-CN" altLang="en-US" sz="2000" b="1" smtClean="0">
                <a:solidFill>
                  <a:srgbClr val="5F5E5C"/>
                </a:solidFill>
                <a:latin typeface="微软雅黑" pitchFamily="34" charset="-122"/>
                <a:ea typeface="微软雅黑" pitchFamily="34" charset="-122"/>
              </a:rPr>
              <a:t>接口中的默认方法和静态方法</a:t>
            </a:r>
            <a:endParaRPr lang="zh-CN" altLang="en-US" sz="2000" b="1" dirty="0">
              <a:solidFill>
                <a:srgbClr val="5F5E5C"/>
              </a:solidFill>
              <a:latin typeface="微软雅黑" pitchFamily="34" charset="-122"/>
              <a:ea typeface="微软雅黑" pitchFamily="34" charset="-122"/>
            </a:endParaRPr>
          </a:p>
        </p:txBody>
      </p:sp>
      <p:sp>
        <p:nvSpPr>
          <p:cNvPr id="18" name="椭圆 17"/>
          <p:cNvSpPr/>
          <p:nvPr/>
        </p:nvSpPr>
        <p:spPr>
          <a:xfrm>
            <a:off x="3307339" y="188957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椭圆 23"/>
          <p:cNvSpPr/>
          <p:nvPr/>
        </p:nvSpPr>
        <p:spPr>
          <a:xfrm>
            <a:off x="3307339" y="508498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TextBox 8"/>
          <p:cNvSpPr txBox="1"/>
          <p:nvPr/>
        </p:nvSpPr>
        <p:spPr>
          <a:xfrm>
            <a:off x="3763431" y="4944581"/>
            <a:ext cx="2834998" cy="400110"/>
          </a:xfrm>
          <a:prstGeom prst="rect">
            <a:avLst/>
          </a:prstGeom>
          <a:noFill/>
        </p:spPr>
        <p:txBody>
          <a:bodyPr wrap="square" rtlCol="0">
            <a:spAutoFit/>
          </a:bodyPr>
          <a:lstStyle/>
          <a:p>
            <a:pPr algn="l"/>
            <a:r>
              <a:rPr lang="zh-CN" altLang="en-US" sz="2000" b="1" dirty="0" smtClean="0">
                <a:solidFill>
                  <a:schemeClr val="tx1">
                    <a:lumMod val="65000"/>
                    <a:lumOff val="35000"/>
                  </a:schemeClr>
                </a:solidFill>
                <a:latin typeface="专业字体设计服务/WWW.ZTSGC.COM/"/>
                <a:ea typeface="微软雅黑" pitchFamily="34" charset="-122"/>
              </a:rPr>
              <a:t>新时间日期</a:t>
            </a:r>
            <a:r>
              <a:rPr lang="en-US" altLang="zh-CN" sz="2000" b="1" dirty="0" smtClean="0">
                <a:solidFill>
                  <a:schemeClr val="tx1">
                    <a:lumMod val="65000"/>
                    <a:lumOff val="35000"/>
                  </a:schemeClr>
                </a:solidFill>
                <a:latin typeface="专业字体设计服务/WWW.ZTSGC.COM/"/>
                <a:ea typeface="微软雅黑" pitchFamily="34" charset="-122"/>
              </a:rPr>
              <a:t>API</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11" name="椭圆 10"/>
          <p:cNvSpPr/>
          <p:nvPr/>
        </p:nvSpPr>
        <p:spPr>
          <a:xfrm>
            <a:off x="3244321" y="1864669"/>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259667" y="120130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8"/>
          <p:cNvSpPr txBox="1"/>
          <p:nvPr/>
        </p:nvSpPr>
        <p:spPr>
          <a:xfrm>
            <a:off x="3763431" y="1183352"/>
            <a:ext cx="2376264" cy="400110"/>
          </a:xfrm>
          <a:prstGeom prst="rect">
            <a:avLst/>
          </a:prstGeom>
          <a:noFill/>
        </p:spPr>
        <p:txBody>
          <a:bodyPr wrap="square" rtlCol="0">
            <a:spAutoFit/>
          </a:bodyPr>
          <a:lstStyle/>
          <a:p>
            <a:pPr algn="l"/>
            <a:r>
              <a:rPr lang="zh-CN" altLang="en-US" sz="2000" b="1">
                <a:solidFill>
                  <a:schemeClr val="tx1">
                    <a:lumMod val="65000"/>
                    <a:lumOff val="35000"/>
                  </a:schemeClr>
                </a:solidFill>
                <a:latin typeface="专业字体设计服务/WWW.ZTSGC.COM/"/>
                <a:ea typeface="微软雅黑" pitchFamily="34" charset="-122"/>
              </a:rPr>
              <a:t>新</a:t>
            </a:r>
            <a:r>
              <a:rPr lang="zh-CN" altLang="en-US" sz="2000" b="1" smtClean="0">
                <a:solidFill>
                  <a:schemeClr val="tx1">
                    <a:lumMod val="65000"/>
                    <a:lumOff val="35000"/>
                  </a:schemeClr>
                </a:solidFill>
                <a:latin typeface="专业字体设计服务/WWW.ZTSGC.COM/"/>
                <a:ea typeface="微软雅黑" pitchFamily="34" charset="-122"/>
              </a:rPr>
              <a:t>特性简介</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29" name="椭圆 28"/>
          <p:cNvSpPr/>
          <p:nvPr/>
        </p:nvSpPr>
        <p:spPr>
          <a:xfrm>
            <a:off x="3316405" y="573325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TextBox 29"/>
          <p:cNvSpPr txBox="1"/>
          <p:nvPr/>
        </p:nvSpPr>
        <p:spPr>
          <a:xfrm>
            <a:off x="3797985" y="5632321"/>
            <a:ext cx="2376264" cy="400110"/>
          </a:xfrm>
          <a:prstGeom prst="rect">
            <a:avLst/>
          </a:prstGeom>
          <a:noFill/>
        </p:spPr>
        <p:txBody>
          <a:bodyPr wrap="square" rtlCol="0">
            <a:spAutoFit/>
          </a:bodyPr>
          <a:lstStyle/>
          <a:p>
            <a:r>
              <a:rPr lang="en-US" altLang="zh-CN" sz="2000" b="1" dirty="0" smtClean="0">
                <a:solidFill>
                  <a:schemeClr val="tx1">
                    <a:lumMod val="65000"/>
                    <a:lumOff val="35000"/>
                  </a:schemeClr>
                </a:solidFill>
                <a:latin typeface="专业字体设计服务/WWW.ZTSGC.COM/"/>
                <a:ea typeface="微软雅黑" pitchFamily="34" charset="-122"/>
              </a:rPr>
              <a:t>Optional</a:t>
            </a:r>
            <a:endParaRPr lang="zh-CN" altLang="en-US" sz="2000" b="1" dirty="0">
              <a:solidFill>
                <a:schemeClr val="tx1">
                  <a:lumMod val="65000"/>
                  <a:lumOff val="35000"/>
                </a:schemeClr>
              </a:solidFill>
              <a:latin typeface="专业字体设计服务/WWW.ZTSGC.COM/"/>
              <a:ea typeface="微软雅黑" pitchFamily="34" charset="-122"/>
            </a:endParaRPr>
          </a:p>
        </p:txBody>
      </p:sp>
    </p:spTree>
    <p:extLst>
      <p:ext uri="{BB962C8B-B14F-4D97-AF65-F5344CB8AC3E}">
        <p14:creationId xmlns:p14="http://schemas.microsoft.com/office/powerpoint/2010/main" val="293993595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方法引用 </a:t>
            </a:r>
            <a:r>
              <a:rPr lang="zh-CN" altLang="en-US" sz="1400" b="1" smtClean="0">
                <a:solidFill>
                  <a:schemeClr val="bg1"/>
                </a:solidFill>
                <a:latin typeface="微软雅黑" pitchFamily="34" charset="-122"/>
                <a:ea typeface="微软雅黑" pitchFamily="34" charset="-122"/>
              </a:rPr>
              <a:t>比较器复合</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2" name="矩形 1"/>
          <p:cNvSpPr/>
          <p:nvPr/>
        </p:nvSpPr>
        <p:spPr>
          <a:xfrm>
            <a:off x="359454" y="1052736"/>
            <a:ext cx="7884954" cy="923330"/>
          </a:xfrm>
          <a:prstGeom prst="rect">
            <a:avLst/>
          </a:prstGeom>
        </p:spPr>
        <p:txBody>
          <a:bodyPr wrap="square">
            <a:spAutoFit/>
          </a:bodyPr>
          <a:lstStyle/>
          <a:p>
            <a:pPr>
              <a:lnSpc>
                <a:spcPct val="150000"/>
              </a:lnSpc>
            </a:pPr>
            <a:r>
              <a:rPr lang="zh-CN" altLang="en-US"/>
              <a:t>前面看到，你可以使用静态方法</a:t>
            </a:r>
            <a:r>
              <a:rPr lang="en-US" altLang="zh-CN"/>
              <a:t>Comparator.comparing</a:t>
            </a:r>
            <a:r>
              <a:rPr lang="zh-CN" altLang="en-US"/>
              <a:t>，根据提取用于比较的键</a:t>
            </a:r>
            <a:r>
              <a:rPr lang="zh-CN" altLang="en-US" smtClean="0"/>
              <a:t>值的</a:t>
            </a:r>
            <a:r>
              <a:rPr lang="en-US" altLang="zh-CN"/>
              <a:t>Function</a:t>
            </a:r>
            <a:r>
              <a:rPr lang="zh-CN" altLang="en-US"/>
              <a:t>来返回一个</a:t>
            </a:r>
            <a:r>
              <a:rPr lang="en-US" altLang="zh-CN"/>
              <a:t>Comparator </a:t>
            </a:r>
            <a:endParaRPr lang="zh-CN" altLang="en-US"/>
          </a:p>
        </p:txBody>
      </p:sp>
      <p:sp>
        <p:nvSpPr>
          <p:cNvPr id="5" name="矩形 4"/>
          <p:cNvSpPr/>
          <p:nvPr/>
        </p:nvSpPr>
        <p:spPr>
          <a:xfrm>
            <a:off x="443691" y="2051556"/>
            <a:ext cx="7440676" cy="369332"/>
          </a:xfrm>
          <a:prstGeom prst="rect">
            <a:avLst/>
          </a:prstGeom>
          <a:ln>
            <a:noFill/>
          </a:ln>
        </p:spPr>
        <p:txBody>
          <a:bodyPr wrap="square">
            <a:spAutoFit/>
          </a:bodyPr>
          <a:lstStyle/>
          <a:p>
            <a:r>
              <a:rPr lang="en-US" altLang="zh-CN"/>
              <a:t>Comparator&lt;Apple&gt; c = Comparator.comparing(Apple::getWeight);</a:t>
            </a:r>
            <a:endParaRPr lang="zh-CN" altLang="en-US"/>
          </a:p>
        </p:txBody>
      </p:sp>
      <p:sp>
        <p:nvSpPr>
          <p:cNvPr id="16" name="Rectangle 3"/>
          <p:cNvSpPr>
            <a:spLocks noChangeArrowheads="1"/>
          </p:cNvSpPr>
          <p:nvPr/>
        </p:nvSpPr>
        <p:spPr bwMode="auto">
          <a:xfrm>
            <a:off x="2676525" y="3649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395536" y="2564904"/>
            <a:ext cx="4572000" cy="369332"/>
          </a:xfrm>
          <a:prstGeom prst="rect">
            <a:avLst/>
          </a:prstGeom>
        </p:spPr>
        <p:txBody>
          <a:bodyPr>
            <a:spAutoFit/>
          </a:bodyPr>
          <a:lstStyle/>
          <a:p>
            <a:r>
              <a:rPr lang="en-US" altLang="zh-CN" smtClean="0">
                <a:solidFill>
                  <a:srgbClr val="FF0000"/>
                </a:solidFill>
              </a:rPr>
              <a:t>1</a:t>
            </a:r>
            <a:r>
              <a:rPr lang="zh-CN" altLang="en-US" smtClean="0">
                <a:solidFill>
                  <a:srgbClr val="FF0000"/>
                </a:solidFill>
              </a:rPr>
              <a:t>、对</a:t>
            </a:r>
            <a:r>
              <a:rPr lang="zh-CN" altLang="en-US">
                <a:solidFill>
                  <a:srgbClr val="FF0000"/>
                </a:solidFill>
              </a:rPr>
              <a:t>苹果按重量递减</a:t>
            </a:r>
            <a:r>
              <a:rPr lang="zh-CN" altLang="en-US" smtClean="0">
                <a:solidFill>
                  <a:srgbClr val="FF0000"/>
                </a:solidFill>
              </a:rPr>
              <a:t>排序：</a:t>
            </a:r>
            <a:endParaRPr lang="zh-CN" altLang="en-US">
              <a:solidFill>
                <a:srgbClr val="FF0000"/>
              </a:solidFill>
            </a:endParaRPr>
          </a:p>
        </p:txBody>
      </p:sp>
      <p:sp>
        <p:nvSpPr>
          <p:cNvPr id="11" name="矩形 10"/>
          <p:cNvSpPr/>
          <p:nvPr/>
        </p:nvSpPr>
        <p:spPr>
          <a:xfrm>
            <a:off x="443690" y="3068960"/>
            <a:ext cx="7440677" cy="923330"/>
          </a:xfrm>
          <a:prstGeom prst="rect">
            <a:avLst/>
          </a:prstGeom>
          <a:ln>
            <a:noFill/>
          </a:ln>
        </p:spPr>
        <p:txBody>
          <a:bodyPr wrap="square">
            <a:spAutoFit/>
          </a:bodyPr>
          <a:lstStyle/>
          <a:p>
            <a:r>
              <a:rPr lang="en-US" altLang="zh-CN"/>
              <a:t>inventory.sort</a:t>
            </a:r>
            <a:r>
              <a:rPr lang="en-US" altLang="zh-CN" smtClean="0"/>
              <a:t>(</a:t>
            </a:r>
          </a:p>
          <a:p>
            <a:r>
              <a:rPr lang="en-US" altLang="zh-CN"/>
              <a:t> </a:t>
            </a:r>
            <a:r>
              <a:rPr lang="en-US" altLang="zh-CN" smtClean="0"/>
              <a:t>       comparing(Apple</a:t>
            </a:r>
            <a:r>
              <a:rPr lang="en-US" altLang="zh-CN"/>
              <a:t>::getWeight</a:t>
            </a:r>
            <a:r>
              <a:rPr lang="en-US" altLang="zh-CN" smtClean="0"/>
              <a:t>)</a:t>
            </a:r>
          </a:p>
          <a:p>
            <a:r>
              <a:rPr lang="en-US" altLang="zh-CN"/>
              <a:t> </a:t>
            </a:r>
            <a:r>
              <a:rPr lang="en-US" altLang="zh-CN" smtClean="0"/>
              <a:t>       .</a:t>
            </a:r>
            <a:r>
              <a:rPr lang="en-US" altLang="zh-CN"/>
              <a:t>reversed());</a:t>
            </a:r>
            <a:endParaRPr lang="zh-CN" altLang="en-US"/>
          </a:p>
        </p:txBody>
      </p:sp>
      <p:sp>
        <p:nvSpPr>
          <p:cNvPr id="12" name="矩形 11"/>
          <p:cNvSpPr/>
          <p:nvPr/>
        </p:nvSpPr>
        <p:spPr>
          <a:xfrm>
            <a:off x="443691" y="4211796"/>
            <a:ext cx="4572000" cy="369332"/>
          </a:xfrm>
          <a:prstGeom prst="rect">
            <a:avLst/>
          </a:prstGeom>
        </p:spPr>
        <p:txBody>
          <a:bodyPr>
            <a:spAutoFit/>
          </a:bodyPr>
          <a:lstStyle/>
          <a:p>
            <a:r>
              <a:rPr lang="en-US" altLang="zh-CN" smtClean="0">
                <a:solidFill>
                  <a:srgbClr val="FF0000"/>
                </a:solidFill>
              </a:rPr>
              <a:t>2</a:t>
            </a:r>
            <a:r>
              <a:rPr lang="zh-CN" altLang="en-US" smtClean="0">
                <a:solidFill>
                  <a:srgbClr val="FF0000"/>
                </a:solidFill>
              </a:rPr>
              <a:t>、有</a:t>
            </a:r>
            <a:r>
              <a:rPr lang="zh-CN" altLang="en-US">
                <a:solidFill>
                  <a:srgbClr val="FF0000"/>
                </a:solidFill>
              </a:rPr>
              <a:t>两个苹果一样</a:t>
            </a:r>
            <a:r>
              <a:rPr lang="zh-CN" altLang="en-US" smtClean="0">
                <a:solidFill>
                  <a:srgbClr val="FF0000"/>
                </a:solidFill>
              </a:rPr>
              <a:t>重时按照国家排序</a:t>
            </a:r>
            <a:endParaRPr lang="zh-CN" altLang="en-US">
              <a:solidFill>
                <a:srgbClr val="FF0000"/>
              </a:solidFill>
            </a:endParaRPr>
          </a:p>
        </p:txBody>
      </p:sp>
      <p:sp>
        <p:nvSpPr>
          <p:cNvPr id="13" name="矩形 12"/>
          <p:cNvSpPr/>
          <p:nvPr/>
        </p:nvSpPr>
        <p:spPr>
          <a:xfrm>
            <a:off x="443690" y="4687976"/>
            <a:ext cx="7440677" cy="1200329"/>
          </a:xfrm>
          <a:prstGeom prst="rect">
            <a:avLst/>
          </a:prstGeom>
          <a:ln>
            <a:noFill/>
          </a:ln>
        </p:spPr>
        <p:txBody>
          <a:bodyPr wrap="square">
            <a:spAutoFit/>
          </a:bodyPr>
          <a:lstStyle/>
          <a:p>
            <a:r>
              <a:rPr lang="en-US" altLang="zh-CN"/>
              <a:t>inventory.sort(</a:t>
            </a:r>
          </a:p>
          <a:p>
            <a:r>
              <a:rPr lang="en-US" altLang="zh-CN"/>
              <a:t>        comparing(Apple::getWeight)</a:t>
            </a:r>
          </a:p>
          <a:p>
            <a:r>
              <a:rPr lang="en-US" altLang="zh-CN"/>
              <a:t>        .reversed()</a:t>
            </a:r>
            <a:br>
              <a:rPr lang="en-US" altLang="zh-CN"/>
            </a:br>
            <a:r>
              <a:rPr lang="en-US" altLang="zh-CN"/>
              <a:t>        .thenComparing(Apple::getCountry)); </a:t>
            </a:r>
            <a:endParaRPr lang="zh-CN" altLang="en-US"/>
          </a:p>
        </p:txBody>
      </p:sp>
      <p:sp>
        <p:nvSpPr>
          <p:cNvPr id="10" name="矩形 9"/>
          <p:cNvSpPr/>
          <p:nvPr/>
        </p:nvSpPr>
        <p:spPr>
          <a:xfrm>
            <a:off x="142844" y="1952836"/>
            <a:ext cx="8857648" cy="588838"/>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844" y="3068960"/>
            <a:ext cx="8857648" cy="104411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42844" y="4687976"/>
            <a:ext cx="8857648" cy="126130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236464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方法引用 </a:t>
            </a:r>
            <a:r>
              <a:rPr lang="zh-CN" altLang="en-US" sz="1400" b="1">
                <a:solidFill>
                  <a:schemeClr val="bg1"/>
                </a:solidFill>
                <a:latin typeface="微软雅黑" pitchFamily="34" charset="-122"/>
                <a:ea typeface="微软雅黑" pitchFamily="34" charset="-122"/>
              </a:rPr>
              <a:t>谓词</a:t>
            </a:r>
            <a:r>
              <a:rPr lang="zh-CN" altLang="en-US" sz="1400" b="1" smtClean="0">
                <a:solidFill>
                  <a:schemeClr val="bg1"/>
                </a:solidFill>
                <a:latin typeface="微软雅黑" pitchFamily="34" charset="-122"/>
                <a:ea typeface="微软雅黑" pitchFamily="34" charset="-122"/>
              </a:rPr>
              <a:t>复合</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2" name="矩形 1"/>
          <p:cNvSpPr/>
          <p:nvPr/>
        </p:nvSpPr>
        <p:spPr>
          <a:xfrm>
            <a:off x="359454" y="1052736"/>
            <a:ext cx="7884954" cy="507831"/>
          </a:xfrm>
          <a:prstGeom prst="rect">
            <a:avLst/>
          </a:prstGeom>
        </p:spPr>
        <p:txBody>
          <a:bodyPr wrap="square">
            <a:spAutoFit/>
          </a:bodyPr>
          <a:lstStyle/>
          <a:p>
            <a:pPr>
              <a:lnSpc>
                <a:spcPct val="150000"/>
              </a:lnSpc>
            </a:pPr>
            <a:r>
              <a:rPr lang="zh-CN" altLang="en-US"/>
              <a:t>谓词接口包括三个方法： </a:t>
            </a:r>
            <a:r>
              <a:rPr lang="en-US" altLang="zh-CN" smtClean="0"/>
              <a:t>and</a:t>
            </a:r>
            <a:r>
              <a:rPr lang="zh-CN" altLang="en-US" smtClean="0"/>
              <a:t>、</a:t>
            </a:r>
            <a:r>
              <a:rPr lang="en-US" altLang="zh-CN" smtClean="0"/>
              <a:t>or</a:t>
            </a:r>
            <a:r>
              <a:rPr lang="zh-CN" altLang="en-US" smtClean="0"/>
              <a:t>和</a:t>
            </a:r>
            <a:r>
              <a:rPr lang="en-US" altLang="zh-CN" smtClean="0"/>
              <a:t>negate</a:t>
            </a:r>
            <a:r>
              <a:rPr lang="zh-CN" altLang="en-US" smtClean="0"/>
              <a:t> </a:t>
            </a:r>
            <a:endParaRPr lang="zh-CN" altLang="en-US"/>
          </a:p>
        </p:txBody>
      </p:sp>
      <p:sp>
        <p:nvSpPr>
          <p:cNvPr id="16" name="Rectangle 3"/>
          <p:cNvSpPr>
            <a:spLocks noChangeArrowheads="1"/>
          </p:cNvSpPr>
          <p:nvPr/>
        </p:nvSpPr>
        <p:spPr bwMode="auto">
          <a:xfrm>
            <a:off x="2676525" y="3649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408137" y="1484784"/>
            <a:ext cx="7344816" cy="646331"/>
          </a:xfrm>
          <a:prstGeom prst="rect">
            <a:avLst/>
          </a:prstGeom>
        </p:spPr>
        <p:txBody>
          <a:bodyPr wrap="square">
            <a:spAutoFit/>
          </a:bodyPr>
          <a:lstStyle/>
          <a:p>
            <a:r>
              <a:rPr lang="en-US" altLang="zh-CN" smtClean="0">
                <a:solidFill>
                  <a:srgbClr val="FF0000"/>
                </a:solidFill>
              </a:rPr>
              <a:t>1</a:t>
            </a:r>
            <a:r>
              <a:rPr lang="zh-CN" altLang="en-US" smtClean="0">
                <a:solidFill>
                  <a:srgbClr val="FF0000"/>
                </a:solidFill>
              </a:rPr>
              <a:t>、</a:t>
            </a:r>
            <a:r>
              <a:rPr lang="zh-CN" altLang="en-US">
                <a:solidFill>
                  <a:srgbClr val="FF0000"/>
                </a:solidFill>
              </a:rPr>
              <a:t>你可能想要把两个</a:t>
            </a:r>
            <a:r>
              <a:rPr lang="en-US" altLang="zh-CN">
                <a:solidFill>
                  <a:srgbClr val="FF0000"/>
                </a:solidFill>
              </a:rPr>
              <a:t>Lambda</a:t>
            </a:r>
            <a:r>
              <a:rPr lang="zh-CN" altLang="en-US">
                <a:solidFill>
                  <a:srgbClr val="FF0000"/>
                </a:solidFill>
              </a:rPr>
              <a:t>用</a:t>
            </a:r>
            <a:r>
              <a:rPr lang="en-US" altLang="zh-CN">
                <a:solidFill>
                  <a:srgbClr val="FF0000"/>
                </a:solidFill>
              </a:rPr>
              <a:t>and</a:t>
            </a:r>
            <a:r>
              <a:rPr lang="zh-CN" altLang="en-US">
                <a:solidFill>
                  <a:srgbClr val="FF0000"/>
                </a:solidFill>
              </a:rPr>
              <a:t>方法组合起来，比如一个苹果既是红色又比较</a:t>
            </a:r>
            <a:r>
              <a:rPr lang="zh-CN" altLang="en-US" smtClean="0">
                <a:solidFill>
                  <a:srgbClr val="FF0000"/>
                </a:solidFill>
              </a:rPr>
              <a:t>重。</a:t>
            </a:r>
            <a:endParaRPr lang="zh-CN" altLang="en-US">
              <a:solidFill>
                <a:srgbClr val="FF0000"/>
              </a:solidFill>
            </a:endParaRPr>
          </a:p>
        </p:txBody>
      </p:sp>
      <p:sp>
        <p:nvSpPr>
          <p:cNvPr id="11" name="矩形 10"/>
          <p:cNvSpPr/>
          <p:nvPr/>
        </p:nvSpPr>
        <p:spPr>
          <a:xfrm>
            <a:off x="443691" y="2109626"/>
            <a:ext cx="7440677" cy="923330"/>
          </a:xfrm>
          <a:prstGeom prst="rect">
            <a:avLst/>
          </a:prstGeom>
          <a:ln>
            <a:noFill/>
          </a:ln>
        </p:spPr>
        <p:txBody>
          <a:bodyPr wrap="square">
            <a:spAutoFit/>
          </a:bodyPr>
          <a:lstStyle/>
          <a:p>
            <a:r>
              <a:rPr lang="en-US" altLang="zh-CN"/>
              <a:t>Predicate&lt;Apple&gt; redAndHeavyApple =redApple</a:t>
            </a:r>
          </a:p>
          <a:p>
            <a:r>
              <a:rPr lang="en-US" altLang="zh-CN"/>
              <a:t>				.and(a -&gt; a.getWeight() &gt; 150); </a:t>
            </a:r>
            <a:br>
              <a:rPr lang="en-US" altLang="zh-CN"/>
            </a:br>
            <a:endParaRPr lang="zh-CN" altLang="en-US"/>
          </a:p>
        </p:txBody>
      </p:sp>
      <p:sp>
        <p:nvSpPr>
          <p:cNvPr id="12" name="矩形 11"/>
          <p:cNvSpPr/>
          <p:nvPr/>
        </p:nvSpPr>
        <p:spPr>
          <a:xfrm>
            <a:off x="443690" y="3104964"/>
            <a:ext cx="7512685" cy="369332"/>
          </a:xfrm>
          <a:prstGeom prst="rect">
            <a:avLst/>
          </a:prstGeom>
        </p:spPr>
        <p:txBody>
          <a:bodyPr wrap="square">
            <a:spAutoFit/>
          </a:bodyPr>
          <a:lstStyle/>
          <a:p>
            <a:r>
              <a:rPr lang="en-US" altLang="zh-CN">
                <a:solidFill>
                  <a:srgbClr val="FF0000"/>
                </a:solidFill>
              </a:rPr>
              <a:t>2</a:t>
            </a:r>
            <a:r>
              <a:rPr lang="zh-CN" altLang="en-US">
                <a:solidFill>
                  <a:srgbClr val="FF0000"/>
                </a:solidFill>
              </a:rPr>
              <a:t>、表达要么是重（</a:t>
            </a:r>
            <a:r>
              <a:rPr lang="en-US" altLang="zh-CN">
                <a:solidFill>
                  <a:srgbClr val="FF0000"/>
                </a:solidFill>
              </a:rPr>
              <a:t>150</a:t>
            </a:r>
            <a:r>
              <a:rPr lang="zh-CN" altLang="en-US">
                <a:solidFill>
                  <a:srgbClr val="FF0000"/>
                </a:solidFill>
              </a:rPr>
              <a:t>克以上）的红苹果，要么是绿</a:t>
            </a:r>
            <a:r>
              <a:rPr lang="zh-CN" altLang="en-US" smtClean="0">
                <a:solidFill>
                  <a:srgbClr val="FF0000"/>
                </a:solidFill>
              </a:rPr>
              <a:t>苹果 </a:t>
            </a:r>
            <a:endParaRPr lang="zh-CN" altLang="en-US">
              <a:solidFill>
                <a:srgbClr val="FF0000"/>
              </a:solidFill>
            </a:endParaRPr>
          </a:p>
        </p:txBody>
      </p:sp>
      <p:sp>
        <p:nvSpPr>
          <p:cNvPr id="13" name="矩形 12"/>
          <p:cNvSpPr/>
          <p:nvPr/>
        </p:nvSpPr>
        <p:spPr>
          <a:xfrm>
            <a:off x="443690" y="3465004"/>
            <a:ext cx="7440677" cy="1200329"/>
          </a:xfrm>
          <a:prstGeom prst="rect">
            <a:avLst/>
          </a:prstGeom>
          <a:ln>
            <a:noFill/>
          </a:ln>
        </p:spPr>
        <p:txBody>
          <a:bodyPr wrap="square">
            <a:spAutoFit/>
          </a:bodyPr>
          <a:lstStyle/>
          <a:p>
            <a:r>
              <a:rPr lang="en-US" altLang="zh-CN"/>
              <a:t>Predicate&lt;Apple&gt; redAndHeavyAppleOrGreen =</a:t>
            </a:r>
          </a:p>
          <a:p>
            <a:r>
              <a:rPr lang="en-US" altLang="zh-CN"/>
              <a:t>			redApple</a:t>
            </a:r>
          </a:p>
          <a:p>
            <a:r>
              <a:rPr lang="en-US" altLang="zh-CN"/>
              <a:t>			.and(a -&gt; a.getWeight() &gt; 150)</a:t>
            </a:r>
            <a:br>
              <a:rPr lang="en-US" altLang="zh-CN"/>
            </a:br>
            <a:r>
              <a:rPr lang="en-US" altLang="zh-CN"/>
              <a:t>			.or(a -&gt; "green".equals(a.getColor())); </a:t>
            </a:r>
            <a:endParaRPr lang="zh-CN" altLang="en-US"/>
          </a:p>
        </p:txBody>
      </p:sp>
      <p:sp>
        <p:nvSpPr>
          <p:cNvPr id="6" name="矩形 5"/>
          <p:cNvSpPr/>
          <p:nvPr/>
        </p:nvSpPr>
        <p:spPr>
          <a:xfrm>
            <a:off x="363485" y="5807005"/>
            <a:ext cx="8160757" cy="646331"/>
          </a:xfrm>
          <a:prstGeom prst="rect">
            <a:avLst/>
          </a:prstGeom>
        </p:spPr>
        <p:txBody>
          <a:bodyPr wrap="square">
            <a:spAutoFit/>
          </a:bodyPr>
          <a:lstStyle/>
          <a:p>
            <a:r>
              <a:rPr lang="zh-CN" altLang="en-US"/>
              <a:t>请注意， </a:t>
            </a:r>
            <a:r>
              <a:rPr lang="en-US" altLang="zh-CN"/>
              <a:t>and</a:t>
            </a:r>
            <a:r>
              <a:rPr lang="zh-CN" altLang="en-US"/>
              <a:t>和</a:t>
            </a:r>
            <a:r>
              <a:rPr lang="en-US" altLang="zh-CN"/>
              <a:t>or</a:t>
            </a:r>
            <a:r>
              <a:rPr lang="zh-CN" altLang="en-US"/>
              <a:t>方法是按照在表达式链中的位置，从左向右确定</a:t>
            </a:r>
            <a:r>
              <a:rPr lang="zh-CN" altLang="en-US" smtClean="0"/>
              <a:t>优先级</a:t>
            </a:r>
            <a:r>
              <a:rPr lang="zh-CN" altLang="en-US"/>
              <a:t>的。因此， </a:t>
            </a:r>
            <a:r>
              <a:rPr lang="en-US" altLang="zh-CN" b="1">
                <a:solidFill>
                  <a:srgbClr val="FF0000"/>
                </a:solidFill>
              </a:rPr>
              <a:t>a.or(b).and(c)</a:t>
            </a:r>
            <a:r>
              <a:rPr lang="zh-CN" altLang="en-US" b="1">
                <a:solidFill>
                  <a:srgbClr val="FF0000"/>
                </a:solidFill>
              </a:rPr>
              <a:t>可以看作</a:t>
            </a:r>
            <a:r>
              <a:rPr lang="en-US" altLang="zh-CN" b="1">
                <a:solidFill>
                  <a:srgbClr val="FF0000"/>
                </a:solidFill>
              </a:rPr>
              <a:t>(a || b) &amp;&amp; c</a:t>
            </a:r>
            <a:r>
              <a:rPr lang="zh-CN" altLang="en-US" smtClean="0"/>
              <a:t>。</a:t>
            </a:r>
            <a:endParaRPr lang="zh-CN" altLang="en-US"/>
          </a:p>
        </p:txBody>
      </p:sp>
      <p:sp>
        <p:nvSpPr>
          <p:cNvPr id="10" name="矩形 9"/>
          <p:cNvSpPr/>
          <p:nvPr/>
        </p:nvSpPr>
        <p:spPr>
          <a:xfrm>
            <a:off x="359454" y="2096852"/>
            <a:ext cx="8641038" cy="86409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59454" y="3465004"/>
            <a:ext cx="8641038" cy="129614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83567" y="5338953"/>
            <a:ext cx="6204337" cy="646331"/>
          </a:xfrm>
          <a:prstGeom prst="rect">
            <a:avLst/>
          </a:prstGeom>
        </p:spPr>
        <p:txBody>
          <a:bodyPr wrap="square">
            <a:spAutoFit/>
          </a:bodyPr>
          <a:lstStyle/>
          <a:p>
            <a:r>
              <a:rPr lang="en-US" altLang="zh-CN"/>
              <a:t>Predicate&lt;Apple&gt; notRedApple = redApple.negate(); </a:t>
            </a:r>
            <a:br>
              <a:rPr lang="en-US" altLang="zh-CN"/>
            </a:br>
            <a:endParaRPr lang="zh-CN" altLang="en-US"/>
          </a:p>
        </p:txBody>
      </p:sp>
      <p:sp>
        <p:nvSpPr>
          <p:cNvPr id="7" name="矩形 6"/>
          <p:cNvSpPr/>
          <p:nvPr/>
        </p:nvSpPr>
        <p:spPr>
          <a:xfrm>
            <a:off x="443691" y="4869160"/>
            <a:ext cx="4572000" cy="646331"/>
          </a:xfrm>
          <a:prstGeom prst="rect">
            <a:avLst/>
          </a:prstGeom>
        </p:spPr>
        <p:txBody>
          <a:bodyPr wrap="square">
            <a:spAutoFit/>
          </a:bodyPr>
          <a:lstStyle/>
          <a:p>
            <a:r>
              <a:rPr lang="en-US" altLang="zh-CN" smtClean="0">
                <a:solidFill>
                  <a:srgbClr val="FF0000"/>
                </a:solidFill>
              </a:rPr>
              <a:t>3</a:t>
            </a:r>
            <a:r>
              <a:rPr lang="zh-CN" altLang="en-US" smtClean="0">
                <a:solidFill>
                  <a:srgbClr val="FF0000"/>
                </a:solidFill>
              </a:rPr>
              <a:t>、产生</a:t>
            </a:r>
            <a:r>
              <a:rPr lang="zh-CN" altLang="en-US">
                <a:solidFill>
                  <a:srgbClr val="FF0000"/>
                </a:solidFill>
              </a:rPr>
              <a:t>现有</a:t>
            </a:r>
            <a:r>
              <a:rPr lang="en-US" altLang="zh-CN">
                <a:solidFill>
                  <a:srgbClr val="FF0000"/>
                </a:solidFill>
              </a:rPr>
              <a:t>Predicate</a:t>
            </a:r>
            <a:r>
              <a:rPr lang="zh-CN" altLang="en-US">
                <a:solidFill>
                  <a:srgbClr val="FF0000"/>
                </a:solidFill>
              </a:rPr>
              <a:t>对象</a:t>
            </a:r>
            <a:r>
              <a:rPr lang="en-US" altLang="zh-CN">
                <a:solidFill>
                  <a:srgbClr val="FF0000"/>
                </a:solidFill>
              </a:rPr>
              <a:t>redApple</a:t>
            </a:r>
            <a:r>
              <a:rPr lang="zh-CN" altLang="en-US">
                <a:solidFill>
                  <a:srgbClr val="FF0000"/>
                </a:solidFill>
              </a:rPr>
              <a:t>的非 </a:t>
            </a:r>
            <a:br>
              <a:rPr lang="zh-CN" altLang="en-US">
                <a:solidFill>
                  <a:srgbClr val="FF0000"/>
                </a:solidFill>
              </a:rPr>
            </a:br>
            <a:endParaRPr lang="zh-CN" altLang="en-US">
              <a:solidFill>
                <a:srgbClr val="FF0000"/>
              </a:solidFill>
            </a:endParaRPr>
          </a:p>
        </p:txBody>
      </p:sp>
      <p:sp>
        <p:nvSpPr>
          <p:cNvPr id="15" name="矩形 14"/>
          <p:cNvSpPr/>
          <p:nvPr/>
        </p:nvSpPr>
        <p:spPr>
          <a:xfrm flipV="1">
            <a:off x="363484" y="5338082"/>
            <a:ext cx="8637007" cy="39517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713171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9840" y="0"/>
            <a:ext cx="153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307339" y="2528658"/>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椭圆 3"/>
          <p:cNvSpPr/>
          <p:nvPr/>
        </p:nvSpPr>
        <p:spPr>
          <a:xfrm>
            <a:off x="3307339" y="3167740"/>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椭圆 4"/>
          <p:cNvSpPr/>
          <p:nvPr/>
        </p:nvSpPr>
        <p:spPr>
          <a:xfrm>
            <a:off x="3307339" y="3806822"/>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p:nvSpPr>
        <p:spPr>
          <a:xfrm>
            <a:off x="3329840" y="-1"/>
            <a:ext cx="152999" cy="38919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 name="TextBox 8"/>
          <p:cNvSpPr txBox="1"/>
          <p:nvPr/>
        </p:nvSpPr>
        <p:spPr>
          <a:xfrm>
            <a:off x="3723570" y="1124744"/>
            <a:ext cx="2834998" cy="400110"/>
          </a:xfrm>
          <a:prstGeom prst="rect">
            <a:avLst/>
          </a:prstGeom>
          <a:noFill/>
        </p:spPr>
        <p:txBody>
          <a:bodyPr wrap="square" rtlCol="0">
            <a:spAutoFit/>
          </a:bodyPr>
          <a:lstStyle/>
          <a:p>
            <a:r>
              <a:rPr lang="zh-CN" altLang="en-US" sz="2000" b="1">
                <a:solidFill>
                  <a:schemeClr val="tx1">
                    <a:lumMod val="65000"/>
                    <a:lumOff val="35000"/>
                  </a:schemeClr>
                </a:solidFill>
                <a:latin typeface="专业字体设计服务/WWW.ZTSGC.COM/"/>
                <a:ea typeface="微软雅黑" pitchFamily="34" charset="-122"/>
              </a:rPr>
              <a:t>新特性简介</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9" name="TextBox 8"/>
          <p:cNvSpPr txBox="1"/>
          <p:nvPr/>
        </p:nvSpPr>
        <p:spPr>
          <a:xfrm>
            <a:off x="3723570" y="3064894"/>
            <a:ext cx="2932805" cy="400110"/>
          </a:xfrm>
          <a:prstGeom prst="rect">
            <a:avLst/>
          </a:prstGeom>
          <a:noFill/>
        </p:spPr>
        <p:txBody>
          <a:bodyPr wrap="square" rtlCol="0">
            <a:spAutoFit/>
          </a:bodyPr>
          <a:lstStyle/>
          <a:p>
            <a:r>
              <a:rPr lang="zh-CN" altLang="en-US" sz="2000" b="1">
                <a:solidFill>
                  <a:srgbClr val="5F5E5C"/>
                </a:solidFill>
                <a:latin typeface="微软雅黑" pitchFamily="34" charset="-122"/>
                <a:ea typeface="微软雅黑" pitchFamily="34" charset="-122"/>
              </a:rPr>
              <a:t>方法引用和构造器</a:t>
            </a:r>
            <a:r>
              <a:rPr lang="zh-CN" altLang="en-US" sz="2000" b="1" smtClean="0">
                <a:solidFill>
                  <a:srgbClr val="5F5E5C"/>
                </a:solidFill>
                <a:latin typeface="微软雅黑" pitchFamily="34" charset="-122"/>
                <a:ea typeface="微软雅黑" pitchFamily="34" charset="-122"/>
              </a:rPr>
              <a:t>引用</a:t>
            </a:r>
            <a:endParaRPr lang="zh-CN" altLang="en-US" sz="2000" b="1">
              <a:solidFill>
                <a:srgbClr val="5F5E5C"/>
              </a:solidFill>
              <a:latin typeface="微软雅黑" pitchFamily="34" charset="-122"/>
              <a:ea typeface="微软雅黑" pitchFamily="34" charset="-122"/>
            </a:endParaRPr>
          </a:p>
        </p:txBody>
      </p:sp>
      <p:sp>
        <p:nvSpPr>
          <p:cNvPr id="10" name="椭圆 9"/>
          <p:cNvSpPr/>
          <p:nvPr/>
        </p:nvSpPr>
        <p:spPr>
          <a:xfrm>
            <a:off x="3307339" y="125049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15" name="组合 14"/>
          <p:cNvGrpSpPr/>
          <p:nvPr/>
        </p:nvGrpSpPr>
        <p:grpSpPr>
          <a:xfrm>
            <a:off x="3723570" y="3631915"/>
            <a:ext cx="3188689" cy="661181"/>
            <a:chOff x="3763431" y="1988840"/>
            <a:chExt cx="2520280" cy="661181"/>
          </a:xfrm>
        </p:grpSpPr>
        <p:sp>
          <p:nvSpPr>
            <p:cNvPr id="12" name="圆角矩形 11"/>
            <p:cNvSpPr/>
            <p:nvPr/>
          </p:nvSpPr>
          <p:spPr>
            <a:xfrm>
              <a:off x="3763431" y="1988840"/>
              <a:ext cx="2520280" cy="661181"/>
            </a:xfrm>
            <a:prstGeom prst="roundRect">
              <a:avLst>
                <a:gd name="adj" fmla="val 1028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sp>
          <p:nvSpPr>
            <p:cNvPr id="13" name="TextBox 8"/>
            <p:cNvSpPr txBox="1"/>
            <p:nvPr/>
          </p:nvSpPr>
          <p:spPr>
            <a:xfrm>
              <a:off x="3879227" y="2095681"/>
              <a:ext cx="2376264" cy="400110"/>
            </a:xfrm>
            <a:prstGeom prst="rect">
              <a:avLst/>
            </a:prstGeom>
            <a:noFill/>
          </p:spPr>
          <p:txBody>
            <a:bodyPr wrap="square" rtlCol="0">
              <a:spAutoFit/>
            </a:bodyPr>
            <a:lstStyle/>
            <a:p>
              <a:endParaRPr lang="zh-CN" altLang="en-US" sz="2000" b="1">
                <a:solidFill>
                  <a:schemeClr val="bg1"/>
                </a:solidFill>
                <a:latin typeface="微软雅黑" pitchFamily="34" charset="-122"/>
                <a:ea typeface="微软雅黑" pitchFamily="34" charset="-122"/>
              </a:endParaRPr>
            </a:p>
          </p:txBody>
        </p:sp>
        <p:sp>
          <p:nvSpPr>
            <p:cNvPr id="14" name="圆角矩形 13"/>
            <p:cNvSpPr/>
            <p:nvPr/>
          </p:nvSpPr>
          <p:spPr>
            <a:xfrm>
              <a:off x="3808704" y="2033773"/>
              <a:ext cx="2430000" cy="576000"/>
            </a:xfrm>
            <a:prstGeom prst="roundRect">
              <a:avLst>
                <a:gd name="adj" fmla="val 1028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grpSp>
      <p:sp>
        <p:nvSpPr>
          <p:cNvPr id="16" name="椭圆 15"/>
          <p:cNvSpPr/>
          <p:nvPr/>
        </p:nvSpPr>
        <p:spPr>
          <a:xfrm>
            <a:off x="3307339" y="444590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TextBox 16"/>
          <p:cNvSpPr txBox="1"/>
          <p:nvPr/>
        </p:nvSpPr>
        <p:spPr>
          <a:xfrm>
            <a:off x="3723570" y="4318249"/>
            <a:ext cx="3616881" cy="400110"/>
          </a:xfrm>
          <a:prstGeom prst="rect">
            <a:avLst/>
          </a:prstGeom>
          <a:noFill/>
        </p:spPr>
        <p:txBody>
          <a:bodyPr wrap="square" rtlCol="0">
            <a:spAutoFit/>
          </a:bodyPr>
          <a:lstStyle/>
          <a:p>
            <a:pPr algn="l"/>
            <a:r>
              <a:rPr lang="zh-CN" altLang="en-US" sz="2000" b="1" smtClean="0">
                <a:solidFill>
                  <a:srgbClr val="5F5E5C"/>
                </a:solidFill>
                <a:latin typeface="微软雅黑" pitchFamily="34" charset="-122"/>
                <a:ea typeface="微软雅黑" pitchFamily="34" charset="-122"/>
              </a:rPr>
              <a:t>接口中的默认方法和静态方法</a:t>
            </a:r>
            <a:endParaRPr lang="zh-CN" altLang="en-US" sz="2000" b="1" dirty="0">
              <a:solidFill>
                <a:srgbClr val="5F5E5C"/>
              </a:solidFill>
              <a:latin typeface="微软雅黑" pitchFamily="34" charset="-122"/>
              <a:ea typeface="微软雅黑" pitchFamily="34" charset="-122"/>
            </a:endParaRPr>
          </a:p>
        </p:txBody>
      </p:sp>
      <p:sp>
        <p:nvSpPr>
          <p:cNvPr id="18" name="椭圆 17"/>
          <p:cNvSpPr/>
          <p:nvPr/>
        </p:nvSpPr>
        <p:spPr>
          <a:xfrm>
            <a:off x="3307339" y="188957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TextBox 8"/>
          <p:cNvSpPr txBox="1"/>
          <p:nvPr/>
        </p:nvSpPr>
        <p:spPr>
          <a:xfrm>
            <a:off x="3723570" y="1812921"/>
            <a:ext cx="2834998" cy="400110"/>
          </a:xfrm>
          <a:prstGeom prst="rect">
            <a:avLst/>
          </a:prstGeom>
          <a:noFill/>
        </p:spPr>
        <p:txBody>
          <a:bodyPr wrap="square" rtlCol="0">
            <a:spAutoFit/>
          </a:bodyPr>
          <a:lstStyle/>
          <a:p>
            <a:pPr algn="l"/>
            <a:r>
              <a:rPr lang="en-US" altLang="zh-CN" sz="2000" b="1" smtClean="0">
                <a:solidFill>
                  <a:schemeClr val="tx1">
                    <a:lumMod val="65000"/>
                    <a:lumOff val="35000"/>
                  </a:schemeClr>
                </a:solidFill>
                <a:latin typeface="专业字体设计服务/WWW.ZTSGC.COM/"/>
                <a:ea typeface="微软雅黑" pitchFamily="34" charset="-122"/>
              </a:rPr>
              <a:t>Lambda</a:t>
            </a:r>
            <a:r>
              <a:rPr lang="zh-CN" altLang="en-US" sz="2000" b="1" smtClean="0">
                <a:solidFill>
                  <a:schemeClr val="tx1">
                    <a:lumMod val="65000"/>
                    <a:lumOff val="35000"/>
                  </a:schemeClr>
                </a:solidFill>
                <a:latin typeface="专业字体设计服务/WWW.ZTSGC.COM/"/>
                <a:ea typeface="微软雅黑" pitchFamily="34" charset="-122"/>
              </a:rPr>
              <a:t>表达式</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24" name="椭圆 23"/>
          <p:cNvSpPr/>
          <p:nvPr/>
        </p:nvSpPr>
        <p:spPr>
          <a:xfrm>
            <a:off x="3307339" y="508498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TextBox 8"/>
          <p:cNvSpPr txBox="1"/>
          <p:nvPr/>
        </p:nvSpPr>
        <p:spPr>
          <a:xfrm>
            <a:off x="3723570" y="4944581"/>
            <a:ext cx="2834998" cy="400110"/>
          </a:xfrm>
          <a:prstGeom prst="rect">
            <a:avLst/>
          </a:prstGeom>
          <a:noFill/>
        </p:spPr>
        <p:txBody>
          <a:bodyPr wrap="square" rtlCol="0">
            <a:spAutoFit/>
          </a:bodyPr>
          <a:lstStyle/>
          <a:p>
            <a:pPr algn="l"/>
            <a:r>
              <a:rPr lang="zh-CN" altLang="en-US" sz="2000" b="1" smtClean="0">
                <a:solidFill>
                  <a:schemeClr val="tx1">
                    <a:lumMod val="65000"/>
                    <a:lumOff val="35000"/>
                  </a:schemeClr>
                </a:solidFill>
                <a:latin typeface="专业字体设计服务/WWW.ZTSGC.COM/"/>
                <a:ea typeface="微软雅黑" pitchFamily="34" charset="-122"/>
              </a:rPr>
              <a:t>新时间日期</a:t>
            </a:r>
            <a:r>
              <a:rPr lang="en-US" altLang="zh-CN" sz="2000" b="1" smtClean="0">
                <a:solidFill>
                  <a:schemeClr val="tx1">
                    <a:lumMod val="65000"/>
                    <a:lumOff val="35000"/>
                  </a:schemeClr>
                </a:solidFill>
                <a:latin typeface="专业字体设计服务/WWW.ZTSGC.COM/"/>
                <a:ea typeface="微软雅黑" pitchFamily="34" charset="-122"/>
              </a:rPr>
              <a:t>API</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11" name="椭圆 10"/>
          <p:cNvSpPr/>
          <p:nvPr/>
        </p:nvSpPr>
        <p:spPr>
          <a:xfrm>
            <a:off x="3244321" y="1864669"/>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259667" y="120130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244321" y="2510491"/>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723570" y="2515907"/>
            <a:ext cx="1338828" cy="369332"/>
          </a:xfrm>
          <a:prstGeom prst="rect">
            <a:avLst/>
          </a:prstGeom>
        </p:spPr>
        <p:txBody>
          <a:bodyPr wrap="none">
            <a:spAutoFit/>
          </a:bodyPr>
          <a:lstStyle/>
          <a:p>
            <a:r>
              <a:rPr lang="zh-CN" altLang="en-US" b="1">
                <a:solidFill>
                  <a:schemeClr val="tx1">
                    <a:lumMod val="65000"/>
                    <a:lumOff val="35000"/>
                  </a:schemeClr>
                </a:solidFill>
                <a:latin typeface="专业字体设计服务/WWW.ZTSGC.COM/"/>
                <a:ea typeface="微软雅黑" pitchFamily="34" charset="-122"/>
              </a:rPr>
              <a:t>函数式接口</a:t>
            </a:r>
            <a:endParaRPr lang="zh-CN" altLang="en-US" b="1" dirty="0">
              <a:solidFill>
                <a:schemeClr val="tx1">
                  <a:lumMod val="65000"/>
                  <a:lumOff val="35000"/>
                </a:schemeClr>
              </a:solidFill>
              <a:latin typeface="专业字体设计服务/WWW.ZTSGC.COM/"/>
              <a:ea typeface="微软雅黑" pitchFamily="34" charset="-122"/>
            </a:endParaRPr>
          </a:p>
        </p:txBody>
      </p:sp>
      <p:sp>
        <p:nvSpPr>
          <p:cNvPr id="29" name="椭圆 28"/>
          <p:cNvSpPr/>
          <p:nvPr/>
        </p:nvSpPr>
        <p:spPr>
          <a:xfrm>
            <a:off x="3259667" y="3138358"/>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244321" y="3795414"/>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723570" y="3779748"/>
            <a:ext cx="1475532" cy="369332"/>
          </a:xfrm>
          <a:prstGeom prst="rect">
            <a:avLst/>
          </a:prstGeom>
        </p:spPr>
        <p:txBody>
          <a:bodyPr wrap="none">
            <a:spAutoFit/>
          </a:bodyPr>
          <a:lstStyle/>
          <a:p>
            <a:r>
              <a:rPr lang="en-US" altLang="zh-CN" b="1">
                <a:solidFill>
                  <a:schemeClr val="bg1"/>
                </a:solidFill>
                <a:latin typeface="微软雅黑" pitchFamily="34" charset="-122"/>
                <a:ea typeface="微软雅黑" pitchFamily="34" charset="-122"/>
              </a:rPr>
              <a:t>Stream API</a:t>
            </a:r>
            <a:endParaRPr lang="zh-CN" altLang="en-US" b="1" dirty="0">
              <a:solidFill>
                <a:schemeClr val="bg1"/>
              </a:solidFill>
              <a:latin typeface="微软雅黑" pitchFamily="34" charset="-122"/>
              <a:ea typeface="微软雅黑" pitchFamily="34" charset="-122"/>
            </a:endParaRPr>
          </a:p>
        </p:txBody>
      </p:sp>
      <p:sp>
        <p:nvSpPr>
          <p:cNvPr id="31" name="椭圆 30"/>
          <p:cNvSpPr/>
          <p:nvPr/>
        </p:nvSpPr>
        <p:spPr>
          <a:xfrm>
            <a:off x="3316405" y="573325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2" name="TextBox 31"/>
          <p:cNvSpPr txBox="1"/>
          <p:nvPr/>
        </p:nvSpPr>
        <p:spPr>
          <a:xfrm>
            <a:off x="3797985" y="5632321"/>
            <a:ext cx="2376264" cy="400110"/>
          </a:xfrm>
          <a:prstGeom prst="rect">
            <a:avLst/>
          </a:prstGeom>
          <a:noFill/>
        </p:spPr>
        <p:txBody>
          <a:bodyPr wrap="square" rtlCol="0">
            <a:spAutoFit/>
          </a:bodyPr>
          <a:lstStyle/>
          <a:p>
            <a:r>
              <a:rPr lang="en-US" altLang="zh-CN" sz="2000" b="1" smtClean="0"/>
              <a:t>Optional</a:t>
            </a:r>
            <a:endParaRPr lang="zh-CN" altLang="en-US" sz="2000" b="1" dirty="0">
              <a:solidFill>
                <a:srgbClr val="5F5E5C"/>
              </a:solidFill>
              <a:latin typeface="微软雅黑" pitchFamily="34" charset="-122"/>
              <a:ea typeface="微软雅黑" pitchFamily="34" charset="-122"/>
            </a:endParaRPr>
          </a:p>
        </p:txBody>
      </p:sp>
    </p:spTree>
    <p:extLst>
      <p:ext uri="{BB962C8B-B14F-4D97-AF65-F5344CB8AC3E}">
        <p14:creationId xmlns:p14="http://schemas.microsoft.com/office/powerpoint/2010/main" val="320036852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smtClean="0">
                <a:solidFill>
                  <a:schemeClr val="bg1"/>
                </a:solidFill>
                <a:latin typeface="微软雅黑" pitchFamily="34" charset="-122"/>
                <a:ea typeface="微软雅黑" pitchFamily="34" charset="-122"/>
              </a:rPr>
              <a:t>Stream </a:t>
            </a:r>
            <a:r>
              <a:rPr lang="zh-CN" altLang="en-US" sz="1400" b="1" smtClean="0">
                <a:solidFill>
                  <a:schemeClr val="bg1"/>
                </a:solidFill>
                <a:latin typeface="微软雅黑" pitchFamily="34" charset="-122"/>
                <a:ea typeface="微软雅黑" pitchFamily="34" charset="-122"/>
              </a:rPr>
              <a:t>定义</a:t>
            </a:r>
            <a:r>
              <a:rPr lang="zh-CN" altLang="en-US" sz="1800" smtClean="0">
                <a:solidFill>
                  <a:schemeClr val="bg1"/>
                </a:solidFill>
                <a:latin typeface="微软雅黑" pitchFamily="34" charset="-122"/>
                <a:ea typeface="微软雅黑" pitchFamily="34" charset="-122"/>
              </a:rPr>
              <a:t>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2" name="矩形 1"/>
          <p:cNvSpPr/>
          <p:nvPr/>
        </p:nvSpPr>
        <p:spPr>
          <a:xfrm>
            <a:off x="359454" y="1052736"/>
            <a:ext cx="7884954" cy="460382"/>
          </a:xfrm>
          <a:prstGeom prst="rect">
            <a:avLst/>
          </a:prstGeom>
        </p:spPr>
        <p:txBody>
          <a:bodyPr wrap="square">
            <a:spAutoFit/>
          </a:bodyPr>
          <a:lstStyle/>
          <a:p>
            <a:pPr>
              <a:lnSpc>
                <a:spcPct val="150000"/>
              </a:lnSpc>
            </a:pPr>
            <a:r>
              <a:rPr lang="zh-CN" altLang="en-US" b="1"/>
              <a:t>了解 </a:t>
            </a:r>
            <a:r>
              <a:rPr lang="en-US" altLang="zh-CN" b="1"/>
              <a:t>Stream </a:t>
            </a:r>
            <a:endParaRPr lang="zh-CN" altLang="en-US" b="1"/>
          </a:p>
        </p:txBody>
      </p:sp>
      <p:sp>
        <p:nvSpPr>
          <p:cNvPr id="16" name="Rectangle 3"/>
          <p:cNvSpPr>
            <a:spLocks noChangeArrowheads="1"/>
          </p:cNvSpPr>
          <p:nvPr/>
        </p:nvSpPr>
        <p:spPr bwMode="auto">
          <a:xfrm>
            <a:off x="2676525" y="3649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683568" y="1962983"/>
            <a:ext cx="6696744" cy="3416320"/>
          </a:xfrm>
          <a:prstGeom prst="rect">
            <a:avLst/>
          </a:prstGeom>
        </p:spPr>
        <p:txBody>
          <a:bodyPr wrap="square">
            <a:spAutoFit/>
          </a:bodyPr>
          <a:lstStyle/>
          <a:p>
            <a:pPr>
              <a:lnSpc>
                <a:spcPct val="150000"/>
              </a:lnSpc>
            </a:pPr>
            <a:r>
              <a:rPr lang="en-US" altLang="zh-CN"/>
              <a:t>Java8</a:t>
            </a:r>
            <a:r>
              <a:rPr lang="zh-CN" altLang="en-US"/>
              <a:t>中有两大最为重要的改变。第一个是 </a:t>
            </a:r>
            <a:r>
              <a:rPr lang="en-US" altLang="zh-CN"/>
              <a:t>Lambda </a:t>
            </a:r>
            <a:r>
              <a:rPr lang="zh-CN" altLang="en-US"/>
              <a:t>表达式；另外</a:t>
            </a:r>
            <a:r>
              <a:rPr lang="zh-CN" altLang="en-US" smtClean="0"/>
              <a:t>一个</a:t>
            </a:r>
            <a:r>
              <a:rPr lang="zh-CN" altLang="en-US"/>
              <a:t>则是 </a:t>
            </a:r>
            <a:r>
              <a:rPr lang="en-US" altLang="zh-CN"/>
              <a:t>Stream API(java.util.stream.*)</a:t>
            </a:r>
            <a:r>
              <a:rPr lang="zh-CN" altLang="en-US" smtClean="0"/>
              <a:t>。</a:t>
            </a:r>
            <a:endParaRPr lang="en-US" altLang="zh-CN" smtClean="0"/>
          </a:p>
          <a:p>
            <a:pPr>
              <a:lnSpc>
                <a:spcPct val="150000"/>
              </a:lnSpc>
            </a:pPr>
            <a:r>
              <a:rPr lang="en-US" altLang="zh-CN" smtClean="0"/>
              <a:t>Stream </a:t>
            </a:r>
            <a:r>
              <a:rPr lang="zh-CN" altLang="en-US"/>
              <a:t>是 </a:t>
            </a:r>
            <a:r>
              <a:rPr lang="en-US" altLang="zh-CN"/>
              <a:t>Java8 </a:t>
            </a:r>
            <a:r>
              <a:rPr lang="zh-CN" altLang="en-US"/>
              <a:t>中处理</a:t>
            </a:r>
            <a:r>
              <a:rPr lang="zh-CN" altLang="en-US" b="1">
                <a:solidFill>
                  <a:srgbClr val="FF0000"/>
                </a:solidFill>
              </a:rPr>
              <a:t>集合</a:t>
            </a:r>
            <a:r>
              <a:rPr lang="zh-CN" altLang="en-US"/>
              <a:t>的关键抽象概念，它可以指定你希望</a:t>
            </a:r>
            <a:r>
              <a:rPr lang="zh-CN" altLang="en-US" smtClean="0"/>
              <a:t>对集合</a:t>
            </a:r>
            <a:r>
              <a:rPr lang="zh-CN" altLang="en-US"/>
              <a:t>进行的操作，可以执行非常复杂的查找、过滤和映射数据等操作</a:t>
            </a:r>
            <a:r>
              <a:rPr lang="zh-CN" altLang="en-US" smtClean="0"/>
              <a:t>。使用</a:t>
            </a:r>
            <a:r>
              <a:rPr lang="en-US" altLang="zh-CN" smtClean="0"/>
              <a:t>Stream </a:t>
            </a:r>
            <a:r>
              <a:rPr lang="en-US" altLang="zh-CN"/>
              <a:t>API </a:t>
            </a:r>
            <a:r>
              <a:rPr lang="zh-CN" altLang="en-US"/>
              <a:t>对集合数据进行操作，就</a:t>
            </a:r>
            <a:r>
              <a:rPr lang="zh-CN" altLang="en-US" b="1">
                <a:solidFill>
                  <a:srgbClr val="FF0000"/>
                </a:solidFill>
              </a:rPr>
              <a:t>类似于使用 </a:t>
            </a:r>
            <a:r>
              <a:rPr lang="en-US" altLang="zh-CN" b="1">
                <a:solidFill>
                  <a:srgbClr val="FF0000"/>
                </a:solidFill>
              </a:rPr>
              <a:t>SQL </a:t>
            </a:r>
            <a:r>
              <a:rPr lang="zh-CN" altLang="en-US"/>
              <a:t>执行的</a:t>
            </a:r>
            <a:r>
              <a:rPr lang="zh-CN" altLang="en-US" smtClean="0"/>
              <a:t>数据库</a:t>
            </a:r>
            <a:r>
              <a:rPr lang="zh-CN" altLang="en-US"/>
              <a:t>查询。也可以使用 </a:t>
            </a:r>
            <a:r>
              <a:rPr lang="en-US" altLang="zh-CN"/>
              <a:t>Stream API </a:t>
            </a:r>
            <a:r>
              <a:rPr lang="zh-CN" altLang="en-US"/>
              <a:t>来并行执行操作。简而言之</a:t>
            </a:r>
            <a:r>
              <a:rPr lang="zh-CN" altLang="en-US" smtClean="0"/>
              <a:t>，</a:t>
            </a:r>
            <a:r>
              <a:rPr lang="en-US" altLang="zh-CN" smtClean="0"/>
              <a:t>Stream </a:t>
            </a:r>
            <a:r>
              <a:rPr lang="en-US" altLang="zh-CN"/>
              <a:t>API </a:t>
            </a:r>
            <a:r>
              <a:rPr lang="zh-CN" altLang="en-US"/>
              <a:t>提供了一种</a:t>
            </a:r>
            <a:r>
              <a:rPr lang="zh-CN" altLang="en-US" b="1">
                <a:solidFill>
                  <a:srgbClr val="FF0000"/>
                </a:solidFill>
              </a:rPr>
              <a:t>高效且易于使用</a:t>
            </a:r>
            <a:r>
              <a:rPr lang="zh-CN" altLang="en-US"/>
              <a:t>的处理数据的方式。 </a:t>
            </a:r>
          </a:p>
        </p:txBody>
      </p:sp>
    </p:spTree>
    <p:extLst>
      <p:ext uri="{BB962C8B-B14F-4D97-AF65-F5344CB8AC3E}">
        <p14:creationId xmlns:p14="http://schemas.microsoft.com/office/powerpoint/2010/main" val="158199051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smtClean="0">
                <a:solidFill>
                  <a:schemeClr val="bg1"/>
                </a:solidFill>
                <a:latin typeface="微软雅黑" pitchFamily="34" charset="-122"/>
                <a:ea typeface="微软雅黑" pitchFamily="34" charset="-122"/>
              </a:rPr>
              <a:t>Stream </a:t>
            </a:r>
            <a:r>
              <a:rPr lang="zh-CN" altLang="en-US" sz="1400" b="1" smtClean="0">
                <a:solidFill>
                  <a:schemeClr val="bg1"/>
                </a:solidFill>
                <a:latin typeface="微软雅黑" pitchFamily="34" charset="-122"/>
                <a:ea typeface="微软雅黑" pitchFamily="34" charset="-122"/>
              </a:rPr>
              <a:t>定义</a:t>
            </a:r>
            <a:r>
              <a:rPr lang="zh-CN" altLang="en-US" sz="1800" smtClean="0">
                <a:solidFill>
                  <a:schemeClr val="bg1"/>
                </a:solidFill>
                <a:latin typeface="微软雅黑" pitchFamily="34" charset="-122"/>
                <a:ea typeface="微软雅黑" pitchFamily="34" charset="-122"/>
              </a:rPr>
              <a:t>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2" name="矩形 1"/>
          <p:cNvSpPr/>
          <p:nvPr/>
        </p:nvSpPr>
        <p:spPr>
          <a:xfrm>
            <a:off x="359454" y="1052736"/>
            <a:ext cx="7884954" cy="460382"/>
          </a:xfrm>
          <a:prstGeom prst="rect">
            <a:avLst/>
          </a:prstGeom>
        </p:spPr>
        <p:txBody>
          <a:bodyPr wrap="square">
            <a:spAutoFit/>
          </a:bodyPr>
          <a:lstStyle/>
          <a:p>
            <a:pPr>
              <a:lnSpc>
                <a:spcPct val="150000"/>
              </a:lnSpc>
            </a:pPr>
            <a:r>
              <a:rPr lang="zh-CN" altLang="en-US" b="1"/>
              <a:t>流</a:t>
            </a:r>
            <a:r>
              <a:rPr lang="en-US" altLang="zh-CN" b="1"/>
              <a:t>(Stream) </a:t>
            </a:r>
            <a:r>
              <a:rPr lang="zh-CN" altLang="en-US" b="1"/>
              <a:t>到底是什么呢？</a:t>
            </a:r>
            <a:r>
              <a:rPr lang="en-US" altLang="zh-CN" b="1"/>
              <a:t> </a:t>
            </a:r>
            <a:endParaRPr lang="zh-CN" altLang="en-US" b="1"/>
          </a:p>
        </p:txBody>
      </p:sp>
      <p:sp>
        <p:nvSpPr>
          <p:cNvPr id="16" name="Rectangle 3"/>
          <p:cNvSpPr>
            <a:spLocks noChangeArrowheads="1"/>
          </p:cNvSpPr>
          <p:nvPr/>
        </p:nvSpPr>
        <p:spPr bwMode="auto">
          <a:xfrm>
            <a:off x="2676525" y="3649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755576" y="1556792"/>
            <a:ext cx="6696744" cy="1291379"/>
          </a:xfrm>
          <a:prstGeom prst="rect">
            <a:avLst/>
          </a:prstGeom>
        </p:spPr>
        <p:txBody>
          <a:bodyPr wrap="square">
            <a:spAutoFit/>
          </a:bodyPr>
          <a:lstStyle/>
          <a:p>
            <a:pPr>
              <a:lnSpc>
                <a:spcPct val="150000"/>
              </a:lnSpc>
            </a:pPr>
            <a:r>
              <a:rPr lang="zh-CN" altLang="en-US"/>
              <a:t>是数据渠道，用于操作数据源（集合、数组等）所生成的元素序列。</a:t>
            </a:r>
            <a:br>
              <a:rPr lang="zh-CN" altLang="en-US"/>
            </a:br>
            <a:r>
              <a:rPr lang="zh-CN" altLang="en-US" b="1">
                <a:solidFill>
                  <a:srgbClr val="FF0000"/>
                </a:solidFill>
              </a:rPr>
              <a:t>“集合讲的是数据，流讲的是计算！ ”</a:t>
            </a:r>
            <a:r>
              <a:rPr lang="zh-CN" altLang="en-US"/>
              <a:t> </a:t>
            </a:r>
          </a:p>
        </p:txBody>
      </p:sp>
      <p:sp>
        <p:nvSpPr>
          <p:cNvPr id="4" name="矩形 3"/>
          <p:cNvSpPr/>
          <p:nvPr/>
        </p:nvSpPr>
        <p:spPr>
          <a:xfrm>
            <a:off x="467544" y="2848171"/>
            <a:ext cx="8440513" cy="3831818"/>
          </a:xfrm>
          <a:prstGeom prst="rect">
            <a:avLst/>
          </a:prstGeom>
        </p:spPr>
        <p:txBody>
          <a:bodyPr wrap="square">
            <a:spAutoFit/>
          </a:bodyPr>
          <a:lstStyle/>
          <a:p>
            <a:pPr>
              <a:lnSpc>
                <a:spcPct val="150000"/>
              </a:lnSpc>
            </a:pPr>
            <a:r>
              <a:rPr lang="zh-CN" altLang="en-US" b="1">
                <a:solidFill>
                  <a:srgbClr val="FF0000"/>
                </a:solidFill>
              </a:rPr>
              <a:t>注意</a:t>
            </a:r>
            <a:r>
              <a:rPr lang="zh-CN" altLang="en-US" b="1" smtClean="0">
                <a:solidFill>
                  <a:srgbClr val="FF0000"/>
                </a:solidFill>
              </a:rPr>
              <a:t>：</a:t>
            </a:r>
            <a:endParaRPr lang="en-US" altLang="zh-CN" b="1" smtClean="0">
              <a:solidFill>
                <a:srgbClr val="FF0000"/>
              </a:solidFill>
            </a:endParaRPr>
          </a:p>
          <a:p>
            <a:pPr marL="342900" indent="-342900">
              <a:lnSpc>
                <a:spcPct val="150000"/>
              </a:lnSpc>
              <a:buFont typeface="+mj-ea"/>
              <a:buAutoNum type="circleNumDbPlain"/>
            </a:pPr>
            <a:r>
              <a:rPr lang="en-US" altLang="zh-CN" smtClean="0"/>
              <a:t>Stream </a:t>
            </a:r>
            <a:r>
              <a:rPr lang="zh-CN" altLang="en-US">
                <a:solidFill>
                  <a:srgbClr val="FF0000"/>
                </a:solidFill>
              </a:rPr>
              <a:t>自己不会</a:t>
            </a:r>
            <a:r>
              <a:rPr lang="zh-CN" altLang="en-US" smtClean="0">
                <a:solidFill>
                  <a:srgbClr val="FF0000"/>
                </a:solidFill>
              </a:rPr>
              <a:t>存储元素</a:t>
            </a:r>
            <a:r>
              <a:rPr lang="zh-CN" altLang="en-US" smtClean="0"/>
              <a:t>，需要有数据源</a:t>
            </a:r>
            <a:endParaRPr lang="en-US" altLang="zh-CN" smtClean="0"/>
          </a:p>
          <a:p>
            <a:pPr marL="342900" indent="-342900">
              <a:lnSpc>
                <a:spcPct val="150000"/>
              </a:lnSpc>
              <a:buFont typeface="+mj-ea"/>
              <a:buAutoNum type="circleNumDbPlain"/>
            </a:pPr>
            <a:r>
              <a:rPr lang="en-US" altLang="zh-CN" smtClean="0"/>
              <a:t>Stream </a:t>
            </a:r>
            <a:r>
              <a:rPr lang="zh-CN" altLang="en-US"/>
              <a:t>不会改变源对象。相反，他们会返回一个持有结果的新</a:t>
            </a:r>
            <a:r>
              <a:rPr lang="en-US" altLang="zh-CN" smtClean="0"/>
              <a:t>Stream</a:t>
            </a:r>
          </a:p>
          <a:p>
            <a:pPr marL="342900" indent="-342900">
              <a:lnSpc>
                <a:spcPct val="150000"/>
              </a:lnSpc>
              <a:buFont typeface="+mj-ea"/>
              <a:buAutoNum type="circleNumDbPlain"/>
            </a:pPr>
            <a:r>
              <a:rPr lang="en-US" altLang="zh-CN" smtClean="0"/>
              <a:t>Stream </a:t>
            </a:r>
            <a:r>
              <a:rPr lang="zh-CN" altLang="en-US">
                <a:solidFill>
                  <a:srgbClr val="FF0000"/>
                </a:solidFill>
              </a:rPr>
              <a:t>操作是延迟执行的</a:t>
            </a:r>
            <a:r>
              <a:rPr lang="zh-CN" altLang="en-US"/>
              <a:t>。这意味着他们会等到需要结果的时候才</a:t>
            </a:r>
            <a:r>
              <a:rPr lang="zh-CN" altLang="en-US" smtClean="0"/>
              <a:t>执行</a:t>
            </a:r>
            <a:endParaRPr lang="en-US" altLang="zh-CN" smtClean="0"/>
          </a:p>
          <a:p>
            <a:pPr marL="342900" indent="-342900">
              <a:lnSpc>
                <a:spcPct val="150000"/>
              </a:lnSpc>
              <a:buFont typeface="+mj-ea"/>
              <a:buAutoNum type="circleNumDbPlain"/>
            </a:pPr>
            <a:r>
              <a:rPr lang="zh-CN" altLang="en-US" smtClean="0"/>
              <a:t>从</a:t>
            </a:r>
            <a:r>
              <a:rPr lang="zh-CN" altLang="en-US"/>
              <a:t>有序</a:t>
            </a:r>
            <a:r>
              <a:rPr lang="zh-CN" altLang="en-US" smtClean="0"/>
              <a:t>集合</a:t>
            </a:r>
            <a:r>
              <a:rPr lang="zh-CN" altLang="en-US"/>
              <a:t>生成流时会</a:t>
            </a:r>
            <a:r>
              <a:rPr lang="zh-CN" altLang="en-US">
                <a:solidFill>
                  <a:srgbClr val="FF0000"/>
                </a:solidFill>
              </a:rPr>
              <a:t>保留原有的顺序</a:t>
            </a:r>
            <a:r>
              <a:rPr lang="zh-CN" altLang="en-US"/>
              <a:t>。由列表生成的流，其元素顺序与列表</a:t>
            </a:r>
            <a:r>
              <a:rPr lang="zh-CN" altLang="en-US" smtClean="0"/>
              <a:t>一致</a:t>
            </a:r>
            <a:endParaRPr lang="en-US" altLang="zh-CN" smtClean="0"/>
          </a:p>
          <a:p>
            <a:pPr marL="342900" indent="-342900">
              <a:lnSpc>
                <a:spcPct val="150000"/>
              </a:lnSpc>
              <a:buFont typeface="+mj-ea"/>
              <a:buAutoNum type="circleNumDbPlain"/>
            </a:pPr>
            <a:r>
              <a:rPr lang="zh-CN" altLang="en-US" smtClean="0"/>
              <a:t>流水线</a:t>
            </a:r>
            <a:r>
              <a:rPr lang="zh-CN" altLang="en-US"/>
              <a:t>：</a:t>
            </a:r>
            <a:r>
              <a:rPr lang="zh-CN" altLang="en-US" smtClean="0"/>
              <a:t>很多</a:t>
            </a:r>
            <a:r>
              <a:rPr lang="zh-CN" altLang="en-US"/>
              <a:t>流操作本身会返回一个流，这样多个操作就可以链接起来，形成一个</a:t>
            </a:r>
            <a:r>
              <a:rPr lang="zh-CN" altLang="en-US" smtClean="0"/>
              <a:t>大的</a:t>
            </a:r>
            <a:r>
              <a:rPr lang="zh-CN" altLang="en-US"/>
              <a:t>流水线 </a:t>
            </a:r>
            <a:endParaRPr lang="en-US" altLang="zh-CN" smtClean="0"/>
          </a:p>
          <a:p>
            <a:pPr marL="342900" indent="-342900">
              <a:lnSpc>
                <a:spcPct val="150000"/>
              </a:lnSpc>
              <a:buFont typeface="+mj-ea"/>
              <a:buAutoNum type="circleNumDbPlain"/>
            </a:pPr>
            <a:r>
              <a:rPr lang="zh-CN" altLang="en-US"/>
              <a:t>内部</a:t>
            </a:r>
            <a:r>
              <a:rPr lang="zh-CN" altLang="en-US" smtClean="0"/>
              <a:t>迭代：与</a:t>
            </a:r>
            <a:r>
              <a:rPr lang="zh-CN" altLang="en-US"/>
              <a:t>使用迭代器显式迭代的集合不同，流的迭代操作是在背后进行</a:t>
            </a:r>
            <a:r>
              <a:rPr lang="zh-CN" altLang="en-US" smtClean="0"/>
              <a:t>的</a:t>
            </a:r>
            <a:endParaRPr lang="zh-CN" altLang="en-US"/>
          </a:p>
        </p:txBody>
      </p:sp>
    </p:spTree>
    <p:extLst>
      <p:ext uri="{BB962C8B-B14F-4D97-AF65-F5344CB8AC3E}">
        <p14:creationId xmlns:p14="http://schemas.microsoft.com/office/powerpoint/2010/main" val="32239696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7921" y="1340768"/>
            <a:ext cx="38385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5496" y="854274"/>
            <a:ext cx="5162425" cy="21426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292080" y="854274"/>
            <a:ext cx="3528392" cy="21426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988342"/>
            <a:ext cx="49244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576" y="4005064"/>
            <a:ext cx="40005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469826" y="3284984"/>
            <a:ext cx="4572000" cy="646331"/>
          </a:xfrm>
          <a:prstGeom prst="rect">
            <a:avLst/>
          </a:prstGeom>
        </p:spPr>
        <p:txBody>
          <a:bodyPr>
            <a:spAutoFit/>
          </a:bodyPr>
          <a:lstStyle/>
          <a:p>
            <a:r>
              <a:rPr lang="zh-CN" altLang="en-US" smtClean="0"/>
              <a:t>选出前</a:t>
            </a:r>
            <a:r>
              <a:rPr lang="en-US" altLang="zh-CN" b="1" smtClean="0">
                <a:solidFill>
                  <a:srgbClr val="FF0000"/>
                </a:solidFill>
              </a:rPr>
              <a:t>3</a:t>
            </a:r>
            <a:r>
              <a:rPr lang="zh-CN" altLang="en-US" smtClean="0"/>
              <a:t>个</a:t>
            </a:r>
            <a:r>
              <a:rPr lang="zh-CN" altLang="en-US" b="1" smtClean="0">
                <a:solidFill>
                  <a:srgbClr val="FF0000"/>
                </a:solidFill>
              </a:rPr>
              <a:t>高</a:t>
            </a:r>
            <a:r>
              <a:rPr lang="zh-CN" altLang="en-US" b="1">
                <a:solidFill>
                  <a:srgbClr val="FF0000"/>
                </a:solidFill>
              </a:rPr>
              <a:t>热量</a:t>
            </a:r>
            <a:r>
              <a:rPr lang="zh-CN" altLang="en-US" smtClean="0"/>
              <a:t>的菜肴的</a:t>
            </a:r>
            <a:r>
              <a:rPr lang="zh-CN" altLang="en-US" b="1" smtClean="0">
                <a:solidFill>
                  <a:srgbClr val="FF0000"/>
                </a:solidFill>
              </a:rPr>
              <a:t>名称</a:t>
            </a:r>
            <a:r>
              <a:rPr lang="zh-CN" altLang="en-US" smtClean="0"/>
              <a:t> </a:t>
            </a:r>
            <a:r>
              <a:rPr lang="zh-CN" altLang="en-US"/>
              <a:t/>
            </a:r>
            <a:br>
              <a:rPr lang="zh-CN" altLang="en-US"/>
            </a:br>
            <a:endParaRPr lang="zh-CN" altLang="en-US"/>
          </a:p>
        </p:txBody>
      </p:sp>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smtClean="0">
                <a:solidFill>
                  <a:schemeClr val="bg1"/>
                </a:solidFill>
                <a:latin typeface="微软雅黑" pitchFamily="34" charset="-122"/>
                <a:ea typeface="微软雅黑" pitchFamily="34" charset="-122"/>
              </a:rPr>
              <a:t>Stream </a:t>
            </a:r>
            <a:r>
              <a:rPr lang="zh-CN" altLang="en-US" sz="1800" smtClean="0">
                <a:solidFill>
                  <a:schemeClr val="bg1"/>
                </a:solidFill>
                <a:latin typeface="微软雅黑" pitchFamily="34" charset="-122"/>
                <a:ea typeface="微软雅黑" pitchFamily="34" charset="-122"/>
              </a:rPr>
              <a:t>操作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8199051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smtClean="0">
                <a:solidFill>
                  <a:schemeClr val="bg1"/>
                </a:solidFill>
                <a:latin typeface="微软雅黑" pitchFamily="34" charset="-122"/>
                <a:ea typeface="微软雅黑" pitchFamily="34" charset="-122"/>
              </a:rPr>
              <a:t>Stream </a:t>
            </a:r>
            <a:r>
              <a:rPr lang="zh-CN" altLang="en-US" sz="1800" smtClean="0">
                <a:solidFill>
                  <a:schemeClr val="bg1"/>
                </a:solidFill>
                <a:latin typeface="微软雅黑" pitchFamily="34" charset="-122"/>
                <a:ea typeface="微软雅黑" pitchFamily="34" charset="-122"/>
              </a:rPr>
              <a:t>操作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pic>
        <p:nvPicPr>
          <p:cNvPr id="12"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911927"/>
            <a:ext cx="4869694"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608" y="3186683"/>
            <a:ext cx="1323975" cy="2857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1185" y="3762747"/>
            <a:ext cx="30861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8991" y="4770859"/>
            <a:ext cx="17811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箭头连接符 5"/>
          <p:cNvCxnSpPr/>
          <p:nvPr/>
        </p:nvCxnSpPr>
        <p:spPr>
          <a:xfrm flipH="1">
            <a:off x="4211960" y="3068960"/>
            <a:ext cx="1224136" cy="26173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36096" y="2912667"/>
            <a:ext cx="2880320" cy="369332"/>
          </a:xfrm>
          <a:prstGeom prst="rect">
            <a:avLst/>
          </a:prstGeom>
        </p:spPr>
        <p:txBody>
          <a:bodyPr wrap="square">
            <a:spAutoFit/>
          </a:bodyPr>
          <a:lstStyle/>
          <a:p>
            <a:r>
              <a:rPr lang="zh-CN" altLang="en-US" dirty="0"/>
              <a:t>从菜单获得</a:t>
            </a:r>
            <a:r>
              <a:rPr lang="zh-CN" altLang="en-US" dirty="0" smtClean="0"/>
              <a:t>流</a:t>
            </a:r>
            <a:endParaRPr lang="zh-CN" altLang="en-US" dirty="0"/>
          </a:p>
        </p:txBody>
      </p:sp>
      <p:cxnSp>
        <p:nvCxnSpPr>
          <p:cNvPr id="23" name="直接箭头连接符 22"/>
          <p:cNvCxnSpPr/>
          <p:nvPr/>
        </p:nvCxnSpPr>
        <p:spPr>
          <a:xfrm flipH="1">
            <a:off x="4211960" y="3762746"/>
            <a:ext cx="1224136" cy="3095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4211960" y="4653136"/>
            <a:ext cx="1376536" cy="26173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436096" y="3559683"/>
            <a:ext cx="2196244" cy="369332"/>
          </a:xfrm>
          <a:prstGeom prst="rect">
            <a:avLst/>
          </a:prstGeom>
        </p:spPr>
        <p:txBody>
          <a:bodyPr wrap="square">
            <a:spAutoFit/>
          </a:bodyPr>
          <a:lstStyle/>
          <a:p>
            <a:r>
              <a:rPr lang="zh-CN" altLang="en-US" dirty="0"/>
              <a:t>中间操</a:t>
            </a:r>
            <a:r>
              <a:rPr lang="zh-CN" altLang="en-US" dirty="0" smtClean="0"/>
              <a:t>作</a:t>
            </a:r>
            <a:endParaRPr lang="zh-CN" altLang="en-US" dirty="0"/>
          </a:p>
        </p:txBody>
      </p:sp>
      <p:sp>
        <p:nvSpPr>
          <p:cNvPr id="20" name="矩形 19"/>
          <p:cNvSpPr/>
          <p:nvPr/>
        </p:nvSpPr>
        <p:spPr>
          <a:xfrm>
            <a:off x="5580112" y="4474857"/>
            <a:ext cx="1476164" cy="646331"/>
          </a:xfrm>
          <a:prstGeom prst="rect">
            <a:avLst/>
          </a:prstGeom>
        </p:spPr>
        <p:txBody>
          <a:bodyPr wrap="square">
            <a:spAutoFit/>
          </a:bodyPr>
          <a:lstStyle/>
          <a:p>
            <a:r>
              <a:rPr lang="zh-CN" altLang="en-US" dirty="0"/>
              <a:t>终端操作 </a:t>
            </a:r>
            <a:br>
              <a:rPr lang="zh-CN" altLang="en-US" dirty="0"/>
            </a:br>
            <a:endParaRPr lang="zh-CN" altLang="en-US" dirty="0"/>
          </a:p>
        </p:txBody>
      </p:sp>
      <p:sp>
        <p:nvSpPr>
          <p:cNvPr id="16" name="矩形 15"/>
          <p:cNvSpPr/>
          <p:nvPr/>
        </p:nvSpPr>
        <p:spPr>
          <a:xfrm>
            <a:off x="574892" y="3140968"/>
            <a:ext cx="3637068" cy="33699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74892" y="3645024"/>
            <a:ext cx="3637068" cy="89039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74892" y="4653136"/>
            <a:ext cx="3637068" cy="57606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330894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smtClean="0">
                <a:solidFill>
                  <a:schemeClr val="bg1"/>
                </a:solidFill>
                <a:latin typeface="微软雅黑" pitchFamily="34" charset="-122"/>
                <a:ea typeface="微软雅黑" pitchFamily="34" charset="-122"/>
              </a:rPr>
              <a:t>Stream </a:t>
            </a:r>
            <a:r>
              <a:rPr lang="zh-CN" altLang="en-US" sz="1800" smtClean="0">
                <a:solidFill>
                  <a:schemeClr val="bg1"/>
                </a:solidFill>
                <a:latin typeface="微软雅黑" pitchFamily="34" charset="-122"/>
                <a:ea typeface="微软雅黑" pitchFamily="34" charset="-122"/>
              </a:rPr>
              <a:t>操作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431540" y="980728"/>
            <a:ext cx="4572000" cy="369332"/>
          </a:xfrm>
          <a:prstGeom prst="rect">
            <a:avLst/>
          </a:prstGeom>
        </p:spPr>
        <p:txBody>
          <a:bodyPr>
            <a:spAutoFit/>
          </a:bodyPr>
          <a:lstStyle/>
          <a:p>
            <a:r>
              <a:rPr lang="en-US" altLang="zh-CN" b="1" dirty="0" smtClean="0"/>
              <a:t>Stream </a:t>
            </a:r>
            <a:r>
              <a:rPr lang="zh-CN" altLang="en-US" dirty="0" smtClean="0"/>
              <a:t>操作的三个步骤</a:t>
            </a:r>
            <a:endParaRPr lang="zh-CN" altLang="en-US" dirty="0"/>
          </a:p>
        </p:txBody>
      </p:sp>
      <p:sp>
        <p:nvSpPr>
          <p:cNvPr id="8" name="矩形 7"/>
          <p:cNvSpPr/>
          <p:nvPr/>
        </p:nvSpPr>
        <p:spPr>
          <a:xfrm>
            <a:off x="647564" y="1484784"/>
            <a:ext cx="6408712" cy="2585323"/>
          </a:xfrm>
          <a:prstGeom prst="rect">
            <a:avLst/>
          </a:prstGeom>
        </p:spPr>
        <p:txBody>
          <a:bodyPr wrap="square">
            <a:spAutoFit/>
          </a:bodyPr>
          <a:lstStyle/>
          <a:p>
            <a:pPr>
              <a:lnSpc>
                <a:spcPct val="150000"/>
              </a:lnSpc>
              <a:buFont typeface="Arial" pitchFamily="34" charset="0"/>
              <a:buChar char="•"/>
            </a:pPr>
            <a:r>
              <a:rPr lang="zh-CN" altLang="en-US" b="1" dirty="0" smtClean="0">
                <a:solidFill>
                  <a:srgbClr val="FF0000"/>
                </a:solidFill>
              </a:rPr>
              <a:t>创建 </a:t>
            </a:r>
            <a:r>
              <a:rPr lang="en-US" altLang="zh-CN" b="1" dirty="0" smtClean="0">
                <a:solidFill>
                  <a:srgbClr val="FF0000"/>
                </a:solidFill>
              </a:rPr>
              <a:t>Stream</a:t>
            </a:r>
          </a:p>
          <a:p>
            <a:pPr>
              <a:lnSpc>
                <a:spcPct val="150000"/>
              </a:lnSpc>
            </a:pPr>
            <a:r>
              <a:rPr lang="en-US" altLang="zh-CN" b="1" dirty="0" smtClean="0">
                <a:solidFill>
                  <a:srgbClr val="FF0000"/>
                </a:solidFill>
              </a:rPr>
              <a:t>        </a:t>
            </a:r>
            <a:r>
              <a:rPr lang="zh-CN" altLang="en-US" dirty="0" smtClean="0"/>
              <a:t>一个数据源（如： 集合、数组）， 获取一个流</a:t>
            </a:r>
            <a:endParaRPr lang="en-US" altLang="zh-CN" dirty="0" smtClean="0"/>
          </a:p>
          <a:p>
            <a:pPr>
              <a:lnSpc>
                <a:spcPct val="150000"/>
              </a:lnSpc>
              <a:buFont typeface="Arial" pitchFamily="34" charset="0"/>
              <a:buChar char="•"/>
            </a:pPr>
            <a:r>
              <a:rPr lang="zh-CN" altLang="en-US" b="1" dirty="0" smtClean="0">
                <a:solidFill>
                  <a:srgbClr val="FF0000"/>
                </a:solidFill>
              </a:rPr>
              <a:t>中间操作</a:t>
            </a:r>
            <a:endParaRPr lang="en-US" altLang="zh-CN" b="1" dirty="0" smtClean="0">
              <a:solidFill>
                <a:srgbClr val="FF0000"/>
              </a:solidFill>
            </a:endParaRPr>
          </a:p>
          <a:p>
            <a:pPr>
              <a:lnSpc>
                <a:spcPct val="150000"/>
              </a:lnSpc>
            </a:pPr>
            <a:r>
              <a:rPr lang="en-US" altLang="zh-CN" dirty="0" smtClean="0"/>
              <a:t>        </a:t>
            </a:r>
            <a:r>
              <a:rPr lang="zh-CN" altLang="en-US" dirty="0" smtClean="0"/>
              <a:t>一个中间操作链，对数据源的数据进行处理</a:t>
            </a:r>
            <a:endParaRPr lang="en-US" altLang="zh-CN" dirty="0" smtClean="0"/>
          </a:p>
          <a:p>
            <a:pPr>
              <a:lnSpc>
                <a:spcPct val="150000"/>
              </a:lnSpc>
              <a:buFont typeface="Arial" pitchFamily="34" charset="0"/>
              <a:buChar char="•"/>
            </a:pPr>
            <a:r>
              <a:rPr lang="zh-CN" altLang="en-US" b="1" dirty="0" smtClean="0">
                <a:solidFill>
                  <a:srgbClr val="FF0000"/>
                </a:solidFill>
              </a:rPr>
              <a:t>终止操作</a:t>
            </a:r>
            <a:r>
              <a:rPr lang="en-US" altLang="zh-CN" b="1" dirty="0" smtClean="0">
                <a:solidFill>
                  <a:srgbClr val="FF0000"/>
                </a:solidFill>
              </a:rPr>
              <a:t>(</a:t>
            </a:r>
            <a:r>
              <a:rPr lang="zh-CN" altLang="en-US" b="1" dirty="0" smtClean="0">
                <a:solidFill>
                  <a:srgbClr val="FF0000"/>
                </a:solidFill>
              </a:rPr>
              <a:t>终端操作</a:t>
            </a:r>
            <a:r>
              <a:rPr lang="en-US" altLang="zh-CN" b="1" dirty="0" smtClean="0">
                <a:solidFill>
                  <a:srgbClr val="FF0000"/>
                </a:solidFill>
              </a:rPr>
              <a:t>)</a:t>
            </a:r>
          </a:p>
          <a:p>
            <a:pPr>
              <a:lnSpc>
                <a:spcPct val="150000"/>
              </a:lnSpc>
            </a:pPr>
            <a:r>
              <a:rPr lang="en-US" altLang="zh-CN" dirty="0" smtClean="0"/>
              <a:t>        </a:t>
            </a:r>
            <a:r>
              <a:rPr lang="zh-CN" altLang="en-US" dirty="0" smtClean="0"/>
              <a:t>一个终止操作，执行中间操作链，并产生结果</a:t>
            </a:r>
            <a:endParaRPr lang="zh-CN" altLang="en-US" dirty="0"/>
          </a:p>
        </p:txBody>
      </p:sp>
      <p:pic>
        <p:nvPicPr>
          <p:cNvPr id="3074" name="Picture 2"/>
          <p:cNvPicPr>
            <a:picLocks noChangeAspect="1" noChangeArrowheads="1"/>
          </p:cNvPicPr>
          <p:nvPr/>
        </p:nvPicPr>
        <p:blipFill>
          <a:blip r:embed="rId3" cstate="print"/>
          <a:srcRect/>
          <a:stretch>
            <a:fillRect/>
          </a:stretch>
        </p:blipFill>
        <p:spPr bwMode="auto">
          <a:xfrm>
            <a:off x="0" y="4437112"/>
            <a:ext cx="8838886" cy="1656184"/>
          </a:xfrm>
          <a:prstGeom prst="rect">
            <a:avLst/>
          </a:prstGeom>
          <a:noFill/>
          <a:ln w="9525">
            <a:noFill/>
            <a:miter lim="800000"/>
            <a:headEnd/>
            <a:tailEnd/>
          </a:ln>
        </p:spPr>
      </p:pic>
    </p:spTree>
    <p:extLst>
      <p:ext uri="{BB962C8B-B14F-4D97-AF65-F5344CB8AC3E}">
        <p14:creationId xmlns:p14="http://schemas.microsoft.com/office/powerpoint/2010/main" val="3484129626"/>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smtClean="0">
                <a:solidFill>
                  <a:schemeClr val="bg1"/>
                </a:solidFill>
                <a:latin typeface="微软雅黑" pitchFamily="34" charset="-122"/>
                <a:ea typeface="微软雅黑" pitchFamily="34" charset="-122"/>
              </a:rPr>
              <a:t>Stream </a:t>
            </a:r>
            <a:r>
              <a:rPr lang="zh-CN" altLang="en-US" sz="1800" smtClean="0">
                <a:solidFill>
                  <a:schemeClr val="bg1"/>
                </a:solidFill>
                <a:latin typeface="微软雅黑" pitchFamily="34" charset="-122"/>
                <a:ea typeface="微软雅黑" pitchFamily="34" charset="-122"/>
              </a:rPr>
              <a:t>操作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950" y="1268760"/>
            <a:ext cx="823912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456384" y="910461"/>
            <a:ext cx="4572000" cy="646331"/>
          </a:xfrm>
          <a:prstGeom prst="rect">
            <a:avLst/>
          </a:prstGeom>
        </p:spPr>
        <p:txBody>
          <a:bodyPr>
            <a:spAutoFit/>
          </a:bodyPr>
          <a:lstStyle/>
          <a:p>
            <a:r>
              <a:rPr lang="zh-CN" altLang="en-US"/>
              <a:t>中间操作 </a:t>
            </a:r>
            <a:br>
              <a:rPr lang="zh-CN" altLang="en-US"/>
            </a:br>
            <a:endParaRPr lang="zh-CN" altLang="en-US"/>
          </a:p>
        </p:txBody>
      </p:sp>
      <p:sp>
        <p:nvSpPr>
          <p:cNvPr id="4" name="矩形 3"/>
          <p:cNvSpPr/>
          <p:nvPr/>
        </p:nvSpPr>
        <p:spPr>
          <a:xfrm>
            <a:off x="3491880" y="3787596"/>
            <a:ext cx="4572000" cy="369332"/>
          </a:xfrm>
          <a:prstGeom prst="rect">
            <a:avLst/>
          </a:prstGeom>
        </p:spPr>
        <p:txBody>
          <a:bodyPr>
            <a:spAutoFit/>
          </a:bodyPr>
          <a:lstStyle/>
          <a:p>
            <a:r>
              <a:rPr lang="zh-CN" altLang="en-US"/>
              <a:t>终端操作 </a:t>
            </a:r>
          </a:p>
        </p:txBody>
      </p:sp>
      <p:pic>
        <p:nvPicPr>
          <p:cNvPr id="410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2925" y="4269457"/>
            <a:ext cx="80581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412962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中间操作</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3" name="矩形 2"/>
          <p:cNvSpPr/>
          <p:nvPr/>
        </p:nvSpPr>
        <p:spPr>
          <a:xfrm>
            <a:off x="359454" y="1052736"/>
            <a:ext cx="4572000" cy="369332"/>
          </a:xfrm>
          <a:prstGeom prst="rect">
            <a:avLst/>
          </a:prstGeom>
        </p:spPr>
        <p:txBody>
          <a:bodyPr>
            <a:spAutoFit/>
          </a:bodyPr>
          <a:lstStyle/>
          <a:p>
            <a:r>
              <a:rPr lang="zh-CN" altLang="en-US" b="1">
                <a:solidFill>
                  <a:srgbClr val="FF0000"/>
                </a:solidFill>
              </a:rPr>
              <a:t>用谓词</a:t>
            </a:r>
            <a:r>
              <a:rPr lang="zh-CN" altLang="en-US" b="1" smtClean="0">
                <a:solidFill>
                  <a:srgbClr val="FF0000"/>
                </a:solidFill>
              </a:rPr>
              <a:t>筛选 </a:t>
            </a:r>
            <a:r>
              <a:rPr lang="en-US" altLang="zh-CN" b="1" smtClean="0">
                <a:solidFill>
                  <a:srgbClr val="FF0000"/>
                </a:solidFill>
              </a:rPr>
              <a:t>filter</a:t>
            </a:r>
            <a:r>
              <a:rPr lang="zh-CN" altLang="en-US" b="1" smtClean="0">
                <a:solidFill>
                  <a:srgbClr val="FF0000"/>
                </a:solidFill>
              </a:rPr>
              <a:t> </a:t>
            </a:r>
            <a:endParaRPr lang="zh-CN" altLang="en-US" b="1">
              <a:solidFill>
                <a:srgbClr val="FF0000"/>
              </a:solidFill>
            </a:endParaRPr>
          </a:p>
        </p:txBody>
      </p:sp>
      <p:sp>
        <p:nvSpPr>
          <p:cNvPr id="5" name="矩形 4"/>
          <p:cNvSpPr/>
          <p:nvPr/>
        </p:nvSpPr>
        <p:spPr>
          <a:xfrm>
            <a:off x="364812" y="2987660"/>
            <a:ext cx="4572000" cy="369332"/>
          </a:xfrm>
          <a:prstGeom prst="rect">
            <a:avLst/>
          </a:prstGeom>
        </p:spPr>
        <p:txBody>
          <a:bodyPr>
            <a:spAutoFit/>
          </a:bodyPr>
          <a:lstStyle/>
          <a:p>
            <a:r>
              <a:rPr lang="zh-CN" altLang="en-US" b="1">
                <a:solidFill>
                  <a:srgbClr val="FF0000"/>
                </a:solidFill>
              </a:rPr>
              <a:t>筛选各异的</a:t>
            </a:r>
            <a:r>
              <a:rPr lang="zh-CN" altLang="en-US" b="1" smtClean="0">
                <a:solidFill>
                  <a:srgbClr val="FF0000"/>
                </a:solidFill>
              </a:rPr>
              <a:t>元素 </a:t>
            </a:r>
            <a:r>
              <a:rPr lang="en-US" altLang="zh-CN" b="1" smtClean="0">
                <a:solidFill>
                  <a:srgbClr val="FF0000"/>
                </a:solidFill>
              </a:rPr>
              <a:t>distinct</a:t>
            </a:r>
            <a:endParaRPr lang="zh-CN" altLang="en-US" b="1">
              <a:solidFill>
                <a:srgbClr val="FF0000"/>
              </a:solidFill>
            </a:endParaRPr>
          </a:p>
        </p:txBody>
      </p:sp>
      <p:sp>
        <p:nvSpPr>
          <p:cNvPr id="6" name="TextBox 5"/>
          <p:cNvSpPr txBox="1"/>
          <p:nvPr/>
        </p:nvSpPr>
        <p:spPr>
          <a:xfrm>
            <a:off x="1177752" y="4869160"/>
            <a:ext cx="1856598" cy="369332"/>
          </a:xfrm>
          <a:prstGeom prst="rect">
            <a:avLst/>
          </a:prstGeom>
          <a:noFill/>
        </p:spPr>
        <p:txBody>
          <a:bodyPr wrap="none" rtlCol="0">
            <a:spAutoFit/>
          </a:bodyPr>
          <a:lstStyle/>
          <a:p>
            <a:r>
              <a:rPr lang="zh-CN" altLang="en-US"/>
              <a:t>输出</a:t>
            </a:r>
            <a:r>
              <a:rPr lang="zh-CN" altLang="en-US" smtClean="0"/>
              <a:t>结果为：</a:t>
            </a:r>
            <a:r>
              <a:rPr lang="en-US" altLang="zh-CN" smtClean="0"/>
              <a:t>2 4</a:t>
            </a:r>
            <a:endParaRPr lang="zh-CN" altLang="en-US"/>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1628800"/>
            <a:ext cx="39433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5615" y="3645024"/>
            <a:ext cx="51911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793194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14" name="TextBox 13"/>
          <p:cNvSpPr txBox="1"/>
          <p:nvPr/>
        </p:nvSpPr>
        <p:spPr>
          <a:xfrm>
            <a:off x="611560" y="980728"/>
            <a:ext cx="6786610" cy="707886"/>
          </a:xfrm>
          <a:prstGeom prst="rect">
            <a:avLst/>
          </a:prstGeom>
          <a:noFill/>
        </p:spPr>
        <p:txBody>
          <a:bodyPr wrap="square" rtlCol="0">
            <a:spAutoFit/>
          </a:bodyPr>
          <a:lstStyle/>
          <a:p>
            <a:pPr>
              <a:lnSpc>
                <a:spcPct val="200000"/>
              </a:lnSpc>
            </a:pPr>
            <a:r>
              <a:rPr lang="zh-CN" altLang="en-US" sz="2000"/>
              <a:t>初试牛刀 </a:t>
            </a:r>
            <a:r>
              <a:rPr lang="zh-CN" altLang="en-US" sz="2000" smtClean="0"/>
              <a:t>：从</a:t>
            </a:r>
            <a:r>
              <a:rPr lang="zh-CN" altLang="en-US" sz="2000"/>
              <a:t>列表中筛选</a:t>
            </a:r>
            <a:r>
              <a:rPr lang="zh-CN" altLang="en-US" sz="2000" smtClean="0"/>
              <a:t>绿色苹果？</a:t>
            </a:r>
            <a:endParaRPr lang="zh-CN" altLang="en-US" sz="20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840" y="3284984"/>
            <a:ext cx="649605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42844" y="3140968"/>
            <a:ext cx="8857648" cy="230425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9908840"/>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9454" y="1052736"/>
            <a:ext cx="4572000" cy="369332"/>
          </a:xfrm>
          <a:prstGeom prst="rect">
            <a:avLst/>
          </a:prstGeom>
        </p:spPr>
        <p:txBody>
          <a:bodyPr>
            <a:spAutoFit/>
          </a:bodyPr>
          <a:lstStyle/>
          <a:p>
            <a:r>
              <a:rPr lang="zh-CN" altLang="en-US" b="1" smtClean="0">
                <a:solidFill>
                  <a:srgbClr val="FF0000"/>
                </a:solidFill>
              </a:rPr>
              <a:t>截</a:t>
            </a:r>
            <a:r>
              <a:rPr lang="zh-CN" altLang="en-US" b="1">
                <a:solidFill>
                  <a:srgbClr val="FF0000"/>
                </a:solidFill>
              </a:rPr>
              <a:t>短</a:t>
            </a:r>
            <a:r>
              <a:rPr lang="zh-CN" altLang="en-US" b="1" smtClean="0">
                <a:solidFill>
                  <a:srgbClr val="FF0000"/>
                </a:solidFill>
              </a:rPr>
              <a:t>流 </a:t>
            </a:r>
            <a:r>
              <a:rPr lang="en-US" altLang="zh-CN" b="1" smtClean="0">
                <a:solidFill>
                  <a:srgbClr val="FF0000"/>
                </a:solidFill>
              </a:rPr>
              <a:t>limit</a:t>
            </a:r>
            <a:endParaRPr lang="zh-CN" altLang="en-US" b="1">
              <a:solidFill>
                <a:srgbClr val="FF0000"/>
              </a:solidFill>
            </a:endParaRPr>
          </a:p>
        </p:txBody>
      </p:sp>
      <p:sp>
        <p:nvSpPr>
          <p:cNvPr id="5" name="矩形 4"/>
          <p:cNvSpPr/>
          <p:nvPr/>
        </p:nvSpPr>
        <p:spPr>
          <a:xfrm>
            <a:off x="364812" y="3195672"/>
            <a:ext cx="4572000" cy="369332"/>
          </a:xfrm>
          <a:prstGeom prst="rect">
            <a:avLst/>
          </a:prstGeom>
        </p:spPr>
        <p:txBody>
          <a:bodyPr>
            <a:spAutoFit/>
          </a:bodyPr>
          <a:lstStyle/>
          <a:p>
            <a:r>
              <a:rPr lang="zh-CN" altLang="en-US" b="1">
                <a:solidFill>
                  <a:srgbClr val="FF0000"/>
                </a:solidFill>
              </a:rPr>
              <a:t>跳过</a:t>
            </a:r>
            <a:r>
              <a:rPr lang="zh-CN" altLang="en-US" b="1" smtClean="0">
                <a:solidFill>
                  <a:srgbClr val="FF0000"/>
                </a:solidFill>
              </a:rPr>
              <a:t>元素 </a:t>
            </a:r>
            <a:r>
              <a:rPr lang="en-US" altLang="zh-CN" b="1" smtClean="0">
                <a:solidFill>
                  <a:srgbClr val="FF0000"/>
                </a:solidFill>
              </a:rPr>
              <a:t>skip</a:t>
            </a:r>
            <a:r>
              <a:rPr lang="zh-CN" altLang="en-US" b="1" smtClean="0">
                <a:solidFill>
                  <a:srgbClr val="FF0000"/>
                </a:solidFill>
              </a:rPr>
              <a:t> </a:t>
            </a:r>
            <a:endParaRPr lang="zh-CN" altLang="en-US" b="1">
              <a:solidFill>
                <a:srgbClr val="FF0000"/>
              </a:solidFill>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1628800"/>
            <a:ext cx="391477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8" y="3853036"/>
            <a:ext cx="404812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中间操作</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0358746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9454" y="1052736"/>
            <a:ext cx="4572000" cy="369332"/>
          </a:xfrm>
          <a:prstGeom prst="rect">
            <a:avLst/>
          </a:prstGeom>
        </p:spPr>
        <p:txBody>
          <a:bodyPr>
            <a:spAutoFit/>
          </a:bodyPr>
          <a:lstStyle/>
          <a:p>
            <a:r>
              <a:rPr lang="zh-CN" altLang="en-US" b="1" smtClean="0">
                <a:solidFill>
                  <a:srgbClr val="FF0000"/>
                </a:solidFill>
              </a:rPr>
              <a:t>映射 </a:t>
            </a:r>
            <a:r>
              <a:rPr lang="en-US" altLang="zh-CN" b="1" smtClean="0">
                <a:solidFill>
                  <a:srgbClr val="FF0000"/>
                </a:solidFill>
              </a:rPr>
              <a:t>map</a:t>
            </a:r>
            <a:endParaRPr lang="zh-CN" altLang="en-US" b="1">
              <a:solidFill>
                <a:srgbClr val="FF0000"/>
              </a:solidFill>
            </a:endParaRPr>
          </a:p>
        </p:txBody>
      </p:sp>
      <p:sp>
        <p:nvSpPr>
          <p:cNvPr id="2" name="矩形 1"/>
          <p:cNvSpPr/>
          <p:nvPr/>
        </p:nvSpPr>
        <p:spPr>
          <a:xfrm>
            <a:off x="583009" y="1422068"/>
            <a:ext cx="7887369" cy="1338828"/>
          </a:xfrm>
          <a:prstGeom prst="rect">
            <a:avLst/>
          </a:prstGeom>
        </p:spPr>
        <p:txBody>
          <a:bodyPr wrap="square">
            <a:spAutoFit/>
          </a:bodyPr>
          <a:lstStyle/>
          <a:p>
            <a:pPr>
              <a:lnSpc>
                <a:spcPct val="150000"/>
              </a:lnSpc>
            </a:pPr>
            <a:r>
              <a:rPr lang="zh-CN" altLang="en-US"/>
              <a:t>流支持</a:t>
            </a:r>
            <a:r>
              <a:rPr lang="en-US" altLang="zh-CN"/>
              <a:t>map</a:t>
            </a:r>
            <a:r>
              <a:rPr lang="zh-CN" altLang="en-US"/>
              <a:t>方法，它会接受一个函数作为参数。这个函数会被应用到每个</a:t>
            </a:r>
            <a:r>
              <a:rPr lang="zh-CN" altLang="en-US" smtClean="0"/>
              <a:t>元素上</a:t>
            </a:r>
            <a:r>
              <a:rPr lang="zh-CN" altLang="en-US"/>
              <a:t>，并将其</a:t>
            </a:r>
            <a:r>
              <a:rPr lang="zh-CN" altLang="en-US" smtClean="0"/>
              <a:t>映射</a:t>
            </a:r>
            <a:r>
              <a:rPr lang="zh-CN" altLang="en-US"/>
              <a:t>成一个新的元素（使用映射一词，是因为它和转换类似，但其中的细微差别在于它是“</a:t>
            </a:r>
            <a:r>
              <a:rPr lang="zh-CN" altLang="en-US">
                <a:solidFill>
                  <a:srgbClr val="FF0000"/>
                </a:solidFill>
              </a:rPr>
              <a:t>创建</a:t>
            </a:r>
            <a:r>
              <a:rPr lang="zh-CN" altLang="en-US" smtClean="0">
                <a:solidFill>
                  <a:srgbClr val="FF0000"/>
                </a:solidFill>
              </a:rPr>
              <a:t>一个</a:t>
            </a:r>
            <a:r>
              <a:rPr lang="zh-CN" altLang="en-US">
                <a:solidFill>
                  <a:srgbClr val="FF0000"/>
                </a:solidFill>
              </a:rPr>
              <a:t>新版本</a:t>
            </a:r>
            <a:r>
              <a:rPr lang="zh-CN" altLang="en-US"/>
              <a:t>”而不是去“修改”） </a:t>
            </a:r>
            <a:r>
              <a:rPr lang="zh-CN" altLang="en-US" smtClean="0"/>
              <a:t>。</a:t>
            </a:r>
            <a:endParaRPr lang="zh-CN" altLang="en-US"/>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512" y="2713447"/>
            <a:ext cx="34766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93887" y="3351622"/>
            <a:ext cx="7272808" cy="923330"/>
          </a:xfrm>
          <a:prstGeom prst="rect">
            <a:avLst/>
          </a:prstGeom>
        </p:spPr>
        <p:txBody>
          <a:bodyPr wrap="square">
            <a:spAutoFit/>
          </a:bodyPr>
          <a:lstStyle/>
          <a:p>
            <a:pPr>
              <a:lnSpc>
                <a:spcPct val="150000"/>
              </a:lnSpc>
            </a:pPr>
            <a:r>
              <a:rPr lang="zh-CN" altLang="en-US"/>
              <a:t>因为</a:t>
            </a:r>
            <a:r>
              <a:rPr lang="en-US" altLang="zh-CN"/>
              <a:t>getName</a:t>
            </a:r>
            <a:r>
              <a:rPr lang="zh-CN" altLang="en-US"/>
              <a:t>方法返回一个</a:t>
            </a:r>
            <a:r>
              <a:rPr lang="en-US" altLang="zh-CN"/>
              <a:t>String</a:t>
            </a:r>
            <a:r>
              <a:rPr lang="zh-CN" altLang="en-US"/>
              <a:t>，所以</a:t>
            </a:r>
            <a:r>
              <a:rPr lang="en-US" altLang="zh-CN"/>
              <a:t>map</a:t>
            </a:r>
            <a:r>
              <a:rPr lang="zh-CN" altLang="en-US"/>
              <a:t>方法输出的流的类型就是</a:t>
            </a:r>
            <a:r>
              <a:rPr lang="en-US" altLang="zh-CN"/>
              <a:t>Stream&lt;String&gt;</a:t>
            </a:r>
            <a:r>
              <a:rPr lang="zh-CN" altLang="en-US" smtClean="0"/>
              <a:t>。假如需要获取菜名的长度则使用下图操作</a:t>
            </a:r>
            <a:r>
              <a:rPr lang="en-US" altLang="zh-CN" smtClean="0"/>
              <a:t> </a:t>
            </a:r>
            <a:r>
              <a:rPr lang="zh-CN" altLang="en-US" smtClean="0"/>
              <a:t>。</a:t>
            </a:r>
            <a:endParaRPr lang="zh-CN" altLang="en-US"/>
          </a:p>
        </p:txBody>
      </p:sp>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2115" y="4653136"/>
            <a:ext cx="40576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中间操作</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77390319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9454" y="1052736"/>
            <a:ext cx="4572000" cy="369332"/>
          </a:xfrm>
          <a:prstGeom prst="rect">
            <a:avLst/>
          </a:prstGeom>
        </p:spPr>
        <p:txBody>
          <a:bodyPr>
            <a:spAutoFit/>
          </a:bodyPr>
          <a:lstStyle/>
          <a:p>
            <a:r>
              <a:rPr lang="zh-CN" altLang="en-US" b="1" smtClean="0">
                <a:solidFill>
                  <a:srgbClr val="FF0000"/>
                </a:solidFill>
              </a:rPr>
              <a:t>流的扁平化 </a:t>
            </a:r>
            <a:r>
              <a:rPr lang="en-US" altLang="zh-CN" b="1" smtClean="0">
                <a:solidFill>
                  <a:srgbClr val="FF0000"/>
                </a:solidFill>
              </a:rPr>
              <a:t>flatMap</a:t>
            </a:r>
            <a:endParaRPr lang="zh-CN" altLang="en-US" b="1">
              <a:solidFill>
                <a:srgbClr val="FF0000"/>
              </a:solidFill>
            </a:endParaRPr>
          </a:p>
        </p:txBody>
      </p:sp>
      <p:sp>
        <p:nvSpPr>
          <p:cNvPr id="2" name="矩形 1"/>
          <p:cNvSpPr/>
          <p:nvPr/>
        </p:nvSpPr>
        <p:spPr>
          <a:xfrm>
            <a:off x="583009" y="1422068"/>
            <a:ext cx="7887369" cy="923330"/>
          </a:xfrm>
          <a:prstGeom prst="rect">
            <a:avLst/>
          </a:prstGeom>
        </p:spPr>
        <p:txBody>
          <a:bodyPr wrap="square">
            <a:spAutoFit/>
          </a:bodyPr>
          <a:lstStyle/>
          <a:p>
            <a:pPr>
              <a:lnSpc>
                <a:spcPct val="150000"/>
              </a:lnSpc>
            </a:pPr>
            <a:r>
              <a:rPr lang="zh-CN" altLang="en-US"/>
              <a:t>对于一张</a:t>
            </a:r>
            <a:r>
              <a:rPr lang="zh-CN" altLang="en-US" smtClean="0"/>
              <a:t>单词表 ，列出里面各不相同的字符？例如，给定单词列表</a:t>
            </a:r>
            <a:r>
              <a:rPr lang="en-US" altLang="zh-CN" smtClean="0"/>
              <a:t>["</a:t>
            </a:r>
            <a:r>
              <a:rPr lang="en-US" altLang="zh-CN"/>
              <a:t>Hello","World"]</a:t>
            </a:r>
            <a:r>
              <a:rPr lang="zh-CN" altLang="en-US"/>
              <a:t>，你想要返回列表</a:t>
            </a:r>
            <a:r>
              <a:rPr lang="en-US" altLang="zh-CN"/>
              <a:t>["H","e","l", "o","W","r","d"]</a:t>
            </a:r>
            <a:r>
              <a:rPr lang="zh-CN" altLang="en-US"/>
              <a:t>。</a:t>
            </a:r>
            <a:r>
              <a:rPr lang="en-US" altLang="zh-CN"/>
              <a:t> </a:t>
            </a:r>
            <a:endParaRPr lang="zh-CN" altLang="en-US"/>
          </a:p>
        </p:txBody>
      </p:sp>
      <p:sp>
        <p:nvSpPr>
          <p:cNvPr id="4" name="矩形 3"/>
          <p:cNvSpPr/>
          <p:nvPr/>
        </p:nvSpPr>
        <p:spPr>
          <a:xfrm>
            <a:off x="669926" y="4581128"/>
            <a:ext cx="7272808" cy="464871"/>
          </a:xfrm>
          <a:prstGeom prst="rect">
            <a:avLst/>
          </a:prstGeom>
        </p:spPr>
        <p:txBody>
          <a:bodyPr wrap="square">
            <a:spAutoFit/>
          </a:bodyPr>
          <a:lstStyle/>
          <a:p>
            <a:pPr>
              <a:lnSpc>
                <a:spcPct val="150000"/>
              </a:lnSpc>
            </a:pPr>
            <a:r>
              <a:rPr lang="zh-CN" altLang="en-US" smtClean="0"/>
              <a:t>这种方式是</a:t>
            </a:r>
            <a:r>
              <a:rPr lang="zh-CN" altLang="en-US" b="1" smtClean="0">
                <a:solidFill>
                  <a:srgbClr val="FF0000"/>
                </a:solidFill>
              </a:rPr>
              <a:t>错误</a:t>
            </a:r>
            <a:r>
              <a:rPr lang="zh-CN" altLang="en-US" smtClean="0"/>
              <a:t>的</a:t>
            </a:r>
            <a:endParaRPr lang="zh-CN" altLang="en-US"/>
          </a:p>
        </p:txBody>
      </p:sp>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2742431"/>
            <a:ext cx="46958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503548" y="2636912"/>
            <a:ext cx="7056784" cy="144016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中间操作</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72895261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196752"/>
            <a:ext cx="72199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中间操作</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52907091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9454" y="1052736"/>
            <a:ext cx="4572000" cy="369332"/>
          </a:xfrm>
          <a:prstGeom prst="rect">
            <a:avLst/>
          </a:prstGeom>
        </p:spPr>
        <p:txBody>
          <a:bodyPr>
            <a:spAutoFit/>
          </a:bodyPr>
          <a:lstStyle/>
          <a:p>
            <a:r>
              <a:rPr lang="zh-CN" altLang="en-US" b="1" smtClean="0">
                <a:solidFill>
                  <a:srgbClr val="FF0000"/>
                </a:solidFill>
              </a:rPr>
              <a:t>流的扁平化</a:t>
            </a:r>
            <a:endParaRPr lang="zh-CN" altLang="en-US" b="1">
              <a:solidFill>
                <a:srgbClr val="FF0000"/>
              </a:solidFill>
            </a:endParaRPr>
          </a:p>
        </p:txBody>
      </p:sp>
      <p:sp>
        <p:nvSpPr>
          <p:cNvPr id="2" name="矩形 1"/>
          <p:cNvSpPr/>
          <p:nvPr/>
        </p:nvSpPr>
        <p:spPr>
          <a:xfrm>
            <a:off x="583009" y="1422068"/>
            <a:ext cx="7887369" cy="507831"/>
          </a:xfrm>
          <a:prstGeom prst="rect">
            <a:avLst/>
          </a:prstGeom>
        </p:spPr>
        <p:txBody>
          <a:bodyPr wrap="square">
            <a:spAutoFit/>
          </a:bodyPr>
          <a:lstStyle/>
          <a:p>
            <a:pPr>
              <a:lnSpc>
                <a:spcPct val="150000"/>
              </a:lnSpc>
            </a:pPr>
            <a:r>
              <a:rPr lang="zh-CN" altLang="en-US"/>
              <a:t>第一</a:t>
            </a:r>
            <a:r>
              <a:rPr lang="zh-CN" altLang="en-US" smtClean="0"/>
              <a:t>步：尝试</a:t>
            </a:r>
            <a:r>
              <a:rPr lang="zh-CN" altLang="en-US"/>
              <a:t>使用</a:t>
            </a:r>
            <a:r>
              <a:rPr lang="en-US" altLang="zh-CN" b="1"/>
              <a:t>map</a:t>
            </a:r>
            <a:r>
              <a:rPr lang="zh-CN" altLang="en-US"/>
              <a:t>和</a:t>
            </a:r>
            <a:r>
              <a:rPr lang="en-US" altLang="zh-CN" b="1"/>
              <a:t>Arrays.stream()</a:t>
            </a:r>
            <a:r>
              <a:rPr lang="en-US" altLang="zh-CN"/>
              <a:t> </a:t>
            </a:r>
            <a:endParaRPr lang="zh-CN" altLang="en-US"/>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2060848"/>
            <a:ext cx="27146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2" y="4571206"/>
            <a:ext cx="352425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83568" y="3788108"/>
            <a:ext cx="6453690" cy="507831"/>
          </a:xfrm>
          <a:prstGeom prst="rect">
            <a:avLst/>
          </a:prstGeom>
        </p:spPr>
        <p:txBody>
          <a:bodyPr wrap="none">
            <a:spAutoFit/>
          </a:bodyPr>
          <a:lstStyle/>
          <a:p>
            <a:pPr>
              <a:lnSpc>
                <a:spcPct val="150000"/>
              </a:lnSpc>
            </a:pPr>
            <a:r>
              <a:rPr lang="zh-CN" altLang="en-US" smtClean="0"/>
              <a:t>第</a:t>
            </a:r>
            <a:r>
              <a:rPr lang="zh-CN" altLang="en-US"/>
              <a:t>二</a:t>
            </a:r>
            <a:r>
              <a:rPr lang="zh-CN" altLang="en-US" smtClean="0"/>
              <a:t>步：将</a:t>
            </a:r>
            <a:r>
              <a:rPr lang="en-US" altLang="zh-CN" smtClean="0"/>
              <a:t>map</a:t>
            </a:r>
            <a:r>
              <a:rPr lang="zh-CN" altLang="en-US" smtClean="0"/>
              <a:t>（</a:t>
            </a:r>
            <a:r>
              <a:rPr lang="en-US" altLang="zh-CN" smtClean="0"/>
              <a:t>Arrays::stream</a:t>
            </a:r>
            <a:r>
              <a:rPr lang="zh-CN" altLang="en-US" smtClean="0"/>
              <a:t>）修改为</a:t>
            </a:r>
            <a:r>
              <a:rPr lang="en-US" altLang="zh-CN" smtClean="0"/>
              <a:t>flatMap(Arrays:stream)</a:t>
            </a:r>
            <a:endParaRPr lang="zh-CN" altLang="en-US"/>
          </a:p>
        </p:txBody>
      </p:sp>
      <p:sp>
        <p:nvSpPr>
          <p:cNvPr id="10" name="矩形 9"/>
          <p:cNvSpPr/>
          <p:nvPr/>
        </p:nvSpPr>
        <p:spPr>
          <a:xfrm>
            <a:off x="1331640" y="3274200"/>
            <a:ext cx="7887369" cy="464871"/>
          </a:xfrm>
          <a:prstGeom prst="rect">
            <a:avLst/>
          </a:prstGeom>
        </p:spPr>
        <p:txBody>
          <a:bodyPr wrap="square">
            <a:spAutoFit/>
          </a:bodyPr>
          <a:lstStyle/>
          <a:p>
            <a:pPr>
              <a:lnSpc>
                <a:spcPct val="150000"/>
              </a:lnSpc>
            </a:pPr>
            <a:r>
              <a:rPr lang="zh-CN" altLang="en-US" smtClean="0">
                <a:solidFill>
                  <a:srgbClr val="FF0000"/>
                </a:solidFill>
              </a:rPr>
              <a:t>数组转换成</a:t>
            </a:r>
            <a:r>
              <a:rPr lang="en-US" altLang="zh-CN" smtClean="0">
                <a:solidFill>
                  <a:srgbClr val="FF0000"/>
                </a:solidFill>
              </a:rPr>
              <a:t>stream</a:t>
            </a:r>
            <a:r>
              <a:rPr lang="zh-CN" altLang="en-US" smtClean="0">
                <a:solidFill>
                  <a:srgbClr val="FF0000"/>
                </a:solidFill>
              </a:rPr>
              <a:t>使用</a:t>
            </a:r>
            <a:r>
              <a:rPr lang="en-US" altLang="zh-CN" smtClean="0">
                <a:solidFill>
                  <a:srgbClr val="FF0000"/>
                </a:solidFill>
              </a:rPr>
              <a:t>Arrays.stream(</a:t>
            </a:r>
            <a:r>
              <a:rPr lang="zh-CN" altLang="en-US" smtClean="0">
                <a:solidFill>
                  <a:srgbClr val="FF0000"/>
                </a:solidFill>
              </a:rPr>
              <a:t>数组</a:t>
            </a:r>
            <a:r>
              <a:rPr lang="en-US" altLang="zh-CN" smtClean="0">
                <a:solidFill>
                  <a:srgbClr val="FF0000"/>
                </a:solidFill>
              </a:rPr>
              <a:t>)</a:t>
            </a:r>
            <a:endParaRPr lang="zh-CN" altLang="en-US">
              <a:solidFill>
                <a:srgbClr val="FF0000"/>
              </a:solidFill>
            </a:endParaRPr>
          </a:p>
        </p:txBody>
      </p:sp>
      <p:sp>
        <p:nvSpPr>
          <p:cNvPr id="9"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中间操作</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39849837"/>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58" y="764704"/>
            <a:ext cx="7800975"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17833" y="6003454"/>
            <a:ext cx="8388424" cy="923330"/>
          </a:xfrm>
          <a:prstGeom prst="rect">
            <a:avLst/>
          </a:prstGeom>
        </p:spPr>
        <p:txBody>
          <a:bodyPr wrap="square">
            <a:spAutoFit/>
          </a:bodyPr>
          <a:lstStyle/>
          <a:p>
            <a:r>
              <a:rPr lang="en-US" altLang="zh-CN">
                <a:solidFill>
                  <a:srgbClr val="FF0000"/>
                </a:solidFill>
              </a:rPr>
              <a:t>flatmap</a:t>
            </a:r>
            <a:r>
              <a:rPr lang="zh-CN" altLang="en-US">
                <a:solidFill>
                  <a:srgbClr val="FF0000"/>
                </a:solidFill>
              </a:rPr>
              <a:t>方法让你把一个流中的每个值都换成另一个流，然后把所有的流连接</a:t>
            </a:r>
            <a:br>
              <a:rPr lang="zh-CN" altLang="en-US">
                <a:solidFill>
                  <a:srgbClr val="FF0000"/>
                </a:solidFill>
              </a:rPr>
            </a:br>
            <a:r>
              <a:rPr lang="zh-CN" altLang="en-US">
                <a:solidFill>
                  <a:srgbClr val="FF0000"/>
                </a:solidFill>
              </a:rPr>
              <a:t>起来成为一个流。 </a:t>
            </a:r>
            <a:r>
              <a:rPr lang="zh-CN" altLang="en-US"/>
              <a:t/>
            </a:r>
            <a:br>
              <a:rPr lang="zh-CN" altLang="en-US"/>
            </a:br>
            <a:endParaRPr lang="zh-CN" altLang="en-US"/>
          </a:p>
        </p:txBody>
      </p:sp>
      <p:sp>
        <p:nvSpPr>
          <p:cNvPr id="6"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中间操作</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783640972"/>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终端操作</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3" name="矩形 2"/>
          <p:cNvSpPr/>
          <p:nvPr/>
        </p:nvSpPr>
        <p:spPr>
          <a:xfrm>
            <a:off x="383887" y="938769"/>
            <a:ext cx="8290104" cy="646331"/>
          </a:xfrm>
          <a:prstGeom prst="rect">
            <a:avLst/>
          </a:prstGeom>
        </p:spPr>
        <p:txBody>
          <a:bodyPr wrap="square">
            <a:spAutoFit/>
          </a:bodyPr>
          <a:lstStyle/>
          <a:p>
            <a:pPr marL="285750" indent="-285750">
              <a:buFont typeface="Arial" pitchFamily="34" charset="0"/>
              <a:buChar char="•"/>
            </a:pPr>
            <a:r>
              <a:rPr lang="zh-CN" altLang="en-US" dirty="0"/>
              <a:t>检查谓词是否至少匹配一个</a:t>
            </a:r>
            <a:r>
              <a:rPr lang="zh-CN" altLang="en-US" dirty="0" smtClean="0"/>
              <a:t>元素</a:t>
            </a:r>
            <a:r>
              <a:rPr lang="en-US" altLang="zh-CN" dirty="0" err="1" smtClean="0">
                <a:solidFill>
                  <a:srgbClr val="FF0000"/>
                </a:solidFill>
              </a:rPr>
              <a:t>anyMatch</a:t>
            </a:r>
            <a:r>
              <a:rPr lang="en-US" altLang="zh-CN" dirty="0" smtClean="0"/>
              <a:t>,</a:t>
            </a:r>
            <a:r>
              <a:rPr lang="en-US" altLang="zh-CN" dirty="0"/>
              <a:t> </a:t>
            </a:r>
            <a:r>
              <a:rPr lang="zh-CN" altLang="en-US" dirty="0"/>
              <a:t>该</a:t>
            </a:r>
            <a:r>
              <a:rPr lang="zh-CN" altLang="en-US" dirty="0" smtClean="0"/>
              <a:t>方法</a:t>
            </a:r>
            <a:r>
              <a:rPr lang="zh-CN" altLang="en-US" dirty="0"/>
              <a:t>返回一个</a:t>
            </a:r>
            <a:r>
              <a:rPr lang="en-US" altLang="zh-CN" dirty="0" err="1"/>
              <a:t>boolean</a:t>
            </a:r>
            <a:r>
              <a:rPr lang="zh-CN" altLang="en-US" dirty="0"/>
              <a:t>，因此是一个终端</a:t>
            </a:r>
            <a:r>
              <a:rPr lang="zh-CN" altLang="en-US" dirty="0" smtClean="0"/>
              <a:t>操作 </a:t>
            </a:r>
            <a:endParaRPr lang="zh-CN" altLang="en-US" dirty="0"/>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764" y="1758330"/>
            <a:ext cx="62865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83887" y="2598003"/>
            <a:ext cx="4572000" cy="369332"/>
          </a:xfrm>
          <a:prstGeom prst="rect">
            <a:avLst/>
          </a:prstGeom>
        </p:spPr>
        <p:txBody>
          <a:bodyPr>
            <a:spAutoFit/>
          </a:bodyPr>
          <a:lstStyle/>
          <a:p>
            <a:pPr marL="285750" indent="-285750">
              <a:buFont typeface="Arial" pitchFamily="34" charset="0"/>
              <a:buChar char="•"/>
            </a:pPr>
            <a:r>
              <a:rPr lang="zh-CN" altLang="en-US" dirty="0" smtClean="0"/>
              <a:t>匹配</a:t>
            </a:r>
            <a:r>
              <a:rPr lang="zh-CN" altLang="en-US" dirty="0"/>
              <a:t>所有</a:t>
            </a:r>
            <a:r>
              <a:rPr lang="zh-CN" altLang="en-US" dirty="0" smtClean="0"/>
              <a:t>元素</a:t>
            </a:r>
            <a:r>
              <a:rPr lang="en-US" altLang="zh-CN" dirty="0" err="1" smtClean="0">
                <a:solidFill>
                  <a:srgbClr val="FF0000"/>
                </a:solidFill>
              </a:rPr>
              <a:t>allMatch</a:t>
            </a:r>
            <a:endParaRPr lang="zh-CN" altLang="en-US" dirty="0">
              <a:solidFill>
                <a:srgbClr val="FF0000"/>
              </a:solidFill>
            </a:endParaRPr>
          </a:p>
        </p:txBody>
      </p:sp>
      <p:pic>
        <p:nvPicPr>
          <p:cNvPr id="133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9803" y="3093343"/>
            <a:ext cx="42481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359454" y="4138493"/>
            <a:ext cx="5580698" cy="369332"/>
          </a:xfrm>
          <a:prstGeom prst="rect">
            <a:avLst/>
          </a:prstGeom>
        </p:spPr>
        <p:txBody>
          <a:bodyPr wrap="square">
            <a:spAutoFit/>
          </a:bodyPr>
          <a:lstStyle/>
          <a:p>
            <a:pPr marL="285750" indent="-285750">
              <a:buFont typeface="Arial" pitchFamily="34" charset="0"/>
              <a:buChar char="•"/>
            </a:pPr>
            <a:r>
              <a:rPr lang="zh-CN" altLang="en-US" dirty="0"/>
              <a:t>没有任何元素与给定的谓词</a:t>
            </a:r>
            <a:r>
              <a:rPr lang="zh-CN" altLang="en-US" dirty="0" smtClean="0"/>
              <a:t>匹配</a:t>
            </a:r>
            <a:r>
              <a:rPr lang="en-US" altLang="zh-CN" dirty="0" err="1" smtClean="0">
                <a:solidFill>
                  <a:srgbClr val="FF0000"/>
                </a:solidFill>
              </a:rPr>
              <a:t>noneMatch</a:t>
            </a:r>
            <a:endParaRPr lang="zh-CN" altLang="en-US" dirty="0">
              <a:solidFill>
                <a:srgbClr val="FF0000"/>
              </a:solidFill>
            </a:endParaRPr>
          </a:p>
        </p:txBody>
      </p:sp>
      <p:pic>
        <p:nvPicPr>
          <p:cNvPr id="1331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5614" y="4797152"/>
            <a:ext cx="43624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383886" y="5805264"/>
            <a:ext cx="8148553" cy="923330"/>
          </a:xfrm>
          <a:prstGeom prst="rect">
            <a:avLst/>
          </a:prstGeom>
        </p:spPr>
        <p:txBody>
          <a:bodyPr wrap="square">
            <a:spAutoFit/>
          </a:bodyPr>
          <a:lstStyle/>
          <a:p>
            <a:r>
              <a:rPr lang="en-US" altLang="zh-CN" dirty="0" err="1">
                <a:solidFill>
                  <a:srgbClr val="FF0000"/>
                </a:solidFill>
              </a:rPr>
              <a:t>anyMatch</a:t>
            </a:r>
            <a:r>
              <a:rPr lang="zh-CN" altLang="en-US" dirty="0">
                <a:solidFill>
                  <a:srgbClr val="FF0000"/>
                </a:solidFill>
              </a:rPr>
              <a:t>、 </a:t>
            </a:r>
            <a:r>
              <a:rPr lang="en-US" altLang="zh-CN" dirty="0" err="1">
                <a:solidFill>
                  <a:srgbClr val="FF0000"/>
                </a:solidFill>
              </a:rPr>
              <a:t>allMatch</a:t>
            </a:r>
            <a:r>
              <a:rPr lang="zh-CN" altLang="en-US" dirty="0">
                <a:solidFill>
                  <a:srgbClr val="FF0000"/>
                </a:solidFill>
              </a:rPr>
              <a:t>和</a:t>
            </a:r>
            <a:r>
              <a:rPr lang="en-US" altLang="zh-CN" dirty="0" err="1">
                <a:solidFill>
                  <a:srgbClr val="FF0000"/>
                </a:solidFill>
              </a:rPr>
              <a:t>noneMatch</a:t>
            </a:r>
            <a:r>
              <a:rPr lang="zh-CN" altLang="en-US" dirty="0">
                <a:solidFill>
                  <a:srgbClr val="FF0000"/>
                </a:solidFill>
              </a:rPr>
              <a:t>这三个操作都用到了我们所谓的短路，这就是大家</a:t>
            </a:r>
            <a:r>
              <a:rPr lang="zh-CN" altLang="en-US" dirty="0" smtClean="0">
                <a:solidFill>
                  <a:srgbClr val="FF0000"/>
                </a:solidFill>
              </a:rPr>
              <a:t>熟悉的</a:t>
            </a:r>
            <a:r>
              <a:rPr lang="en-US" altLang="zh-CN" dirty="0">
                <a:solidFill>
                  <a:srgbClr val="FF0000"/>
                </a:solidFill>
              </a:rPr>
              <a:t>Java</a:t>
            </a:r>
            <a:r>
              <a:rPr lang="zh-CN" altLang="en-US" dirty="0">
                <a:solidFill>
                  <a:srgbClr val="FF0000"/>
                </a:solidFill>
              </a:rPr>
              <a:t>中</a:t>
            </a:r>
            <a:r>
              <a:rPr lang="en-US" altLang="zh-CN" dirty="0">
                <a:solidFill>
                  <a:srgbClr val="FF0000"/>
                </a:solidFill>
              </a:rPr>
              <a:t>&amp;&amp;</a:t>
            </a:r>
            <a:r>
              <a:rPr lang="zh-CN" altLang="en-US" dirty="0">
                <a:solidFill>
                  <a:srgbClr val="FF0000"/>
                </a:solidFill>
              </a:rPr>
              <a:t>和</a:t>
            </a:r>
            <a:r>
              <a:rPr lang="en-US" altLang="zh-CN" dirty="0">
                <a:solidFill>
                  <a:srgbClr val="FF0000"/>
                </a:solidFill>
              </a:rPr>
              <a:t>||</a:t>
            </a:r>
            <a:r>
              <a:rPr lang="zh-CN" altLang="en-US" dirty="0">
                <a:solidFill>
                  <a:srgbClr val="FF0000"/>
                </a:solidFill>
              </a:rPr>
              <a:t>运算符短路在流中的版本。 </a:t>
            </a:r>
            <a:r>
              <a:rPr lang="zh-CN" altLang="en-US" dirty="0"/>
              <a:t/>
            </a:r>
            <a:br>
              <a:rPr lang="zh-CN" altLang="en-US" dirty="0"/>
            </a:br>
            <a:endParaRPr lang="zh-CN" altLang="en-US" dirty="0"/>
          </a:p>
        </p:txBody>
      </p:sp>
      <p:sp>
        <p:nvSpPr>
          <p:cNvPr id="10" name="矩形 9"/>
          <p:cNvSpPr/>
          <p:nvPr/>
        </p:nvSpPr>
        <p:spPr>
          <a:xfrm>
            <a:off x="575556" y="1628800"/>
            <a:ext cx="8424936" cy="75608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75556" y="3032956"/>
            <a:ext cx="8424936" cy="731701"/>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75556" y="4617132"/>
            <a:ext cx="8424936" cy="82925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833834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3887" y="938769"/>
            <a:ext cx="8290104" cy="369332"/>
          </a:xfrm>
          <a:prstGeom prst="rect">
            <a:avLst/>
          </a:prstGeom>
        </p:spPr>
        <p:txBody>
          <a:bodyPr wrap="square">
            <a:spAutoFit/>
          </a:bodyPr>
          <a:lstStyle/>
          <a:p>
            <a:r>
              <a:rPr lang="zh-CN" altLang="en-US"/>
              <a:t>查找元素 </a:t>
            </a: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045" y="1916832"/>
            <a:ext cx="31718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467544" y="1434634"/>
            <a:ext cx="4572000" cy="369332"/>
          </a:xfrm>
          <a:prstGeom prst="rect">
            <a:avLst/>
          </a:prstGeom>
        </p:spPr>
        <p:txBody>
          <a:bodyPr>
            <a:spAutoFit/>
          </a:bodyPr>
          <a:lstStyle/>
          <a:p>
            <a:pPr marL="285750" indent="-285750">
              <a:buFont typeface="Arial" pitchFamily="34" charset="0"/>
              <a:buChar char="•"/>
            </a:pPr>
            <a:r>
              <a:rPr lang="zh-CN" altLang="en-US" smtClean="0"/>
              <a:t>返回</a:t>
            </a:r>
            <a:r>
              <a:rPr lang="zh-CN" altLang="en-US"/>
              <a:t>当前流中的任意</a:t>
            </a:r>
            <a:r>
              <a:rPr lang="zh-CN" altLang="en-US" smtClean="0"/>
              <a:t>元素 </a:t>
            </a:r>
            <a:r>
              <a:rPr lang="en-US" altLang="zh-CN" b="1">
                <a:solidFill>
                  <a:srgbClr val="FF0000"/>
                </a:solidFill>
              </a:rPr>
              <a:t>findAny</a:t>
            </a:r>
            <a:endParaRPr lang="zh-CN" altLang="en-US"/>
          </a:p>
        </p:txBody>
      </p:sp>
      <p:sp>
        <p:nvSpPr>
          <p:cNvPr id="4" name="矩形 3"/>
          <p:cNvSpPr/>
          <p:nvPr/>
        </p:nvSpPr>
        <p:spPr>
          <a:xfrm>
            <a:off x="807045" y="2852936"/>
            <a:ext cx="7308304" cy="646331"/>
          </a:xfrm>
          <a:prstGeom prst="rect">
            <a:avLst/>
          </a:prstGeom>
        </p:spPr>
        <p:txBody>
          <a:bodyPr wrap="square">
            <a:spAutoFit/>
          </a:bodyPr>
          <a:lstStyle/>
          <a:p>
            <a:r>
              <a:rPr lang="en-US" altLang="zh-CN"/>
              <a:t>Optional&lt;T&gt;</a:t>
            </a:r>
            <a:r>
              <a:rPr lang="zh-CN" altLang="en-US"/>
              <a:t>类（</a:t>
            </a:r>
            <a:r>
              <a:rPr lang="en-US" altLang="zh-CN"/>
              <a:t>java.util.Optional</a:t>
            </a:r>
            <a:r>
              <a:rPr lang="zh-CN" altLang="en-US"/>
              <a:t>）是一个容器类，代表一个值存在或不存在。 </a:t>
            </a:r>
          </a:p>
        </p:txBody>
      </p:sp>
      <p:sp>
        <p:nvSpPr>
          <p:cNvPr id="5" name="矩形 4"/>
          <p:cNvSpPr/>
          <p:nvPr/>
        </p:nvSpPr>
        <p:spPr>
          <a:xfrm>
            <a:off x="577255" y="3752166"/>
            <a:ext cx="4572000" cy="369332"/>
          </a:xfrm>
          <a:prstGeom prst="rect">
            <a:avLst/>
          </a:prstGeom>
        </p:spPr>
        <p:txBody>
          <a:bodyPr>
            <a:spAutoFit/>
          </a:bodyPr>
          <a:lstStyle/>
          <a:p>
            <a:pPr marL="285750" indent="-285750">
              <a:buFont typeface="Arial" pitchFamily="34" charset="0"/>
              <a:buChar char="•"/>
            </a:pPr>
            <a:r>
              <a:rPr lang="zh-CN" altLang="en-US" smtClean="0"/>
              <a:t>查找</a:t>
            </a:r>
            <a:r>
              <a:rPr lang="zh-CN" altLang="en-US"/>
              <a:t>第一个</a:t>
            </a:r>
            <a:r>
              <a:rPr lang="zh-CN" altLang="en-US" smtClean="0"/>
              <a:t>元素 </a:t>
            </a:r>
            <a:r>
              <a:rPr lang="en-US" altLang="zh-CN" b="1">
                <a:solidFill>
                  <a:srgbClr val="FF0000"/>
                </a:solidFill>
              </a:rPr>
              <a:t>findFirst</a:t>
            </a:r>
            <a:endParaRPr lang="zh-CN" altLang="en-US">
              <a:solidFill>
                <a:srgbClr val="FF0000"/>
              </a:solidFill>
            </a:endParaRPr>
          </a:p>
        </p:txBody>
      </p:sp>
      <p:sp>
        <p:nvSpPr>
          <p:cNvPr id="7" name="矩形 6"/>
          <p:cNvSpPr/>
          <p:nvPr/>
        </p:nvSpPr>
        <p:spPr>
          <a:xfrm>
            <a:off x="577254" y="4826675"/>
            <a:ext cx="7955185" cy="1200329"/>
          </a:xfrm>
          <a:prstGeom prst="rect">
            <a:avLst/>
          </a:prstGeom>
        </p:spPr>
        <p:txBody>
          <a:bodyPr wrap="square">
            <a:spAutoFit/>
          </a:bodyPr>
          <a:lstStyle/>
          <a:p>
            <a:r>
              <a:rPr lang="zh-CN" altLang="en-US"/>
              <a:t>你可能会想，为什么会同时有</a:t>
            </a:r>
            <a:r>
              <a:rPr lang="en-US" altLang="zh-CN"/>
              <a:t>findFirst</a:t>
            </a:r>
            <a:r>
              <a:rPr lang="zh-CN" altLang="en-US"/>
              <a:t>和</a:t>
            </a:r>
            <a:r>
              <a:rPr lang="en-US" altLang="zh-CN"/>
              <a:t>findAny</a:t>
            </a:r>
            <a:r>
              <a:rPr lang="zh-CN" altLang="en-US"/>
              <a:t>呢？答案是</a:t>
            </a:r>
            <a:r>
              <a:rPr lang="zh-CN" altLang="en-US">
                <a:solidFill>
                  <a:srgbClr val="FF0000"/>
                </a:solidFill>
              </a:rPr>
              <a:t>并行</a:t>
            </a:r>
            <a:r>
              <a:rPr lang="zh-CN" altLang="en-US"/>
              <a:t>。找到第一个</a:t>
            </a:r>
            <a:r>
              <a:rPr lang="zh-CN" altLang="en-US" smtClean="0"/>
              <a:t>元素在</a:t>
            </a:r>
            <a:r>
              <a:rPr lang="zh-CN" altLang="en-US"/>
              <a:t>并行上限制更多。如果你不关心返回的元素是哪个，请使用</a:t>
            </a:r>
            <a:r>
              <a:rPr lang="en-US" altLang="zh-CN"/>
              <a:t>findAny</a:t>
            </a:r>
            <a:r>
              <a:rPr lang="zh-CN" altLang="en-US"/>
              <a:t>，因为它在使用并行</a:t>
            </a:r>
            <a:r>
              <a:rPr lang="zh-CN" altLang="en-US" smtClean="0"/>
              <a:t>流时</a:t>
            </a:r>
            <a:r>
              <a:rPr lang="zh-CN" altLang="en-US"/>
              <a:t>限制较少。 </a:t>
            </a:r>
            <a:br>
              <a:rPr lang="zh-CN" altLang="en-US"/>
            </a:br>
            <a:endParaRPr lang="zh-CN" altLang="en-US"/>
          </a:p>
        </p:txBody>
      </p:sp>
      <p:sp>
        <p:nvSpPr>
          <p:cNvPr id="9" name="矩形 8"/>
          <p:cNvSpPr/>
          <p:nvPr/>
        </p:nvSpPr>
        <p:spPr>
          <a:xfrm>
            <a:off x="807044" y="1803966"/>
            <a:ext cx="8193447" cy="104897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终端操作</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67984645"/>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rPr>
              <a:t>归约和汇总</a:t>
            </a:r>
            <a:r>
              <a:rPr lang="zh-CN" altLang="en-US" sz="1800" dirty="0" smtClean="0"/>
              <a:t> </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11" name="矩形 10"/>
          <p:cNvSpPr/>
          <p:nvPr/>
        </p:nvSpPr>
        <p:spPr>
          <a:xfrm>
            <a:off x="323528" y="980728"/>
            <a:ext cx="8604448" cy="1338828"/>
          </a:xfrm>
          <a:prstGeom prst="rect">
            <a:avLst/>
          </a:prstGeom>
        </p:spPr>
        <p:txBody>
          <a:bodyPr wrap="square">
            <a:spAutoFit/>
          </a:bodyPr>
          <a:lstStyle/>
          <a:p>
            <a:pPr>
              <a:lnSpc>
                <a:spcPct val="150000"/>
              </a:lnSpc>
            </a:pPr>
            <a:r>
              <a:rPr lang="en-US" altLang="zh-CN" b="1" dirty="0" smtClean="0">
                <a:solidFill>
                  <a:srgbClr val="FF0000"/>
                </a:solidFill>
              </a:rPr>
              <a:t>Collect</a:t>
            </a:r>
            <a:r>
              <a:rPr lang="zh-CN" altLang="en-US" dirty="0" smtClean="0"/>
              <a:t>：在之前的例子中我们，用过</a:t>
            </a:r>
            <a:r>
              <a:rPr lang="en-US" altLang="zh-CN" dirty="0" smtClean="0"/>
              <a:t>collect</a:t>
            </a:r>
            <a:r>
              <a:rPr lang="zh-CN" altLang="en-US" dirty="0" smtClean="0"/>
              <a:t>终端操作，主要是将流转换成</a:t>
            </a:r>
            <a:r>
              <a:rPr lang="en-US" altLang="zh-CN" dirty="0" smtClean="0"/>
              <a:t>List</a:t>
            </a:r>
            <a:r>
              <a:rPr lang="zh-CN" altLang="en-US" dirty="0" smtClean="0"/>
              <a:t>的形式输出。</a:t>
            </a:r>
            <a:r>
              <a:rPr lang="en-US" altLang="zh-CN" dirty="0" smtClean="0"/>
              <a:t>Collect</a:t>
            </a:r>
            <a:r>
              <a:rPr lang="zh-CN" altLang="en-US" dirty="0" smtClean="0"/>
              <a:t>的作用就是将流转换为其他形式，接收一个 </a:t>
            </a:r>
            <a:r>
              <a:rPr lang="en-US" altLang="zh-CN" dirty="0" smtClean="0"/>
              <a:t>Collector</a:t>
            </a:r>
            <a:r>
              <a:rPr lang="zh-CN" altLang="en-US" dirty="0" smtClean="0"/>
              <a:t>接口的实现，用于给</a:t>
            </a:r>
            <a:r>
              <a:rPr lang="en-US" altLang="zh-CN" dirty="0" smtClean="0"/>
              <a:t>Stream</a:t>
            </a:r>
            <a:r>
              <a:rPr lang="zh-CN" altLang="en-US" dirty="0" smtClean="0"/>
              <a:t>中元素做汇总。</a:t>
            </a:r>
            <a:endParaRPr lang="zh-CN" altLang="en-US" dirty="0"/>
          </a:p>
        </p:txBody>
      </p:sp>
      <p:graphicFrame>
        <p:nvGraphicFramePr>
          <p:cNvPr id="12" name="表格 11"/>
          <p:cNvGraphicFramePr>
            <a:graphicFrameLocks noGrp="1"/>
          </p:cNvGraphicFramePr>
          <p:nvPr/>
        </p:nvGraphicFramePr>
        <p:xfrm>
          <a:off x="179512" y="2420888"/>
          <a:ext cx="8640960" cy="4145280"/>
        </p:xfrm>
        <a:graphic>
          <a:graphicData uri="http://schemas.openxmlformats.org/drawingml/2006/table">
            <a:tbl>
              <a:tblPr firstRow="1" bandRow="1">
                <a:tableStyleId>{5C22544A-7EE6-4342-B048-85BDC9FD1C3A}</a:tableStyleId>
              </a:tblPr>
              <a:tblGrid>
                <a:gridCol w="2880320"/>
                <a:gridCol w="2880320"/>
                <a:gridCol w="2880320"/>
              </a:tblGrid>
              <a:tr h="370840">
                <a:tc>
                  <a:txBody>
                    <a:bodyPr/>
                    <a:lstStyle/>
                    <a:p>
                      <a:r>
                        <a:rPr lang="zh-CN" altLang="en-US" sz="1800" b="0" i="0" dirty="0">
                          <a:solidFill>
                            <a:srgbClr val="000000"/>
                          </a:solidFill>
                          <a:latin typeface="SimHei"/>
                        </a:rPr>
                        <a:t>工厂方法 </a:t>
                      </a:r>
                      <a:endParaRPr lang="zh-CN" altLang="en-US" sz="1800" dirty="0"/>
                    </a:p>
                  </a:txBody>
                  <a:tcPr anchor="ctr"/>
                </a:tc>
                <a:tc>
                  <a:txBody>
                    <a:bodyPr/>
                    <a:lstStyle/>
                    <a:p>
                      <a:r>
                        <a:rPr lang="zh-CN" altLang="en-US" sz="1800" b="0" i="0">
                          <a:solidFill>
                            <a:srgbClr val="000000"/>
                          </a:solidFill>
                          <a:latin typeface="SimHei"/>
                        </a:rPr>
                        <a:t>返回类型 </a:t>
                      </a:r>
                      <a:endParaRPr lang="zh-CN" altLang="en-US" sz="1800"/>
                    </a:p>
                  </a:txBody>
                  <a:tcPr anchor="ctr"/>
                </a:tc>
                <a:tc>
                  <a:txBody>
                    <a:bodyPr/>
                    <a:lstStyle/>
                    <a:p>
                      <a:r>
                        <a:rPr lang="zh-CN" altLang="en-US" sz="1800" b="0" i="0" dirty="0">
                          <a:solidFill>
                            <a:srgbClr val="000000"/>
                          </a:solidFill>
                          <a:latin typeface="SimHei"/>
                        </a:rPr>
                        <a:t>用 于</a:t>
                      </a:r>
                      <a:endParaRPr lang="zh-CN" altLang="en-US" sz="1800" dirty="0"/>
                    </a:p>
                  </a:txBody>
                  <a:tcPr anchor="ctr"/>
                </a:tc>
              </a:tr>
              <a:tr h="565264">
                <a:tc>
                  <a:txBody>
                    <a:bodyPr/>
                    <a:lstStyle/>
                    <a:p>
                      <a:r>
                        <a:rPr lang="en-US" sz="1800" b="0" i="0" dirty="0" err="1">
                          <a:solidFill>
                            <a:srgbClr val="000000"/>
                          </a:solidFill>
                          <a:latin typeface="Calibri" pitchFamily="34" charset="0"/>
                          <a:ea typeface="微软雅黑" pitchFamily="34" charset="-122"/>
                        </a:rPr>
                        <a:t>toList</a:t>
                      </a:r>
                      <a:r>
                        <a:rPr lang="en-US" sz="1800" b="0" i="0" dirty="0">
                          <a:solidFill>
                            <a:srgbClr val="000000"/>
                          </a:solidFill>
                          <a:latin typeface="Calibri" pitchFamily="34" charset="0"/>
                          <a:ea typeface="微软雅黑" pitchFamily="34" charset="-122"/>
                        </a:rPr>
                        <a:t> </a:t>
                      </a:r>
                      <a:endParaRPr lang="en-US" sz="1800" dirty="0">
                        <a:latin typeface="Calibri" pitchFamily="34" charset="0"/>
                        <a:ea typeface="微软雅黑" pitchFamily="34" charset="-122"/>
                      </a:endParaRPr>
                    </a:p>
                  </a:txBody>
                  <a:tcPr anchor="ctr"/>
                </a:tc>
                <a:tc>
                  <a:txBody>
                    <a:bodyPr/>
                    <a:lstStyle/>
                    <a:p>
                      <a:r>
                        <a:rPr lang="en-US" sz="1800" b="0" i="0" kern="1200" dirty="0">
                          <a:solidFill>
                            <a:srgbClr val="000000"/>
                          </a:solidFill>
                          <a:latin typeface="Calibri" pitchFamily="34" charset="0"/>
                          <a:ea typeface="微软雅黑" pitchFamily="34" charset="-122"/>
                          <a:cs typeface="+mn-cs"/>
                        </a:rPr>
                        <a:t>List&lt;T</a:t>
                      </a:r>
                      <a:r>
                        <a:rPr lang="en-US" sz="1800" b="0" i="0" dirty="0">
                          <a:solidFill>
                            <a:srgbClr val="000000"/>
                          </a:solidFill>
                          <a:latin typeface="Courier"/>
                        </a:rPr>
                        <a:t>&gt; </a:t>
                      </a:r>
                      <a:endParaRPr lang="en-US" sz="1800" dirty="0"/>
                    </a:p>
                  </a:txBody>
                  <a:tcPr anchor="ctr"/>
                </a:tc>
                <a:tc>
                  <a:txBody>
                    <a:bodyPr/>
                    <a:lstStyle/>
                    <a:p>
                      <a:r>
                        <a:rPr lang="zh-CN" altLang="en-US" sz="1800" b="0" i="0" dirty="0">
                          <a:solidFill>
                            <a:srgbClr val="000000"/>
                          </a:solidFill>
                          <a:latin typeface="FZSSJW--GB1-0"/>
                        </a:rPr>
                        <a:t>把流中所有项目收集到一个 </a:t>
                      </a:r>
                      <a:r>
                        <a:rPr lang="en-US" sz="1800" b="0" i="0" kern="1200" dirty="0">
                          <a:solidFill>
                            <a:srgbClr val="000000"/>
                          </a:solidFill>
                          <a:latin typeface="Calibri" pitchFamily="34" charset="0"/>
                          <a:ea typeface="微软雅黑" pitchFamily="34" charset="-122"/>
                          <a:cs typeface="+mn-cs"/>
                        </a:rPr>
                        <a:t>List</a:t>
                      </a:r>
                    </a:p>
                  </a:txBody>
                  <a:tcPr anchor="ctr"/>
                </a:tc>
              </a:tr>
              <a:tr h="370840">
                <a:tc gridSpan="3">
                  <a:txBody>
                    <a:bodyPr/>
                    <a:lstStyle/>
                    <a:p>
                      <a:pPr marL="0" algn="l" defTabSz="914400" rtl="0" eaLnBrk="1" latinLnBrk="0" hangingPunct="1"/>
                      <a:r>
                        <a:rPr lang="zh-CN" altLang="en-US" sz="1800" b="0" i="0" kern="1200" dirty="0" smtClean="0">
                          <a:solidFill>
                            <a:srgbClr val="000000"/>
                          </a:solidFill>
                          <a:latin typeface="Calibri" pitchFamily="34" charset="0"/>
                          <a:ea typeface="微软雅黑" pitchFamily="34" charset="-122"/>
                          <a:cs typeface="+mn-cs"/>
                        </a:rPr>
                        <a:t>使用示例： </a:t>
                      </a:r>
                      <a:r>
                        <a:rPr lang="en-US" altLang="zh-CN" sz="1800" b="0" i="0" kern="1200" dirty="0" smtClean="0">
                          <a:solidFill>
                            <a:srgbClr val="000000"/>
                          </a:solidFill>
                          <a:latin typeface="Calibri" pitchFamily="34" charset="0"/>
                          <a:ea typeface="微软雅黑" pitchFamily="34" charset="-122"/>
                          <a:cs typeface="+mn-cs"/>
                        </a:rPr>
                        <a:t>List&lt;Dish&gt; dishes = </a:t>
                      </a:r>
                      <a:r>
                        <a:rPr lang="en-US" altLang="zh-CN" sz="1800" b="0" i="0" kern="1200" dirty="0" err="1" smtClean="0">
                          <a:solidFill>
                            <a:srgbClr val="000000"/>
                          </a:solidFill>
                          <a:latin typeface="Calibri" pitchFamily="34" charset="0"/>
                          <a:ea typeface="微软雅黑" pitchFamily="34" charset="-122"/>
                          <a:cs typeface="+mn-cs"/>
                        </a:rPr>
                        <a:t>menuStream.collect</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toList</a:t>
                      </a:r>
                      <a:r>
                        <a:rPr lang="en-US" altLang="zh-CN" sz="1800" b="0" i="0" kern="1200" dirty="0" smtClean="0">
                          <a:solidFill>
                            <a:srgbClr val="000000"/>
                          </a:solidFill>
                          <a:latin typeface="Calibri" pitchFamily="34" charset="0"/>
                          <a:ea typeface="微软雅黑" pitchFamily="34" charset="-122"/>
                          <a:cs typeface="+mn-cs"/>
                        </a:rPr>
                        <a:t>()); </a:t>
                      </a:r>
                      <a:endParaRPr lang="zh-CN" altLang="en-US" sz="1800" b="0" i="0" kern="1200" dirty="0">
                        <a:solidFill>
                          <a:srgbClr val="000000"/>
                        </a:solidFill>
                        <a:latin typeface="Calibri" pitchFamily="34" charset="0"/>
                        <a:ea typeface="微软雅黑" pitchFamily="34" charset="-122"/>
                        <a:cs typeface="+mn-cs"/>
                      </a:endParaRPr>
                    </a:p>
                  </a:txBody>
                  <a:tcPr/>
                </a:tc>
                <a:tc hMerge="1">
                  <a:txBody>
                    <a:bodyPr/>
                    <a:lstStyle/>
                    <a:p>
                      <a:endParaRPr lang="zh-CN" altLang="en-US" sz="1800"/>
                    </a:p>
                  </a:txBody>
                  <a:tcPr/>
                </a:tc>
                <a:tc hMerge="1">
                  <a:txBody>
                    <a:bodyPr/>
                    <a:lstStyle/>
                    <a:p>
                      <a:endParaRPr lang="zh-CN" altLang="en-US" sz="1800" dirty="0"/>
                    </a:p>
                  </a:txBody>
                  <a:tcPr/>
                </a:tc>
              </a:tr>
              <a:tr h="370840">
                <a:tc>
                  <a:txBody>
                    <a:bodyPr/>
                    <a:lstStyle/>
                    <a:p>
                      <a:pPr marL="0" algn="l" defTabSz="914400" rtl="0" eaLnBrk="1" latinLnBrk="0" hangingPunct="1"/>
                      <a:r>
                        <a:rPr lang="en-US" sz="1800" b="0" i="0" kern="1200" dirty="0" err="1">
                          <a:solidFill>
                            <a:srgbClr val="000000"/>
                          </a:solidFill>
                          <a:latin typeface="Calibri" pitchFamily="34" charset="0"/>
                          <a:ea typeface="微软雅黑" pitchFamily="34" charset="-122"/>
                          <a:cs typeface="+mn-cs"/>
                        </a:rPr>
                        <a:t>toSet</a:t>
                      </a:r>
                      <a:r>
                        <a:rPr lang="en-US" sz="1800" b="0" i="0" kern="1200" dirty="0">
                          <a:solidFill>
                            <a:srgbClr val="000000"/>
                          </a:solidFill>
                          <a:latin typeface="Calibri" pitchFamily="34" charset="0"/>
                          <a:ea typeface="微软雅黑" pitchFamily="34" charset="-122"/>
                          <a:cs typeface="+mn-cs"/>
                        </a:rPr>
                        <a:t> </a:t>
                      </a:r>
                    </a:p>
                  </a:txBody>
                  <a:tcPr anchor="ctr"/>
                </a:tc>
                <a:tc>
                  <a:txBody>
                    <a:bodyPr/>
                    <a:lstStyle/>
                    <a:p>
                      <a:pPr marL="0" algn="l" defTabSz="914400" rtl="0" eaLnBrk="1" latinLnBrk="0" hangingPunct="1"/>
                      <a:r>
                        <a:rPr lang="en-US" sz="1800" b="0" i="0" kern="1200" dirty="0">
                          <a:solidFill>
                            <a:srgbClr val="000000"/>
                          </a:solidFill>
                          <a:latin typeface="Calibri" pitchFamily="34" charset="0"/>
                          <a:ea typeface="微软雅黑" pitchFamily="34" charset="-122"/>
                          <a:cs typeface="+mn-cs"/>
                        </a:rPr>
                        <a:t>Set&lt;T&gt; </a:t>
                      </a:r>
                    </a:p>
                  </a:txBody>
                  <a:tcPr anchor="ctr"/>
                </a:tc>
                <a:tc>
                  <a:txBody>
                    <a:bodyPr/>
                    <a:lstStyle/>
                    <a:p>
                      <a:pPr marL="0" algn="l" defTabSz="914400" rtl="0" eaLnBrk="1" latinLnBrk="0" hangingPunct="1"/>
                      <a:r>
                        <a:rPr lang="zh-CN" altLang="en-US" sz="1800" b="0" i="0" kern="1200" dirty="0">
                          <a:solidFill>
                            <a:srgbClr val="000000"/>
                          </a:solidFill>
                          <a:latin typeface="Calibri" pitchFamily="34" charset="0"/>
                          <a:ea typeface="微软雅黑" pitchFamily="34" charset="-122"/>
                          <a:cs typeface="+mn-cs"/>
                        </a:rPr>
                        <a:t>把流中所有项目收集到一个 </a:t>
                      </a:r>
                      <a:r>
                        <a:rPr lang="en-US" sz="1800" b="0" i="0" kern="1200" dirty="0">
                          <a:solidFill>
                            <a:srgbClr val="000000"/>
                          </a:solidFill>
                          <a:latin typeface="Calibri" pitchFamily="34" charset="0"/>
                          <a:ea typeface="微软雅黑" pitchFamily="34" charset="-122"/>
                          <a:cs typeface="+mn-cs"/>
                        </a:rPr>
                        <a:t>Set，</a:t>
                      </a:r>
                      <a:r>
                        <a:rPr lang="zh-CN" altLang="en-US" sz="1800" b="0" i="0" kern="1200" dirty="0">
                          <a:solidFill>
                            <a:srgbClr val="000000"/>
                          </a:solidFill>
                          <a:latin typeface="Calibri" pitchFamily="34" charset="0"/>
                          <a:ea typeface="微软雅黑" pitchFamily="34" charset="-122"/>
                          <a:cs typeface="+mn-cs"/>
                        </a:rPr>
                        <a:t>删除重复项</a:t>
                      </a:r>
                    </a:p>
                  </a:txBody>
                  <a:tcPr anchor="ctr"/>
                </a:tc>
              </a:tr>
              <a:tr h="370840">
                <a:tc gridSpan="3">
                  <a:txBody>
                    <a:bodyPr/>
                    <a:lstStyle/>
                    <a:p>
                      <a:pPr marL="0" algn="l" defTabSz="914400" rtl="0" eaLnBrk="1" latinLnBrk="0" hangingPunct="1"/>
                      <a:r>
                        <a:rPr lang="zh-CN" altLang="en-US" sz="1800" b="0" i="0" kern="1200" dirty="0" smtClean="0">
                          <a:solidFill>
                            <a:srgbClr val="000000"/>
                          </a:solidFill>
                          <a:latin typeface="Calibri" pitchFamily="34" charset="0"/>
                          <a:ea typeface="微软雅黑" pitchFamily="34" charset="-122"/>
                          <a:cs typeface="+mn-cs"/>
                        </a:rPr>
                        <a:t>使用示例： </a:t>
                      </a:r>
                      <a:r>
                        <a:rPr lang="en-US" altLang="zh-CN" sz="1800" b="0" i="0" kern="1200" dirty="0" smtClean="0">
                          <a:solidFill>
                            <a:srgbClr val="000000"/>
                          </a:solidFill>
                          <a:latin typeface="Calibri" pitchFamily="34" charset="0"/>
                          <a:ea typeface="微软雅黑" pitchFamily="34" charset="-122"/>
                          <a:cs typeface="+mn-cs"/>
                        </a:rPr>
                        <a:t>Set&lt;Dish&gt; dishes = </a:t>
                      </a:r>
                      <a:r>
                        <a:rPr lang="en-US" altLang="zh-CN" sz="1800" b="0" i="0" kern="1200" dirty="0" err="1" smtClean="0">
                          <a:solidFill>
                            <a:srgbClr val="000000"/>
                          </a:solidFill>
                          <a:latin typeface="Calibri" pitchFamily="34" charset="0"/>
                          <a:ea typeface="微软雅黑" pitchFamily="34" charset="-122"/>
                          <a:cs typeface="+mn-cs"/>
                        </a:rPr>
                        <a:t>menuStream.collect</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toSet</a:t>
                      </a:r>
                      <a:r>
                        <a:rPr lang="en-US" altLang="zh-CN" sz="1800" b="0" i="0" kern="1200" dirty="0" smtClean="0">
                          <a:solidFill>
                            <a:srgbClr val="000000"/>
                          </a:solidFill>
                          <a:latin typeface="Calibri" pitchFamily="34" charset="0"/>
                          <a:ea typeface="微软雅黑" pitchFamily="34" charset="-122"/>
                          <a:cs typeface="+mn-cs"/>
                        </a:rPr>
                        <a:t>()); </a:t>
                      </a:r>
                      <a:endParaRPr lang="zh-CN" altLang="en-US" sz="1800" b="0" i="0" kern="1200" dirty="0">
                        <a:solidFill>
                          <a:srgbClr val="000000"/>
                        </a:solidFill>
                        <a:latin typeface="Calibri" pitchFamily="34" charset="0"/>
                        <a:ea typeface="微软雅黑" pitchFamily="34" charset="-122"/>
                        <a:cs typeface="+mn-cs"/>
                      </a:endParaRPr>
                    </a:p>
                  </a:txBody>
                  <a:tcPr/>
                </a:tc>
                <a:tc hMerge="1">
                  <a:txBody>
                    <a:bodyPr/>
                    <a:lstStyle/>
                    <a:p>
                      <a:endParaRPr lang="zh-CN" altLang="en-US" sz="1800"/>
                    </a:p>
                  </a:txBody>
                  <a:tcPr/>
                </a:tc>
                <a:tc hMerge="1">
                  <a:txBody>
                    <a:bodyPr/>
                    <a:lstStyle/>
                    <a:p>
                      <a:endParaRPr lang="zh-CN" altLang="en-US" sz="1800"/>
                    </a:p>
                  </a:txBody>
                  <a:tcPr/>
                </a:tc>
              </a:tr>
              <a:tr h="370840">
                <a:tc>
                  <a:txBody>
                    <a:bodyPr/>
                    <a:lstStyle/>
                    <a:p>
                      <a:pPr marL="0" algn="l" defTabSz="914400" rtl="0" eaLnBrk="1" latinLnBrk="0" hangingPunct="1"/>
                      <a:r>
                        <a:rPr lang="en-US" sz="1800" b="0" i="0" kern="1200" dirty="0" err="1">
                          <a:solidFill>
                            <a:srgbClr val="000000"/>
                          </a:solidFill>
                          <a:latin typeface="Calibri" pitchFamily="34" charset="0"/>
                          <a:ea typeface="微软雅黑" pitchFamily="34" charset="-122"/>
                          <a:cs typeface="+mn-cs"/>
                        </a:rPr>
                        <a:t>toCollection</a:t>
                      </a:r>
                      <a:r>
                        <a:rPr lang="en-US" sz="1800" b="0" i="0" kern="1200" dirty="0">
                          <a:solidFill>
                            <a:srgbClr val="000000"/>
                          </a:solidFill>
                          <a:latin typeface="Calibri" pitchFamily="34" charset="0"/>
                          <a:ea typeface="微软雅黑" pitchFamily="34" charset="-122"/>
                          <a:cs typeface="+mn-cs"/>
                        </a:rPr>
                        <a:t> </a:t>
                      </a:r>
                    </a:p>
                  </a:txBody>
                  <a:tcPr anchor="ctr"/>
                </a:tc>
                <a:tc>
                  <a:txBody>
                    <a:bodyPr/>
                    <a:lstStyle/>
                    <a:p>
                      <a:pPr marL="0" algn="l" defTabSz="914400" rtl="0" eaLnBrk="1" latinLnBrk="0" hangingPunct="1"/>
                      <a:r>
                        <a:rPr lang="en-US" sz="1800" b="0" i="0" kern="1200" dirty="0">
                          <a:solidFill>
                            <a:srgbClr val="000000"/>
                          </a:solidFill>
                          <a:latin typeface="Calibri" pitchFamily="34" charset="0"/>
                          <a:ea typeface="微软雅黑" pitchFamily="34" charset="-122"/>
                          <a:cs typeface="+mn-cs"/>
                        </a:rPr>
                        <a:t>Collection&lt;T&gt; </a:t>
                      </a:r>
                    </a:p>
                  </a:txBody>
                  <a:tcPr anchor="ctr"/>
                </a:tc>
                <a:tc>
                  <a:txBody>
                    <a:bodyPr/>
                    <a:lstStyle/>
                    <a:p>
                      <a:pPr marL="0" algn="l" defTabSz="914400" rtl="0" eaLnBrk="1" latinLnBrk="0" hangingPunct="1"/>
                      <a:r>
                        <a:rPr lang="zh-CN" altLang="en-US" sz="1800" b="0" i="0" kern="1200" dirty="0">
                          <a:solidFill>
                            <a:srgbClr val="000000"/>
                          </a:solidFill>
                          <a:latin typeface="Calibri" pitchFamily="34" charset="0"/>
                          <a:ea typeface="微软雅黑" pitchFamily="34" charset="-122"/>
                          <a:cs typeface="+mn-cs"/>
                        </a:rPr>
                        <a:t>把流中所有项目收集到给定的供应源创建的集合</a:t>
                      </a:r>
                    </a:p>
                  </a:txBody>
                  <a:tcPr anchor="ctr"/>
                </a:tc>
              </a:tr>
              <a:tr h="370840">
                <a:tc gridSpan="3">
                  <a:txBody>
                    <a:bodyPr/>
                    <a:lstStyle/>
                    <a:p>
                      <a:pPr marL="0" algn="l" defTabSz="914400" rtl="0" eaLnBrk="1" latinLnBrk="0" hangingPunct="1"/>
                      <a:r>
                        <a:rPr lang="zh-CN" altLang="en-US" sz="1800" b="0" i="0" kern="1200" dirty="0" smtClean="0">
                          <a:solidFill>
                            <a:srgbClr val="000000"/>
                          </a:solidFill>
                          <a:latin typeface="Calibri" pitchFamily="34" charset="0"/>
                          <a:ea typeface="微软雅黑" pitchFamily="34" charset="-122"/>
                          <a:cs typeface="+mn-cs"/>
                        </a:rPr>
                        <a:t>使用示例： </a:t>
                      </a:r>
                      <a:r>
                        <a:rPr lang="en-US" altLang="zh-CN" sz="1800" b="0" i="0" kern="1200" dirty="0" smtClean="0">
                          <a:solidFill>
                            <a:srgbClr val="000000"/>
                          </a:solidFill>
                          <a:latin typeface="Calibri" pitchFamily="34" charset="0"/>
                          <a:ea typeface="微软雅黑" pitchFamily="34" charset="-122"/>
                          <a:cs typeface="+mn-cs"/>
                        </a:rPr>
                        <a:t>Collection&lt;Dish&gt; dishes = </a:t>
                      </a:r>
                      <a:r>
                        <a:rPr lang="en-US" altLang="zh-CN" sz="1800" b="0" i="0" kern="1200" dirty="0" err="1" smtClean="0">
                          <a:solidFill>
                            <a:srgbClr val="000000"/>
                          </a:solidFill>
                          <a:latin typeface="Calibri" pitchFamily="34" charset="0"/>
                          <a:ea typeface="微软雅黑" pitchFamily="34" charset="-122"/>
                          <a:cs typeface="+mn-cs"/>
                        </a:rPr>
                        <a:t>menuStream.collect</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toCollection</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ArrayList::new</a:t>
                      </a:r>
                      <a:r>
                        <a:rPr lang="en-US" altLang="zh-CN" sz="1800" b="0" i="0" kern="1200" dirty="0" smtClean="0">
                          <a:solidFill>
                            <a:srgbClr val="000000"/>
                          </a:solidFill>
                          <a:latin typeface="Calibri" pitchFamily="34" charset="0"/>
                          <a:ea typeface="微软雅黑" pitchFamily="34" charset="-122"/>
                          <a:cs typeface="+mn-cs"/>
                        </a:rPr>
                        <a:t>) </a:t>
                      </a:r>
                      <a:endParaRPr lang="zh-CN" altLang="en-US" sz="1800" b="0" i="0" kern="1200" dirty="0">
                        <a:solidFill>
                          <a:srgbClr val="000000"/>
                        </a:solidFill>
                        <a:latin typeface="Calibri" pitchFamily="34" charset="0"/>
                        <a:ea typeface="微软雅黑" pitchFamily="34" charset="-122"/>
                        <a:cs typeface="+mn-cs"/>
                      </a:endParaRPr>
                    </a:p>
                  </a:txBody>
                  <a:tcPr/>
                </a:tc>
                <a:tc hMerge="1">
                  <a:txBody>
                    <a:bodyPr/>
                    <a:lstStyle/>
                    <a:p>
                      <a:endParaRPr lang="zh-CN" altLang="en-US" sz="1800" dirty="0"/>
                    </a:p>
                  </a:txBody>
                  <a:tcPr/>
                </a:tc>
                <a:tc hMerge="1">
                  <a:txBody>
                    <a:bodyPr/>
                    <a:lstStyle/>
                    <a:p>
                      <a:endParaRPr lang="zh-CN" altLang="en-US" sz="1800" dirty="0"/>
                    </a:p>
                  </a:txBody>
                  <a:tcPr/>
                </a:tc>
              </a:tr>
              <a:tr h="370840">
                <a:tc>
                  <a:txBody>
                    <a:bodyPr/>
                    <a:lstStyle/>
                    <a:p>
                      <a:pPr marL="0" algn="l" defTabSz="914400" rtl="0" eaLnBrk="1" latinLnBrk="0" hangingPunct="1"/>
                      <a:r>
                        <a:rPr lang="en-US" sz="1800" b="0" i="0" kern="1200" dirty="0">
                          <a:solidFill>
                            <a:srgbClr val="000000"/>
                          </a:solidFill>
                          <a:latin typeface="Calibri" pitchFamily="34" charset="0"/>
                          <a:ea typeface="微软雅黑" pitchFamily="34" charset="-122"/>
                          <a:cs typeface="+mn-cs"/>
                        </a:rPr>
                        <a:t>counting </a:t>
                      </a:r>
                    </a:p>
                  </a:txBody>
                  <a:tcPr anchor="ctr"/>
                </a:tc>
                <a:tc>
                  <a:txBody>
                    <a:bodyPr/>
                    <a:lstStyle/>
                    <a:p>
                      <a:pPr marL="0" algn="l" defTabSz="914400" rtl="0" eaLnBrk="1" latinLnBrk="0" hangingPunct="1"/>
                      <a:r>
                        <a:rPr lang="en-US" sz="1800" b="0" i="0" kern="1200" dirty="0">
                          <a:solidFill>
                            <a:srgbClr val="000000"/>
                          </a:solidFill>
                          <a:latin typeface="Calibri" pitchFamily="34" charset="0"/>
                          <a:ea typeface="微软雅黑" pitchFamily="34" charset="-122"/>
                          <a:cs typeface="+mn-cs"/>
                        </a:rPr>
                        <a:t>Long </a:t>
                      </a:r>
                    </a:p>
                  </a:txBody>
                  <a:tcPr anchor="ctr"/>
                </a:tc>
                <a:tc>
                  <a:txBody>
                    <a:bodyPr/>
                    <a:lstStyle/>
                    <a:p>
                      <a:pPr marL="0" algn="l" defTabSz="914400" rtl="0" eaLnBrk="1" latinLnBrk="0" hangingPunct="1"/>
                      <a:r>
                        <a:rPr lang="zh-CN" altLang="en-US" sz="1800" b="0" i="0" kern="1200" dirty="0">
                          <a:solidFill>
                            <a:srgbClr val="000000"/>
                          </a:solidFill>
                          <a:latin typeface="Calibri" pitchFamily="34" charset="0"/>
                          <a:ea typeface="微软雅黑" pitchFamily="34" charset="-122"/>
                          <a:cs typeface="+mn-cs"/>
                        </a:rPr>
                        <a:t>计算流中元素的个数</a:t>
                      </a:r>
                    </a:p>
                  </a:txBody>
                  <a:tcPr anchor="ctr"/>
                </a:tc>
              </a:tr>
              <a:tr h="370840">
                <a:tc gridSpan="3">
                  <a:txBody>
                    <a:bodyPr/>
                    <a:lstStyle/>
                    <a:p>
                      <a:pPr marL="0" algn="l" defTabSz="914400" rtl="0" eaLnBrk="1" latinLnBrk="0" hangingPunct="1"/>
                      <a:r>
                        <a:rPr lang="zh-CN" altLang="en-US" sz="1800" b="0" i="0" kern="1200" dirty="0" smtClean="0">
                          <a:solidFill>
                            <a:srgbClr val="000000"/>
                          </a:solidFill>
                          <a:latin typeface="Calibri" pitchFamily="34" charset="0"/>
                          <a:ea typeface="微软雅黑" pitchFamily="34" charset="-122"/>
                          <a:cs typeface="+mn-cs"/>
                        </a:rPr>
                        <a:t>使用示例： </a:t>
                      </a:r>
                      <a:r>
                        <a:rPr lang="en-US" altLang="zh-CN" sz="1800" b="0" i="0" kern="1200" dirty="0" smtClean="0">
                          <a:solidFill>
                            <a:srgbClr val="000000"/>
                          </a:solidFill>
                          <a:latin typeface="Calibri" pitchFamily="34" charset="0"/>
                          <a:ea typeface="微软雅黑" pitchFamily="34" charset="-122"/>
                          <a:cs typeface="+mn-cs"/>
                        </a:rPr>
                        <a:t>long </a:t>
                      </a:r>
                      <a:r>
                        <a:rPr lang="en-US" altLang="zh-CN" sz="1800" b="0" i="0" kern="1200" dirty="0" err="1" smtClean="0">
                          <a:solidFill>
                            <a:srgbClr val="000000"/>
                          </a:solidFill>
                          <a:latin typeface="Calibri" pitchFamily="34" charset="0"/>
                          <a:ea typeface="微软雅黑" pitchFamily="34" charset="-122"/>
                          <a:cs typeface="+mn-cs"/>
                        </a:rPr>
                        <a:t>howManyDishes</a:t>
                      </a:r>
                      <a:r>
                        <a:rPr lang="en-US" altLang="zh-CN" sz="1800" b="0" i="0" kern="1200" dirty="0" smtClean="0">
                          <a:solidFill>
                            <a:srgbClr val="000000"/>
                          </a:solidFill>
                          <a:latin typeface="Calibri" pitchFamily="34" charset="0"/>
                          <a:ea typeface="微软雅黑" pitchFamily="34" charset="-122"/>
                          <a:cs typeface="+mn-cs"/>
                        </a:rPr>
                        <a:t> = </a:t>
                      </a:r>
                      <a:r>
                        <a:rPr lang="en-US" altLang="zh-CN" sz="1800" b="0" i="0" kern="1200" dirty="0" err="1" smtClean="0">
                          <a:solidFill>
                            <a:srgbClr val="000000"/>
                          </a:solidFill>
                          <a:latin typeface="Calibri" pitchFamily="34" charset="0"/>
                          <a:ea typeface="微软雅黑" pitchFamily="34" charset="-122"/>
                          <a:cs typeface="+mn-cs"/>
                        </a:rPr>
                        <a:t>menuStream.collect</a:t>
                      </a:r>
                      <a:r>
                        <a:rPr lang="en-US" altLang="zh-CN" sz="1800" b="0" i="0" kern="1200" dirty="0" smtClean="0">
                          <a:solidFill>
                            <a:srgbClr val="000000"/>
                          </a:solidFill>
                          <a:latin typeface="Calibri" pitchFamily="34" charset="0"/>
                          <a:ea typeface="微软雅黑" pitchFamily="34" charset="-122"/>
                          <a:cs typeface="+mn-cs"/>
                        </a:rPr>
                        <a:t>(counting()); </a:t>
                      </a:r>
                      <a:endParaRPr lang="zh-CN" altLang="en-US" sz="1800" b="0" i="0" kern="1200" dirty="0">
                        <a:solidFill>
                          <a:srgbClr val="000000"/>
                        </a:solidFill>
                        <a:latin typeface="Calibri" pitchFamily="34" charset="0"/>
                        <a:ea typeface="微软雅黑" pitchFamily="34" charset="-122"/>
                        <a:cs typeface="+mn-cs"/>
                      </a:endParaRPr>
                    </a:p>
                  </a:txBody>
                  <a:tcPr/>
                </a:tc>
                <a:tc hMerge="1">
                  <a:txBody>
                    <a:bodyPr/>
                    <a:lstStyle/>
                    <a:p>
                      <a:endParaRPr lang="zh-CN" altLang="en-US" sz="1800"/>
                    </a:p>
                  </a:txBody>
                  <a:tcPr/>
                </a:tc>
                <a:tc hMerge="1">
                  <a:txBody>
                    <a:bodyPr/>
                    <a:lstStyle/>
                    <a:p>
                      <a:endParaRPr lang="zh-CN" altLang="en-US" sz="1800"/>
                    </a:p>
                  </a:txBody>
                  <a:tcPr/>
                </a:tc>
              </a:tr>
            </a:tbl>
          </a:graphicData>
        </a:graphic>
      </p:graphicFrame>
    </p:spTree>
    <p:extLst>
      <p:ext uri="{BB962C8B-B14F-4D97-AF65-F5344CB8AC3E}">
        <p14:creationId xmlns:p14="http://schemas.microsoft.com/office/powerpoint/2010/main" val="1967984645"/>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rPr>
              <a:t>归约和汇总</a:t>
            </a:r>
            <a:r>
              <a:rPr lang="zh-CN" altLang="en-US" sz="1800" dirty="0" smtClean="0"/>
              <a:t> </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graphicFrame>
        <p:nvGraphicFramePr>
          <p:cNvPr id="12" name="表格 11"/>
          <p:cNvGraphicFramePr>
            <a:graphicFrameLocks noGrp="1"/>
          </p:cNvGraphicFramePr>
          <p:nvPr/>
        </p:nvGraphicFramePr>
        <p:xfrm>
          <a:off x="71500" y="944724"/>
          <a:ext cx="8856984" cy="4963160"/>
        </p:xfrm>
        <a:graphic>
          <a:graphicData uri="http://schemas.openxmlformats.org/drawingml/2006/table">
            <a:tbl>
              <a:tblPr firstRow="1" bandRow="1">
                <a:tableStyleId>{5C22544A-7EE6-4342-B048-85BDC9FD1C3A}</a:tableStyleId>
              </a:tblPr>
              <a:tblGrid>
                <a:gridCol w="2952328"/>
                <a:gridCol w="2018047"/>
                <a:gridCol w="3886609"/>
              </a:tblGrid>
              <a:tr h="370840">
                <a:tc>
                  <a:txBody>
                    <a:bodyPr/>
                    <a:lstStyle/>
                    <a:p>
                      <a:r>
                        <a:rPr lang="zh-CN" altLang="en-US" sz="1800" b="0" i="0" dirty="0">
                          <a:solidFill>
                            <a:srgbClr val="000000"/>
                          </a:solidFill>
                          <a:latin typeface="SimHei"/>
                        </a:rPr>
                        <a:t>工厂方法 </a:t>
                      </a:r>
                      <a:endParaRPr lang="zh-CN" altLang="en-US" sz="1800" dirty="0"/>
                    </a:p>
                  </a:txBody>
                  <a:tcPr anchor="ctr"/>
                </a:tc>
                <a:tc>
                  <a:txBody>
                    <a:bodyPr/>
                    <a:lstStyle/>
                    <a:p>
                      <a:r>
                        <a:rPr lang="zh-CN" altLang="en-US" sz="1800" b="0" i="0">
                          <a:solidFill>
                            <a:srgbClr val="000000"/>
                          </a:solidFill>
                          <a:latin typeface="SimHei"/>
                        </a:rPr>
                        <a:t>返回类型 </a:t>
                      </a:r>
                      <a:endParaRPr lang="zh-CN" altLang="en-US" sz="1800"/>
                    </a:p>
                  </a:txBody>
                  <a:tcPr anchor="ctr"/>
                </a:tc>
                <a:tc>
                  <a:txBody>
                    <a:bodyPr/>
                    <a:lstStyle/>
                    <a:p>
                      <a:r>
                        <a:rPr lang="zh-CN" altLang="en-US" sz="1800" b="0" i="0" dirty="0">
                          <a:solidFill>
                            <a:srgbClr val="000000"/>
                          </a:solidFill>
                          <a:latin typeface="SimHei"/>
                        </a:rPr>
                        <a:t>用 于</a:t>
                      </a:r>
                      <a:endParaRPr lang="zh-CN" altLang="en-US" sz="1800" dirty="0"/>
                    </a:p>
                  </a:txBody>
                  <a:tcPr anchor="ctr"/>
                </a:tc>
              </a:tr>
              <a:tr h="370840">
                <a:tc>
                  <a:txBody>
                    <a:bodyPr/>
                    <a:lstStyle/>
                    <a:p>
                      <a:pPr marL="0" algn="l" defTabSz="914400" rtl="0" eaLnBrk="1" latinLnBrk="0" hangingPunct="1"/>
                      <a:r>
                        <a:rPr lang="en-US" sz="1800" b="0" i="0" kern="1200" dirty="0" err="1">
                          <a:solidFill>
                            <a:srgbClr val="000000"/>
                          </a:solidFill>
                          <a:latin typeface="Calibri" pitchFamily="34" charset="0"/>
                          <a:ea typeface="微软雅黑" pitchFamily="34" charset="-122"/>
                          <a:cs typeface="+mn-cs"/>
                        </a:rPr>
                        <a:t>summingInt</a:t>
                      </a:r>
                      <a:r>
                        <a:rPr lang="en-US" sz="1800" b="0" i="0" kern="1200" dirty="0">
                          <a:solidFill>
                            <a:srgbClr val="000000"/>
                          </a:solidFill>
                          <a:latin typeface="Calibri" pitchFamily="34" charset="0"/>
                          <a:ea typeface="微软雅黑" pitchFamily="34" charset="-122"/>
                          <a:cs typeface="+mn-cs"/>
                        </a:rPr>
                        <a:t> </a:t>
                      </a:r>
                    </a:p>
                  </a:txBody>
                  <a:tcPr anchor="ctr"/>
                </a:tc>
                <a:tc>
                  <a:txBody>
                    <a:bodyPr/>
                    <a:lstStyle/>
                    <a:p>
                      <a:pPr marL="0" algn="l" defTabSz="914400" rtl="0" eaLnBrk="1" latinLnBrk="0" hangingPunct="1"/>
                      <a:r>
                        <a:rPr lang="en-US" sz="1800" b="0" i="0" kern="1200" dirty="0" err="1">
                          <a:solidFill>
                            <a:srgbClr val="000000"/>
                          </a:solidFill>
                          <a:latin typeface="Calibri" pitchFamily="34" charset="0"/>
                          <a:ea typeface="微软雅黑" pitchFamily="34" charset="-122"/>
                          <a:cs typeface="+mn-cs"/>
                        </a:rPr>
                        <a:t>Integer </a:t>
                      </a:r>
                    </a:p>
                  </a:txBody>
                  <a:tcPr anchor="ctr"/>
                </a:tc>
                <a:tc>
                  <a:txBody>
                    <a:bodyPr/>
                    <a:lstStyle/>
                    <a:p>
                      <a:pPr marL="0" algn="l" defTabSz="914400" rtl="0" eaLnBrk="1" latinLnBrk="0" hangingPunct="1"/>
                      <a:r>
                        <a:rPr lang="zh-CN" altLang="en-US" sz="1800" b="0" i="0" kern="1200" dirty="0">
                          <a:solidFill>
                            <a:srgbClr val="000000"/>
                          </a:solidFill>
                          <a:latin typeface="Calibri" pitchFamily="34" charset="0"/>
                          <a:ea typeface="微软雅黑" pitchFamily="34" charset="-122"/>
                          <a:cs typeface="+mn-cs"/>
                        </a:rPr>
                        <a:t>对流中项目的一个整数属性求和</a:t>
                      </a:r>
                    </a:p>
                  </a:txBody>
                  <a:tcPr anchor="ctr"/>
                </a:tc>
              </a:tr>
              <a:tr h="370840">
                <a:tc gridSpan="3">
                  <a:txBody>
                    <a:bodyPr/>
                    <a:lstStyle/>
                    <a:p>
                      <a:pPr marL="0" algn="l" defTabSz="914400" rtl="0" eaLnBrk="1" latinLnBrk="0" hangingPunct="1"/>
                      <a:r>
                        <a:rPr lang="zh-CN" altLang="en-US" sz="1800" b="0" i="0" kern="1200" dirty="0" smtClean="0">
                          <a:solidFill>
                            <a:srgbClr val="000000"/>
                          </a:solidFill>
                          <a:latin typeface="Calibri" pitchFamily="34" charset="0"/>
                          <a:ea typeface="微软雅黑" pitchFamily="34" charset="-122"/>
                          <a:cs typeface="+mn-cs"/>
                        </a:rPr>
                        <a:t>使用示例： </a:t>
                      </a:r>
                      <a:r>
                        <a:rPr lang="en-US" altLang="zh-CN" sz="1800" b="0" i="0" kern="1200" dirty="0" err="1" smtClean="0">
                          <a:solidFill>
                            <a:srgbClr val="000000"/>
                          </a:solidFill>
                          <a:latin typeface="Calibri" pitchFamily="34" charset="0"/>
                          <a:ea typeface="微软雅黑" pitchFamily="34" charset="-122"/>
                          <a:cs typeface="+mn-cs"/>
                        </a:rPr>
                        <a:t>int</a:t>
                      </a:r>
                      <a:r>
                        <a:rPr lang="en-US" altLang="zh-CN" sz="1800" b="0" i="0" kern="1200" dirty="0" smtClean="0">
                          <a:solidFill>
                            <a:srgbClr val="000000"/>
                          </a:solidFill>
                          <a:latin typeface="Calibri" pitchFamily="34" charset="0"/>
                          <a:ea typeface="微软雅黑" pitchFamily="34" charset="-122"/>
                          <a:cs typeface="+mn-cs"/>
                        </a:rPr>
                        <a:t> </a:t>
                      </a:r>
                      <a:r>
                        <a:rPr lang="en-US" altLang="zh-CN" sz="1800" b="0" i="0" kern="1200" dirty="0" err="1" smtClean="0">
                          <a:solidFill>
                            <a:srgbClr val="000000"/>
                          </a:solidFill>
                          <a:latin typeface="Calibri" pitchFamily="34" charset="0"/>
                          <a:ea typeface="微软雅黑" pitchFamily="34" charset="-122"/>
                          <a:cs typeface="+mn-cs"/>
                        </a:rPr>
                        <a:t>totalCalories</a:t>
                      </a:r>
                      <a:r>
                        <a:rPr lang="en-US" altLang="zh-CN" sz="1800" b="0" i="0" kern="1200" dirty="0" smtClean="0">
                          <a:solidFill>
                            <a:srgbClr val="000000"/>
                          </a:solidFill>
                          <a:latin typeface="Calibri" pitchFamily="34" charset="0"/>
                          <a:ea typeface="微软雅黑" pitchFamily="34" charset="-122"/>
                          <a:cs typeface="+mn-cs"/>
                        </a:rPr>
                        <a:t> =</a:t>
                      </a:r>
                      <a:r>
                        <a:rPr lang="en-US" altLang="zh-CN" sz="1800" b="0" i="0" kern="1200" dirty="0" err="1" smtClean="0">
                          <a:solidFill>
                            <a:srgbClr val="000000"/>
                          </a:solidFill>
                          <a:latin typeface="Calibri" pitchFamily="34" charset="0"/>
                          <a:ea typeface="微软雅黑" pitchFamily="34" charset="-122"/>
                          <a:cs typeface="+mn-cs"/>
                        </a:rPr>
                        <a:t>menuStream.collect</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summingInt</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Dish::getCalories</a:t>
                      </a:r>
                      <a:r>
                        <a:rPr lang="en-US" altLang="zh-CN" sz="1800" b="0" i="0" kern="1200" dirty="0" smtClean="0">
                          <a:solidFill>
                            <a:srgbClr val="000000"/>
                          </a:solidFill>
                          <a:latin typeface="Calibri" pitchFamily="34" charset="0"/>
                          <a:ea typeface="微软雅黑" pitchFamily="34" charset="-122"/>
                          <a:cs typeface="+mn-cs"/>
                        </a:rPr>
                        <a:t>)); </a:t>
                      </a:r>
                      <a:endParaRPr lang="zh-CN" altLang="en-US" sz="1800" b="0" i="0" kern="1200" dirty="0">
                        <a:solidFill>
                          <a:srgbClr val="000000"/>
                        </a:solidFill>
                        <a:latin typeface="Calibri" pitchFamily="34" charset="0"/>
                        <a:ea typeface="微软雅黑" pitchFamily="34" charset="-122"/>
                        <a:cs typeface="+mn-cs"/>
                      </a:endParaRPr>
                    </a:p>
                  </a:txBody>
                  <a:tcPr/>
                </a:tc>
                <a:tc hMerge="1">
                  <a:txBody>
                    <a:bodyPr/>
                    <a:lstStyle/>
                    <a:p>
                      <a:endParaRPr lang="zh-CN" altLang="en-US" sz="1800"/>
                    </a:p>
                  </a:txBody>
                  <a:tcPr/>
                </a:tc>
                <a:tc hMerge="1">
                  <a:txBody>
                    <a:bodyPr/>
                    <a:lstStyle/>
                    <a:p>
                      <a:endParaRPr lang="zh-CN" altLang="en-US"/>
                    </a:p>
                  </a:txBody>
                  <a:tcPr/>
                </a:tc>
              </a:tr>
              <a:tr h="370840">
                <a:tc>
                  <a:txBody>
                    <a:bodyPr/>
                    <a:lstStyle/>
                    <a:p>
                      <a:pPr marL="0" algn="l" defTabSz="914400" rtl="0" eaLnBrk="1" latinLnBrk="0" hangingPunct="1"/>
                      <a:r>
                        <a:rPr lang="en-US" sz="1800" b="0" i="0" kern="1200" dirty="0" err="1">
                          <a:solidFill>
                            <a:srgbClr val="000000"/>
                          </a:solidFill>
                          <a:latin typeface="Calibri" pitchFamily="34" charset="0"/>
                          <a:ea typeface="微软雅黑" pitchFamily="34" charset="-122"/>
                          <a:cs typeface="+mn-cs"/>
                        </a:rPr>
                        <a:t>averagingInt</a:t>
                      </a:r>
                      <a:r>
                        <a:rPr lang="en-US" sz="1800" b="0" i="0" kern="1200" dirty="0">
                          <a:solidFill>
                            <a:srgbClr val="000000"/>
                          </a:solidFill>
                          <a:latin typeface="Calibri" pitchFamily="34" charset="0"/>
                          <a:ea typeface="微软雅黑" pitchFamily="34" charset="-122"/>
                          <a:cs typeface="+mn-cs"/>
                        </a:rPr>
                        <a:t> </a:t>
                      </a:r>
                    </a:p>
                  </a:txBody>
                  <a:tcPr anchor="ctr"/>
                </a:tc>
                <a:tc>
                  <a:txBody>
                    <a:bodyPr/>
                    <a:lstStyle/>
                    <a:p>
                      <a:pPr marL="0" algn="l" defTabSz="914400" rtl="0" eaLnBrk="1" latinLnBrk="0" hangingPunct="1"/>
                      <a:r>
                        <a:rPr lang="en-US" sz="1800" b="0" i="0" kern="1200" dirty="0" err="1">
                          <a:solidFill>
                            <a:srgbClr val="000000"/>
                          </a:solidFill>
                          <a:latin typeface="Calibri" pitchFamily="34" charset="0"/>
                          <a:ea typeface="微软雅黑" pitchFamily="34" charset="-122"/>
                          <a:cs typeface="+mn-cs"/>
                        </a:rPr>
                        <a:t>Double </a:t>
                      </a:r>
                    </a:p>
                  </a:txBody>
                  <a:tcPr anchor="ctr"/>
                </a:tc>
                <a:tc>
                  <a:txBody>
                    <a:bodyPr/>
                    <a:lstStyle/>
                    <a:p>
                      <a:pPr marL="0" algn="l" defTabSz="914400" rtl="0" eaLnBrk="1" latinLnBrk="0" hangingPunct="1"/>
                      <a:r>
                        <a:rPr lang="zh-CN" altLang="en-US" sz="1800" b="0" i="0" kern="1200" dirty="0">
                          <a:solidFill>
                            <a:srgbClr val="000000"/>
                          </a:solidFill>
                          <a:latin typeface="Calibri" pitchFamily="34" charset="0"/>
                          <a:ea typeface="微软雅黑" pitchFamily="34" charset="-122"/>
                          <a:cs typeface="+mn-cs"/>
                        </a:rPr>
                        <a:t>计算流中项目 </a:t>
                      </a:r>
                      <a:r>
                        <a:rPr lang="en-US" altLang="en-US" sz="1800" b="0" i="0" kern="1200" dirty="0">
                          <a:solidFill>
                            <a:srgbClr val="000000"/>
                          </a:solidFill>
                          <a:latin typeface="Calibri" pitchFamily="34" charset="0"/>
                          <a:ea typeface="微软雅黑" pitchFamily="34" charset="-122"/>
                          <a:cs typeface="+mn-cs"/>
                        </a:rPr>
                        <a:t>Integer </a:t>
                      </a:r>
                      <a:r>
                        <a:rPr lang="zh-CN" altLang="en-US" sz="1800" b="0" i="0" kern="1200" dirty="0">
                          <a:solidFill>
                            <a:srgbClr val="000000"/>
                          </a:solidFill>
                          <a:latin typeface="Calibri" pitchFamily="34" charset="0"/>
                          <a:ea typeface="微软雅黑" pitchFamily="34" charset="-122"/>
                          <a:cs typeface="+mn-cs"/>
                        </a:rPr>
                        <a:t>属性的平均值</a:t>
                      </a:r>
                    </a:p>
                  </a:txBody>
                  <a:tcPr anchor="ctr"/>
                </a:tc>
              </a:tr>
              <a:tr h="370840">
                <a:tc gridSpan="3">
                  <a:txBody>
                    <a:bodyPr/>
                    <a:lstStyle/>
                    <a:p>
                      <a:pPr marL="0" algn="l" defTabSz="914400" rtl="0" eaLnBrk="1" latinLnBrk="0" hangingPunct="1"/>
                      <a:r>
                        <a:rPr lang="zh-CN" altLang="en-US" sz="1800" b="0" i="0" kern="1200" dirty="0" smtClean="0">
                          <a:solidFill>
                            <a:srgbClr val="000000"/>
                          </a:solidFill>
                          <a:latin typeface="Calibri" pitchFamily="34" charset="0"/>
                          <a:ea typeface="微软雅黑" pitchFamily="34" charset="-122"/>
                          <a:cs typeface="+mn-cs"/>
                        </a:rPr>
                        <a:t>使用示例： </a:t>
                      </a:r>
                      <a:r>
                        <a:rPr lang="en-US" altLang="zh-CN" sz="1800" b="0" i="0" kern="1200" dirty="0" smtClean="0">
                          <a:solidFill>
                            <a:srgbClr val="000000"/>
                          </a:solidFill>
                          <a:latin typeface="Calibri" pitchFamily="34" charset="0"/>
                          <a:ea typeface="微软雅黑" pitchFamily="34" charset="-122"/>
                          <a:cs typeface="+mn-cs"/>
                        </a:rPr>
                        <a:t>double </a:t>
                      </a:r>
                      <a:r>
                        <a:rPr lang="en-US" altLang="zh-CN" sz="1800" b="0" i="0" kern="1200" dirty="0" err="1" smtClean="0">
                          <a:solidFill>
                            <a:srgbClr val="000000"/>
                          </a:solidFill>
                          <a:latin typeface="Calibri" pitchFamily="34" charset="0"/>
                          <a:ea typeface="微软雅黑" pitchFamily="34" charset="-122"/>
                          <a:cs typeface="+mn-cs"/>
                        </a:rPr>
                        <a:t>avgCalories</a:t>
                      </a:r>
                      <a:r>
                        <a:rPr lang="en-US" altLang="zh-CN" sz="1800" b="0" i="0" kern="1200" dirty="0" smtClean="0">
                          <a:solidFill>
                            <a:srgbClr val="000000"/>
                          </a:solidFill>
                          <a:latin typeface="Calibri" pitchFamily="34" charset="0"/>
                          <a:ea typeface="微软雅黑" pitchFamily="34" charset="-122"/>
                          <a:cs typeface="+mn-cs"/>
                        </a:rPr>
                        <a:t> =</a:t>
                      </a:r>
                      <a:r>
                        <a:rPr lang="en-US" altLang="zh-CN" sz="1800" b="0" i="0" kern="1200" dirty="0" err="1" smtClean="0">
                          <a:solidFill>
                            <a:srgbClr val="000000"/>
                          </a:solidFill>
                          <a:latin typeface="Calibri" pitchFamily="34" charset="0"/>
                          <a:ea typeface="微软雅黑" pitchFamily="34" charset="-122"/>
                          <a:cs typeface="+mn-cs"/>
                        </a:rPr>
                        <a:t>menuStream.collect</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averagingInt</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Dish::getCalories</a:t>
                      </a:r>
                      <a:r>
                        <a:rPr lang="en-US" altLang="zh-CN" sz="1800" b="0" i="0" kern="1200" dirty="0" smtClean="0">
                          <a:solidFill>
                            <a:srgbClr val="000000"/>
                          </a:solidFill>
                          <a:latin typeface="Calibri" pitchFamily="34" charset="0"/>
                          <a:ea typeface="微软雅黑" pitchFamily="34" charset="-122"/>
                          <a:cs typeface="+mn-cs"/>
                        </a:rPr>
                        <a:t>)); </a:t>
                      </a:r>
                      <a:endParaRPr lang="zh-CN" altLang="en-US" sz="1800" b="0" i="0" kern="1200" dirty="0">
                        <a:solidFill>
                          <a:srgbClr val="000000"/>
                        </a:solidFill>
                        <a:latin typeface="Calibri" pitchFamily="34" charset="0"/>
                        <a:ea typeface="微软雅黑" pitchFamily="34" charset="-122"/>
                        <a:cs typeface="+mn-cs"/>
                      </a:endParaRPr>
                    </a:p>
                  </a:txBody>
                  <a:tcPr/>
                </a:tc>
                <a:tc hMerge="1">
                  <a:txBody>
                    <a:bodyPr/>
                    <a:lstStyle/>
                    <a:p>
                      <a:endParaRPr lang="zh-CN" altLang="en-US" sz="1800"/>
                    </a:p>
                  </a:txBody>
                  <a:tcPr/>
                </a:tc>
                <a:tc hMerge="1">
                  <a:txBody>
                    <a:bodyPr/>
                    <a:lstStyle/>
                    <a:p>
                      <a:endParaRPr lang="zh-CN" altLang="en-US"/>
                    </a:p>
                  </a:txBody>
                  <a:tcPr/>
                </a:tc>
              </a:tr>
              <a:tr h="370840">
                <a:tc>
                  <a:txBody>
                    <a:bodyPr/>
                    <a:lstStyle/>
                    <a:p>
                      <a:pPr marL="0" algn="l" defTabSz="914400" rtl="0" eaLnBrk="1" latinLnBrk="0" hangingPunct="1"/>
                      <a:r>
                        <a:rPr lang="en-US" sz="1800" b="0" i="0" kern="1200" dirty="0" err="1">
                          <a:solidFill>
                            <a:srgbClr val="000000"/>
                          </a:solidFill>
                          <a:latin typeface="Calibri" pitchFamily="34" charset="0"/>
                          <a:ea typeface="微软雅黑" pitchFamily="34" charset="-122"/>
                          <a:cs typeface="+mn-cs"/>
                        </a:rPr>
                        <a:t>maxBy</a:t>
                      </a:r>
                      <a:r>
                        <a:rPr lang="en-US" sz="1800" b="0" i="0" kern="1200" dirty="0">
                          <a:solidFill>
                            <a:srgbClr val="000000"/>
                          </a:solidFill>
                          <a:latin typeface="Calibri" pitchFamily="34" charset="0"/>
                          <a:ea typeface="微软雅黑" pitchFamily="34" charset="-122"/>
                          <a:cs typeface="+mn-cs"/>
                        </a:rPr>
                        <a:t> </a:t>
                      </a:r>
                    </a:p>
                  </a:txBody>
                  <a:tcPr anchor="ctr"/>
                </a:tc>
                <a:tc>
                  <a:txBody>
                    <a:bodyPr/>
                    <a:lstStyle/>
                    <a:p>
                      <a:pPr marL="0" algn="l" defTabSz="914400" rtl="0" eaLnBrk="1" latinLnBrk="0" hangingPunct="1"/>
                      <a:r>
                        <a:rPr lang="en-US" sz="1800" b="0" i="0" kern="1200" dirty="0">
                          <a:solidFill>
                            <a:srgbClr val="000000"/>
                          </a:solidFill>
                          <a:latin typeface="Calibri" pitchFamily="34" charset="0"/>
                          <a:ea typeface="微软雅黑" pitchFamily="34" charset="-122"/>
                          <a:cs typeface="+mn-cs"/>
                        </a:rPr>
                        <a:t>Optional&lt;T&gt;</a:t>
                      </a:r>
                    </a:p>
                  </a:txBody>
                  <a:tcPr anchor="ctr"/>
                </a:tc>
                <a:tc>
                  <a:txBody>
                    <a:bodyPr/>
                    <a:lstStyle/>
                    <a:p>
                      <a:pPr marL="0" algn="l" defTabSz="914400" rtl="0" eaLnBrk="1" latinLnBrk="0" hangingPunct="1"/>
                      <a:r>
                        <a:rPr lang="zh-CN" altLang="en-US" sz="1800" b="0" i="0" kern="1200" dirty="0">
                          <a:solidFill>
                            <a:srgbClr val="000000"/>
                          </a:solidFill>
                          <a:latin typeface="Calibri" pitchFamily="34" charset="0"/>
                          <a:ea typeface="微软雅黑" pitchFamily="34" charset="-122"/>
                          <a:cs typeface="+mn-cs"/>
                        </a:rPr>
                        <a:t>一个包裹了流中按照给定比较器选出的最大元素的 </a:t>
                      </a:r>
                      <a:r>
                        <a:rPr lang="en-US" altLang="en-US" sz="1800" b="0" i="0" kern="1200" dirty="0">
                          <a:solidFill>
                            <a:srgbClr val="000000"/>
                          </a:solidFill>
                          <a:latin typeface="Calibri" pitchFamily="34" charset="0"/>
                          <a:ea typeface="微软雅黑" pitchFamily="34" charset="-122"/>
                          <a:cs typeface="+mn-cs"/>
                        </a:rPr>
                        <a:t>Optional</a:t>
                      </a:r>
                      <a:r>
                        <a:rPr lang="en-US" altLang="en-US" sz="1800" b="0" i="0" kern="1200" dirty="0" smtClean="0">
                          <a:solidFill>
                            <a:srgbClr val="000000"/>
                          </a:solidFill>
                          <a:latin typeface="Calibri" pitchFamily="34" charset="0"/>
                          <a:ea typeface="微软雅黑" pitchFamily="34" charset="-122"/>
                          <a:cs typeface="+mn-cs"/>
                        </a:rPr>
                        <a:t>，</a:t>
                      </a:r>
                      <a:r>
                        <a:rPr lang="zh-CN" altLang="en-US" sz="1800" b="0" i="0" kern="1200" dirty="0" smtClean="0">
                          <a:solidFill>
                            <a:srgbClr val="000000"/>
                          </a:solidFill>
                          <a:latin typeface="Calibri" pitchFamily="34" charset="0"/>
                          <a:ea typeface="微软雅黑" pitchFamily="34" charset="-122"/>
                          <a:cs typeface="+mn-cs"/>
                        </a:rPr>
                        <a:t>或</a:t>
                      </a:r>
                      <a:r>
                        <a:rPr lang="zh-CN" altLang="en-US" sz="1800" b="0" i="0" kern="1200" dirty="0">
                          <a:solidFill>
                            <a:srgbClr val="000000"/>
                          </a:solidFill>
                          <a:latin typeface="Calibri" pitchFamily="34" charset="0"/>
                          <a:ea typeface="微软雅黑" pitchFamily="34" charset="-122"/>
                          <a:cs typeface="+mn-cs"/>
                        </a:rPr>
                        <a:t>如果流为空则为 </a:t>
                      </a:r>
                      <a:r>
                        <a:rPr lang="en-US" altLang="zh-CN" sz="1800" b="0" i="0" kern="1200" dirty="0" err="1" smtClean="0">
                          <a:solidFill>
                            <a:srgbClr val="000000"/>
                          </a:solidFill>
                          <a:latin typeface="Calibri" pitchFamily="34" charset="0"/>
                          <a:ea typeface="微软雅黑" pitchFamily="34" charset="-122"/>
                          <a:cs typeface="+mn-cs"/>
                        </a:rPr>
                        <a:t>o</a:t>
                      </a:r>
                      <a:r>
                        <a:rPr lang="en-US" altLang="en-US" sz="1800" b="0" i="0" kern="1200" dirty="0" err="1" smtClean="0">
                          <a:solidFill>
                            <a:srgbClr val="000000"/>
                          </a:solidFill>
                          <a:latin typeface="Calibri" pitchFamily="34" charset="0"/>
                          <a:ea typeface="微软雅黑" pitchFamily="34" charset="-122"/>
                          <a:cs typeface="+mn-cs"/>
                        </a:rPr>
                        <a:t>ptional.empty</a:t>
                      </a:r>
                      <a:r>
                        <a:rPr lang="en-US" altLang="en-US" sz="1800" b="0" i="0" kern="1200" dirty="0">
                          <a:solidFill>
                            <a:srgbClr val="000000"/>
                          </a:solidFill>
                          <a:latin typeface="Calibri" pitchFamily="34" charset="0"/>
                          <a:ea typeface="微软雅黑" pitchFamily="34" charset="-122"/>
                          <a:cs typeface="+mn-cs"/>
                        </a:rPr>
                        <a:t>()</a:t>
                      </a:r>
                    </a:p>
                  </a:txBody>
                  <a:tcPr anchor="ctr"/>
                </a:tc>
              </a:tr>
              <a:tr h="370840">
                <a:tc gridSpan="3">
                  <a:txBody>
                    <a:bodyPr/>
                    <a:lstStyle/>
                    <a:p>
                      <a:pPr marL="0" algn="l" defTabSz="914400" rtl="0" eaLnBrk="1" latinLnBrk="0" hangingPunct="1"/>
                      <a:r>
                        <a:rPr lang="zh-CN" altLang="en-US" sz="1800" b="0" i="0" kern="1200" dirty="0" smtClean="0">
                          <a:solidFill>
                            <a:srgbClr val="000000"/>
                          </a:solidFill>
                          <a:latin typeface="Calibri" pitchFamily="34" charset="0"/>
                          <a:ea typeface="微软雅黑" pitchFamily="34" charset="-122"/>
                          <a:cs typeface="+mn-cs"/>
                        </a:rPr>
                        <a:t>使用示例： </a:t>
                      </a:r>
                      <a:r>
                        <a:rPr lang="en-US" altLang="zh-CN" sz="1800" b="0" i="0" kern="1200" dirty="0" smtClean="0">
                          <a:solidFill>
                            <a:srgbClr val="000000"/>
                          </a:solidFill>
                          <a:latin typeface="Calibri" pitchFamily="34" charset="0"/>
                          <a:ea typeface="微软雅黑" pitchFamily="34" charset="-122"/>
                          <a:cs typeface="+mn-cs"/>
                        </a:rPr>
                        <a:t>Optional&lt;Dish&gt; fattest =</a:t>
                      </a:r>
                      <a:br>
                        <a:rPr lang="en-US" altLang="zh-CN" sz="1800" b="0" i="0" kern="1200" dirty="0" smtClean="0">
                          <a:solidFill>
                            <a:srgbClr val="000000"/>
                          </a:solidFill>
                          <a:latin typeface="Calibri" pitchFamily="34" charset="0"/>
                          <a:ea typeface="微软雅黑" pitchFamily="34" charset="-122"/>
                          <a:cs typeface="+mn-cs"/>
                        </a:rPr>
                      </a:br>
                      <a:r>
                        <a:rPr lang="en-US" altLang="zh-CN" sz="1800" b="0" i="0" kern="1200" dirty="0" err="1" smtClean="0">
                          <a:solidFill>
                            <a:srgbClr val="000000"/>
                          </a:solidFill>
                          <a:latin typeface="Calibri" pitchFamily="34" charset="0"/>
                          <a:ea typeface="微软雅黑" pitchFamily="34" charset="-122"/>
                          <a:cs typeface="+mn-cs"/>
                        </a:rPr>
                        <a:t>menuStream.collect</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maxBy</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comparingInt</a:t>
                      </a:r>
                      <a:r>
                        <a:rPr lang="en-US" altLang="zh-CN" sz="1800" b="0" i="0" kern="1200" dirty="0" smtClean="0">
                          <a:solidFill>
                            <a:srgbClr val="000000"/>
                          </a:solidFill>
                          <a:latin typeface="Calibri" pitchFamily="34" charset="0"/>
                          <a:ea typeface="微软雅黑" pitchFamily="34" charset="-122"/>
                          <a:cs typeface="+mn-cs"/>
                        </a:rPr>
                        <a:t>(</a:t>
                      </a:r>
                      <a:r>
                        <a:rPr lang="en-US" altLang="zh-CN" sz="1800" b="0" i="0" kern="1200" dirty="0" err="1" smtClean="0">
                          <a:solidFill>
                            <a:srgbClr val="000000"/>
                          </a:solidFill>
                          <a:latin typeface="Calibri" pitchFamily="34" charset="0"/>
                          <a:ea typeface="微软雅黑" pitchFamily="34" charset="-122"/>
                          <a:cs typeface="+mn-cs"/>
                        </a:rPr>
                        <a:t>Dish::getCalories</a:t>
                      </a:r>
                      <a:r>
                        <a:rPr lang="en-US" altLang="zh-CN" sz="1800" b="0" i="0" kern="1200" dirty="0" smtClean="0">
                          <a:solidFill>
                            <a:srgbClr val="000000"/>
                          </a:solidFill>
                          <a:latin typeface="Calibri" pitchFamily="34" charset="0"/>
                          <a:ea typeface="微软雅黑" pitchFamily="34" charset="-122"/>
                          <a:cs typeface="+mn-cs"/>
                        </a:rPr>
                        <a:t>))); </a:t>
                      </a:r>
                      <a:endParaRPr lang="zh-CN" altLang="en-US" sz="1800" b="0" i="0" kern="1200" dirty="0">
                        <a:solidFill>
                          <a:srgbClr val="000000"/>
                        </a:solidFill>
                        <a:latin typeface="Calibri" pitchFamily="34" charset="0"/>
                        <a:ea typeface="微软雅黑" pitchFamily="34" charset="-122"/>
                        <a:cs typeface="+mn-cs"/>
                      </a:endParaRPr>
                    </a:p>
                  </a:txBody>
                  <a:tcPr/>
                </a:tc>
                <a:tc hMerge="1">
                  <a:txBody>
                    <a:bodyPr/>
                    <a:lstStyle/>
                    <a:p>
                      <a:endParaRPr lang="zh-CN" altLang="en-US" sz="1800" dirty="0"/>
                    </a:p>
                  </a:txBody>
                  <a:tcPr/>
                </a:tc>
                <a:tc hMerge="1">
                  <a:txBody>
                    <a:bodyPr/>
                    <a:lstStyle/>
                    <a:p>
                      <a:endParaRPr lang="zh-CN" altLang="en-US"/>
                    </a:p>
                  </a:txBody>
                  <a:tcPr/>
                </a:tc>
              </a:tr>
              <a:tr h="370840">
                <a:tc>
                  <a:txBody>
                    <a:bodyPr/>
                    <a:lstStyle/>
                    <a:p>
                      <a:pPr marL="0" algn="l" defTabSz="914400" rtl="0" eaLnBrk="1" latinLnBrk="0" hangingPunct="1"/>
                      <a:r>
                        <a:rPr lang="en-US" sz="1800" b="0" i="0" kern="1200" dirty="0">
                          <a:solidFill>
                            <a:srgbClr val="000000"/>
                          </a:solidFill>
                          <a:latin typeface="Calibri" pitchFamily="34" charset="0"/>
                          <a:ea typeface="微软雅黑" pitchFamily="34" charset="-122"/>
                          <a:cs typeface="+mn-cs"/>
                        </a:rPr>
                        <a:t>reducing </a:t>
                      </a:r>
                    </a:p>
                  </a:txBody>
                  <a:tcPr anchor="ctr"/>
                </a:tc>
                <a:tc>
                  <a:txBody>
                    <a:bodyPr/>
                    <a:lstStyle/>
                    <a:p>
                      <a:pPr marL="0" algn="l" defTabSz="914400" rtl="0" eaLnBrk="1" latinLnBrk="0" hangingPunct="1"/>
                      <a:r>
                        <a:rPr lang="zh-CN" altLang="en-US" sz="1800" b="0" i="0" kern="1200" dirty="0">
                          <a:solidFill>
                            <a:srgbClr val="000000"/>
                          </a:solidFill>
                          <a:latin typeface="Calibri" pitchFamily="34" charset="0"/>
                          <a:ea typeface="微软雅黑" pitchFamily="34" charset="-122"/>
                          <a:cs typeface="+mn-cs"/>
                        </a:rPr>
                        <a:t>归约操作产生的类型 </a:t>
                      </a:r>
                    </a:p>
                  </a:txBody>
                  <a:tcPr anchor="ctr"/>
                </a:tc>
                <a:tc>
                  <a:txBody>
                    <a:bodyPr/>
                    <a:lstStyle/>
                    <a:p>
                      <a:pPr marL="0" algn="l" defTabSz="914400" rtl="0" eaLnBrk="1" latinLnBrk="0" hangingPunct="1"/>
                      <a:r>
                        <a:rPr lang="zh-CN" altLang="en-US" sz="1800" b="0" i="0" kern="1200" dirty="0">
                          <a:solidFill>
                            <a:srgbClr val="000000"/>
                          </a:solidFill>
                          <a:latin typeface="Calibri" pitchFamily="34" charset="0"/>
                          <a:ea typeface="微软雅黑" pitchFamily="34" charset="-122"/>
                          <a:cs typeface="+mn-cs"/>
                        </a:rPr>
                        <a:t>从一个作为累加器的初始值开始，利用 </a:t>
                      </a:r>
                      <a:r>
                        <a:rPr lang="en-US" altLang="en-US" sz="1800" b="0" i="0" kern="1200" dirty="0" err="1" smtClean="0">
                          <a:solidFill>
                            <a:srgbClr val="000000"/>
                          </a:solidFill>
                          <a:latin typeface="Calibri" pitchFamily="34" charset="0"/>
                          <a:ea typeface="微软雅黑" pitchFamily="34" charset="-122"/>
                          <a:cs typeface="+mn-cs"/>
                        </a:rPr>
                        <a:t>BinaryOperator</a:t>
                      </a:r>
                      <a:r>
                        <a:rPr lang="en-US" altLang="en-US" sz="1800" b="0" i="0" kern="1200" dirty="0" smtClean="0">
                          <a:solidFill>
                            <a:srgbClr val="000000"/>
                          </a:solidFill>
                          <a:latin typeface="Calibri" pitchFamily="34" charset="0"/>
                          <a:ea typeface="微软雅黑" pitchFamily="34" charset="-122"/>
                          <a:cs typeface="+mn-cs"/>
                        </a:rPr>
                        <a:t> </a:t>
                      </a:r>
                      <a:r>
                        <a:rPr lang="zh-CN" altLang="en-US" sz="1800" b="0" i="0" kern="1200" dirty="0">
                          <a:solidFill>
                            <a:srgbClr val="000000"/>
                          </a:solidFill>
                          <a:latin typeface="Calibri" pitchFamily="34" charset="0"/>
                          <a:ea typeface="微软雅黑" pitchFamily="34" charset="-122"/>
                          <a:cs typeface="+mn-cs"/>
                        </a:rPr>
                        <a:t>与</a:t>
                      </a:r>
                      <a:r>
                        <a:rPr lang="zh-CN" altLang="en-US" sz="1800" b="0" i="0" kern="1200" dirty="0" smtClean="0">
                          <a:solidFill>
                            <a:srgbClr val="000000"/>
                          </a:solidFill>
                          <a:latin typeface="Calibri" pitchFamily="34" charset="0"/>
                          <a:ea typeface="微软雅黑" pitchFamily="34" charset="-122"/>
                          <a:cs typeface="+mn-cs"/>
                        </a:rPr>
                        <a:t>流中</a:t>
                      </a:r>
                      <a:r>
                        <a:rPr lang="zh-CN" altLang="en-US" sz="1800" b="0" i="0" kern="1200" dirty="0">
                          <a:solidFill>
                            <a:srgbClr val="000000"/>
                          </a:solidFill>
                          <a:latin typeface="Calibri" pitchFamily="34" charset="0"/>
                          <a:ea typeface="微软雅黑" pitchFamily="34" charset="-122"/>
                          <a:cs typeface="+mn-cs"/>
                        </a:rPr>
                        <a:t>的元素逐个结合，从而将流归约为单个值</a:t>
                      </a:r>
                    </a:p>
                  </a:txBody>
                  <a:tcPr anchor="ctr"/>
                </a:tc>
              </a:tr>
              <a:tr h="370840">
                <a:tc gridSpan="3">
                  <a:txBody>
                    <a:bodyPr/>
                    <a:lstStyle/>
                    <a:p>
                      <a:pPr marL="0" algn="l" defTabSz="914400" rtl="0" eaLnBrk="1" latinLnBrk="0" hangingPunct="1"/>
                      <a:r>
                        <a:rPr lang="zh-CN" altLang="en-US" sz="1800" b="0" i="0" kern="1200" dirty="0" smtClean="0">
                          <a:solidFill>
                            <a:srgbClr val="000000"/>
                          </a:solidFill>
                          <a:latin typeface="Calibri" pitchFamily="34" charset="0"/>
                          <a:ea typeface="微软雅黑" pitchFamily="34" charset="-122"/>
                          <a:cs typeface="+mn-cs"/>
                        </a:rPr>
                        <a:t>使用示例： </a:t>
                      </a:r>
                      <a:r>
                        <a:rPr lang="en-US" altLang="zh-CN" sz="1800" b="0" i="0" kern="1200" dirty="0" err="1" smtClean="0">
                          <a:solidFill>
                            <a:srgbClr val="000000"/>
                          </a:solidFill>
                          <a:latin typeface="Calibri" pitchFamily="34" charset="0"/>
                          <a:ea typeface="微软雅黑" pitchFamily="34" charset="-122"/>
                          <a:cs typeface="+mn-cs"/>
                        </a:rPr>
                        <a:t>int</a:t>
                      </a:r>
                      <a:r>
                        <a:rPr lang="en-US" altLang="zh-CN" sz="1800" b="0" i="0" kern="1200" dirty="0" smtClean="0">
                          <a:solidFill>
                            <a:srgbClr val="000000"/>
                          </a:solidFill>
                          <a:latin typeface="Calibri" pitchFamily="34" charset="0"/>
                          <a:ea typeface="微软雅黑" pitchFamily="34" charset="-122"/>
                          <a:cs typeface="+mn-cs"/>
                        </a:rPr>
                        <a:t> </a:t>
                      </a:r>
                      <a:r>
                        <a:rPr lang="en-US" altLang="zh-CN" sz="1800" b="0" i="0" kern="1200" dirty="0" err="1" smtClean="0">
                          <a:solidFill>
                            <a:srgbClr val="000000"/>
                          </a:solidFill>
                          <a:latin typeface="Calibri" pitchFamily="34" charset="0"/>
                          <a:ea typeface="微软雅黑" pitchFamily="34" charset="-122"/>
                          <a:cs typeface="+mn-cs"/>
                        </a:rPr>
                        <a:t>totalCalories</a:t>
                      </a:r>
                      <a:r>
                        <a:rPr lang="en-US" altLang="zh-CN" sz="1800" b="0" i="0" kern="1200" dirty="0" smtClean="0">
                          <a:solidFill>
                            <a:srgbClr val="000000"/>
                          </a:solidFill>
                          <a:latin typeface="Calibri" pitchFamily="34" charset="0"/>
                          <a:ea typeface="微软雅黑" pitchFamily="34" charset="-122"/>
                          <a:cs typeface="+mn-cs"/>
                        </a:rPr>
                        <a:t> =</a:t>
                      </a:r>
                      <a:r>
                        <a:rPr lang="en-US" altLang="zh-CN" sz="1800" b="0" i="0" kern="1200" dirty="0" err="1" smtClean="0">
                          <a:solidFill>
                            <a:srgbClr val="000000"/>
                          </a:solidFill>
                          <a:latin typeface="Calibri" pitchFamily="34" charset="0"/>
                          <a:ea typeface="微软雅黑" pitchFamily="34" charset="-122"/>
                          <a:cs typeface="+mn-cs"/>
                        </a:rPr>
                        <a:t>menuStream.collect</a:t>
                      </a:r>
                      <a:r>
                        <a:rPr lang="en-US" altLang="zh-CN" sz="1800" b="0" i="0" kern="1200" dirty="0" smtClean="0">
                          <a:solidFill>
                            <a:srgbClr val="000000"/>
                          </a:solidFill>
                          <a:latin typeface="Calibri" pitchFamily="34" charset="0"/>
                          <a:ea typeface="微软雅黑" pitchFamily="34" charset="-122"/>
                          <a:cs typeface="+mn-cs"/>
                        </a:rPr>
                        <a:t>(reducing(0, </a:t>
                      </a:r>
                      <a:r>
                        <a:rPr lang="en-US" altLang="zh-CN" sz="1800" b="0" i="0" kern="1200" dirty="0" err="1" smtClean="0">
                          <a:solidFill>
                            <a:srgbClr val="000000"/>
                          </a:solidFill>
                          <a:latin typeface="Calibri" pitchFamily="34" charset="0"/>
                          <a:ea typeface="微软雅黑" pitchFamily="34" charset="-122"/>
                          <a:cs typeface="+mn-cs"/>
                        </a:rPr>
                        <a:t>Dish::getCalories</a:t>
                      </a:r>
                      <a:r>
                        <a:rPr lang="en-US" altLang="zh-CN" sz="1800" b="0" i="0" kern="1200" dirty="0" smtClean="0">
                          <a:solidFill>
                            <a:srgbClr val="000000"/>
                          </a:solidFill>
                          <a:latin typeface="Calibri" pitchFamily="34" charset="0"/>
                          <a:ea typeface="微软雅黑" pitchFamily="34" charset="-122"/>
                          <a:cs typeface="+mn-cs"/>
                        </a:rPr>
                        <a:t>, </a:t>
                      </a:r>
                      <a:r>
                        <a:rPr lang="en-US" altLang="zh-CN" sz="1800" b="0" i="0" kern="1200" dirty="0" err="1" smtClean="0">
                          <a:solidFill>
                            <a:srgbClr val="000000"/>
                          </a:solidFill>
                          <a:latin typeface="Calibri" pitchFamily="34" charset="0"/>
                          <a:ea typeface="微软雅黑" pitchFamily="34" charset="-122"/>
                          <a:cs typeface="+mn-cs"/>
                        </a:rPr>
                        <a:t>Integer::sum</a:t>
                      </a:r>
                      <a:r>
                        <a:rPr lang="en-US" altLang="zh-CN" sz="1800" b="0" i="0" kern="1200" dirty="0" smtClean="0">
                          <a:solidFill>
                            <a:srgbClr val="000000"/>
                          </a:solidFill>
                          <a:latin typeface="Calibri" pitchFamily="34" charset="0"/>
                          <a:ea typeface="微软雅黑" pitchFamily="34" charset="-122"/>
                          <a:cs typeface="+mn-cs"/>
                        </a:rPr>
                        <a:t>)); </a:t>
                      </a:r>
                      <a:endParaRPr lang="zh-CN" altLang="en-US" sz="1800" b="0" i="0" kern="1200" dirty="0">
                        <a:solidFill>
                          <a:srgbClr val="000000"/>
                        </a:solidFill>
                        <a:latin typeface="Calibri" pitchFamily="34" charset="0"/>
                        <a:ea typeface="微软雅黑" pitchFamily="34" charset="-122"/>
                        <a:cs typeface="+mn-cs"/>
                      </a:endParaRPr>
                    </a:p>
                  </a:txBody>
                  <a:tcPr/>
                </a:tc>
                <a:tc hMerge="1">
                  <a:txBody>
                    <a:bodyPr/>
                    <a:lstStyle/>
                    <a:p>
                      <a:endParaRPr lang="zh-CN" altLang="en-US" sz="1800"/>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196798464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14" name="TextBox 13"/>
          <p:cNvSpPr txBox="1"/>
          <p:nvPr/>
        </p:nvSpPr>
        <p:spPr>
          <a:xfrm>
            <a:off x="611560" y="980728"/>
            <a:ext cx="7956884" cy="1015663"/>
          </a:xfrm>
          <a:prstGeom prst="rect">
            <a:avLst/>
          </a:prstGeom>
          <a:noFill/>
        </p:spPr>
        <p:txBody>
          <a:bodyPr wrap="square" rtlCol="0">
            <a:spAutoFit/>
          </a:bodyPr>
          <a:lstStyle/>
          <a:p>
            <a:pPr>
              <a:lnSpc>
                <a:spcPct val="150000"/>
              </a:lnSpc>
            </a:pPr>
            <a:r>
              <a:rPr lang="zh-CN" altLang="en-US" sz="2000" smtClean="0"/>
              <a:t>第二次尝试：</a:t>
            </a:r>
            <a:r>
              <a:rPr lang="zh-CN" altLang="en-US" sz="2000"/>
              <a:t>然而</a:t>
            </a:r>
            <a:r>
              <a:rPr lang="zh-CN" altLang="en-US" sz="2000" smtClean="0"/>
              <a:t>，现在改变主意了，我们要</a:t>
            </a:r>
            <a:r>
              <a:rPr lang="zh-CN" altLang="en-US" sz="2000"/>
              <a:t>筛选多种颜色：浅绿色、暗红色、黄色</a:t>
            </a:r>
            <a:r>
              <a:rPr lang="zh-CN" altLang="en-US" sz="2000" smtClean="0"/>
              <a:t>等</a:t>
            </a:r>
            <a:endParaRPr lang="zh-CN" altLang="en-US" sz="20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2492896"/>
            <a:ext cx="792480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5157192"/>
            <a:ext cx="72104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42844" y="2564904"/>
            <a:ext cx="8857648" cy="183620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V="1">
            <a:off x="142844" y="5265204"/>
            <a:ext cx="8857648" cy="648072"/>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9873335"/>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solidFill>
                  <a:schemeClr val="bg1"/>
                </a:solidFill>
                <a:latin typeface="微软雅黑" pitchFamily="34" charset="-122"/>
                <a:ea typeface="微软雅黑" pitchFamily="34" charset="-122"/>
              </a:rPr>
              <a:t>Stream </a:t>
            </a:r>
            <a:r>
              <a:rPr lang="zh-CN" altLang="en-US" sz="1800" dirty="0" smtClean="0">
                <a:solidFill>
                  <a:schemeClr val="bg1"/>
                </a:solidFill>
                <a:latin typeface="微软雅黑" pitchFamily="34" charset="-122"/>
                <a:ea typeface="微软雅黑" pitchFamily="34" charset="-122"/>
              </a:rPr>
              <a:t>操作 </a:t>
            </a:r>
            <a:r>
              <a:rPr lang="zh-CN" altLang="en-US" sz="1400" b="1" dirty="0" smtClean="0">
                <a:solidFill>
                  <a:schemeClr val="bg1"/>
                </a:solidFill>
                <a:latin typeface="微软雅黑" pitchFamily="34" charset="-122"/>
                <a:ea typeface="微软雅黑" pitchFamily="34" charset="-122"/>
              </a:rPr>
              <a:t>分组</a:t>
            </a:r>
            <a:r>
              <a:rPr lang="zh-CN" altLang="en-US" sz="1800" dirty="0" smtClean="0"/>
              <a:t> </a:t>
            </a:r>
            <a:r>
              <a:rPr lang="zh-CN" altLang="en-US" sz="1800" dirty="0" smtClean="0">
                <a:solidFill>
                  <a:schemeClr val="bg1"/>
                </a:solidFill>
                <a:latin typeface="微软雅黑" pitchFamily="34" charset="-122"/>
                <a:ea typeface="微软雅黑" pitchFamily="34" charset="-122"/>
              </a:rPr>
              <a:t> </a:t>
            </a:r>
            <a:r>
              <a:rPr lang="zh-CN" altLang="en-US" sz="1800" b="1" dirty="0" smtClean="0">
                <a:solidFill>
                  <a:schemeClr val="bg1"/>
                </a:solidFill>
              </a:rPr>
              <a:t> </a:t>
            </a:r>
            <a:r>
              <a:rPr lang="zh-CN" altLang="en-US" sz="1800" b="1" dirty="0"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13" name="矩形 12"/>
          <p:cNvSpPr/>
          <p:nvPr/>
        </p:nvSpPr>
        <p:spPr>
          <a:xfrm>
            <a:off x="395536" y="1088740"/>
            <a:ext cx="7740860" cy="1291379"/>
          </a:xfrm>
          <a:prstGeom prst="rect">
            <a:avLst/>
          </a:prstGeom>
        </p:spPr>
        <p:txBody>
          <a:bodyPr wrap="square">
            <a:spAutoFit/>
          </a:bodyPr>
          <a:lstStyle/>
          <a:p>
            <a:pPr>
              <a:lnSpc>
                <a:spcPct val="150000"/>
              </a:lnSpc>
            </a:pPr>
            <a:r>
              <a:rPr lang="zh-CN" altLang="en-US" dirty="0" smtClean="0"/>
              <a:t>一个常见的数据库操作是根据一个或多个属性对集合中的项目进行分组，假设你要把菜单中的菜按照类型进行分类，有肉的放一组，有鱼的放一组，其他的都放另一组 </a:t>
            </a:r>
            <a:endParaRPr lang="zh-CN" altLang="en-US" dirty="0"/>
          </a:p>
        </p:txBody>
      </p:sp>
      <p:sp>
        <p:nvSpPr>
          <p:cNvPr id="14" name="矩形 13"/>
          <p:cNvSpPr/>
          <p:nvPr/>
        </p:nvSpPr>
        <p:spPr>
          <a:xfrm>
            <a:off x="395536" y="3248980"/>
            <a:ext cx="7956884" cy="2169825"/>
          </a:xfrm>
          <a:prstGeom prst="rect">
            <a:avLst/>
          </a:prstGeom>
        </p:spPr>
        <p:txBody>
          <a:bodyPr wrap="square">
            <a:spAutoFit/>
          </a:bodyPr>
          <a:lstStyle/>
          <a:p>
            <a:pPr>
              <a:lnSpc>
                <a:spcPct val="150000"/>
              </a:lnSpc>
            </a:pPr>
            <a:r>
              <a:rPr lang="en-US" altLang="zh-CN" b="1" dirty="0" smtClean="0">
                <a:solidFill>
                  <a:srgbClr val="FF0000"/>
                </a:solidFill>
              </a:rPr>
              <a:t>groupingBy</a:t>
            </a:r>
            <a:r>
              <a:rPr lang="zh-CN" altLang="en-US" dirty="0" smtClean="0"/>
              <a:t>方法传递了一个</a:t>
            </a:r>
            <a:r>
              <a:rPr lang="en-US" altLang="zh-CN" dirty="0" smtClean="0"/>
              <a:t>Function</a:t>
            </a:r>
            <a:r>
              <a:rPr lang="zh-CN" altLang="en-US" dirty="0" smtClean="0"/>
              <a:t>（以方法引用的形式），它提取了流中每一道</a:t>
            </a:r>
            <a:r>
              <a:rPr lang="en-US" altLang="zh-CN" dirty="0" smtClean="0"/>
              <a:t>Dish</a:t>
            </a:r>
            <a:r>
              <a:rPr lang="zh-CN" altLang="en-US" dirty="0" smtClean="0"/>
              <a:t>的</a:t>
            </a:r>
            <a:r>
              <a:rPr lang="en-US" altLang="zh-CN" dirty="0" err="1" smtClean="0"/>
              <a:t>Dish.Type</a:t>
            </a:r>
            <a:r>
              <a:rPr lang="zh-CN" altLang="en-US" dirty="0" smtClean="0"/>
              <a:t>。分组操作的结果是一个</a:t>
            </a:r>
            <a:r>
              <a:rPr lang="en-US" altLang="zh-CN" dirty="0" smtClean="0"/>
              <a:t>Map</a:t>
            </a:r>
            <a:r>
              <a:rPr lang="zh-CN" altLang="en-US" dirty="0" smtClean="0"/>
              <a:t>，把分组函数返回的值作为映射的键，把流中所有具有这个分类值的项目的列表作为对应的映射值。在菜单分类的例子中，键就是菜的类型，值就是包含所有对应类型的菜肴的列表 。</a:t>
            </a:r>
            <a:endParaRPr lang="en-US" altLang="zh-CN" dirty="0" smtClean="0"/>
          </a:p>
          <a:p>
            <a:pPr>
              <a:lnSpc>
                <a:spcPct val="150000"/>
              </a:lnSpc>
            </a:pPr>
            <a:r>
              <a:rPr lang="zh-CN" altLang="en-US" dirty="0" smtClean="0">
                <a:solidFill>
                  <a:srgbClr val="FF0000"/>
                </a:solidFill>
              </a:rPr>
              <a:t>多级分组、分区同样也比较重要</a:t>
            </a:r>
            <a:endParaRPr lang="zh-CN" altLang="en-US" dirty="0">
              <a:solidFill>
                <a:srgbClr val="FF0000"/>
              </a:solidFill>
            </a:endParaRPr>
          </a:p>
        </p:txBody>
      </p:sp>
      <p:pic>
        <p:nvPicPr>
          <p:cNvPr id="164866" name="Picture 2"/>
          <p:cNvPicPr>
            <a:picLocks noChangeAspect="1" noChangeArrowheads="1"/>
          </p:cNvPicPr>
          <p:nvPr/>
        </p:nvPicPr>
        <p:blipFill>
          <a:blip r:embed="rId2" cstate="print"/>
          <a:srcRect/>
          <a:stretch>
            <a:fillRect/>
          </a:stretch>
        </p:blipFill>
        <p:spPr bwMode="auto">
          <a:xfrm>
            <a:off x="1111515" y="2466801"/>
            <a:ext cx="5172075" cy="523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smtClean="0">
                <a:solidFill>
                  <a:schemeClr val="bg1"/>
                </a:solidFill>
                <a:latin typeface="微软雅黑" pitchFamily="34" charset="-122"/>
                <a:ea typeface="微软雅黑" pitchFamily="34" charset="-122"/>
              </a:rPr>
              <a:t>Stream </a:t>
            </a:r>
            <a:r>
              <a:rPr lang="zh-CN" altLang="en-US" sz="1800" smtClean="0">
                <a:solidFill>
                  <a:schemeClr val="bg1"/>
                </a:solidFill>
                <a:latin typeface="微软雅黑" pitchFamily="34" charset="-122"/>
                <a:ea typeface="微软雅黑" pitchFamily="34" charset="-122"/>
              </a:rPr>
              <a:t>操作 </a:t>
            </a:r>
            <a:r>
              <a:rPr lang="zh-CN" altLang="en-US" sz="1400" smtClean="0">
                <a:solidFill>
                  <a:schemeClr val="bg1"/>
                </a:solidFill>
                <a:latin typeface="微软雅黑" pitchFamily="34" charset="-122"/>
                <a:ea typeface="微软雅黑" pitchFamily="34" charset="-122"/>
              </a:rPr>
              <a:t>创建</a:t>
            </a:r>
            <a:r>
              <a:rPr lang="en-US" altLang="zh-CN" sz="1400" smtClean="0">
                <a:solidFill>
                  <a:schemeClr val="bg1"/>
                </a:solidFill>
                <a:latin typeface="微软雅黑" pitchFamily="34" charset="-122"/>
                <a:ea typeface="微软雅黑" pitchFamily="34" charset="-122"/>
              </a:rPr>
              <a:t>Stream</a:t>
            </a:r>
            <a:r>
              <a:rPr lang="zh-CN" altLang="en-US" sz="1800" smtClean="0">
                <a:solidFill>
                  <a:schemeClr val="bg1"/>
                </a:solidFill>
                <a:latin typeface="微软雅黑" pitchFamily="34" charset="-122"/>
                <a:ea typeface="微软雅黑" pitchFamily="34" charset="-122"/>
              </a:rPr>
              <a:t>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3" name="矩形 2"/>
          <p:cNvSpPr/>
          <p:nvPr/>
        </p:nvSpPr>
        <p:spPr>
          <a:xfrm>
            <a:off x="378976" y="938769"/>
            <a:ext cx="8290104" cy="369332"/>
          </a:xfrm>
          <a:prstGeom prst="rect">
            <a:avLst/>
          </a:prstGeom>
        </p:spPr>
        <p:txBody>
          <a:bodyPr wrap="square">
            <a:spAutoFit/>
          </a:bodyPr>
          <a:lstStyle/>
          <a:p>
            <a:pPr marL="285750" indent="-285750">
              <a:buFont typeface="Arial" pitchFamily="34" charset="0"/>
              <a:buChar char="•"/>
            </a:pPr>
            <a:r>
              <a:rPr lang="en-US" altLang="zh-CN"/>
              <a:t>Java8 </a:t>
            </a:r>
            <a:r>
              <a:rPr lang="zh-CN" altLang="en-US"/>
              <a:t>中的 </a:t>
            </a:r>
            <a:r>
              <a:rPr lang="en-US" altLang="zh-CN"/>
              <a:t>Collection </a:t>
            </a:r>
            <a:r>
              <a:rPr lang="zh-CN" altLang="en-US"/>
              <a:t>接口被扩展，提供</a:t>
            </a:r>
            <a:r>
              <a:rPr lang="zh-CN" altLang="en-US" smtClean="0"/>
              <a:t>了两</a:t>
            </a:r>
            <a:r>
              <a:rPr lang="zh-CN" altLang="en-US"/>
              <a:t>个获取流的方法： </a:t>
            </a:r>
          </a:p>
        </p:txBody>
      </p:sp>
      <p:sp>
        <p:nvSpPr>
          <p:cNvPr id="6" name="矩形 5"/>
          <p:cNvSpPr/>
          <p:nvPr/>
        </p:nvSpPr>
        <p:spPr>
          <a:xfrm>
            <a:off x="378976" y="2123018"/>
            <a:ext cx="8148553" cy="646331"/>
          </a:xfrm>
          <a:prstGeom prst="rect">
            <a:avLst/>
          </a:prstGeom>
        </p:spPr>
        <p:txBody>
          <a:bodyPr wrap="square">
            <a:spAutoFit/>
          </a:bodyPr>
          <a:lstStyle/>
          <a:p>
            <a:pPr marL="285750" indent="-285750">
              <a:buFont typeface="Arial" pitchFamily="34" charset="0"/>
              <a:buChar char="•"/>
            </a:pPr>
            <a:r>
              <a:rPr lang="zh-CN" altLang="en-US"/>
              <a:t>由数组创建</a:t>
            </a:r>
            <a:r>
              <a:rPr lang="zh-CN" altLang="en-US" smtClean="0"/>
              <a:t>流</a:t>
            </a:r>
            <a:r>
              <a:rPr lang="en-US" altLang="zh-CN"/>
              <a:t>Java8 </a:t>
            </a:r>
            <a:r>
              <a:rPr lang="zh-CN" altLang="en-US"/>
              <a:t>中的 </a:t>
            </a:r>
            <a:r>
              <a:rPr lang="en-US" altLang="zh-CN"/>
              <a:t>Arrays </a:t>
            </a:r>
            <a:r>
              <a:rPr lang="zh-CN" altLang="en-US"/>
              <a:t>的静态方法 </a:t>
            </a:r>
            <a:r>
              <a:rPr lang="en-US" altLang="zh-CN"/>
              <a:t>stream() </a:t>
            </a:r>
            <a:r>
              <a:rPr lang="zh-CN" altLang="en-US" smtClean="0"/>
              <a:t>可以</a:t>
            </a:r>
            <a:r>
              <a:rPr lang="zh-CN" altLang="en-US"/>
              <a:t>获取数组流： </a:t>
            </a:r>
            <a:br>
              <a:rPr lang="zh-CN" altLang="en-US"/>
            </a:br>
            <a:r>
              <a:rPr lang="zh-CN" altLang="en-US"/>
              <a:t> </a:t>
            </a:r>
          </a:p>
        </p:txBody>
      </p:sp>
      <p:sp>
        <p:nvSpPr>
          <p:cNvPr id="2" name="矩形 1"/>
          <p:cNvSpPr/>
          <p:nvPr/>
        </p:nvSpPr>
        <p:spPr>
          <a:xfrm>
            <a:off x="823045" y="1321843"/>
            <a:ext cx="5916885" cy="646331"/>
          </a:xfrm>
          <a:prstGeom prst="rect">
            <a:avLst/>
          </a:prstGeom>
        </p:spPr>
        <p:txBody>
          <a:bodyPr wrap="square">
            <a:spAutoFit/>
          </a:bodyPr>
          <a:lstStyle/>
          <a:p>
            <a:pPr marL="285750" indent="-285750">
              <a:buFont typeface="Arial" pitchFamily="34" charset="0"/>
              <a:buChar char="•"/>
            </a:pPr>
            <a:r>
              <a:rPr lang="en-US" altLang="zh-CN" smtClean="0"/>
              <a:t>default Stream&lt;E&gt; stream() : </a:t>
            </a:r>
            <a:r>
              <a:rPr lang="zh-CN" altLang="en-US" smtClean="0"/>
              <a:t>返回一个顺序流</a:t>
            </a:r>
            <a:endParaRPr lang="en-US" altLang="zh-CN" smtClean="0"/>
          </a:p>
          <a:p>
            <a:pPr marL="285750" indent="-285750">
              <a:buFont typeface="Arial" pitchFamily="34" charset="0"/>
              <a:buChar char="•"/>
            </a:pPr>
            <a:r>
              <a:rPr lang="en-US" altLang="zh-CN"/>
              <a:t>default Stream&lt;E&gt; parallelStream() : </a:t>
            </a:r>
            <a:r>
              <a:rPr lang="zh-CN" altLang="en-US"/>
              <a:t>返回一个并行</a:t>
            </a:r>
            <a:r>
              <a:rPr lang="zh-CN" altLang="en-US" smtClean="0"/>
              <a:t>流</a:t>
            </a:r>
            <a:endParaRPr lang="zh-CN" altLang="en-US"/>
          </a:p>
        </p:txBody>
      </p:sp>
      <p:sp>
        <p:nvSpPr>
          <p:cNvPr id="4" name="矩形 3"/>
          <p:cNvSpPr/>
          <p:nvPr/>
        </p:nvSpPr>
        <p:spPr>
          <a:xfrm>
            <a:off x="823045" y="2564904"/>
            <a:ext cx="7344816" cy="923330"/>
          </a:xfrm>
          <a:prstGeom prst="rect">
            <a:avLst/>
          </a:prstGeom>
        </p:spPr>
        <p:txBody>
          <a:bodyPr wrap="square">
            <a:spAutoFit/>
          </a:bodyPr>
          <a:lstStyle/>
          <a:p>
            <a:pPr marL="285750" indent="-285750">
              <a:buFont typeface="Arial" pitchFamily="34" charset="0"/>
              <a:buChar char="•"/>
            </a:pPr>
            <a:r>
              <a:rPr lang="en-US" altLang="zh-CN"/>
              <a:t>public static IntStream stream(int[] </a:t>
            </a:r>
            <a:r>
              <a:rPr lang="en-US" altLang="zh-CN" smtClean="0"/>
              <a:t>array)</a:t>
            </a:r>
          </a:p>
          <a:p>
            <a:pPr marL="285750" indent="-285750">
              <a:buFont typeface="Arial" pitchFamily="34" charset="0"/>
              <a:buChar char="•"/>
            </a:pPr>
            <a:r>
              <a:rPr lang="en-US" altLang="zh-CN" smtClean="0"/>
              <a:t>public </a:t>
            </a:r>
            <a:r>
              <a:rPr lang="en-US" altLang="zh-CN"/>
              <a:t>static LongStream stream(long[] </a:t>
            </a:r>
            <a:r>
              <a:rPr lang="en-US" altLang="zh-CN" smtClean="0"/>
              <a:t>array)</a:t>
            </a:r>
          </a:p>
          <a:p>
            <a:pPr marL="285750" indent="-285750">
              <a:buFont typeface="Arial" pitchFamily="34" charset="0"/>
              <a:buChar char="•"/>
            </a:pPr>
            <a:r>
              <a:rPr lang="en-US" altLang="zh-CN" smtClean="0"/>
              <a:t>public </a:t>
            </a:r>
            <a:r>
              <a:rPr lang="en-US" altLang="zh-CN"/>
              <a:t>static DoubleStream stream(double[] array</a:t>
            </a:r>
            <a:r>
              <a:rPr lang="en-US" altLang="zh-CN" smtClean="0"/>
              <a:t>)</a:t>
            </a:r>
            <a:endParaRPr lang="zh-CN" altLang="en-US"/>
          </a:p>
        </p:txBody>
      </p:sp>
      <p:sp>
        <p:nvSpPr>
          <p:cNvPr id="5" name="矩形 4"/>
          <p:cNvSpPr/>
          <p:nvPr/>
        </p:nvSpPr>
        <p:spPr>
          <a:xfrm>
            <a:off x="378976" y="3770532"/>
            <a:ext cx="4572000" cy="369332"/>
          </a:xfrm>
          <a:prstGeom prst="rect">
            <a:avLst/>
          </a:prstGeom>
        </p:spPr>
        <p:txBody>
          <a:bodyPr>
            <a:spAutoFit/>
          </a:bodyPr>
          <a:lstStyle/>
          <a:p>
            <a:pPr marL="285750" indent="-285750">
              <a:buFont typeface="Arial" pitchFamily="34" charset="0"/>
              <a:buChar char="•"/>
            </a:pPr>
            <a:r>
              <a:rPr lang="zh-CN" altLang="en-US"/>
              <a:t>由值创建</a:t>
            </a:r>
            <a:r>
              <a:rPr lang="zh-CN" altLang="en-US" smtClean="0"/>
              <a:t>流</a:t>
            </a:r>
            <a:endParaRPr lang="zh-CN" altLang="en-US"/>
          </a:p>
        </p:txBody>
      </p:sp>
      <p:sp>
        <p:nvSpPr>
          <p:cNvPr id="7" name="矩形 6"/>
          <p:cNvSpPr/>
          <p:nvPr/>
        </p:nvSpPr>
        <p:spPr>
          <a:xfrm>
            <a:off x="823045" y="4293096"/>
            <a:ext cx="6695528" cy="646331"/>
          </a:xfrm>
          <a:prstGeom prst="rect">
            <a:avLst/>
          </a:prstGeom>
        </p:spPr>
        <p:txBody>
          <a:bodyPr wrap="square">
            <a:spAutoFit/>
          </a:bodyPr>
          <a:lstStyle/>
          <a:p>
            <a:pPr marL="285750" indent="-285750">
              <a:buFont typeface="Arial" pitchFamily="34" charset="0"/>
              <a:buChar char="•"/>
            </a:pPr>
            <a:r>
              <a:rPr lang="en-US" altLang="zh-CN"/>
              <a:t>public static&lt;T&gt; Stream&lt;T&gt; of(T... values) : </a:t>
            </a:r>
            <a:r>
              <a:rPr lang="zh-CN" altLang="en-US"/>
              <a:t>返回一个流 </a:t>
            </a:r>
            <a:br>
              <a:rPr lang="zh-CN" altLang="en-US"/>
            </a:br>
            <a:endParaRPr lang="zh-CN" altLang="en-US"/>
          </a:p>
        </p:txBody>
      </p:sp>
      <p:sp>
        <p:nvSpPr>
          <p:cNvPr id="10" name="矩形 9"/>
          <p:cNvSpPr/>
          <p:nvPr/>
        </p:nvSpPr>
        <p:spPr>
          <a:xfrm>
            <a:off x="823045" y="5553236"/>
            <a:ext cx="4572000" cy="646331"/>
          </a:xfrm>
          <a:prstGeom prst="rect">
            <a:avLst/>
          </a:prstGeom>
        </p:spPr>
        <p:txBody>
          <a:bodyPr>
            <a:spAutoFit/>
          </a:bodyPr>
          <a:lstStyle/>
          <a:p>
            <a:r>
              <a:rPr lang="en-US" altLang="zh-CN" dirty="0" err="1"/>
              <a:t>Stream.generate</a:t>
            </a:r>
            <a:r>
              <a:rPr lang="en-US" altLang="zh-CN" dirty="0"/>
              <a:t> </a:t>
            </a:r>
            <a:r>
              <a:rPr lang="zh-CN" altLang="en-US" dirty="0" smtClean="0"/>
              <a:t>方法</a:t>
            </a:r>
            <a:endParaRPr lang="en-US" altLang="zh-CN" dirty="0" smtClean="0"/>
          </a:p>
          <a:p>
            <a:r>
              <a:rPr lang="en-US" altLang="zh-CN" dirty="0" err="1" smtClean="0"/>
              <a:t>Stream.iterate</a:t>
            </a:r>
            <a:r>
              <a:rPr lang="zh-CN" altLang="en-US" dirty="0" smtClean="0"/>
              <a:t>方法</a:t>
            </a:r>
            <a:endParaRPr lang="zh-CN" altLang="en-US" dirty="0"/>
          </a:p>
        </p:txBody>
      </p:sp>
      <p:sp>
        <p:nvSpPr>
          <p:cNvPr id="15" name="矩形 14"/>
          <p:cNvSpPr/>
          <p:nvPr/>
        </p:nvSpPr>
        <p:spPr>
          <a:xfrm>
            <a:off x="378976" y="5022001"/>
            <a:ext cx="4572000" cy="369332"/>
          </a:xfrm>
          <a:prstGeom prst="rect">
            <a:avLst/>
          </a:prstGeom>
        </p:spPr>
        <p:txBody>
          <a:bodyPr>
            <a:spAutoFit/>
          </a:bodyPr>
          <a:lstStyle/>
          <a:p>
            <a:pPr marL="285750" indent="-285750">
              <a:buFont typeface="Arial" pitchFamily="34" charset="0"/>
              <a:buChar char="•"/>
            </a:pPr>
            <a:r>
              <a:rPr lang="zh-CN" altLang="en-US" dirty="0" smtClean="0"/>
              <a:t>创建无限流流</a:t>
            </a:r>
            <a:endParaRPr lang="zh-CN" altLang="en-US" dirty="0"/>
          </a:p>
        </p:txBody>
      </p:sp>
    </p:spTree>
    <p:extLst>
      <p:ext uri="{BB962C8B-B14F-4D97-AF65-F5344CB8AC3E}">
        <p14:creationId xmlns:p14="http://schemas.microsoft.com/office/powerpoint/2010/main" val="1967984645"/>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9840" y="0"/>
            <a:ext cx="153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307339" y="2528658"/>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椭圆 3"/>
          <p:cNvSpPr/>
          <p:nvPr/>
        </p:nvSpPr>
        <p:spPr>
          <a:xfrm>
            <a:off x="3307339" y="3167740"/>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椭圆 4"/>
          <p:cNvSpPr/>
          <p:nvPr/>
        </p:nvSpPr>
        <p:spPr>
          <a:xfrm>
            <a:off x="3307339" y="3806822"/>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p:nvSpPr>
        <p:spPr>
          <a:xfrm>
            <a:off x="3329840" y="-1"/>
            <a:ext cx="152999" cy="454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 name="TextBox 8"/>
          <p:cNvSpPr txBox="1"/>
          <p:nvPr/>
        </p:nvSpPr>
        <p:spPr>
          <a:xfrm>
            <a:off x="3763431" y="1124744"/>
            <a:ext cx="2834998" cy="400110"/>
          </a:xfrm>
          <a:prstGeom prst="rect">
            <a:avLst/>
          </a:prstGeom>
          <a:noFill/>
        </p:spPr>
        <p:txBody>
          <a:bodyPr wrap="square" rtlCol="0">
            <a:spAutoFit/>
          </a:bodyPr>
          <a:lstStyle/>
          <a:p>
            <a:r>
              <a:rPr lang="zh-CN" altLang="en-US" sz="2000" b="1">
                <a:solidFill>
                  <a:schemeClr val="tx1">
                    <a:lumMod val="65000"/>
                    <a:lumOff val="35000"/>
                  </a:schemeClr>
                </a:solidFill>
                <a:latin typeface="专业字体设计服务/WWW.ZTSGC.COM/"/>
                <a:ea typeface="微软雅黑" pitchFamily="34" charset="-122"/>
              </a:rPr>
              <a:t>新特性简介</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9" name="TextBox 8"/>
          <p:cNvSpPr txBox="1"/>
          <p:nvPr/>
        </p:nvSpPr>
        <p:spPr>
          <a:xfrm>
            <a:off x="3763431" y="3064894"/>
            <a:ext cx="2932805" cy="400110"/>
          </a:xfrm>
          <a:prstGeom prst="rect">
            <a:avLst/>
          </a:prstGeom>
          <a:noFill/>
        </p:spPr>
        <p:txBody>
          <a:bodyPr wrap="square" rtlCol="0">
            <a:spAutoFit/>
          </a:bodyPr>
          <a:lstStyle/>
          <a:p>
            <a:r>
              <a:rPr lang="zh-CN" altLang="en-US" sz="2000" b="1">
                <a:solidFill>
                  <a:srgbClr val="5F5E5C"/>
                </a:solidFill>
                <a:latin typeface="微软雅黑" pitchFamily="34" charset="-122"/>
                <a:ea typeface="微软雅黑" pitchFamily="34" charset="-122"/>
              </a:rPr>
              <a:t>方法引用和构造器</a:t>
            </a:r>
            <a:r>
              <a:rPr lang="zh-CN" altLang="en-US" sz="2000" b="1" smtClean="0">
                <a:solidFill>
                  <a:srgbClr val="5F5E5C"/>
                </a:solidFill>
                <a:latin typeface="微软雅黑" pitchFamily="34" charset="-122"/>
                <a:ea typeface="微软雅黑" pitchFamily="34" charset="-122"/>
              </a:rPr>
              <a:t>引用</a:t>
            </a:r>
            <a:endParaRPr lang="zh-CN" altLang="en-US" sz="2000" b="1">
              <a:solidFill>
                <a:srgbClr val="5F5E5C"/>
              </a:solidFill>
              <a:latin typeface="微软雅黑" pitchFamily="34" charset="-122"/>
              <a:ea typeface="微软雅黑" pitchFamily="34" charset="-122"/>
            </a:endParaRPr>
          </a:p>
        </p:txBody>
      </p:sp>
      <p:sp>
        <p:nvSpPr>
          <p:cNvPr id="10" name="椭圆 9"/>
          <p:cNvSpPr/>
          <p:nvPr/>
        </p:nvSpPr>
        <p:spPr>
          <a:xfrm>
            <a:off x="3307339" y="125049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15" name="组合 14"/>
          <p:cNvGrpSpPr/>
          <p:nvPr/>
        </p:nvGrpSpPr>
        <p:grpSpPr>
          <a:xfrm>
            <a:off x="3716699" y="4240047"/>
            <a:ext cx="3591605" cy="661181"/>
            <a:chOff x="3763431" y="1988840"/>
            <a:chExt cx="2520280" cy="661181"/>
          </a:xfrm>
        </p:grpSpPr>
        <p:sp>
          <p:nvSpPr>
            <p:cNvPr id="12" name="圆角矩形 11"/>
            <p:cNvSpPr/>
            <p:nvPr/>
          </p:nvSpPr>
          <p:spPr>
            <a:xfrm>
              <a:off x="3763431" y="1988840"/>
              <a:ext cx="2520280" cy="661181"/>
            </a:xfrm>
            <a:prstGeom prst="roundRect">
              <a:avLst>
                <a:gd name="adj" fmla="val 1028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sp>
          <p:nvSpPr>
            <p:cNvPr id="13" name="TextBox 8"/>
            <p:cNvSpPr txBox="1"/>
            <p:nvPr/>
          </p:nvSpPr>
          <p:spPr>
            <a:xfrm>
              <a:off x="3879227" y="2095681"/>
              <a:ext cx="2376264" cy="400110"/>
            </a:xfrm>
            <a:prstGeom prst="rect">
              <a:avLst/>
            </a:prstGeom>
            <a:noFill/>
          </p:spPr>
          <p:txBody>
            <a:bodyPr wrap="square" rtlCol="0">
              <a:spAutoFit/>
            </a:bodyPr>
            <a:lstStyle/>
            <a:p>
              <a:endParaRPr lang="zh-CN" altLang="en-US" sz="2000" b="1">
                <a:solidFill>
                  <a:schemeClr val="bg1"/>
                </a:solidFill>
                <a:latin typeface="微软雅黑" pitchFamily="34" charset="-122"/>
                <a:ea typeface="微软雅黑" pitchFamily="34" charset="-122"/>
              </a:endParaRPr>
            </a:p>
          </p:txBody>
        </p:sp>
        <p:sp>
          <p:nvSpPr>
            <p:cNvPr id="14" name="圆角矩形 13"/>
            <p:cNvSpPr/>
            <p:nvPr/>
          </p:nvSpPr>
          <p:spPr>
            <a:xfrm>
              <a:off x="3808704" y="2033773"/>
              <a:ext cx="2430000" cy="576000"/>
            </a:xfrm>
            <a:prstGeom prst="roundRect">
              <a:avLst>
                <a:gd name="adj" fmla="val 1028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grpSp>
      <p:sp>
        <p:nvSpPr>
          <p:cNvPr id="16" name="椭圆 15"/>
          <p:cNvSpPr/>
          <p:nvPr/>
        </p:nvSpPr>
        <p:spPr>
          <a:xfrm>
            <a:off x="3307339" y="444590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TextBox 16"/>
          <p:cNvSpPr txBox="1"/>
          <p:nvPr/>
        </p:nvSpPr>
        <p:spPr>
          <a:xfrm>
            <a:off x="3763431" y="4318249"/>
            <a:ext cx="5084532" cy="400110"/>
          </a:xfrm>
          <a:prstGeom prst="rect">
            <a:avLst/>
          </a:prstGeom>
          <a:noFill/>
        </p:spPr>
        <p:txBody>
          <a:bodyPr wrap="square" rtlCol="0">
            <a:spAutoFit/>
          </a:bodyPr>
          <a:lstStyle/>
          <a:p>
            <a:pPr algn="l"/>
            <a:r>
              <a:rPr lang="zh-CN" altLang="en-US" sz="2000" b="1" smtClean="0">
                <a:solidFill>
                  <a:schemeClr val="bg1"/>
                </a:solidFill>
                <a:latin typeface="微软雅黑" pitchFamily="34" charset="-122"/>
                <a:ea typeface="微软雅黑" pitchFamily="34" charset="-122"/>
              </a:rPr>
              <a:t>接口中的默认方法和静态方法</a:t>
            </a:r>
            <a:endParaRPr lang="zh-CN" altLang="en-US" sz="2000" b="1" dirty="0">
              <a:solidFill>
                <a:schemeClr val="bg1"/>
              </a:solidFill>
              <a:latin typeface="微软雅黑" pitchFamily="34" charset="-122"/>
              <a:ea typeface="微软雅黑" pitchFamily="34" charset="-122"/>
            </a:endParaRPr>
          </a:p>
        </p:txBody>
      </p:sp>
      <p:sp>
        <p:nvSpPr>
          <p:cNvPr id="18" name="椭圆 17"/>
          <p:cNvSpPr/>
          <p:nvPr/>
        </p:nvSpPr>
        <p:spPr>
          <a:xfrm>
            <a:off x="3307339" y="188957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TextBox 8"/>
          <p:cNvSpPr txBox="1"/>
          <p:nvPr/>
        </p:nvSpPr>
        <p:spPr>
          <a:xfrm>
            <a:off x="3763431" y="1812921"/>
            <a:ext cx="2834998" cy="400110"/>
          </a:xfrm>
          <a:prstGeom prst="rect">
            <a:avLst/>
          </a:prstGeom>
          <a:noFill/>
        </p:spPr>
        <p:txBody>
          <a:bodyPr wrap="square" rtlCol="0">
            <a:spAutoFit/>
          </a:bodyPr>
          <a:lstStyle/>
          <a:p>
            <a:pPr algn="l"/>
            <a:r>
              <a:rPr lang="en-US" altLang="zh-CN" sz="2000" b="1" smtClean="0">
                <a:solidFill>
                  <a:schemeClr val="tx1">
                    <a:lumMod val="65000"/>
                    <a:lumOff val="35000"/>
                  </a:schemeClr>
                </a:solidFill>
                <a:latin typeface="专业字体设计服务/WWW.ZTSGC.COM/"/>
                <a:ea typeface="微软雅黑" pitchFamily="34" charset="-122"/>
              </a:rPr>
              <a:t>Lambda</a:t>
            </a:r>
            <a:r>
              <a:rPr lang="zh-CN" altLang="en-US" sz="2000" b="1" smtClean="0">
                <a:solidFill>
                  <a:schemeClr val="tx1">
                    <a:lumMod val="65000"/>
                    <a:lumOff val="35000"/>
                  </a:schemeClr>
                </a:solidFill>
                <a:latin typeface="专业字体设计服务/WWW.ZTSGC.COM/"/>
                <a:ea typeface="微软雅黑" pitchFamily="34" charset="-122"/>
              </a:rPr>
              <a:t>表达式</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21" name="椭圆 20"/>
          <p:cNvSpPr/>
          <p:nvPr/>
        </p:nvSpPr>
        <p:spPr>
          <a:xfrm>
            <a:off x="3316405" y="573325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TextBox 22"/>
          <p:cNvSpPr txBox="1"/>
          <p:nvPr/>
        </p:nvSpPr>
        <p:spPr>
          <a:xfrm>
            <a:off x="3797985" y="5632321"/>
            <a:ext cx="2376264" cy="400110"/>
          </a:xfrm>
          <a:prstGeom prst="rect">
            <a:avLst/>
          </a:prstGeom>
          <a:noFill/>
        </p:spPr>
        <p:txBody>
          <a:bodyPr wrap="square" rtlCol="0">
            <a:spAutoFit/>
          </a:bodyPr>
          <a:lstStyle/>
          <a:p>
            <a:r>
              <a:rPr lang="en-US" altLang="zh-CN" sz="2000" b="1" smtClean="0"/>
              <a:t>Optional</a:t>
            </a:r>
            <a:endParaRPr lang="zh-CN" altLang="en-US" sz="2000" b="1" dirty="0">
              <a:solidFill>
                <a:srgbClr val="5F5E5C"/>
              </a:solidFill>
              <a:latin typeface="微软雅黑" pitchFamily="34" charset="-122"/>
              <a:ea typeface="微软雅黑" pitchFamily="34" charset="-122"/>
            </a:endParaRPr>
          </a:p>
        </p:txBody>
      </p:sp>
      <p:sp>
        <p:nvSpPr>
          <p:cNvPr id="24" name="椭圆 23"/>
          <p:cNvSpPr/>
          <p:nvPr/>
        </p:nvSpPr>
        <p:spPr>
          <a:xfrm>
            <a:off x="3307339" y="508498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TextBox 8"/>
          <p:cNvSpPr txBox="1"/>
          <p:nvPr/>
        </p:nvSpPr>
        <p:spPr>
          <a:xfrm>
            <a:off x="3763431" y="4944581"/>
            <a:ext cx="2834998" cy="400110"/>
          </a:xfrm>
          <a:prstGeom prst="rect">
            <a:avLst/>
          </a:prstGeom>
          <a:noFill/>
        </p:spPr>
        <p:txBody>
          <a:bodyPr wrap="square" rtlCol="0">
            <a:spAutoFit/>
          </a:bodyPr>
          <a:lstStyle/>
          <a:p>
            <a:pPr algn="l"/>
            <a:r>
              <a:rPr lang="zh-CN" altLang="en-US" sz="2000" b="1" smtClean="0">
                <a:solidFill>
                  <a:schemeClr val="tx1">
                    <a:lumMod val="65000"/>
                    <a:lumOff val="35000"/>
                  </a:schemeClr>
                </a:solidFill>
                <a:latin typeface="专业字体设计服务/WWW.ZTSGC.COM/"/>
                <a:ea typeface="微软雅黑" pitchFamily="34" charset="-122"/>
              </a:rPr>
              <a:t>新时间日期</a:t>
            </a:r>
            <a:r>
              <a:rPr lang="en-US" altLang="zh-CN" sz="2000" b="1" smtClean="0">
                <a:solidFill>
                  <a:schemeClr val="tx1">
                    <a:lumMod val="65000"/>
                    <a:lumOff val="35000"/>
                  </a:schemeClr>
                </a:solidFill>
                <a:latin typeface="专业字体设计服务/WWW.ZTSGC.COM/"/>
                <a:ea typeface="微软雅黑" pitchFamily="34" charset="-122"/>
              </a:rPr>
              <a:t>API</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11" name="椭圆 10"/>
          <p:cNvSpPr/>
          <p:nvPr/>
        </p:nvSpPr>
        <p:spPr>
          <a:xfrm>
            <a:off x="3244321" y="1864669"/>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259667" y="120130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244321" y="2510491"/>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763431" y="2515907"/>
            <a:ext cx="1338828" cy="369332"/>
          </a:xfrm>
          <a:prstGeom prst="rect">
            <a:avLst/>
          </a:prstGeom>
        </p:spPr>
        <p:txBody>
          <a:bodyPr wrap="none">
            <a:spAutoFit/>
          </a:bodyPr>
          <a:lstStyle/>
          <a:p>
            <a:r>
              <a:rPr lang="zh-CN" altLang="en-US" b="1">
                <a:solidFill>
                  <a:schemeClr val="tx1">
                    <a:lumMod val="65000"/>
                    <a:lumOff val="35000"/>
                  </a:schemeClr>
                </a:solidFill>
                <a:latin typeface="专业字体设计服务/WWW.ZTSGC.COM/"/>
                <a:ea typeface="微软雅黑" pitchFamily="34" charset="-122"/>
              </a:rPr>
              <a:t>函数式接口</a:t>
            </a:r>
            <a:endParaRPr lang="zh-CN" altLang="en-US" b="1" dirty="0">
              <a:solidFill>
                <a:schemeClr val="tx1">
                  <a:lumMod val="65000"/>
                  <a:lumOff val="35000"/>
                </a:schemeClr>
              </a:solidFill>
              <a:latin typeface="专业字体设计服务/WWW.ZTSGC.COM/"/>
              <a:ea typeface="微软雅黑" pitchFamily="34" charset="-122"/>
            </a:endParaRPr>
          </a:p>
        </p:txBody>
      </p:sp>
      <p:sp>
        <p:nvSpPr>
          <p:cNvPr id="29" name="椭圆 28"/>
          <p:cNvSpPr/>
          <p:nvPr/>
        </p:nvSpPr>
        <p:spPr>
          <a:xfrm>
            <a:off x="3259667" y="3138358"/>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244321" y="3795414"/>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763431" y="3721276"/>
            <a:ext cx="1475532" cy="369332"/>
          </a:xfrm>
          <a:prstGeom prst="rect">
            <a:avLst/>
          </a:prstGeom>
        </p:spPr>
        <p:txBody>
          <a:bodyPr wrap="none">
            <a:spAutoFit/>
          </a:bodyPr>
          <a:lstStyle/>
          <a:p>
            <a:r>
              <a:rPr lang="en-US" altLang="zh-CN" b="1">
                <a:latin typeface="微软雅黑" pitchFamily="34" charset="-122"/>
                <a:ea typeface="微软雅黑" pitchFamily="34" charset="-122"/>
              </a:rPr>
              <a:t>Stream API</a:t>
            </a:r>
            <a:endParaRPr lang="zh-CN" altLang="en-US" b="1" dirty="0">
              <a:latin typeface="微软雅黑" pitchFamily="34" charset="-122"/>
              <a:ea typeface="微软雅黑" pitchFamily="34" charset="-122"/>
            </a:endParaRPr>
          </a:p>
        </p:txBody>
      </p:sp>
      <p:sp>
        <p:nvSpPr>
          <p:cNvPr id="31" name="椭圆 30"/>
          <p:cNvSpPr/>
          <p:nvPr/>
        </p:nvSpPr>
        <p:spPr>
          <a:xfrm>
            <a:off x="3259967" y="439671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941663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默认方法和静态方法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683568" y="928670"/>
            <a:ext cx="7452828" cy="1291379"/>
          </a:xfrm>
          <a:prstGeom prst="rect">
            <a:avLst/>
          </a:prstGeom>
        </p:spPr>
        <p:txBody>
          <a:bodyPr wrap="square">
            <a:spAutoFit/>
          </a:bodyPr>
          <a:lstStyle/>
          <a:p>
            <a:pPr>
              <a:lnSpc>
                <a:spcPct val="150000"/>
              </a:lnSpc>
            </a:pPr>
            <a:r>
              <a:rPr lang="zh-CN" altLang="en-US" smtClean="0"/>
              <a:t>如何</a:t>
            </a:r>
            <a:r>
              <a:rPr lang="zh-CN" altLang="en-US"/>
              <a:t>辨识哪些是默认</a:t>
            </a:r>
            <a:r>
              <a:rPr lang="zh-CN" altLang="en-US" smtClean="0"/>
              <a:t>方法</a:t>
            </a:r>
            <a:r>
              <a:rPr lang="en-US" altLang="zh-CN" smtClean="0"/>
              <a:t>?</a:t>
            </a:r>
          </a:p>
          <a:p>
            <a:pPr>
              <a:lnSpc>
                <a:spcPct val="150000"/>
              </a:lnSpc>
            </a:pPr>
            <a:r>
              <a:rPr lang="zh-CN" altLang="en-US" smtClean="0"/>
              <a:t>默认</a:t>
            </a:r>
            <a:r>
              <a:rPr lang="zh-CN" altLang="en-US"/>
              <a:t>方法由</a:t>
            </a:r>
            <a:r>
              <a:rPr lang="en-US" altLang="zh-CN">
                <a:solidFill>
                  <a:srgbClr val="FF0000"/>
                </a:solidFill>
              </a:rPr>
              <a:t>default</a:t>
            </a:r>
            <a:r>
              <a:rPr lang="zh-CN" altLang="en-US"/>
              <a:t>修饰符修饰</a:t>
            </a:r>
            <a:r>
              <a:rPr lang="zh-CN" altLang="en-US" smtClean="0"/>
              <a:t>，并</a:t>
            </a:r>
            <a:r>
              <a:rPr lang="zh-CN" altLang="en-US"/>
              <a:t>像类中声明的其他方法一样包含方法体。 </a:t>
            </a:r>
          </a:p>
        </p:txBody>
      </p:sp>
      <p:pic>
        <p:nvPicPr>
          <p:cNvPr id="15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233" y="2275824"/>
            <a:ext cx="32194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 name="矩形 11"/>
          <p:cNvSpPr/>
          <p:nvPr/>
        </p:nvSpPr>
        <p:spPr>
          <a:xfrm>
            <a:off x="683568" y="4041068"/>
            <a:ext cx="7020780" cy="1291379"/>
          </a:xfrm>
          <a:prstGeom prst="rect">
            <a:avLst/>
          </a:prstGeom>
        </p:spPr>
        <p:txBody>
          <a:bodyPr wrap="square">
            <a:spAutoFit/>
          </a:bodyPr>
          <a:lstStyle/>
          <a:p>
            <a:pPr>
              <a:lnSpc>
                <a:spcPct val="150000"/>
              </a:lnSpc>
            </a:pPr>
            <a:r>
              <a:rPr lang="zh-CN" altLang="en-US">
                <a:solidFill>
                  <a:srgbClr val="000000"/>
                </a:solidFill>
                <a:latin typeface="FZSSJW--GB1-0"/>
              </a:rPr>
              <a:t>这样任何一个实现了</a:t>
            </a:r>
            <a:r>
              <a:rPr lang="en-US" altLang="zh-CN">
                <a:solidFill>
                  <a:srgbClr val="000000"/>
                </a:solidFill>
                <a:latin typeface="Courier"/>
              </a:rPr>
              <a:t>Sized</a:t>
            </a:r>
            <a:r>
              <a:rPr lang="zh-CN" altLang="en-US">
                <a:solidFill>
                  <a:srgbClr val="000000"/>
                </a:solidFill>
                <a:latin typeface="FZSSJW--GB1-0"/>
              </a:rPr>
              <a:t>接口的类都会自动继承</a:t>
            </a:r>
            <a:r>
              <a:rPr lang="en-US" altLang="zh-CN">
                <a:solidFill>
                  <a:srgbClr val="000000"/>
                </a:solidFill>
                <a:latin typeface="Courier"/>
              </a:rPr>
              <a:t>isEmpty</a:t>
            </a:r>
            <a:r>
              <a:rPr lang="zh-CN" altLang="en-US">
                <a:solidFill>
                  <a:srgbClr val="000000"/>
                </a:solidFill>
                <a:latin typeface="FZSSJW--GB1-0"/>
              </a:rPr>
              <a:t>的实现</a:t>
            </a:r>
            <a:r>
              <a:rPr lang="zh-CN" altLang="en-US" smtClean="0">
                <a:solidFill>
                  <a:srgbClr val="000000"/>
                </a:solidFill>
                <a:latin typeface="FZSSJW--GB1-0"/>
              </a:rPr>
              <a:t>。</a:t>
            </a:r>
            <a:r>
              <a:rPr lang="zh-CN" altLang="en-US" smtClean="0"/>
              <a:t>默认方法让</a:t>
            </a:r>
            <a:r>
              <a:rPr lang="zh-CN" altLang="en-US"/>
              <a:t>类库的设计者放心地改进应用程序接口，无需担忧对</a:t>
            </a:r>
            <a:br>
              <a:rPr lang="zh-CN" altLang="en-US"/>
            </a:br>
            <a:r>
              <a:rPr lang="zh-CN" altLang="en-US"/>
              <a:t>遗留代码的</a:t>
            </a:r>
            <a:r>
              <a:rPr lang="zh-CN" altLang="en-US" smtClean="0"/>
              <a:t>影响。</a:t>
            </a:r>
            <a:endParaRPr lang="zh-CN" altLang="en-US"/>
          </a:p>
        </p:txBody>
      </p:sp>
    </p:spTree>
    <p:extLst>
      <p:ext uri="{BB962C8B-B14F-4D97-AF65-F5344CB8AC3E}">
        <p14:creationId xmlns:p14="http://schemas.microsoft.com/office/powerpoint/2010/main" val="2968460268"/>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默认方法和静态方法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384269" y="942940"/>
            <a:ext cx="7452828" cy="369332"/>
          </a:xfrm>
          <a:prstGeom prst="rect">
            <a:avLst/>
          </a:prstGeom>
        </p:spPr>
        <p:txBody>
          <a:bodyPr wrap="square">
            <a:spAutoFit/>
          </a:bodyPr>
          <a:lstStyle/>
          <a:p>
            <a:r>
              <a:rPr lang="zh-CN" altLang="en-US"/>
              <a:t>行为的多继承 </a:t>
            </a:r>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2422" y="1412776"/>
            <a:ext cx="69246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647964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默认方法和静态方法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384269" y="942940"/>
            <a:ext cx="7452828" cy="369332"/>
          </a:xfrm>
          <a:prstGeom prst="rect">
            <a:avLst/>
          </a:prstGeom>
        </p:spPr>
        <p:txBody>
          <a:bodyPr wrap="square">
            <a:spAutoFit/>
          </a:bodyPr>
          <a:lstStyle/>
          <a:p>
            <a:r>
              <a:rPr lang="zh-CN" altLang="en-US"/>
              <a:t>解决冲突的规则 </a:t>
            </a:r>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94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527" y="1592796"/>
            <a:ext cx="442912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4474537"/>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默认方法和静态方法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384269" y="942940"/>
            <a:ext cx="7452828" cy="369332"/>
          </a:xfrm>
          <a:prstGeom prst="rect">
            <a:avLst/>
          </a:prstGeom>
        </p:spPr>
        <p:txBody>
          <a:bodyPr wrap="square">
            <a:spAutoFit/>
          </a:bodyPr>
          <a:lstStyle/>
          <a:p>
            <a:r>
              <a:rPr lang="zh-CN" altLang="en-US"/>
              <a:t>解决问题的三条规则 </a:t>
            </a:r>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 name="矩形 1"/>
          <p:cNvSpPr/>
          <p:nvPr/>
        </p:nvSpPr>
        <p:spPr>
          <a:xfrm>
            <a:off x="482402" y="2492896"/>
            <a:ext cx="7200800" cy="3788858"/>
          </a:xfrm>
          <a:prstGeom prst="rect">
            <a:avLst/>
          </a:prstGeom>
        </p:spPr>
        <p:txBody>
          <a:bodyPr wrap="square">
            <a:spAutoFit/>
          </a:bodyPr>
          <a:lstStyle/>
          <a:p>
            <a:pPr marL="342900" indent="-342900">
              <a:lnSpc>
                <a:spcPct val="150000"/>
              </a:lnSpc>
              <a:buFont typeface="+mj-lt"/>
              <a:buAutoNum type="arabicPeriod"/>
            </a:pPr>
            <a:r>
              <a:rPr lang="zh-CN" altLang="en-US" smtClean="0"/>
              <a:t>类</a:t>
            </a:r>
            <a:r>
              <a:rPr lang="zh-CN" altLang="en-US"/>
              <a:t>中的方法优先级最高。类或父类中声明的方法的优先级高于任何声明为默认方法的</a:t>
            </a:r>
            <a:r>
              <a:rPr lang="zh-CN" altLang="en-US" smtClean="0"/>
              <a:t>优先级。</a:t>
            </a:r>
            <a:endParaRPr lang="en-US" altLang="zh-CN" smtClean="0"/>
          </a:p>
          <a:p>
            <a:pPr marL="342900" indent="-342900">
              <a:lnSpc>
                <a:spcPct val="150000"/>
              </a:lnSpc>
              <a:buFont typeface="+mj-lt"/>
              <a:buAutoNum type="arabicPeriod"/>
            </a:pPr>
            <a:r>
              <a:rPr lang="zh-CN" altLang="en-US" smtClean="0"/>
              <a:t>如果</a:t>
            </a:r>
            <a:r>
              <a:rPr lang="zh-CN" altLang="en-US"/>
              <a:t>无法依据第一条进行判断，那么子接口的优先级更高：函数签名相同时，优先</a:t>
            </a:r>
            <a:r>
              <a:rPr lang="zh-CN" altLang="en-US" smtClean="0"/>
              <a:t>选择拥有</a:t>
            </a:r>
            <a:r>
              <a:rPr lang="zh-CN" altLang="en-US"/>
              <a:t>最具体实现的默认方法的接口，即如果</a:t>
            </a:r>
            <a:r>
              <a:rPr lang="en-US" altLang="zh-CN"/>
              <a:t>B</a:t>
            </a:r>
            <a:r>
              <a:rPr lang="zh-CN" altLang="en-US"/>
              <a:t>继承了</a:t>
            </a:r>
            <a:r>
              <a:rPr lang="en-US" altLang="zh-CN"/>
              <a:t>A</a:t>
            </a:r>
            <a:r>
              <a:rPr lang="zh-CN" altLang="en-US"/>
              <a:t>，那么</a:t>
            </a:r>
            <a:r>
              <a:rPr lang="en-US" altLang="zh-CN"/>
              <a:t>B</a:t>
            </a:r>
            <a:r>
              <a:rPr lang="zh-CN" altLang="en-US"/>
              <a:t>就比</a:t>
            </a:r>
            <a:r>
              <a:rPr lang="en-US" altLang="zh-CN"/>
              <a:t>A</a:t>
            </a:r>
            <a:r>
              <a:rPr lang="zh-CN" altLang="en-US"/>
              <a:t>更加</a:t>
            </a:r>
            <a:r>
              <a:rPr lang="zh-CN" altLang="en-US" smtClean="0"/>
              <a:t>具体，或者可以概括为路径最短则优先级越高。</a:t>
            </a:r>
            <a:endParaRPr lang="en-US" altLang="zh-CN" smtClean="0"/>
          </a:p>
          <a:p>
            <a:pPr marL="342900" indent="-342900">
              <a:lnSpc>
                <a:spcPct val="150000"/>
              </a:lnSpc>
              <a:buFont typeface="+mj-lt"/>
              <a:buAutoNum type="arabicPeriod"/>
            </a:pPr>
            <a:r>
              <a:rPr lang="zh-CN" altLang="en-US" smtClean="0"/>
              <a:t>最后</a:t>
            </a:r>
            <a:r>
              <a:rPr lang="zh-CN" altLang="en-US"/>
              <a:t>，如果还是无法判断，继承了多个接口的类必须通过显式覆盖和</a:t>
            </a:r>
            <a:r>
              <a:rPr lang="zh-CN" altLang="en-US" smtClean="0"/>
              <a:t>调用期望</a:t>
            </a:r>
            <a:r>
              <a:rPr lang="zh-CN" altLang="en-US"/>
              <a:t>的方法</a:t>
            </a:r>
            <a:r>
              <a:rPr lang="zh-CN" altLang="en-US" smtClean="0"/>
              <a:t>，显</a:t>
            </a:r>
            <a:r>
              <a:rPr lang="zh-CN" altLang="en-US"/>
              <a:t>式地选择使用哪一个默认方法的实现 </a:t>
            </a:r>
            <a:br>
              <a:rPr lang="zh-CN" altLang="en-US"/>
            </a:br>
            <a:endParaRPr lang="zh-CN" altLang="en-US"/>
          </a:p>
        </p:txBody>
      </p:sp>
    </p:spTree>
    <p:extLst>
      <p:ext uri="{BB962C8B-B14F-4D97-AF65-F5344CB8AC3E}">
        <p14:creationId xmlns:p14="http://schemas.microsoft.com/office/powerpoint/2010/main" val="148587069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默认方法和静态方法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548" y="928670"/>
            <a:ext cx="496252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142" y="4077072"/>
            <a:ext cx="305752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7642939"/>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smtClean="0">
                <a:solidFill>
                  <a:schemeClr val="bg1"/>
                </a:solidFill>
                <a:latin typeface="微软雅黑" pitchFamily="34" charset="-122"/>
                <a:ea typeface="微软雅黑" pitchFamily="34" charset="-122"/>
              </a:rPr>
              <a:t>默认方法和静态方法  </a:t>
            </a:r>
            <a:r>
              <a:rPr lang="zh-CN" altLang="en-US" sz="1800" b="1" smtClean="0">
                <a:solidFill>
                  <a:schemeClr val="bg1"/>
                </a:solidFill>
              </a:rPr>
              <a:t> </a:t>
            </a:r>
            <a:r>
              <a:rPr lang="zh-CN" altLang="en-US" sz="1800" b="1" smtClean="0">
                <a:solidFill>
                  <a:schemeClr val="bg1"/>
                </a:solidFill>
                <a:latin typeface="微软雅黑" pitchFamily="34" charset="-122"/>
                <a:ea typeface="微软雅黑" pitchFamily="34" charset="-122"/>
              </a:rPr>
              <a:t> </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384269" y="942940"/>
            <a:ext cx="7452828" cy="369332"/>
          </a:xfrm>
          <a:prstGeom prst="rect">
            <a:avLst/>
          </a:prstGeom>
        </p:spPr>
        <p:txBody>
          <a:bodyPr wrap="square">
            <a:spAutoFit/>
          </a:bodyPr>
          <a:lstStyle/>
          <a:p>
            <a:r>
              <a:rPr lang="en-US" altLang="zh-CN"/>
              <a:t>Java8 </a:t>
            </a:r>
            <a:r>
              <a:rPr lang="zh-CN" altLang="en-US"/>
              <a:t>中，接口中允许添加静态</a:t>
            </a:r>
            <a:r>
              <a:rPr lang="zh-CN" altLang="en-US" smtClean="0"/>
              <a:t>方法</a:t>
            </a:r>
            <a:endParaRPr lang="zh-CN" altLang="en-US"/>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15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1844824"/>
            <a:ext cx="5876925"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107881"/>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9840" y="0"/>
            <a:ext cx="153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307339" y="2528658"/>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椭圆 3"/>
          <p:cNvSpPr/>
          <p:nvPr/>
        </p:nvSpPr>
        <p:spPr>
          <a:xfrm>
            <a:off x="3307339" y="3167740"/>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椭圆 4"/>
          <p:cNvSpPr/>
          <p:nvPr/>
        </p:nvSpPr>
        <p:spPr>
          <a:xfrm>
            <a:off x="3307339" y="3806822"/>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p:nvSpPr>
        <p:spPr>
          <a:xfrm>
            <a:off x="3329840" y="-1"/>
            <a:ext cx="152999" cy="51446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 name="TextBox 8"/>
          <p:cNvSpPr txBox="1"/>
          <p:nvPr/>
        </p:nvSpPr>
        <p:spPr>
          <a:xfrm>
            <a:off x="3763431" y="1124744"/>
            <a:ext cx="2834998" cy="400110"/>
          </a:xfrm>
          <a:prstGeom prst="rect">
            <a:avLst/>
          </a:prstGeom>
          <a:noFill/>
        </p:spPr>
        <p:txBody>
          <a:bodyPr wrap="square" rtlCol="0">
            <a:spAutoFit/>
          </a:bodyPr>
          <a:lstStyle/>
          <a:p>
            <a:r>
              <a:rPr lang="zh-CN" altLang="en-US" sz="2000" b="1">
                <a:solidFill>
                  <a:schemeClr val="tx1">
                    <a:lumMod val="65000"/>
                    <a:lumOff val="35000"/>
                  </a:schemeClr>
                </a:solidFill>
                <a:latin typeface="专业字体设计服务/WWW.ZTSGC.COM/"/>
                <a:ea typeface="微软雅黑" pitchFamily="34" charset="-122"/>
              </a:rPr>
              <a:t>新特性简介</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9" name="TextBox 8"/>
          <p:cNvSpPr txBox="1"/>
          <p:nvPr/>
        </p:nvSpPr>
        <p:spPr>
          <a:xfrm>
            <a:off x="3763431" y="3064894"/>
            <a:ext cx="2932805" cy="400110"/>
          </a:xfrm>
          <a:prstGeom prst="rect">
            <a:avLst/>
          </a:prstGeom>
          <a:noFill/>
        </p:spPr>
        <p:txBody>
          <a:bodyPr wrap="square" rtlCol="0">
            <a:spAutoFit/>
          </a:bodyPr>
          <a:lstStyle/>
          <a:p>
            <a:r>
              <a:rPr lang="zh-CN" altLang="en-US" sz="2000" b="1">
                <a:solidFill>
                  <a:srgbClr val="5F5E5C"/>
                </a:solidFill>
                <a:latin typeface="微软雅黑" pitchFamily="34" charset="-122"/>
                <a:ea typeface="微软雅黑" pitchFamily="34" charset="-122"/>
              </a:rPr>
              <a:t>方法引用和构造器</a:t>
            </a:r>
            <a:r>
              <a:rPr lang="zh-CN" altLang="en-US" sz="2000" b="1" smtClean="0">
                <a:solidFill>
                  <a:srgbClr val="5F5E5C"/>
                </a:solidFill>
                <a:latin typeface="微软雅黑" pitchFamily="34" charset="-122"/>
                <a:ea typeface="微软雅黑" pitchFamily="34" charset="-122"/>
              </a:rPr>
              <a:t>引用</a:t>
            </a:r>
            <a:endParaRPr lang="zh-CN" altLang="en-US" sz="2000" b="1">
              <a:solidFill>
                <a:srgbClr val="5F5E5C"/>
              </a:solidFill>
              <a:latin typeface="微软雅黑" pitchFamily="34" charset="-122"/>
              <a:ea typeface="微软雅黑" pitchFamily="34" charset="-122"/>
            </a:endParaRPr>
          </a:p>
        </p:txBody>
      </p:sp>
      <p:sp>
        <p:nvSpPr>
          <p:cNvPr id="10" name="椭圆 9"/>
          <p:cNvSpPr/>
          <p:nvPr/>
        </p:nvSpPr>
        <p:spPr>
          <a:xfrm>
            <a:off x="3307339" y="125049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15" name="组合 14"/>
          <p:cNvGrpSpPr/>
          <p:nvPr/>
        </p:nvGrpSpPr>
        <p:grpSpPr>
          <a:xfrm>
            <a:off x="3716699" y="4811547"/>
            <a:ext cx="3591605" cy="661181"/>
            <a:chOff x="3763431" y="1988840"/>
            <a:chExt cx="2520280" cy="661181"/>
          </a:xfrm>
        </p:grpSpPr>
        <p:sp>
          <p:nvSpPr>
            <p:cNvPr id="12" name="圆角矩形 11"/>
            <p:cNvSpPr/>
            <p:nvPr/>
          </p:nvSpPr>
          <p:spPr>
            <a:xfrm>
              <a:off x="3763431" y="1988840"/>
              <a:ext cx="2520280" cy="661181"/>
            </a:xfrm>
            <a:prstGeom prst="roundRect">
              <a:avLst>
                <a:gd name="adj" fmla="val 1028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sp>
          <p:nvSpPr>
            <p:cNvPr id="13" name="TextBox 8"/>
            <p:cNvSpPr txBox="1"/>
            <p:nvPr/>
          </p:nvSpPr>
          <p:spPr>
            <a:xfrm>
              <a:off x="3879227" y="2095681"/>
              <a:ext cx="2376264" cy="400110"/>
            </a:xfrm>
            <a:prstGeom prst="rect">
              <a:avLst/>
            </a:prstGeom>
            <a:noFill/>
          </p:spPr>
          <p:txBody>
            <a:bodyPr wrap="square" rtlCol="0">
              <a:spAutoFit/>
            </a:bodyPr>
            <a:lstStyle/>
            <a:p>
              <a:endParaRPr lang="zh-CN" altLang="en-US" sz="2000" b="1">
                <a:solidFill>
                  <a:schemeClr val="bg1"/>
                </a:solidFill>
                <a:latin typeface="微软雅黑" pitchFamily="34" charset="-122"/>
                <a:ea typeface="微软雅黑" pitchFamily="34" charset="-122"/>
              </a:endParaRPr>
            </a:p>
          </p:txBody>
        </p:sp>
        <p:sp>
          <p:nvSpPr>
            <p:cNvPr id="14" name="圆角矩形 13"/>
            <p:cNvSpPr/>
            <p:nvPr/>
          </p:nvSpPr>
          <p:spPr>
            <a:xfrm>
              <a:off x="3808704" y="2033773"/>
              <a:ext cx="2430000" cy="576000"/>
            </a:xfrm>
            <a:prstGeom prst="roundRect">
              <a:avLst>
                <a:gd name="adj" fmla="val 1028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grpSp>
      <p:sp>
        <p:nvSpPr>
          <p:cNvPr id="16" name="椭圆 15"/>
          <p:cNvSpPr/>
          <p:nvPr/>
        </p:nvSpPr>
        <p:spPr>
          <a:xfrm>
            <a:off x="3307339" y="444590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TextBox 16"/>
          <p:cNvSpPr txBox="1"/>
          <p:nvPr/>
        </p:nvSpPr>
        <p:spPr>
          <a:xfrm>
            <a:off x="3763431" y="4318249"/>
            <a:ext cx="5084532" cy="400110"/>
          </a:xfrm>
          <a:prstGeom prst="rect">
            <a:avLst/>
          </a:prstGeom>
          <a:noFill/>
        </p:spPr>
        <p:txBody>
          <a:bodyPr wrap="square" rtlCol="0">
            <a:spAutoFit/>
          </a:bodyPr>
          <a:lstStyle/>
          <a:p>
            <a:pPr algn="l"/>
            <a:r>
              <a:rPr lang="zh-CN" altLang="en-US" sz="2000" b="1" smtClean="0">
                <a:solidFill>
                  <a:schemeClr val="tx1">
                    <a:lumMod val="65000"/>
                    <a:lumOff val="35000"/>
                  </a:schemeClr>
                </a:solidFill>
                <a:latin typeface="微软雅黑" pitchFamily="34" charset="-122"/>
                <a:ea typeface="微软雅黑" pitchFamily="34" charset="-122"/>
              </a:rPr>
              <a:t>接口中的默认方法和静态方法</a:t>
            </a:r>
            <a:endParaRPr lang="zh-CN" altLang="en-US" sz="2000" b="1" dirty="0">
              <a:solidFill>
                <a:schemeClr val="tx1">
                  <a:lumMod val="65000"/>
                  <a:lumOff val="35000"/>
                </a:schemeClr>
              </a:solidFill>
              <a:latin typeface="微软雅黑" pitchFamily="34" charset="-122"/>
              <a:ea typeface="微软雅黑" pitchFamily="34" charset="-122"/>
            </a:endParaRPr>
          </a:p>
        </p:txBody>
      </p:sp>
      <p:sp>
        <p:nvSpPr>
          <p:cNvPr id="18" name="椭圆 17"/>
          <p:cNvSpPr/>
          <p:nvPr/>
        </p:nvSpPr>
        <p:spPr>
          <a:xfrm>
            <a:off x="3307339" y="188957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TextBox 8"/>
          <p:cNvSpPr txBox="1"/>
          <p:nvPr/>
        </p:nvSpPr>
        <p:spPr>
          <a:xfrm>
            <a:off x="3763431" y="1812921"/>
            <a:ext cx="2834998" cy="400110"/>
          </a:xfrm>
          <a:prstGeom prst="rect">
            <a:avLst/>
          </a:prstGeom>
          <a:noFill/>
        </p:spPr>
        <p:txBody>
          <a:bodyPr wrap="square" rtlCol="0">
            <a:spAutoFit/>
          </a:bodyPr>
          <a:lstStyle/>
          <a:p>
            <a:pPr algn="l"/>
            <a:r>
              <a:rPr lang="en-US" altLang="zh-CN" sz="2000" b="1" smtClean="0">
                <a:solidFill>
                  <a:schemeClr val="tx1">
                    <a:lumMod val="65000"/>
                    <a:lumOff val="35000"/>
                  </a:schemeClr>
                </a:solidFill>
                <a:latin typeface="专业字体设计服务/WWW.ZTSGC.COM/"/>
                <a:ea typeface="微软雅黑" pitchFamily="34" charset="-122"/>
              </a:rPr>
              <a:t>Lambda</a:t>
            </a:r>
            <a:r>
              <a:rPr lang="zh-CN" altLang="en-US" sz="2000" b="1" smtClean="0">
                <a:solidFill>
                  <a:schemeClr val="tx1">
                    <a:lumMod val="65000"/>
                    <a:lumOff val="35000"/>
                  </a:schemeClr>
                </a:solidFill>
                <a:latin typeface="专业字体设计服务/WWW.ZTSGC.COM/"/>
                <a:ea typeface="微软雅黑" pitchFamily="34" charset="-122"/>
              </a:rPr>
              <a:t>表达式</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21" name="椭圆 20"/>
          <p:cNvSpPr/>
          <p:nvPr/>
        </p:nvSpPr>
        <p:spPr>
          <a:xfrm>
            <a:off x="3316405" y="573325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TextBox 22"/>
          <p:cNvSpPr txBox="1"/>
          <p:nvPr/>
        </p:nvSpPr>
        <p:spPr>
          <a:xfrm>
            <a:off x="3797985" y="5632321"/>
            <a:ext cx="2376264" cy="400110"/>
          </a:xfrm>
          <a:prstGeom prst="rect">
            <a:avLst/>
          </a:prstGeom>
          <a:noFill/>
        </p:spPr>
        <p:txBody>
          <a:bodyPr wrap="square" rtlCol="0">
            <a:spAutoFit/>
          </a:bodyPr>
          <a:lstStyle/>
          <a:p>
            <a:r>
              <a:rPr lang="en-US" altLang="zh-CN" sz="2000" b="1" smtClean="0"/>
              <a:t>Optional</a:t>
            </a:r>
            <a:endParaRPr lang="zh-CN" altLang="en-US" sz="2000" b="1" dirty="0">
              <a:solidFill>
                <a:srgbClr val="5F5E5C"/>
              </a:solidFill>
              <a:latin typeface="微软雅黑" pitchFamily="34" charset="-122"/>
              <a:ea typeface="微软雅黑" pitchFamily="34" charset="-122"/>
            </a:endParaRPr>
          </a:p>
        </p:txBody>
      </p:sp>
      <p:sp>
        <p:nvSpPr>
          <p:cNvPr id="24" name="椭圆 23"/>
          <p:cNvSpPr/>
          <p:nvPr/>
        </p:nvSpPr>
        <p:spPr>
          <a:xfrm>
            <a:off x="3307339" y="508498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TextBox 8"/>
          <p:cNvSpPr txBox="1"/>
          <p:nvPr/>
        </p:nvSpPr>
        <p:spPr>
          <a:xfrm>
            <a:off x="3763431" y="4944581"/>
            <a:ext cx="2834998" cy="400110"/>
          </a:xfrm>
          <a:prstGeom prst="rect">
            <a:avLst/>
          </a:prstGeom>
          <a:noFill/>
        </p:spPr>
        <p:txBody>
          <a:bodyPr wrap="square" rtlCol="0">
            <a:spAutoFit/>
          </a:bodyPr>
          <a:lstStyle/>
          <a:p>
            <a:pPr algn="l"/>
            <a:r>
              <a:rPr lang="zh-CN" altLang="en-US" sz="2000" b="1" smtClean="0">
                <a:solidFill>
                  <a:schemeClr val="bg1"/>
                </a:solidFill>
                <a:latin typeface="专业字体设计服务/WWW.ZTSGC.COM/"/>
                <a:ea typeface="微软雅黑" pitchFamily="34" charset="-122"/>
              </a:rPr>
              <a:t>新时间日期</a:t>
            </a:r>
            <a:r>
              <a:rPr lang="en-US" altLang="zh-CN" sz="2000" b="1" smtClean="0">
                <a:solidFill>
                  <a:schemeClr val="bg1"/>
                </a:solidFill>
                <a:latin typeface="专业字体设计服务/WWW.ZTSGC.COM/"/>
                <a:ea typeface="微软雅黑" pitchFamily="34" charset="-122"/>
              </a:rPr>
              <a:t>API</a:t>
            </a:r>
            <a:endParaRPr lang="zh-CN" altLang="en-US" sz="2000" b="1" dirty="0">
              <a:solidFill>
                <a:schemeClr val="bg1"/>
              </a:solidFill>
              <a:latin typeface="专业字体设计服务/WWW.ZTSGC.COM/"/>
              <a:ea typeface="微软雅黑" pitchFamily="34" charset="-122"/>
            </a:endParaRPr>
          </a:p>
        </p:txBody>
      </p:sp>
      <p:sp>
        <p:nvSpPr>
          <p:cNvPr id="11" name="椭圆 10"/>
          <p:cNvSpPr/>
          <p:nvPr/>
        </p:nvSpPr>
        <p:spPr>
          <a:xfrm>
            <a:off x="3244321" y="1864669"/>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259667" y="120130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244321" y="2510491"/>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763431" y="2515907"/>
            <a:ext cx="1338828" cy="369332"/>
          </a:xfrm>
          <a:prstGeom prst="rect">
            <a:avLst/>
          </a:prstGeom>
        </p:spPr>
        <p:txBody>
          <a:bodyPr wrap="none">
            <a:spAutoFit/>
          </a:bodyPr>
          <a:lstStyle/>
          <a:p>
            <a:r>
              <a:rPr lang="zh-CN" altLang="en-US" b="1">
                <a:solidFill>
                  <a:schemeClr val="tx1">
                    <a:lumMod val="65000"/>
                    <a:lumOff val="35000"/>
                  </a:schemeClr>
                </a:solidFill>
                <a:latin typeface="专业字体设计服务/WWW.ZTSGC.COM/"/>
                <a:ea typeface="微软雅黑" pitchFamily="34" charset="-122"/>
              </a:rPr>
              <a:t>函数式接口</a:t>
            </a:r>
            <a:endParaRPr lang="zh-CN" altLang="en-US" b="1" dirty="0">
              <a:solidFill>
                <a:schemeClr val="tx1">
                  <a:lumMod val="65000"/>
                  <a:lumOff val="35000"/>
                </a:schemeClr>
              </a:solidFill>
              <a:latin typeface="专业字体设计服务/WWW.ZTSGC.COM/"/>
              <a:ea typeface="微软雅黑" pitchFamily="34" charset="-122"/>
            </a:endParaRPr>
          </a:p>
        </p:txBody>
      </p:sp>
      <p:sp>
        <p:nvSpPr>
          <p:cNvPr id="29" name="椭圆 28"/>
          <p:cNvSpPr/>
          <p:nvPr/>
        </p:nvSpPr>
        <p:spPr>
          <a:xfrm>
            <a:off x="3259667" y="3138358"/>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244321" y="3795414"/>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763431" y="3721276"/>
            <a:ext cx="1475532" cy="369332"/>
          </a:xfrm>
          <a:prstGeom prst="rect">
            <a:avLst/>
          </a:prstGeom>
        </p:spPr>
        <p:txBody>
          <a:bodyPr wrap="none">
            <a:spAutoFit/>
          </a:bodyPr>
          <a:lstStyle/>
          <a:p>
            <a:r>
              <a:rPr lang="en-US" altLang="zh-CN" b="1">
                <a:latin typeface="微软雅黑" pitchFamily="34" charset="-122"/>
                <a:ea typeface="微软雅黑" pitchFamily="34" charset="-122"/>
              </a:rPr>
              <a:t>Stream API</a:t>
            </a:r>
            <a:endParaRPr lang="zh-CN" altLang="en-US" b="1" dirty="0">
              <a:latin typeface="微软雅黑" pitchFamily="34" charset="-122"/>
              <a:ea typeface="微软雅黑" pitchFamily="34" charset="-122"/>
            </a:endParaRPr>
          </a:p>
        </p:txBody>
      </p:sp>
      <p:sp>
        <p:nvSpPr>
          <p:cNvPr id="31" name="椭圆 30"/>
          <p:cNvSpPr/>
          <p:nvPr/>
        </p:nvSpPr>
        <p:spPr>
          <a:xfrm>
            <a:off x="3259967" y="439671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3250349" y="5035799"/>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307705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6" name="TextBox 5"/>
          <p:cNvSpPr txBox="1"/>
          <p:nvPr/>
        </p:nvSpPr>
        <p:spPr>
          <a:xfrm>
            <a:off x="611560" y="980728"/>
            <a:ext cx="8136904" cy="553998"/>
          </a:xfrm>
          <a:prstGeom prst="rect">
            <a:avLst/>
          </a:prstGeom>
          <a:noFill/>
        </p:spPr>
        <p:txBody>
          <a:bodyPr wrap="square" rtlCol="0">
            <a:spAutoFit/>
          </a:bodyPr>
          <a:lstStyle/>
          <a:p>
            <a:pPr>
              <a:lnSpc>
                <a:spcPct val="150000"/>
              </a:lnSpc>
            </a:pPr>
            <a:r>
              <a:rPr lang="zh-CN" altLang="en-US" sz="2000" smtClean="0"/>
              <a:t>第三次尝试：</a:t>
            </a:r>
            <a:r>
              <a:rPr lang="zh-CN" altLang="en-US" sz="2000"/>
              <a:t>例子</a:t>
            </a:r>
            <a:r>
              <a:rPr lang="zh-CN" altLang="en-US" sz="2000" smtClean="0"/>
              <a:t>再</a:t>
            </a:r>
            <a:r>
              <a:rPr lang="zh-CN" altLang="en-US" sz="2000"/>
              <a:t>发生</a:t>
            </a:r>
            <a:r>
              <a:rPr lang="zh-CN" altLang="en-US" sz="2000" smtClean="0"/>
              <a:t>一点变化，需要区分重的苹果和轻的苹果</a:t>
            </a:r>
            <a:endParaRPr lang="zh-CN" altLang="en-US" sz="2000"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780928"/>
            <a:ext cx="75247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331640" y="3429000"/>
            <a:ext cx="2880320" cy="216024"/>
          </a:xfrm>
          <a:prstGeom prst="rect">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42844" y="2780928"/>
            <a:ext cx="8857648" cy="186690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7600093"/>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a:solidFill>
                  <a:schemeClr val="bg1"/>
                </a:solidFill>
                <a:latin typeface="专业字体设计服务/WWW.ZTSGC.COM/"/>
                <a:ea typeface="微软雅黑" pitchFamily="34" charset="-122"/>
              </a:rPr>
              <a:t>新时间日期</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384269" y="942940"/>
            <a:ext cx="7452828" cy="1754326"/>
          </a:xfrm>
          <a:prstGeom prst="rect">
            <a:avLst/>
          </a:prstGeom>
        </p:spPr>
        <p:txBody>
          <a:bodyPr wrap="square">
            <a:spAutoFit/>
          </a:bodyPr>
          <a:lstStyle/>
          <a:p>
            <a:pPr>
              <a:lnSpc>
                <a:spcPct val="150000"/>
              </a:lnSpc>
            </a:pPr>
            <a:r>
              <a:rPr lang="en-US" altLang="zh-CN"/>
              <a:t>Java</a:t>
            </a:r>
            <a:r>
              <a:rPr lang="zh-CN" altLang="en-US"/>
              <a:t>处理日期、日历和时间的方式</a:t>
            </a:r>
            <a:r>
              <a:rPr lang="zh-CN" altLang="en-US" smtClean="0"/>
              <a:t>一直让开发人员深感困惑，将</a:t>
            </a:r>
            <a:r>
              <a:rPr lang="en-US" altLang="zh-CN"/>
              <a:t>Date</a:t>
            </a:r>
            <a:r>
              <a:rPr lang="zh-CN" altLang="en-US"/>
              <a:t>和</a:t>
            </a:r>
            <a:r>
              <a:rPr lang="en-US" altLang="zh-CN"/>
              <a:t>Calendar</a:t>
            </a:r>
            <a:r>
              <a:rPr lang="zh-CN" altLang="en-US"/>
              <a:t>类 </a:t>
            </a:r>
            <a:r>
              <a:rPr lang="zh-CN" altLang="en-US" smtClean="0"/>
              <a:t>设定</a:t>
            </a:r>
            <a:r>
              <a:rPr lang="zh-CN" altLang="en-US"/>
              <a:t>为可变类型，以及</a:t>
            </a:r>
            <a:r>
              <a:rPr lang="en-US" altLang="zh-CN"/>
              <a:t>SimpleDateFormat</a:t>
            </a:r>
            <a:r>
              <a:rPr lang="zh-CN" altLang="en-US"/>
              <a:t>的非线程安全使其应用非常受</a:t>
            </a:r>
            <a:r>
              <a:rPr lang="zh-CN" altLang="en-US" smtClean="0"/>
              <a:t>限，为了解决这些问题，</a:t>
            </a:r>
            <a:r>
              <a:rPr lang="en-US" altLang="zh-CN" smtClean="0"/>
              <a:t>Java 8</a:t>
            </a:r>
            <a:r>
              <a:rPr lang="zh-CN" altLang="en-US" smtClean="0"/>
              <a:t>在</a:t>
            </a:r>
            <a:r>
              <a:rPr lang="en-US" altLang="zh-CN"/>
              <a:t>java.time</a:t>
            </a:r>
            <a:r>
              <a:rPr lang="zh-CN" altLang="en-US" smtClean="0"/>
              <a:t>包中引入了新的日期时间格式</a:t>
            </a:r>
            <a:r>
              <a:rPr lang="zh-CN" altLang="en-US"/>
              <a:t>。</a:t>
            </a:r>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411020" y="2649818"/>
            <a:ext cx="7560332" cy="1711366"/>
          </a:xfrm>
          <a:prstGeom prst="rect">
            <a:avLst/>
          </a:prstGeom>
        </p:spPr>
        <p:txBody>
          <a:bodyPr wrap="square">
            <a:spAutoFit/>
          </a:bodyPr>
          <a:lstStyle/>
          <a:p>
            <a:pPr>
              <a:lnSpc>
                <a:spcPct val="150000"/>
              </a:lnSpc>
            </a:pPr>
            <a:r>
              <a:rPr lang="en-US" altLang="zh-CN">
                <a:solidFill>
                  <a:srgbClr val="FF0000"/>
                </a:solidFill>
              </a:rPr>
              <a:t>LocalDate</a:t>
            </a:r>
            <a:r>
              <a:rPr lang="zh-CN" altLang="en-US">
                <a:solidFill>
                  <a:srgbClr val="FF0000"/>
                </a:solidFill>
              </a:rPr>
              <a:t>、 </a:t>
            </a:r>
            <a:r>
              <a:rPr lang="en-US" altLang="zh-CN">
                <a:solidFill>
                  <a:srgbClr val="FF0000"/>
                </a:solidFill>
              </a:rPr>
              <a:t>LocalTime</a:t>
            </a:r>
            <a:r>
              <a:rPr lang="zh-CN" altLang="en-US">
                <a:solidFill>
                  <a:srgbClr val="FF0000"/>
                </a:solidFill>
              </a:rPr>
              <a:t>、 </a:t>
            </a:r>
            <a:r>
              <a:rPr lang="en-US" altLang="zh-CN">
                <a:solidFill>
                  <a:srgbClr val="FF0000"/>
                </a:solidFill>
              </a:rPr>
              <a:t>LocalDateTime </a:t>
            </a:r>
            <a:r>
              <a:rPr lang="zh-CN" altLang="en-US"/>
              <a:t>类的</a:t>
            </a:r>
            <a:r>
              <a:rPr lang="zh-CN" altLang="en-US" smtClean="0"/>
              <a:t>实例</a:t>
            </a:r>
            <a:r>
              <a:rPr lang="zh-CN" altLang="en-US"/>
              <a:t>是</a:t>
            </a:r>
            <a:r>
              <a:rPr lang="zh-CN" altLang="en-US">
                <a:solidFill>
                  <a:srgbClr val="FF0000"/>
                </a:solidFill>
              </a:rPr>
              <a:t>不可变的对象</a:t>
            </a:r>
            <a:r>
              <a:rPr lang="zh-CN" altLang="en-US"/>
              <a:t>，分别表示使用 </a:t>
            </a:r>
            <a:r>
              <a:rPr lang="en-US" altLang="zh-CN"/>
              <a:t>ISO-8601</a:t>
            </a:r>
            <a:r>
              <a:rPr lang="zh-CN" altLang="en-US" smtClean="0"/>
              <a:t>日历</a:t>
            </a:r>
            <a:r>
              <a:rPr lang="zh-CN" altLang="en-US"/>
              <a:t>系统的日期、时间、日期和时间。它们</a:t>
            </a:r>
            <a:r>
              <a:rPr lang="zh-CN" altLang="en-US" smtClean="0"/>
              <a:t>提供了</a:t>
            </a:r>
            <a:r>
              <a:rPr lang="zh-CN" altLang="en-US"/>
              <a:t>简单的日期或时间</a:t>
            </a:r>
            <a:r>
              <a:rPr lang="zh-CN" altLang="en-US" smtClean="0"/>
              <a:t>，不</a:t>
            </a:r>
            <a:r>
              <a:rPr lang="zh-CN" altLang="en-US"/>
              <a:t>包含与时区相关的信息。 </a:t>
            </a:r>
            <a:br>
              <a:rPr lang="zh-CN" altLang="en-US"/>
            </a:br>
            <a:endParaRPr lang="zh-CN" altLang="en-US"/>
          </a:p>
        </p:txBody>
      </p:sp>
      <p:pic>
        <p:nvPicPr>
          <p:cNvPr id="2253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074" y="4534247"/>
            <a:ext cx="72390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575556" y="4523023"/>
            <a:ext cx="8424936" cy="1354249"/>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5126445"/>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a:solidFill>
                  <a:schemeClr val="bg1"/>
                </a:solidFill>
                <a:latin typeface="专业字体设计服务/WWW.ZTSGC.COM/"/>
                <a:ea typeface="微软雅黑" pitchFamily="34" charset="-122"/>
              </a:rPr>
              <a:t>新时间日期</a:t>
            </a:r>
            <a:endParaRPr lang="zh-CN" altLang="en-US" sz="1400" b="1" dirty="0">
              <a:solidFill>
                <a:schemeClr val="bg1"/>
              </a:solidFill>
              <a:latin typeface="微软雅黑" pitchFamily="34" charset="-122"/>
              <a:ea typeface="微软雅黑" pitchFamily="34" charset="-122"/>
            </a:endParaRPr>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457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886" y="1127124"/>
            <a:ext cx="7896225"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442438"/>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a:solidFill>
                  <a:schemeClr val="bg1"/>
                </a:solidFill>
                <a:latin typeface="专业字体设计服务/WWW.ZTSGC.COM/"/>
                <a:ea typeface="微软雅黑" pitchFamily="34" charset="-122"/>
              </a:rPr>
              <a:t>新时间</a:t>
            </a:r>
            <a:r>
              <a:rPr lang="zh-CN" altLang="en-US" sz="1800" b="1" smtClean="0">
                <a:solidFill>
                  <a:schemeClr val="bg1"/>
                </a:solidFill>
                <a:latin typeface="专业字体设计服务/WWW.ZTSGC.COM/"/>
                <a:ea typeface="微软雅黑" pitchFamily="34" charset="-122"/>
              </a:rPr>
              <a:t>日期 </a:t>
            </a:r>
            <a:r>
              <a:rPr lang="en-US" altLang="zh-CN" sz="1400" b="1">
                <a:solidFill>
                  <a:schemeClr val="bg1"/>
                </a:solidFill>
              </a:rPr>
              <a:t>ChronoField</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384269" y="942940"/>
            <a:ext cx="7452828" cy="1291379"/>
          </a:xfrm>
          <a:prstGeom prst="rect">
            <a:avLst/>
          </a:prstGeom>
        </p:spPr>
        <p:txBody>
          <a:bodyPr wrap="square">
            <a:spAutoFit/>
          </a:bodyPr>
          <a:lstStyle/>
          <a:p>
            <a:pPr>
              <a:lnSpc>
                <a:spcPct val="150000"/>
              </a:lnSpc>
            </a:pPr>
            <a:r>
              <a:rPr lang="zh-CN" altLang="en-US"/>
              <a:t>还可以</a:t>
            </a:r>
            <a:r>
              <a:rPr lang="zh-CN" altLang="en-US" smtClean="0"/>
              <a:t>通过</a:t>
            </a:r>
            <a:r>
              <a:rPr lang="zh-CN" altLang="en-US"/>
              <a:t>传递一个</a:t>
            </a:r>
            <a:r>
              <a:rPr lang="en-US" altLang="zh-CN"/>
              <a:t>TemporalField</a:t>
            </a:r>
            <a:r>
              <a:rPr lang="zh-CN" altLang="en-US"/>
              <a:t>参数给</a:t>
            </a:r>
            <a:r>
              <a:rPr lang="en-US" altLang="zh-CN"/>
              <a:t>get</a:t>
            </a:r>
            <a:r>
              <a:rPr lang="zh-CN" altLang="en-US"/>
              <a:t>方法拿到同样的信息</a:t>
            </a:r>
            <a:r>
              <a:rPr lang="zh-CN" altLang="en-US" smtClean="0"/>
              <a:t>。</a:t>
            </a:r>
            <a:r>
              <a:rPr lang="en-US" altLang="zh-CN" smtClean="0"/>
              <a:t>TemporalField</a:t>
            </a:r>
            <a:r>
              <a:rPr lang="zh-CN" altLang="en-US"/>
              <a:t>是一个接口，它</a:t>
            </a:r>
            <a:r>
              <a:rPr lang="zh-CN" altLang="en-US" smtClean="0"/>
              <a:t>定义</a:t>
            </a:r>
            <a:r>
              <a:rPr lang="zh-CN" altLang="en-US"/>
              <a:t>了如何访问</a:t>
            </a:r>
            <a:r>
              <a:rPr lang="en-US" altLang="zh-CN"/>
              <a:t>temporal</a:t>
            </a:r>
            <a:r>
              <a:rPr lang="zh-CN" altLang="en-US"/>
              <a:t>对象某个字段的值。 </a:t>
            </a:r>
            <a:r>
              <a:rPr lang="en-US" altLang="zh-CN" b="1">
                <a:solidFill>
                  <a:srgbClr val="FF0000"/>
                </a:solidFill>
              </a:rPr>
              <a:t>ChronoField</a:t>
            </a:r>
            <a:r>
              <a:rPr lang="zh-CN" altLang="en-US"/>
              <a:t>枚举实现了这一</a:t>
            </a:r>
            <a:r>
              <a:rPr lang="zh-CN" altLang="en-US" smtClean="0"/>
              <a:t>接口。</a:t>
            </a:r>
            <a:endParaRPr lang="zh-CN" altLang="en-US"/>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560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579" y="2324286"/>
            <a:ext cx="416242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03548" y="2324286"/>
            <a:ext cx="8496944" cy="142875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4448036"/>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a:solidFill>
                  <a:schemeClr val="bg1"/>
                </a:solidFill>
                <a:latin typeface="专业字体设计服务/WWW.ZTSGC.COM/"/>
                <a:ea typeface="微软雅黑" pitchFamily="34" charset="-122"/>
              </a:rPr>
              <a:t>新时间</a:t>
            </a:r>
            <a:r>
              <a:rPr lang="zh-CN" altLang="en-US" sz="1800" b="1" smtClean="0">
                <a:solidFill>
                  <a:schemeClr val="bg1"/>
                </a:solidFill>
                <a:latin typeface="专业字体设计服务/WWW.ZTSGC.COM/"/>
                <a:ea typeface="微软雅黑" pitchFamily="34" charset="-122"/>
              </a:rPr>
              <a:t>日期 </a:t>
            </a:r>
            <a:r>
              <a:rPr lang="en-US" altLang="zh-CN" sz="1400" b="1">
                <a:solidFill>
                  <a:schemeClr val="bg1"/>
                </a:solidFill>
              </a:rPr>
              <a:t>Instant</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384268" y="942940"/>
            <a:ext cx="7896143" cy="2169825"/>
          </a:xfrm>
          <a:prstGeom prst="rect">
            <a:avLst/>
          </a:prstGeom>
        </p:spPr>
        <p:txBody>
          <a:bodyPr wrap="square">
            <a:spAutoFit/>
          </a:bodyPr>
          <a:lstStyle/>
          <a:p>
            <a:pPr>
              <a:lnSpc>
                <a:spcPct val="150000"/>
              </a:lnSpc>
            </a:pPr>
            <a:r>
              <a:rPr lang="en-US" altLang="zh-CN" b="1" smtClean="0">
                <a:solidFill>
                  <a:srgbClr val="FF0000"/>
                </a:solidFill>
              </a:rPr>
              <a:t>Instant</a:t>
            </a:r>
            <a:r>
              <a:rPr lang="zh-CN" altLang="en-US" smtClean="0"/>
              <a:t>用于</a:t>
            </a:r>
            <a:r>
              <a:rPr lang="zh-CN" altLang="en-US"/>
              <a:t>“时间戳”的运算。它是以</a:t>
            </a:r>
            <a:r>
              <a:rPr lang="en-US" altLang="zh-CN"/>
              <a:t>Unix</a:t>
            </a:r>
            <a:r>
              <a:rPr lang="zh-CN" altLang="en-US"/>
              <a:t>元年</a:t>
            </a:r>
            <a:r>
              <a:rPr lang="en-US" altLang="zh-CN"/>
              <a:t>(</a:t>
            </a:r>
            <a:r>
              <a:rPr lang="zh-CN" altLang="en-US" smtClean="0"/>
              <a:t>传统的</a:t>
            </a:r>
            <a:r>
              <a:rPr lang="zh-CN" altLang="en-US"/>
              <a:t>设定为</a:t>
            </a:r>
            <a:r>
              <a:rPr lang="en-US" altLang="zh-CN"/>
              <a:t>UTC</a:t>
            </a:r>
            <a:r>
              <a:rPr lang="zh-CN" altLang="en-US" smtClean="0"/>
              <a:t>时区</a:t>
            </a:r>
            <a:r>
              <a:rPr lang="en-US" altLang="zh-CN" smtClean="0"/>
              <a:t>1970</a:t>
            </a:r>
            <a:r>
              <a:rPr lang="zh-CN" altLang="en-US"/>
              <a:t>年</a:t>
            </a:r>
            <a:r>
              <a:rPr lang="en-US" altLang="zh-CN"/>
              <a:t>1</a:t>
            </a:r>
            <a:r>
              <a:rPr lang="zh-CN" altLang="en-US"/>
              <a:t>月</a:t>
            </a:r>
            <a:r>
              <a:rPr lang="en-US" altLang="zh-CN"/>
              <a:t>1</a:t>
            </a:r>
            <a:r>
              <a:rPr lang="zh-CN" altLang="en-US"/>
              <a:t>日午夜时分</a:t>
            </a:r>
            <a:r>
              <a:rPr lang="en-US" altLang="zh-CN"/>
              <a:t>)</a:t>
            </a:r>
            <a:r>
              <a:rPr lang="zh-CN" altLang="en-US" smtClean="0"/>
              <a:t>开始所</a:t>
            </a:r>
            <a:r>
              <a:rPr lang="zh-CN" altLang="en-US"/>
              <a:t>经历的描述进行运算 </a:t>
            </a:r>
            <a:r>
              <a:rPr lang="zh-CN" altLang="en-US" smtClean="0"/>
              <a:t>。可以</a:t>
            </a:r>
            <a:r>
              <a:rPr lang="zh-CN" altLang="en-US"/>
              <a:t>通过向静态工厂</a:t>
            </a:r>
            <a:r>
              <a:rPr lang="zh-CN" altLang="en-US" smtClean="0"/>
              <a:t>方法</a:t>
            </a:r>
            <a:r>
              <a:rPr lang="en-US" altLang="zh-CN" smtClean="0"/>
              <a:t>ofEpochSecond</a:t>
            </a:r>
            <a:r>
              <a:rPr lang="zh-CN" altLang="en-US"/>
              <a:t>传递一个代表秒数的值创建一个该类的实例。 </a:t>
            </a:r>
            <a:r>
              <a:rPr lang="zh-CN" altLang="en-US" smtClean="0"/>
              <a:t>静态</a:t>
            </a:r>
            <a:r>
              <a:rPr lang="zh-CN" altLang="en-US"/>
              <a:t>工厂方法</a:t>
            </a:r>
            <a:r>
              <a:rPr lang="en-US" altLang="zh-CN"/>
              <a:t>ofEpochSecond</a:t>
            </a:r>
            <a:r>
              <a:rPr lang="zh-CN" altLang="en-US"/>
              <a:t>还有一个增强的重载版本，它接收第二个以纳秒为单位的参数值，</a:t>
            </a:r>
            <a:r>
              <a:rPr lang="zh-CN" altLang="en-US" smtClean="0"/>
              <a:t>对传入</a:t>
            </a:r>
            <a:r>
              <a:rPr lang="zh-CN" altLang="en-US"/>
              <a:t>作为秒数的参数进行调整</a:t>
            </a:r>
            <a:r>
              <a:rPr lang="zh-CN" altLang="en-US" smtClean="0"/>
              <a:t>。</a:t>
            </a:r>
            <a:endParaRPr lang="zh-CN" altLang="en-US"/>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66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966" y="3174293"/>
            <a:ext cx="40671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2941140"/>
            <a:ext cx="1438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486966" y="3119821"/>
            <a:ext cx="8513526" cy="993255"/>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1502796"/>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a:solidFill>
                  <a:schemeClr val="bg1"/>
                </a:solidFill>
                <a:latin typeface="专业字体设计服务/WWW.ZTSGC.COM/"/>
                <a:ea typeface="微软雅黑" pitchFamily="34" charset="-122"/>
              </a:rPr>
              <a:t>新时间日期</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384269" y="942940"/>
            <a:ext cx="7452828" cy="369332"/>
          </a:xfrm>
          <a:prstGeom prst="rect">
            <a:avLst/>
          </a:prstGeom>
        </p:spPr>
        <p:txBody>
          <a:bodyPr wrap="square">
            <a:spAutoFit/>
          </a:bodyPr>
          <a:lstStyle/>
          <a:p>
            <a:r>
              <a:rPr lang="en-US" altLang="zh-CN" b="1">
                <a:solidFill>
                  <a:srgbClr val="FF0000"/>
                </a:solidFill>
              </a:rPr>
              <a:t>Duration</a:t>
            </a:r>
            <a:r>
              <a:rPr lang="en-US" altLang="zh-CN"/>
              <a:t>:</a:t>
            </a:r>
            <a:r>
              <a:rPr lang="zh-CN" altLang="en-US"/>
              <a:t>用于计算两个“时间”间隔 </a:t>
            </a:r>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76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484784"/>
            <a:ext cx="570547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84269" y="3095407"/>
            <a:ext cx="4572000" cy="369332"/>
          </a:xfrm>
          <a:prstGeom prst="rect">
            <a:avLst/>
          </a:prstGeom>
        </p:spPr>
        <p:txBody>
          <a:bodyPr>
            <a:spAutoFit/>
          </a:bodyPr>
          <a:lstStyle/>
          <a:p>
            <a:r>
              <a:rPr lang="en-US" altLang="zh-CN" b="1">
                <a:solidFill>
                  <a:srgbClr val="FF0000"/>
                </a:solidFill>
              </a:rPr>
              <a:t>Period</a:t>
            </a:r>
            <a:r>
              <a:rPr lang="en-US" altLang="zh-CN"/>
              <a:t>:</a:t>
            </a:r>
            <a:r>
              <a:rPr lang="zh-CN" altLang="en-US"/>
              <a:t>用于计算两个“日期”</a:t>
            </a:r>
            <a:r>
              <a:rPr lang="zh-CN" altLang="en-US" smtClean="0"/>
              <a:t>间隔</a:t>
            </a:r>
            <a:endParaRPr lang="zh-CN" altLang="en-US"/>
          </a:p>
        </p:txBody>
      </p:sp>
      <p:pic>
        <p:nvPicPr>
          <p:cNvPr id="276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576" y="3741738"/>
            <a:ext cx="50958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683568" y="1484784"/>
            <a:ext cx="8316924" cy="144780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83568" y="3645024"/>
            <a:ext cx="8316924" cy="140415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1502796"/>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b="1">
                <a:solidFill>
                  <a:schemeClr val="bg1"/>
                </a:solidFill>
                <a:latin typeface="专业字体设计服务/WWW.ZTSGC.COM/"/>
                <a:ea typeface="微软雅黑" pitchFamily="34" charset="-122"/>
              </a:rPr>
              <a:t>新时间日期</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287524" y="942940"/>
            <a:ext cx="7452828" cy="1291379"/>
          </a:xfrm>
          <a:prstGeom prst="rect">
            <a:avLst/>
          </a:prstGeom>
        </p:spPr>
        <p:txBody>
          <a:bodyPr wrap="square">
            <a:spAutoFit/>
          </a:bodyPr>
          <a:lstStyle/>
          <a:p>
            <a:pPr>
              <a:lnSpc>
                <a:spcPct val="150000"/>
              </a:lnSpc>
            </a:pPr>
            <a:r>
              <a:rPr lang="en-US" altLang="zh-CN" b="1" smtClean="0">
                <a:solidFill>
                  <a:srgbClr val="FF0000"/>
                </a:solidFill>
              </a:rPr>
              <a:t>DateTimeFormatter </a:t>
            </a:r>
            <a:r>
              <a:rPr lang="zh-CN" altLang="en-US" smtClean="0"/>
              <a:t>格式化日期时间对象创建</a:t>
            </a:r>
            <a:r>
              <a:rPr lang="zh-CN" altLang="en-US"/>
              <a:t>格式器最简单的方法是通过它的静态工厂方法以及常量。像</a:t>
            </a:r>
            <a:r>
              <a:rPr lang="en-US" altLang="zh-CN" smtClean="0"/>
              <a:t>BASIC_ISO_DATE</a:t>
            </a:r>
            <a:r>
              <a:rPr lang="zh-CN" altLang="en-US" smtClean="0"/>
              <a:t>和 </a:t>
            </a:r>
            <a:r>
              <a:rPr lang="en-US" altLang="zh-CN"/>
              <a:t>ISO_LOCAL_DATE </a:t>
            </a:r>
            <a:r>
              <a:rPr lang="zh-CN" altLang="en-US"/>
              <a:t>这 样 的 常 量 是 </a:t>
            </a:r>
            <a:r>
              <a:rPr lang="en-US" altLang="zh-CN"/>
              <a:t>DateTimeFormatter </a:t>
            </a:r>
            <a:r>
              <a:rPr lang="zh-CN" altLang="en-US"/>
              <a:t>类 的 预 定 义 实 例 。 </a:t>
            </a:r>
            <a:endParaRPr lang="zh-CN" altLang="en-US" b="1">
              <a:solidFill>
                <a:srgbClr val="FF0000"/>
              </a:solidFill>
            </a:endParaRPr>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86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2508337"/>
            <a:ext cx="67151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4" y="3470275"/>
            <a:ext cx="72199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64288" y="2241451"/>
            <a:ext cx="8572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箭头连接符 5"/>
          <p:cNvCxnSpPr/>
          <p:nvPr/>
        </p:nvCxnSpPr>
        <p:spPr>
          <a:xfrm flipH="1">
            <a:off x="6372200" y="2420888"/>
            <a:ext cx="792088" cy="360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867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64288" y="2600908"/>
            <a:ext cx="9715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直接箭头连接符 17"/>
          <p:cNvCxnSpPr/>
          <p:nvPr/>
        </p:nvCxnSpPr>
        <p:spPr>
          <a:xfrm flipH="1">
            <a:off x="6372200" y="2686633"/>
            <a:ext cx="792088" cy="360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67544" y="4467226"/>
            <a:ext cx="8460940" cy="1711366"/>
          </a:xfrm>
          <a:prstGeom prst="rect">
            <a:avLst/>
          </a:prstGeom>
        </p:spPr>
        <p:txBody>
          <a:bodyPr wrap="square">
            <a:spAutoFit/>
          </a:bodyPr>
          <a:lstStyle/>
          <a:p>
            <a:pPr>
              <a:lnSpc>
                <a:spcPct val="150000"/>
              </a:lnSpc>
            </a:pPr>
            <a:r>
              <a:rPr lang="zh-CN" altLang="en-US"/>
              <a:t>和老的</a:t>
            </a:r>
            <a:r>
              <a:rPr lang="en-US" altLang="zh-CN"/>
              <a:t>java.util.DateFormat</a:t>
            </a:r>
            <a:r>
              <a:rPr lang="zh-CN" altLang="en-US"/>
              <a:t>相比较，所有的</a:t>
            </a:r>
            <a:r>
              <a:rPr lang="en-US" altLang="zh-CN"/>
              <a:t>DateTimeFormatter</a:t>
            </a:r>
            <a:r>
              <a:rPr lang="zh-CN" altLang="en-US"/>
              <a:t>实例都是</a:t>
            </a:r>
            <a:r>
              <a:rPr lang="zh-CN" altLang="en-US">
                <a:solidFill>
                  <a:srgbClr val="FF0000"/>
                </a:solidFill>
              </a:rPr>
              <a:t>线程</a:t>
            </a:r>
            <a:r>
              <a:rPr lang="zh-CN" altLang="en-US" smtClean="0">
                <a:solidFill>
                  <a:srgbClr val="FF0000"/>
                </a:solidFill>
              </a:rPr>
              <a:t>安全</a:t>
            </a:r>
            <a:r>
              <a:rPr lang="zh-CN" altLang="en-US" smtClean="0"/>
              <a:t>的</a:t>
            </a:r>
            <a:r>
              <a:rPr lang="zh-CN" altLang="en-US"/>
              <a:t>。所以，你能够以单例模式创建格式器实例，就像</a:t>
            </a:r>
            <a:r>
              <a:rPr lang="en-US" altLang="zh-CN"/>
              <a:t>DateTimeFormatter</a:t>
            </a:r>
            <a:r>
              <a:rPr lang="zh-CN" altLang="en-US"/>
              <a:t>所定义的那些常量</a:t>
            </a:r>
            <a:r>
              <a:rPr lang="zh-CN" altLang="en-US" smtClean="0"/>
              <a:t>，并</a:t>
            </a:r>
            <a:r>
              <a:rPr lang="zh-CN" altLang="en-US"/>
              <a:t>能在多个线程间共享这些实例。 </a:t>
            </a:r>
            <a:br>
              <a:rPr lang="zh-CN" altLang="en-US"/>
            </a:br>
            <a:endParaRPr lang="zh-CN" altLang="en-US"/>
          </a:p>
        </p:txBody>
      </p:sp>
      <p:sp>
        <p:nvSpPr>
          <p:cNvPr id="12" name="矩形 11"/>
          <p:cNvSpPr/>
          <p:nvPr/>
        </p:nvSpPr>
        <p:spPr>
          <a:xfrm>
            <a:off x="395536" y="2241452"/>
            <a:ext cx="8352928" cy="185391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4844870"/>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9840" y="0"/>
            <a:ext cx="153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307339" y="2528658"/>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椭圆 3"/>
          <p:cNvSpPr/>
          <p:nvPr/>
        </p:nvSpPr>
        <p:spPr>
          <a:xfrm>
            <a:off x="3307339" y="3167740"/>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椭圆 4"/>
          <p:cNvSpPr/>
          <p:nvPr/>
        </p:nvSpPr>
        <p:spPr>
          <a:xfrm>
            <a:off x="3307339" y="3806822"/>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p:nvSpPr>
        <p:spPr>
          <a:xfrm>
            <a:off x="3329840" y="-1"/>
            <a:ext cx="152999" cy="685800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 name="TextBox 8"/>
          <p:cNvSpPr txBox="1"/>
          <p:nvPr/>
        </p:nvSpPr>
        <p:spPr>
          <a:xfrm>
            <a:off x="3763431" y="1124744"/>
            <a:ext cx="2834998" cy="400110"/>
          </a:xfrm>
          <a:prstGeom prst="rect">
            <a:avLst/>
          </a:prstGeom>
          <a:noFill/>
        </p:spPr>
        <p:txBody>
          <a:bodyPr wrap="square" rtlCol="0">
            <a:spAutoFit/>
          </a:bodyPr>
          <a:lstStyle/>
          <a:p>
            <a:r>
              <a:rPr lang="zh-CN" altLang="en-US" sz="2000" b="1">
                <a:solidFill>
                  <a:schemeClr val="tx1">
                    <a:lumMod val="65000"/>
                    <a:lumOff val="35000"/>
                  </a:schemeClr>
                </a:solidFill>
                <a:latin typeface="专业字体设计服务/WWW.ZTSGC.COM/"/>
                <a:ea typeface="微软雅黑" pitchFamily="34" charset="-122"/>
              </a:rPr>
              <a:t>新特性简介</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9" name="TextBox 8"/>
          <p:cNvSpPr txBox="1"/>
          <p:nvPr/>
        </p:nvSpPr>
        <p:spPr>
          <a:xfrm>
            <a:off x="3763431" y="3064894"/>
            <a:ext cx="2932805" cy="400110"/>
          </a:xfrm>
          <a:prstGeom prst="rect">
            <a:avLst/>
          </a:prstGeom>
          <a:noFill/>
        </p:spPr>
        <p:txBody>
          <a:bodyPr wrap="square" rtlCol="0">
            <a:spAutoFit/>
          </a:bodyPr>
          <a:lstStyle/>
          <a:p>
            <a:r>
              <a:rPr lang="zh-CN" altLang="en-US" sz="2000" b="1">
                <a:solidFill>
                  <a:srgbClr val="5F5E5C"/>
                </a:solidFill>
                <a:latin typeface="微软雅黑" pitchFamily="34" charset="-122"/>
                <a:ea typeface="微软雅黑" pitchFamily="34" charset="-122"/>
              </a:rPr>
              <a:t>方法引用和构造器</a:t>
            </a:r>
            <a:r>
              <a:rPr lang="zh-CN" altLang="en-US" sz="2000" b="1" smtClean="0">
                <a:solidFill>
                  <a:srgbClr val="5F5E5C"/>
                </a:solidFill>
                <a:latin typeface="微软雅黑" pitchFamily="34" charset="-122"/>
                <a:ea typeface="微软雅黑" pitchFamily="34" charset="-122"/>
              </a:rPr>
              <a:t>引用</a:t>
            </a:r>
            <a:endParaRPr lang="zh-CN" altLang="en-US" sz="2000" b="1">
              <a:solidFill>
                <a:srgbClr val="5F5E5C"/>
              </a:solidFill>
              <a:latin typeface="微软雅黑" pitchFamily="34" charset="-122"/>
              <a:ea typeface="微软雅黑" pitchFamily="34" charset="-122"/>
            </a:endParaRPr>
          </a:p>
        </p:txBody>
      </p:sp>
      <p:sp>
        <p:nvSpPr>
          <p:cNvPr id="10" name="椭圆 9"/>
          <p:cNvSpPr/>
          <p:nvPr/>
        </p:nvSpPr>
        <p:spPr>
          <a:xfrm>
            <a:off x="3307339" y="125049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15" name="组合 14"/>
          <p:cNvGrpSpPr/>
          <p:nvPr/>
        </p:nvGrpSpPr>
        <p:grpSpPr>
          <a:xfrm>
            <a:off x="3716699" y="5504123"/>
            <a:ext cx="3591605" cy="661181"/>
            <a:chOff x="3763431" y="1988840"/>
            <a:chExt cx="2520280" cy="661181"/>
          </a:xfrm>
        </p:grpSpPr>
        <p:sp>
          <p:nvSpPr>
            <p:cNvPr id="12" name="圆角矩形 11"/>
            <p:cNvSpPr/>
            <p:nvPr/>
          </p:nvSpPr>
          <p:spPr>
            <a:xfrm>
              <a:off x="3763431" y="1988840"/>
              <a:ext cx="2520280" cy="661181"/>
            </a:xfrm>
            <a:prstGeom prst="roundRect">
              <a:avLst>
                <a:gd name="adj" fmla="val 1028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sp>
          <p:nvSpPr>
            <p:cNvPr id="13" name="TextBox 8"/>
            <p:cNvSpPr txBox="1"/>
            <p:nvPr/>
          </p:nvSpPr>
          <p:spPr>
            <a:xfrm>
              <a:off x="3879227" y="2095681"/>
              <a:ext cx="2376264" cy="400110"/>
            </a:xfrm>
            <a:prstGeom prst="rect">
              <a:avLst/>
            </a:prstGeom>
            <a:noFill/>
          </p:spPr>
          <p:txBody>
            <a:bodyPr wrap="square" rtlCol="0">
              <a:spAutoFit/>
            </a:bodyPr>
            <a:lstStyle/>
            <a:p>
              <a:endParaRPr lang="zh-CN" altLang="en-US" sz="2000" b="1">
                <a:solidFill>
                  <a:schemeClr val="bg1"/>
                </a:solidFill>
                <a:latin typeface="微软雅黑" pitchFamily="34" charset="-122"/>
                <a:ea typeface="微软雅黑" pitchFamily="34" charset="-122"/>
              </a:endParaRPr>
            </a:p>
          </p:txBody>
        </p:sp>
        <p:sp>
          <p:nvSpPr>
            <p:cNvPr id="14" name="圆角矩形 13"/>
            <p:cNvSpPr/>
            <p:nvPr/>
          </p:nvSpPr>
          <p:spPr>
            <a:xfrm>
              <a:off x="3808704" y="2033773"/>
              <a:ext cx="2430000" cy="576000"/>
            </a:xfrm>
            <a:prstGeom prst="roundRect">
              <a:avLst>
                <a:gd name="adj" fmla="val 10284"/>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solidFill>
              </a:endParaRPr>
            </a:p>
          </p:txBody>
        </p:sp>
      </p:grpSp>
      <p:sp>
        <p:nvSpPr>
          <p:cNvPr id="16" name="椭圆 15"/>
          <p:cNvSpPr/>
          <p:nvPr/>
        </p:nvSpPr>
        <p:spPr>
          <a:xfrm>
            <a:off x="3307339" y="4445904"/>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TextBox 16"/>
          <p:cNvSpPr txBox="1"/>
          <p:nvPr/>
        </p:nvSpPr>
        <p:spPr>
          <a:xfrm>
            <a:off x="3763431" y="4318249"/>
            <a:ext cx="3760897" cy="400110"/>
          </a:xfrm>
          <a:prstGeom prst="rect">
            <a:avLst/>
          </a:prstGeom>
          <a:noFill/>
        </p:spPr>
        <p:txBody>
          <a:bodyPr wrap="square" rtlCol="0">
            <a:spAutoFit/>
          </a:bodyPr>
          <a:lstStyle/>
          <a:p>
            <a:pPr algn="l"/>
            <a:r>
              <a:rPr lang="zh-CN" altLang="en-US" sz="2000" b="1" smtClean="0">
                <a:latin typeface="微软雅黑" pitchFamily="34" charset="-122"/>
                <a:ea typeface="微软雅黑" pitchFamily="34" charset="-122"/>
              </a:rPr>
              <a:t>接口中的默认方法和静态方法</a:t>
            </a:r>
            <a:endParaRPr lang="zh-CN" altLang="en-US" sz="2000" b="1" dirty="0">
              <a:latin typeface="微软雅黑" pitchFamily="34" charset="-122"/>
              <a:ea typeface="微软雅黑" pitchFamily="34" charset="-122"/>
            </a:endParaRPr>
          </a:p>
        </p:txBody>
      </p:sp>
      <p:sp>
        <p:nvSpPr>
          <p:cNvPr id="18" name="椭圆 17"/>
          <p:cNvSpPr/>
          <p:nvPr/>
        </p:nvSpPr>
        <p:spPr>
          <a:xfrm>
            <a:off x="3307339" y="188957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TextBox 8"/>
          <p:cNvSpPr txBox="1"/>
          <p:nvPr/>
        </p:nvSpPr>
        <p:spPr>
          <a:xfrm>
            <a:off x="3763431" y="1812921"/>
            <a:ext cx="2834998" cy="400110"/>
          </a:xfrm>
          <a:prstGeom prst="rect">
            <a:avLst/>
          </a:prstGeom>
          <a:noFill/>
        </p:spPr>
        <p:txBody>
          <a:bodyPr wrap="square" rtlCol="0">
            <a:spAutoFit/>
          </a:bodyPr>
          <a:lstStyle/>
          <a:p>
            <a:pPr algn="l"/>
            <a:r>
              <a:rPr lang="en-US" altLang="zh-CN" sz="2000" b="1" smtClean="0">
                <a:solidFill>
                  <a:schemeClr val="tx1">
                    <a:lumMod val="65000"/>
                    <a:lumOff val="35000"/>
                  </a:schemeClr>
                </a:solidFill>
                <a:latin typeface="专业字体设计服务/WWW.ZTSGC.COM/"/>
                <a:ea typeface="微软雅黑" pitchFamily="34" charset="-122"/>
              </a:rPr>
              <a:t>Lambda</a:t>
            </a:r>
            <a:r>
              <a:rPr lang="zh-CN" altLang="en-US" sz="2000" b="1" smtClean="0">
                <a:solidFill>
                  <a:schemeClr val="tx1">
                    <a:lumMod val="65000"/>
                    <a:lumOff val="35000"/>
                  </a:schemeClr>
                </a:solidFill>
                <a:latin typeface="专业字体设计服务/WWW.ZTSGC.COM/"/>
                <a:ea typeface="微软雅黑" pitchFamily="34" charset="-122"/>
              </a:rPr>
              <a:t>表达式</a:t>
            </a:r>
            <a:endParaRPr lang="zh-CN" altLang="en-US" sz="2000" b="1" dirty="0">
              <a:solidFill>
                <a:schemeClr val="tx1">
                  <a:lumMod val="65000"/>
                  <a:lumOff val="35000"/>
                </a:schemeClr>
              </a:solidFill>
              <a:latin typeface="专业字体设计服务/WWW.ZTSGC.COM/"/>
              <a:ea typeface="微软雅黑" pitchFamily="34" charset="-122"/>
            </a:endParaRPr>
          </a:p>
        </p:txBody>
      </p:sp>
      <p:sp>
        <p:nvSpPr>
          <p:cNvPr id="21" name="椭圆 20"/>
          <p:cNvSpPr/>
          <p:nvPr/>
        </p:nvSpPr>
        <p:spPr>
          <a:xfrm>
            <a:off x="3316405" y="573325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TextBox 22"/>
          <p:cNvSpPr txBox="1"/>
          <p:nvPr/>
        </p:nvSpPr>
        <p:spPr>
          <a:xfrm>
            <a:off x="3797985" y="5632321"/>
            <a:ext cx="2376264" cy="400110"/>
          </a:xfrm>
          <a:prstGeom prst="rect">
            <a:avLst/>
          </a:prstGeom>
          <a:noFill/>
        </p:spPr>
        <p:txBody>
          <a:bodyPr wrap="square" rtlCol="0">
            <a:spAutoFit/>
          </a:bodyPr>
          <a:lstStyle/>
          <a:p>
            <a:r>
              <a:rPr lang="en-US" altLang="zh-CN" sz="2000" b="1" smtClean="0">
                <a:solidFill>
                  <a:schemeClr val="bg1"/>
                </a:solidFill>
              </a:rPr>
              <a:t>Optional</a:t>
            </a:r>
            <a:endParaRPr lang="zh-CN" altLang="en-US" sz="2000" b="1" dirty="0">
              <a:solidFill>
                <a:schemeClr val="bg1"/>
              </a:solidFill>
              <a:latin typeface="微软雅黑" pitchFamily="34" charset="-122"/>
              <a:ea typeface="微软雅黑" pitchFamily="34" charset="-122"/>
            </a:endParaRPr>
          </a:p>
        </p:txBody>
      </p:sp>
      <p:sp>
        <p:nvSpPr>
          <p:cNvPr id="24" name="椭圆 23"/>
          <p:cNvSpPr/>
          <p:nvPr/>
        </p:nvSpPr>
        <p:spPr>
          <a:xfrm>
            <a:off x="3307339" y="5084986"/>
            <a:ext cx="198241" cy="198241"/>
          </a:xfrm>
          <a:prstGeom prst="ellipse">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TextBox 8"/>
          <p:cNvSpPr txBox="1"/>
          <p:nvPr/>
        </p:nvSpPr>
        <p:spPr>
          <a:xfrm>
            <a:off x="3763431" y="4944581"/>
            <a:ext cx="2834998" cy="400110"/>
          </a:xfrm>
          <a:prstGeom prst="rect">
            <a:avLst/>
          </a:prstGeom>
          <a:noFill/>
        </p:spPr>
        <p:txBody>
          <a:bodyPr wrap="square" rtlCol="0">
            <a:spAutoFit/>
          </a:bodyPr>
          <a:lstStyle/>
          <a:p>
            <a:pPr algn="l"/>
            <a:r>
              <a:rPr lang="zh-CN" altLang="en-US" sz="2000" b="1" smtClean="0">
                <a:latin typeface="专业字体设计服务/WWW.ZTSGC.COM/"/>
                <a:ea typeface="微软雅黑" pitchFamily="34" charset="-122"/>
              </a:rPr>
              <a:t>新时间日期</a:t>
            </a:r>
            <a:r>
              <a:rPr lang="en-US" altLang="zh-CN" sz="2000" b="1" smtClean="0">
                <a:latin typeface="专业字体设计服务/WWW.ZTSGC.COM/"/>
                <a:ea typeface="微软雅黑" pitchFamily="34" charset="-122"/>
              </a:rPr>
              <a:t>API</a:t>
            </a:r>
            <a:endParaRPr lang="zh-CN" altLang="en-US" sz="2000" b="1" dirty="0">
              <a:latin typeface="专业字体设计服务/WWW.ZTSGC.COM/"/>
              <a:ea typeface="微软雅黑" pitchFamily="34" charset="-122"/>
            </a:endParaRPr>
          </a:p>
        </p:txBody>
      </p:sp>
      <p:sp>
        <p:nvSpPr>
          <p:cNvPr id="11" name="椭圆 10"/>
          <p:cNvSpPr/>
          <p:nvPr/>
        </p:nvSpPr>
        <p:spPr>
          <a:xfrm>
            <a:off x="3244321" y="1864669"/>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259667" y="120130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244321" y="2510491"/>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763431" y="2515907"/>
            <a:ext cx="1338828" cy="369332"/>
          </a:xfrm>
          <a:prstGeom prst="rect">
            <a:avLst/>
          </a:prstGeom>
        </p:spPr>
        <p:txBody>
          <a:bodyPr wrap="none">
            <a:spAutoFit/>
          </a:bodyPr>
          <a:lstStyle/>
          <a:p>
            <a:r>
              <a:rPr lang="zh-CN" altLang="en-US" b="1">
                <a:solidFill>
                  <a:schemeClr val="tx1">
                    <a:lumMod val="65000"/>
                    <a:lumOff val="35000"/>
                  </a:schemeClr>
                </a:solidFill>
                <a:latin typeface="专业字体设计服务/WWW.ZTSGC.COM/"/>
                <a:ea typeface="微软雅黑" pitchFamily="34" charset="-122"/>
              </a:rPr>
              <a:t>函数式接口</a:t>
            </a:r>
            <a:endParaRPr lang="zh-CN" altLang="en-US" b="1" dirty="0">
              <a:solidFill>
                <a:schemeClr val="tx1">
                  <a:lumMod val="65000"/>
                  <a:lumOff val="35000"/>
                </a:schemeClr>
              </a:solidFill>
              <a:latin typeface="专业字体设计服务/WWW.ZTSGC.COM/"/>
              <a:ea typeface="微软雅黑" pitchFamily="34" charset="-122"/>
            </a:endParaRPr>
          </a:p>
        </p:txBody>
      </p:sp>
      <p:sp>
        <p:nvSpPr>
          <p:cNvPr id="29" name="椭圆 28"/>
          <p:cNvSpPr/>
          <p:nvPr/>
        </p:nvSpPr>
        <p:spPr>
          <a:xfrm>
            <a:off x="3259667" y="3138358"/>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244321" y="3795414"/>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763431" y="3721276"/>
            <a:ext cx="1475532" cy="369332"/>
          </a:xfrm>
          <a:prstGeom prst="rect">
            <a:avLst/>
          </a:prstGeom>
        </p:spPr>
        <p:txBody>
          <a:bodyPr wrap="none">
            <a:spAutoFit/>
          </a:bodyPr>
          <a:lstStyle/>
          <a:p>
            <a:r>
              <a:rPr lang="en-US" altLang="zh-CN" b="1">
                <a:latin typeface="微软雅黑" pitchFamily="34" charset="-122"/>
                <a:ea typeface="微软雅黑" pitchFamily="34" charset="-122"/>
              </a:rPr>
              <a:t>Stream API</a:t>
            </a:r>
            <a:endParaRPr lang="zh-CN" altLang="en-US" b="1" dirty="0">
              <a:latin typeface="微软雅黑" pitchFamily="34" charset="-122"/>
              <a:ea typeface="微软雅黑" pitchFamily="34" charset="-122"/>
            </a:endParaRPr>
          </a:p>
        </p:txBody>
      </p:sp>
      <p:sp>
        <p:nvSpPr>
          <p:cNvPr id="31" name="椭圆 30"/>
          <p:cNvSpPr/>
          <p:nvPr/>
        </p:nvSpPr>
        <p:spPr>
          <a:xfrm>
            <a:off x="3259967" y="4396717"/>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3240643" y="5059895"/>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259967" y="5688749"/>
            <a:ext cx="324036" cy="29661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3010395"/>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84269" y="1160748"/>
            <a:ext cx="7452828" cy="1291379"/>
          </a:xfrm>
          <a:prstGeom prst="rect">
            <a:avLst/>
          </a:prstGeom>
        </p:spPr>
        <p:txBody>
          <a:bodyPr wrap="square">
            <a:spAutoFit/>
          </a:bodyPr>
          <a:lstStyle/>
          <a:p>
            <a:pPr>
              <a:lnSpc>
                <a:spcPct val="150000"/>
              </a:lnSpc>
            </a:pPr>
            <a:r>
              <a:rPr lang="en-US" altLang="zh-CN" b="1">
                <a:solidFill>
                  <a:srgbClr val="FF0000"/>
                </a:solidFill>
              </a:rPr>
              <a:t>Optional&lt;T&gt; </a:t>
            </a:r>
            <a:r>
              <a:rPr lang="zh-CN" altLang="en-US"/>
              <a:t>类</a:t>
            </a:r>
            <a:r>
              <a:rPr lang="en-US" altLang="zh-CN"/>
              <a:t>(java.util.Optional) </a:t>
            </a:r>
            <a:r>
              <a:rPr lang="zh-CN" altLang="en-US"/>
              <a:t>是一个容器类，代表一个值存在或不存在</a:t>
            </a:r>
            <a:r>
              <a:rPr lang="zh-CN" altLang="en-US" smtClean="0"/>
              <a:t>，原来</a:t>
            </a:r>
            <a:r>
              <a:rPr lang="zh-CN" altLang="en-US"/>
              <a:t>用 </a:t>
            </a:r>
            <a:r>
              <a:rPr lang="en-US" altLang="zh-CN"/>
              <a:t>null </a:t>
            </a:r>
            <a:r>
              <a:rPr lang="zh-CN" altLang="en-US"/>
              <a:t>表示一个值不存在，现在 </a:t>
            </a:r>
            <a:r>
              <a:rPr lang="en-US" altLang="zh-CN"/>
              <a:t>Optional </a:t>
            </a:r>
            <a:r>
              <a:rPr lang="zh-CN" altLang="en-US"/>
              <a:t>可以更好的表达这个概念。</a:t>
            </a:r>
            <a:r>
              <a:rPr lang="zh-CN" altLang="en-US" smtClean="0"/>
              <a:t>并且可以</a:t>
            </a:r>
            <a:r>
              <a:rPr lang="zh-CN" altLang="en-US"/>
              <a:t>避免空指针异常</a:t>
            </a:r>
            <a:r>
              <a:rPr lang="zh-CN" altLang="en-US" smtClean="0"/>
              <a:t>。</a:t>
            </a:r>
            <a:endParaRPr lang="zh-CN" altLang="en-US" b="1">
              <a:solidFill>
                <a:srgbClr val="FF0000"/>
              </a:solidFill>
            </a:endParaRPr>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a:solidFill>
                  <a:schemeClr val="bg1"/>
                </a:solidFill>
                <a:latin typeface="专业字体设计服务/WWW.ZTSGC.COM/"/>
                <a:ea typeface="微软雅黑" pitchFamily="34" charset="-122"/>
              </a:rPr>
              <a:t>Optional</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56860040"/>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a:solidFill>
                  <a:schemeClr val="bg1"/>
                </a:solidFill>
                <a:latin typeface="专业字体设计服务/WWW.ZTSGC.COM/"/>
                <a:ea typeface="微软雅黑" pitchFamily="34" charset="-122"/>
              </a:rPr>
              <a:t>Optional</a:t>
            </a:r>
            <a:endParaRPr lang="zh-CN" altLang="en-US" sz="1400" b="1" dirty="0">
              <a:solidFill>
                <a:schemeClr val="bg1"/>
              </a:solidFill>
              <a:latin typeface="微软雅黑" pitchFamily="34" charset="-122"/>
              <a:ea typeface="微软雅黑" pitchFamily="34" charset="-122"/>
            </a:endParaRPr>
          </a:p>
        </p:txBody>
      </p:sp>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57" y="800708"/>
            <a:ext cx="743902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4" y="4689140"/>
            <a:ext cx="69246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95536" y="800708"/>
            <a:ext cx="7740860" cy="3492388"/>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flipV="1">
            <a:off x="359532" y="4617131"/>
            <a:ext cx="7740860" cy="2024632"/>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016176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 name="矩形 1"/>
          <p:cNvSpPr/>
          <p:nvPr/>
        </p:nvSpPr>
        <p:spPr>
          <a:xfrm>
            <a:off x="142844" y="1160748"/>
            <a:ext cx="8857648" cy="428447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 y="1622500"/>
            <a:ext cx="8645212" cy="320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a:solidFill>
                  <a:schemeClr val="bg1"/>
                </a:solidFill>
                <a:latin typeface="专业字体设计服务/WWW.ZTSGC.COM/"/>
                <a:ea typeface="微软雅黑" pitchFamily="34" charset="-122"/>
              </a:rPr>
              <a:t>Optional</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76501788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3" name="TextBox 2"/>
          <p:cNvSpPr txBox="1"/>
          <p:nvPr/>
        </p:nvSpPr>
        <p:spPr>
          <a:xfrm>
            <a:off x="611560" y="980728"/>
            <a:ext cx="6786610" cy="1015663"/>
          </a:xfrm>
          <a:prstGeom prst="rect">
            <a:avLst/>
          </a:prstGeom>
          <a:noFill/>
        </p:spPr>
        <p:txBody>
          <a:bodyPr wrap="square" rtlCol="0">
            <a:spAutoFit/>
          </a:bodyPr>
          <a:lstStyle/>
          <a:p>
            <a:pPr>
              <a:lnSpc>
                <a:spcPct val="150000"/>
              </a:lnSpc>
            </a:pPr>
            <a:r>
              <a:rPr lang="zh-CN" altLang="en-US" sz="2000" smtClean="0"/>
              <a:t>第四次尝试：将两个方法合二为一</a:t>
            </a:r>
            <a:r>
              <a:rPr lang="zh-CN" altLang="en-US" sz="2000"/>
              <a:t/>
            </a:r>
            <a:br>
              <a:rPr lang="zh-CN" altLang="en-US" sz="2000"/>
            </a:br>
            <a:endParaRPr lang="zh-CN" altLang="en-US" sz="2000"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163" y="2564904"/>
            <a:ext cx="8553747" cy="157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5085184"/>
            <a:ext cx="66103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42844" y="2564904"/>
            <a:ext cx="8857648" cy="1656184"/>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1609240"/>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a:solidFill>
                  <a:schemeClr val="bg1"/>
                </a:solidFill>
                <a:latin typeface="专业字体设计服务/WWW.ZTSGC.COM/"/>
                <a:ea typeface="微软雅黑" pitchFamily="34" charset="-122"/>
              </a:rPr>
              <a:t>Optional</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359454" y="897652"/>
            <a:ext cx="4572000" cy="369332"/>
          </a:xfrm>
          <a:prstGeom prst="rect">
            <a:avLst/>
          </a:prstGeom>
        </p:spPr>
        <p:txBody>
          <a:bodyPr>
            <a:spAutoFit/>
          </a:bodyPr>
          <a:lstStyle/>
          <a:p>
            <a:r>
              <a:rPr lang="zh-CN" altLang="en-US"/>
              <a:t>创建 </a:t>
            </a:r>
            <a:r>
              <a:rPr lang="en-US" altLang="zh-CN" b="1"/>
              <a:t>Optional </a:t>
            </a:r>
            <a:r>
              <a:rPr lang="zh-CN" altLang="en-US" smtClean="0"/>
              <a:t>对象</a:t>
            </a:r>
            <a:endParaRPr lang="zh-CN" altLang="en-US"/>
          </a:p>
        </p:txBody>
      </p:sp>
      <p:sp>
        <p:nvSpPr>
          <p:cNvPr id="5" name="矩形 4"/>
          <p:cNvSpPr/>
          <p:nvPr/>
        </p:nvSpPr>
        <p:spPr>
          <a:xfrm>
            <a:off x="647564" y="1429301"/>
            <a:ext cx="4572000" cy="369332"/>
          </a:xfrm>
          <a:prstGeom prst="rect">
            <a:avLst/>
          </a:prstGeom>
        </p:spPr>
        <p:txBody>
          <a:bodyPr>
            <a:spAutoFit/>
          </a:bodyPr>
          <a:lstStyle/>
          <a:p>
            <a:pPr marL="285750" indent="-285750">
              <a:buFont typeface="Arial" pitchFamily="34" charset="0"/>
              <a:buChar char="•"/>
            </a:pPr>
            <a:r>
              <a:rPr lang="en-US" altLang="zh-CN" smtClean="0">
                <a:solidFill>
                  <a:srgbClr val="FF0000"/>
                </a:solidFill>
              </a:rPr>
              <a:t>empty</a:t>
            </a:r>
            <a:r>
              <a:rPr lang="zh-CN" altLang="en-US" smtClean="0"/>
              <a:t>声明</a:t>
            </a:r>
            <a:r>
              <a:rPr lang="zh-CN" altLang="en-US"/>
              <a:t>一个空的</a:t>
            </a:r>
            <a:r>
              <a:rPr lang="en-US" altLang="zh-CN" b="1" smtClean="0"/>
              <a:t>Optional</a:t>
            </a:r>
            <a:endParaRPr lang="zh-CN" alt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1916832"/>
            <a:ext cx="36766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647564" y="2672916"/>
            <a:ext cx="6984776" cy="923330"/>
          </a:xfrm>
          <a:prstGeom prst="rect">
            <a:avLst/>
          </a:prstGeom>
        </p:spPr>
        <p:txBody>
          <a:bodyPr wrap="square">
            <a:spAutoFit/>
          </a:bodyPr>
          <a:lstStyle/>
          <a:p>
            <a:pPr marL="285750" indent="-285750">
              <a:lnSpc>
                <a:spcPct val="150000"/>
              </a:lnSpc>
              <a:buFont typeface="Arial" pitchFamily="34" charset="0"/>
              <a:buChar char="•"/>
            </a:pPr>
            <a:r>
              <a:rPr lang="en-US" altLang="zh-CN" dirty="0" smtClean="0">
                <a:solidFill>
                  <a:srgbClr val="FF0000"/>
                </a:solidFill>
              </a:rPr>
              <a:t>of</a:t>
            </a:r>
            <a:r>
              <a:rPr lang="zh-CN" altLang="en-US" dirty="0" smtClean="0"/>
              <a:t>依据</a:t>
            </a:r>
            <a:r>
              <a:rPr lang="zh-CN" altLang="en-US" dirty="0"/>
              <a:t>一个非空值创建</a:t>
            </a:r>
            <a:r>
              <a:rPr lang="en-US" altLang="zh-CN" b="1" dirty="0" smtClean="0"/>
              <a:t>Optional</a:t>
            </a:r>
            <a:r>
              <a:rPr lang="zh-CN" altLang="en-US" b="1" dirty="0" smtClean="0"/>
              <a:t>，</a:t>
            </a:r>
            <a:r>
              <a:rPr lang="zh-CN" altLang="en-US" dirty="0"/>
              <a:t>如果</a:t>
            </a:r>
            <a:r>
              <a:rPr lang="en-US" altLang="zh-CN" dirty="0"/>
              <a:t>car</a:t>
            </a:r>
            <a:r>
              <a:rPr lang="zh-CN" altLang="en-US" dirty="0"/>
              <a:t>是一个</a:t>
            </a:r>
            <a:r>
              <a:rPr lang="en-US" altLang="zh-CN" dirty="0"/>
              <a:t>null</a:t>
            </a:r>
            <a:r>
              <a:rPr lang="zh-CN" altLang="en-US" dirty="0"/>
              <a:t>，这段代码会立即抛出一个</a:t>
            </a:r>
            <a:r>
              <a:rPr lang="en-US" altLang="zh-CN" dirty="0" err="1" smtClean="0"/>
              <a:t>NullPointerException</a:t>
            </a:r>
            <a:r>
              <a:rPr lang="zh-CN" altLang="en-US" dirty="0" smtClean="0"/>
              <a:t>。 </a:t>
            </a:r>
            <a:endParaRPr lang="zh-CN" altLang="en-US" dirty="0"/>
          </a:p>
        </p:txBody>
      </p:sp>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1640" y="3741738"/>
            <a:ext cx="36861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647564" y="4689140"/>
            <a:ext cx="7092788" cy="646331"/>
          </a:xfrm>
          <a:prstGeom prst="rect">
            <a:avLst/>
          </a:prstGeom>
        </p:spPr>
        <p:txBody>
          <a:bodyPr wrap="square">
            <a:spAutoFit/>
          </a:bodyPr>
          <a:lstStyle/>
          <a:p>
            <a:pPr marL="285750" indent="-285750">
              <a:buFont typeface="Arial" pitchFamily="34" charset="0"/>
              <a:buChar char="•"/>
            </a:pPr>
            <a:r>
              <a:rPr lang="en-US" altLang="zh-CN" smtClean="0">
                <a:solidFill>
                  <a:srgbClr val="FF0000"/>
                </a:solidFill>
              </a:rPr>
              <a:t>ofNullable</a:t>
            </a:r>
            <a:r>
              <a:rPr lang="zh-CN" altLang="en-US" smtClean="0"/>
              <a:t>可</a:t>
            </a:r>
            <a:r>
              <a:rPr lang="zh-CN" altLang="en-US"/>
              <a:t>接受</a:t>
            </a:r>
            <a:r>
              <a:rPr lang="en-US" altLang="zh-CN" b="1"/>
              <a:t>null</a:t>
            </a:r>
            <a:r>
              <a:rPr lang="zh-CN" altLang="en-US"/>
              <a:t>的</a:t>
            </a:r>
            <a:r>
              <a:rPr lang="en-US" altLang="zh-CN" b="1" smtClean="0"/>
              <a:t>Optional</a:t>
            </a:r>
            <a:r>
              <a:rPr lang="zh-CN" altLang="en-US" b="1" smtClean="0"/>
              <a:t>，</a:t>
            </a:r>
            <a:r>
              <a:rPr lang="zh-CN" altLang="en-US"/>
              <a:t>可以创建一个允许</a:t>
            </a:r>
            <a:r>
              <a:rPr lang="en-US" altLang="zh-CN"/>
              <a:t>null</a:t>
            </a:r>
            <a:r>
              <a:rPr lang="zh-CN" altLang="en-US"/>
              <a:t>值的</a:t>
            </a:r>
            <a:r>
              <a:rPr lang="en-US" altLang="zh-CN" smtClean="0"/>
              <a:t>Optional</a:t>
            </a:r>
            <a:r>
              <a:rPr lang="zh-CN" altLang="en-US" smtClean="0"/>
              <a:t>对象</a:t>
            </a:r>
            <a:r>
              <a:rPr lang="zh-CN" altLang="en-US"/>
              <a:t>： </a:t>
            </a:r>
          </a:p>
        </p:txBody>
      </p:sp>
      <p:pic>
        <p:nvPicPr>
          <p:cNvPr id="41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1640" y="5481228"/>
            <a:ext cx="44196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0327871"/>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a:solidFill>
                  <a:schemeClr val="bg1"/>
                </a:solidFill>
                <a:latin typeface="专业字体设计服务/WWW.ZTSGC.COM/"/>
                <a:ea typeface="微软雅黑" pitchFamily="34" charset="-122"/>
              </a:rPr>
              <a:t>Optional</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359454" y="897652"/>
            <a:ext cx="4572000" cy="369332"/>
          </a:xfrm>
          <a:prstGeom prst="rect">
            <a:avLst/>
          </a:prstGeom>
        </p:spPr>
        <p:txBody>
          <a:bodyPr>
            <a:spAutoFit/>
          </a:bodyPr>
          <a:lstStyle/>
          <a:p>
            <a:r>
              <a:rPr lang="zh-CN" altLang="en-US"/>
              <a:t>使用 </a:t>
            </a:r>
            <a:r>
              <a:rPr lang="en-US" altLang="zh-CN" b="1"/>
              <a:t>flatMap </a:t>
            </a:r>
            <a:r>
              <a:rPr lang="zh-CN" altLang="en-US"/>
              <a:t>链接 </a:t>
            </a:r>
            <a:r>
              <a:rPr lang="en-US" altLang="zh-CN" b="1"/>
              <a:t>Optional </a:t>
            </a:r>
            <a:r>
              <a:rPr lang="zh-CN" altLang="en-US"/>
              <a:t>对象 </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2600908"/>
            <a:ext cx="46101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47564" y="5445224"/>
            <a:ext cx="6876764" cy="875881"/>
          </a:xfrm>
          <a:prstGeom prst="rect">
            <a:avLst/>
          </a:prstGeom>
        </p:spPr>
        <p:txBody>
          <a:bodyPr wrap="square">
            <a:spAutoFit/>
          </a:bodyPr>
          <a:lstStyle/>
          <a:p>
            <a:pPr>
              <a:lnSpc>
                <a:spcPct val="150000"/>
              </a:lnSpc>
            </a:pPr>
            <a:r>
              <a:rPr lang="zh-CN" altLang="en-US">
                <a:solidFill>
                  <a:srgbClr val="FF0000"/>
                </a:solidFill>
              </a:rPr>
              <a:t>如果调用链上的任何一个方法返回一</a:t>
            </a:r>
            <a:r>
              <a:rPr lang="zh-CN" altLang="en-US" smtClean="0">
                <a:solidFill>
                  <a:srgbClr val="FF0000"/>
                </a:solidFill>
              </a:rPr>
              <a:t>个空</a:t>
            </a:r>
            <a:r>
              <a:rPr lang="zh-CN" altLang="en-US">
                <a:solidFill>
                  <a:srgbClr val="FF0000"/>
                </a:solidFill>
              </a:rPr>
              <a:t>的</a:t>
            </a:r>
            <a:r>
              <a:rPr lang="en-US" altLang="zh-CN">
                <a:solidFill>
                  <a:srgbClr val="FF0000"/>
                </a:solidFill>
              </a:rPr>
              <a:t>Optional</a:t>
            </a:r>
            <a:r>
              <a:rPr lang="zh-CN" altLang="en-US"/>
              <a:t>，那么结果就为空，否则返回的值就是你期望的保险公司的名称。 </a:t>
            </a:r>
          </a:p>
        </p:txBody>
      </p:sp>
      <p:sp>
        <p:nvSpPr>
          <p:cNvPr id="13" name="矩形 12"/>
          <p:cNvSpPr/>
          <p:nvPr/>
        </p:nvSpPr>
        <p:spPr>
          <a:xfrm>
            <a:off x="647564" y="2492896"/>
            <a:ext cx="7812868" cy="1332148"/>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7280176"/>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b="1">
                <a:solidFill>
                  <a:schemeClr val="bg1"/>
                </a:solidFill>
                <a:latin typeface="专业字体设计服务/WWW.ZTSGC.COM/"/>
                <a:ea typeface="微软雅黑" pitchFamily="34" charset="-122"/>
              </a:rPr>
              <a:t>Optional</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347486" y="897652"/>
            <a:ext cx="4572000" cy="369332"/>
          </a:xfrm>
          <a:prstGeom prst="rect">
            <a:avLst/>
          </a:prstGeom>
        </p:spPr>
        <p:txBody>
          <a:bodyPr>
            <a:spAutoFit/>
          </a:bodyPr>
          <a:lstStyle/>
          <a:p>
            <a:r>
              <a:rPr lang="zh-CN" altLang="en-US"/>
              <a:t>默认行为及解引用 </a:t>
            </a:r>
            <a:r>
              <a:rPr lang="en-US" altLang="zh-CN" b="1"/>
              <a:t>Optional </a:t>
            </a:r>
            <a:r>
              <a:rPr lang="zh-CN" altLang="en-US"/>
              <a:t>对象 </a:t>
            </a:r>
          </a:p>
        </p:txBody>
      </p:sp>
      <p:sp>
        <p:nvSpPr>
          <p:cNvPr id="5" name="矩形 4"/>
          <p:cNvSpPr/>
          <p:nvPr/>
        </p:nvSpPr>
        <p:spPr>
          <a:xfrm>
            <a:off x="466031" y="1618079"/>
            <a:ext cx="8328970" cy="4247317"/>
          </a:xfrm>
          <a:prstGeom prst="rect">
            <a:avLst/>
          </a:prstGeom>
        </p:spPr>
        <p:txBody>
          <a:bodyPr wrap="square">
            <a:spAutoFit/>
          </a:bodyPr>
          <a:lstStyle/>
          <a:p>
            <a:pPr marL="285750" indent="-285750">
              <a:lnSpc>
                <a:spcPct val="150000"/>
              </a:lnSpc>
              <a:buFont typeface="Arial" pitchFamily="34" charset="0"/>
              <a:buChar char="•"/>
            </a:pPr>
            <a:r>
              <a:rPr lang="en-US" altLang="zh-CN"/>
              <a:t>get()</a:t>
            </a:r>
            <a:r>
              <a:rPr lang="zh-CN" altLang="en-US"/>
              <a:t>是这些方法中最简单但又最不安全的方法。如果</a:t>
            </a:r>
            <a:r>
              <a:rPr lang="zh-CN" altLang="en-US" smtClean="0"/>
              <a:t>变量不存在就</a:t>
            </a:r>
            <a:r>
              <a:rPr lang="zh-CN" altLang="en-US"/>
              <a:t>抛出一个</a:t>
            </a:r>
            <a:r>
              <a:rPr lang="en-US" altLang="zh-CN"/>
              <a:t>NoSuchElementException</a:t>
            </a:r>
            <a:r>
              <a:rPr lang="zh-CN" altLang="en-US"/>
              <a:t>异常</a:t>
            </a:r>
            <a:r>
              <a:rPr lang="zh-CN" altLang="en-US" smtClean="0"/>
              <a:t>。除非确定</a:t>
            </a:r>
            <a:r>
              <a:rPr lang="en-US" altLang="zh-CN" smtClean="0"/>
              <a:t>Optional</a:t>
            </a:r>
            <a:r>
              <a:rPr lang="zh-CN" altLang="en-US" smtClean="0"/>
              <a:t>变量</a:t>
            </a:r>
            <a:r>
              <a:rPr lang="zh-CN" altLang="en-US"/>
              <a:t>一定包含</a:t>
            </a:r>
            <a:r>
              <a:rPr lang="zh-CN" altLang="en-US" smtClean="0"/>
              <a:t>值才使用此方法。</a:t>
            </a:r>
            <a:endParaRPr lang="en-US" altLang="zh-CN" smtClean="0"/>
          </a:p>
          <a:p>
            <a:pPr marL="285750" indent="-285750">
              <a:lnSpc>
                <a:spcPct val="150000"/>
              </a:lnSpc>
              <a:buFont typeface="Arial" pitchFamily="34" charset="0"/>
              <a:buChar char="•"/>
            </a:pPr>
            <a:r>
              <a:rPr lang="en-US" altLang="zh-CN" smtClean="0"/>
              <a:t>orElse(T </a:t>
            </a:r>
            <a:r>
              <a:rPr lang="en-US" altLang="zh-CN"/>
              <a:t>other</a:t>
            </a:r>
            <a:r>
              <a:rPr lang="en-US" altLang="zh-CN" smtClean="0"/>
              <a:t>)</a:t>
            </a:r>
            <a:r>
              <a:rPr lang="zh-CN" altLang="en-US" smtClean="0"/>
              <a:t> 它</a:t>
            </a:r>
            <a:r>
              <a:rPr lang="zh-CN" altLang="en-US"/>
              <a:t>允许你</a:t>
            </a:r>
            <a:r>
              <a:rPr lang="zh-CN" altLang="en-US" smtClean="0"/>
              <a:t>在</a:t>
            </a:r>
            <a:r>
              <a:rPr lang="en-US" altLang="zh-CN" smtClean="0"/>
              <a:t>Optional</a:t>
            </a:r>
            <a:r>
              <a:rPr lang="zh-CN" altLang="en-US"/>
              <a:t>对象不包含值时提供一个默认值</a:t>
            </a:r>
            <a:r>
              <a:rPr lang="zh-CN" altLang="en-US" smtClean="0"/>
              <a:t>。</a:t>
            </a:r>
            <a:endParaRPr lang="en-US" altLang="zh-CN" smtClean="0"/>
          </a:p>
          <a:p>
            <a:pPr marL="285750" indent="-285750">
              <a:lnSpc>
                <a:spcPct val="150000"/>
              </a:lnSpc>
              <a:buFont typeface="Arial" pitchFamily="34" charset="0"/>
              <a:buChar char="•"/>
            </a:pPr>
            <a:r>
              <a:rPr lang="en-US" altLang="zh-CN" smtClean="0"/>
              <a:t>orElseGet(Supplier</a:t>
            </a:r>
            <a:r>
              <a:rPr lang="en-US" altLang="zh-CN"/>
              <a:t>&lt;? extends T&gt; other)</a:t>
            </a:r>
            <a:r>
              <a:rPr lang="zh-CN" altLang="en-US"/>
              <a:t>是</a:t>
            </a:r>
            <a:r>
              <a:rPr lang="en-US" altLang="zh-CN"/>
              <a:t>orElse</a:t>
            </a:r>
            <a:r>
              <a:rPr lang="zh-CN" altLang="en-US"/>
              <a:t>方法的延迟调用版，</a:t>
            </a:r>
            <a:r>
              <a:rPr lang="en-US" altLang="zh-CN" smtClean="0"/>
              <a:t>Supplier</a:t>
            </a:r>
            <a:r>
              <a:rPr lang="zh-CN" altLang="en-US" smtClean="0"/>
              <a:t>方法</a:t>
            </a:r>
            <a:r>
              <a:rPr lang="zh-CN" altLang="en-US"/>
              <a:t>只有在</a:t>
            </a:r>
            <a:r>
              <a:rPr lang="en-US" altLang="zh-CN"/>
              <a:t>Optional</a:t>
            </a:r>
            <a:r>
              <a:rPr lang="zh-CN" altLang="en-US"/>
              <a:t>对象不含值时才执行调用</a:t>
            </a:r>
            <a:r>
              <a:rPr lang="zh-CN" altLang="en-US" smtClean="0"/>
              <a:t>。。</a:t>
            </a:r>
            <a:endParaRPr lang="en-US" altLang="zh-CN"/>
          </a:p>
          <a:p>
            <a:pPr marL="285750" indent="-285750">
              <a:lnSpc>
                <a:spcPct val="150000"/>
              </a:lnSpc>
              <a:buFont typeface="Arial" pitchFamily="34" charset="0"/>
              <a:buChar char="•"/>
            </a:pPr>
            <a:r>
              <a:rPr lang="en-US" altLang="zh-CN" smtClean="0"/>
              <a:t>orElseThrow(Supplier</a:t>
            </a:r>
            <a:r>
              <a:rPr lang="en-US" altLang="zh-CN"/>
              <a:t>&lt;? extends X&gt; exceptionSupplier)</a:t>
            </a:r>
            <a:r>
              <a:rPr lang="zh-CN" altLang="en-US"/>
              <a:t>和</a:t>
            </a:r>
            <a:r>
              <a:rPr lang="en-US" altLang="zh-CN"/>
              <a:t>get</a:t>
            </a:r>
            <a:r>
              <a:rPr lang="zh-CN" altLang="en-US"/>
              <a:t>方法非常类似</a:t>
            </a:r>
            <a:r>
              <a:rPr lang="zh-CN" altLang="en-US" smtClean="0"/>
              <a:t>，它们</a:t>
            </a:r>
            <a:r>
              <a:rPr lang="zh-CN" altLang="en-US"/>
              <a:t>遭遇</a:t>
            </a:r>
            <a:r>
              <a:rPr lang="en-US" altLang="zh-CN"/>
              <a:t>Optional</a:t>
            </a:r>
            <a:r>
              <a:rPr lang="zh-CN" altLang="en-US"/>
              <a:t>对象为空时都会抛出一个异常，但是使用</a:t>
            </a:r>
            <a:r>
              <a:rPr lang="en-US" altLang="zh-CN"/>
              <a:t>orElseThrow</a:t>
            </a:r>
            <a:r>
              <a:rPr lang="zh-CN" altLang="en-US"/>
              <a:t>你可以定制</a:t>
            </a:r>
            <a:r>
              <a:rPr lang="zh-CN" altLang="en-US" smtClean="0"/>
              <a:t>希望</a:t>
            </a:r>
            <a:r>
              <a:rPr lang="zh-CN" altLang="en-US"/>
              <a:t>抛出的异常类型</a:t>
            </a:r>
            <a:r>
              <a:rPr lang="zh-CN" altLang="en-US" smtClean="0"/>
              <a:t>。</a:t>
            </a:r>
            <a:endParaRPr lang="en-US" altLang="zh-CN" smtClean="0"/>
          </a:p>
          <a:p>
            <a:pPr marL="285750" indent="-285750">
              <a:lnSpc>
                <a:spcPct val="150000"/>
              </a:lnSpc>
              <a:buFont typeface="Arial" pitchFamily="34" charset="0"/>
              <a:buChar char="•"/>
            </a:pPr>
            <a:r>
              <a:rPr lang="en-US" altLang="zh-CN" smtClean="0"/>
              <a:t>ifPresent(Consumer</a:t>
            </a:r>
            <a:r>
              <a:rPr lang="en-US" altLang="zh-CN"/>
              <a:t>&lt;? super T&gt;)</a:t>
            </a:r>
            <a:r>
              <a:rPr lang="zh-CN" altLang="en-US"/>
              <a:t>让你能在变量值存在时执行一个作为参数传入</a:t>
            </a:r>
            <a:r>
              <a:rPr lang="zh-CN" altLang="en-US" smtClean="0"/>
              <a:t>的方法</a:t>
            </a:r>
            <a:r>
              <a:rPr lang="zh-CN" altLang="en-US"/>
              <a:t>，否则就不进行任何操作 </a:t>
            </a:r>
          </a:p>
        </p:txBody>
      </p:sp>
    </p:spTree>
    <p:extLst>
      <p:ext uri="{BB962C8B-B14F-4D97-AF65-F5344CB8AC3E}">
        <p14:creationId xmlns:p14="http://schemas.microsoft.com/office/powerpoint/2010/main" val="3820384404"/>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b="1" smtClean="0">
                <a:solidFill>
                  <a:schemeClr val="bg1"/>
                </a:solidFill>
                <a:latin typeface="微软雅黑" pitchFamily="34" charset="-122"/>
                <a:ea typeface="微软雅黑" pitchFamily="34" charset="-122"/>
              </a:rPr>
              <a:t>附加</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359454" y="897652"/>
            <a:ext cx="8208990" cy="2585323"/>
          </a:xfrm>
          <a:prstGeom prst="rect">
            <a:avLst/>
          </a:prstGeom>
        </p:spPr>
        <p:txBody>
          <a:bodyPr wrap="square">
            <a:spAutoFit/>
          </a:bodyPr>
          <a:lstStyle/>
          <a:p>
            <a:pPr marL="285750" indent="-285750">
              <a:lnSpc>
                <a:spcPct val="150000"/>
              </a:lnSpc>
              <a:buFont typeface="Arial" pitchFamily="34" charset="0"/>
              <a:buChar char="•"/>
            </a:pPr>
            <a:r>
              <a:rPr lang="en-US" altLang="zh-CN" smtClean="0"/>
              <a:t>Optional</a:t>
            </a:r>
            <a:r>
              <a:rPr lang="zh-CN" altLang="en-US"/>
              <a:t>类和</a:t>
            </a:r>
            <a:r>
              <a:rPr lang="en-US" altLang="zh-CN"/>
              <a:t>Stream</a:t>
            </a:r>
            <a:r>
              <a:rPr lang="zh-CN" altLang="en-US"/>
              <a:t>接口的相似之处远不止</a:t>
            </a:r>
            <a:r>
              <a:rPr lang="en-US" altLang="zh-CN"/>
              <a:t>map</a:t>
            </a:r>
            <a:r>
              <a:rPr lang="zh-CN" altLang="en-US"/>
              <a:t>和</a:t>
            </a:r>
            <a:r>
              <a:rPr lang="en-US" altLang="zh-CN"/>
              <a:t>flatMap</a:t>
            </a:r>
            <a:r>
              <a:rPr lang="zh-CN" altLang="en-US"/>
              <a:t>这两个方法。还有第三个</a:t>
            </a:r>
            <a:r>
              <a:rPr lang="zh-CN" altLang="en-US" smtClean="0"/>
              <a:t>方法</a:t>
            </a:r>
            <a:r>
              <a:rPr lang="en-US" altLang="zh-CN" smtClean="0"/>
              <a:t>filter</a:t>
            </a:r>
            <a:r>
              <a:rPr lang="zh-CN" altLang="en-US"/>
              <a:t>，它的行为在两种类型之间也极其</a:t>
            </a:r>
            <a:r>
              <a:rPr lang="zh-CN" altLang="en-US" smtClean="0"/>
              <a:t>相似</a:t>
            </a:r>
            <a:r>
              <a:rPr lang="en-US" altLang="zh-CN" smtClean="0"/>
              <a:t>……</a:t>
            </a:r>
          </a:p>
          <a:p>
            <a:pPr marL="285750" indent="-285750">
              <a:lnSpc>
                <a:spcPct val="150000"/>
              </a:lnSpc>
              <a:buFont typeface="Arial" pitchFamily="34" charset="0"/>
              <a:buChar char="•"/>
            </a:pPr>
            <a:r>
              <a:rPr lang="en-US" altLang="zh-CN" smtClean="0"/>
              <a:t>parallelStream</a:t>
            </a:r>
            <a:r>
              <a:rPr lang="zh-CN" altLang="en-US" smtClean="0"/>
              <a:t>：可以</a:t>
            </a:r>
            <a:r>
              <a:rPr lang="zh-CN" altLang="en-US"/>
              <a:t>通过</a:t>
            </a:r>
            <a:r>
              <a:rPr lang="zh-CN" altLang="en-US" smtClean="0"/>
              <a:t>对收集</a:t>
            </a:r>
            <a:r>
              <a:rPr lang="zh-CN" altLang="en-US"/>
              <a:t>源调用</a:t>
            </a:r>
            <a:r>
              <a:rPr lang="en-US" altLang="zh-CN"/>
              <a:t>parallelStream</a:t>
            </a:r>
            <a:r>
              <a:rPr lang="zh-CN" altLang="en-US"/>
              <a:t>方法来把集合转换为并行</a:t>
            </a:r>
            <a:r>
              <a:rPr lang="zh-CN" altLang="en-US" smtClean="0"/>
              <a:t>流</a:t>
            </a:r>
            <a:r>
              <a:rPr lang="en-US" altLang="zh-CN" smtClean="0"/>
              <a:t>……</a:t>
            </a:r>
            <a:r>
              <a:rPr lang="zh-CN" altLang="en-US" smtClean="0"/>
              <a:t> </a:t>
            </a:r>
            <a:endParaRPr lang="en-US" altLang="zh-CN" smtClean="0"/>
          </a:p>
          <a:p>
            <a:pPr marL="285750" indent="-285750">
              <a:lnSpc>
                <a:spcPct val="150000"/>
              </a:lnSpc>
              <a:buFont typeface="Arial" pitchFamily="34" charset="0"/>
              <a:buChar char="•"/>
            </a:pPr>
            <a:r>
              <a:rPr lang="zh-CN" altLang="en-US" smtClean="0"/>
              <a:t>分区</a:t>
            </a:r>
            <a:r>
              <a:rPr lang="en-US" altLang="zh-CN" smtClean="0"/>
              <a:t>……</a:t>
            </a:r>
          </a:p>
          <a:p>
            <a:pPr marL="285750" indent="-285750">
              <a:lnSpc>
                <a:spcPct val="150000"/>
              </a:lnSpc>
              <a:buFont typeface="Arial" pitchFamily="34" charset="0"/>
              <a:buChar char="•"/>
            </a:pPr>
            <a:r>
              <a:rPr lang="zh-CN" altLang="en-US" smtClean="0"/>
              <a:t>代码示例：</a:t>
            </a:r>
            <a:r>
              <a:rPr lang="en-US" altLang="zh-CN"/>
              <a:t>https://github.com/java8/Java8InAction </a:t>
            </a:r>
            <a:endParaRPr lang="zh-CN" altLang="en-US"/>
          </a:p>
        </p:txBody>
      </p:sp>
    </p:spTree>
    <p:extLst>
      <p:ext uri="{BB962C8B-B14F-4D97-AF65-F5344CB8AC3E}">
        <p14:creationId xmlns:p14="http://schemas.microsoft.com/office/powerpoint/2010/main" val="1687861466"/>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1952625" y="374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标题 1"/>
          <p:cNvSpPr txBox="1">
            <a:spLocks/>
          </p:cNvSpPr>
          <p:nvPr/>
        </p:nvSpPr>
        <p:spPr>
          <a:xfrm>
            <a:off x="142844" y="131762"/>
            <a:ext cx="5005220" cy="7969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400" b="1" smtClean="0">
                <a:solidFill>
                  <a:schemeClr val="bg1"/>
                </a:solidFill>
                <a:latin typeface="微软雅黑" pitchFamily="34" charset="-122"/>
                <a:ea typeface="微软雅黑" pitchFamily="34" charset="-122"/>
              </a:rPr>
              <a:t>附加</a:t>
            </a:r>
            <a:endParaRPr lang="zh-CN" altLang="en-US" sz="1400" b="1" dirty="0">
              <a:solidFill>
                <a:schemeClr val="bg1"/>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475" y="2662238"/>
            <a:ext cx="154305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2762576"/>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6168" y="980728"/>
            <a:ext cx="6172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标题 1"/>
          <p:cNvSpPr>
            <a:spLocks noGrp="1"/>
          </p:cNvSpPr>
          <p:nvPr>
            <p:ph type="title" idx="4294967295"/>
          </p:nvPr>
        </p:nvSpPr>
        <p:spPr>
          <a:xfrm>
            <a:off x="142844" y="131762"/>
            <a:ext cx="4114832" cy="796908"/>
          </a:xfrm>
        </p:spPr>
        <p:txBody>
          <a:bodyPr>
            <a:normAutofit/>
          </a:bodyPr>
          <a:lstStyle/>
          <a:p>
            <a:pPr algn="l"/>
            <a:r>
              <a:rPr lang="en-US" altLang="zh-CN" sz="1800" smtClean="0">
                <a:solidFill>
                  <a:schemeClr val="bg1"/>
                </a:solidFill>
                <a:latin typeface="微软雅黑" pitchFamily="34" charset="-122"/>
                <a:ea typeface="微软雅黑" pitchFamily="34" charset="-122"/>
              </a:rPr>
              <a:t>Lambda</a:t>
            </a:r>
            <a:r>
              <a:rPr lang="zh-CN" altLang="en-US" sz="1800" smtClean="0">
                <a:solidFill>
                  <a:schemeClr val="bg1"/>
                </a:solidFill>
                <a:latin typeface="微软雅黑" pitchFamily="34" charset="-122"/>
                <a:ea typeface="微软雅黑" pitchFamily="34" charset="-122"/>
              </a:rPr>
              <a:t>表达式</a:t>
            </a:r>
            <a:endParaRPr lang="zh-CN" altLang="en-US" sz="1800" dirty="0">
              <a:solidFill>
                <a:schemeClr val="bg1"/>
              </a:solidFill>
              <a:latin typeface="微软雅黑" pitchFamily="34" charset="-122"/>
              <a:ea typeface="微软雅黑" pitchFamily="34" charset="-122"/>
            </a:endParaRPr>
          </a:p>
        </p:txBody>
      </p:sp>
      <p:sp>
        <p:nvSpPr>
          <p:cNvPr id="3" name="TextBox 2"/>
          <p:cNvSpPr txBox="1"/>
          <p:nvPr/>
        </p:nvSpPr>
        <p:spPr>
          <a:xfrm>
            <a:off x="611560" y="980728"/>
            <a:ext cx="6786610" cy="553998"/>
          </a:xfrm>
          <a:prstGeom prst="rect">
            <a:avLst/>
          </a:prstGeom>
          <a:noFill/>
        </p:spPr>
        <p:txBody>
          <a:bodyPr wrap="square" rtlCol="0">
            <a:spAutoFit/>
          </a:bodyPr>
          <a:lstStyle/>
          <a:p>
            <a:pPr>
              <a:lnSpc>
                <a:spcPct val="150000"/>
              </a:lnSpc>
            </a:pPr>
            <a:r>
              <a:rPr lang="zh-CN" altLang="en-US" sz="2000" smtClean="0"/>
              <a:t>第</a:t>
            </a:r>
            <a:r>
              <a:rPr lang="zh-CN" altLang="en-US" sz="2000"/>
              <a:t>五</a:t>
            </a:r>
            <a:r>
              <a:rPr lang="zh-CN" altLang="en-US" sz="2000" smtClean="0"/>
              <a:t>次尝试：行为参数化</a:t>
            </a:r>
            <a:endParaRPr lang="zh-CN" altLang="en-US" sz="2000" dirty="0"/>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45" y="4496916"/>
            <a:ext cx="351472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92338" y="2996952"/>
            <a:ext cx="5772150" cy="15906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74429" y="4941168"/>
            <a:ext cx="5934075" cy="14859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p:cNvCxnSpPr>
            <a:stCxn id="5123" idx="1"/>
            <a:endCxn id="5122" idx="0"/>
          </p:cNvCxnSpPr>
          <p:nvPr/>
        </p:nvCxnSpPr>
        <p:spPr>
          <a:xfrm flipH="1">
            <a:off x="1734518" y="3792290"/>
            <a:ext cx="1457820" cy="704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124" idx="1"/>
          </p:cNvCxnSpPr>
          <p:nvPr/>
        </p:nvCxnSpPr>
        <p:spPr>
          <a:xfrm flipH="1" flipV="1">
            <a:off x="1583668" y="5193196"/>
            <a:ext cx="1590761" cy="4909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174428" y="2996952"/>
            <a:ext cx="5826063" cy="1512168"/>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174428" y="4941168"/>
            <a:ext cx="5826064" cy="1485900"/>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4509120"/>
            <a:ext cx="2915816" cy="684076"/>
          </a:xfrm>
          <a:prstGeom prst="rect">
            <a:avLst/>
          </a:prstGeom>
          <a:noFill/>
          <a:ln>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032362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5252</TotalTime>
  <Words>4758</Words>
  <Application>Microsoft Office PowerPoint</Application>
  <PresentationFormat>全屏显示(4:3)</PresentationFormat>
  <Paragraphs>523</Paragraphs>
  <Slides>85</Slides>
  <Notes>74</Notes>
  <HiddenSlides>0</HiddenSlides>
  <MMClips>0</MMClips>
  <ScaleCrop>false</ScaleCrop>
  <HeadingPairs>
    <vt:vector size="4" baseType="variant">
      <vt:variant>
        <vt:lpstr>主题</vt:lpstr>
      </vt:variant>
      <vt:variant>
        <vt:i4>1</vt:i4>
      </vt:variant>
      <vt:variant>
        <vt:lpstr>幻灯片标题</vt:lpstr>
      </vt:variant>
      <vt:variant>
        <vt:i4>85</vt:i4>
      </vt:variant>
    </vt:vector>
  </HeadingPairs>
  <TitlesOfParts>
    <vt:vector size="86" baseType="lpstr">
      <vt:lpstr>Office 主题</vt:lpstr>
      <vt:lpstr>Java8 高级教程</vt:lpstr>
      <vt:lpstr>PowerPoint 演示文稿</vt:lpstr>
      <vt:lpstr>新特性简介</vt:lpstr>
      <vt:lpstr>PowerPoint 演示文稿</vt:lpstr>
      <vt:lpstr>Lambda表达式</vt:lpstr>
      <vt:lpstr>Lambda表达式</vt:lpstr>
      <vt:lpstr>Lambda表达式</vt:lpstr>
      <vt:lpstr>Lambda表达式</vt:lpstr>
      <vt:lpstr>Lambda表达式</vt:lpstr>
      <vt:lpstr>Lambda表达式</vt:lpstr>
      <vt:lpstr>Lambda表达式</vt:lpstr>
      <vt:lpstr>Lambda表达式</vt:lpstr>
      <vt:lpstr>Lambda表达式</vt:lpstr>
      <vt:lpstr>Lambda表达式</vt:lpstr>
      <vt:lpstr>Lambda表达式</vt:lpstr>
      <vt:lpstr>Lambda表达式</vt:lpstr>
      <vt:lpstr>Lambda表达式</vt:lpstr>
      <vt:lpstr>Lambda表达式</vt:lpstr>
      <vt:lpstr>Lambda表达式</vt:lpstr>
      <vt:lpstr>Lambda表达式</vt:lpstr>
      <vt:lpstr>Lambda表达式 示例</vt:lpstr>
      <vt:lpstr>PowerPoint 演示文稿</vt:lpstr>
      <vt:lpstr>函数式接口</vt:lpstr>
      <vt:lpstr>函数式接口 示例</vt:lpstr>
      <vt:lpstr>函数式接口 函数描述符</vt:lpstr>
      <vt:lpstr>函数式接口 使用方式</vt:lpstr>
      <vt:lpstr>函数式接口 使用方式</vt:lpstr>
      <vt:lpstr>函数式接口 </vt:lpstr>
      <vt:lpstr>函数式接口 </vt:lpstr>
      <vt:lpstr>函数式接口 </vt:lpstr>
      <vt:lpstr>函数式接口 </vt:lpstr>
      <vt:lpstr>函数式接口 原始类型特化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SpringMVC</dc:title>
  <dc:creator>QianYin</dc:creator>
  <cp:lastModifiedBy>liulei</cp:lastModifiedBy>
  <cp:revision>987</cp:revision>
  <dcterms:created xsi:type="dcterms:W3CDTF">2016-07-15T00:20:48Z</dcterms:created>
  <dcterms:modified xsi:type="dcterms:W3CDTF">2017-12-08T06:01:01Z</dcterms:modified>
</cp:coreProperties>
</file>